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1" r:id="rId2"/>
    <p:sldId id="400" r:id="rId3"/>
    <p:sldId id="401" r:id="rId4"/>
    <p:sldId id="398" r:id="rId5"/>
    <p:sldId id="363" r:id="rId6"/>
    <p:sldId id="364" r:id="rId7"/>
    <p:sldId id="367" r:id="rId8"/>
    <p:sldId id="402" r:id="rId9"/>
    <p:sldId id="403" r:id="rId10"/>
    <p:sldId id="404" r:id="rId11"/>
    <p:sldId id="405" r:id="rId12"/>
    <p:sldId id="406" r:id="rId13"/>
    <p:sldId id="366" r:id="rId14"/>
    <p:sldId id="448" r:id="rId15"/>
    <p:sldId id="450" r:id="rId16"/>
    <p:sldId id="449" r:id="rId17"/>
    <p:sldId id="410" r:id="rId18"/>
    <p:sldId id="419" r:id="rId19"/>
    <p:sldId id="421" r:id="rId20"/>
    <p:sldId id="426" r:id="rId21"/>
    <p:sldId id="428" r:id="rId22"/>
    <p:sldId id="445" r:id="rId23"/>
    <p:sldId id="444" r:id="rId24"/>
    <p:sldId id="447" r:id="rId25"/>
    <p:sldId id="386" r:id="rId26"/>
    <p:sldId id="446" r:id="rId27"/>
    <p:sldId id="407" r:id="rId28"/>
    <p:sldId id="408" r:id="rId29"/>
    <p:sldId id="451" r:id="rId30"/>
    <p:sldId id="454" r:id="rId31"/>
    <p:sldId id="45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Osaka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2B08E"/>
    <a:srgbClr val="6DA1FA"/>
    <a:srgbClr val="69E0B5"/>
    <a:srgbClr val="99FFE1"/>
    <a:srgbClr val="E38471"/>
    <a:srgbClr val="FAFF12"/>
    <a:srgbClr val="0D10FF"/>
    <a:srgbClr val="B9FFD6"/>
    <a:srgbClr val="FFBFED"/>
    <a:srgbClr val="FFD1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 showOutlineIcons="0">
    <p:restoredLeft sz="17178" autoAdjust="0"/>
    <p:restoredTop sz="94660"/>
  </p:normalViewPr>
  <p:slideViewPr>
    <p:cSldViewPr>
      <p:cViewPr>
        <p:scale>
          <a:sx n="100" d="100"/>
          <a:sy n="100" d="100"/>
        </p:scale>
        <p:origin x="-41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F6A75A9-CECE-EA42-84AF-7C443DE55418}" type="datetime1">
              <a:rPr lang="en-US"/>
              <a:pPr>
                <a:defRPr/>
              </a:pPr>
              <a:t>4/30/09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CCAB69A-0035-FA4A-9A41-A9801C031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FE1B75-6470-BF49-8252-3C4A1AC37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59487-CD52-2E4F-8A1E-44ED4994A839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90C35-EF5D-3648-BAA1-0265BA27ED7F}" type="slidenum">
              <a:rPr lang="en-US"/>
              <a:pPr/>
              <a:t>14</a:t>
            </a:fld>
            <a:endParaRPr lang="en-US"/>
          </a:p>
        </p:txBody>
      </p:sp>
      <p:sp>
        <p:nvSpPr>
          <p:cNvPr id="80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FFBEC-95FA-0549-A7B9-1AF3170838F8}" type="slidenum">
              <a:rPr lang="en-US"/>
              <a:pPr/>
              <a:t>15</a:t>
            </a:fld>
            <a:endParaRPr lang="en-US"/>
          </a:p>
        </p:txBody>
      </p:sp>
      <p:sp>
        <p:nvSpPr>
          <p:cNvPr id="80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dirty="0" smtClean="0">
                <a:latin typeface="Arial" charset="0"/>
              </a:rPr>
              <a:t>Needless to say 10</a:t>
            </a:r>
            <a:r>
              <a:rPr lang="en-GB" baseline="30000" dirty="0" smtClean="0">
                <a:latin typeface="Arial" charset="0"/>
              </a:rPr>
              <a:t>th</a:t>
            </a:r>
            <a:r>
              <a:rPr lang="en-GB" dirty="0" smtClean="0">
                <a:latin typeface="Arial" charset="0"/>
              </a:rPr>
              <a:t> of September was a very special day.</a:t>
            </a:r>
            <a:r>
              <a:rPr lang="en-GB" baseline="0" dirty="0" smtClean="0">
                <a:latin typeface="Arial" charset="0"/>
              </a:rPr>
              <a:t> The Run coordinator, In spite of his efforts, did not manage to keep people out from the CR (he requested to behave only 2 people per desk)</a:t>
            </a:r>
            <a:endParaRPr lang="en-GB" dirty="0">
              <a:latin typeface="Arial" charset="0"/>
            </a:endParaRPr>
          </a:p>
        </p:txBody>
      </p:sp>
      <p:sp>
        <p:nvSpPr>
          <p:cNvPr id="8704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E61566B5-C947-CA4E-A4E3-6DD572751C1C}" type="datetime1">
              <a:rPr lang="en-US"/>
              <a:pPr/>
              <a:t>4/30/09</a:t>
            </a:fld>
            <a:endParaRPr lang="en-US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0949-9824-D24B-923F-FB7D24BA1B7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latin typeface="Arial" charset="0"/>
            </a:endParaRPr>
          </a:p>
        </p:txBody>
      </p:sp>
      <p:sp>
        <p:nvSpPr>
          <p:cNvPr id="8909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7F65E0D3-2E34-3045-94CC-B9153F848A15}" type="datetime1">
              <a:rPr lang="en-US"/>
              <a:pPr/>
              <a:t>4/30/09</a:t>
            </a:fld>
            <a:endParaRPr lang="en-US"/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272EC-FA5C-E142-BD6E-25591CF7349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O</a:t>
            </a:r>
            <a:r>
              <a:rPr lang="en-GB" dirty="0" err="1" smtClean="0"/>
              <a:t>n</a:t>
            </a:r>
            <a:r>
              <a:rPr lang="en-GB" dirty="0" smtClean="0"/>
              <a:t> 10 of </a:t>
            </a:r>
            <a:r>
              <a:rPr lang="en-GB" dirty="0" err="1" smtClean="0"/>
              <a:t>september</a:t>
            </a:r>
            <a:r>
              <a:rPr lang="en-GB" baseline="0" dirty="0" smtClean="0"/>
              <a:t> seen the two peaks of the TGC (time of flight) </a:t>
            </a:r>
            <a:r>
              <a:rPr lang="en-GB" dirty="0" smtClean="0"/>
              <a:t>12 of </a:t>
            </a:r>
            <a:r>
              <a:rPr lang="en-GB" dirty="0" err="1" smtClean="0"/>
              <a:t>september</a:t>
            </a:r>
            <a:r>
              <a:rPr lang="en-GB" dirty="0" smtClean="0"/>
              <a:t> is triggered with MBTS</a:t>
            </a:r>
            <a:r>
              <a:rPr lang="en-GB" baseline="0" dirty="0" smtClean="0"/>
              <a:t> (which was times with MBTX) and can see the other triggers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44453-E5DD-734B-B2F7-6BAF4296DA44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E1B75-6470-BF49-8252-3C4A1AC373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358FD-E5F3-CE44-AFF5-F12CCE560F0E}" type="slidenum">
              <a:rPr lang="en-US"/>
              <a:pPr/>
              <a:t>24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89C94-B001-324D-9576-9DF3F994D574}" type="slidenum">
              <a:rPr lang="en-US"/>
              <a:pPr/>
              <a:t>25</a:t>
            </a:fld>
            <a:endParaRPr lang="en-US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3CD4C-F7DB-DD4D-BD8E-CAA53891CD6A}" type="slidenum">
              <a:rPr lang="en-US"/>
              <a:pPr/>
              <a:t>28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0A8E5-7D8A-D04B-B8FD-E4638F5F3F93}" type="slidenum">
              <a:rPr lang="en-US"/>
              <a:pPr/>
              <a:t>29</a:t>
            </a:fld>
            <a:endParaRPr 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experiment is installed  at</a:t>
            </a:r>
            <a:r>
              <a:rPr lang="en-GB" baseline="0" dirty="0" smtClean="0"/>
              <a:t> what is called point 1, which is one of</a:t>
            </a:r>
            <a:r>
              <a:rPr lang="en-US" baseline="0" dirty="0" smtClean="0"/>
              <a:t> </a:t>
            </a:r>
            <a:r>
              <a:rPr lang="en-GB" baseline="0" dirty="0" smtClean="0"/>
              <a:t>the 8 access points to the LHC tunnel. The </a:t>
            </a:r>
            <a:r>
              <a:rPr lang="en-GB" baseline="0" dirty="0" err="1" smtClean="0"/>
              <a:t>tunnlls</a:t>
            </a:r>
            <a:r>
              <a:rPr lang="en-GB" baseline="0" dirty="0" smtClean="0"/>
              <a:t> is a circle of 27 km in the </a:t>
            </a:r>
            <a:r>
              <a:rPr lang="en-GB" baseline="0" dirty="0" err="1" smtClean="0"/>
              <a:t>swiss/french</a:t>
            </a:r>
            <a:r>
              <a:rPr lang="en-GB" baseline="0" dirty="0" smtClean="0"/>
              <a:t> border near Geneva (see the airport and the lake)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E1B75-6470-BF49-8252-3C4A1AC373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detector is a more or</a:t>
            </a:r>
            <a:r>
              <a:rPr lang="en-GB" baseline="0" dirty="0" smtClean="0"/>
              <a:t> less typical cylindrical collider detector of 45 long and 24 </a:t>
            </a:r>
            <a:r>
              <a:rPr lang="en-GB" baseline="0" dirty="0" err="1" smtClean="0"/>
              <a:t>m</a:t>
            </a:r>
            <a:r>
              <a:rPr lang="en-GB" baseline="0" dirty="0" smtClean="0"/>
              <a:t> height (the size of a 5 floor building. It weight 7000T. One of he things that </a:t>
            </a:r>
            <a:r>
              <a:rPr lang="en-GB" baseline="0" dirty="0" err="1" smtClean="0"/>
              <a:t>differetiante</a:t>
            </a:r>
            <a:r>
              <a:rPr lang="en-GB" baseline="0" dirty="0" smtClean="0"/>
              <a:t> to a lot of other detectors is the fact that it has two magnetic fields, one </a:t>
            </a:r>
            <a:r>
              <a:rPr lang="en-GB" baseline="0" dirty="0" err="1" smtClean="0"/>
              <a:t>solenoidal</a:t>
            </a:r>
            <a:r>
              <a:rPr lang="en-GB" baseline="0" dirty="0" smtClean="0"/>
              <a:t> one and one </a:t>
            </a:r>
            <a:r>
              <a:rPr lang="en-GB" baseline="0" dirty="0" err="1" smtClean="0"/>
              <a:t>toroidal</a:t>
            </a:r>
            <a:r>
              <a:rPr lang="en-GB" baseline="0" dirty="0" smtClean="0"/>
              <a:t> external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E1B75-6470-BF49-8252-3C4A1AC373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8EFF8-40E3-9644-B994-1CB85BE7A95E}" type="slidenum">
              <a:rPr lang="en-US"/>
              <a:pPr/>
              <a:t>3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8EFF8-40E3-9644-B994-1CB85BE7A95E}" type="slidenum">
              <a:rPr lang="en-US"/>
              <a:pPr/>
              <a:t>4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89C94-B001-324D-9576-9DF3F994D574}" type="slidenum">
              <a:rPr lang="en-US"/>
              <a:pPr/>
              <a:t>5</a:t>
            </a:fld>
            <a:endParaRPr lang="en-US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3A16B-59E5-E54C-A66F-446692E3CFB8}" type="slidenum">
              <a:rPr lang="en-US"/>
              <a:pPr/>
              <a:t>6</a:t>
            </a:fld>
            <a:endParaRPr lang="en-US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63399-53A1-C641-A058-92070BF07299}" type="slidenum">
              <a:rPr lang="en-US"/>
              <a:pPr/>
              <a:t>12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2636"/>
            <a:ext cx="5027916" cy="41154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81" tIns="46090" rIns="92181" bIns="46090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fld id="{BD3EDA30-15EC-0445-810D-B5B943373B10}" type="datetime1">
              <a:rPr lang="en-US"/>
              <a:pPr/>
              <a:t>5/12/09</a:t>
            </a:fld>
            <a:endParaRPr lang="en-US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7763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7575" y="4340225"/>
            <a:ext cx="5022850" cy="4117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418" tIns="46710" rIns="93418" bIns="46710"/>
          <a:lstStyle/>
          <a:p>
            <a:endParaRPr lang="en-GB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3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18" tIns="46710" rIns="93418" bIns="46710" anchor="b">
            <a:prstTxWarp prst="textNoShape">
              <a:avLst/>
            </a:prstTxWarp>
          </a:bodyPr>
          <a:lstStyle/>
          <a:p>
            <a:pPr algn="r" defTabSz="936625"/>
            <a:fld id="{0A6E794F-E8D2-0143-8968-3709F54BB115}" type="slidenum">
              <a:rPr lang="en-US" sz="1200"/>
              <a:pPr algn="r" defTabSz="936625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solidFill>
            <a:srgbClr val="FFFFE2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4800" b="1">
                <a:solidFill>
                  <a:srgbClr val="C61C0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/>
          <a:lstStyle>
            <a:lvl1pPr marL="457200" indent="-457200">
              <a:buFont typeface="Arial" charset="0"/>
              <a:buAutoNum type="arabicPeriod"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A8BCA-C229-1743-8973-C5F664B7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82B2-325D-444B-8E28-7C327D32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81000" y="838200"/>
            <a:ext cx="4114800" cy="5410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762000" cy="457200"/>
          </a:xfrm>
        </p:spPr>
        <p:txBody>
          <a:bodyPr/>
          <a:lstStyle>
            <a:lvl1pPr>
              <a:defRPr smtClean="0"/>
            </a:lvl1pPr>
          </a:lstStyle>
          <a:p>
            <a:fld id="{83D93A6B-7FB5-4D4A-BF09-91A339E63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838200"/>
            <a:ext cx="4114800" cy="5410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762000" cy="457200"/>
          </a:xfrm>
        </p:spPr>
        <p:txBody>
          <a:bodyPr/>
          <a:lstStyle>
            <a:lvl1pPr>
              <a:defRPr smtClean="0"/>
            </a:lvl1pPr>
          </a:lstStyle>
          <a:p>
            <a:fld id="{26F23FF4-64B9-9645-AA42-F2557305C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4F707-3DEE-D044-A5EA-DCF65DC95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B416-6649-7C47-AB54-ECC1BED2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6FB07-0DB3-9947-9CC6-47862C13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0546-F26F-7943-BF46-A37EEC608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AB97-3204-BD46-9F05-4C4194754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8700-9E11-464F-AED6-9088A46F1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CF281-826C-0B4F-B294-3A9B41134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C8C3-CA59-9641-8E9C-ABB2A25C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29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ahoma" charset="0"/>
              </a:defRPr>
            </a:lvl1pPr>
          </a:lstStyle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Tahoma" charset="0"/>
              </a:defRPr>
            </a:lvl1pPr>
          </a:lstStyle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9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Tahoma" charset="0"/>
              </a:defRPr>
            </a:lvl1pPr>
          </a:lstStyle>
          <a:p>
            <a:pPr>
              <a:defRPr/>
            </a:pPr>
            <a:fld id="{42F42100-95C5-9A40-93CF-4A28D00CB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006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B020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Font typeface="Wingdings" charset="2"/>
        <a:buChar char="§"/>
        <a:defRPr sz="2400">
          <a:solidFill>
            <a:srgbClr val="1E20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Font typeface="Wingdings" charset="2"/>
        <a:buChar char="§"/>
        <a:defRPr sz="2200">
          <a:solidFill>
            <a:srgbClr val="60006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Clr>
          <a:schemeClr val="tx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Clr>
          <a:srgbClr val="CB020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lnSpc>
          <a:spcPct val="100000"/>
        </a:lnSpc>
        <a:spcBef>
          <a:spcPts val="500"/>
        </a:spcBef>
        <a:spcAft>
          <a:spcPts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21226C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5.png"/><Relationship Id="rId4" Type="http://schemas.openxmlformats.org/officeDocument/2006/relationships/image" Target="../media/image3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6.xml"/><Relationship Id="rId5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7" Type="http://schemas.openxmlformats.org/officeDocument/2006/relationships/image" Target="../media/image4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8.xml"/><Relationship Id="rId6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4" Type="http://schemas.openxmlformats.org/officeDocument/2006/relationships/notesSlide" Target="../notesSlides/notesSlide19.xml"/><Relationship Id="rId5" Type="http://schemas.openxmlformats.org/officeDocument/2006/relationships/oleObject" Target="../embeddings/oleObject1.bin"/><Relationship Id="rId7" Type="http://schemas.openxmlformats.org/officeDocument/2006/relationships/image" Target="../media/image44.png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Relationship Id="rId9" Type="http://schemas.openxmlformats.org/officeDocument/2006/relationships/oleObject" Target="../embeddings/oleObject3.bin"/><Relationship Id="rId3" Type="http://schemas.openxmlformats.org/officeDocument/2006/relationships/slideLayout" Target="../slideLayouts/slideLayout7.xml"/><Relationship Id="rId6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4.bin"/><Relationship Id="rId4" Type="http://schemas.openxmlformats.org/officeDocument/2006/relationships/image" Target="../media/image4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0.png"/><Relationship Id="rId5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248400" cy="1524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The ATLAS Trigger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19600"/>
            <a:ext cx="6400800" cy="1981200"/>
          </a:xfrm>
        </p:spPr>
        <p:txBody>
          <a:bodyPr/>
          <a:lstStyle/>
          <a:p>
            <a:pPr marL="279400" indent="-279400" eaLnBrk="1" hangingPunct="1"/>
            <a:r>
              <a:rPr lang="en-US" sz="1600" dirty="0" smtClean="0"/>
              <a:t>Global Requirements for the ATLAS trigger system</a:t>
            </a:r>
          </a:p>
          <a:p>
            <a:pPr marL="279400" indent="-279400" eaLnBrk="1" hangingPunct="1"/>
            <a:r>
              <a:rPr lang="en-US" sz="1600" dirty="0" smtClean="0"/>
              <a:t>Trigger/DAQ Architecture</a:t>
            </a:r>
          </a:p>
          <a:p>
            <a:pPr marL="279400" indent="-279400" eaLnBrk="1" hangingPunct="1"/>
            <a:r>
              <a:rPr lang="en-US" sz="1600" dirty="0" smtClean="0"/>
              <a:t>LVL1 system</a:t>
            </a:r>
          </a:p>
          <a:p>
            <a:pPr marL="279400" indent="-279400" eaLnBrk="1" hangingPunct="1"/>
            <a:r>
              <a:rPr lang="en-US" sz="1600" dirty="0" smtClean="0"/>
              <a:t>HLT System</a:t>
            </a:r>
          </a:p>
          <a:p>
            <a:pPr marL="279400" indent="-279400" eaLnBrk="1" hangingPunct="1"/>
            <a:r>
              <a:rPr lang="en-US" sz="1600" dirty="0" smtClean="0"/>
              <a:t>Some results from LHC running</a:t>
            </a:r>
          </a:p>
          <a:p>
            <a:pPr marL="279400" indent="-279400" eaLnBrk="1" hangingPunct="1"/>
            <a:r>
              <a:rPr lang="en-US" sz="1600" dirty="0" smtClean="0"/>
              <a:t>Summary</a:t>
            </a:r>
          </a:p>
          <a:p>
            <a:pPr marL="279400" indent="-279400" eaLnBrk="1" hangingPunct="1"/>
            <a:endParaRPr lang="en-US" sz="1600" dirty="0" smtClean="0"/>
          </a:p>
          <a:p>
            <a:pPr marL="279400" indent="-279400" eaLnBrk="1" hangingPunct="1"/>
            <a:endParaRPr lang="en-US" sz="16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34200" y="228600"/>
            <a:ext cx="2057400" cy="7056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87223" tIns="43611" rIns="87223" bIns="43611">
            <a:prstTxWarp prst="textNoShape">
              <a:avLst/>
            </a:prstTxWarp>
            <a:spAutoFit/>
          </a:bodyPr>
          <a:lstStyle/>
          <a:p>
            <a:pPr defTabSz="873125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1E2068"/>
                </a:solidFill>
                <a:latin typeface="Arial" charset="0"/>
              </a:rPr>
              <a:t>RT2009 Conference</a:t>
            </a:r>
          </a:p>
          <a:p>
            <a:pPr defTabSz="873125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1E2068"/>
                </a:solidFill>
                <a:latin typeface="Arial" charset="0"/>
              </a:rPr>
              <a:t>Beijing (China)</a:t>
            </a:r>
          </a:p>
          <a:p>
            <a:pPr defTabSz="873125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1E2068"/>
                </a:solidFill>
                <a:latin typeface="Arial" charset="0"/>
              </a:rPr>
              <a:t>14-</a:t>
            </a:r>
            <a:r>
              <a:rPr lang="en-US" sz="1400" b="1" dirty="0" smtClean="0">
                <a:solidFill>
                  <a:srgbClr val="1E2068"/>
                </a:solidFill>
                <a:latin typeface="Arial" charset="0"/>
              </a:rPr>
              <a:t>May-2009</a:t>
            </a:r>
            <a:endParaRPr lang="en-US" sz="1400" b="1" dirty="0">
              <a:solidFill>
                <a:srgbClr val="1E2068"/>
              </a:solidFill>
              <a:latin typeface="Arial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71600" y="4044950"/>
            <a:ext cx="1476375" cy="450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7223" tIns="43611" rIns="87223" bIns="43611">
            <a:prstTxWarp prst="textNoShape">
              <a:avLst/>
            </a:prstTxWarp>
            <a:spAutoFit/>
          </a:bodyPr>
          <a:lstStyle/>
          <a:p>
            <a:pPr defTabSz="873125" eaLnBrk="0" hangingPunct="0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Arial" charset="0"/>
              </a:rPr>
              <a:t>Outline: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0" y="3276600"/>
            <a:ext cx="4876800" cy="6112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87223" tIns="43611" rIns="87223" bIns="43611">
            <a:prstTxWarp prst="textNoShape">
              <a:avLst/>
            </a:prstTxWarp>
            <a:spAutoFit/>
          </a:bodyPr>
          <a:lstStyle/>
          <a:p>
            <a:pPr algn="ctr" defTabSz="873125"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1E2068"/>
                </a:solidFill>
                <a:latin typeface="Arial" charset="0"/>
              </a:rPr>
              <a:t>Cristobal Padilla (</a:t>
            </a:r>
            <a:r>
              <a:rPr lang="en-US" sz="1800" b="1" dirty="0" smtClean="0">
                <a:solidFill>
                  <a:srgbClr val="1E2068"/>
                </a:solidFill>
                <a:latin typeface="Arial" charset="0"/>
              </a:rPr>
              <a:t>IFAE-Barcelona/CERN</a:t>
            </a:r>
            <a:r>
              <a:rPr lang="en-US" sz="1800" b="1" dirty="0" smtClean="0">
                <a:solidFill>
                  <a:srgbClr val="1E2068"/>
                </a:solidFill>
                <a:latin typeface="Arial" charset="0"/>
              </a:rPr>
              <a:t>)</a:t>
            </a:r>
            <a:r>
              <a:rPr lang="en-US" sz="1800" b="1" dirty="0" smtClean="0">
                <a:solidFill>
                  <a:srgbClr val="1E2068"/>
                </a:solidFill>
                <a:latin typeface="Arial" charset="0"/>
              </a:rPr>
              <a:t> </a:t>
            </a:r>
            <a:r>
              <a:rPr lang="en-US" sz="1600" b="1" i="1" dirty="0" smtClean="0">
                <a:solidFill>
                  <a:srgbClr val="1E2068"/>
                </a:solidFill>
                <a:latin typeface="Arial" charset="0"/>
              </a:rPr>
              <a:t>on behalf of the ATLAS Collaboration</a:t>
            </a:r>
            <a:endParaRPr lang="en-US" sz="1800" b="1" dirty="0" smtClean="0">
              <a:solidFill>
                <a:srgbClr val="1E2068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 and Commissioning of LVL1 Calorimeter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4495800" cy="1905000"/>
          </a:xfrm>
        </p:spPr>
        <p:txBody>
          <a:bodyPr>
            <a:normAutofit fontScale="77500" lnSpcReduction="20000"/>
          </a:bodyPr>
          <a:lstStyle/>
          <a:p>
            <a:pPr marL="177800" indent="-177800"/>
            <a:r>
              <a:rPr lang="en-GB" dirty="0" smtClean="0"/>
              <a:t>System is fully installed since end of 2007</a:t>
            </a:r>
          </a:p>
          <a:p>
            <a:pPr marL="177800" indent="-177800"/>
            <a:r>
              <a:rPr lang="en-GB" dirty="0" smtClean="0"/>
              <a:t>Commissioning</a:t>
            </a:r>
          </a:p>
          <a:p>
            <a:pPr marL="349250" lvl="1" indent="-171450">
              <a:tabLst>
                <a:tab pos="533400" algn="l"/>
              </a:tabLst>
            </a:pPr>
            <a:r>
              <a:rPr lang="en-GB" dirty="0" smtClean="0"/>
              <a:t>Hardware/software has been tested</a:t>
            </a:r>
          </a:p>
          <a:p>
            <a:pPr marL="349250" lvl="1" indent="-171450">
              <a:tabLst>
                <a:tab pos="533400" algn="l"/>
              </a:tabLst>
            </a:pPr>
            <a:r>
              <a:rPr lang="en-GB" dirty="0" smtClean="0"/>
              <a:t>Calibration procedures with calorimeters exercised</a:t>
            </a:r>
          </a:p>
          <a:p>
            <a:pPr marL="349250" lvl="1" indent="-171450">
              <a:tabLst>
                <a:tab pos="533400" algn="l"/>
              </a:tabLst>
            </a:pPr>
            <a:r>
              <a:rPr lang="en-GB" dirty="0" smtClean="0"/>
              <a:t>Participation in data-taking</a:t>
            </a:r>
          </a:p>
          <a:p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34" y="990600"/>
            <a:ext cx="2250866" cy="2743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9400" y="685800"/>
            <a:ext cx="2088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 of 8 pre-processor crates</a:t>
            </a:r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10000"/>
            <a:ext cx="2659380" cy="25945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74092" y="6324600"/>
            <a:ext cx="2469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 of 4 cluster processor crates</a:t>
            </a:r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0"/>
            <a:ext cx="1797184" cy="3181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191000"/>
            <a:ext cx="2781300" cy="236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3886200"/>
            <a:ext cx="1802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Analogue input cables</a:t>
            </a:r>
            <a:endParaRPr lang="en-GB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362980"/>
            <a:ext cx="2476500" cy="254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29001" y="5953780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 of 3 Read Out Driver crates with the fibres installed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LVL1 Muon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914400"/>
            <a:ext cx="4191000" cy="5562600"/>
          </a:xfrm>
        </p:spPr>
        <p:txBody>
          <a:bodyPr>
            <a:normAutofit fontScale="62500" lnSpcReduction="20000"/>
          </a:bodyPr>
          <a:lstStyle/>
          <a:p>
            <a:pPr marL="165100" indent="-165100"/>
            <a:r>
              <a:rPr lang="en-US" dirty="0" smtClean="0">
                <a:sym typeface="Verdana" charset="0"/>
              </a:rPr>
              <a:t>The LVL1 </a:t>
            </a:r>
            <a:r>
              <a:rPr lang="en-US" dirty="0" err="1" smtClean="0">
                <a:sym typeface="Verdana" charset="0"/>
              </a:rPr>
              <a:t>muon</a:t>
            </a:r>
            <a:r>
              <a:rPr lang="en-US" dirty="0" smtClean="0">
                <a:sym typeface="Verdana" charset="0"/>
              </a:rPr>
              <a:t> system uses dedicated chambers providing very fast signals</a:t>
            </a:r>
          </a:p>
          <a:p>
            <a:pPr marL="565150" lvl="1" indent="-165100"/>
            <a:r>
              <a:rPr lang="en-US" dirty="0" smtClean="0">
                <a:sym typeface="Verdana" charset="0"/>
              </a:rPr>
              <a:t>Resistive Plate Chambers (RPC) in the barrel region</a:t>
            </a:r>
          </a:p>
          <a:p>
            <a:pPr marL="565150" lvl="1" indent="-165100"/>
            <a:r>
              <a:rPr lang="en-US" dirty="0" smtClean="0">
                <a:sym typeface="Verdana" charset="0"/>
              </a:rPr>
              <a:t>Thin Gap Chambers (TGC) in the end-cap region</a:t>
            </a:r>
          </a:p>
          <a:p>
            <a:pPr marL="565150" lvl="1" indent="-165100"/>
            <a:endParaRPr lang="en-US" dirty="0" smtClean="0">
              <a:sym typeface="Verdana" charset="0"/>
            </a:endParaRPr>
          </a:p>
          <a:p>
            <a:pPr marL="165100" indent="-165100"/>
            <a:r>
              <a:rPr lang="en-US" dirty="0" smtClean="0">
                <a:sym typeface="Verdana" charset="0"/>
              </a:rPr>
              <a:t>Momentum of </a:t>
            </a:r>
            <a:r>
              <a:rPr lang="en-US" dirty="0" err="1" smtClean="0">
                <a:sym typeface="Verdana" charset="0"/>
              </a:rPr>
              <a:t>muons</a:t>
            </a:r>
            <a:r>
              <a:rPr lang="en-US" dirty="0" smtClean="0">
                <a:sym typeface="Verdana" charset="0"/>
              </a:rPr>
              <a:t> is defined by the deviation of a track assumed to have infinite momentum looking at hit coincidences inside so-called coincidence windows</a:t>
            </a:r>
          </a:p>
          <a:p>
            <a:pPr marL="165100" indent="-165100"/>
            <a:endParaRPr lang="en-US" dirty="0" smtClean="0">
              <a:sym typeface="Verdana" charset="0"/>
            </a:endParaRPr>
          </a:p>
          <a:p>
            <a:pPr marL="165100" indent="-165100"/>
            <a:r>
              <a:rPr lang="en-US" dirty="0" smtClean="0">
                <a:sym typeface="Verdana" charset="0"/>
              </a:rPr>
              <a:t>It is a </a:t>
            </a:r>
            <a:r>
              <a:rPr lang="en-US" dirty="0" smtClean="0">
                <a:sym typeface="Verdana" charset="0"/>
              </a:rPr>
              <a:t>f</a:t>
            </a:r>
            <a:r>
              <a:rPr lang="en-US" dirty="0" smtClean="0">
                <a:sym typeface="Verdana" charset="0"/>
              </a:rPr>
              <a:t>ast </a:t>
            </a:r>
            <a:r>
              <a:rPr lang="en-US" dirty="0" smtClean="0">
                <a:sym typeface="Verdana" charset="0"/>
              </a:rPr>
              <a:t>and high redundancy system with a wide </a:t>
            </a:r>
            <a:r>
              <a:rPr lang="en-US" dirty="0" err="1" smtClean="0">
                <a:sym typeface="Verdana" charset="0"/>
              </a:rPr>
              <a:t>p</a:t>
            </a:r>
            <a:r>
              <a:rPr lang="en-US" baseline="-25000" dirty="0" err="1" smtClean="0">
                <a:sym typeface="Verdana" charset="0"/>
              </a:rPr>
              <a:t>T</a:t>
            </a:r>
            <a:r>
              <a:rPr lang="en-US" dirty="0" smtClean="0">
                <a:sym typeface="Verdana" charset="0"/>
              </a:rPr>
              <a:t> threshold range separated in systems for low and high </a:t>
            </a:r>
            <a:r>
              <a:rPr lang="en-US" dirty="0" err="1" smtClean="0">
                <a:sym typeface="Verdana" charset="0"/>
              </a:rPr>
              <a:t>p</a:t>
            </a:r>
            <a:r>
              <a:rPr lang="en-US" baseline="-25000" dirty="0" err="1" smtClean="0">
                <a:sym typeface="Verdana" charset="0"/>
              </a:rPr>
              <a:t>T</a:t>
            </a:r>
            <a:r>
              <a:rPr lang="en-US" dirty="0" smtClean="0">
                <a:sym typeface="Verdana" charset="0"/>
              </a:rPr>
              <a:t> thresholds</a:t>
            </a:r>
          </a:p>
          <a:p>
            <a:pPr marL="165100" indent="-165100"/>
            <a:endParaRPr lang="en-US" dirty="0" smtClean="0"/>
          </a:p>
          <a:p>
            <a:pPr marL="165100" indent="-165100"/>
            <a:r>
              <a:rPr lang="en-US" dirty="0" smtClean="0"/>
              <a:t>The main issues are</a:t>
            </a:r>
          </a:p>
          <a:p>
            <a:pPr marL="565150" lvl="1" indent="-165100"/>
            <a:r>
              <a:rPr lang="en-US" dirty="0" smtClean="0"/>
              <a:t>Safe Identification (within 25 ns), which requires good time resolution</a:t>
            </a:r>
          </a:p>
          <a:p>
            <a:pPr marL="565150" lvl="1" indent="-165100"/>
            <a:r>
              <a:rPr lang="en-US" dirty="0" smtClean="0"/>
              <a:t>Precise time alignment of the signals that provide the </a:t>
            </a:r>
            <a:r>
              <a:rPr lang="en-US" dirty="0" err="1" smtClean="0"/>
              <a:t>muon</a:t>
            </a:r>
            <a:r>
              <a:rPr lang="en-US" dirty="0" smtClean="0"/>
              <a:t> coincidences</a:t>
            </a:r>
          </a:p>
          <a:p>
            <a:pPr marL="565150" lvl="1" indent="-165100"/>
            <a:endParaRPr lang="en-US" dirty="0" smtClean="0"/>
          </a:p>
          <a:p>
            <a:pPr marL="165100" indent="-165100"/>
            <a:r>
              <a:rPr lang="en-US" dirty="0" smtClean="0"/>
              <a:t>The system has been installed and, thanks to its highly programmable logic, been widely used during the cosmic ray runs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F707-3DEE-D044-A5EA-DCF65DC95A1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4267200" cy="235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" name="Picture 7" descr="0610006_01-A4-at-144-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394900"/>
            <a:ext cx="3162933" cy="21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0705024_08-A4-at-144-dpi"/>
          <p:cNvPicPr>
            <a:picLocks noChangeAspect="1" noChangeArrowheads="1"/>
          </p:cNvPicPr>
          <p:nvPr/>
        </p:nvPicPr>
        <p:blipFill>
          <a:blip r:embed="rId4"/>
          <a:srcRect l="52444"/>
          <a:stretch>
            <a:fillRect/>
          </a:stretch>
        </p:blipFill>
        <p:spPr bwMode="auto">
          <a:xfrm>
            <a:off x="3492201" y="3352800"/>
            <a:ext cx="1003599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Trigger Processor (CTP)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724400" cy="6019800"/>
          </a:xfrm>
        </p:spPr>
        <p:txBody>
          <a:bodyPr>
            <a:normAutofit fontScale="62500" lnSpcReduction="20000"/>
          </a:bodyPr>
          <a:lstStyle/>
          <a:p>
            <a:r>
              <a:rPr lang="en-US" sz="3000" dirty="0" smtClean="0"/>
              <a:t>Receives trigger </a:t>
            </a:r>
            <a:r>
              <a:rPr lang="en-US" sz="3000" dirty="0" smtClean="0"/>
              <a:t>information </a:t>
            </a:r>
            <a:r>
              <a:rPr lang="en-US" sz="3000" dirty="0" smtClean="0"/>
              <a:t>from calorimeters and </a:t>
            </a:r>
            <a:r>
              <a:rPr lang="en-US" sz="3000" dirty="0" err="1" smtClean="0"/>
              <a:t>muon</a:t>
            </a:r>
            <a:r>
              <a:rPr lang="en-US" sz="3000" dirty="0" smtClean="0"/>
              <a:t> </a:t>
            </a:r>
            <a:r>
              <a:rPr lang="en-US" sz="3000" dirty="0" smtClean="0"/>
              <a:t>detectors (CTPIN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pPr lvl="1"/>
            <a:r>
              <a:rPr lang="en-US" sz="2600" dirty="0" smtClean="0"/>
              <a:t>Synchronizes and aligns </a:t>
            </a:r>
            <a:r>
              <a:rPr lang="en-US" sz="2600" dirty="0" smtClean="0"/>
              <a:t>inputs</a:t>
            </a:r>
          </a:p>
          <a:p>
            <a:pPr lvl="1"/>
            <a:endParaRPr lang="en-US" sz="3000" dirty="0" smtClean="0"/>
          </a:p>
          <a:p>
            <a:r>
              <a:rPr lang="en-US" sz="3000" dirty="0" smtClean="0"/>
              <a:t>Forms Level 1 trigger decision from inputs, trigger menu, and </a:t>
            </a:r>
            <a:r>
              <a:rPr lang="en-US" sz="3000" dirty="0" err="1" smtClean="0"/>
              <a:t>prescale/passthrough</a:t>
            </a:r>
            <a:r>
              <a:rPr lang="en-US" sz="3000" dirty="0" smtClean="0"/>
              <a:t> set (</a:t>
            </a:r>
            <a:r>
              <a:rPr lang="en-US" sz="3000" dirty="0" err="1" smtClean="0"/>
              <a:t>CTPCore</a:t>
            </a:r>
            <a:r>
              <a:rPr lang="en-US" sz="3000" dirty="0" smtClean="0"/>
              <a:t>)</a:t>
            </a:r>
          </a:p>
          <a:p>
            <a:pPr lvl="1"/>
            <a:r>
              <a:rPr lang="en-US" sz="2560" dirty="0" smtClean="0"/>
              <a:t>Generates </a:t>
            </a:r>
            <a:r>
              <a:rPr lang="en-US" sz="2560" dirty="0" err="1" smtClean="0"/>
              <a:t>deadtime</a:t>
            </a:r>
            <a:r>
              <a:rPr lang="en-US" sz="2560" dirty="0" smtClean="0"/>
              <a:t>, handles busy signals and calibration requests from sub-</a:t>
            </a:r>
            <a:r>
              <a:rPr lang="en-US" sz="2560" dirty="0" smtClean="0"/>
              <a:t>detectors</a:t>
            </a:r>
          </a:p>
          <a:p>
            <a:pPr lvl="1"/>
            <a:endParaRPr lang="en-US" sz="2560" dirty="0" smtClean="0"/>
          </a:p>
          <a:p>
            <a:r>
              <a:rPr lang="en-US" sz="3000" dirty="0" smtClean="0"/>
              <a:t>Passes trigger </a:t>
            </a:r>
            <a:r>
              <a:rPr lang="en-US" sz="3000" dirty="0" smtClean="0"/>
              <a:t>decision and </a:t>
            </a:r>
            <a:r>
              <a:rPr lang="en-US" sz="3000" dirty="0" smtClean="0"/>
              <a:t>region of interest to Level </a:t>
            </a:r>
            <a:r>
              <a:rPr lang="en-US" sz="3000" dirty="0" smtClean="0"/>
              <a:t>2 (CTPOUT)</a:t>
            </a:r>
          </a:p>
          <a:p>
            <a:pPr lvl="1"/>
            <a:r>
              <a:rPr lang="en-US" sz="2600" dirty="0" smtClean="0"/>
              <a:t>Reports</a:t>
            </a:r>
            <a:r>
              <a:rPr lang="en-US" sz="2600" dirty="0" smtClean="0"/>
              <a:t> to the Trigger and Timing Control (TTC) system</a:t>
            </a:r>
          </a:p>
          <a:p>
            <a:endParaRPr lang="en-US" sz="3000" dirty="0" smtClean="0"/>
          </a:p>
          <a:p>
            <a:r>
              <a:rPr lang="en-US" sz="3000" dirty="0" smtClean="0"/>
              <a:t>Receives timing signals from the LHC (CTPMI)</a:t>
            </a:r>
          </a:p>
          <a:p>
            <a:endParaRPr lang="en-US" sz="3000" dirty="0" smtClean="0"/>
          </a:p>
          <a:p>
            <a:r>
              <a:rPr lang="en-US" sz="3000" dirty="0" smtClean="0"/>
              <a:t>Monitors trigger information bunch-by-bunch (CTPMON)</a:t>
            </a:r>
            <a:endParaRPr lang="en-US" sz="300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4" descr="droppedImage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54676" y="1687676"/>
            <a:ext cx="538764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438400" cy="228600"/>
          </a:xfrm>
        </p:spPr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6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3276600" cy="228600"/>
          </a:xfrm>
        </p:spPr>
        <p:txBody>
          <a:bodyPr/>
          <a:lstStyle/>
          <a:p>
            <a:r>
              <a:rPr lang="en-US" smtClean="0"/>
              <a:t>Cristobal Padilla</a:t>
            </a:r>
            <a:endParaRPr lang="en-US" dirty="0"/>
          </a:p>
        </p:txBody>
      </p:sp>
      <p:sp>
        <p:nvSpPr>
          <p:cNvPr id="6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762000" cy="228600"/>
          </a:xfrm>
        </p:spPr>
        <p:txBody>
          <a:bodyPr/>
          <a:lstStyle/>
          <a:p>
            <a:fld id="{B53ADC38-318F-FD4E-9515-1D320516B83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61186" name="Line 2"/>
          <p:cNvSpPr>
            <a:spLocks noChangeShapeType="1"/>
          </p:cNvSpPr>
          <p:nvPr/>
        </p:nvSpPr>
        <p:spPr bwMode="auto">
          <a:xfrm>
            <a:off x="7162800" y="32083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1187" name="Line 3"/>
          <p:cNvSpPr>
            <a:spLocks noChangeShapeType="1"/>
          </p:cNvSpPr>
          <p:nvPr/>
        </p:nvSpPr>
        <p:spPr bwMode="auto">
          <a:xfrm>
            <a:off x="6477000" y="1760538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1188" name="Line 4"/>
          <p:cNvSpPr>
            <a:spLocks noChangeShapeType="1"/>
          </p:cNvSpPr>
          <p:nvPr/>
        </p:nvSpPr>
        <p:spPr bwMode="auto">
          <a:xfrm flipV="1">
            <a:off x="1676400" y="1760538"/>
            <a:ext cx="419100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for the</a:t>
            </a:r>
            <a:r>
              <a:rPr lang="en-US" dirty="0" smtClean="0"/>
              <a:t> High Level Trigger (HLT)</a:t>
            </a:r>
            <a:endParaRPr lang="en-US" dirty="0"/>
          </a:p>
        </p:txBody>
      </p:sp>
      <p:sp>
        <p:nvSpPr>
          <p:cNvPr id="861190" name="Text Box 6"/>
          <p:cNvSpPr txBox="1">
            <a:spLocks noChangeArrowheads="1"/>
          </p:cNvSpPr>
          <p:nvPr/>
        </p:nvSpPr>
        <p:spPr bwMode="auto">
          <a:xfrm>
            <a:off x="533400" y="1379538"/>
            <a:ext cx="1912938" cy="39687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  <a:latin typeface="Tahoma" charset="0"/>
              </a:rPr>
              <a:t>LVL2Supervisor</a:t>
            </a:r>
          </a:p>
        </p:txBody>
      </p:sp>
      <p:sp>
        <p:nvSpPr>
          <p:cNvPr id="861191" name="Text Box 7"/>
          <p:cNvSpPr txBox="1">
            <a:spLocks noChangeArrowheads="1"/>
          </p:cNvSpPr>
          <p:nvPr/>
        </p:nvSpPr>
        <p:spPr bwMode="auto">
          <a:xfrm>
            <a:off x="7620000" y="4732338"/>
            <a:ext cx="1228725" cy="39687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  <a:latin typeface="Tahoma" charset="0"/>
              </a:rPr>
              <a:t>Database</a:t>
            </a:r>
          </a:p>
        </p:txBody>
      </p:sp>
      <p:sp>
        <p:nvSpPr>
          <p:cNvPr id="861192" name="Text Box 8"/>
          <p:cNvSpPr txBox="1">
            <a:spLocks noChangeArrowheads="1"/>
          </p:cNvSpPr>
          <p:nvPr/>
        </p:nvSpPr>
        <p:spPr bwMode="auto">
          <a:xfrm>
            <a:off x="3733800" y="2903538"/>
            <a:ext cx="663575" cy="3968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  <a:latin typeface="Tahoma" charset="0"/>
              </a:rPr>
              <a:t>ROS</a:t>
            </a:r>
          </a:p>
        </p:txBody>
      </p:sp>
      <p:sp>
        <p:nvSpPr>
          <p:cNvPr id="861193" name="Text Box 9"/>
          <p:cNvSpPr txBox="1">
            <a:spLocks noChangeArrowheads="1"/>
          </p:cNvSpPr>
          <p:nvPr/>
        </p:nvSpPr>
        <p:spPr bwMode="auto">
          <a:xfrm>
            <a:off x="533400" y="4792663"/>
            <a:ext cx="1600200" cy="39687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  <a:latin typeface="Tahoma" charset="0"/>
              </a:rPr>
              <a:t>L2PU</a:t>
            </a:r>
          </a:p>
        </p:txBody>
      </p:sp>
      <p:sp>
        <p:nvSpPr>
          <p:cNvPr id="861194" name="Line 10"/>
          <p:cNvSpPr>
            <a:spLocks noChangeShapeType="1"/>
          </p:cNvSpPr>
          <p:nvPr/>
        </p:nvSpPr>
        <p:spPr bwMode="auto">
          <a:xfrm>
            <a:off x="1371600" y="1760538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1195" name="Text Box 11"/>
          <p:cNvSpPr txBox="1">
            <a:spLocks noChangeArrowheads="1"/>
          </p:cNvSpPr>
          <p:nvPr/>
        </p:nvSpPr>
        <p:spPr bwMode="auto">
          <a:xfrm>
            <a:off x="5562600" y="1379538"/>
            <a:ext cx="1781175" cy="39687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  <a:latin typeface="Tahoma" charset="0"/>
              </a:rPr>
              <a:t>Event Building</a:t>
            </a:r>
          </a:p>
        </p:txBody>
      </p:sp>
      <p:sp>
        <p:nvSpPr>
          <p:cNvPr id="861196" name="Text Box 12"/>
          <p:cNvSpPr txBox="1">
            <a:spLocks noChangeArrowheads="1"/>
          </p:cNvSpPr>
          <p:nvPr/>
        </p:nvSpPr>
        <p:spPr bwMode="auto">
          <a:xfrm>
            <a:off x="5984875" y="3055938"/>
            <a:ext cx="1103313" cy="396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  <a:latin typeface="Tahoma" charset="0"/>
              </a:rPr>
              <a:t>SFI/SFO</a:t>
            </a:r>
          </a:p>
        </p:txBody>
      </p:sp>
      <p:sp>
        <p:nvSpPr>
          <p:cNvPr id="861197" name="Text Box 13"/>
          <p:cNvSpPr txBox="1">
            <a:spLocks noChangeArrowheads="1"/>
          </p:cNvSpPr>
          <p:nvPr/>
        </p:nvSpPr>
        <p:spPr bwMode="auto">
          <a:xfrm>
            <a:off x="5638800" y="4732338"/>
            <a:ext cx="1600200" cy="396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  <a:latin typeface="Tahoma" charset="0"/>
              </a:rPr>
              <a:t>EFD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81138" y="1836738"/>
            <a:ext cx="666750" cy="1371600"/>
            <a:chOff x="357" y="1728"/>
            <a:chExt cx="420" cy="864"/>
          </a:xfrm>
        </p:grpSpPr>
        <p:sp>
          <p:nvSpPr>
            <p:cNvPr id="861199" name="Line 15"/>
            <p:cNvSpPr>
              <a:spLocks noChangeShapeType="1"/>
            </p:cNvSpPr>
            <p:nvPr/>
          </p:nvSpPr>
          <p:spPr bwMode="auto">
            <a:xfrm>
              <a:off x="576" y="17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00" name="Text Box 16"/>
            <p:cNvSpPr txBox="1">
              <a:spLocks noChangeArrowheads="1"/>
            </p:cNvSpPr>
            <p:nvPr/>
          </p:nvSpPr>
          <p:spPr bwMode="auto">
            <a:xfrm>
              <a:off x="357" y="1985"/>
              <a:ext cx="420" cy="32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LVL1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Result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4188" y="3055938"/>
            <a:ext cx="836612" cy="1371600"/>
            <a:chOff x="929" y="1776"/>
            <a:chExt cx="527" cy="864"/>
          </a:xfrm>
        </p:grpSpPr>
        <p:sp>
          <p:nvSpPr>
            <p:cNvPr id="861202" name="Line 18"/>
            <p:cNvSpPr>
              <a:spLocks noChangeShapeType="1"/>
            </p:cNvSpPr>
            <p:nvPr/>
          </p:nvSpPr>
          <p:spPr bwMode="auto">
            <a:xfrm>
              <a:off x="1152" y="17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03" name="Text Box 19"/>
            <p:cNvSpPr txBox="1">
              <a:spLocks noChangeArrowheads="1"/>
            </p:cNvSpPr>
            <p:nvPr/>
          </p:nvSpPr>
          <p:spPr bwMode="auto">
            <a:xfrm>
              <a:off x="929" y="1985"/>
              <a:ext cx="527" cy="32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LVL2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Decision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09600" y="5189538"/>
            <a:ext cx="1447800" cy="773112"/>
            <a:chOff x="432" y="3312"/>
            <a:chExt cx="912" cy="487"/>
          </a:xfrm>
        </p:grpSpPr>
        <p:sp>
          <p:nvSpPr>
            <p:cNvPr id="861205" name="Line 21"/>
            <p:cNvSpPr>
              <a:spLocks noChangeShapeType="1"/>
            </p:cNvSpPr>
            <p:nvPr/>
          </p:nvSpPr>
          <p:spPr bwMode="auto">
            <a:xfrm>
              <a:off x="432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06" name="Line 22"/>
            <p:cNvSpPr>
              <a:spLocks noChangeShapeType="1"/>
            </p:cNvSpPr>
            <p:nvPr/>
          </p:nvSpPr>
          <p:spPr bwMode="auto">
            <a:xfrm flipV="1">
              <a:off x="1344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07" name="Line 23"/>
            <p:cNvSpPr>
              <a:spLocks noChangeShapeType="1"/>
            </p:cNvSpPr>
            <p:nvPr/>
          </p:nvSpPr>
          <p:spPr bwMode="auto">
            <a:xfrm>
              <a:off x="432" y="360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08" name="Text Box 24"/>
            <p:cNvSpPr txBox="1">
              <a:spLocks noChangeArrowheads="1"/>
            </p:cNvSpPr>
            <p:nvPr/>
          </p:nvSpPr>
          <p:spPr bwMode="auto">
            <a:xfrm>
              <a:off x="607" y="3473"/>
              <a:ext cx="560" cy="326"/>
            </a:xfrm>
            <a:prstGeom prst="rect">
              <a:avLst/>
            </a:prstGeom>
            <a:solidFill>
              <a:srgbClr val="EA620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LVL2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Selection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715000" y="5113338"/>
            <a:ext cx="1447800" cy="809625"/>
            <a:chOff x="432" y="3312"/>
            <a:chExt cx="912" cy="510"/>
          </a:xfrm>
        </p:grpSpPr>
        <p:sp>
          <p:nvSpPr>
            <p:cNvPr id="861210" name="Line 26"/>
            <p:cNvSpPr>
              <a:spLocks noChangeShapeType="1"/>
            </p:cNvSpPr>
            <p:nvPr/>
          </p:nvSpPr>
          <p:spPr bwMode="auto">
            <a:xfrm>
              <a:off x="432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11" name="Line 27"/>
            <p:cNvSpPr>
              <a:spLocks noChangeShapeType="1"/>
            </p:cNvSpPr>
            <p:nvPr/>
          </p:nvSpPr>
          <p:spPr bwMode="auto">
            <a:xfrm flipV="1">
              <a:off x="1344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12" name="Line 28"/>
            <p:cNvSpPr>
              <a:spLocks noChangeShapeType="1"/>
            </p:cNvSpPr>
            <p:nvPr/>
          </p:nvSpPr>
          <p:spPr bwMode="auto">
            <a:xfrm>
              <a:off x="432" y="360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13" name="Text Box 29"/>
            <p:cNvSpPr txBox="1">
              <a:spLocks noChangeArrowheads="1"/>
            </p:cNvSpPr>
            <p:nvPr/>
          </p:nvSpPr>
          <p:spPr bwMode="auto">
            <a:xfrm>
              <a:off x="576" y="3456"/>
              <a:ext cx="623" cy="366"/>
            </a:xfrm>
            <a:prstGeom prst="rect">
              <a:avLst/>
            </a:prstGeom>
            <a:solidFill>
              <a:srgbClr val="EA620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Tahoma" charset="0"/>
                </a:rPr>
                <a:t>EF</a:t>
              </a:r>
            </a:p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Tahoma" charset="0"/>
                </a:rPr>
                <a:t>Selection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600200" y="3589338"/>
            <a:ext cx="1295400" cy="914400"/>
            <a:chOff x="1344" y="2016"/>
            <a:chExt cx="816" cy="576"/>
          </a:xfrm>
        </p:grpSpPr>
        <p:sp>
          <p:nvSpPr>
            <p:cNvPr id="861215" name="Line 31"/>
            <p:cNvSpPr>
              <a:spLocks noChangeShapeType="1"/>
            </p:cNvSpPr>
            <p:nvPr/>
          </p:nvSpPr>
          <p:spPr bwMode="auto">
            <a:xfrm flipV="1">
              <a:off x="1344" y="2016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16" name="Text Box 32"/>
            <p:cNvSpPr txBox="1">
              <a:spLocks noChangeArrowheads="1"/>
            </p:cNvSpPr>
            <p:nvPr/>
          </p:nvSpPr>
          <p:spPr bwMode="auto">
            <a:xfrm>
              <a:off x="1516" y="2129"/>
              <a:ext cx="515" cy="32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Request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819400" y="3360738"/>
            <a:ext cx="1301750" cy="914400"/>
            <a:chOff x="1824" y="2400"/>
            <a:chExt cx="820" cy="576"/>
          </a:xfrm>
        </p:grpSpPr>
        <p:sp>
          <p:nvSpPr>
            <p:cNvPr id="861218" name="Line 34"/>
            <p:cNvSpPr>
              <a:spLocks noChangeShapeType="1"/>
            </p:cNvSpPr>
            <p:nvPr/>
          </p:nvSpPr>
          <p:spPr bwMode="auto">
            <a:xfrm flipV="1">
              <a:off x="1824" y="2400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19" name="Text Box 35"/>
            <p:cNvSpPr txBox="1">
              <a:spLocks noChangeArrowheads="1"/>
            </p:cNvSpPr>
            <p:nvPr/>
          </p:nvSpPr>
          <p:spPr bwMode="auto">
            <a:xfrm>
              <a:off x="2006" y="2561"/>
              <a:ext cx="638" cy="32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Event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Fragments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962400" y="1912938"/>
            <a:ext cx="1311275" cy="914400"/>
            <a:chOff x="2534" y="960"/>
            <a:chExt cx="826" cy="576"/>
          </a:xfrm>
        </p:grpSpPr>
        <p:sp>
          <p:nvSpPr>
            <p:cNvPr id="861221" name="Line 37"/>
            <p:cNvSpPr>
              <a:spLocks noChangeShapeType="1"/>
            </p:cNvSpPr>
            <p:nvPr/>
          </p:nvSpPr>
          <p:spPr bwMode="auto">
            <a:xfrm flipV="1">
              <a:off x="2544" y="960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22" name="Text Box 38"/>
            <p:cNvSpPr txBox="1">
              <a:spLocks noChangeArrowheads="1"/>
            </p:cNvSpPr>
            <p:nvPr/>
          </p:nvSpPr>
          <p:spPr bwMode="auto">
            <a:xfrm>
              <a:off x="2534" y="1073"/>
              <a:ext cx="638" cy="32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Event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Fragments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5029200" y="1836738"/>
            <a:ext cx="1295400" cy="914400"/>
            <a:chOff x="3072" y="2496"/>
            <a:chExt cx="816" cy="576"/>
          </a:xfrm>
        </p:grpSpPr>
        <p:sp>
          <p:nvSpPr>
            <p:cNvPr id="861224" name="Line 40"/>
            <p:cNvSpPr>
              <a:spLocks noChangeShapeType="1"/>
            </p:cNvSpPr>
            <p:nvPr/>
          </p:nvSpPr>
          <p:spPr bwMode="auto">
            <a:xfrm flipV="1">
              <a:off x="3072" y="2496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25" name="Text Box 41"/>
            <p:cNvSpPr txBox="1">
              <a:spLocks noChangeArrowheads="1"/>
            </p:cNvSpPr>
            <p:nvPr/>
          </p:nvSpPr>
          <p:spPr bwMode="auto">
            <a:xfrm>
              <a:off x="3244" y="2609"/>
              <a:ext cx="515" cy="32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Request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838200" y="922338"/>
            <a:ext cx="1101725" cy="457200"/>
            <a:chOff x="528" y="672"/>
            <a:chExt cx="694" cy="288"/>
          </a:xfrm>
        </p:grpSpPr>
        <p:sp>
          <p:nvSpPr>
            <p:cNvPr id="861227" name="Line 43"/>
            <p:cNvSpPr>
              <a:spLocks noChangeShapeType="1"/>
            </p:cNvSpPr>
            <p:nvPr/>
          </p:nvSpPr>
          <p:spPr bwMode="auto">
            <a:xfrm>
              <a:off x="864" y="6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28" name="Text Box 44"/>
            <p:cNvSpPr txBox="1">
              <a:spLocks noChangeArrowheads="1"/>
            </p:cNvSpPr>
            <p:nvPr/>
          </p:nvSpPr>
          <p:spPr bwMode="auto">
            <a:xfrm>
              <a:off x="528" y="672"/>
              <a:ext cx="694" cy="1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LVL1 Result</a:t>
              </a:r>
            </a:p>
          </p:txBody>
        </p:sp>
      </p:grpSp>
      <p:sp>
        <p:nvSpPr>
          <p:cNvPr id="861229" name="Line 45"/>
          <p:cNvSpPr>
            <a:spLocks noChangeShapeType="1"/>
          </p:cNvSpPr>
          <p:nvPr/>
        </p:nvSpPr>
        <p:spPr bwMode="auto">
          <a:xfrm>
            <a:off x="2438400" y="153193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3200400" y="1195388"/>
            <a:ext cx="1676400" cy="304800"/>
            <a:chOff x="2016" y="816"/>
            <a:chExt cx="1056" cy="192"/>
          </a:xfrm>
        </p:grpSpPr>
        <p:sp>
          <p:nvSpPr>
            <p:cNvPr id="861231" name="Line 47"/>
            <p:cNvSpPr>
              <a:spLocks noChangeShapeType="1"/>
            </p:cNvSpPr>
            <p:nvPr/>
          </p:nvSpPr>
          <p:spPr bwMode="auto">
            <a:xfrm>
              <a:off x="2016" y="9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32" name="Text Box 48"/>
            <p:cNvSpPr txBox="1">
              <a:spLocks noChangeArrowheads="1"/>
            </p:cNvSpPr>
            <p:nvPr/>
          </p:nvSpPr>
          <p:spPr bwMode="auto">
            <a:xfrm>
              <a:off x="2208" y="816"/>
              <a:ext cx="801" cy="1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LVL2 Decision</a:t>
              </a: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6705600" y="1989138"/>
            <a:ext cx="623888" cy="838200"/>
            <a:chOff x="4358" y="1344"/>
            <a:chExt cx="393" cy="528"/>
          </a:xfrm>
        </p:grpSpPr>
        <p:sp>
          <p:nvSpPr>
            <p:cNvPr id="861234" name="Line 50"/>
            <p:cNvSpPr>
              <a:spLocks noChangeShapeType="1"/>
            </p:cNvSpPr>
            <p:nvPr/>
          </p:nvSpPr>
          <p:spPr bwMode="auto">
            <a:xfrm>
              <a:off x="4560" y="134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35" name="Text Box 51"/>
            <p:cNvSpPr txBox="1">
              <a:spLocks noChangeArrowheads="1"/>
            </p:cNvSpPr>
            <p:nvPr/>
          </p:nvSpPr>
          <p:spPr bwMode="auto">
            <a:xfrm>
              <a:off x="4358" y="1444"/>
              <a:ext cx="393" cy="32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Full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Event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6629400" y="3665538"/>
            <a:ext cx="623888" cy="838200"/>
            <a:chOff x="4358" y="1344"/>
            <a:chExt cx="393" cy="528"/>
          </a:xfrm>
        </p:grpSpPr>
        <p:sp>
          <p:nvSpPr>
            <p:cNvPr id="861237" name="Line 53"/>
            <p:cNvSpPr>
              <a:spLocks noChangeShapeType="1"/>
            </p:cNvSpPr>
            <p:nvPr/>
          </p:nvSpPr>
          <p:spPr bwMode="auto">
            <a:xfrm>
              <a:off x="4560" y="134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38" name="Text Box 54"/>
            <p:cNvSpPr txBox="1">
              <a:spLocks noChangeArrowheads="1"/>
            </p:cNvSpPr>
            <p:nvPr/>
          </p:nvSpPr>
          <p:spPr bwMode="auto">
            <a:xfrm>
              <a:off x="4358" y="1444"/>
              <a:ext cx="393" cy="32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Full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Event</a:t>
              </a:r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5334000" y="3665538"/>
            <a:ext cx="1100138" cy="838200"/>
            <a:chOff x="3216" y="2400"/>
            <a:chExt cx="693" cy="528"/>
          </a:xfrm>
        </p:grpSpPr>
        <p:sp>
          <p:nvSpPr>
            <p:cNvPr id="861240" name="Line 56"/>
            <p:cNvSpPr>
              <a:spLocks noChangeShapeType="1"/>
            </p:cNvSpPr>
            <p:nvPr/>
          </p:nvSpPr>
          <p:spPr bwMode="auto">
            <a:xfrm flipV="1">
              <a:off x="3552" y="2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41" name="Text Box 57"/>
            <p:cNvSpPr txBox="1">
              <a:spLocks noChangeArrowheads="1"/>
            </p:cNvSpPr>
            <p:nvPr/>
          </p:nvSpPr>
          <p:spPr bwMode="auto">
            <a:xfrm>
              <a:off x="3216" y="2496"/>
              <a:ext cx="693" cy="32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Full Event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+ EF Result</a:t>
              </a:r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8001000" y="3360738"/>
            <a:ext cx="954088" cy="1219200"/>
            <a:chOff x="5040" y="2208"/>
            <a:chExt cx="601" cy="768"/>
          </a:xfrm>
        </p:grpSpPr>
        <p:sp>
          <p:nvSpPr>
            <p:cNvPr id="861243" name="Line 59"/>
            <p:cNvSpPr>
              <a:spLocks noChangeShapeType="1"/>
            </p:cNvSpPr>
            <p:nvPr/>
          </p:nvSpPr>
          <p:spPr bwMode="auto">
            <a:xfrm>
              <a:off x="5328" y="22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44" name="Text Box 60"/>
            <p:cNvSpPr txBox="1">
              <a:spLocks noChangeArrowheads="1"/>
            </p:cNvSpPr>
            <p:nvPr/>
          </p:nvSpPr>
          <p:spPr bwMode="auto">
            <a:xfrm>
              <a:off x="5040" y="2448"/>
              <a:ext cx="601" cy="32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Selected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Full Event</a:t>
              </a:r>
            </a:p>
          </p:txBody>
        </p:sp>
      </p:grpSp>
      <p:sp>
        <p:nvSpPr>
          <p:cNvPr id="861245" name="Line 61"/>
          <p:cNvSpPr>
            <a:spLocks noChangeShapeType="1"/>
          </p:cNvSpPr>
          <p:nvPr/>
        </p:nvSpPr>
        <p:spPr bwMode="auto">
          <a:xfrm>
            <a:off x="7848600" y="320833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2438400" y="4275138"/>
            <a:ext cx="1295400" cy="914400"/>
            <a:chOff x="1344" y="2016"/>
            <a:chExt cx="816" cy="576"/>
          </a:xfrm>
        </p:grpSpPr>
        <p:sp>
          <p:nvSpPr>
            <p:cNvPr id="861247" name="Line 63"/>
            <p:cNvSpPr>
              <a:spLocks noChangeShapeType="1"/>
            </p:cNvSpPr>
            <p:nvPr/>
          </p:nvSpPr>
          <p:spPr bwMode="auto">
            <a:xfrm flipV="1">
              <a:off x="1344" y="2016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1248" name="Text Box 64"/>
            <p:cNvSpPr txBox="1">
              <a:spLocks noChangeArrowheads="1"/>
            </p:cNvSpPr>
            <p:nvPr/>
          </p:nvSpPr>
          <p:spPr bwMode="auto">
            <a:xfrm>
              <a:off x="1429" y="2129"/>
              <a:ext cx="694" cy="1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Tahoma" charset="0"/>
                </a:rPr>
                <a:t>LVL2 Result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/>
            <a:fld id="{415AF65A-DAF1-6C41-9F17-BA405D809A0F}" type="slidenum">
              <a:rPr lang="en-US"/>
              <a:pPr algn="ctr"/>
              <a:t>13</a:t>
            </a:fld>
            <a:endParaRPr lang="en-US"/>
          </a:p>
        </p:txBody>
      </p:sp>
      <p:pic>
        <p:nvPicPr>
          <p:cNvPr id="32772" name="Picture 2" descr="DSCF2164_ps.jpg                                                00035ACAHDx                            BD2D2A9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1500"/>
            <a:ext cx="9144000" cy="742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228600" y="2286000"/>
            <a:ext cx="4495800" cy="4038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</a:pPr>
            <a:endParaRPr lang="en-GB" b="1" dirty="0">
              <a:solidFill>
                <a:srgbClr val="000066"/>
              </a:solidFill>
              <a:latin typeface="Helvetica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l"/>
            </a:pPr>
            <a:endParaRPr lang="en-GB" b="1" dirty="0">
              <a:solidFill>
                <a:srgbClr val="000066"/>
              </a:solidFill>
              <a:latin typeface="Helvetica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lang="en-GB" sz="1400" b="1" dirty="0">
                <a:solidFill>
                  <a:srgbClr val="000066"/>
                </a:solidFill>
                <a:latin typeface="Helvetica" charset="0"/>
              </a:rPr>
              <a:t>Final size for max L1 rate</a:t>
            </a:r>
            <a:r>
              <a:rPr lang="en-GB" sz="1400" b="1" dirty="0" smtClean="0">
                <a:solidFill>
                  <a:srgbClr val="000066"/>
                </a:solidFill>
                <a:latin typeface="Helvetica" charset="0"/>
              </a:rPr>
              <a:t> </a:t>
            </a:r>
            <a:endParaRPr lang="en-GB" sz="1400" b="1" dirty="0" smtClean="0">
              <a:solidFill>
                <a:srgbClr val="000066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Times" charset="0"/>
              <a:buNone/>
            </a:pPr>
            <a:r>
              <a:rPr lang="en-GB" sz="1400" b="1" i="1" dirty="0">
                <a:solidFill>
                  <a:srgbClr val="FF220A"/>
                </a:solidFill>
                <a:latin typeface="Helvetica" charset="0"/>
              </a:rPr>
              <a:t>	~   500 PCs for L2 + ~ 1800 PCs for EF</a:t>
            </a:r>
            <a:r>
              <a:rPr lang="en-GB" sz="2000" b="1" i="1" dirty="0">
                <a:solidFill>
                  <a:srgbClr val="FF220A"/>
                </a:solidFill>
                <a:latin typeface="Helvetica" charset="0"/>
              </a:rPr>
              <a:t/>
            </a:r>
            <a:br>
              <a:rPr lang="en-GB" sz="2000" b="1" i="1" dirty="0">
                <a:solidFill>
                  <a:srgbClr val="FF220A"/>
                </a:solidFill>
                <a:latin typeface="Helvetica" charset="0"/>
              </a:rPr>
            </a:br>
            <a:r>
              <a:rPr lang="en-GB" sz="2000" b="1" i="1" dirty="0">
                <a:solidFill>
                  <a:srgbClr val="FF220A"/>
                </a:solidFill>
                <a:latin typeface="Helvetica" charset="0"/>
              </a:rPr>
              <a:t>	</a:t>
            </a:r>
            <a:r>
              <a:rPr lang="en-GB" sz="1200" i="1" dirty="0">
                <a:solidFill>
                  <a:srgbClr val="000066"/>
                </a:solidFill>
                <a:latin typeface="Helvetica" charset="0"/>
              </a:rPr>
              <a:t>(multi-core technology)</a:t>
            </a:r>
            <a:endParaRPr lang="en-GB" sz="1200" b="1" dirty="0">
              <a:solidFill>
                <a:srgbClr val="3D3D3D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Times" charset="0"/>
              <a:buChar char="•"/>
            </a:pPr>
            <a:endParaRPr lang="en-GB" sz="300" b="1" i="1" dirty="0">
              <a:solidFill>
                <a:srgbClr val="FF220A"/>
              </a:solidFill>
              <a:latin typeface="Helvetica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Times" charset="0"/>
              <a:buChar char="•"/>
            </a:pPr>
            <a:endParaRPr lang="en-GB" sz="300" b="1" dirty="0" smtClean="0">
              <a:solidFill>
                <a:srgbClr val="3D3D3D"/>
              </a:solidFill>
              <a:latin typeface="Helvetica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lang="en-GB" sz="1400" b="1" i="1" dirty="0" smtClean="0">
                <a:solidFill>
                  <a:srgbClr val="FF220A"/>
                </a:solidFill>
                <a:latin typeface="Helvetica" charset="0"/>
              </a:rPr>
              <a:t>        </a:t>
            </a:r>
            <a:r>
              <a:rPr lang="en-GB" sz="1400" b="1" dirty="0">
                <a:solidFill>
                  <a:srgbClr val="000066"/>
                </a:solidFill>
                <a:latin typeface="Helvetica" charset="0"/>
              </a:rPr>
              <a:t>850 PCs installed</a:t>
            </a:r>
            <a:br>
              <a:rPr lang="en-GB" sz="1400" b="1" dirty="0">
                <a:solidFill>
                  <a:srgbClr val="000066"/>
                </a:solidFill>
                <a:latin typeface="Helvetica" charset="0"/>
              </a:rPr>
            </a:br>
            <a:r>
              <a:rPr lang="en-GB" sz="1400" b="1" dirty="0">
                <a:solidFill>
                  <a:srgbClr val="000066"/>
                </a:solidFill>
                <a:latin typeface="Helvetica" charset="0"/>
              </a:rPr>
              <a:t> </a:t>
            </a:r>
            <a:r>
              <a:rPr lang="en-GB" sz="1400" b="1" i="1" dirty="0">
                <a:solidFill>
                  <a:srgbClr val="000066"/>
                </a:solidFill>
                <a:latin typeface="Helvetica" charset="0"/>
              </a:rPr>
              <a:t>total of 27 XPU racks = 35% of final system </a:t>
            </a:r>
            <a:r>
              <a:rPr lang="en-GB" sz="2000" b="1" i="1" dirty="0">
                <a:solidFill>
                  <a:srgbClr val="000066"/>
                </a:solidFill>
                <a:latin typeface="Helvetica" charset="0"/>
              </a:rPr>
              <a:t/>
            </a:r>
            <a:br>
              <a:rPr lang="en-GB" sz="2000" b="1" i="1" dirty="0">
                <a:solidFill>
                  <a:srgbClr val="000066"/>
                </a:solidFill>
                <a:latin typeface="Helvetica" charset="0"/>
              </a:rPr>
            </a:br>
            <a:r>
              <a:rPr lang="en-GB" sz="2000" b="1" i="1" dirty="0">
                <a:solidFill>
                  <a:srgbClr val="000066"/>
                </a:solidFill>
                <a:latin typeface="Helvetica" charset="0"/>
              </a:rPr>
              <a:t>	</a:t>
            </a:r>
            <a:r>
              <a:rPr lang="en-GB" sz="1200" i="1" dirty="0">
                <a:solidFill>
                  <a:srgbClr val="3D3D3D"/>
                </a:solidFill>
                <a:latin typeface="Helvetica" charset="0"/>
              </a:rPr>
              <a:t>(1 rack = 31 PCs) </a:t>
            </a:r>
            <a:br>
              <a:rPr lang="en-GB" sz="1200" i="1" dirty="0">
                <a:solidFill>
                  <a:srgbClr val="3D3D3D"/>
                </a:solidFill>
                <a:latin typeface="Helvetica" charset="0"/>
              </a:rPr>
            </a:br>
            <a:r>
              <a:rPr lang="en-GB" sz="1200" i="1" dirty="0">
                <a:solidFill>
                  <a:srgbClr val="3D3D3D"/>
                </a:solidFill>
                <a:latin typeface="Helvetica" charset="0"/>
              </a:rPr>
              <a:t>	(XPU = can be connected to L2 or EF)</a:t>
            </a:r>
            <a:endParaRPr lang="en-GB" sz="2000" b="1" dirty="0">
              <a:solidFill>
                <a:srgbClr val="000066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Times" charset="0"/>
              <a:buChar char="•"/>
            </a:pPr>
            <a:r>
              <a:rPr lang="en-GB" sz="1400" b="1" i="1" dirty="0" err="1">
                <a:solidFill>
                  <a:srgbClr val="000066"/>
                </a:solidFill>
                <a:latin typeface="Helvetica" charset="0"/>
              </a:rPr>
              <a:t>x</a:t>
            </a:r>
            <a:r>
              <a:rPr lang="en-GB" sz="1400" b="1" i="1" dirty="0">
                <a:solidFill>
                  <a:srgbClr val="000066"/>
                </a:solidFill>
                <a:latin typeface="Helvetica" charset="0"/>
              </a:rPr>
              <a:t> 8 cores</a:t>
            </a:r>
            <a:endParaRPr lang="en-GB" sz="1100" b="1" i="1" dirty="0">
              <a:solidFill>
                <a:srgbClr val="000066"/>
              </a:solidFill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Times" charset="0"/>
              <a:buChar char="•"/>
            </a:pPr>
            <a:r>
              <a:rPr lang="en-US" sz="1200" b="1" i="1" dirty="0">
                <a:solidFill>
                  <a:srgbClr val="3D3D3D"/>
                </a:solidFill>
                <a:latin typeface="Helvetica" charset="0"/>
              </a:rPr>
              <a:t>CPU: 2 </a:t>
            </a:r>
            <a:r>
              <a:rPr lang="en-US" sz="1200" b="1" i="1" dirty="0" err="1">
                <a:solidFill>
                  <a:srgbClr val="3D3D3D"/>
                </a:solidFill>
                <a:latin typeface="Helvetica" charset="0"/>
              </a:rPr>
              <a:t>x</a:t>
            </a:r>
            <a:r>
              <a:rPr lang="en-US" sz="1200" b="1" i="1" dirty="0">
                <a:solidFill>
                  <a:srgbClr val="3D3D3D"/>
                </a:solidFill>
                <a:latin typeface="Helvetica" charset="0"/>
              </a:rPr>
              <a:t> Intel </a:t>
            </a:r>
            <a:r>
              <a:rPr lang="en-US" sz="1200" b="1" i="1" dirty="0" err="1">
                <a:solidFill>
                  <a:srgbClr val="3D3D3D"/>
                </a:solidFill>
                <a:latin typeface="Helvetica" charset="0"/>
              </a:rPr>
              <a:t>Harpertown</a:t>
            </a:r>
            <a:r>
              <a:rPr lang="en-US" sz="1200" b="1" i="1" dirty="0">
                <a:solidFill>
                  <a:srgbClr val="3D3D3D"/>
                </a:solidFill>
                <a:latin typeface="Helvetica" charset="0"/>
              </a:rPr>
              <a:t> quad-core 2.5 GHz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Times" charset="0"/>
              <a:buChar char="•"/>
            </a:pPr>
            <a:r>
              <a:rPr lang="en-US" sz="1200" b="1" i="1" dirty="0">
                <a:solidFill>
                  <a:srgbClr val="3D3D3D"/>
                </a:solidFill>
                <a:latin typeface="Helvetica" charset="0"/>
              </a:rPr>
              <a:t>RAM: 2 GB / core, i.e. 16 GB</a:t>
            </a:r>
            <a:endParaRPr lang="en-GB" sz="1200" b="1" dirty="0">
              <a:solidFill>
                <a:srgbClr val="3D3D3D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Times" charset="0"/>
              <a:buChar char="•"/>
            </a:pPr>
            <a:endParaRPr lang="en-GB" sz="300" b="1" i="1" dirty="0">
              <a:solidFill>
                <a:srgbClr val="FF220A"/>
              </a:solidFill>
              <a:latin typeface="Helvetica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Times" charset="0"/>
              <a:buChar char="•"/>
            </a:pPr>
            <a:endParaRPr lang="en-GB" sz="300" b="1" dirty="0">
              <a:solidFill>
                <a:srgbClr val="3D3D3D"/>
              </a:solidFill>
              <a:latin typeface="Helvetica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lang="en-GB" sz="1400" b="1" i="1" dirty="0">
                <a:solidFill>
                  <a:srgbClr val="FF220A"/>
                </a:solidFill>
                <a:latin typeface="Helvetica" charset="0"/>
              </a:rPr>
              <a:t>Final system :</a:t>
            </a:r>
            <a:r>
              <a:rPr lang="en-GB" sz="1400" i="1" dirty="0">
                <a:solidFill>
                  <a:srgbClr val="3D3D3D"/>
                </a:solidFill>
                <a:latin typeface="Helvetica" charset="0"/>
              </a:rPr>
              <a:t> </a:t>
            </a:r>
            <a:r>
              <a:rPr lang="en-GB" sz="1400" b="1" i="1" dirty="0">
                <a:solidFill>
                  <a:srgbClr val="000066"/>
                </a:solidFill>
                <a:latin typeface="Helvetica" charset="0"/>
              </a:rPr>
              <a:t>total of 17 L2 + 62 EF racks </a:t>
            </a:r>
            <a:r>
              <a:rPr lang="en-GB" sz="1200" i="1" dirty="0">
                <a:solidFill>
                  <a:srgbClr val="3D3D3D"/>
                </a:solidFill>
                <a:latin typeface="Helvetica" charset="0"/>
              </a:rPr>
              <a:t/>
            </a:r>
            <a:br>
              <a:rPr lang="en-GB" sz="1200" i="1" dirty="0">
                <a:solidFill>
                  <a:srgbClr val="3D3D3D"/>
                </a:solidFill>
                <a:latin typeface="Helvetica" charset="0"/>
              </a:rPr>
            </a:br>
            <a:r>
              <a:rPr lang="en-GB" sz="1200" i="1" dirty="0">
                <a:solidFill>
                  <a:srgbClr val="3D3D3D"/>
                </a:solidFill>
                <a:latin typeface="Helvetica" charset="0"/>
              </a:rPr>
              <a:t>	</a:t>
            </a:r>
            <a:r>
              <a:rPr lang="en-GB" sz="1400" i="1" dirty="0">
                <a:solidFill>
                  <a:srgbClr val="3D3D3D"/>
                </a:solidFill>
                <a:latin typeface="Helvetica" charset="0"/>
              </a:rPr>
              <a:t>of which </a:t>
            </a:r>
            <a:r>
              <a:rPr lang="en-GB" sz="1400" i="1" dirty="0">
                <a:solidFill>
                  <a:srgbClr val="FF220A"/>
                </a:solidFill>
                <a:latin typeface="Helvetica" charset="0"/>
              </a:rPr>
              <a:t>28 (of 79) racks as XPU</a:t>
            </a:r>
            <a:r>
              <a:rPr lang="en-GB" sz="1400" i="1" dirty="0">
                <a:solidFill>
                  <a:srgbClr val="3D3D3D"/>
                </a:solidFill>
                <a:latin typeface="Helvetica" charset="0"/>
              </a:rPr>
              <a:t> </a:t>
            </a:r>
            <a:r>
              <a:rPr lang="en-GB" sz="2000" i="1" dirty="0">
                <a:solidFill>
                  <a:srgbClr val="3D3D3D"/>
                </a:solidFill>
                <a:latin typeface="Helvetica" charset="0"/>
              </a:rPr>
              <a:t>	</a:t>
            </a:r>
            <a:endParaRPr lang="en-US" sz="2000" i="1" dirty="0">
              <a:solidFill>
                <a:srgbClr val="3D3D3D"/>
              </a:solidFill>
              <a:latin typeface="Helvetica" charset="0"/>
            </a:endParaRPr>
          </a:p>
        </p:txBody>
      </p:sp>
      <p:sp>
        <p:nvSpPr>
          <p:cNvPr id="32774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3300413" cy="350838"/>
          </a:xfrm>
          <a:ln>
            <a:solidFill>
              <a:srgbClr val="FF220A"/>
            </a:solidFill>
          </a:ln>
        </p:spPr>
        <p:txBody>
          <a:bodyPr anchor="b"/>
          <a:lstStyle/>
          <a:p>
            <a:pPr eaLnBrk="1" hangingPunct="1"/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HLT Farms</a:t>
            </a:r>
            <a:endParaRPr lang="en-US" sz="2000" b="1" dirty="0">
              <a:solidFill>
                <a:srgbClr val="FF220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0514-82EA-564A-A2B9-502B871AB9FD}" type="slidenum">
              <a:rPr lang="en-US"/>
              <a:pPr/>
              <a:t>14</a:t>
            </a:fld>
            <a:endParaRPr lang="en-US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4724400" cy="609600"/>
          </a:xfrm>
        </p:spPr>
        <p:txBody>
          <a:bodyPr/>
          <a:lstStyle/>
          <a:p>
            <a:r>
              <a:rPr lang="en-US"/>
              <a:t>How the HLT Works</a:t>
            </a:r>
          </a:p>
        </p:txBody>
      </p:sp>
      <p:sp>
        <p:nvSpPr>
          <p:cNvPr id="660483" name="Rectangle 3"/>
          <p:cNvSpPr>
            <a:spLocks noChangeArrowheads="1"/>
          </p:cNvSpPr>
          <p:nvPr/>
        </p:nvSpPr>
        <p:spPr bwMode="auto">
          <a:xfrm>
            <a:off x="228600" y="838200"/>
            <a:ext cx="3657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Found by LVL1 two isolated </a:t>
            </a:r>
          </a:p>
          <a:p>
            <a:pPr algn="l">
              <a:spcBef>
                <a:spcPct val="0"/>
              </a:spcBef>
            </a:pPr>
            <a:r>
              <a:rPr lang="en-US" sz="1600" dirty="0" err="1">
                <a:solidFill>
                  <a:schemeClr val="tx1"/>
                </a:solidFill>
                <a:latin typeface="+mn-lt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clusters with each pt&gt;20GeV are found by LVL1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   possible signature for Z-&gt;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e+e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-</a:t>
            </a:r>
          </a:p>
          <a:p>
            <a:pPr algn="l">
              <a:spcBef>
                <a:spcPct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CC00FF"/>
                </a:solidFill>
                <a:latin typeface="+mn-lt"/>
              </a:rPr>
              <a:t>Goal: Validate step-by-step, 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CC00FF"/>
                </a:solidFill>
                <a:latin typeface="+mn-lt"/>
              </a:rPr>
              <a:t>check intermediate signatures,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CC00FF"/>
                </a:solidFill>
                <a:latin typeface="+mn-lt"/>
              </a:rPr>
              <a:t>reject at earliest possible moment</a:t>
            </a:r>
          </a:p>
        </p:txBody>
      </p:sp>
      <p:sp>
        <p:nvSpPr>
          <p:cNvPr id="660484" name="Text Box 4"/>
          <p:cNvSpPr txBox="1">
            <a:spLocks noChangeArrowheads="1"/>
          </p:cNvSpPr>
          <p:nvPr/>
        </p:nvSpPr>
        <p:spPr bwMode="auto">
          <a:xfrm>
            <a:off x="3124200" y="3657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en-GB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319088" y="5943600"/>
            <a:ext cx="536575" cy="3968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1690688" y="5638800"/>
            <a:ext cx="536575" cy="396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87" name="Text Box 7"/>
          <p:cNvSpPr txBox="1">
            <a:spLocks noChangeArrowheads="1"/>
          </p:cNvSpPr>
          <p:nvPr/>
        </p:nvSpPr>
        <p:spPr bwMode="auto">
          <a:xfrm>
            <a:off x="1004888" y="4800600"/>
            <a:ext cx="536575" cy="3968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88" name="Text Box 8"/>
          <p:cNvSpPr txBox="1">
            <a:spLocks noChangeArrowheads="1"/>
          </p:cNvSpPr>
          <p:nvPr/>
        </p:nvSpPr>
        <p:spPr bwMode="auto">
          <a:xfrm>
            <a:off x="547688" y="4953000"/>
            <a:ext cx="536575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89" name="Text Box 9"/>
          <p:cNvSpPr txBox="1">
            <a:spLocks noChangeArrowheads="1"/>
          </p:cNvSpPr>
          <p:nvPr/>
        </p:nvSpPr>
        <p:spPr bwMode="auto">
          <a:xfrm>
            <a:off x="1462088" y="5029200"/>
            <a:ext cx="536575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90" name="Text Box 10"/>
          <p:cNvSpPr txBox="1">
            <a:spLocks noChangeArrowheads="1"/>
          </p:cNvSpPr>
          <p:nvPr/>
        </p:nvSpPr>
        <p:spPr bwMode="auto">
          <a:xfrm>
            <a:off x="1538288" y="5867400"/>
            <a:ext cx="536575" cy="3968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91" name="Text Box 11"/>
          <p:cNvSpPr txBox="1">
            <a:spLocks noChangeArrowheads="1"/>
          </p:cNvSpPr>
          <p:nvPr/>
        </p:nvSpPr>
        <p:spPr bwMode="auto">
          <a:xfrm>
            <a:off x="1081088" y="5257800"/>
            <a:ext cx="536575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92" name="Text Box 12"/>
          <p:cNvSpPr txBox="1">
            <a:spLocks noChangeArrowheads="1"/>
          </p:cNvSpPr>
          <p:nvPr/>
        </p:nvSpPr>
        <p:spPr bwMode="auto">
          <a:xfrm>
            <a:off x="1827213" y="5270500"/>
            <a:ext cx="536575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93" name="Text Box 13"/>
          <p:cNvSpPr txBox="1">
            <a:spLocks noChangeArrowheads="1"/>
          </p:cNvSpPr>
          <p:nvPr/>
        </p:nvSpPr>
        <p:spPr bwMode="auto">
          <a:xfrm>
            <a:off x="547688" y="5334000"/>
            <a:ext cx="536575" cy="396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94" name="Text Box 14"/>
          <p:cNvSpPr txBox="1">
            <a:spLocks noChangeArrowheads="1"/>
          </p:cNvSpPr>
          <p:nvPr/>
        </p:nvSpPr>
        <p:spPr bwMode="auto">
          <a:xfrm>
            <a:off x="1157288" y="5562600"/>
            <a:ext cx="536575" cy="3968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95" name="Text Box 15"/>
          <p:cNvSpPr txBox="1">
            <a:spLocks noChangeArrowheads="1"/>
          </p:cNvSpPr>
          <p:nvPr/>
        </p:nvSpPr>
        <p:spPr bwMode="auto">
          <a:xfrm>
            <a:off x="623888" y="5638800"/>
            <a:ext cx="536575" cy="3968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Alg</a:t>
            </a:r>
          </a:p>
        </p:txBody>
      </p:sp>
      <p:sp>
        <p:nvSpPr>
          <p:cNvPr id="660496" name="Text Box 16"/>
          <p:cNvSpPr txBox="1">
            <a:spLocks noChangeArrowheads="1"/>
          </p:cNvSpPr>
          <p:nvPr/>
        </p:nvSpPr>
        <p:spPr bwMode="auto">
          <a:xfrm>
            <a:off x="5859463" y="1447800"/>
            <a:ext cx="1066800" cy="7016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Iso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lation</a:t>
            </a:r>
          </a:p>
        </p:txBody>
      </p:sp>
      <p:sp>
        <p:nvSpPr>
          <p:cNvPr id="660497" name="Text Box 17"/>
          <p:cNvSpPr txBox="1">
            <a:spLocks noChangeArrowheads="1"/>
          </p:cNvSpPr>
          <p:nvPr/>
        </p:nvSpPr>
        <p:spPr bwMode="auto">
          <a:xfrm>
            <a:off x="5935663" y="2743200"/>
            <a:ext cx="909637" cy="7016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pt&gt;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30GeV</a:t>
            </a:r>
          </a:p>
        </p:txBody>
      </p:sp>
      <p:sp>
        <p:nvSpPr>
          <p:cNvPr id="660498" name="Text Box 18"/>
          <p:cNvSpPr txBox="1">
            <a:spLocks noChangeArrowheads="1"/>
          </p:cNvSpPr>
          <p:nvPr/>
        </p:nvSpPr>
        <p:spPr bwMode="auto">
          <a:xfrm>
            <a:off x="5859463" y="5318125"/>
            <a:ext cx="1066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Cluster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shape </a:t>
            </a:r>
          </a:p>
        </p:txBody>
      </p:sp>
      <p:sp>
        <p:nvSpPr>
          <p:cNvPr id="660499" name="Text Box 19"/>
          <p:cNvSpPr txBox="1">
            <a:spLocks noChangeArrowheads="1"/>
          </p:cNvSpPr>
          <p:nvPr/>
        </p:nvSpPr>
        <p:spPr bwMode="auto">
          <a:xfrm>
            <a:off x="5881688" y="4022725"/>
            <a:ext cx="969962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track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finding</a:t>
            </a:r>
          </a:p>
        </p:txBody>
      </p:sp>
      <p:sp>
        <p:nvSpPr>
          <p:cNvPr id="660500" name="Text Box 20"/>
          <p:cNvSpPr txBox="1">
            <a:spLocks noChangeArrowheads="1"/>
          </p:cNvSpPr>
          <p:nvPr/>
        </p:nvSpPr>
        <p:spPr bwMode="auto">
          <a:xfrm>
            <a:off x="7307263" y="1447800"/>
            <a:ext cx="1066800" cy="7016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Iso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lation</a:t>
            </a:r>
          </a:p>
        </p:txBody>
      </p:sp>
      <p:sp>
        <p:nvSpPr>
          <p:cNvPr id="660501" name="Text Box 21"/>
          <p:cNvSpPr txBox="1">
            <a:spLocks noChangeArrowheads="1"/>
          </p:cNvSpPr>
          <p:nvPr/>
        </p:nvSpPr>
        <p:spPr bwMode="auto">
          <a:xfrm>
            <a:off x="7383463" y="2743200"/>
            <a:ext cx="909637" cy="7016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pt&gt;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30GeV</a:t>
            </a:r>
          </a:p>
        </p:txBody>
      </p:sp>
      <p:sp>
        <p:nvSpPr>
          <p:cNvPr id="660502" name="Text Box 22"/>
          <p:cNvSpPr txBox="1">
            <a:spLocks noChangeArrowheads="1"/>
          </p:cNvSpPr>
          <p:nvPr/>
        </p:nvSpPr>
        <p:spPr bwMode="auto">
          <a:xfrm>
            <a:off x="7307263" y="5318125"/>
            <a:ext cx="1066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Cluster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shape </a:t>
            </a:r>
          </a:p>
        </p:txBody>
      </p:sp>
      <p:sp>
        <p:nvSpPr>
          <p:cNvPr id="660503" name="Text Box 23"/>
          <p:cNvSpPr txBox="1">
            <a:spLocks noChangeArrowheads="1"/>
          </p:cNvSpPr>
          <p:nvPr/>
        </p:nvSpPr>
        <p:spPr bwMode="auto">
          <a:xfrm>
            <a:off x="7329488" y="4022725"/>
            <a:ext cx="969962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track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finding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935663" y="6019800"/>
            <a:ext cx="2338387" cy="533400"/>
            <a:chOff x="3936" y="3888"/>
            <a:chExt cx="1473" cy="336"/>
          </a:xfrm>
        </p:grpSpPr>
        <p:sp>
          <p:nvSpPr>
            <p:cNvPr id="660505" name="Text Box 25"/>
            <p:cNvSpPr txBox="1">
              <a:spLocks noChangeArrowheads="1"/>
            </p:cNvSpPr>
            <p:nvPr/>
          </p:nvSpPr>
          <p:spPr bwMode="auto">
            <a:xfrm>
              <a:off x="3936" y="3942"/>
              <a:ext cx="561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EM20i</a:t>
              </a:r>
            </a:p>
          </p:txBody>
        </p:sp>
        <p:sp>
          <p:nvSpPr>
            <p:cNvPr id="660506" name="Text Box 26"/>
            <p:cNvSpPr txBox="1">
              <a:spLocks noChangeArrowheads="1"/>
            </p:cNvSpPr>
            <p:nvPr/>
          </p:nvSpPr>
          <p:spPr bwMode="auto">
            <a:xfrm>
              <a:off x="4848" y="3942"/>
              <a:ext cx="561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EM20i</a:t>
              </a:r>
            </a:p>
          </p:txBody>
        </p:sp>
        <p:sp>
          <p:nvSpPr>
            <p:cNvPr id="660507" name="Text Box 27"/>
            <p:cNvSpPr txBox="1">
              <a:spLocks noChangeArrowheads="1"/>
            </p:cNvSpPr>
            <p:nvPr/>
          </p:nvSpPr>
          <p:spPr bwMode="auto">
            <a:xfrm>
              <a:off x="4560" y="3888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>
                  <a:solidFill>
                    <a:schemeClr val="tx1"/>
                  </a:solidFill>
                  <a:latin typeface="Trebuchet MS" charset="0"/>
                </a:rPr>
                <a:t>+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35663" y="838200"/>
            <a:ext cx="2362200" cy="523875"/>
            <a:chOff x="3936" y="624"/>
            <a:chExt cx="1488" cy="330"/>
          </a:xfrm>
        </p:grpSpPr>
        <p:sp>
          <p:nvSpPr>
            <p:cNvPr id="660509" name="Text Box 29"/>
            <p:cNvSpPr txBox="1">
              <a:spLocks noChangeArrowheads="1"/>
            </p:cNvSpPr>
            <p:nvPr/>
          </p:nvSpPr>
          <p:spPr bwMode="auto">
            <a:xfrm>
              <a:off x="3936" y="672"/>
              <a:ext cx="576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e30i  </a:t>
              </a:r>
            </a:p>
          </p:txBody>
        </p:sp>
        <p:sp>
          <p:nvSpPr>
            <p:cNvPr id="660510" name="Text Box 30"/>
            <p:cNvSpPr txBox="1">
              <a:spLocks noChangeArrowheads="1"/>
            </p:cNvSpPr>
            <p:nvPr/>
          </p:nvSpPr>
          <p:spPr bwMode="auto">
            <a:xfrm>
              <a:off x="4848" y="672"/>
              <a:ext cx="576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e30i  </a:t>
              </a:r>
            </a:p>
          </p:txBody>
        </p:sp>
        <p:sp>
          <p:nvSpPr>
            <p:cNvPr id="660511" name="Text Box 31"/>
            <p:cNvSpPr txBox="1">
              <a:spLocks noChangeArrowheads="1"/>
            </p:cNvSpPr>
            <p:nvPr/>
          </p:nvSpPr>
          <p:spPr bwMode="auto">
            <a:xfrm>
              <a:off x="4553" y="624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>
                  <a:solidFill>
                    <a:schemeClr val="tx1"/>
                  </a:solidFill>
                  <a:latin typeface="Trebuchet MS" charset="0"/>
                </a:rPr>
                <a:t>+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880100" y="2133600"/>
            <a:ext cx="2417763" cy="523875"/>
            <a:chOff x="3901" y="1440"/>
            <a:chExt cx="1523" cy="330"/>
          </a:xfrm>
        </p:grpSpPr>
        <p:sp>
          <p:nvSpPr>
            <p:cNvPr id="660513" name="Text Box 33"/>
            <p:cNvSpPr txBox="1">
              <a:spLocks noChangeArrowheads="1"/>
            </p:cNvSpPr>
            <p:nvPr/>
          </p:nvSpPr>
          <p:spPr bwMode="auto">
            <a:xfrm>
              <a:off x="3901" y="1488"/>
              <a:ext cx="611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e30</a:t>
              </a:r>
            </a:p>
          </p:txBody>
        </p:sp>
        <p:sp>
          <p:nvSpPr>
            <p:cNvPr id="660514" name="Text Box 34"/>
            <p:cNvSpPr txBox="1">
              <a:spLocks noChangeArrowheads="1"/>
            </p:cNvSpPr>
            <p:nvPr/>
          </p:nvSpPr>
          <p:spPr bwMode="auto">
            <a:xfrm>
              <a:off x="4813" y="1488"/>
              <a:ext cx="611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e30</a:t>
              </a:r>
            </a:p>
          </p:txBody>
        </p:sp>
        <p:sp>
          <p:nvSpPr>
            <p:cNvPr id="660515" name="Text Box 35"/>
            <p:cNvSpPr txBox="1">
              <a:spLocks noChangeArrowheads="1"/>
            </p:cNvSpPr>
            <p:nvPr/>
          </p:nvSpPr>
          <p:spPr bwMode="auto">
            <a:xfrm>
              <a:off x="4553" y="144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>
                  <a:solidFill>
                    <a:schemeClr val="tx1"/>
                  </a:solidFill>
                  <a:latin typeface="Trebuchet MS" charset="0"/>
                </a:rPr>
                <a:t>+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935663" y="3505200"/>
            <a:ext cx="2279650" cy="519113"/>
            <a:chOff x="3936" y="2304"/>
            <a:chExt cx="1436" cy="327"/>
          </a:xfrm>
        </p:grpSpPr>
        <p:sp>
          <p:nvSpPr>
            <p:cNvPr id="660517" name="Text Box 37"/>
            <p:cNvSpPr txBox="1">
              <a:spLocks noChangeArrowheads="1"/>
            </p:cNvSpPr>
            <p:nvPr/>
          </p:nvSpPr>
          <p:spPr bwMode="auto">
            <a:xfrm>
              <a:off x="3936" y="2304"/>
              <a:ext cx="524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   e   </a:t>
              </a:r>
            </a:p>
          </p:txBody>
        </p:sp>
        <p:sp>
          <p:nvSpPr>
            <p:cNvPr id="660518" name="Text Box 38"/>
            <p:cNvSpPr txBox="1">
              <a:spLocks noChangeArrowheads="1"/>
            </p:cNvSpPr>
            <p:nvPr/>
          </p:nvSpPr>
          <p:spPr bwMode="auto">
            <a:xfrm>
              <a:off x="4848" y="2304"/>
              <a:ext cx="524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   e   </a:t>
              </a:r>
            </a:p>
          </p:txBody>
        </p:sp>
        <p:sp>
          <p:nvSpPr>
            <p:cNvPr id="660519" name="Text Box 39"/>
            <p:cNvSpPr txBox="1">
              <a:spLocks noChangeArrowheads="1"/>
            </p:cNvSpPr>
            <p:nvPr/>
          </p:nvSpPr>
          <p:spPr bwMode="auto">
            <a:xfrm>
              <a:off x="4553" y="2304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>
                  <a:solidFill>
                    <a:schemeClr val="tx1"/>
                  </a:solidFill>
                  <a:latin typeface="Trebuchet MS" charset="0"/>
                </a:rPr>
                <a:t>+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935663" y="4784725"/>
            <a:ext cx="2360612" cy="534988"/>
            <a:chOff x="3936" y="3110"/>
            <a:chExt cx="1487" cy="337"/>
          </a:xfrm>
        </p:grpSpPr>
        <p:sp>
          <p:nvSpPr>
            <p:cNvPr id="660521" name="Text Box 41"/>
            <p:cNvSpPr txBox="1">
              <a:spLocks noChangeArrowheads="1"/>
            </p:cNvSpPr>
            <p:nvPr/>
          </p:nvSpPr>
          <p:spPr bwMode="auto">
            <a:xfrm>
              <a:off x="3936" y="3110"/>
              <a:ext cx="575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ecand</a:t>
              </a:r>
            </a:p>
          </p:txBody>
        </p:sp>
        <p:sp>
          <p:nvSpPr>
            <p:cNvPr id="660522" name="Text Box 42"/>
            <p:cNvSpPr txBox="1">
              <a:spLocks noChangeArrowheads="1"/>
            </p:cNvSpPr>
            <p:nvPr/>
          </p:nvSpPr>
          <p:spPr bwMode="auto">
            <a:xfrm>
              <a:off x="4848" y="3110"/>
              <a:ext cx="575" cy="28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rebuchet MS" charset="0"/>
                </a:rPr>
                <a:t>ecand</a:t>
              </a:r>
            </a:p>
          </p:txBody>
        </p:sp>
        <p:sp>
          <p:nvSpPr>
            <p:cNvPr id="660523" name="Text Box 43"/>
            <p:cNvSpPr txBox="1">
              <a:spLocks noChangeArrowheads="1"/>
            </p:cNvSpPr>
            <p:nvPr/>
          </p:nvSpPr>
          <p:spPr bwMode="auto">
            <a:xfrm>
              <a:off x="4560" y="312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>
                  <a:solidFill>
                    <a:schemeClr val="tx1"/>
                  </a:solidFill>
                  <a:latin typeface="Trebuchet MS" charset="0"/>
                </a:rPr>
                <a:t>+</a:t>
              </a:r>
            </a:p>
          </p:txBody>
        </p:sp>
      </p:grpSp>
      <p:sp>
        <p:nvSpPr>
          <p:cNvPr id="660524" name="Text Box 44"/>
          <p:cNvSpPr txBox="1">
            <a:spLocks noChangeArrowheads="1"/>
          </p:cNvSpPr>
          <p:nvPr/>
        </p:nvSpPr>
        <p:spPr bwMode="auto">
          <a:xfrm>
            <a:off x="4030663" y="914400"/>
            <a:ext cx="164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Trebuchet MS" charset="0"/>
              </a:rPr>
              <a:t>Signature </a:t>
            </a:r>
            <a:r>
              <a:rPr lang="en-US" sz="1800" b="1">
                <a:solidFill>
                  <a:srgbClr val="FF0000"/>
                </a:solidFill>
                <a:latin typeface="Trebuchet MS" charset="0"/>
                <a:sym typeface="Wingdings 3" charset="2"/>
              </a:rPr>
              <a:t></a:t>
            </a:r>
            <a:r>
              <a:rPr lang="en-US" sz="2000">
                <a:solidFill>
                  <a:srgbClr val="FF0000"/>
                </a:solidFill>
                <a:latin typeface="Trebuchet MS" charset="0"/>
              </a:rPr>
              <a:t> </a:t>
            </a:r>
          </a:p>
        </p:txBody>
      </p:sp>
      <p:sp>
        <p:nvSpPr>
          <p:cNvPr id="660525" name="Text Box 45"/>
          <p:cNvSpPr txBox="1">
            <a:spLocks noChangeArrowheads="1"/>
          </p:cNvSpPr>
          <p:nvPr/>
        </p:nvSpPr>
        <p:spPr bwMode="auto">
          <a:xfrm>
            <a:off x="4030663" y="4876800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Trebuchet MS" charset="0"/>
              </a:rPr>
              <a:t>Signature </a:t>
            </a:r>
            <a:r>
              <a:rPr lang="en-US" sz="1800" b="1">
                <a:solidFill>
                  <a:srgbClr val="FF0000"/>
                </a:solidFill>
                <a:latin typeface="Trebuchet MS" charset="0"/>
                <a:sym typeface="Wingdings 3" charset="2"/>
              </a:rPr>
              <a:t></a:t>
            </a:r>
          </a:p>
        </p:txBody>
      </p:sp>
      <p:sp>
        <p:nvSpPr>
          <p:cNvPr id="660526" name="Text Box 46"/>
          <p:cNvSpPr txBox="1">
            <a:spLocks noChangeArrowheads="1"/>
          </p:cNvSpPr>
          <p:nvPr/>
        </p:nvSpPr>
        <p:spPr bwMode="auto">
          <a:xfrm>
            <a:off x="3998913" y="3505200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Trebuchet MS" charset="0"/>
              </a:rPr>
              <a:t>Signature </a:t>
            </a:r>
            <a:r>
              <a:rPr lang="en-US" sz="1800" b="1">
                <a:solidFill>
                  <a:srgbClr val="FF0000"/>
                </a:solidFill>
                <a:latin typeface="Trebuchet MS" charset="0"/>
                <a:sym typeface="Wingdings 3" charset="2"/>
              </a:rPr>
              <a:t></a:t>
            </a:r>
          </a:p>
        </p:txBody>
      </p:sp>
      <p:sp>
        <p:nvSpPr>
          <p:cNvPr id="660527" name="Text Box 47"/>
          <p:cNvSpPr txBox="1">
            <a:spLocks noChangeArrowheads="1"/>
          </p:cNvSpPr>
          <p:nvPr/>
        </p:nvSpPr>
        <p:spPr bwMode="auto">
          <a:xfrm>
            <a:off x="3998913" y="2209800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Trebuchet MS" charset="0"/>
              </a:rPr>
              <a:t>Signature </a:t>
            </a:r>
            <a:r>
              <a:rPr lang="en-US" sz="1800" b="1">
                <a:solidFill>
                  <a:srgbClr val="FF0000"/>
                </a:solidFill>
                <a:latin typeface="Trebuchet MS" charset="0"/>
                <a:sym typeface="Wingdings 3" charset="2"/>
              </a:rPr>
              <a:t></a:t>
            </a:r>
          </a:p>
        </p:txBody>
      </p:sp>
      <p:sp>
        <p:nvSpPr>
          <p:cNvPr id="660528" name="Text Box 48"/>
          <p:cNvSpPr txBox="1">
            <a:spLocks noChangeArrowheads="1"/>
          </p:cNvSpPr>
          <p:nvPr/>
        </p:nvSpPr>
        <p:spPr bwMode="auto">
          <a:xfrm>
            <a:off x="3886200" y="6096000"/>
            <a:ext cx="183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Trebuchet MS" charset="0"/>
              </a:rPr>
              <a:t>Level1 seed </a:t>
            </a:r>
            <a:r>
              <a:rPr lang="en-US" sz="1800" b="1">
                <a:solidFill>
                  <a:srgbClr val="FF0000"/>
                </a:solidFill>
                <a:latin typeface="Trebuchet MS" charset="0"/>
                <a:sym typeface="Wingdings 3" charset="2"/>
              </a:rPr>
              <a:t></a:t>
            </a:r>
          </a:p>
        </p:txBody>
      </p:sp>
      <p:sp>
        <p:nvSpPr>
          <p:cNvPr id="660529" name="Text Box 49"/>
          <p:cNvSpPr txBox="1">
            <a:spLocks noChangeArrowheads="1"/>
          </p:cNvSpPr>
          <p:nvPr/>
        </p:nvSpPr>
        <p:spPr bwMode="auto">
          <a:xfrm>
            <a:off x="4565650" y="5486400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accent2"/>
                </a:solidFill>
                <a:latin typeface="Trebuchet MS" charset="0"/>
              </a:rPr>
              <a:t>STEP 1</a:t>
            </a:r>
          </a:p>
        </p:txBody>
      </p:sp>
      <p:sp>
        <p:nvSpPr>
          <p:cNvPr id="660530" name="Text Box 50"/>
          <p:cNvSpPr txBox="1">
            <a:spLocks noChangeArrowheads="1"/>
          </p:cNvSpPr>
          <p:nvPr/>
        </p:nvSpPr>
        <p:spPr bwMode="auto">
          <a:xfrm>
            <a:off x="4487863" y="1600200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accent2"/>
                </a:solidFill>
                <a:latin typeface="Trebuchet MS" charset="0"/>
              </a:rPr>
              <a:t>STEP 4</a:t>
            </a:r>
          </a:p>
        </p:txBody>
      </p:sp>
      <p:sp>
        <p:nvSpPr>
          <p:cNvPr id="660531" name="Text Box 51"/>
          <p:cNvSpPr txBox="1">
            <a:spLocks noChangeArrowheads="1"/>
          </p:cNvSpPr>
          <p:nvPr/>
        </p:nvSpPr>
        <p:spPr bwMode="auto">
          <a:xfrm>
            <a:off x="4564063" y="2879725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accent2"/>
                </a:solidFill>
                <a:latin typeface="Trebuchet MS" charset="0"/>
              </a:rPr>
              <a:t>STEP 3</a:t>
            </a:r>
          </a:p>
        </p:txBody>
      </p:sp>
      <p:sp>
        <p:nvSpPr>
          <p:cNvPr id="660532" name="Text Box 52"/>
          <p:cNvSpPr txBox="1">
            <a:spLocks noChangeArrowheads="1"/>
          </p:cNvSpPr>
          <p:nvPr/>
        </p:nvSpPr>
        <p:spPr bwMode="auto">
          <a:xfrm>
            <a:off x="4564063" y="4191000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accent2"/>
                </a:solidFill>
                <a:latin typeface="Trebuchet MS" charset="0"/>
              </a:rPr>
              <a:t>STEP 2</a:t>
            </a:r>
          </a:p>
        </p:txBody>
      </p:sp>
      <p:sp>
        <p:nvSpPr>
          <p:cNvPr id="660533" name="AutoShape 53"/>
          <p:cNvSpPr>
            <a:spLocks noChangeArrowheads="1"/>
          </p:cNvSpPr>
          <p:nvPr/>
        </p:nvSpPr>
        <p:spPr bwMode="auto">
          <a:xfrm>
            <a:off x="8382000" y="762000"/>
            <a:ext cx="609600" cy="5715000"/>
          </a:xfrm>
          <a:prstGeom prst="upArrow">
            <a:avLst>
              <a:gd name="adj1" fmla="val 45833"/>
              <a:gd name="adj2" fmla="val 753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0534" name="Text Box 54"/>
          <p:cNvSpPr txBox="1">
            <a:spLocks noChangeArrowheads="1"/>
          </p:cNvSpPr>
          <p:nvPr/>
        </p:nvSpPr>
        <p:spPr bwMode="auto">
          <a:xfrm rot="16200000">
            <a:off x="8186738" y="361791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Trebuchet MS" charset="0"/>
              </a:rPr>
              <a:t>t i m e</a:t>
            </a:r>
          </a:p>
        </p:txBody>
      </p:sp>
      <p:sp>
        <p:nvSpPr>
          <p:cNvPr id="660535" name="Text Box 55"/>
          <p:cNvSpPr txBox="1">
            <a:spLocks noChangeArrowheads="1"/>
          </p:cNvSpPr>
          <p:nvPr/>
        </p:nvSpPr>
        <p:spPr bwMode="auto">
          <a:xfrm>
            <a:off x="5767388" y="22225"/>
            <a:ext cx="1954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Sequential call of</a:t>
            </a:r>
          </a:p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96" grpId="0" animBg="1" autoUpdateAnimBg="0"/>
      <p:bldP spid="660497" grpId="0" animBg="1" autoUpdateAnimBg="0"/>
      <p:bldP spid="660498" grpId="0" animBg="1" autoUpdateAnimBg="0"/>
      <p:bldP spid="660499" grpId="0" animBg="1" autoUpdateAnimBg="0"/>
      <p:bldP spid="660500" grpId="0" animBg="1" autoUpdateAnimBg="0"/>
      <p:bldP spid="660501" grpId="0" animBg="1" autoUpdateAnimBg="0"/>
      <p:bldP spid="660502" grpId="0" animBg="1" autoUpdateAnimBg="0"/>
      <p:bldP spid="660503" grpId="0" animBg="1" autoUpdateAnimBg="0"/>
      <p:bldP spid="660524" grpId="0" autoUpdateAnimBg="0"/>
      <p:bldP spid="660525" grpId="0" autoUpdateAnimBg="0"/>
      <p:bldP spid="660526" grpId="0" autoUpdateAnimBg="0"/>
      <p:bldP spid="660527" grpId="0" autoUpdateAnimBg="0"/>
      <p:bldP spid="6605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E893-C3AC-484E-86DA-7636CE93600D}" type="slidenum">
              <a:rPr lang="en-US"/>
              <a:pPr/>
              <a:t>15</a:t>
            </a:fld>
            <a:endParaRPr lang="en-US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Data Access</a:t>
            </a:r>
          </a:p>
        </p:txBody>
      </p:sp>
      <p:sp>
        <p:nvSpPr>
          <p:cNvPr id="663555" name="Rectangle 3"/>
          <p:cNvSpPr>
            <a:spLocks noChangeArrowheads="1"/>
          </p:cNvSpPr>
          <p:nvPr/>
        </p:nvSpPr>
        <p:spPr bwMode="auto">
          <a:xfrm>
            <a:off x="3867150" y="1066800"/>
            <a:ext cx="1619250" cy="3810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971550" y="1066800"/>
            <a:ext cx="1339850" cy="3810000"/>
          </a:xfrm>
          <a:prstGeom prst="rect">
            <a:avLst/>
          </a:prstGeom>
          <a:solidFill>
            <a:srgbClr val="E8C99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57" name="Rectangle 5"/>
          <p:cNvSpPr>
            <a:spLocks noChangeArrowheads="1"/>
          </p:cNvSpPr>
          <p:nvPr/>
        </p:nvSpPr>
        <p:spPr bwMode="auto">
          <a:xfrm>
            <a:off x="971550" y="1066800"/>
            <a:ext cx="1347788" cy="38100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58" name="Rectangle 6"/>
          <p:cNvSpPr>
            <a:spLocks noChangeArrowheads="1"/>
          </p:cNvSpPr>
          <p:nvPr/>
        </p:nvSpPr>
        <p:spPr bwMode="auto">
          <a:xfrm rot="10800000">
            <a:off x="2393950" y="1066800"/>
            <a:ext cx="1397000" cy="3810000"/>
          </a:xfrm>
          <a:prstGeom prst="rect">
            <a:avLst/>
          </a:prstGeom>
          <a:solidFill>
            <a:srgbClr val="F9F18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59" name="Rectangle 7"/>
          <p:cNvSpPr>
            <a:spLocks noChangeArrowheads="1"/>
          </p:cNvSpPr>
          <p:nvPr/>
        </p:nvSpPr>
        <p:spPr bwMode="auto">
          <a:xfrm>
            <a:off x="2393950" y="1066800"/>
            <a:ext cx="1397000" cy="38100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60" name="Line 8"/>
          <p:cNvSpPr>
            <a:spLocks noChangeShapeType="1"/>
          </p:cNvSpPr>
          <p:nvPr/>
        </p:nvSpPr>
        <p:spPr bwMode="auto">
          <a:xfrm>
            <a:off x="3105150" y="2432050"/>
            <a:ext cx="1588" cy="2235200"/>
          </a:xfrm>
          <a:prstGeom prst="line">
            <a:avLst/>
          </a:prstGeom>
          <a:noFill/>
          <a:ln w="7938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61" name="Rectangle 9"/>
          <p:cNvSpPr>
            <a:spLocks noChangeArrowheads="1"/>
          </p:cNvSpPr>
          <p:nvPr/>
        </p:nvSpPr>
        <p:spPr bwMode="auto">
          <a:xfrm>
            <a:off x="3048000" y="2581275"/>
            <a:ext cx="130175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62" name="Rectangle 10"/>
          <p:cNvSpPr>
            <a:spLocks noChangeArrowheads="1"/>
          </p:cNvSpPr>
          <p:nvPr/>
        </p:nvSpPr>
        <p:spPr bwMode="auto">
          <a:xfrm>
            <a:off x="3048000" y="2581275"/>
            <a:ext cx="130175" cy="4667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63" name="Text Box 11"/>
          <p:cNvSpPr txBox="1">
            <a:spLocks noChangeArrowheads="1"/>
          </p:cNvSpPr>
          <p:nvPr/>
        </p:nvSpPr>
        <p:spPr bwMode="auto">
          <a:xfrm>
            <a:off x="971550" y="11430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Helvetica" charset="0"/>
              </a:rPr>
              <a:t>Algorithm</a:t>
            </a:r>
          </a:p>
        </p:txBody>
      </p:sp>
      <p:sp>
        <p:nvSpPr>
          <p:cNvPr id="663564" name="Text Box 12"/>
          <p:cNvSpPr txBox="1">
            <a:spLocks noChangeArrowheads="1"/>
          </p:cNvSpPr>
          <p:nvPr/>
        </p:nvSpPr>
        <p:spPr bwMode="auto">
          <a:xfrm>
            <a:off x="2390775" y="1066800"/>
            <a:ext cx="147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Helvetica" charset="0"/>
              </a:rPr>
              <a:t>Region</a:t>
            </a:r>
          </a:p>
          <a:p>
            <a:pPr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Helvetica" charset="0"/>
              </a:rPr>
              <a:t>Selector</a:t>
            </a:r>
          </a:p>
        </p:txBody>
      </p:sp>
      <p:sp>
        <p:nvSpPr>
          <p:cNvPr id="663565" name="Text Box 13"/>
          <p:cNvSpPr txBox="1">
            <a:spLocks noChangeArrowheads="1"/>
          </p:cNvSpPr>
          <p:nvPr/>
        </p:nvSpPr>
        <p:spPr bwMode="auto">
          <a:xfrm>
            <a:off x="1200150" y="1905000"/>
            <a:ext cx="893763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HLT </a:t>
            </a:r>
          </a:p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Algorithm</a:t>
            </a:r>
          </a:p>
        </p:txBody>
      </p:sp>
      <p:sp>
        <p:nvSpPr>
          <p:cNvPr id="663566" name="Line 14"/>
          <p:cNvSpPr>
            <a:spLocks noChangeShapeType="1"/>
          </p:cNvSpPr>
          <p:nvPr/>
        </p:nvSpPr>
        <p:spPr bwMode="auto">
          <a:xfrm>
            <a:off x="1655763" y="2438400"/>
            <a:ext cx="1587" cy="2235200"/>
          </a:xfrm>
          <a:prstGeom prst="line">
            <a:avLst/>
          </a:prstGeom>
          <a:noFill/>
          <a:ln w="7938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67" name="Rectangle 15"/>
          <p:cNvSpPr>
            <a:spLocks noChangeArrowheads="1"/>
          </p:cNvSpPr>
          <p:nvPr/>
        </p:nvSpPr>
        <p:spPr bwMode="auto">
          <a:xfrm>
            <a:off x="1574800" y="2581275"/>
            <a:ext cx="149225" cy="1936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68" name="Rectangle 16"/>
          <p:cNvSpPr>
            <a:spLocks noChangeArrowheads="1"/>
          </p:cNvSpPr>
          <p:nvPr/>
        </p:nvSpPr>
        <p:spPr bwMode="auto">
          <a:xfrm>
            <a:off x="1584325" y="2559050"/>
            <a:ext cx="149225" cy="19367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69" name="Text Box 17"/>
          <p:cNvSpPr txBox="1">
            <a:spLocks noChangeArrowheads="1"/>
          </p:cNvSpPr>
          <p:nvPr/>
        </p:nvSpPr>
        <p:spPr bwMode="auto">
          <a:xfrm>
            <a:off x="2724150" y="1905000"/>
            <a:ext cx="78422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Region</a:t>
            </a:r>
          </a:p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Selector</a:t>
            </a:r>
          </a:p>
        </p:txBody>
      </p:sp>
      <p:sp>
        <p:nvSpPr>
          <p:cNvPr id="663570" name="Line 18"/>
          <p:cNvSpPr>
            <a:spLocks noChangeShapeType="1"/>
          </p:cNvSpPr>
          <p:nvPr/>
        </p:nvSpPr>
        <p:spPr bwMode="auto">
          <a:xfrm>
            <a:off x="4646613" y="2432050"/>
            <a:ext cx="1587" cy="2235200"/>
          </a:xfrm>
          <a:prstGeom prst="line">
            <a:avLst/>
          </a:prstGeom>
          <a:noFill/>
          <a:ln w="7938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71" name="Rectangle 19"/>
          <p:cNvSpPr>
            <a:spLocks noChangeArrowheads="1"/>
          </p:cNvSpPr>
          <p:nvPr/>
        </p:nvSpPr>
        <p:spPr bwMode="auto">
          <a:xfrm>
            <a:off x="4572000" y="2971800"/>
            <a:ext cx="152400" cy="154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72" name="Rectangle 20"/>
          <p:cNvSpPr>
            <a:spLocks noChangeArrowheads="1"/>
          </p:cNvSpPr>
          <p:nvPr/>
        </p:nvSpPr>
        <p:spPr bwMode="auto">
          <a:xfrm>
            <a:off x="4572000" y="2971800"/>
            <a:ext cx="152400" cy="15462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73" name="Text Box 21"/>
          <p:cNvSpPr txBox="1">
            <a:spLocks noChangeArrowheads="1"/>
          </p:cNvSpPr>
          <p:nvPr/>
        </p:nvSpPr>
        <p:spPr bwMode="auto">
          <a:xfrm>
            <a:off x="4305300" y="1752600"/>
            <a:ext cx="647700" cy="652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Trans.</a:t>
            </a:r>
          </a:p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Event</a:t>
            </a:r>
          </a:p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Store</a:t>
            </a:r>
          </a:p>
        </p:txBody>
      </p:sp>
      <p:sp>
        <p:nvSpPr>
          <p:cNvPr id="663574" name="Rectangle 22"/>
          <p:cNvSpPr>
            <a:spLocks noChangeArrowheads="1"/>
          </p:cNvSpPr>
          <p:nvPr/>
        </p:nvSpPr>
        <p:spPr bwMode="auto">
          <a:xfrm>
            <a:off x="5562600" y="1066800"/>
            <a:ext cx="2514600" cy="3810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75" name="Text Box 23"/>
          <p:cNvSpPr txBox="1">
            <a:spLocks noChangeArrowheads="1"/>
          </p:cNvSpPr>
          <p:nvPr/>
        </p:nvSpPr>
        <p:spPr bwMode="auto">
          <a:xfrm>
            <a:off x="6019800" y="1066800"/>
            <a:ext cx="154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Helvetica" charset="0"/>
              </a:rPr>
              <a:t>Data Access</a:t>
            </a:r>
          </a:p>
        </p:txBody>
      </p:sp>
      <p:sp>
        <p:nvSpPr>
          <p:cNvPr id="663576" name="Line 24"/>
          <p:cNvSpPr>
            <a:spLocks noChangeShapeType="1"/>
          </p:cNvSpPr>
          <p:nvPr/>
        </p:nvSpPr>
        <p:spPr bwMode="auto">
          <a:xfrm>
            <a:off x="6299200" y="2413000"/>
            <a:ext cx="1588" cy="2235200"/>
          </a:xfrm>
          <a:prstGeom prst="line">
            <a:avLst/>
          </a:prstGeom>
          <a:noFill/>
          <a:ln w="7938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77" name="Rectangle 25"/>
          <p:cNvSpPr>
            <a:spLocks noChangeArrowheads="1"/>
          </p:cNvSpPr>
          <p:nvPr/>
        </p:nvSpPr>
        <p:spPr bwMode="auto">
          <a:xfrm>
            <a:off x="6224588" y="3200400"/>
            <a:ext cx="149225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78" name="Rectangle 26"/>
          <p:cNvSpPr>
            <a:spLocks noChangeArrowheads="1"/>
          </p:cNvSpPr>
          <p:nvPr/>
        </p:nvSpPr>
        <p:spPr bwMode="auto">
          <a:xfrm>
            <a:off x="6224588" y="3200400"/>
            <a:ext cx="149225" cy="1066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79" name="Line 27"/>
          <p:cNvSpPr>
            <a:spLocks noChangeShapeType="1"/>
          </p:cNvSpPr>
          <p:nvPr/>
        </p:nvSpPr>
        <p:spPr bwMode="auto">
          <a:xfrm>
            <a:off x="7340600" y="2413000"/>
            <a:ext cx="1588" cy="2235200"/>
          </a:xfrm>
          <a:prstGeom prst="line">
            <a:avLst/>
          </a:prstGeom>
          <a:noFill/>
          <a:ln w="7938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80" name="Rectangle 28"/>
          <p:cNvSpPr>
            <a:spLocks noChangeArrowheads="1"/>
          </p:cNvSpPr>
          <p:nvPr/>
        </p:nvSpPr>
        <p:spPr bwMode="auto">
          <a:xfrm>
            <a:off x="7267575" y="3352800"/>
            <a:ext cx="147638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81" name="Rectangle 29"/>
          <p:cNvSpPr>
            <a:spLocks noChangeArrowheads="1"/>
          </p:cNvSpPr>
          <p:nvPr/>
        </p:nvSpPr>
        <p:spPr bwMode="auto">
          <a:xfrm>
            <a:off x="7262813" y="3352800"/>
            <a:ext cx="147637" cy="685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82" name="Text Box 30"/>
          <p:cNvSpPr txBox="1">
            <a:spLocks noChangeArrowheads="1"/>
          </p:cNvSpPr>
          <p:nvPr/>
        </p:nvSpPr>
        <p:spPr bwMode="auto">
          <a:xfrm>
            <a:off x="5791200" y="1709738"/>
            <a:ext cx="912813" cy="6524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Byte</a:t>
            </a:r>
          </a:p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Stream</a:t>
            </a:r>
          </a:p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Converter</a:t>
            </a:r>
          </a:p>
        </p:txBody>
      </p:sp>
      <p:sp>
        <p:nvSpPr>
          <p:cNvPr id="663583" name="Text Box 31"/>
          <p:cNvSpPr txBox="1">
            <a:spLocks noChangeArrowheads="1"/>
          </p:cNvSpPr>
          <p:nvPr/>
        </p:nvSpPr>
        <p:spPr bwMode="auto">
          <a:xfrm>
            <a:off x="6835775" y="1709738"/>
            <a:ext cx="1036638" cy="6524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Data source</a:t>
            </a:r>
          </a:p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organized </a:t>
            </a:r>
          </a:p>
          <a:p>
            <a:pPr>
              <a:spcBef>
                <a:spcPct val="0"/>
              </a:spcBef>
            </a:pPr>
            <a:r>
              <a:rPr lang="en-US" sz="1200" b="1" u="sng">
                <a:solidFill>
                  <a:schemeClr val="tx1"/>
                </a:solidFill>
                <a:latin typeface="Trebuchet MS" charset="0"/>
              </a:rPr>
              <a:t>by ROB</a:t>
            </a:r>
          </a:p>
        </p:txBody>
      </p:sp>
      <p:sp>
        <p:nvSpPr>
          <p:cNvPr id="663584" name="Text Box 32"/>
          <p:cNvSpPr txBox="1">
            <a:spLocks noChangeArrowheads="1"/>
          </p:cNvSpPr>
          <p:nvPr/>
        </p:nvSpPr>
        <p:spPr bwMode="auto">
          <a:xfrm>
            <a:off x="3943350" y="990600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Helvetica" charset="0"/>
              </a:rPr>
              <a:t>Transient</a:t>
            </a:r>
          </a:p>
          <a:p>
            <a:pPr algn="l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Helvetica" charset="0"/>
              </a:rPr>
              <a:t>EventStore</a:t>
            </a:r>
          </a:p>
        </p:txBody>
      </p:sp>
      <p:sp>
        <p:nvSpPr>
          <p:cNvPr id="663585" name="Text Box 33"/>
          <p:cNvSpPr txBox="1">
            <a:spLocks noChangeArrowheads="1"/>
          </p:cNvSpPr>
          <p:nvPr/>
        </p:nvSpPr>
        <p:spPr bwMode="auto">
          <a:xfrm>
            <a:off x="685800" y="5194300"/>
            <a:ext cx="7620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Realistic Data Access (in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ByteStream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* format) is vital to realistic modeling of Trigger Performance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63586" name="Line 34"/>
          <p:cNvSpPr>
            <a:spLocks noChangeShapeType="1"/>
          </p:cNvSpPr>
          <p:nvPr/>
        </p:nvSpPr>
        <p:spPr bwMode="auto">
          <a:xfrm>
            <a:off x="1752600" y="266700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87" name="Line 35"/>
          <p:cNvSpPr>
            <a:spLocks noChangeShapeType="1"/>
          </p:cNvSpPr>
          <p:nvPr/>
        </p:nvSpPr>
        <p:spPr bwMode="auto">
          <a:xfrm rot="10800000">
            <a:off x="1752600" y="297180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88" name="Line 36"/>
          <p:cNvSpPr>
            <a:spLocks noChangeShapeType="1"/>
          </p:cNvSpPr>
          <p:nvPr/>
        </p:nvSpPr>
        <p:spPr bwMode="auto">
          <a:xfrm>
            <a:off x="1752600" y="32004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89" name="Line 37"/>
          <p:cNvSpPr>
            <a:spLocks noChangeShapeType="1"/>
          </p:cNvSpPr>
          <p:nvPr/>
        </p:nvSpPr>
        <p:spPr bwMode="auto">
          <a:xfrm>
            <a:off x="4724400" y="3352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90" name="Line 38"/>
          <p:cNvSpPr>
            <a:spLocks noChangeShapeType="1"/>
          </p:cNvSpPr>
          <p:nvPr/>
        </p:nvSpPr>
        <p:spPr bwMode="auto">
          <a:xfrm>
            <a:off x="6400800" y="35052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91" name="Line 39"/>
          <p:cNvSpPr>
            <a:spLocks noChangeShapeType="1"/>
          </p:cNvSpPr>
          <p:nvPr/>
        </p:nvSpPr>
        <p:spPr bwMode="auto">
          <a:xfrm rot="10800000">
            <a:off x="6400800" y="3810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92" name="Line 40"/>
          <p:cNvSpPr>
            <a:spLocks noChangeShapeType="1"/>
          </p:cNvSpPr>
          <p:nvPr/>
        </p:nvSpPr>
        <p:spPr bwMode="auto">
          <a:xfrm rot="10800000">
            <a:off x="4724400" y="39624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93" name="Line 41"/>
          <p:cNvSpPr>
            <a:spLocks noChangeShapeType="1"/>
          </p:cNvSpPr>
          <p:nvPr/>
        </p:nvSpPr>
        <p:spPr bwMode="auto">
          <a:xfrm rot="10800000">
            <a:off x="1752600" y="4191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594" name="Text Box 42"/>
          <p:cNvSpPr txBox="1">
            <a:spLocks noChangeArrowheads="1"/>
          </p:cNvSpPr>
          <p:nvPr/>
        </p:nvSpPr>
        <p:spPr bwMode="auto">
          <a:xfrm>
            <a:off x="1981200" y="2438400"/>
            <a:ext cx="657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rebuchet MS" charset="0"/>
              </a:rPr>
              <a:t>region </a:t>
            </a:r>
          </a:p>
        </p:txBody>
      </p:sp>
      <p:sp>
        <p:nvSpPr>
          <p:cNvPr id="663595" name="Text Box 43"/>
          <p:cNvSpPr txBox="1">
            <a:spLocks noChangeArrowheads="1"/>
          </p:cNvSpPr>
          <p:nvPr/>
        </p:nvSpPr>
        <p:spPr bwMode="auto">
          <a:xfrm>
            <a:off x="1752600" y="2743200"/>
            <a:ext cx="1257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rebuchet MS" charset="0"/>
              </a:rPr>
              <a:t>list DetElem IDs</a:t>
            </a:r>
            <a:endParaRPr lang="en-US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663596" name="Text Box 44"/>
          <p:cNvSpPr txBox="1">
            <a:spLocks noChangeArrowheads="1"/>
          </p:cNvSpPr>
          <p:nvPr/>
        </p:nvSpPr>
        <p:spPr bwMode="auto">
          <a:xfrm>
            <a:off x="6400800" y="3276600"/>
            <a:ext cx="642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rebuchet MS" charset="0"/>
              </a:rPr>
              <a:t>ROB ID</a:t>
            </a:r>
            <a:endParaRPr lang="en-US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663597" name="Text Box 45"/>
          <p:cNvSpPr txBox="1">
            <a:spLocks noChangeArrowheads="1"/>
          </p:cNvSpPr>
          <p:nvPr/>
        </p:nvSpPr>
        <p:spPr bwMode="auto">
          <a:xfrm>
            <a:off x="6403975" y="35814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rebuchet MS" charset="0"/>
              </a:rPr>
              <a:t>raw event </a:t>
            </a:r>
          </a:p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rebuchet MS" charset="0"/>
              </a:rPr>
              <a:t>data</a:t>
            </a:r>
          </a:p>
        </p:txBody>
      </p:sp>
      <p:sp>
        <p:nvSpPr>
          <p:cNvPr id="663598" name="Text Box 46"/>
          <p:cNvSpPr txBox="1">
            <a:spLocks noChangeArrowheads="1"/>
          </p:cNvSpPr>
          <p:nvPr/>
        </p:nvSpPr>
        <p:spPr bwMode="auto">
          <a:xfrm>
            <a:off x="5105400" y="3733800"/>
            <a:ext cx="819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rebuchet MS" charset="0"/>
              </a:rPr>
              <a:t>DetElems</a:t>
            </a:r>
          </a:p>
        </p:txBody>
      </p:sp>
      <p:sp>
        <p:nvSpPr>
          <p:cNvPr id="663599" name="Text Box 47"/>
          <p:cNvSpPr txBox="1">
            <a:spLocks noChangeArrowheads="1"/>
          </p:cNvSpPr>
          <p:nvPr/>
        </p:nvSpPr>
        <p:spPr bwMode="auto">
          <a:xfrm>
            <a:off x="4724400" y="3124200"/>
            <a:ext cx="1257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rebuchet MS" charset="0"/>
              </a:rPr>
              <a:t>list DetElem IDs</a:t>
            </a:r>
            <a:endParaRPr lang="en-US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663600" name="Text Box 48"/>
          <p:cNvSpPr txBox="1">
            <a:spLocks noChangeArrowheads="1"/>
          </p:cNvSpPr>
          <p:nvPr/>
        </p:nvSpPr>
        <p:spPr bwMode="auto">
          <a:xfrm>
            <a:off x="3146425" y="2971800"/>
            <a:ext cx="1257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rebuchet MS" charset="0"/>
              </a:rPr>
              <a:t>list DetElem IDs</a:t>
            </a:r>
            <a:endParaRPr lang="en-US" sz="2000">
              <a:solidFill>
                <a:schemeClr val="tx1"/>
              </a:solidFill>
              <a:latin typeface="Trebuchet MS" charset="0"/>
            </a:endParaRPr>
          </a:p>
        </p:txBody>
      </p:sp>
      <p:sp>
        <p:nvSpPr>
          <p:cNvPr id="663601" name="Text Box 49"/>
          <p:cNvSpPr txBox="1">
            <a:spLocks noChangeArrowheads="1"/>
          </p:cNvSpPr>
          <p:nvPr/>
        </p:nvSpPr>
        <p:spPr bwMode="auto">
          <a:xfrm>
            <a:off x="2133600" y="3962400"/>
            <a:ext cx="819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rebuchet MS" charset="0"/>
              </a:rPr>
              <a:t>DetElems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86" grpId="0" animBg="1"/>
      <p:bldP spid="663587" grpId="0" animBg="1"/>
      <p:bldP spid="663588" grpId="0" animBg="1"/>
      <p:bldP spid="663589" grpId="0" animBg="1"/>
      <p:bldP spid="663590" grpId="0" animBg="1"/>
      <p:bldP spid="663591" grpId="0" animBg="1"/>
      <p:bldP spid="663592" grpId="0" animBg="1"/>
      <p:bldP spid="663593" grpId="0" animBg="1"/>
      <p:bldP spid="663594" grpId="0" autoUpdateAnimBg="0"/>
      <p:bldP spid="663595" grpId="0" autoUpdateAnimBg="0"/>
      <p:bldP spid="663596" grpId="0" autoUpdateAnimBg="0"/>
      <p:bldP spid="663597" grpId="0" autoUpdateAnimBg="0"/>
      <p:bldP spid="663598" grpId="0" autoUpdateAnimBg="0"/>
      <p:bldP spid="663599" grpId="0" autoUpdateAnimBg="0"/>
      <p:bldP spid="663600" grpId="0" autoUpdateAnimBg="0"/>
      <p:bldP spid="66360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Trigger Database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62000"/>
            <a:ext cx="4724400" cy="5791200"/>
          </a:xfrm>
        </p:spPr>
        <p:txBody>
          <a:bodyPr>
            <a:normAutofit fontScale="92500" lnSpcReduction="10000"/>
          </a:bodyPr>
          <a:lstStyle/>
          <a:p>
            <a:pPr marL="165100" indent="-165100">
              <a:lnSpc>
                <a:spcPct val="12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Contains the trigger </a:t>
            </a:r>
            <a:r>
              <a:rPr lang="en-US" sz="1600" dirty="0" smtClean="0">
                <a:solidFill>
                  <a:schemeClr val="accent2"/>
                </a:solidFill>
              </a:rPr>
              <a:t>configuration:</a:t>
            </a:r>
          </a:p>
          <a:p>
            <a:pPr marL="565150" lvl="2" indent="-165100">
              <a:lnSpc>
                <a:spcPct val="120000"/>
              </a:lnSpc>
            </a:pPr>
            <a:r>
              <a:rPr lang="en-US" sz="1297" dirty="0" smtClean="0"/>
              <a:t>active trigger Chains, algorithm parameters, </a:t>
            </a:r>
            <a:r>
              <a:rPr lang="en-US" sz="1297" dirty="0" err="1" smtClean="0"/>
              <a:t>prescale</a:t>
            </a:r>
            <a:r>
              <a:rPr lang="en-US" sz="1297" dirty="0" smtClean="0"/>
              <a:t> factors, </a:t>
            </a:r>
            <a:r>
              <a:rPr lang="en-US" sz="1297" dirty="0" err="1" smtClean="0"/>
              <a:t>passthrough</a:t>
            </a:r>
            <a:r>
              <a:rPr lang="en-US" sz="1297" dirty="0" smtClean="0"/>
              <a:t> fractions.</a:t>
            </a:r>
            <a:endParaRPr lang="en-US" sz="1297" dirty="0" smtClean="0"/>
          </a:p>
          <a:p>
            <a:pPr marL="165100" indent="-165100">
              <a:lnSpc>
                <a:spcPct val="12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It has a relational </a:t>
            </a:r>
            <a:r>
              <a:rPr lang="en-US" sz="1600" dirty="0" smtClean="0">
                <a:solidFill>
                  <a:schemeClr val="accent2"/>
                </a:solidFill>
              </a:rPr>
              <a:t>d</a:t>
            </a:r>
            <a:r>
              <a:rPr lang="en-US" sz="1600" dirty="0" smtClean="0">
                <a:solidFill>
                  <a:schemeClr val="accent2"/>
                </a:solidFill>
              </a:rPr>
              <a:t>atabase </a:t>
            </a:r>
            <a:r>
              <a:rPr lang="en-US" sz="1600" dirty="0" smtClean="0">
                <a:solidFill>
                  <a:schemeClr val="accent2"/>
                </a:solidFill>
              </a:rPr>
              <a:t>(</a:t>
            </a:r>
            <a:r>
              <a:rPr lang="en-US" sz="1600" dirty="0" err="1" smtClean="0">
                <a:solidFill>
                  <a:schemeClr val="accent2"/>
                </a:solidFill>
              </a:rPr>
              <a:t>TriggerDB</a:t>
            </a:r>
            <a:r>
              <a:rPr lang="en-US" sz="1600" dirty="0" smtClean="0">
                <a:solidFill>
                  <a:schemeClr val="accent2"/>
                </a:solidFill>
              </a:rPr>
              <a:t>) with no duplication of objects</a:t>
            </a:r>
          </a:p>
          <a:p>
            <a:pPr marL="565150" lvl="2" indent="-165100">
              <a:lnSpc>
                <a:spcPct val="120000"/>
              </a:lnSpc>
            </a:pPr>
            <a:r>
              <a:rPr lang="en-US" sz="1297" dirty="0" smtClean="0"/>
              <a:t>four Database  keys:  LVL1 &amp; HLT menu, L1 </a:t>
            </a:r>
            <a:r>
              <a:rPr lang="en-US" sz="1297" dirty="0" err="1" smtClean="0"/>
              <a:t>prescales</a:t>
            </a:r>
            <a:r>
              <a:rPr lang="en-US" sz="1297" dirty="0" smtClean="0"/>
              <a:t>, HLT </a:t>
            </a:r>
            <a:r>
              <a:rPr lang="en-US" sz="1297" dirty="0" err="1" smtClean="0"/>
              <a:t>prescales</a:t>
            </a:r>
            <a:r>
              <a:rPr lang="en-US" sz="1297" dirty="0" smtClean="0"/>
              <a:t>, bunch number;</a:t>
            </a:r>
            <a:endParaRPr lang="en-US" sz="1297" dirty="0" smtClean="0"/>
          </a:p>
          <a:p>
            <a:pPr marL="565150" lvl="2" indent="-165100">
              <a:lnSpc>
                <a:spcPct val="120000"/>
              </a:lnSpc>
            </a:pPr>
            <a:r>
              <a:rPr lang="en-US" sz="1297" dirty="0" smtClean="0"/>
              <a:t>There is a u</a:t>
            </a:r>
            <a:r>
              <a:rPr lang="en-US" sz="1297" dirty="0" smtClean="0"/>
              <a:t>ser </a:t>
            </a:r>
            <a:r>
              <a:rPr lang="en-US" sz="1297" dirty="0" smtClean="0"/>
              <a:t>interface (</a:t>
            </a:r>
            <a:r>
              <a:rPr lang="en-US" sz="1297" dirty="0" err="1" smtClean="0"/>
              <a:t>TriggerTool</a:t>
            </a:r>
            <a:r>
              <a:rPr lang="en-US" sz="1297" dirty="0" smtClean="0"/>
              <a:t>); </a:t>
            </a:r>
            <a:endParaRPr lang="en-US" sz="1297" dirty="0" smtClean="0"/>
          </a:p>
          <a:p>
            <a:pPr marL="565150" lvl="2" indent="-165100">
              <a:lnSpc>
                <a:spcPct val="120000"/>
              </a:lnSpc>
            </a:pPr>
            <a:r>
              <a:rPr lang="en-US" sz="1297" dirty="0" smtClean="0"/>
              <a:t>R</a:t>
            </a:r>
            <a:r>
              <a:rPr lang="en-US" sz="1297" dirty="0" smtClean="0"/>
              <a:t>ead </a:t>
            </a:r>
            <a:r>
              <a:rPr lang="en-US" sz="1297" dirty="0" smtClean="0"/>
              <a:t>and write menu into XML format</a:t>
            </a:r>
            <a:endParaRPr lang="en-US" sz="1297" dirty="0" smtClean="0"/>
          </a:p>
          <a:p>
            <a:pPr marL="565150" lvl="2" indent="-165100">
              <a:lnSpc>
                <a:spcPct val="120000"/>
              </a:lnSpc>
            </a:pPr>
            <a:r>
              <a:rPr lang="en-US" sz="1297" dirty="0" smtClean="0"/>
              <a:t>Perform menu </a:t>
            </a:r>
            <a:r>
              <a:rPr lang="en-US" sz="1297" dirty="0" smtClean="0"/>
              <a:t>consistency </a:t>
            </a:r>
            <a:r>
              <a:rPr lang="en-US" sz="1297" dirty="0" smtClean="0"/>
              <a:t>checks</a:t>
            </a:r>
          </a:p>
          <a:p>
            <a:pPr marL="165100" indent="-165100">
              <a:lnSpc>
                <a:spcPct val="12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Experience of 2</a:t>
            </a:r>
            <a:r>
              <a:rPr lang="en-US" sz="1600" dirty="0" smtClean="0">
                <a:solidFill>
                  <a:schemeClr val="accent2"/>
                </a:solidFill>
              </a:rPr>
              <a:t>-month cosmic commissioning:</a:t>
            </a:r>
          </a:p>
          <a:p>
            <a:pPr marL="165100" indent="-165100">
              <a:lnSpc>
                <a:spcPct val="120000"/>
              </a:lnSpc>
              <a:buFontTx/>
              <a:buNone/>
            </a:pPr>
            <a:r>
              <a:rPr lang="en-US" sz="1400" dirty="0" smtClean="0"/>
              <a:t>	over 3k chains, 6k components (algorithms, tools, services), 5k parameters. [Counting all versions of all objects</a:t>
            </a:r>
            <a:r>
              <a:rPr lang="en-US" sz="1400" dirty="0" smtClean="0"/>
              <a:t>]</a:t>
            </a:r>
            <a:endParaRPr lang="en-US" sz="1200" dirty="0" smtClean="0"/>
          </a:p>
          <a:p>
            <a:pPr marL="165100" indent="-165100">
              <a:lnSpc>
                <a:spcPct val="12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After run, Trigger Configuration becomes conditions </a:t>
            </a:r>
            <a:r>
              <a:rPr lang="en-US" sz="1600" dirty="0" smtClean="0">
                <a:solidFill>
                  <a:schemeClr val="accent2"/>
                </a:solidFill>
              </a:rPr>
              <a:t>data</a:t>
            </a:r>
            <a:endParaRPr lang="en-US" sz="1600" dirty="0" smtClean="0"/>
          </a:p>
          <a:p>
            <a:pPr marL="165100" indent="-165100">
              <a:lnSpc>
                <a:spcPct val="12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During run, can </a:t>
            </a:r>
            <a:r>
              <a:rPr lang="en-US" sz="1600" dirty="0" smtClean="0">
                <a:solidFill>
                  <a:schemeClr val="accent2"/>
                </a:solidFill>
              </a:rPr>
              <a:t>change complete menu at any run stop/start, </a:t>
            </a:r>
            <a:r>
              <a:rPr lang="en-US" sz="1600" dirty="0" err="1" smtClean="0">
                <a:solidFill>
                  <a:schemeClr val="accent2"/>
                </a:solidFill>
              </a:rPr>
              <a:t>prescales/passthroughs</a:t>
            </a:r>
            <a:r>
              <a:rPr lang="en-US" sz="1600" dirty="0" smtClean="0">
                <a:solidFill>
                  <a:schemeClr val="accent2"/>
                </a:solidFill>
              </a:rPr>
              <a:t> at any </a:t>
            </a:r>
            <a:r>
              <a:rPr lang="en-US" sz="1600" dirty="0" err="1" smtClean="0">
                <a:solidFill>
                  <a:schemeClr val="accent2"/>
                </a:solidFill>
              </a:rPr>
              <a:t>lumi</a:t>
            </a:r>
            <a:r>
              <a:rPr lang="en-US" sz="1600" dirty="0" smtClean="0">
                <a:solidFill>
                  <a:schemeClr val="accent2"/>
                </a:solidFill>
              </a:rPr>
              <a:t> block boundary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165100" indent="-165100">
              <a:lnSpc>
                <a:spcPct val="12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Database </a:t>
            </a:r>
            <a:r>
              <a:rPr lang="en-US" sz="1600" dirty="0" smtClean="0">
                <a:solidFill>
                  <a:schemeClr val="accent2"/>
                </a:solidFill>
              </a:rPr>
              <a:t>proxy mechanism in place to avoid direct connection from every application </a:t>
            </a:r>
          </a:p>
          <a:p>
            <a:pPr marL="165100" indent="-16510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311150" y="1225550"/>
            <a:ext cx="3278188" cy="4521200"/>
            <a:chOff x="2832" y="528"/>
            <a:chExt cx="2928" cy="3447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67" y="528"/>
              <a:ext cx="2893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spect="1" noChangeArrowheads="1"/>
            </p:cNvSpPr>
            <p:nvPr/>
          </p:nvSpPr>
          <p:spPr bwMode="auto">
            <a:xfrm>
              <a:off x="2832" y="1968"/>
              <a:ext cx="9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GB"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0809003_32-A4-at-144-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3700" y="-76200"/>
            <a:ext cx="972026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2743200" y="5867400"/>
            <a:ext cx="62515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Excitement in the ATLAS Detector Control Room: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The first LHC event on 10</a:t>
            </a:r>
            <a:r>
              <a:rPr lang="en-US" sz="2000" b="1" baseline="300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th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 September 2008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F8700-9E11-464F-AED6-9088A46F13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First.event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5029200" cy="401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firstEventVP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6930" y="3124200"/>
            <a:ext cx="41470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5756275" y="1455003"/>
            <a:ext cx="3006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The very first beam-splash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event from the LHC in ATLAS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on 10:19, 10</a:t>
            </a:r>
            <a:r>
              <a:rPr lang="en-US" sz="1600" baseline="30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th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 September 2008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152400" y="4876800"/>
            <a:ext cx="146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Online display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3657600" y="5791200"/>
            <a:ext cx="1479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Offline display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Event in ATLAS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9175-1B7D-3D44-BB8E-0842182D0C0B}" type="slidenum">
              <a:rPr lang="en-US"/>
              <a:pPr/>
              <a:t>1</a:t>
            </a:fld>
            <a:endParaRPr lang="en-US"/>
          </a:p>
        </p:txBody>
      </p:sp>
      <p:pic>
        <p:nvPicPr>
          <p:cNvPr id="13316" name="Picture 4" descr="CER-site-alps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21" name="Picture 9" descr="ATLAS_Blue_II"/>
          <p:cNvPicPr>
            <a:picLocks noChangeAspect="1" noChangeArrowheads="1"/>
          </p:cNvPicPr>
          <p:nvPr/>
        </p:nvPicPr>
        <p:blipFill>
          <a:blip r:embed="rId4">
            <a:alphaModFix amt="62000"/>
          </a:blip>
          <a:srcRect/>
          <a:stretch>
            <a:fillRect/>
          </a:stretch>
        </p:blipFill>
        <p:spPr bwMode="auto">
          <a:xfrm rot="12969011">
            <a:off x="6172200" y="2590800"/>
            <a:ext cx="2463800" cy="1847850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</p:pic>
      <p:pic>
        <p:nvPicPr>
          <p:cNvPr id="13327" name="Picture 15" descr="AtlasLogo2Bl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1752600"/>
            <a:ext cx="1023938" cy="1228725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Circulating Beams in ATLAS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838200"/>
            <a:ext cx="7315200" cy="609600"/>
          </a:xfrm>
        </p:spPr>
        <p:txBody>
          <a:bodyPr>
            <a:normAutofit lnSpcReduction="10000"/>
          </a:bodyPr>
          <a:lstStyle/>
          <a:p>
            <a:pPr marL="266700" indent="12700">
              <a:buNone/>
            </a:pPr>
            <a:r>
              <a:rPr lang="en-GB" sz="1800" dirty="0" smtClean="0"/>
              <a:t>ATLAS trigger during the circulating beams used the “Minimum Bias Trigger </a:t>
            </a:r>
            <a:r>
              <a:rPr lang="en-GB" sz="1800" dirty="0" err="1" smtClean="0"/>
              <a:t>Scintillator</a:t>
            </a:r>
            <a:r>
              <a:rPr lang="en-GB" sz="1800" dirty="0" smtClean="0"/>
              <a:t>” (MBTS) and the Beam Pick-up (BPTX)</a:t>
            </a:r>
          </a:p>
          <a:p>
            <a:endParaRPr 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F8700-9E11-464F-AED6-9088A46F13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9020584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5791200"/>
            <a:ext cx="82296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Beam becoming unstable: MBTS, initially quiet, becomes more active after several runs. At the end the beam pick-up does not see the beam anymore while the MBTS still fires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231775" y="762000"/>
            <a:ext cx="8683625" cy="24384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Experiment timing</a:t>
            </a:r>
            <a:r>
              <a:rPr lang="en-US" sz="18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based </a:t>
            </a: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on beam-pickup (“BPTX”) reference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</a:rPr>
              <a:t>First task of LVL1 central trigger team on 10</a:t>
            </a:r>
            <a:r>
              <a:rPr lang="en-US" sz="1600" baseline="30000" dirty="0">
                <a:solidFill>
                  <a:schemeClr val="tx1"/>
                </a:solidFill>
                <a:ea typeface="Arial" charset="0"/>
                <a:cs typeface="Arial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</a:rPr>
              <a:t>  September was to commission the beam </a:t>
            </a:r>
            <a:r>
              <a:rPr lang="en-US" sz="16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pickups</a:t>
            </a:r>
          </a:p>
          <a:p>
            <a:pPr lvl="1"/>
            <a:endParaRPr lang="en-US" sz="1600" dirty="0" smtClean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Times of arrival of other triggers</a:t>
            </a:r>
            <a:r>
              <a:rPr lang="en-US" sz="18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were </a:t>
            </a: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adjusted to match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</a:rPr>
              <a:t>Plots show evolution from</a:t>
            </a:r>
            <a:r>
              <a:rPr lang="en-US" sz="16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September 10</a:t>
            </a:r>
            <a:r>
              <a:rPr lang="en-US" sz="1600" baseline="300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 to September 12</a:t>
            </a:r>
            <a:r>
              <a:rPr lang="en-US" sz="1600" baseline="300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th</a:t>
            </a:r>
            <a:endParaRPr lang="en-US" sz="1600" dirty="0" smtClean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Each LVL1 sub-system also needs to be timed internally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L1-Calo, L1-RPC, L1-TGC, MBTS, etc.</a:t>
            </a: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sz="1600" dirty="0" smtClean="0">
              <a:ea typeface="Arial" charset="0"/>
              <a:cs typeface="Arial" charset="0"/>
            </a:endParaRPr>
          </a:p>
        </p:txBody>
      </p:sp>
      <p:sp>
        <p:nvSpPr>
          <p:cNvPr id="50181" name="TextBox 9"/>
          <p:cNvSpPr txBox="1">
            <a:spLocks noChangeArrowheads="1"/>
          </p:cNvSpPr>
          <p:nvPr/>
        </p:nvSpPr>
        <p:spPr bwMode="auto">
          <a:xfrm>
            <a:off x="5827712" y="6019800"/>
            <a:ext cx="2417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0000"/>
                </a:solidFill>
                <a:latin typeface="+mn-lt"/>
              </a:rPr>
              <a:t>Note change of scale!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3FAB-C9A8-3642-8B86-93C21687A0BB}" type="slidenum">
              <a:rPr lang="en-US"/>
              <a:pPr/>
              <a:t>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Timing-in the Trigger with Single Beams</a:t>
            </a:r>
            <a:endParaRPr lang="en-GB" dirty="0"/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304800" y="3352800"/>
            <a:ext cx="8305800" cy="2743200"/>
            <a:chOff x="240" y="2112"/>
            <a:chExt cx="5232" cy="1813"/>
          </a:xfrm>
        </p:grpSpPr>
        <p:pic>
          <p:nvPicPr>
            <p:cNvPr id="16" name="Picture 4" descr="sep10-mo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2112"/>
              <a:ext cx="2592" cy="1813"/>
            </a:xfrm>
            <a:prstGeom prst="rect">
              <a:avLst/>
            </a:prstGeom>
            <a:noFill/>
          </p:spPr>
        </p:pic>
        <p:pic>
          <p:nvPicPr>
            <p:cNvPr id="17" name="Picture 5" descr="sep12-mo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2112"/>
              <a:ext cx="2592" cy="18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54000" indent="-254000">
              <a:lnSpc>
                <a:spcPct val="110000"/>
              </a:lnSpc>
            </a:pPr>
            <a:r>
              <a:rPr lang="en-GB" dirty="0" smtClean="0"/>
              <a:t>The challenging LHC data-taking environment determines the design of the ATLAS Trigger architecture</a:t>
            </a:r>
          </a:p>
          <a:p>
            <a:pPr marL="654050" lvl="1" indent="-254000"/>
            <a:r>
              <a:rPr lang="en-GB" dirty="0" smtClean="0"/>
              <a:t>Data reduction factors of more than five orders of magnitude are needed</a:t>
            </a:r>
          </a:p>
          <a:p>
            <a:pPr marL="654050" lvl="1" indent="-254000"/>
            <a:r>
              <a:rPr lang="en-GB" dirty="0" smtClean="0"/>
              <a:t>Very fast and reliable algorithms are needed </a:t>
            </a:r>
          </a:p>
          <a:p>
            <a:pPr marL="654050" lvl="1" indent="-254000"/>
            <a:endParaRPr lang="en-GB" dirty="0" smtClean="0"/>
          </a:p>
          <a:p>
            <a:pPr marL="254000" indent="-254000">
              <a:lnSpc>
                <a:spcPct val="110000"/>
              </a:lnSpc>
            </a:pPr>
            <a:r>
              <a:rPr lang="en-GB" dirty="0" smtClean="0"/>
              <a:t>The ATLAS Trigger system has chosen the following design parameters to efficiently select the events that contain interesting physics</a:t>
            </a:r>
          </a:p>
          <a:p>
            <a:pPr marL="654050" lvl="1" indent="-254000"/>
            <a:r>
              <a:rPr lang="en-GB" dirty="0" smtClean="0"/>
              <a:t>A first level trigger based on custom electronics and fixed latency</a:t>
            </a:r>
          </a:p>
          <a:p>
            <a:pPr marL="654050" lvl="1" indent="-254000"/>
            <a:r>
              <a:rPr lang="en-GB" dirty="0" smtClean="0"/>
              <a:t>Two software-based higher level triggers </a:t>
            </a:r>
          </a:p>
          <a:p>
            <a:pPr marL="654050" lvl="1" indent="-254000"/>
            <a:r>
              <a:rPr lang="en-GB" dirty="0" smtClean="0"/>
              <a:t>Region of interest mechanism</a:t>
            </a:r>
          </a:p>
          <a:p>
            <a:pPr marL="1054100" lvl="2" indent="-254000"/>
            <a:r>
              <a:rPr lang="en-GB" dirty="0" smtClean="0"/>
              <a:t>Smaller readout network</a:t>
            </a:r>
          </a:p>
          <a:p>
            <a:pPr marL="1054100" lvl="2" indent="-254000"/>
            <a:r>
              <a:rPr lang="en-GB" dirty="0" smtClean="0"/>
              <a:t>Increases complexity in the data control traffic software</a:t>
            </a:r>
          </a:p>
          <a:p>
            <a:pPr marL="654050" lvl="1" indent="-254000"/>
            <a:r>
              <a:rPr lang="en-GB" dirty="0" smtClean="0"/>
              <a:t>Wide use of offline-based software for event selection</a:t>
            </a:r>
          </a:p>
          <a:p>
            <a:pPr marL="654050" lvl="1" indent="-254000"/>
            <a:endParaRPr lang="en-GB" dirty="0" smtClean="0"/>
          </a:p>
          <a:p>
            <a:pPr marL="254000" indent="-254000"/>
            <a:r>
              <a:rPr lang="en-GB" dirty="0" smtClean="0"/>
              <a:t>The complete system is ready for the LHC operation in Fall 2009</a:t>
            </a:r>
          </a:p>
          <a:p>
            <a:pPr marL="654050" lvl="1" indent="-254000"/>
            <a:r>
              <a:rPr lang="en-GB" dirty="0" smtClean="0"/>
              <a:t>Hardware equipment is installed</a:t>
            </a:r>
          </a:p>
          <a:p>
            <a:pPr marL="654050" lvl="1" indent="-254000"/>
            <a:r>
              <a:rPr lang="en-GB" dirty="0" smtClean="0"/>
              <a:t>Commissioning with cosmic rays has been widely exploited (see other talks)</a:t>
            </a:r>
          </a:p>
          <a:p>
            <a:pPr marL="654050" lvl="1" indent="-254000"/>
            <a:r>
              <a:rPr lang="en-GB" dirty="0" smtClean="0"/>
              <a:t>The system was successfully exercised in the single beam runs in 2008</a:t>
            </a:r>
          </a:p>
          <a:p>
            <a:pPr marL="654050" lvl="1" indent="-25400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</a:t>
            </a:r>
            <a:r>
              <a:rPr lang="en-GB" dirty="0" smtClean="0"/>
              <a:t> Event </a:t>
            </a:r>
            <a:r>
              <a:rPr lang="en-GB" dirty="0" smtClean="0"/>
              <a:t>Triggered by Jet and Tau Triggers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800100"/>
            <a:ext cx="7137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Data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4F707-3DEE-D044-A5EA-DCF65DC95A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928882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3919-999F-CF4D-84CB-FB470AC5C651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28800" y="762000"/>
            <a:ext cx="5360987" cy="5599113"/>
            <a:chOff x="1087" y="490"/>
            <a:chExt cx="3698" cy="3757"/>
          </a:xfrm>
        </p:grpSpPr>
        <p:sp>
          <p:nvSpPr>
            <p:cNvPr id="169996" name="AutoShape 12"/>
            <p:cNvSpPr>
              <a:spLocks noChangeArrowheads="1"/>
            </p:cNvSpPr>
            <p:nvPr/>
          </p:nvSpPr>
          <p:spPr bwMode="auto">
            <a:xfrm>
              <a:off x="1087" y="537"/>
              <a:ext cx="3698" cy="3710"/>
            </a:xfrm>
            <a:prstGeom prst="roundRect">
              <a:avLst>
                <a:gd name="adj" fmla="val 140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pic>
          <p:nvPicPr>
            <p:cNvPr id="169990" name="Picture 6" descr="JiveXML_29576_06767-YX-VP-RZ-2007-11-06-14-34-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2" y="618"/>
              <a:ext cx="3472" cy="3593"/>
            </a:xfrm>
            <a:prstGeom prst="rect">
              <a:avLst/>
            </a:prstGeom>
            <a:noFill/>
          </p:spPr>
        </p:pic>
        <p:sp>
          <p:nvSpPr>
            <p:cNvPr id="169994" name="Text Box 10"/>
            <p:cNvSpPr txBox="1">
              <a:spLocks noChangeArrowheads="1"/>
            </p:cNvSpPr>
            <p:nvPr/>
          </p:nvSpPr>
          <p:spPr bwMode="auto">
            <a:xfrm>
              <a:off x="4194" y="490"/>
              <a:ext cx="5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>
                <a:lnSpc>
                  <a:spcPct val="120000"/>
                </a:lnSpc>
                <a:buClr>
                  <a:srgbClr val="000000"/>
                </a:buClr>
                <a:buSzPct val="45000"/>
                <a:buFont typeface="StarSymbol" pitchFamily="2" charset="0"/>
                <a:buNone/>
              </a:pPr>
              <a:r>
                <a:rPr lang="en-US" b="1">
                  <a:solidFill>
                    <a:schemeClr val="bg2"/>
                  </a:solidFill>
                  <a:ea typeface="Arial" charset="0"/>
                  <a:cs typeface="Arial" charset="0"/>
                </a:rPr>
                <a:t>Run 29576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15900" y="1262063"/>
            <a:ext cx="8856663" cy="5275262"/>
            <a:chOff x="136" y="795"/>
            <a:chExt cx="5579" cy="3323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36" y="2442"/>
              <a:ext cx="1632" cy="1676"/>
              <a:chOff x="136" y="2442"/>
              <a:chExt cx="1632" cy="1676"/>
            </a:xfrm>
          </p:grpSpPr>
          <p:sp>
            <p:nvSpPr>
              <p:cNvPr id="169998" name="AutoShape 14"/>
              <p:cNvSpPr>
                <a:spLocks noChangeArrowheads="1"/>
              </p:cNvSpPr>
              <p:nvPr/>
            </p:nvSpPr>
            <p:spPr bwMode="auto">
              <a:xfrm>
                <a:off x="136" y="2442"/>
                <a:ext cx="1632" cy="1676"/>
              </a:xfrm>
              <a:prstGeom prst="roundRect">
                <a:avLst>
                  <a:gd name="adj" fmla="val 1282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169992" name="Picture 8" descr="keinTT"/>
              <p:cNvPicPr>
                <a:picLocks noChangeAspect="1" noChangeArrowheads="1"/>
              </p:cNvPicPr>
              <p:nvPr/>
            </p:nvPicPr>
            <p:blipFill>
              <a:blip r:embed="rId5"/>
              <a:srcRect l="64192" t="13435" r="19991" b="65163"/>
              <a:stretch>
                <a:fillRect/>
              </a:stretch>
            </p:blipFill>
            <p:spPr bwMode="auto">
              <a:xfrm>
                <a:off x="272" y="2578"/>
                <a:ext cx="1362" cy="1475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</p:pic>
          <p:sp>
            <p:nvSpPr>
              <p:cNvPr id="169999" name="Text Box 15"/>
              <p:cNvSpPr txBox="1">
                <a:spLocks noChangeArrowheads="1"/>
              </p:cNvSpPr>
              <p:nvPr/>
            </p:nvSpPr>
            <p:spPr bwMode="auto">
              <a:xfrm>
                <a:off x="499" y="2457"/>
                <a:ext cx="975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Tile calorimeter</a:t>
                </a:r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992" y="2409"/>
              <a:ext cx="1632" cy="1676"/>
              <a:chOff x="5006" y="2197"/>
              <a:chExt cx="1632" cy="1676"/>
            </a:xfrm>
          </p:grpSpPr>
          <p:sp>
            <p:nvSpPr>
              <p:cNvPr id="170000" name="AutoShape 16"/>
              <p:cNvSpPr>
                <a:spLocks noChangeArrowheads="1"/>
              </p:cNvSpPr>
              <p:nvPr/>
            </p:nvSpPr>
            <p:spPr bwMode="auto">
              <a:xfrm>
                <a:off x="5006" y="2197"/>
                <a:ext cx="1632" cy="1676"/>
              </a:xfrm>
              <a:prstGeom prst="roundRect">
                <a:avLst>
                  <a:gd name="adj" fmla="val 1282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169993" name="Picture 9" descr="Hadshape_ok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231" y="2319"/>
                <a:ext cx="1164" cy="1554"/>
              </a:xfrm>
              <a:prstGeom prst="rect">
                <a:avLst/>
              </a:prstGeom>
              <a:noFill/>
              <a:ln w="47625">
                <a:noFill/>
                <a:miter lim="800000"/>
                <a:headEnd/>
                <a:tailEnd/>
              </a:ln>
            </p:spPr>
          </p:pic>
          <p:sp>
            <p:nvSpPr>
              <p:cNvPr id="170001" name="Text Box 17"/>
              <p:cNvSpPr txBox="1">
                <a:spLocks noChangeArrowheads="1"/>
              </p:cNvSpPr>
              <p:nvPr/>
            </p:nvSpPr>
            <p:spPr bwMode="auto">
              <a:xfrm>
                <a:off x="5397" y="2205"/>
                <a:ext cx="904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L1Calo - Had</a:t>
                </a: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880" y="795"/>
              <a:ext cx="1835" cy="1342"/>
              <a:chOff x="3880" y="795"/>
              <a:chExt cx="1835" cy="1342"/>
            </a:xfrm>
          </p:grpSpPr>
          <p:sp>
            <p:nvSpPr>
              <p:cNvPr id="170002" name="AutoShape 18"/>
              <p:cNvSpPr>
                <a:spLocks noChangeArrowheads="1"/>
              </p:cNvSpPr>
              <p:nvPr/>
            </p:nvSpPr>
            <p:spPr bwMode="auto">
              <a:xfrm>
                <a:off x="3880" y="795"/>
                <a:ext cx="1835" cy="1342"/>
              </a:xfrm>
              <a:prstGeom prst="roundRect">
                <a:avLst>
                  <a:gd name="adj" fmla="val 1282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169991" name="Picture 7" descr="keinTT"/>
              <p:cNvPicPr>
                <a:picLocks noChangeAspect="1" noChangeArrowheads="1"/>
              </p:cNvPicPr>
              <p:nvPr/>
            </p:nvPicPr>
            <p:blipFill>
              <a:blip r:embed="rId5"/>
              <a:srcRect l="73108" t="72246" r="2747" b="6505"/>
              <a:stretch>
                <a:fillRect/>
              </a:stretch>
            </p:blipFill>
            <p:spPr bwMode="auto">
              <a:xfrm>
                <a:off x="3946" y="952"/>
                <a:ext cx="1678" cy="107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</p:pic>
          <p:sp>
            <p:nvSpPr>
              <p:cNvPr id="170003" name="Text Box 19"/>
              <p:cNvSpPr txBox="1">
                <a:spLocks noChangeArrowheads="1"/>
              </p:cNvSpPr>
              <p:nvPr/>
            </p:nvSpPr>
            <p:spPr bwMode="auto">
              <a:xfrm>
                <a:off x="4357" y="795"/>
                <a:ext cx="904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EM calorimeter</a:t>
                </a:r>
              </a:p>
            </p:txBody>
          </p:sp>
        </p:grp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152400" y="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B02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Event Display of a Cosmic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CB02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0" i="0" u="none" strike="noStrike" kern="0" cap="none" spc="0" normalizeH="0" noProof="0" dirty="0" err="1" smtClean="0">
                <a:ln>
                  <a:noFill/>
                </a:ln>
                <a:solidFill>
                  <a:srgbClr val="CB02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Muon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CB020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16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6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0AF-3940-3847-9609-58F5CC9B50A7}" type="slidenum">
              <a:rPr lang="en-US"/>
              <a:pPr/>
              <a:t>25</a:t>
            </a:fld>
            <a:endParaRPr lang="en-US"/>
          </a:p>
        </p:txBody>
      </p:sp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1981200" y="2916238"/>
            <a:ext cx="2193925" cy="302895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H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L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T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5240338" y="2940050"/>
            <a:ext cx="2193925" cy="304482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endParaRPr kumimoji="1" lang="en-US" sz="1200" b="1">
              <a:solidFill>
                <a:schemeClr val="tx1"/>
              </a:solidFill>
              <a:latin typeface="Comic Sans MS" charset="0"/>
            </a:endParaRPr>
          </a:p>
          <a:p>
            <a:pPr algn="r" eaLnBrk="0" hangingPunct="0">
              <a:spcBef>
                <a:spcPct val="0"/>
              </a:spcBef>
            </a:pPr>
            <a:endParaRPr kumimoji="1" lang="en-US" sz="1200" b="1">
              <a:solidFill>
                <a:schemeClr val="tx1"/>
              </a:solidFill>
              <a:latin typeface="Comic Sans MS" charset="0"/>
            </a:endParaRP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D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A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T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A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F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L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O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W</a:t>
            </a:r>
          </a:p>
          <a:p>
            <a:pPr algn="r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r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4572000" y="784225"/>
            <a:ext cx="0" cy="5545138"/>
          </a:xfrm>
          <a:prstGeom prst="line">
            <a:avLst/>
          </a:prstGeom>
          <a:noFill/>
          <a:ln w="3175" cap="sq">
            <a:solidFill>
              <a:srgbClr val="060275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500" y="1454150"/>
            <a:ext cx="887413" cy="4930775"/>
            <a:chOff x="44" y="764"/>
            <a:chExt cx="605" cy="3106"/>
          </a:xfrm>
        </p:grpSpPr>
        <p:sp>
          <p:nvSpPr>
            <p:cNvPr id="679942" name="Text Box 6"/>
            <p:cNvSpPr txBox="1">
              <a:spLocks noChangeArrowheads="1"/>
            </p:cNvSpPr>
            <p:nvPr/>
          </p:nvSpPr>
          <p:spPr bwMode="auto">
            <a:xfrm>
              <a:off x="47" y="764"/>
              <a:ext cx="525" cy="173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40 MHz</a:t>
              </a:r>
            </a:p>
          </p:txBody>
        </p:sp>
        <p:sp>
          <p:nvSpPr>
            <p:cNvPr id="679943" name="Text Box 7"/>
            <p:cNvSpPr txBox="1">
              <a:spLocks noChangeArrowheads="1"/>
            </p:cNvSpPr>
            <p:nvPr/>
          </p:nvSpPr>
          <p:spPr bwMode="auto">
            <a:xfrm>
              <a:off x="48" y="1467"/>
              <a:ext cx="489" cy="173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75 kHz</a:t>
              </a:r>
            </a:p>
          </p:txBody>
        </p:sp>
        <p:sp>
          <p:nvSpPr>
            <p:cNvPr id="679944" name="Text Box 8"/>
            <p:cNvSpPr txBox="1">
              <a:spLocks noChangeArrowheads="1"/>
            </p:cNvSpPr>
            <p:nvPr/>
          </p:nvSpPr>
          <p:spPr bwMode="auto">
            <a:xfrm>
              <a:off x="69" y="2499"/>
              <a:ext cx="493" cy="174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 dirty="0" smtClean="0">
                  <a:solidFill>
                    <a:srgbClr val="FF000C"/>
                  </a:solidFill>
                  <a:latin typeface="Comic Sans MS" charset="0"/>
                </a:rPr>
                <a:t>~3 </a:t>
              </a:r>
              <a:r>
                <a:rPr kumimoji="1" lang="en-US" sz="1200" b="1" dirty="0">
                  <a:solidFill>
                    <a:srgbClr val="FF000C"/>
                  </a:solidFill>
                  <a:latin typeface="Comic Sans MS" charset="0"/>
                </a:rPr>
                <a:t>kHz</a:t>
              </a:r>
            </a:p>
          </p:txBody>
        </p:sp>
        <p:sp>
          <p:nvSpPr>
            <p:cNvPr id="679945" name="Text Box 9"/>
            <p:cNvSpPr txBox="1">
              <a:spLocks noChangeArrowheads="1"/>
            </p:cNvSpPr>
            <p:nvPr/>
          </p:nvSpPr>
          <p:spPr bwMode="auto">
            <a:xfrm>
              <a:off x="44" y="3697"/>
              <a:ext cx="605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~ 200 Hz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077200" y="2646363"/>
            <a:ext cx="1077175" cy="3738562"/>
            <a:chOff x="5512" y="1539"/>
            <a:chExt cx="735" cy="2355"/>
          </a:xfrm>
        </p:grpSpPr>
        <p:sp>
          <p:nvSpPr>
            <p:cNvPr id="679947" name="Text Box 11"/>
            <p:cNvSpPr txBox="1">
              <a:spLocks noChangeArrowheads="1"/>
            </p:cNvSpPr>
            <p:nvPr/>
          </p:nvSpPr>
          <p:spPr bwMode="auto">
            <a:xfrm>
              <a:off x="5646" y="1539"/>
              <a:ext cx="601" cy="173"/>
            </a:xfrm>
            <a:prstGeom prst="rect">
              <a:avLst/>
            </a:prstGeom>
            <a:noFill/>
            <a:ln w="31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120 GB/s</a:t>
              </a:r>
            </a:p>
          </p:txBody>
        </p:sp>
        <p:sp>
          <p:nvSpPr>
            <p:cNvPr id="679948" name="Text Box 12"/>
            <p:cNvSpPr txBox="1">
              <a:spLocks noChangeArrowheads="1"/>
            </p:cNvSpPr>
            <p:nvPr/>
          </p:nvSpPr>
          <p:spPr bwMode="auto">
            <a:xfrm>
              <a:off x="5512" y="3721"/>
              <a:ext cx="731" cy="173"/>
            </a:xfrm>
            <a:prstGeom prst="rect">
              <a:avLst/>
            </a:prstGeom>
            <a:noFill/>
            <a:ln w="31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~ 300 MB/s</a:t>
              </a:r>
            </a:p>
          </p:txBody>
        </p:sp>
        <p:sp>
          <p:nvSpPr>
            <p:cNvPr id="679949" name="Text Box 13"/>
            <p:cNvSpPr txBox="1">
              <a:spLocks noChangeArrowheads="1"/>
            </p:cNvSpPr>
            <p:nvPr/>
          </p:nvSpPr>
          <p:spPr bwMode="auto">
            <a:xfrm>
              <a:off x="5615" y="2383"/>
              <a:ext cx="542" cy="174"/>
            </a:xfrm>
            <a:prstGeom prst="rect">
              <a:avLst/>
            </a:prstGeom>
            <a:noFill/>
            <a:ln w="31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 dirty="0" smtClean="0">
                  <a:solidFill>
                    <a:srgbClr val="FF000C"/>
                  </a:solidFill>
                  <a:latin typeface="Comic Sans MS" charset="0"/>
                </a:rPr>
                <a:t>~3 </a:t>
              </a:r>
              <a:r>
                <a:rPr kumimoji="1" lang="en-US" sz="1200" b="1" dirty="0">
                  <a:solidFill>
                    <a:srgbClr val="FF000C"/>
                  </a:solidFill>
                  <a:latin typeface="Comic Sans MS" charset="0"/>
                </a:rPr>
                <a:t>GB/</a:t>
              </a:r>
              <a:r>
                <a:rPr kumimoji="1" lang="en-US" sz="1200" b="1" dirty="0" err="1">
                  <a:solidFill>
                    <a:srgbClr val="FF000C"/>
                  </a:solidFill>
                  <a:latin typeface="Comic Sans MS" charset="0"/>
                </a:rPr>
                <a:t>s</a:t>
              </a:r>
              <a:endParaRPr kumimoji="1" lang="en-US" sz="1200" b="1" dirty="0">
                <a:solidFill>
                  <a:srgbClr val="FF000C"/>
                </a:solidFill>
                <a:latin typeface="Comic Sans MS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346950" y="4254500"/>
            <a:ext cx="1868488" cy="998538"/>
            <a:chOff x="5013" y="2680"/>
            <a:chExt cx="1275" cy="629"/>
          </a:xfrm>
        </p:grpSpPr>
        <p:sp>
          <p:nvSpPr>
            <p:cNvPr id="679951" name="Text Box 15"/>
            <p:cNvSpPr txBox="1">
              <a:spLocks noChangeArrowheads="1"/>
            </p:cNvSpPr>
            <p:nvPr/>
          </p:nvSpPr>
          <p:spPr bwMode="auto">
            <a:xfrm>
              <a:off x="5049" y="2798"/>
              <a:ext cx="1239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Event Building N/work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79952" name="Text Box 16"/>
            <p:cNvSpPr txBox="1">
              <a:spLocks noChangeArrowheads="1"/>
            </p:cNvSpPr>
            <p:nvPr/>
          </p:nvSpPr>
          <p:spPr bwMode="auto">
            <a:xfrm>
              <a:off x="5049" y="2680"/>
              <a:ext cx="1043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Dataflow Manager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79953" name="Text Box 17"/>
            <p:cNvSpPr txBox="1">
              <a:spLocks noChangeArrowheads="1"/>
            </p:cNvSpPr>
            <p:nvPr/>
          </p:nvSpPr>
          <p:spPr bwMode="auto">
            <a:xfrm>
              <a:off x="5013" y="2989"/>
              <a:ext cx="944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Sub-Farm Input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79954" name="Text Box 18"/>
            <p:cNvSpPr txBox="1">
              <a:spLocks noChangeArrowheads="1"/>
            </p:cNvSpPr>
            <p:nvPr/>
          </p:nvSpPr>
          <p:spPr bwMode="auto">
            <a:xfrm>
              <a:off x="5019" y="3136"/>
              <a:ext cx="795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Event Builder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135313" y="3894138"/>
            <a:ext cx="3900487" cy="1311275"/>
            <a:chOff x="2140" y="2453"/>
            <a:chExt cx="2661" cy="826"/>
          </a:xfrm>
        </p:grpSpPr>
        <p:sp>
          <p:nvSpPr>
            <p:cNvPr id="679956" name="Text Box 20"/>
            <p:cNvSpPr txBox="1">
              <a:spLocks noChangeArrowheads="1"/>
            </p:cNvSpPr>
            <p:nvPr/>
          </p:nvSpPr>
          <p:spPr bwMode="auto">
            <a:xfrm>
              <a:off x="3644" y="2691"/>
              <a:ext cx="1157" cy="588"/>
            </a:xfrm>
            <a:prstGeom prst="rect">
              <a:avLst/>
            </a:prstGeom>
            <a:solidFill>
              <a:srgbClr val="DCDCE2"/>
            </a:solidFill>
            <a:ln w="6350" cap="sq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kumimoji="1" lang="en-US" sz="18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kumimoji="1" lang="en-US" sz="1600" b="1">
                  <a:solidFill>
                    <a:schemeClr val="tx1"/>
                  </a:solidFill>
                  <a:latin typeface="Comic Sans MS" charset="0"/>
                </a:rPr>
                <a:t>	     </a:t>
              </a:r>
              <a:r>
                <a:rPr kumimoji="1" lang="en-US" sz="1400" b="1">
                  <a:solidFill>
                    <a:schemeClr val="tx1"/>
                  </a:solidFill>
                  <a:latin typeface="Comic Sans MS" charset="0"/>
                </a:rPr>
                <a:t>EB</a:t>
              </a:r>
              <a:endParaRPr kumimoji="1" lang="en-US" sz="1800" b="1">
                <a:solidFill>
                  <a:schemeClr val="tx1"/>
                </a:solidFill>
                <a:latin typeface="Comic Sans MS" charset="0"/>
              </a:endParaRPr>
            </a:p>
          </p:txBody>
        </p:sp>
        <p:cxnSp>
          <p:nvCxnSpPr>
            <p:cNvPr id="679957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138" y="2539"/>
              <a:ext cx="341" cy="170"/>
            </a:xfrm>
            <a:prstGeom prst="bentConnector3">
              <a:avLst>
                <a:gd name="adj1" fmla="val 49852"/>
              </a:avLst>
            </a:prstGeom>
            <a:noFill/>
            <a:ln w="285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679958" name="Rectangle 22"/>
            <p:cNvSpPr>
              <a:spLocks noChangeArrowheads="1"/>
            </p:cNvSpPr>
            <p:nvPr/>
          </p:nvSpPr>
          <p:spPr bwMode="auto">
            <a:xfrm>
              <a:off x="4086" y="2598"/>
              <a:ext cx="26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9959" name="Rectangle 23"/>
            <p:cNvSpPr>
              <a:spLocks noChangeArrowheads="1"/>
            </p:cNvSpPr>
            <p:nvPr/>
          </p:nvSpPr>
          <p:spPr bwMode="auto">
            <a:xfrm>
              <a:off x="4045" y="3100"/>
              <a:ext cx="23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728" y="3012"/>
              <a:ext cx="984" cy="99"/>
              <a:chOff x="3680" y="2972"/>
              <a:chExt cx="984" cy="99"/>
            </a:xfrm>
          </p:grpSpPr>
          <p:sp>
            <p:nvSpPr>
              <p:cNvPr id="679961" name="Rectangle 25"/>
              <p:cNvSpPr>
                <a:spLocks noChangeArrowheads="1"/>
              </p:cNvSpPr>
              <p:nvPr/>
            </p:nvSpPr>
            <p:spPr bwMode="auto">
              <a:xfrm>
                <a:off x="3680" y="2972"/>
                <a:ext cx="984" cy="97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962" name="Rectangle 26"/>
              <p:cNvSpPr>
                <a:spLocks noChangeArrowheads="1"/>
              </p:cNvSpPr>
              <p:nvPr/>
            </p:nvSpPr>
            <p:spPr bwMode="auto">
              <a:xfrm>
                <a:off x="4100" y="2975"/>
                <a:ext cx="1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SFI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4164" y="2764"/>
              <a:ext cx="572" cy="154"/>
              <a:chOff x="3884" y="2692"/>
              <a:chExt cx="572" cy="154"/>
            </a:xfrm>
          </p:grpSpPr>
          <p:sp>
            <p:nvSpPr>
              <p:cNvPr id="679964" name="Oval 28"/>
              <p:cNvSpPr>
                <a:spLocks noChangeArrowheads="1"/>
              </p:cNvSpPr>
              <p:nvPr/>
            </p:nvSpPr>
            <p:spPr bwMode="auto">
              <a:xfrm>
                <a:off x="3884" y="2708"/>
                <a:ext cx="572" cy="119"/>
              </a:xfrm>
              <a:prstGeom prst="ellipse">
                <a:avLst/>
              </a:prstGeom>
              <a:gradFill rotWithShape="0">
                <a:gsLst>
                  <a:gs pos="0">
                    <a:srgbClr val="F2F274">
                      <a:gamma/>
                      <a:shade val="46275"/>
                      <a:invGamma/>
                    </a:srgbClr>
                  </a:gs>
                  <a:gs pos="50000">
                    <a:srgbClr val="F2F274"/>
                  </a:gs>
                  <a:gs pos="100000">
                    <a:srgbClr val="F2F27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79965" name="Text Box 29"/>
              <p:cNvSpPr txBox="1">
                <a:spLocks noChangeArrowheads="1"/>
              </p:cNvSpPr>
              <p:nvPr/>
            </p:nvSpPr>
            <p:spPr bwMode="auto">
              <a:xfrm>
                <a:off x="4014" y="2692"/>
                <a:ext cx="34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chemeClr val="tx1"/>
                    </a:solidFill>
                    <a:latin typeface="Comic Sans MS" charset="0"/>
                  </a:rPr>
                  <a:t>EBN</a:t>
                </a:r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704" y="2744"/>
              <a:ext cx="329" cy="174"/>
              <a:chOff x="2344" y="2944"/>
              <a:chExt cx="361" cy="206"/>
            </a:xfrm>
          </p:grpSpPr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2344" y="2944"/>
                <a:ext cx="361" cy="206"/>
                <a:chOff x="2566" y="2274"/>
                <a:chExt cx="333" cy="206"/>
              </a:xfrm>
            </p:grpSpPr>
            <p:grpSp>
              <p:nvGrpSpPr>
                <p:cNvPr id="10" name="Group 32"/>
                <p:cNvGrpSpPr>
                  <a:grpSpLocks/>
                </p:cNvGrpSpPr>
                <p:nvPr/>
              </p:nvGrpSpPr>
              <p:grpSpPr bwMode="auto">
                <a:xfrm>
                  <a:off x="2566" y="2274"/>
                  <a:ext cx="333" cy="206"/>
                  <a:chOff x="2566" y="2274"/>
                  <a:chExt cx="333" cy="206"/>
                </a:xfrm>
              </p:grpSpPr>
              <p:grpSp>
                <p:nvGrpSpPr>
                  <p:cNvPr id="1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566" y="2274"/>
                    <a:ext cx="333" cy="206"/>
                    <a:chOff x="2566" y="2274"/>
                    <a:chExt cx="333" cy="206"/>
                  </a:xfrm>
                </p:grpSpPr>
                <p:sp>
                  <p:nvSpPr>
                    <p:cNvPr id="67997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5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6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7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9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0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1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2"/>
                      <a:ext cx="333" cy="2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2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4"/>
                      <a:ext cx="333" cy="1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3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4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5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6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0"/>
                      <a:ext cx="333" cy="2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2"/>
                      <a:ext cx="333" cy="1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8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9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0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1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2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8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9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0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1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2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3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4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5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6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7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8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7"/>
                      <a:ext cx="333" cy="2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9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9"/>
                      <a:ext cx="333" cy="1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0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1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2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3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4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5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6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7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8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9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0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1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2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3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4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5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6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7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8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4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2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6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3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4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5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6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7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8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1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2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3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4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5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6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7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8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9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0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1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2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4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1"/>
                      <a:ext cx="333" cy="2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5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3"/>
                      <a:ext cx="333" cy="1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6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7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8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9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0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1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2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3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4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5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6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7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8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9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0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1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2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3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4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5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6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8"/>
                      <a:ext cx="333" cy="2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7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0"/>
                      <a:ext cx="333" cy="1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8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9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0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1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2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3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4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5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6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7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8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9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0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1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2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3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4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5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66" y="227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4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4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7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7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4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4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7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7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7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66" y="227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4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4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7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7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4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4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7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7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8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9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0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1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2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3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4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5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6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7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8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9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2"/>
                      <a:ext cx="333" cy="2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0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4"/>
                      <a:ext cx="333" cy="1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1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2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3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4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0"/>
                      <a:ext cx="333" cy="2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5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2"/>
                      <a:ext cx="333" cy="1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6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7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8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9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0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1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2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3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5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6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7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8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9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0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1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2" name="Rectangle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3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4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5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6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7"/>
                      <a:ext cx="333" cy="2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7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9"/>
                      <a:ext cx="333" cy="1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8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9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0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1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2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3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4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5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6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7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8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9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0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1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2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3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4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5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6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7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8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9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4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0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6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1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2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3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4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5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6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7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8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9" name="Rectangl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0170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1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2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3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4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5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6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7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8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9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0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1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2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1"/>
                    <a:ext cx="333" cy="2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3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3"/>
                    <a:ext cx="333" cy="1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4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5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6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7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8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9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0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2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3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4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5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6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7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8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9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0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1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2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3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4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8"/>
                    <a:ext cx="333" cy="2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5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0"/>
                    <a:ext cx="333" cy="1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6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9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0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1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2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3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4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5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7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8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9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20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21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22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23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0224" name="Freeform 288"/>
                <p:cNvSpPr>
                  <a:spLocks/>
                </p:cNvSpPr>
                <p:nvPr/>
              </p:nvSpPr>
              <p:spPr bwMode="auto">
                <a:xfrm>
                  <a:off x="2566" y="227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4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4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7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7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4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4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7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7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0225" name="Rectangle 289"/>
              <p:cNvSpPr>
                <a:spLocks noChangeArrowheads="1"/>
              </p:cNvSpPr>
              <p:nvPr/>
            </p:nvSpPr>
            <p:spPr bwMode="auto">
              <a:xfrm>
                <a:off x="2422" y="3001"/>
                <a:ext cx="211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DFM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cxnSp>
          <p:nvCxnSpPr>
            <p:cNvPr id="680226" name="AutoShape 290"/>
            <p:cNvCxnSpPr>
              <a:cxnSpLocks noChangeShapeType="1"/>
              <a:stCxn id="681051" idx="2"/>
              <a:endCxn id="680224" idx="4"/>
            </p:cNvCxnSpPr>
            <p:nvPr/>
          </p:nvCxnSpPr>
          <p:spPr bwMode="auto">
            <a:xfrm rot="16200000" flipH="1">
              <a:off x="2864" y="1934"/>
              <a:ext cx="115" cy="1564"/>
            </a:xfrm>
            <a:prstGeom prst="bentConnector2">
              <a:avLst/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680227" name="Text Box 291"/>
            <p:cNvSpPr txBox="1">
              <a:spLocks noChangeArrowheads="1"/>
            </p:cNvSpPr>
            <p:nvPr/>
          </p:nvSpPr>
          <p:spPr bwMode="auto">
            <a:xfrm>
              <a:off x="2761" y="2654"/>
              <a:ext cx="897" cy="15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Lvl2 acc = ~2 kHz</a:t>
              </a:r>
            </a:p>
          </p:txBody>
        </p:sp>
        <p:sp>
          <p:nvSpPr>
            <p:cNvPr id="680228" name="Line 292"/>
            <p:cNvSpPr>
              <a:spLocks noChangeShapeType="1"/>
            </p:cNvSpPr>
            <p:nvPr/>
          </p:nvSpPr>
          <p:spPr bwMode="auto">
            <a:xfrm>
              <a:off x="4024" y="2832"/>
              <a:ext cx="152" cy="0"/>
            </a:xfrm>
            <a:prstGeom prst="line">
              <a:avLst/>
            </a:prstGeom>
            <a:noFill/>
            <a:ln w="9525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80229" name="Line 293"/>
            <p:cNvSpPr>
              <a:spLocks noChangeShapeType="1"/>
            </p:cNvSpPr>
            <p:nvPr/>
          </p:nvSpPr>
          <p:spPr bwMode="auto">
            <a:xfrm>
              <a:off x="4440" y="2912"/>
              <a:ext cx="0" cy="128"/>
            </a:xfrm>
            <a:prstGeom prst="line">
              <a:avLst/>
            </a:prstGeom>
            <a:noFill/>
            <a:ln w="285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</p:grpSp>
      <p:grpSp>
        <p:nvGrpSpPr>
          <p:cNvPr id="12" name="Group 294"/>
          <p:cNvGrpSpPr>
            <a:grpSpLocks/>
          </p:cNvGrpSpPr>
          <p:nvPr/>
        </p:nvGrpSpPr>
        <p:grpSpPr bwMode="auto">
          <a:xfrm>
            <a:off x="1016000" y="5060950"/>
            <a:ext cx="8077200" cy="842963"/>
            <a:chOff x="689" y="3188"/>
            <a:chExt cx="5511" cy="531"/>
          </a:xfrm>
        </p:grpSpPr>
        <p:sp>
          <p:nvSpPr>
            <p:cNvPr id="680231" name="Text Box 295"/>
            <p:cNvSpPr txBox="1">
              <a:spLocks noChangeArrowheads="1"/>
            </p:cNvSpPr>
            <p:nvPr/>
          </p:nvSpPr>
          <p:spPr bwMode="auto">
            <a:xfrm>
              <a:off x="5060" y="3312"/>
              <a:ext cx="1140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Event Filter N/work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80232" name="Text Box 296"/>
            <p:cNvSpPr txBox="1">
              <a:spLocks noChangeArrowheads="1"/>
            </p:cNvSpPr>
            <p:nvPr/>
          </p:nvSpPr>
          <p:spPr bwMode="auto">
            <a:xfrm>
              <a:off x="5058" y="3546"/>
              <a:ext cx="1019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Sub-Farm Output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80233" name="Text Box 297"/>
            <p:cNvSpPr txBox="1">
              <a:spLocks noChangeArrowheads="1"/>
            </p:cNvSpPr>
            <p:nvPr/>
          </p:nvSpPr>
          <p:spPr bwMode="auto">
            <a:xfrm>
              <a:off x="689" y="3188"/>
              <a:ext cx="726" cy="28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Event Filter</a:t>
              </a:r>
            </a:p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Processors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</p:grpSp>
      <p:grpSp>
        <p:nvGrpSpPr>
          <p:cNvPr id="13" name="Group 298"/>
          <p:cNvGrpSpPr>
            <a:grpSpLocks/>
          </p:cNvGrpSpPr>
          <p:nvPr/>
        </p:nvGrpSpPr>
        <p:grpSpPr bwMode="auto">
          <a:xfrm>
            <a:off x="2274888" y="4602163"/>
            <a:ext cx="4887912" cy="2001837"/>
            <a:chOff x="1552" y="2899"/>
            <a:chExt cx="3336" cy="1261"/>
          </a:xfrm>
        </p:grpSpPr>
        <p:grpSp>
          <p:nvGrpSpPr>
            <p:cNvPr id="14" name="Group 299"/>
            <p:cNvGrpSpPr>
              <a:grpSpLocks/>
            </p:cNvGrpSpPr>
            <p:nvPr/>
          </p:nvGrpSpPr>
          <p:grpSpPr bwMode="auto">
            <a:xfrm>
              <a:off x="3932" y="3328"/>
              <a:ext cx="572" cy="154"/>
              <a:chOff x="3884" y="3168"/>
              <a:chExt cx="572" cy="154"/>
            </a:xfrm>
          </p:grpSpPr>
          <p:sp>
            <p:nvSpPr>
              <p:cNvPr id="680236" name="Oval 300"/>
              <p:cNvSpPr>
                <a:spLocks noChangeArrowheads="1"/>
              </p:cNvSpPr>
              <p:nvPr/>
            </p:nvSpPr>
            <p:spPr bwMode="auto">
              <a:xfrm>
                <a:off x="3884" y="3184"/>
                <a:ext cx="572" cy="119"/>
              </a:xfrm>
              <a:prstGeom prst="ellipse">
                <a:avLst/>
              </a:prstGeom>
              <a:gradFill rotWithShape="0">
                <a:gsLst>
                  <a:gs pos="0">
                    <a:srgbClr val="F2F274">
                      <a:gamma/>
                      <a:shade val="46275"/>
                      <a:invGamma/>
                    </a:srgbClr>
                  </a:gs>
                  <a:gs pos="50000">
                    <a:srgbClr val="F2F274"/>
                  </a:gs>
                  <a:gs pos="100000">
                    <a:srgbClr val="F2F27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80237" name="Text Box 301"/>
              <p:cNvSpPr txBox="1">
                <a:spLocks noChangeArrowheads="1"/>
              </p:cNvSpPr>
              <p:nvPr/>
            </p:nvSpPr>
            <p:spPr bwMode="auto">
              <a:xfrm>
                <a:off x="4007" y="3168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chemeClr val="tx1"/>
                    </a:solidFill>
                    <a:latin typeface="Comic Sans MS" charset="0"/>
                  </a:rPr>
                  <a:t>EFN</a:t>
                </a:r>
              </a:p>
            </p:txBody>
          </p:sp>
        </p:grpSp>
        <p:cxnSp>
          <p:nvCxnSpPr>
            <p:cNvPr id="680238" name="AutoShape 302"/>
            <p:cNvCxnSpPr>
              <a:cxnSpLocks noChangeShapeType="1"/>
            </p:cNvCxnSpPr>
            <p:nvPr/>
          </p:nvCxnSpPr>
          <p:spPr bwMode="auto">
            <a:xfrm rot="16200000" flipH="1">
              <a:off x="4121" y="3231"/>
              <a:ext cx="208" cy="2"/>
            </a:xfrm>
            <a:prstGeom prst="bentConnector3">
              <a:avLst>
                <a:gd name="adj1" fmla="val 50000"/>
              </a:avLst>
            </a:prstGeom>
            <a:noFill/>
            <a:ln w="25400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15" name="Group 303"/>
            <p:cNvGrpSpPr>
              <a:grpSpLocks/>
            </p:cNvGrpSpPr>
            <p:nvPr/>
          </p:nvGrpSpPr>
          <p:grpSpPr bwMode="auto">
            <a:xfrm>
              <a:off x="1552" y="2899"/>
              <a:ext cx="3336" cy="1261"/>
              <a:chOff x="1552" y="2899"/>
              <a:chExt cx="3336" cy="1261"/>
            </a:xfrm>
          </p:grpSpPr>
          <p:grpSp>
            <p:nvGrpSpPr>
              <p:cNvPr id="16" name="Group 304"/>
              <p:cNvGrpSpPr>
                <a:grpSpLocks/>
              </p:cNvGrpSpPr>
              <p:nvPr/>
            </p:nvGrpSpPr>
            <p:grpSpPr bwMode="auto">
              <a:xfrm>
                <a:off x="3728" y="3599"/>
                <a:ext cx="984" cy="107"/>
                <a:chOff x="3680" y="3447"/>
                <a:chExt cx="984" cy="107"/>
              </a:xfrm>
            </p:grpSpPr>
            <p:grpSp>
              <p:nvGrpSpPr>
                <p:cNvPr id="17" name="Group 305"/>
                <p:cNvGrpSpPr>
                  <a:grpSpLocks/>
                </p:cNvGrpSpPr>
                <p:nvPr/>
              </p:nvGrpSpPr>
              <p:grpSpPr bwMode="auto">
                <a:xfrm>
                  <a:off x="3680" y="3447"/>
                  <a:ext cx="984" cy="97"/>
                  <a:chOff x="3393" y="3172"/>
                  <a:chExt cx="908" cy="117"/>
                </a:xfrm>
              </p:grpSpPr>
              <p:grpSp>
                <p:nvGrpSpPr>
                  <p:cNvPr id="1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3393" y="3172"/>
                    <a:ext cx="906" cy="115"/>
                    <a:chOff x="3393" y="3172"/>
                    <a:chExt cx="906" cy="115"/>
                  </a:xfrm>
                </p:grpSpPr>
                <p:sp>
                  <p:nvSpPr>
                    <p:cNvPr id="680243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2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4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5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5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6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7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8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8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0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9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0" name="Rectangl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1" name="Rectangle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5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2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3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8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4" name="Rectangl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9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5" name="Rectangl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6" name="Rectangle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3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7" name="Rectangle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4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8" name="Rectangle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6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9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7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0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9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1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1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2" name="Rectangl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2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3" name="Rectangle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4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4" name="Rectangle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5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5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7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6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9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7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0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8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2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9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0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5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1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7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2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8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3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0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4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2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5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6" name="Rectangl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5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7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8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8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9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0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0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1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3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2" name="Rectangle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4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3" name="Rectangle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4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8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5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9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6" name="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1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7" name="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2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8" name="Rectangle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4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9" name="Rectangle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6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0" name="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7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1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9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2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0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3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2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4" name="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4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5" name="Rectangle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5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6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7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7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9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8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0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9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2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0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1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5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2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7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3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8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4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0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5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6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7" name="Rectangle 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5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8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9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8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0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9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1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8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2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83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3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84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4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86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0315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3172"/>
                    <a:ext cx="908" cy="11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0316" name="Rectangle 380"/>
                <p:cNvSpPr>
                  <a:spLocks noChangeArrowheads="1"/>
                </p:cNvSpPr>
                <p:nvPr/>
              </p:nvSpPr>
              <p:spPr bwMode="auto">
                <a:xfrm>
                  <a:off x="4095" y="3458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 b="1">
                      <a:solidFill>
                        <a:srgbClr val="000000"/>
                      </a:solidFill>
                      <a:latin typeface="Comic Sans MS" charset="0"/>
                    </a:rPr>
                    <a:t>SFO</a:t>
                  </a: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680317" name="Text Box 381"/>
              <p:cNvSpPr txBox="1">
                <a:spLocks noChangeArrowheads="1"/>
              </p:cNvSpPr>
              <p:nvPr/>
            </p:nvSpPr>
            <p:spPr bwMode="auto">
              <a:xfrm>
                <a:off x="1552" y="2968"/>
                <a:ext cx="1191" cy="637"/>
              </a:xfrm>
              <a:prstGeom prst="rect">
                <a:avLst/>
              </a:prstGeom>
              <a:solidFill>
                <a:srgbClr val="DCDCE2"/>
              </a:solid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kumimoji="1" lang="en-US" sz="1400" b="1">
                    <a:solidFill>
                      <a:schemeClr val="tx1"/>
                    </a:solidFill>
                    <a:latin typeface="Comic Sans MS" charset="0"/>
                  </a:rPr>
                  <a:t>Event Filter</a:t>
                </a:r>
              </a:p>
              <a:p>
                <a:pPr algn="l" eaLnBrk="0" hangingPunct="0">
                  <a:spcBef>
                    <a:spcPct val="0"/>
                  </a:spcBef>
                </a:pPr>
                <a:endParaRPr kumimoji="1" lang="en-US" sz="1400" b="1">
                  <a:solidFill>
                    <a:schemeClr val="tx1"/>
                  </a:solidFill>
                  <a:latin typeface="Comic Sans MS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kumimoji="1" lang="en-US" sz="1400" b="1">
                  <a:solidFill>
                    <a:schemeClr val="tx1"/>
                  </a:solidFill>
                  <a:latin typeface="Comic Sans MS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kumimoji="1" lang="en-US" sz="1800" b="1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cxnSp>
            <p:nvCxnSpPr>
              <p:cNvPr id="680318" name="AutoShape 382"/>
              <p:cNvCxnSpPr>
                <a:cxnSpLocks noChangeShapeType="1"/>
                <a:stCxn id="680236" idx="2"/>
                <a:endCxn id="680317" idx="0"/>
              </p:cNvCxnSpPr>
              <p:nvPr/>
            </p:nvCxnSpPr>
            <p:spPr bwMode="auto">
              <a:xfrm rot="10800000">
                <a:off x="2148" y="2968"/>
                <a:ext cx="1784" cy="436"/>
              </a:xfrm>
              <a:prstGeom prst="bentConnector4">
                <a:avLst>
                  <a:gd name="adj1" fmla="val 33296"/>
                  <a:gd name="adj2" fmla="val 133028"/>
                </a:avLst>
              </a:prstGeom>
              <a:noFill/>
              <a:ln w="285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19" name="Group 383"/>
              <p:cNvGrpSpPr>
                <a:grpSpLocks/>
              </p:cNvGrpSpPr>
              <p:nvPr/>
            </p:nvGrpSpPr>
            <p:grpSpPr bwMode="auto">
              <a:xfrm>
                <a:off x="1612" y="3120"/>
                <a:ext cx="857" cy="455"/>
                <a:chOff x="1612" y="2992"/>
                <a:chExt cx="857" cy="455"/>
              </a:xfrm>
            </p:grpSpPr>
            <p:grpSp>
              <p:nvGrpSpPr>
                <p:cNvPr id="20" name="Group 384"/>
                <p:cNvGrpSpPr>
                  <a:grpSpLocks/>
                </p:cNvGrpSpPr>
                <p:nvPr/>
              </p:nvGrpSpPr>
              <p:grpSpPr bwMode="auto">
                <a:xfrm>
                  <a:off x="1612" y="2992"/>
                  <a:ext cx="569" cy="167"/>
                  <a:chOff x="1620" y="3288"/>
                  <a:chExt cx="289" cy="159"/>
                </a:xfrm>
              </p:grpSpPr>
              <p:sp>
                <p:nvSpPr>
                  <p:cNvPr id="680321" name="Rectangle 385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288"/>
                    <a:ext cx="289" cy="15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81FF">
                          <a:gamma/>
                          <a:shade val="46275"/>
                          <a:invGamma/>
                        </a:srgbClr>
                      </a:gs>
                      <a:gs pos="50000">
                        <a:srgbClr val="C081FF"/>
                      </a:gs>
                      <a:gs pos="100000">
                        <a:srgbClr val="C081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322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3321"/>
                    <a:ext cx="78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 b="1">
                        <a:solidFill>
                          <a:srgbClr val="000000"/>
                        </a:solidFill>
                        <a:latin typeface="Comic Sans MS" charset="0"/>
                      </a:rPr>
                      <a:t>EFP</a:t>
                    </a: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1" name="Group 387"/>
                <p:cNvGrpSpPr>
                  <a:grpSpLocks/>
                </p:cNvGrpSpPr>
                <p:nvPr/>
              </p:nvGrpSpPr>
              <p:grpSpPr bwMode="auto">
                <a:xfrm>
                  <a:off x="1708" y="3088"/>
                  <a:ext cx="569" cy="167"/>
                  <a:chOff x="1620" y="3288"/>
                  <a:chExt cx="289" cy="159"/>
                </a:xfrm>
              </p:grpSpPr>
              <p:sp>
                <p:nvSpPr>
                  <p:cNvPr id="680324" name="Rectangle 388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288"/>
                    <a:ext cx="289" cy="15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81FF">
                          <a:gamma/>
                          <a:shade val="46275"/>
                          <a:invGamma/>
                        </a:srgbClr>
                      </a:gs>
                      <a:gs pos="50000">
                        <a:srgbClr val="C081FF"/>
                      </a:gs>
                      <a:gs pos="100000">
                        <a:srgbClr val="C081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325" name="Rectangle 389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3321"/>
                    <a:ext cx="78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 b="1">
                        <a:solidFill>
                          <a:srgbClr val="000000"/>
                        </a:solidFill>
                        <a:latin typeface="Comic Sans MS" charset="0"/>
                      </a:rPr>
                      <a:t>EFP</a:t>
                    </a: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2" name="Group 390"/>
                <p:cNvGrpSpPr>
                  <a:grpSpLocks/>
                </p:cNvGrpSpPr>
                <p:nvPr/>
              </p:nvGrpSpPr>
              <p:grpSpPr bwMode="auto">
                <a:xfrm>
                  <a:off x="1804" y="3184"/>
                  <a:ext cx="569" cy="167"/>
                  <a:chOff x="1620" y="3288"/>
                  <a:chExt cx="289" cy="159"/>
                </a:xfrm>
              </p:grpSpPr>
              <p:sp>
                <p:nvSpPr>
                  <p:cNvPr id="680327" name="Rectangle 391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288"/>
                    <a:ext cx="289" cy="15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81FF">
                          <a:gamma/>
                          <a:shade val="46275"/>
                          <a:invGamma/>
                        </a:srgbClr>
                      </a:gs>
                      <a:gs pos="50000">
                        <a:srgbClr val="C081FF"/>
                      </a:gs>
                      <a:gs pos="100000">
                        <a:srgbClr val="C081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328" name="Rectangle 392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3321"/>
                    <a:ext cx="77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 b="1">
                        <a:solidFill>
                          <a:srgbClr val="000000"/>
                        </a:solidFill>
                        <a:latin typeface="Comic Sans MS" charset="0"/>
                      </a:rPr>
                      <a:t>EFP</a:t>
                    </a: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3" name="Group 393"/>
                <p:cNvGrpSpPr>
                  <a:grpSpLocks/>
                </p:cNvGrpSpPr>
                <p:nvPr/>
              </p:nvGrpSpPr>
              <p:grpSpPr bwMode="auto">
                <a:xfrm>
                  <a:off x="1900" y="3280"/>
                  <a:ext cx="569" cy="167"/>
                  <a:chOff x="1620" y="3288"/>
                  <a:chExt cx="289" cy="159"/>
                </a:xfrm>
              </p:grpSpPr>
              <p:sp>
                <p:nvSpPr>
                  <p:cNvPr id="680330" name="Rectangle 394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288"/>
                    <a:ext cx="289" cy="15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81FF">
                          <a:gamma/>
                          <a:shade val="46275"/>
                          <a:invGamma/>
                        </a:srgbClr>
                      </a:gs>
                      <a:gs pos="50000">
                        <a:srgbClr val="C081FF"/>
                      </a:gs>
                      <a:gs pos="100000">
                        <a:srgbClr val="C081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331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3321"/>
                    <a:ext cx="78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 b="1">
                        <a:solidFill>
                          <a:srgbClr val="000000"/>
                        </a:solidFill>
                        <a:latin typeface="Comic Sans MS" charset="0"/>
                      </a:rPr>
                      <a:t>EFP</a:t>
                    </a: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</p:grpSp>
          <p:cxnSp>
            <p:nvCxnSpPr>
              <p:cNvPr id="680332" name="AutoShape 396"/>
              <p:cNvCxnSpPr>
                <a:cxnSpLocks noChangeShapeType="1"/>
              </p:cNvCxnSpPr>
              <p:nvPr/>
            </p:nvCxnSpPr>
            <p:spPr bwMode="auto">
              <a:xfrm>
                <a:off x="2783" y="3319"/>
                <a:ext cx="1233" cy="127"/>
              </a:xfrm>
              <a:prstGeom prst="bentConnector4">
                <a:avLst>
                  <a:gd name="adj1" fmla="val 23194"/>
                  <a:gd name="adj2" fmla="val 107088"/>
                </a:avLst>
              </a:prstGeom>
              <a:noFill/>
              <a:ln w="285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24" name="Group 397"/>
              <p:cNvGrpSpPr>
                <a:grpSpLocks/>
              </p:cNvGrpSpPr>
              <p:nvPr/>
            </p:nvGrpSpPr>
            <p:grpSpPr bwMode="auto">
              <a:xfrm>
                <a:off x="4617" y="3838"/>
                <a:ext cx="271" cy="322"/>
                <a:chOff x="4258" y="3403"/>
                <a:chExt cx="250" cy="322"/>
              </a:xfrm>
            </p:grpSpPr>
            <p:grpSp>
              <p:nvGrpSpPr>
                <p:cNvPr id="25" name="Group 398"/>
                <p:cNvGrpSpPr>
                  <a:grpSpLocks/>
                </p:cNvGrpSpPr>
                <p:nvPr/>
              </p:nvGrpSpPr>
              <p:grpSpPr bwMode="auto">
                <a:xfrm>
                  <a:off x="4258" y="3403"/>
                  <a:ext cx="250" cy="322"/>
                  <a:chOff x="4258" y="3403"/>
                  <a:chExt cx="250" cy="322"/>
                </a:xfrm>
              </p:grpSpPr>
              <p:grpSp>
                <p:nvGrpSpPr>
                  <p:cNvPr id="26" name="Group 399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22"/>
                    <a:chOff x="4258" y="3403"/>
                    <a:chExt cx="250" cy="322"/>
                  </a:xfrm>
                </p:grpSpPr>
                <p:sp>
                  <p:nvSpPr>
                    <p:cNvPr id="680336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37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38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39" name="Rectangl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0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1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2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3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4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5" name="Rectangle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6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7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8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9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0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1" name="Rectangle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2" name="Rectangle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3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4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5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6" name="Rectangle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7" name="Rectangle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8" name="Rectangle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9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0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1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2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3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4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5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6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7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8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9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0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1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2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3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5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6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7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8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9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0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1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2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3" name="Rectangle 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5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6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7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8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9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0" name="Rectangle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1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2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3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4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5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6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7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8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9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0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1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2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3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4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5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6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7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8" name="Rectangle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9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0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1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2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3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4" name="Rectangle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5" name="Rectangle 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6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7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8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9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0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1" name="Rectangle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2" name="Rectangle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3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4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5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6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7" name="Rectangle 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8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9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0" name="Rectangle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1" name="Rectangl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2" name="Rectangle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3" name="Rectangle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4" name="Rectangle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5" name="Rectangle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6" name="Rectangle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7" name="Rectangle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8" name="Rectangle 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9" name="Rectangle 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0" name="Rectangle 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1" name="Rectangle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2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3" name="Rectangle 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4" name="Rectangle 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5" name="Rectangle 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6" name="Rectangle 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7" name="Rectangle 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8" name="Rectangle 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9" name="Rectangle 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0" name="Rectangle 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1" name="Rectangle 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2" name="Rectangle 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3" name="Rectangle 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4" name="Rectangle 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5" name="Rectangle 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6" name="Rectangle 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7" name="Rectangle 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8" name="Rectangle 5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9" name="Rectangle 5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0" name="Rectangle 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1" name="Rectangle 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2" name="Rectangle 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3" name="Rectangle 5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4" name="Rectangle 5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5" name="Rectangle 5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6" name="Rectangle 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7" name="Rectangle 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8" name="Rectangle 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9" name="Rectangle 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0" name="Rectangle 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1" name="Rectangle 5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2" name="Rectangle 5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3" name="Rectangle 5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4" name="Rectangle 5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5" name="Rectangle 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6" name="Rectangle 5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7" name="Rectangle 5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8" name="Rectangle 5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9" name="Rectangle 5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0" name="Rectangle 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1" name="Rectangle 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2" name="Rectangle 5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3" name="Rectangle 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4" name="Rectangle 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5" name="Rectangle 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6" name="Rectangle 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7" name="Rectangle 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8" name="Rectangle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9" name="Rectangle 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0" name="Rectangle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1" name="Rectangle 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2" name="Rectangle 5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3" name="Rectangle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4" name="Rectangle 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5" name="Rectangle 5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6" name="Rectangle 5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7" name="Rectangle 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8" name="Rectangle 5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9" name="Rectangle 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0" name="Rectangle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1" name="Rectangle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2" name="Rectangle 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3" name="Rectangle 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4" name="Rectangle 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5" name="Rectangle 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6" name="Rectangle 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7" name="Rectangle 5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8" name="Rectangle 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9" name="Rectangle 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0" name="Rectangle 5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1" name="Rectangle 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2" name="Rectangle 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3" name="Rectangle 5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4" name="Rectangle 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5" name="Rectangle 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6" name="Rectangle 5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7" name="Rectangle 5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8" name="Rectangle 5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9" name="Rectangle 5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0" name="Rectangle 5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1" name="Rectangle 5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2" name="Rectangle 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3" name="Rectangle 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4" name="Rectangle 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5" name="Rectangle 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6" name="Rectangle 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7" name="Rectangle 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8" name="Rectangle 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9" name="Rectangle 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0" name="Rectangle 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1" name="Rectangle 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2" name="Rectangle 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3" name="Rectangle 5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4" name="Rectangle 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2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5" name="Rectangle 5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3"/>
                      <a:ext cx="250" cy="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7" name="Group 600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19"/>
                    <a:chOff x="4258" y="3403"/>
                    <a:chExt cx="250" cy="319"/>
                  </a:xfrm>
                </p:grpSpPr>
                <p:sp>
                  <p:nvSpPr>
                    <p:cNvPr id="680537" name="Freeform 601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8" name="Freeform 602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9" name="Rectangle 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0" name="Rectangle 6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1" name="Rectangle 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2" name="Rectangle 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3" name="Rectangle 6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4" name="Rectangle 6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5" name="Rectangle 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6" name="Rectangle 6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7" name="Rectangle 6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8" name="Rectangle 6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9" name="Rectangle 6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0" name="Rectangle 6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1" name="Rectangle 6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2" name="Rectangle 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3" name="Rectangle 6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4" name="Rectangle 6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5" name="Rectangle 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6" name="Rectangle 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7" name="Rectangle 6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8" name="Rectangle 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9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0" name="Rectangle 6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1" name="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2" name="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3" name="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4" name="Rectangle 6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5" name="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6" name="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7" name="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8" name="Rectangle 6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9" name="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0" name="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1" name="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2" name="Rectangle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3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4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5" name="Rectangle 6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6" name="Rectangle 6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7" name="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8" name="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9" name="Rectangle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0" name="Rectangle 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1" name="Rectangle 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2" name="Rectangle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3" name="Rectangle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4" name="Rectangle 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5" name="Rectangle 6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6" name="Rectangle 6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7" name="Rectangle 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8" name="Rectangle 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9" name="Rectangle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0" name="Rectangle 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1" name="Rectangle 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2" name="Rectangle 6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3" name="Rectangle 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4" name="Rectangle 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5" name="Rectangle 6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6" name="Rectangle 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7" name="Rectangle 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8" name="Rectangle 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9" name="Rectangle 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0" name="Rectangle 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1" name="Rectangle 6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2" name="Rectangle 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3" name="Rectangle 6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4" name="Rectangle 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5" name="Rectangle 6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6" name="Rectangle 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7" name="Rectangle 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8" name="Rectangle 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9" name="Rectangle 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0" name="Rectangle 6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1" name="Rectangle 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2" name="Rectangle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3" name="Rectangle 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4" name="Rectangle 6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5" name="Rectangle 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6" name="Rectangle 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7" name="Rectangle 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8" name="Rectangle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9" name="Rectangle 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0" name="Rectangle 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1" name="Rectangle 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2" name="Rectangle 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3" name="Rectangle 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4" name="Rectangle 6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5" name="Rectangle 6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6" name="Rectangle 6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7" name="Rectangle 6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8" name="Rectangle 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9" name="Rectangle 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0" name="Rectangle 6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1" name="Rectangle 6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2" name="Rectangle 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3" name="Rectangle 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4" name="Rectangle 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5" name="Rectangle 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6" name="Rectangle 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7" name="Rectangle 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8" name="Rectangle 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9" name="Rectangle 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0" name="Rectangle 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1" name="Rectangle 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2" name="Rectangle 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3" name="Rectangle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4" name="Rectangle 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5" name="Rectangle 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6" name="Rectangle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7" name="Rectangle 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8" name="Rectangle 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9" name="Rectangle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0" name="Rectangle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1" name="Rectangle 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2" name="Rectangle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3" name="Rectangle 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4" name="Rectangle 7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5" name="Rectangle 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6" name="Rectangle 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7" name="Rectangle 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8" name="Rectangle 7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9" name="Rectangle 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0" name="Rectangle 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1" name="Rectangle 7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2" name="Rectangle 7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3" name="Rectangle 7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4" name="Rectangle 7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5" name="Rectangle 7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6" name="Rectangle 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7" name="Rectangle 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8" name="Rectangle 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9" name="Rectangle 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0" name="Rectangle 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1" name="Rectangle 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2" name="Rectangle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3" name="Rectangle 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4" name="Rectangle 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5" name="Rectangle 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6" name="Rectangle 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7" name="Rectangle 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8" name="Rectangle 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9" name="Rectangle 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0" name="Rectangle 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1" name="Rectangle 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2" name="Rectangle 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3" name="Rectangle 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4" name="Rectangle 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5" name="Rectangle 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6" name="Rectangle 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7" name="Rectangle 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8" name="Rectangle 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9" name="Rectangle 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0" name="Rectangle 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1" name="Rectangle 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2" name="Rectangle 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3" name="Rectangle 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4" name="Rectangle 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5" name="Rectangle 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6" name="Rectangle 7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7" name="Rectangle 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8" name="Rectangle 7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9" name="Rectangle 7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0" name="Rectangle 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1" name="Rectangle 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2" name="Rectangle 7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3" name="Rectangle 7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4" name="Rectangle 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5" name="Rectangle 7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6" name="Rectangle 7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7" name="Rectangle 7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8" name="Rectangle 7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0" name="Rectangle 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1" name="Rectangle 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2" name="Rectangle 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3" name="Rectangle 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4" name="Rectangle 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5" name="Rectangle 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6" name="Rectangle 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7" name="Rectangle 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8" name="Rectangle 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9" name="Rectangle 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0" name="Rectangle 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1" name="Rectangle 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2" name="Rectangle 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3" name="Rectangle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4" name="Rectangle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5" name="Rectangle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6" name="Rectangle 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7" name="Rectangle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8" name="Rectangle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9" name="Rectangle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0" name="Rectangle 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1" name="Rectangle 7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2" name="Rectangle 7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3" name="Rectangle 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4" name="Rectangle 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5" name="Rectangle 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6" name="Rectangle 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073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2"/>
                    <a:ext cx="250" cy="1"/>
                  </a:xfrm>
                  <a:prstGeom prst="rect">
                    <a:avLst/>
                  </a:prstGeom>
                  <a:solidFill>
                    <a:srgbClr val="BFBF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738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3"/>
                    <a:ext cx="250" cy="2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0739" name="Freeform 803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79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" y="49"/>
                    </a:cxn>
                    <a:cxn ang="0">
                      <a:pos x="11" y="55"/>
                    </a:cxn>
                    <a:cxn ang="0">
                      <a:pos x="21" y="61"/>
                    </a:cxn>
                    <a:cxn ang="0">
                      <a:pos x="36" y="68"/>
                    </a:cxn>
                    <a:cxn ang="0">
                      <a:pos x="55" y="73"/>
                    </a:cxn>
                    <a:cxn ang="0">
                      <a:pos x="76" y="76"/>
                    </a:cxn>
                    <a:cxn ang="0">
                      <a:pos x="98" y="79"/>
                    </a:cxn>
                    <a:cxn ang="0">
                      <a:pos x="123" y="79"/>
                    </a:cxn>
                    <a:cxn ang="0">
                      <a:pos x="149" y="79"/>
                    </a:cxn>
                    <a:cxn ang="0">
                      <a:pos x="171" y="76"/>
                    </a:cxn>
                    <a:cxn ang="0">
                      <a:pos x="192" y="73"/>
                    </a:cxn>
                    <a:cxn ang="0">
                      <a:pos x="211" y="68"/>
                    </a:cxn>
                    <a:cxn ang="0">
                      <a:pos x="226" y="61"/>
                    </a:cxn>
                    <a:cxn ang="0">
                      <a:pos x="236" y="55"/>
                    </a:cxn>
                    <a:cxn ang="0">
                      <a:pos x="245" y="49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47" h="79">
                      <a:moveTo>
                        <a:pt x="0" y="40"/>
                      </a:moveTo>
                      <a:lnTo>
                        <a:pt x="2" y="49"/>
                      </a:lnTo>
                      <a:lnTo>
                        <a:pt x="11" y="55"/>
                      </a:lnTo>
                      <a:lnTo>
                        <a:pt x="21" y="61"/>
                      </a:lnTo>
                      <a:lnTo>
                        <a:pt x="36" y="68"/>
                      </a:lnTo>
                      <a:lnTo>
                        <a:pt x="55" y="73"/>
                      </a:lnTo>
                      <a:lnTo>
                        <a:pt x="76" y="76"/>
                      </a:lnTo>
                      <a:lnTo>
                        <a:pt x="98" y="79"/>
                      </a:lnTo>
                      <a:lnTo>
                        <a:pt x="123" y="79"/>
                      </a:lnTo>
                      <a:lnTo>
                        <a:pt x="149" y="79"/>
                      </a:lnTo>
                      <a:lnTo>
                        <a:pt x="171" y="76"/>
                      </a:lnTo>
                      <a:lnTo>
                        <a:pt x="192" y="73"/>
                      </a:lnTo>
                      <a:lnTo>
                        <a:pt x="211" y="68"/>
                      </a:lnTo>
                      <a:lnTo>
                        <a:pt x="226" y="61"/>
                      </a:lnTo>
                      <a:lnTo>
                        <a:pt x="236" y="55"/>
                      </a:lnTo>
                      <a:lnTo>
                        <a:pt x="245" y="49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740" name="Freeform 804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319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  <a:cxn ang="0">
                      <a:pos x="0" y="278"/>
                    </a:cxn>
                    <a:cxn ang="0">
                      <a:pos x="2" y="287"/>
                    </a:cxn>
                    <a:cxn ang="0">
                      <a:pos x="11" y="295"/>
                    </a:cxn>
                    <a:cxn ang="0">
                      <a:pos x="21" y="301"/>
                    </a:cxn>
                    <a:cxn ang="0">
                      <a:pos x="36" y="307"/>
                    </a:cxn>
                    <a:cxn ang="0">
                      <a:pos x="55" y="312"/>
                    </a:cxn>
                    <a:cxn ang="0">
                      <a:pos x="76" y="315"/>
                    </a:cxn>
                    <a:cxn ang="0">
                      <a:pos x="98" y="319"/>
                    </a:cxn>
                    <a:cxn ang="0">
                      <a:pos x="123" y="319"/>
                    </a:cxn>
                    <a:cxn ang="0">
                      <a:pos x="149" y="319"/>
                    </a:cxn>
                    <a:cxn ang="0">
                      <a:pos x="171" y="315"/>
                    </a:cxn>
                    <a:cxn ang="0">
                      <a:pos x="192" y="312"/>
                    </a:cxn>
                    <a:cxn ang="0">
                      <a:pos x="211" y="307"/>
                    </a:cxn>
                    <a:cxn ang="0">
                      <a:pos x="226" y="301"/>
                    </a:cxn>
                    <a:cxn ang="0">
                      <a:pos x="236" y="295"/>
                    </a:cxn>
                    <a:cxn ang="0">
                      <a:pos x="245" y="287"/>
                    </a:cxn>
                    <a:cxn ang="0">
                      <a:pos x="247" y="278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247" h="319">
                      <a:moveTo>
                        <a:pt x="123" y="0"/>
                      </a:move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278"/>
                      </a:lnTo>
                      <a:lnTo>
                        <a:pt x="2" y="287"/>
                      </a:lnTo>
                      <a:lnTo>
                        <a:pt x="11" y="295"/>
                      </a:lnTo>
                      <a:lnTo>
                        <a:pt x="21" y="301"/>
                      </a:lnTo>
                      <a:lnTo>
                        <a:pt x="36" y="307"/>
                      </a:lnTo>
                      <a:lnTo>
                        <a:pt x="55" y="312"/>
                      </a:lnTo>
                      <a:lnTo>
                        <a:pt x="76" y="315"/>
                      </a:lnTo>
                      <a:lnTo>
                        <a:pt x="98" y="319"/>
                      </a:lnTo>
                      <a:lnTo>
                        <a:pt x="123" y="319"/>
                      </a:lnTo>
                      <a:lnTo>
                        <a:pt x="149" y="319"/>
                      </a:lnTo>
                      <a:lnTo>
                        <a:pt x="171" y="315"/>
                      </a:lnTo>
                      <a:lnTo>
                        <a:pt x="192" y="312"/>
                      </a:lnTo>
                      <a:lnTo>
                        <a:pt x="211" y="307"/>
                      </a:lnTo>
                      <a:lnTo>
                        <a:pt x="226" y="301"/>
                      </a:lnTo>
                      <a:lnTo>
                        <a:pt x="236" y="295"/>
                      </a:lnTo>
                      <a:lnTo>
                        <a:pt x="245" y="287"/>
                      </a:lnTo>
                      <a:lnTo>
                        <a:pt x="247" y="278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741" name="Freeform 805"/>
                <p:cNvSpPr>
                  <a:spLocks/>
                </p:cNvSpPr>
                <p:nvPr/>
              </p:nvSpPr>
              <p:spPr bwMode="auto">
                <a:xfrm>
                  <a:off x="4258" y="3443"/>
                  <a:ext cx="247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9"/>
                    </a:cxn>
                    <a:cxn ang="0">
                      <a:pos x="11" y="15"/>
                    </a:cxn>
                    <a:cxn ang="0">
                      <a:pos x="21" y="21"/>
                    </a:cxn>
                    <a:cxn ang="0">
                      <a:pos x="36" y="28"/>
                    </a:cxn>
                    <a:cxn ang="0">
                      <a:pos x="55" y="33"/>
                    </a:cxn>
                    <a:cxn ang="0">
                      <a:pos x="76" y="36"/>
                    </a:cxn>
                    <a:cxn ang="0">
                      <a:pos x="98" y="39"/>
                    </a:cxn>
                    <a:cxn ang="0">
                      <a:pos x="123" y="39"/>
                    </a:cxn>
                    <a:cxn ang="0">
                      <a:pos x="149" y="39"/>
                    </a:cxn>
                    <a:cxn ang="0">
                      <a:pos x="171" y="36"/>
                    </a:cxn>
                    <a:cxn ang="0">
                      <a:pos x="192" y="33"/>
                    </a:cxn>
                    <a:cxn ang="0">
                      <a:pos x="211" y="28"/>
                    </a:cxn>
                    <a:cxn ang="0">
                      <a:pos x="226" y="21"/>
                    </a:cxn>
                    <a:cxn ang="0">
                      <a:pos x="236" y="15"/>
                    </a:cxn>
                    <a:cxn ang="0">
                      <a:pos x="245" y="9"/>
                    </a:cxn>
                    <a:cxn ang="0">
                      <a:pos x="247" y="0"/>
                    </a:cxn>
                  </a:cxnLst>
                  <a:rect l="0" t="0" r="r" b="b"/>
                  <a:pathLst>
                    <a:path w="247" h="3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11" y="15"/>
                      </a:lnTo>
                      <a:lnTo>
                        <a:pt x="21" y="21"/>
                      </a:lnTo>
                      <a:lnTo>
                        <a:pt x="36" y="28"/>
                      </a:lnTo>
                      <a:lnTo>
                        <a:pt x="55" y="33"/>
                      </a:lnTo>
                      <a:lnTo>
                        <a:pt x="76" y="36"/>
                      </a:lnTo>
                      <a:lnTo>
                        <a:pt x="98" y="39"/>
                      </a:lnTo>
                      <a:lnTo>
                        <a:pt x="123" y="39"/>
                      </a:lnTo>
                      <a:lnTo>
                        <a:pt x="149" y="39"/>
                      </a:lnTo>
                      <a:lnTo>
                        <a:pt x="171" y="36"/>
                      </a:lnTo>
                      <a:lnTo>
                        <a:pt x="192" y="33"/>
                      </a:lnTo>
                      <a:lnTo>
                        <a:pt x="211" y="28"/>
                      </a:lnTo>
                      <a:lnTo>
                        <a:pt x="226" y="21"/>
                      </a:lnTo>
                      <a:lnTo>
                        <a:pt x="236" y="15"/>
                      </a:lnTo>
                      <a:lnTo>
                        <a:pt x="245" y="9"/>
                      </a:lnTo>
                      <a:lnTo>
                        <a:pt x="24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680742" name="AutoShape 806"/>
              <p:cNvCxnSpPr>
                <a:cxnSpLocks noChangeShapeType="1"/>
                <a:stCxn id="680316" idx="2"/>
                <a:endCxn id="680667" idx="1"/>
              </p:cNvCxnSpPr>
              <p:nvPr/>
            </p:nvCxnSpPr>
            <p:spPr bwMode="auto">
              <a:xfrm rot="16200000" flipH="1">
                <a:off x="4255" y="3683"/>
                <a:ext cx="339" cy="385"/>
              </a:xfrm>
              <a:prstGeom prst="bentConnector2">
                <a:avLst/>
              </a:prstGeom>
              <a:noFill/>
              <a:ln w="38100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680743" name="Text Box 807"/>
              <p:cNvSpPr txBox="1">
                <a:spLocks noChangeArrowheads="1"/>
              </p:cNvSpPr>
              <p:nvPr/>
            </p:nvSpPr>
            <p:spPr bwMode="auto">
              <a:xfrm>
                <a:off x="2390" y="2899"/>
                <a:ext cx="396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02016B"/>
                    </a:solidFill>
                    <a:latin typeface="Comic Sans MS" charset="0"/>
                  </a:rPr>
                  <a:t>~ sec</a:t>
                </a:r>
              </a:p>
            </p:txBody>
          </p:sp>
          <p:cxnSp>
            <p:nvCxnSpPr>
              <p:cNvPr id="680744" name="AutoShape 808"/>
              <p:cNvCxnSpPr>
                <a:cxnSpLocks noChangeShapeType="1"/>
                <a:stCxn id="680237" idx="2"/>
                <a:endCxn id="680315" idx="0"/>
              </p:cNvCxnSpPr>
              <p:nvPr/>
            </p:nvCxnSpPr>
            <p:spPr bwMode="auto">
              <a:xfrm rot="5400000">
                <a:off x="4165" y="3538"/>
                <a:ext cx="116" cy="6"/>
              </a:xfrm>
              <a:prstGeom prst="bentConnector3">
                <a:avLst>
                  <a:gd name="adj1" fmla="val 50000"/>
                </a:avLst>
              </a:prstGeom>
              <a:noFill/>
              <a:ln w="285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680745" name="Text Box 809"/>
              <p:cNvSpPr txBox="1">
                <a:spLocks noChangeArrowheads="1"/>
              </p:cNvSpPr>
              <p:nvPr/>
            </p:nvSpPr>
            <p:spPr bwMode="auto">
              <a:xfrm rot="-5400000">
                <a:off x="3051" y="3037"/>
                <a:ext cx="433" cy="167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000" b="1">
                    <a:solidFill>
                      <a:srgbClr val="FF000C"/>
                    </a:solidFill>
                    <a:latin typeface="Comic Sans MS" charset="0"/>
                  </a:rPr>
                  <a:t>~4 GB/s</a:t>
                </a:r>
              </a:p>
            </p:txBody>
          </p:sp>
          <p:sp>
            <p:nvSpPr>
              <p:cNvPr id="680746" name="Text Box 810"/>
              <p:cNvSpPr txBox="1">
                <a:spLocks noChangeArrowheads="1"/>
              </p:cNvSpPr>
              <p:nvPr/>
            </p:nvSpPr>
            <p:spPr bwMode="auto">
              <a:xfrm>
                <a:off x="2762" y="3440"/>
                <a:ext cx="892" cy="154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000" b="1">
                    <a:solidFill>
                      <a:srgbClr val="FF000C"/>
                    </a:solidFill>
                    <a:latin typeface="Comic Sans MS" charset="0"/>
                  </a:rPr>
                  <a:t>EFacc = ~0.2 kHz</a:t>
                </a:r>
              </a:p>
            </p:txBody>
          </p:sp>
        </p:grpSp>
      </p:grpSp>
      <p:sp>
        <p:nvSpPr>
          <p:cNvPr id="680747" name="Text Box 811"/>
          <p:cNvSpPr txBox="1">
            <a:spLocks noChangeArrowheads="1"/>
          </p:cNvSpPr>
          <p:nvPr/>
        </p:nvSpPr>
        <p:spPr bwMode="auto">
          <a:xfrm>
            <a:off x="1714500" y="649288"/>
            <a:ext cx="996950" cy="3667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800" b="1" u="sng">
                <a:solidFill>
                  <a:srgbClr val="060275"/>
                </a:solidFill>
                <a:latin typeface="Comic Sans MS" charset="0"/>
              </a:rPr>
              <a:t>Trigger</a:t>
            </a:r>
            <a:endParaRPr kumimoji="1" lang="en-US" sz="24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80748" name="Text Box 812"/>
          <p:cNvSpPr txBox="1">
            <a:spLocks noChangeArrowheads="1"/>
          </p:cNvSpPr>
          <p:nvPr/>
        </p:nvSpPr>
        <p:spPr bwMode="auto">
          <a:xfrm>
            <a:off x="6802438" y="649288"/>
            <a:ext cx="715962" cy="3667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800" b="1" u="sng">
                <a:solidFill>
                  <a:srgbClr val="060275"/>
                </a:solidFill>
                <a:latin typeface="Comic Sans MS" charset="0"/>
              </a:rPr>
              <a:t>DAQ</a:t>
            </a:r>
          </a:p>
        </p:txBody>
      </p:sp>
      <p:grpSp>
        <p:nvGrpSpPr>
          <p:cNvPr id="28" name="Group 813"/>
          <p:cNvGrpSpPr>
            <a:grpSpLocks/>
          </p:cNvGrpSpPr>
          <p:nvPr/>
        </p:nvGrpSpPr>
        <p:grpSpPr bwMode="auto">
          <a:xfrm>
            <a:off x="882650" y="3308350"/>
            <a:ext cx="1196975" cy="931863"/>
            <a:chOff x="597" y="2084"/>
            <a:chExt cx="817" cy="587"/>
          </a:xfrm>
        </p:grpSpPr>
        <p:sp>
          <p:nvSpPr>
            <p:cNvPr id="680750" name="Text Box 814"/>
            <p:cNvSpPr txBox="1">
              <a:spLocks noChangeArrowheads="1"/>
            </p:cNvSpPr>
            <p:nvPr/>
          </p:nvSpPr>
          <p:spPr bwMode="auto">
            <a:xfrm>
              <a:off x="597" y="2084"/>
              <a:ext cx="817" cy="28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RoI Builder</a:t>
              </a:r>
            </a:p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L2 Supervisor</a:t>
              </a:r>
            </a:p>
          </p:txBody>
        </p:sp>
        <p:sp>
          <p:nvSpPr>
            <p:cNvPr id="680751" name="Text Box 815"/>
            <p:cNvSpPr txBox="1">
              <a:spLocks noChangeArrowheads="1"/>
            </p:cNvSpPr>
            <p:nvPr/>
          </p:nvSpPr>
          <p:spPr bwMode="auto">
            <a:xfrm>
              <a:off x="654" y="2383"/>
              <a:ext cx="760" cy="28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L2 N/work</a:t>
              </a:r>
            </a:p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L2 Proc Unit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</p:grpSp>
      <p:grpSp>
        <p:nvGrpSpPr>
          <p:cNvPr id="29" name="Group 816"/>
          <p:cNvGrpSpPr>
            <a:grpSpLocks/>
          </p:cNvGrpSpPr>
          <p:nvPr/>
        </p:nvGrpSpPr>
        <p:grpSpPr bwMode="auto">
          <a:xfrm>
            <a:off x="7326313" y="1849438"/>
            <a:ext cx="1924050" cy="2032000"/>
            <a:chOff x="4999" y="1165"/>
            <a:chExt cx="1314" cy="1280"/>
          </a:xfrm>
        </p:grpSpPr>
        <p:grpSp>
          <p:nvGrpSpPr>
            <p:cNvPr id="30" name="Group 817"/>
            <p:cNvGrpSpPr>
              <a:grpSpLocks/>
            </p:cNvGrpSpPr>
            <p:nvPr/>
          </p:nvGrpSpPr>
          <p:grpSpPr bwMode="auto">
            <a:xfrm>
              <a:off x="5010" y="1165"/>
              <a:ext cx="1028" cy="565"/>
              <a:chOff x="5010" y="1165"/>
              <a:chExt cx="1028" cy="565"/>
            </a:xfrm>
          </p:grpSpPr>
          <p:sp>
            <p:nvSpPr>
              <p:cNvPr id="680754" name="Text Box 818"/>
              <p:cNvSpPr txBox="1">
                <a:spLocks noChangeArrowheads="1"/>
              </p:cNvSpPr>
              <p:nvPr/>
            </p:nvSpPr>
            <p:spPr bwMode="auto">
              <a:xfrm>
                <a:off x="5010" y="1557"/>
                <a:ext cx="1028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Read-Out Drivers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  <p:sp>
            <p:nvSpPr>
              <p:cNvPr id="680755" name="Text Box 819"/>
              <p:cNvSpPr txBox="1">
                <a:spLocks noChangeArrowheads="1"/>
              </p:cNvSpPr>
              <p:nvPr/>
            </p:nvSpPr>
            <p:spPr bwMode="auto">
              <a:xfrm>
                <a:off x="5021" y="1165"/>
                <a:ext cx="718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FE Pipelines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31" name="Group 820"/>
            <p:cNvGrpSpPr>
              <a:grpSpLocks/>
            </p:cNvGrpSpPr>
            <p:nvPr/>
          </p:nvGrpSpPr>
          <p:grpSpPr bwMode="auto">
            <a:xfrm>
              <a:off x="4999" y="1741"/>
              <a:ext cx="1314" cy="704"/>
              <a:chOff x="4999" y="1741"/>
              <a:chExt cx="1314" cy="704"/>
            </a:xfrm>
          </p:grpSpPr>
          <p:sp>
            <p:nvSpPr>
              <p:cNvPr id="680757" name="Text Box 821"/>
              <p:cNvSpPr txBox="1">
                <a:spLocks noChangeArrowheads="1"/>
              </p:cNvSpPr>
              <p:nvPr/>
            </p:nvSpPr>
            <p:spPr bwMode="auto">
              <a:xfrm>
                <a:off x="4999" y="2272"/>
                <a:ext cx="1314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Read-Out Sub-systems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  <p:sp>
            <p:nvSpPr>
              <p:cNvPr id="680758" name="Text Box 822"/>
              <p:cNvSpPr txBox="1">
                <a:spLocks noChangeArrowheads="1"/>
              </p:cNvSpPr>
              <p:nvPr/>
            </p:nvSpPr>
            <p:spPr bwMode="auto">
              <a:xfrm>
                <a:off x="5010" y="2021"/>
                <a:ext cx="1048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Read-Out Buffers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  <p:sp>
            <p:nvSpPr>
              <p:cNvPr id="680759" name="Text Box 823"/>
              <p:cNvSpPr txBox="1">
                <a:spLocks noChangeArrowheads="1"/>
              </p:cNvSpPr>
              <p:nvPr/>
            </p:nvSpPr>
            <p:spPr bwMode="auto">
              <a:xfrm>
                <a:off x="5014" y="1741"/>
                <a:ext cx="912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Read-Out Links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</p:grpSp>
      </p:grpSp>
      <p:grpSp>
        <p:nvGrpSpPr>
          <p:cNvPr id="680973" name="Group 824"/>
          <p:cNvGrpSpPr>
            <a:grpSpLocks/>
          </p:cNvGrpSpPr>
          <p:nvPr/>
        </p:nvGrpSpPr>
        <p:grpSpPr bwMode="auto">
          <a:xfrm>
            <a:off x="5340350" y="2700338"/>
            <a:ext cx="1698625" cy="1304925"/>
            <a:chOff x="3644" y="1573"/>
            <a:chExt cx="1159" cy="822"/>
          </a:xfrm>
        </p:grpSpPr>
        <p:sp>
          <p:nvSpPr>
            <p:cNvPr id="680761" name="Text Box 825"/>
            <p:cNvSpPr txBox="1">
              <a:spLocks noChangeArrowheads="1"/>
            </p:cNvSpPr>
            <p:nvPr/>
          </p:nvSpPr>
          <p:spPr bwMode="auto">
            <a:xfrm>
              <a:off x="3644" y="1758"/>
              <a:ext cx="1159" cy="637"/>
            </a:xfrm>
            <a:prstGeom prst="rect">
              <a:avLst/>
            </a:prstGeom>
            <a:solidFill>
              <a:srgbClr val="DCDCE2"/>
            </a:solidFill>
            <a:ln w="6350" cap="sq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kumimoji="1" lang="en-US" sz="1400" b="1">
                  <a:solidFill>
                    <a:schemeClr val="tx1"/>
                  </a:solidFill>
                  <a:latin typeface="Comic Sans MS" charset="0"/>
                </a:rPr>
                <a:t>	   ROS</a:t>
              </a:r>
              <a:endParaRPr kumimoji="1" lang="en-US" sz="1800" b="1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680762" name="Text Box 826"/>
            <p:cNvSpPr txBox="1">
              <a:spLocks noChangeArrowheads="1"/>
            </p:cNvSpPr>
            <p:nvPr/>
          </p:nvSpPr>
          <p:spPr bwMode="auto">
            <a:xfrm>
              <a:off x="3899" y="1606"/>
              <a:ext cx="672" cy="15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120     GB/s</a:t>
              </a:r>
            </a:p>
          </p:txBody>
        </p:sp>
        <p:grpSp>
          <p:nvGrpSpPr>
            <p:cNvPr id="680974" name="Group 827"/>
            <p:cNvGrpSpPr>
              <a:grpSpLocks/>
            </p:cNvGrpSpPr>
            <p:nvPr/>
          </p:nvGrpSpPr>
          <p:grpSpPr bwMode="auto">
            <a:xfrm>
              <a:off x="3688" y="1871"/>
              <a:ext cx="232" cy="261"/>
              <a:chOff x="3688" y="1817"/>
              <a:chExt cx="232" cy="333"/>
            </a:xfrm>
          </p:grpSpPr>
          <p:sp>
            <p:nvSpPr>
              <p:cNvPr id="680764" name="Rectangle 828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65" name="Rectangle 829"/>
              <p:cNvSpPr>
                <a:spLocks noChangeArrowheads="1"/>
              </p:cNvSpPr>
              <p:nvPr/>
            </p:nvSpPr>
            <p:spPr bwMode="auto">
              <a:xfrm>
                <a:off x="3719" y="1934"/>
                <a:ext cx="18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ROB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680975" name="Group 830"/>
            <p:cNvGrpSpPr>
              <a:grpSpLocks/>
            </p:cNvGrpSpPr>
            <p:nvPr/>
          </p:nvGrpSpPr>
          <p:grpSpPr bwMode="auto">
            <a:xfrm>
              <a:off x="4104" y="1871"/>
              <a:ext cx="232" cy="261"/>
              <a:chOff x="3688" y="1817"/>
              <a:chExt cx="232" cy="333"/>
            </a:xfrm>
          </p:grpSpPr>
          <p:sp>
            <p:nvSpPr>
              <p:cNvPr id="680767" name="Rectangle 831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68" name="Rectangle 832"/>
              <p:cNvSpPr>
                <a:spLocks noChangeArrowheads="1"/>
              </p:cNvSpPr>
              <p:nvPr/>
            </p:nvSpPr>
            <p:spPr bwMode="auto">
              <a:xfrm>
                <a:off x="3720" y="1934"/>
                <a:ext cx="18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ROB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681050" name="Group 833"/>
            <p:cNvGrpSpPr>
              <a:grpSpLocks/>
            </p:cNvGrpSpPr>
            <p:nvPr/>
          </p:nvGrpSpPr>
          <p:grpSpPr bwMode="auto">
            <a:xfrm>
              <a:off x="4508" y="1871"/>
              <a:ext cx="232" cy="261"/>
              <a:chOff x="3688" y="1817"/>
              <a:chExt cx="232" cy="333"/>
            </a:xfrm>
          </p:grpSpPr>
          <p:sp>
            <p:nvSpPr>
              <p:cNvPr id="680770" name="Rectangle 834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71" name="Rectangle 835"/>
              <p:cNvSpPr>
                <a:spLocks noChangeArrowheads="1"/>
              </p:cNvSpPr>
              <p:nvPr/>
            </p:nvSpPr>
            <p:spPr bwMode="auto">
              <a:xfrm>
                <a:off x="3719" y="1934"/>
                <a:ext cx="18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ROB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cxnSp>
          <p:nvCxnSpPr>
            <p:cNvPr id="680772" name="AutoShape 836"/>
            <p:cNvCxnSpPr>
              <a:cxnSpLocks noChangeShapeType="1"/>
              <a:stCxn id="681048" idx="2"/>
              <a:endCxn id="680764" idx="0"/>
            </p:cNvCxnSpPr>
            <p:nvPr/>
          </p:nvCxnSpPr>
          <p:spPr bwMode="auto">
            <a:xfrm>
              <a:off x="3796" y="1573"/>
              <a:ext cx="8" cy="298"/>
            </a:xfrm>
            <a:prstGeom prst="straightConnector1">
              <a:avLst/>
            </a:prstGeom>
            <a:noFill/>
            <a:ln w="285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0773" name="AutoShape 837"/>
            <p:cNvCxnSpPr>
              <a:cxnSpLocks noChangeShapeType="1"/>
              <a:stCxn id="680971" idx="2"/>
              <a:endCxn id="680767" idx="0"/>
            </p:cNvCxnSpPr>
            <p:nvPr/>
          </p:nvCxnSpPr>
          <p:spPr bwMode="auto">
            <a:xfrm>
              <a:off x="4212" y="1573"/>
              <a:ext cx="8" cy="298"/>
            </a:xfrm>
            <a:prstGeom prst="straightConnector1">
              <a:avLst/>
            </a:prstGeom>
            <a:noFill/>
            <a:ln w="285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0774" name="AutoShape 838"/>
            <p:cNvCxnSpPr>
              <a:cxnSpLocks noChangeShapeType="1"/>
              <a:stCxn id="680894" idx="2"/>
              <a:endCxn id="680770" idx="0"/>
            </p:cNvCxnSpPr>
            <p:nvPr/>
          </p:nvCxnSpPr>
          <p:spPr bwMode="auto">
            <a:xfrm>
              <a:off x="4620" y="1573"/>
              <a:ext cx="4" cy="298"/>
            </a:xfrm>
            <a:prstGeom prst="straightConnector1">
              <a:avLst/>
            </a:prstGeom>
            <a:noFill/>
            <a:ln w="285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680775" name="Text Box 839"/>
          <p:cNvSpPr txBox="1">
            <a:spLocks noChangeArrowheads="1"/>
          </p:cNvSpPr>
          <p:nvPr/>
        </p:nvSpPr>
        <p:spPr bwMode="auto">
          <a:xfrm>
            <a:off x="1970088" y="1798638"/>
            <a:ext cx="2119312" cy="58102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LV</a:t>
            </a: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L1</a:t>
            </a: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680776" name="Picture 840"/>
          <p:cNvPicPr>
            <a:picLocks noChangeAspect="1" noChangeArrowheads="1"/>
          </p:cNvPicPr>
          <p:nvPr/>
        </p:nvPicPr>
        <p:blipFill>
          <a:blip r:embed="rId3">
            <a:alphaModFix amt="65000"/>
          </a:blip>
          <a:srcRect/>
          <a:stretch>
            <a:fillRect/>
          </a:stretch>
        </p:blipFill>
        <p:spPr bwMode="auto">
          <a:xfrm>
            <a:off x="3063875" y="1814513"/>
            <a:ext cx="7604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777" name="Text Box 841"/>
          <p:cNvSpPr txBox="1">
            <a:spLocks noChangeArrowheads="1"/>
          </p:cNvSpPr>
          <p:nvPr/>
        </p:nvSpPr>
        <p:spPr bwMode="auto">
          <a:xfrm>
            <a:off x="5251450" y="1814513"/>
            <a:ext cx="2179638" cy="94297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lIns="0" anchor="ctr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D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E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T 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R/O</a:t>
            </a: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grpSp>
        <p:nvGrpSpPr>
          <p:cNvPr id="681054" name="Group 842"/>
          <p:cNvGrpSpPr>
            <a:grpSpLocks/>
          </p:cNvGrpSpPr>
          <p:nvPr/>
        </p:nvGrpSpPr>
        <p:grpSpPr bwMode="auto">
          <a:xfrm>
            <a:off x="5416550" y="1304925"/>
            <a:ext cx="1463675" cy="657225"/>
            <a:chOff x="3696" y="806"/>
            <a:chExt cx="999" cy="414"/>
          </a:xfrm>
        </p:grpSpPr>
        <p:grpSp>
          <p:nvGrpSpPr>
            <p:cNvPr id="681055" name="Group 843"/>
            <p:cNvGrpSpPr>
              <a:grpSpLocks/>
            </p:cNvGrpSpPr>
            <p:nvPr/>
          </p:nvGrpSpPr>
          <p:grpSpPr bwMode="auto">
            <a:xfrm>
              <a:off x="3696" y="806"/>
              <a:ext cx="199" cy="414"/>
              <a:chOff x="3656" y="1276"/>
              <a:chExt cx="199" cy="1448"/>
            </a:xfrm>
          </p:grpSpPr>
          <p:sp>
            <p:nvSpPr>
              <p:cNvPr id="680780" name="Line 844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1" name="Line 845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2" name="Line 846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81056" name="Group 847"/>
            <p:cNvGrpSpPr>
              <a:grpSpLocks/>
            </p:cNvGrpSpPr>
            <p:nvPr/>
          </p:nvGrpSpPr>
          <p:grpSpPr bwMode="auto">
            <a:xfrm>
              <a:off x="4101" y="806"/>
              <a:ext cx="199" cy="414"/>
              <a:chOff x="3656" y="1276"/>
              <a:chExt cx="199" cy="1448"/>
            </a:xfrm>
          </p:grpSpPr>
          <p:sp>
            <p:nvSpPr>
              <p:cNvPr id="680784" name="Line 848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5" name="Line 849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6" name="Line 850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81057" name="Group 851"/>
            <p:cNvGrpSpPr>
              <a:grpSpLocks/>
            </p:cNvGrpSpPr>
            <p:nvPr/>
          </p:nvGrpSpPr>
          <p:grpSpPr bwMode="auto">
            <a:xfrm>
              <a:off x="4496" y="806"/>
              <a:ext cx="199" cy="414"/>
              <a:chOff x="3656" y="1276"/>
              <a:chExt cx="199" cy="1448"/>
            </a:xfrm>
          </p:grpSpPr>
          <p:sp>
            <p:nvSpPr>
              <p:cNvPr id="680788" name="Line 852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9" name="Line 853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90" name="Line 854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632" name="Group 855"/>
          <p:cNvGrpSpPr>
            <a:grpSpLocks/>
          </p:cNvGrpSpPr>
          <p:nvPr/>
        </p:nvGrpSpPr>
        <p:grpSpPr bwMode="auto">
          <a:xfrm>
            <a:off x="5573713" y="2058988"/>
            <a:ext cx="1200150" cy="573087"/>
            <a:chOff x="3656" y="1276"/>
            <a:chExt cx="199" cy="1448"/>
          </a:xfrm>
        </p:grpSpPr>
        <p:sp>
          <p:nvSpPr>
            <p:cNvPr id="680792" name="Line 856"/>
            <p:cNvSpPr>
              <a:spLocks noChangeShapeType="1"/>
            </p:cNvSpPr>
            <p:nvPr/>
          </p:nvSpPr>
          <p:spPr bwMode="auto">
            <a:xfrm>
              <a:off x="3656" y="1276"/>
              <a:ext cx="0" cy="14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0793" name="Line 857"/>
            <p:cNvSpPr>
              <a:spLocks noChangeShapeType="1"/>
            </p:cNvSpPr>
            <p:nvPr/>
          </p:nvSpPr>
          <p:spPr bwMode="auto">
            <a:xfrm>
              <a:off x="3855" y="1277"/>
              <a:ext cx="0" cy="14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0794" name="Line 858"/>
            <p:cNvSpPr>
              <a:spLocks noChangeShapeType="1"/>
            </p:cNvSpPr>
            <p:nvPr/>
          </p:nvSpPr>
          <p:spPr bwMode="auto">
            <a:xfrm>
              <a:off x="3755" y="1276"/>
              <a:ext cx="0" cy="14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33" name="Group 859"/>
          <p:cNvGrpSpPr>
            <a:grpSpLocks/>
          </p:cNvGrpSpPr>
          <p:nvPr/>
        </p:nvGrpSpPr>
        <p:grpSpPr bwMode="auto">
          <a:xfrm>
            <a:off x="5381625" y="1879600"/>
            <a:ext cx="1541463" cy="190500"/>
            <a:chOff x="3672" y="1056"/>
            <a:chExt cx="1052" cy="120"/>
          </a:xfrm>
        </p:grpSpPr>
        <p:sp>
          <p:nvSpPr>
            <p:cNvPr id="680796" name="Rectangle 860"/>
            <p:cNvSpPr>
              <a:spLocks noChangeArrowheads="1"/>
            </p:cNvSpPr>
            <p:nvPr/>
          </p:nvSpPr>
          <p:spPr bwMode="auto">
            <a:xfrm>
              <a:off x="3672" y="1056"/>
              <a:ext cx="244" cy="120"/>
            </a:xfrm>
            <a:prstGeom prst="rect">
              <a:avLst/>
            </a:prstGeom>
            <a:gradFill rotWithShape="0">
              <a:gsLst>
                <a:gs pos="0">
                  <a:srgbClr val="CCFF99">
                    <a:gamma/>
                    <a:shade val="46275"/>
                    <a:invGamma/>
                  </a:srgbClr>
                </a:gs>
                <a:gs pos="5000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80797" name="Rectangle 861"/>
            <p:cNvSpPr>
              <a:spLocks noChangeArrowheads="1"/>
            </p:cNvSpPr>
            <p:nvPr/>
          </p:nvSpPr>
          <p:spPr bwMode="auto">
            <a:xfrm>
              <a:off x="4088" y="1056"/>
              <a:ext cx="244" cy="120"/>
            </a:xfrm>
            <a:prstGeom prst="rect">
              <a:avLst/>
            </a:prstGeom>
            <a:gradFill rotWithShape="0">
              <a:gsLst>
                <a:gs pos="0">
                  <a:srgbClr val="CCFF99">
                    <a:gamma/>
                    <a:shade val="46275"/>
                    <a:invGamma/>
                  </a:srgbClr>
                </a:gs>
                <a:gs pos="5000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80798" name="Rectangle 862"/>
            <p:cNvSpPr>
              <a:spLocks noChangeArrowheads="1"/>
            </p:cNvSpPr>
            <p:nvPr/>
          </p:nvSpPr>
          <p:spPr bwMode="auto">
            <a:xfrm>
              <a:off x="4480" y="1056"/>
              <a:ext cx="244" cy="120"/>
            </a:xfrm>
            <a:prstGeom prst="rect">
              <a:avLst/>
            </a:prstGeom>
            <a:gradFill rotWithShape="0">
              <a:gsLst>
                <a:gs pos="0">
                  <a:srgbClr val="CCFF99">
                    <a:gamma/>
                    <a:shade val="46275"/>
                    <a:invGamma/>
                  </a:srgbClr>
                </a:gs>
                <a:gs pos="5000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</p:grpSp>
      <p:sp>
        <p:nvSpPr>
          <p:cNvPr id="680799" name="Text Box 863"/>
          <p:cNvSpPr txBox="1">
            <a:spLocks noChangeArrowheads="1"/>
          </p:cNvSpPr>
          <p:nvPr/>
        </p:nvSpPr>
        <p:spPr bwMode="auto">
          <a:xfrm rot="5400000">
            <a:off x="3584575" y="1935163"/>
            <a:ext cx="722313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02016B"/>
                </a:solidFill>
                <a:latin typeface="Comic Sans MS" charset="0"/>
              </a:rPr>
              <a:t>2.5 </a:t>
            </a:r>
            <a:r>
              <a:rPr kumimoji="1" lang="en-US" sz="1200" b="1">
                <a:solidFill>
                  <a:srgbClr val="02016B"/>
                </a:solidFill>
                <a:latin typeface="Tahoma" charset="0"/>
              </a:rPr>
              <a:t>m</a:t>
            </a:r>
            <a:r>
              <a:rPr kumimoji="1" lang="en-US" sz="1200" b="1">
                <a:solidFill>
                  <a:srgbClr val="02016B"/>
                </a:solidFill>
                <a:latin typeface="Comic Sans MS" charset="0"/>
              </a:rPr>
              <a:t>s</a:t>
            </a:r>
          </a:p>
        </p:txBody>
      </p:sp>
      <p:grpSp>
        <p:nvGrpSpPr>
          <p:cNvPr id="1634" name="Group 864"/>
          <p:cNvGrpSpPr>
            <a:grpSpLocks/>
          </p:cNvGrpSpPr>
          <p:nvPr/>
        </p:nvGrpSpPr>
        <p:grpSpPr bwMode="auto">
          <a:xfrm>
            <a:off x="3030538" y="1417638"/>
            <a:ext cx="2720975" cy="361950"/>
            <a:chOff x="2068" y="765"/>
            <a:chExt cx="1857" cy="276"/>
          </a:xfrm>
        </p:grpSpPr>
        <p:cxnSp>
          <p:nvCxnSpPr>
            <p:cNvPr id="680801" name="AutoShape 865"/>
            <p:cNvCxnSpPr>
              <a:cxnSpLocks noChangeShapeType="1"/>
              <a:stCxn id="680805" idx="3"/>
              <a:endCxn id="680775" idx="0"/>
            </p:cNvCxnSpPr>
            <p:nvPr/>
          </p:nvCxnSpPr>
          <p:spPr bwMode="auto">
            <a:xfrm rot="5400000">
              <a:off x="2865" y="36"/>
              <a:ext cx="208" cy="1802"/>
            </a:xfrm>
            <a:prstGeom prst="bentConnector3">
              <a:avLst>
                <a:gd name="adj1" fmla="val -11060"/>
              </a:avLst>
            </a:prstGeom>
            <a:noFill/>
            <a:ln w="285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1635" name="Group 866"/>
            <p:cNvGrpSpPr>
              <a:grpSpLocks/>
            </p:cNvGrpSpPr>
            <p:nvPr/>
          </p:nvGrpSpPr>
          <p:grpSpPr bwMode="auto">
            <a:xfrm>
              <a:off x="3659" y="765"/>
              <a:ext cx="266" cy="80"/>
              <a:chOff x="3659" y="965"/>
              <a:chExt cx="266" cy="80"/>
            </a:xfrm>
          </p:grpSpPr>
          <p:sp>
            <p:nvSpPr>
              <p:cNvPr id="680803" name="Oval 867"/>
              <p:cNvSpPr>
                <a:spLocks noChangeArrowheads="1"/>
              </p:cNvSpPr>
              <p:nvPr/>
            </p:nvSpPr>
            <p:spPr bwMode="auto">
              <a:xfrm>
                <a:off x="3659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804" name="Oval 868"/>
              <p:cNvSpPr>
                <a:spLocks noChangeArrowheads="1"/>
              </p:cNvSpPr>
              <p:nvPr/>
            </p:nvSpPr>
            <p:spPr bwMode="auto">
              <a:xfrm>
                <a:off x="3765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805" name="Oval 869"/>
              <p:cNvSpPr>
                <a:spLocks noChangeArrowheads="1"/>
              </p:cNvSpPr>
              <p:nvPr/>
            </p:nvSpPr>
            <p:spPr bwMode="auto">
              <a:xfrm>
                <a:off x="3861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636" name="Group 870"/>
          <p:cNvGrpSpPr>
            <a:grpSpLocks/>
          </p:cNvGrpSpPr>
          <p:nvPr/>
        </p:nvGrpSpPr>
        <p:grpSpPr bwMode="auto">
          <a:xfrm>
            <a:off x="4103688" y="2090738"/>
            <a:ext cx="2716212" cy="292100"/>
            <a:chOff x="2800" y="1189"/>
            <a:chExt cx="1854" cy="184"/>
          </a:xfrm>
        </p:grpSpPr>
        <p:cxnSp>
          <p:nvCxnSpPr>
            <p:cNvPr id="680807" name="AutoShape 871"/>
            <p:cNvCxnSpPr>
              <a:cxnSpLocks noChangeShapeType="1"/>
              <a:stCxn id="680775" idx="3"/>
              <a:endCxn id="680811" idx="2"/>
            </p:cNvCxnSpPr>
            <p:nvPr/>
          </p:nvCxnSpPr>
          <p:spPr bwMode="auto">
            <a:xfrm>
              <a:off x="2800" y="1189"/>
              <a:ext cx="979" cy="144"/>
            </a:xfrm>
            <a:prstGeom prst="bentConnector3">
              <a:avLst>
                <a:gd name="adj1" fmla="val 25843"/>
              </a:avLst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80808" name="AutoShape 872"/>
            <p:cNvCxnSpPr>
              <a:cxnSpLocks noChangeShapeType="1"/>
              <a:stCxn id="680812" idx="6"/>
              <a:endCxn id="680813" idx="2"/>
            </p:cNvCxnSpPr>
            <p:nvPr/>
          </p:nvCxnSpPr>
          <p:spPr bwMode="auto">
            <a:xfrm>
              <a:off x="4243" y="1333"/>
              <a:ext cx="347" cy="0"/>
            </a:xfrm>
            <a:prstGeom prst="straightConnector1">
              <a:avLst/>
            </a:prstGeom>
            <a:noFill/>
            <a:ln w="31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0809" name="AutoShape 873"/>
            <p:cNvCxnSpPr>
              <a:cxnSpLocks noChangeShapeType="1"/>
              <a:stCxn id="680811" idx="6"/>
              <a:endCxn id="680812" idx="2"/>
            </p:cNvCxnSpPr>
            <p:nvPr/>
          </p:nvCxnSpPr>
          <p:spPr bwMode="auto">
            <a:xfrm>
              <a:off x="3843" y="1333"/>
              <a:ext cx="336" cy="0"/>
            </a:xfrm>
            <a:prstGeom prst="straightConnector1">
              <a:avLst/>
            </a:prstGeom>
            <a:noFill/>
            <a:ln w="31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637" name="Group 874"/>
            <p:cNvGrpSpPr>
              <a:grpSpLocks/>
            </p:cNvGrpSpPr>
            <p:nvPr/>
          </p:nvGrpSpPr>
          <p:grpSpPr bwMode="auto">
            <a:xfrm>
              <a:off x="3779" y="1293"/>
              <a:ext cx="875" cy="80"/>
              <a:chOff x="3771" y="1717"/>
              <a:chExt cx="875" cy="80"/>
            </a:xfrm>
          </p:grpSpPr>
          <p:sp>
            <p:nvSpPr>
              <p:cNvPr id="680811" name="Oval 875"/>
              <p:cNvSpPr>
                <a:spLocks noChangeArrowheads="1"/>
              </p:cNvSpPr>
              <p:nvPr/>
            </p:nvSpPr>
            <p:spPr bwMode="auto">
              <a:xfrm>
                <a:off x="3771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812" name="Oval 876"/>
              <p:cNvSpPr>
                <a:spLocks noChangeArrowheads="1"/>
              </p:cNvSpPr>
              <p:nvPr/>
            </p:nvSpPr>
            <p:spPr bwMode="auto">
              <a:xfrm>
                <a:off x="4171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813" name="Oval 877"/>
              <p:cNvSpPr>
                <a:spLocks noChangeArrowheads="1"/>
              </p:cNvSpPr>
              <p:nvPr/>
            </p:nvSpPr>
            <p:spPr bwMode="auto">
              <a:xfrm>
                <a:off x="4582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80814" name="Text Box 878"/>
          <p:cNvSpPr txBox="1">
            <a:spLocks noChangeArrowheads="1"/>
          </p:cNvSpPr>
          <p:nvPr/>
        </p:nvSpPr>
        <p:spPr bwMode="auto">
          <a:xfrm>
            <a:off x="5130800" y="827088"/>
            <a:ext cx="758825" cy="45720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Calo </a:t>
            </a:r>
            <a:br>
              <a:rPr kumimoji="1" lang="en-US" sz="1200" b="1">
                <a:solidFill>
                  <a:srgbClr val="4B4B4B"/>
                </a:solidFill>
                <a:latin typeface="Comic Sans MS" charset="0"/>
              </a:rPr>
            </a:b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MuTrCh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80815" name="Text Box 879"/>
          <p:cNvSpPr txBox="1">
            <a:spLocks noChangeArrowheads="1"/>
          </p:cNvSpPr>
          <p:nvPr/>
        </p:nvSpPr>
        <p:spPr bwMode="auto">
          <a:xfrm>
            <a:off x="5810250" y="1036638"/>
            <a:ext cx="1400175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Other detectors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pic>
        <p:nvPicPr>
          <p:cNvPr id="680816" name="Picture 880"/>
          <p:cNvPicPr>
            <a:picLocks noChangeAspect="1" noChangeArrowheads="1"/>
          </p:cNvPicPr>
          <p:nvPr/>
        </p:nvPicPr>
        <p:blipFill>
          <a:blip r:embed="rId4">
            <a:alphaModFix amt="65000"/>
          </a:blip>
          <a:srcRect/>
          <a:stretch>
            <a:fillRect/>
          </a:stretch>
        </p:blipFill>
        <p:spPr bwMode="auto">
          <a:xfrm>
            <a:off x="2344738" y="1828800"/>
            <a:ext cx="595312" cy="506413"/>
          </a:xfrm>
          <a:prstGeom prst="rect">
            <a:avLst/>
          </a:prstGeom>
          <a:noFill/>
        </p:spPr>
      </p:pic>
      <p:sp>
        <p:nvSpPr>
          <p:cNvPr id="680817" name="Text Box 881"/>
          <p:cNvSpPr txBox="1">
            <a:spLocks noChangeArrowheads="1"/>
          </p:cNvSpPr>
          <p:nvPr/>
        </p:nvSpPr>
        <p:spPr bwMode="auto">
          <a:xfrm>
            <a:off x="4037013" y="2295525"/>
            <a:ext cx="1316037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Lvl1 acc = 75 kHz</a:t>
            </a:r>
          </a:p>
        </p:txBody>
      </p:sp>
      <p:sp>
        <p:nvSpPr>
          <p:cNvPr id="680818" name="Text Box 882"/>
          <p:cNvSpPr txBox="1">
            <a:spLocks noChangeArrowheads="1"/>
          </p:cNvSpPr>
          <p:nvPr/>
        </p:nvSpPr>
        <p:spPr bwMode="auto">
          <a:xfrm>
            <a:off x="3630613" y="1216025"/>
            <a:ext cx="671512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40 MHz</a:t>
            </a:r>
          </a:p>
        </p:txBody>
      </p:sp>
      <p:grpSp>
        <p:nvGrpSpPr>
          <p:cNvPr id="1638" name="Group 883"/>
          <p:cNvGrpSpPr>
            <a:grpSpLocks/>
          </p:cNvGrpSpPr>
          <p:nvPr/>
        </p:nvGrpSpPr>
        <p:grpSpPr bwMode="auto">
          <a:xfrm>
            <a:off x="6505575" y="2501900"/>
            <a:ext cx="504825" cy="198438"/>
            <a:chOff x="4448" y="1448"/>
            <a:chExt cx="344" cy="125"/>
          </a:xfrm>
        </p:grpSpPr>
        <p:grpSp>
          <p:nvGrpSpPr>
            <p:cNvPr id="1639" name="Group 884"/>
            <p:cNvGrpSpPr>
              <a:grpSpLocks/>
            </p:cNvGrpSpPr>
            <p:nvPr/>
          </p:nvGrpSpPr>
          <p:grpSpPr bwMode="auto">
            <a:xfrm>
              <a:off x="4448" y="1448"/>
              <a:ext cx="344" cy="125"/>
              <a:chOff x="3393" y="1000"/>
              <a:chExt cx="908" cy="118"/>
            </a:xfrm>
          </p:grpSpPr>
          <p:grpSp>
            <p:nvGrpSpPr>
              <p:cNvPr id="1640" name="Group 885"/>
              <p:cNvGrpSpPr>
                <a:grpSpLocks/>
              </p:cNvGrpSpPr>
              <p:nvPr/>
            </p:nvGrpSpPr>
            <p:grpSpPr bwMode="auto">
              <a:xfrm>
                <a:off x="3393" y="1000"/>
                <a:ext cx="906" cy="116"/>
                <a:chOff x="3393" y="1000"/>
                <a:chExt cx="906" cy="116"/>
              </a:xfrm>
            </p:grpSpPr>
            <p:sp>
              <p:nvSpPr>
                <p:cNvPr id="680822" name="Rectangle 886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3" name="Rectangle 887"/>
                <p:cNvSpPr>
                  <a:spLocks noChangeArrowheads="1"/>
                </p:cNvSpPr>
                <p:nvPr/>
              </p:nvSpPr>
              <p:spPr bwMode="auto">
                <a:xfrm>
                  <a:off x="3393" y="100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4" name="Rectangle 888"/>
                <p:cNvSpPr>
                  <a:spLocks noChangeArrowheads="1"/>
                </p:cNvSpPr>
                <p:nvPr/>
              </p:nvSpPr>
              <p:spPr bwMode="auto">
                <a:xfrm>
                  <a:off x="3393" y="100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5" name="Rectangle 889"/>
                <p:cNvSpPr>
                  <a:spLocks noChangeArrowheads="1"/>
                </p:cNvSpPr>
                <p:nvPr/>
              </p:nvSpPr>
              <p:spPr bwMode="auto">
                <a:xfrm>
                  <a:off x="3393" y="10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6" name="Rectangle 890"/>
                <p:cNvSpPr>
                  <a:spLocks noChangeArrowheads="1"/>
                </p:cNvSpPr>
                <p:nvPr/>
              </p:nvSpPr>
              <p:spPr bwMode="auto">
                <a:xfrm>
                  <a:off x="3393" y="10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7" name="Rectangle 891"/>
                <p:cNvSpPr>
                  <a:spLocks noChangeArrowheads="1"/>
                </p:cNvSpPr>
                <p:nvPr/>
              </p:nvSpPr>
              <p:spPr bwMode="auto">
                <a:xfrm>
                  <a:off x="3393" y="10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8" name="Rectangle 892"/>
                <p:cNvSpPr>
                  <a:spLocks noChangeArrowheads="1"/>
                </p:cNvSpPr>
                <p:nvPr/>
              </p:nvSpPr>
              <p:spPr bwMode="auto">
                <a:xfrm>
                  <a:off x="3393" y="101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9" name="Rectangle 893"/>
                <p:cNvSpPr>
                  <a:spLocks noChangeArrowheads="1"/>
                </p:cNvSpPr>
                <p:nvPr/>
              </p:nvSpPr>
              <p:spPr bwMode="auto">
                <a:xfrm>
                  <a:off x="3393" y="101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0" name="Rectangle 894"/>
                <p:cNvSpPr>
                  <a:spLocks noChangeArrowheads="1"/>
                </p:cNvSpPr>
                <p:nvPr/>
              </p:nvSpPr>
              <p:spPr bwMode="auto">
                <a:xfrm>
                  <a:off x="3393" y="10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1" name="Rectangle 895"/>
                <p:cNvSpPr>
                  <a:spLocks noChangeArrowheads="1"/>
                </p:cNvSpPr>
                <p:nvPr/>
              </p:nvSpPr>
              <p:spPr bwMode="auto">
                <a:xfrm>
                  <a:off x="3393" y="10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2" name="Rectangle 896"/>
                <p:cNvSpPr>
                  <a:spLocks noChangeArrowheads="1"/>
                </p:cNvSpPr>
                <p:nvPr/>
              </p:nvSpPr>
              <p:spPr bwMode="auto">
                <a:xfrm>
                  <a:off x="3393" y="101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3" name="Rectangle 897"/>
                <p:cNvSpPr>
                  <a:spLocks noChangeArrowheads="1"/>
                </p:cNvSpPr>
                <p:nvPr/>
              </p:nvSpPr>
              <p:spPr bwMode="auto">
                <a:xfrm>
                  <a:off x="3393" y="101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4" name="Rectangle 898"/>
                <p:cNvSpPr>
                  <a:spLocks noChangeArrowheads="1"/>
                </p:cNvSpPr>
                <p:nvPr/>
              </p:nvSpPr>
              <p:spPr bwMode="auto">
                <a:xfrm>
                  <a:off x="3393" y="102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5" name="Rectangle 899"/>
                <p:cNvSpPr>
                  <a:spLocks noChangeArrowheads="1"/>
                </p:cNvSpPr>
                <p:nvPr/>
              </p:nvSpPr>
              <p:spPr bwMode="auto">
                <a:xfrm>
                  <a:off x="3393" y="102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6" name="Rectangle 900"/>
                <p:cNvSpPr>
                  <a:spLocks noChangeArrowheads="1"/>
                </p:cNvSpPr>
                <p:nvPr/>
              </p:nvSpPr>
              <p:spPr bwMode="auto">
                <a:xfrm>
                  <a:off x="3393" y="102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7" name="Rectangle 901"/>
                <p:cNvSpPr>
                  <a:spLocks noChangeArrowheads="1"/>
                </p:cNvSpPr>
                <p:nvPr/>
              </p:nvSpPr>
              <p:spPr bwMode="auto">
                <a:xfrm>
                  <a:off x="3393" y="102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8" name="Rectangle 902"/>
                <p:cNvSpPr>
                  <a:spLocks noChangeArrowheads="1"/>
                </p:cNvSpPr>
                <p:nvPr/>
              </p:nvSpPr>
              <p:spPr bwMode="auto">
                <a:xfrm>
                  <a:off x="3393" y="102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9" name="Rectangle 903"/>
                <p:cNvSpPr>
                  <a:spLocks noChangeArrowheads="1"/>
                </p:cNvSpPr>
                <p:nvPr/>
              </p:nvSpPr>
              <p:spPr bwMode="auto">
                <a:xfrm>
                  <a:off x="3393" y="102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0" name="Rectangle 904"/>
                <p:cNvSpPr>
                  <a:spLocks noChangeArrowheads="1"/>
                </p:cNvSpPr>
                <p:nvPr/>
              </p:nvSpPr>
              <p:spPr bwMode="auto">
                <a:xfrm>
                  <a:off x="3393" y="102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1" name="Rectangle 905"/>
                <p:cNvSpPr>
                  <a:spLocks noChangeArrowheads="1"/>
                </p:cNvSpPr>
                <p:nvPr/>
              </p:nvSpPr>
              <p:spPr bwMode="auto">
                <a:xfrm>
                  <a:off x="3393" y="103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2" name="Rectangle 906"/>
                <p:cNvSpPr>
                  <a:spLocks noChangeArrowheads="1"/>
                </p:cNvSpPr>
                <p:nvPr/>
              </p:nvSpPr>
              <p:spPr bwMode="auto">
                <a:xfrm>
                  <a:off x="3393" y="103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3" name="Rectangle 907"/>
                <p:cNvSpPr>
                  <a:spLocks noChangeArrowheads="1"/>
                </p:cNvSpPr>
                <p:nvPr/>
              </p:nvSpPr>
              <p:spPr bwMode="auto">
                <a:xfrm>
                  <a:off x="3393" y="103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4" name="Rectangle 908"/>
                <p:cNvSpPr>
                  <a:spLocks noChangeArrowheads="1"/>
                </p:cNvSpPr>
                <p:nvPr/>
              </p:nvSpPr>
              <p:spPr bwMode="auto">
                <a:xfrm>
                  <a:off x="3393" y="103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5" name="Rectangle 909"/>
                <p:cNvSpPr>
                  <a:spLocks noChangeArrowheads="1"/>
                </p:cNvSpPr>
                <p:nvPr/>
              </p:nvSpPr>
              <p:spPr bwMode="auto">
                <a:xfrm>
                  <a:off x="3393" y="103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6" name="Rectangle 910"/>
                <p:cNvSpPr>
                  <a:spLocks noChangeArrowheads="1"/>
                </p:cNvSpPr>
                <p:nvPr/>
              </p:nvSpPr>
              <p:spPr bwMode="auto">
                <a:xfrm>
                  <a:off x="3393" y="103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7" name="Rectangle 911"/>
                <p:cNvSpPr>
                  <a:spLocks noChangeArrowheads="1"/>
                </p:cNvSpPr>
                <p:nvPr/>
              </p:nvSpPr>
              <p:spPr bwMode="auto">
                <a:xfrm>
                  <a:off x="3393" y="104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8" name="Rectangle 912"/>
                <p:cNvSpPr>
                  <a:spLocks noChangeArrowheads="1"/>
                </p:cNvSpPr>
                <p:nvPr/>
              </p:nvSpPr>
              <p:spPr bwMode="auto">
                <a:xfrm>
                  <a:off x="3393" y="104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9" name="Rectangle 913"/>
                <p:cNvSpPr>
                  <a:spLocks noChangeArrowheads="1"/>
                </p:cNvSpPr>
                <p:nvPr/>
              </p:nvSpPr>
              <p:spPr bwMode="auto">
                <a:xfrm>
                  <a:off x="3393" y="104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0" name="Rectangle 914"/>
                <p:cNvSpPr>
                  <a:spLocks noChangeArrowheads="1"/>
                </p:cNvSpPr>
                <p:nvPr/>
              </p:nvSpPr>
              <p:spPr bwMode="auto">
                <a:xfrm>
                  <a:off x="3393" y="104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1" name="Rectangle 915"/>
                <p:cNvSpPr>
                  <a:spLocks noChangeArrowheads="1"/>
                </p:cNvSpPr>
                <p:nvPr/>
              </p:nvSpPr>
              <p:spPr bwMode="auto">
                <a:xfrm>
                  <a:off x="3393" y="104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2" name="Rectangle 916"/>
                <p:cNvSpPr>
                  <a:spLocks noChangeArrowheads="1"/>
                </p:cNvSpPr>
                <p:nvPr/>
              </p:nvSpPr>
              <p:spPr bwMode="auto">
                <a:xfrm>
                  <a:off x="3393" y="104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3" name="Rectangle 917"/>
                <p:cNvSpPr>
                  <a:spLocks noChangeArrowheads="1"/>
                </p:cNvSpPr>
                <p:nvPr/>
              </p:nvSpPr>
              <p:spPr bwMode="auto">
                <a:xfrm>
                  <a:off x="3393" y="105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4" name="Rectangle 918"/>
                <p:cNvSpPr>
                  <a:spLocks noChangeArrowheads="1"/>
                </p:cNvSpPr>
                <p:nvPr/>
              </p:nvSpPr>
              <p:spPr bwMode="auto">
                <a:xfrm>
                  <a:off x="3393" y="105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5" name="Rectangle 919"/>
                <p:cNvSpPr>
                  <a:spLocks noChangeArrowheads="1"/>
                </p:cNvSpPr>
                <p:nvPr/>
              </p:nvSpPr>
              <p:spPr bwMode="auto">
                <a:xfrm>
                  <a:off x="3393" y="105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6" name="Rectangle 920"/>
                <p:cNvSpPr>
                  <a:spLocks noChangeArrowheads="1"/>
                </p:cNvSpPr>
                <p:nvPr/>
              </p:nvSpPr>
              <p:spPr bwMode="auto">
                <a:xfrm>
                  <a:off x="3393" y="105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7" name="Rectangle 921"/>
                <p:cNvSpPr>
                  <a:spLocks noChangeArrowheads="1"/>
                </p:cNvSpPr>
                <p:nvPr/>
              </p:nvSpPr>
              <p:spPr bwMode="auto">
                <a:xfrm>
                  <a:off x="3393" y="105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8" name="Rectangle 922"/>
                <p:cNvSpPr>
                  <a:spLocks noChangeArrowheads="1"/>
                </p:cNvSpPr>
                <p:nvPr/>
              </p:nvSpPr>
              <p:spPr bwMode="auto">
                <a:xfrm>
                  <a:off x="3393" y="105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9" name="Rectangle 923"/>
                <p:cNvSpPr>
                  <a:spLocks noChangeArrowheads="1"/>
                </p:cNvSpPr>
                <p:nvPr/>
              </p:nvSpPr>
              <p:spPr bwMode="auto">
                <a:xfrm>
                  <a:off x="3393" y="106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0" name="Rectangle 924"/>
                <p:cNvSpPr>
                  <a:spLocks noChangeArrowheads="1"/>
                </p:cNvSpPr>
                <p:nvPr/>
              </p:nvSpPr>
              <p:spPr bwMode="auto">
                <a:xfrm>
                  <a:off x="3393" y="106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1" name="Rectangle 925"/>
                <p:cNvSpPr>
                  <a:spLocks noChangeArrowheads="1"/>
                </p:cNvSpPr>
                <p:nvPr/>
              </p:nvSpPr>
              <p:spPr bwMode="auto">
                <a:xfrm>
                  <a:off x="3393" y="106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2" name="Rectangle 926"/>
                <p:cNvSpPr>
                  <a:spLocks noChangeArrowheads="1"/>
                </p:cNvSpPr>
                <p:nvPr/>
              </p:nvSpPr>
              <p:spPr bwMode="auto">
                <a:xfrm>
                  <a:off x="3393" y="106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3" name="Rectangle 927"/>
                <p:cNvSpPr>
                  <a:spLocks noChangeArrowheads="1"/>
                </p:cNvSpPr>
                <p:nvPr/>
              </p:nvSpPr>
              <p:spPr bwMode="auto">
                <a:xfrm>
                  <a:off x="3393" y="106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4" name="Rectangle 928"/>
                <p:cNvSpPr>
                  <a:spLocks noChangeArrowheads="1"/>
                </p:cNvSpPr>
                <p:nvPr/>
              </p:nvSpPr>
              <p:spPr bwMode="auto">
                <a:xfrm>
                  <a:off x="3393" y="106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5" name="Rectangle 929"/>
                <p:cNvSpPr>
                  <a:spLocks noChangeArrowheads="1"/>
                </p:cNvSpPr>
                <p:nvPr/>
              </p:nvSpPr>
              <p:spPr bwMode="auto">
                <a:xfrm>
                  <a:off x="3393" y="107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6" name="Rectangle 930"/>
                <p:cNvSpPr>
                  <a:spLocks noChangeArrowheads="1"/>
                </p:cNvSpPr>
                <p:nvPr/>
              </p:nvSpPr>
              <p:spPr bwMode="auto">
                <a:xfrm>
                  <a:off x="3393" y="107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7" name="Rectangle 931"/>
                <p:cNvSpPr>
                  <a:spLocks noChangeArrowheads="1"/>
                </p:cNvSpPr>
                <p:nvPr/>
              </p:nvSpPr>
              <p:spPr bwMode="auto">
                <a:xfrm>
                  <a:off x="3393" y="107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8" name="Rectangle 932"/>
                <p:cNvSpPr>
                  <a:spLocks noChangeArrowheads="1"/>
                </p:cNvSpPr>
                <p:nvPr/>
              </p:nvSpPr>
              <p:spPr bwMode="auto">
                <a:xfrm>
                  <a:off x="3393" y="107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9" name="Rectangle 933"/>
                <p:cNvSpPr>
                  <a:spLocks noChangeArrowheads="1"/>
                </p:cNvSpPr>
                <p:nvPr/>
              </p:nvSpPr>
              <p:spPr bwMode="auto">
                <a:xfrm>
                  <a:off x="3393" y="10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0" name="Rectangle 934"/>
                <p:cNvSpPr>
                  <a:spLocks noChangeArrowheads="1"/>
                </p:cNvSpPr>
                <p:nvPr/>
              </p:nvSpPr>
              <p:spPr bwMode="auto">
                <a:xfrm>
                  <a:off x="3393" y="107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1" name="Rectangle 935"/>
                <p:cNvSpPr>
                  <a:spLocks noChangeArrowheads="1"/>
                </p:cNvSpPr>
                <p:nvPr/>
              </p:nvSpPr>
              <p:spPr bwMode="auto">
                <a:xfrm>
                  <a:off x="3393" y="107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2" name="Rectangle 936"/>
                <p:cNvSpPr>
                  <a:spLocks noChangeArrowheads="1"/>
                </p:cNvSpPr>
                <p:nvPr/>
              </p:nvSpPr>
              <p:spPr bwMode="auto">
                <a:xfrm>
                  <a:off x="3393" y="108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3" name="Rectangle 937"/>
                <p:cNvSpPr>
                  <a:spLocks noChangeArrowheads="1"/>
                </p:cNvSpPr>
                <p:nvPr/>
              </p:nvSpPr>
              <p:spPr bwMode="auto">
                <a:xfrm>
                  <a:off x="3393" y="108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4" name="Rectangle 938"/>
                <p:cNvSpPr>
                  <a:spLocks noChangeArrowheads="1"/>
                </p:cNvSpPr>
                <p:nvPr/>
              </p:nvSpPr>
              <p:spPr bwMode="auto">
                <a:xfrm>
                  <a:off x="3393" y="108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5" name="Rectangle 939"/>
                <p:cNvSpPr>
                  <a:spLocks noChangeArrowheads="1"/>
                </p:cNvSpPr>
                <p:nvPr/>
              </p:nvSpPr>
              <p:spPr bwMode="auto">
                <a:xfrm>
                  <a:off x="3393" y="108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6" name="Rectangle 940"/>
                <p:cNvSpPr>
                  <a:spLocks noChangeArrowheads="1"/>
                </p:cNvSpPr>
                <p:nvPr/>
              </p:nvSpPr>
              <p:spPr bwMode="auto">
                <a:xfrm>
                  <a:off x="3393" y="108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7" name="Rectangle 941"/>
                <p:cNvSpPr>
                  <a:spLocks noChangeArrowheads="1"/>
                </p:cNvSpPr>
                <p:nvPr/>
              </p:nvSpPr>
              <p:spPr bwMode="auto">
                <a:xfrm>
                  <a:off x="3393" y="108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8" name="Rectangle 942"/>
                <p:cNvSpPr>
                  <a:spLocks noChangeArrowheads="1"/>
                </p:cNvSpPr>
                <p:nvPr/>
              </p:nvSpPr>
              <p:spPr bwMode="auto">
                <a:xfrm>
                  <a:off x="3393" y="109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9" name="Rectangle 943"/>
                <p:cNvSpPr>
                  <a:spLocks noChangeArrowheads="1"/>
                </p:cNvSpPr>
                <p:nvPr/>
              </p:nvSpPr>
              <p:spPr bwMode="auto">
                <a:xfrm>
                  <a:off x="3393" y="109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0" name="Rectangle 944"/>
                <p:cNvSpPr>
                  <a:spLocks noChangeArrowheads="1"/>
                </p:cNvSpPr>
                <p:nvPr/>
              </p:nvSpPr>
              <p:spPr bwMode="auto">
                <a:xfrm>
                  <a:off x="3393" y="109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1" name="Rectangle 945"/>
                <p:cNvSpPr>
                  <a:spLocks noChangeArrowheads="1"/>
                </p:cNvSpPr>
                <p:nvPr/>
              </p:nvSpPr>
              <p:spPr bwMode="auto">
                <a:xfrm>
                  <a:off x="3393" y="109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2" name="Rectangle 946"/>
                <p:cNvSpPr>
                  <a:spLocks noChangeArrowheads="1"/>
                </p:cNvSpPr>
                <p:nvPr/>
              </p:nvSpPr>
              <p:spPr bwMode="auto">
                <a:xfrm>
                  <a:off x="3393" y="109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3" name="Rectangle 947"/>
                <p:cNvSpPr>
                  <a:spLocks noChangeArrowheads="1"/>
                </p:cNvSpPr>
                <p:nvPr/>
              </p:nvSpPr>
              <p:spPr bwMode="auto">
                <a:xfrm>
                  <a:off x="3393" y="109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4" name="Rectangle 948"/>
                <p:cNvSpPr>
                  <a:spLocks noChangeArrowheads="1"/>
                </p:cNvSpPr>
                <p:nvPr/>
              </p:nvSpPr>
              <p:spPr bwMode="auto">
                <a:xfrm>
                  <a:off x="3393" y="11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5" name="Rectangle 949"/>
                <p:cNvSpPr>
                  <a:spLocks noChangeArrowheads="1"/>
                </p:cNvSpPr>
                <p:nvPr/>
              </p:nvSpPr>
              <p:spPr bwMode="auto">
                <a:xfrm>
                  <a:off x="3393" y="110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6" name="Rectangle 950"/>
                <p:cNvSpPr>
                  <a:spLocks noChangeArrowheads="1"/>
                </p:cNvSpPr>
                <p:nvPr/>
              </p:nvSpPr>
              <p:spPr bwMode="auto">
                <a:xfrm>
                  <a:off x="3393" y="110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7" name="Rectangle 951"/>
                <p:cNvSpPr>
                  <a:spLocks noChangeArrowheads="1"/>
                </p:cNvSpPr>
                <p:nvPr/>
              </p:nvSpPr>
              <p:spPr bwMode="auto">
                <a:xfrm>
                  <a:off x="3393" y="11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8" name="Rectangle 952"/>
                <p:cNvSpPr>
                  <a:spLocks noChangeArrowheads="1"/>
                </p:cNvSpPr>
                <p:nvPr/>
              </p:nvSpPr>
              <p:spPr bwMode="auto">
                <a:xfrm>
                  <a:off x="3393" y="11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9" name="Rectangle 953"/>
                <p:cNvSpPr>
                  <a:spLocks noChangeArrowheads="1"/>
                </p:cNvSpPr>
                <p:nvPr/>
              </p:nvSpPr>
              <p:spPr bwMode="auto">
                <a:xfrm>
                  <a:off x="3393" y="11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90" name="Rectangle 954"/>
                <p:cNvSpPr>
                  <a:spLocks noChangeArrowheads="1"/>
                </p:cNvSpPr>
                <p:nvPr/>
              </p:nvSpPr>
              <p:spPr bwMode="auto">
                <a:xfrm>
                  <a:off x="3393" y="111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91" name="Rectangle 955"/>
                <p:cNvSpPr>
                  <a:spLocks noChangeArrowheads="1"/>
                </p:cNvSpPr>
                <p:nvPr/>
              </p:nvSpPr>
              <p:spPr bwMode="auto">
                <a:xfrm>
                  <a:off x="3393" y="111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92" name="Rectangle 956"/>
                <p:cNvSpPr>
                  <a:spLocks noChangeArrowheads="1"/>
                </p:cNvSpPr>
                <p:nvPr/>
              </p:nvSpPr>
              <p:spPr bwMode="auto">
                <a:xfrm>
                  <a:off x="3393" y="11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93" name="Rectangle 957"/>
                <p:cNvSpPr>
                  <a:spLocks noChangeArrowheads="1"/>
                </p:cNvSpPr>
                <p:nvPr/>
              </p:nvSpPr>
              <p:spPr bwMode="auto">
                <a:xfrm>
                  <a:off x="3393" y="11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0894" name="Rectangle 958"/>
              <p:cNvSpPr>
                <a:spLocks noChangeArrowheads="1"/>
              </p:cNvSpPr>
              <p:nvPr/>
            </p:nvSpPr>
            <p:spPr bwMode="auto">
              <a:xfrm>
                <a:off x="3393" y="1000"/>
                <a:ext cx="908" cy="118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80895" name="Rectangle 959"/>
            <p:cNvSpPr>
              <a:spLocks noChangeArrowheads="1"/>
            </p:cNvSpPr>
            <p:nvPr/>
          </p:nvSpPr>
          <p:spPr bwMode="auto">
            <a:xfrm>
              <a:off x="4535" y="1472"/>
              <a:ext cx="1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Comic Sans MS" charset="0"/>
                </a:rPr>
                <a:t>ROD</a:t>
              </a:r>
              <a:endParaRPr lang="en-US" sz="1400">
                <a:solidFill>
                  <a:schemeClr val="tx1"/>
                </a:solidFill>
                <a:latin typeface="Comic Sans MS" charset="0"/>
              </a:endParaRPr>
            </a:p>
          </p:txBody>
        </p:sp>
      </p:grpSp>
      <p:grpSp>
        <p:nvGrpSpPr>
          <p:cNvPr id="1641" name="Group 960"/>
          <p:cNvGrpSpPr>
            <a:grpSpLocks/>
          </p:cNvGrpSpPr>
          <p:nvPr/>
        </p:nvGrpSpPr>
        <p:grpSpPr bwMode="auto">
          <a:xfrm>
            <a:off x="5908675" y="2501900"/>
            <a:ext cx="503238" cy="198438"/>
            <a:chOff x="4040" y="1448"/>
            <a:chExt cx="344" cy="125"/>
          </a:xfrm>
        </p:grpSpPr>
        <p:grpSp>
          <p:nvGrpSpPr>
            <p:cNvPr id="1642" name="Group 961"/>
            <p:cNvGrpSpPr>
              <a:grpSpLocks/>
            </p:cNvGrpSpPr>
            <p:nvPr/>
          </p:nvGrpSpPr>
          <p:grpSpPr bwMode="auto">
            <a:xfrm>
              <a:off x="4040" y="1448"/>
              <a:ext cx="344" cy="125"/>
              <a:chOff x="3393" y="1000"/>
              <a:chExt cx="908" cy="118"/>
            </a:xfrm>
          </p:grpSpPr>
          <p:grpSp>
            <p:nvGrpSpPr>
              <p:cNvPr id="1643" name="Group 962"/>
              <p:cNvGrpSpPr>
                <a:grpSpLocks/>
              </p:cNvGrpSpPr>
              <p:nvPr/>
            </p:nvGrpSpPr>
            <p:grpSpPr bwMode="auto">
              <a:xfrm>
                <a:off x="3393" y="1000"/>
                <a:ext cx="906" cy="116"/>
                <a:chOff x="3393" y="1000"/>
                <a:chExt cx="906" cy="116"/>
              </a:xfrm>
            </p:grpSpPr>
            <p:sp>
              <p:nvSpPr>
                <p:cNvPr id="680899" name="Rectangle 963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0" name="Rectangle 964"/>
                <p:cNvSpPr>
                  <a:spLocks noChangeArrowheads="1"/>
                </p:cNvSpPr>
                <p:nvPr/>
              </p:nvSpPr>
              <p:spPr bwMode="auto">
                <a:xfrm>
                  <a:off x="3393" y="100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1" name="Rectangle 965"/>
                <p:cNvSpPr>
                  <a:spLocks noChangeArrowheads="1"/>
                </p:cNvSpPr>
                <p:nvPr/>
              </p:nvSpPr>
              <p:spPr bwMode="auto">
                <a:xfrm>
                  <a:off x="3393" y="100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2" name="Rectangle 966"/>
                <p:cNvSpPr>
                  <a:spLocks noChangeArrowheads="1"/>
                </p:cNvSpPr>
                <p:nvPr/>
              </p:nvSpPr>
              <p:spPr bwMode="auto">
                <a:xfrm>
                  <a:off x="3393" y="10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3" name="Rectangle 967"/>
                <p:cNvSpPr>
                  <a:spLocks noChangeArrowheads="1"/>
                </p:cNvSpPr>
                <p:nvPr/>
              </p:nvSpPr>
              <p:spPr bwMode="auto">
                <a:xfrm>
                  <a:off x="3393" y="10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4" name="Rectangle 968"/>
                <p:cNvSpPr>
                  <a:spLocks noChangeArrowheads="1"/>
                </p:cNvSpPr>
                <p:nvPr/>
              </p:nvSpPr>
              <p:spPr bwMode="auto">
                <a:xfrm>
                  <a:off x="3393" y="10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5" name="Rectangle 969"/>
                <p:cNvSpPr>
                  <a:spLocks noChangeArrowheads="1"/>
                </p:cNvSpPr>
                <p:nvPr/>
              </p:nvSpPr>
              <p:spPr bwMode="auto">
                <a:xfrm>
                  <a:off x="3393" y="101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6" name="Rectangle 970"/>
                <p:cNvSpPr>
                  <a:spLocks noChangeArrowheads="1"/>
                </p:cNvSpPr>
                <p:nvPr/>
              </p:nvSpPr>
              <p:spPr bwMode="auto">
                <a:xfrm>
                  <a:off x="3393" y="101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7" name="Rectangle 971"/>
                <p:cNvSpPr>
                  <a:spLocks noChangeArrowheads="1"/>
                </p:cNvSpPr>
                <p:nvPr/>
              </p:nvSpPr>
              <p:spPr bwMode="auto">
                <a:xfrm>
                  <a:off x="3393" y="10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8" name="Rectangle 972"/>
                <p:cNvSpPr>
                  <a:spLocks noChangeArrowheads="1"/>
                </p:cNvSpPr>
                <p:nvPr/>
              </p:nvSpPr>
              <p:spPr bwMode="auto">
                <a:xfrm>
                  <a:off x="3393" y="10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9" name="Rectangle 973"/>
                <p:cNvSpPr>
                  <a:spLocks noChangeArrowheads="1"/>
                </p:cNvSpPr>
                <p:nvPr/>
              </p:nvSpPr>
              <p:spPr bwMode="auto">
                <a:xfrm>
                  <a:off x="3393" y="101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0" name="Rectangle 974"/>
                <p:cNvSpPr>
                  <a:spLocks noChangeArrowheads="1"/>
                </p:cNvSpPr>
                <p:nvPr/>
              </p:nvSpPr>
              <p:spPr bwMode="auto">
                <a:xfrm>
                  <a:off x="3393" y="101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1" name="Rectangle 975"/>
                <p:cNvSpPr>
                  <a:spLocks noChangeArrowheads="1"/>
                </p:cNvSpPr>
                <p:nvPr/>
              </p:nvSpPr>
              <p:spPr bwMode="auto">
                <a:xfrm>
                  <a:off x="3393" y="102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2" name="Rectangle 976"/>
                <p:cNvSpPr>
                  <a:spLocks noChangeArrowheads="1"/>
                </p:cNvSpPr>
                <p:nvPr/>
              </p:nvSpPr>
              <p:spPr bwMode="auto">
                <a:xfrm>
                  <a:off x="3393" y="102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3" name="Rectangle 977"/>
                <p:cNvSpPr>
                  <a:spLocks noChangeArrowheads="1"/>
                </p:cNvSpPr>
                <p:nvPr/>
              </p:nvSpPr>
              <p:spPr bwMode="auto">
                <a:xfrm>
                  <a:off x="3393" y="102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4" name="Rectangle 978"/>
                <p:cNvSpPr>
                  <a:spLocks noChangeArrowheads="1"/>
                </p:cNvSpPr>
                <p:nvPr/>
              </p:nvSpPr>
              <p:spPr bwMode="auto">
                <a:xfrm>
                  <a:off x="3393" y="102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5" name="Rectangle 979"/>
                <p:cNvSpPr>
                  <a:spLocks noChangeArrowheads="1"/>
                </p:cNvSpPr>
                <p:nvPr/>
              </p:nvSpPr>
              <p:spPr bwMode="auto">
                <a:xfrm>
                  <a:off x="3393" y="102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6" name="Rectangle 980"/>
                <p:cNvSpPr>
                  <a:spLocks noChangeArrowheads="1"/>
                </p:cNvSpPr>
                <p:nvPr/>
              </p:nvSpPr>
              <p:spPr bwMode="auto">
                <a:xfrm>
                  <a:off x="3393" y="102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7" name="Rectangle 981"/>
                <p:cNvSpPr>
                  <a:spLocks noChangeArrowheads="1"/>
                </p:cNvSpPr>
                <p:nvPr/>
              </p:nvSpPr>
              <p:spPr bwMode="auto">
                <a:xfrm>
                  <a:off x="3393" y="102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8" name="Rectangle 982"/>
                <p:cNvSpPr>
                  <a:spLocks noChangeArrowheads="1"/>
                </p:cNvSpPr>
                <p:nvPr/>
              </p:nvSpPr>
              <p:spPr bwMode="auto">
                <a:xfrm>
                  <a:off x="3393" y="103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9" name="Rectangle 983"/>
                <p:cNvSpPr>
                  <a:spLocks noChangeArrowheads="1"/>
                </p:cNvSpPr>
                <p:nvPr/>
              </p:nvSpPr>
              <p:spPr bwMode="auto">
                <a:xfrm>
                  <a:off x="3393" y="103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0" name="Rectangle 984"/>
                <p:cNvSpPr>
                  <a:spLocks noChangeArrowheads="1"/>
                </p:cNvSpPr>
                <p:nvPr/>
              </p:nvSpPr>
              <p:spPr bwMode="auto">
                <a:xfrm>
                  <a:off x="3393" y="103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1" name="Rectangle 985"/>
                <p:cNvSpPr>
                  <a:spLocks noChangeArrowheads="1"/>
                </p:cNvSpPr>
                <p:nvPr/>
              </p:nvSpPr>
              <p:spPr bwMode="auto">
                <a:xfrm>
                  <a:off x="3393" y="103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2" name="Rectangle 986"/>
                <p:cNvSpPr>
                  <a:spLocks noChangeArrowheads="1"/>
                </p:cNvSpPr>
                <p:nvPr/>
              </p:nvSpPr>
              <p:spPr bwMode="auto">
                <a:xfrm>
                  <a:off x="3393" y="103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3" name="Rectangle 987"/>
                <p:cNvSpPr>
                  <a:spLocks noChangeArrowheads="1"/>
                </p:cNvSpPr>
                <p:nvPr/>
              </p:nvSpPr>
              <p:spPr bwMode="auto">
                <a:xfrm>
                  <a:off x="3393" y="103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4" name="Rectangle 988"/>
                <p:cNvSpPr>
                  <a:spLocks noChangeArrowheads="1"/>
                </p:cNvSpPr>
                <p:nvPr/>
              </p:nvSpPr>
              <p:spPr bwMode="auto">
                <a:xfrm>
                  <a:off x="3393" y="104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5" name="Rectangle 989"/>
                <p:cNvSpPr>
                  <a:spLocks noChangeArrowheads="1"/>
                </p:cNvSpPr>
                <p:nvPr/>
              </p:nvSpPr>
              <p:spPr bwMode="auto">
                <a:xfrm>
                  <a:off x="3393" y="104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6" name="Rectangle 990"/>
                <p:cNvSpPr>
                  <a:spLocks noChangeArrowheads="1"/>
                </p:cNvSpPr>
                <p:nvPr/>
              </p:nvSpPr>
              <p:spPr bwMode="auto">
                <a:xfrm>
                  <a:off x="3393" y="104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7" name="Rectangle 991"/>
                <p:cNvSpPr>
                  <a:spLocks noChangeArrowheads="1"/>
                </p:cNvSpPr>
                <p:nvPr/>
              </p:nvSpPr>
              <p:spPr bwMode="auto">
                <a:xfrm>
                  <a:off x="3393" y="104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8" name="Rectangle 992"/>
                <p:cNvSpPr>
                  <a:spLocks noChangeArrowheads="1"/>
                </p:cNvSpPr>
                <p:nvPr/>
              </p:nvSpPr>
              <p:spPr bwMode="auto">
                <a:xfrm>
                  <a:off x="3393" y="104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9" name="Rectangle 993"/>
                <p:cNvSpPr>
                  <a:spLocks noChangeArrowheads="1"/>
                </p:cNvSpPr>
                <p:nvPr/>
              </p:nvSpPr>
              <p:spPr bwMode="auto">
                <a:xfrm>
                  <a:off x="3393" y="104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0" name="Rectangle 994"/>
                <p:cNvSpPr>
                  <a:spLocks noChangeArrowheads="1"/>
                </p:cNvSpPr>
                <p:nvPr/>
              </p:nvSpPr>
              <p:spPr bwMode="auto">
                <a:xfrm>
                  <a:off x="3393" y="105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1" name="Rectangle 995"/>
                <p:cNvSpPr>
                  <a:spLocks noChangeArrowheads="1"/>
                </p:cNvSpPr>
                <p:nvPr/>
              </p:nvSpPr>
              <p:spPr bwMode="auto">
                <a:xfrm>
                  <a:off x="3393" y="105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2" name="Rectangle 996"/>
                <p:cNvSpPr>
                  <a:spLocks noChangeArrowheads="1"/>
                </p:cNvSpPr>
                <p:nvPr/>
              </p:nvSpPr>
              <p:spPr bwMode="auto">
                <a:xfrm>
                  <a:off x="3393" y="105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3" name="Rectangle 997"/>
                <p:cNvSpPr>
                  <a:spLocks noChangeArrowheads="1"/>
                </p:cNvSpPr>
                <p:nvPr/>
              </p:nvSpPr>
              <p:spPr bwMode="auto">
                <a:xfrm>
                  <a:off x="3393" y="105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4" name="Rectangle 998"/>
                <p:cNvSpPr>
                  <a:spLocks noChangeArrowheads="1"/>
                </p:cNvSpPr>
                <p:nvPr/>
              </p:nvSpPr>
              <p:spPr bwMode="auto">
                <a:xfrm>
                  <a:off x="3393" y="105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5" name="Rectangle 999"/>
                <p:cNvSpPr>
                  <a:spLocks noChangeArrowheads="1"/>
                </p:cNvSpPr>
                <p:nvPr/>
              </p:nvSpPr>
              <p:spPr bwMode="auto">
                <a:xfrm>
                  <a:off x="3393" y="105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6" name="Rectangle 1000"/>
                <p:cNvSpPr>
                  <a:spLocks noChangeArrowheads="1"/>
                </p:cNvSpPr>
                <p:nvPr/>
              </p:nvSpPr>
              <p:spPr bwMode="auto">
                <a:xfrm>
                  <a:off x="3393" y="106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7" name="Rectangle 1001"/>
                <p:cNvSpPr>
                  <a:spLocks noChangeArrowheads="1"/>
                </p:cNvSpPr>
                <p:nvPr/>
              </p:nvSpPr>
              <p:spPr bwMode="auto">
                <a:xfrm>
                  <a:off x="3393" y="106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8" name="Rectangle 1002"/>
                <p:cNvSpPr>
                  <a:spLocks noChangeArrowheads="1"/>
                </p:cNvSpPr>
                <p:nvPr/>
              </p:nvSpPr>
              <p:spPr bwMode="auto">
                <a:xfrm>
                  <a:off x="3393" y="106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9" name="Rectangle 1003"/>
                <p:cNvSpPr>
                  <a:spLocks noChangeArrowheads="1"/>
                </p:cNvSpPr>
                <p:nvPr/>
              </p:nvSpPr>
              <p:spPr bwMode="auto">
                <a:xfrm>
                  <a:off x="3393" y="106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0" name="Rectangle 1004"/>
                <p:cNvSpPr>
                  <a:spLocks noChangeArrowheads="1"/>
                </p:cNvSpPr>
                <p:nvPr/>
              </p:nvSpPr>
              <p:spPr bwMode="auto">
                <a:xfrm>
                  <a:off x="3393" y="106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1" name="Rectangle 1005"/>
                <p:cNvSpPr>
                  <a:spLocks noChangeArrowheads="1"/>
                </p:cNvSpPr>
                <p:nvPr/>
              </p:nvSpPr>
              <p:spPr bwMode="auto">
                <a:xfrm>
                  <a:off x="3393" y="106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2" name="Rectangle 1006"/>
                <p:cNvSpPr>
                  <a:spLocks noChangeArrowheads="1"/>
                </p:cNvSpPr>
                <p:nvPr/>
              </p:nvSpPr>
              <p:spPr bwMode="auto">
                <a:xfrm>
                  <a:off x="3393" y="107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3" name="Rectangle 1007"/>
                <p:cNvSpPr>
                  <a:spLocks noChangeArrowheads="1"/>
                </p:cNvSpPr>
                <p:nvPr/>
              </p:nvSpPr>
              <p:spPr bwMode="auto">
                <a:xfrm>
                  <a:off x="3393" y="107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4" name="Rectangle 1008"/>
                <p:cNvSpPr>
                  <a:spLocks noChangeArrowheads="1"/>
                </p:cNvSpPr>
                <p:nvPr/>
              </p:nvSpPr>
              <p:spPr bwMode="auto">
                <a:xfrm>
                  <a:off x="3393" y="107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5" name="Rectangle 1009"/>
                <p:cNvSpPr>
                  <a:spLocks noChangeArrowheads="1"/>
                </p:cNvSpPr>
                <p:nvPr/>
              </p:nvSpPr>
              <p:spPr bwMode="auto">
                <a:xfrm>
                  <a:off x="3393" y="107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6" name="Rectangle 1010"/>
                <p:cNvSpPr>
                  <a:spLocks noChangeArrowheads="1"/>
                </p:cNvSpPr>
                <p:nvPr/>
              </p:nvSpPr>
              <p:spPr bwMode="auto">
                <a:xfrm>
                  <a:off x="3393" y="10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7" name="Rectangle 1011"/>
                <p:cNvSpPr>
                  <a:spLocks noChangeArrowheads="1"/>
                </p:cNvSpPr>
                <p:nvPr/>
              </p:nvSpPr>
              <p:spPr bwMode="auto">
                <a:xfrm>
                  <a:off x="3393" y="107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8" name="Rectangle 1012"/>
                <p:cNvSpPr>
                  <a:spLocks noChangeArrowheads="1"/>
                </p:cNvSpPr>
                <p:nvPr/>
              </p:nvSpPr>
              <p:spPr bwMode="auto">
                <a:xfrm>
                  <a:off x="3393" y="107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9" name="Rectangle 1013"/>
                <p:cNvSpPr>
                  <a:spLocks noChangeArrowheads="1"/>
                </p:cNvSpPr>
                <p:nvPr/>
              </p:nvSpPr>
              <p:spPr bwMode="auto">
                <a:xfrm>
                  <a:off x="3393" y="108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0" name="Rectangle 1014"/>
                <p:cNvSpPr>
                  <a:spLocks noChangeArrowheads="1"/>
                </p:cNvSpPr>
                <p:nvPr/>
              </p:nvSpPr>
              <p:spPr bwMode="auto">
                <a:xfrm>
                  <a:off x="3393" y="108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1" name="Rectangle 1015"/>
                <p:cNvSpPr>
                  <a:spLocks noChangeArrowheads="1"/>
                </p:cNvSpPr>
                <p:nvPr/>
              </p:nvSpPr>
              <p:spPr bwMode="auto">
                <a:xfrm>
                  <a:off x="3393" y="108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2" name="Rectangle 1016"/>
                <p:cNvSpPr>
                  <a:spLocks noChangeArrowheads="1"/>
                </p:cNvSpPr>
                <p:nvPr/>
              </p:nvSpPr>
              <p:spPr bwMode="auto">
                <a:xfrm>
                  <a:off x="3393" y="108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3" name="Rectangle 1017"/>
                <p:cNvSpPr>
                  <a:spLocks noChangeArrowheads="1"/>
                </p:cNvSpPr>
                <p:nvPr/>
              </p:nvSpPr>
              <p:spPr bwMode="auto">
                <a:xfrm>
                  <a:off x="3393" y="108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4" name="Rectangle 1018"/>
                <p:cNvSpPr>
                  <a:spLocks noChangeArrowheads="1"/>
                </p:cNvSpPr>
                <p:nvPr/>
              </p:nvSpPr>
              <p:spPr bwMode="auto">
                <a:xfrm>
                  <a:off x="3393" y="108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5" name="Rectangle 1019"/>
                <p:cNvSpPr>
                  <a:spLocks noChangeArrowheads="1"/>
                </p:cNvSpPr>
                <p:nvPr/>
              </p:nvSpPr>
              <p:spPr bwMode="auto">
                <a:xfrm>
                  <a:off x="3393" y="109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6" name="Rectangle 1020"/>
                <p:cNvSpPr>
                  <a:spLocks noChangeArrowheads="1"/>
                </p:cNvSpPr>
                <p:nvPr/>
              </p:nvSpPr>
              <p:spPr bwMode="auto">
                <a:xfrm>
                  <a:off x="3393" y="109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7" name="Rectangle 1021"/>
                <p:cNvSpPr>
                  <a:spLocks noChangeArrowheads="1"/>
                </p:cNvSpPr>
                <p:nvPr/>
              </p:nvSpPr>
              <p:spPr bwMode="auto">
                <a:xfrm>
                  <a:off x="3393" y="109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8" name="Rectangle 1022"/>
                <p:cNvSpPr>
                  <a:spLocks noChangeArrowheads="1"/>
                </p:cNvSpPr>
                <p:nvPr/>
              </p:nvSpPr>
              <p:spPr bwMode="auto">
                <a:xfrm>
                  <a:off x="3393" y="109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9" name="Rectangle 1023"/>
                <p:cNvSpPr>
                  <a:spLocks noChangeArrowheads="1"/>
                </p:cNvSpPr>
                <p:nvPr/>
              </p:nvSpPr>
              <p:spPr bwMode="auto">
                <a:xfrm>
                  <a:off x="3393" y="109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0" name="Rectangle 0"/>
                <p:cNvSpPr>
                  <a:spLocks noChangeArrowheads="1"/>
                </p:cNvSpPr>
                <p:nvPr/>
              </p:nvSpPr>
              <p:spPr bwMode="auto">
                <a:xfrm>
                  <a:off x="3393" y="109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1" name="Rectangle 1"/>
                <p:cNvSpPr>
                  <a:spLocks noChangeArrowheads="1"/>
                </p:cNvSpPr>
                <p:nvPr/>
              </p:nvSpPr>
              <p:spPr bwMode="auto">
                <a:xfrm>
                  <a:off x="3393" y="11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2" name="Rectangle 2"/>
                <p:cNvSpPr>
                  <a:spLocks noChangeArrowheads="1"/>
                </p:cNvSpPr>
                <p:nvPr/>
              </p:nvSpPr>
              <p:spPr bwMode="auto">
                <a:xfrm>
                  <a:off x="3393" y="110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3" name="Rectangle 3"/>
                <p:cNvSpPr>
                  <a:spLocks noChangeArrowheads="1"/>
                </p:cNvSpPr>
                <p:nvPr/>
              </p:nvSpPr>
              <p:spPr bwMode="auto">
                <a:xfrm>
                  <a:off x="3393" y="110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4" name="Rectangle 4"/>
                <p:cNvSpPr>
                  <a:spLocks noChangeArrowheads="1"/>
                </p:cNvSpPr>
                <p:nvPr/>
              </p:nvSpPr>
              <p:spPr bwMode="auto">
                <a:xfrm>
                  <a:off x="3393" y="11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5" name="Rectangle 5"/>
                <p:cNvSpPr>
                  <a:spLocks noChangeArrowheads="1"/>
                </p:cNvSpPr>
                <p:nvPr/>
              </p:nvSpPr>
              <p:spPr bwMode="auto">
                <a:xfrm>
                  <a:off x="3393" y="11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6" name="Rectangle 6"/>
                <p:cNvSpPr>
                  <a:spLocks noChangeArrowheads="1"/>
                </p:cNvSpPr>
                <p:nvPr/>
              </p:nvSpPr>
              <p:spPr bwMode="auto">
                <a:xfrm>
                  <a:off x="3393" y="11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7" name="Rectangle 7"/>
                <p:cNvSpPr>
                  <a:spLocks noChangeArrowheads="1"/>
                </p:cNvSpPr>
                <p:nvPr/>
              </p:nvSpPr>
              <p:spPr bwMode="auto">
                <a:xfrm>
                  <a:off x="3393" y="111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8" name="Rectangle 8"/>
                <p:cNvSpPr>
                  <a:spLocks noChangeArrowheads="1"/>
                </p:cNvSpPr>
                <p:nvPr/>
              </p:nvSpPr>
              <p:spPr bwMode="auto">
                <a:xfrm>
                  <a:off x="3393" y="111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9" name="Rectangle 9"/>
                <p:cNvSpPr>
                  <a:spLocks noChangeArrowheads="1"/>
                </p:cNvSpPr>
                <p:nvPr/>
              </p:nvSpPr>
              <p:spPr bwMode="auto">
                <a:xfrm>
                  <a:off x="3393" y="11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70" name="Rectangle 10"/>
                <p:cNvSpPr>
                  <a:spLocks noChangeArrowheads="1"/>
                </p:cNvSpPr>
                <p:nvPr/>
              </p:nvSpPr>
              <p:spPr bwMode="auto">
                <a:xfrm>
                  <a:off x="3393" y="11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0971" name="Rectangle 11"/>
              <p:cNvSpPr>
                <a:spLocks noChangeArrowheads="1"/>
              </p:cNvSpPr>
              <p:nvPr/>
            </p:nvSpPr>
            <p:spPr bwMode="auto">
              <a:xfrm>
                <a:off x="3393" y="1000"/>
                <a:ext cx="908" cy="118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80972" name="Rectangle 12"/>
            <p:cNvSpPr>
              <a:spLocks noChangeArrowheads="1"/>
            </p:cNvSpPr>
            <p:nvPr/>
          </p:nvSpPr>
          <p:spPr bwMode="auto">
            <a:xfrm>
              <a:off x="4126" y="1472"/>
              <a:ext cx="1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Comic Sans MS" charset="0"/>
                </a:rPr>
                <a:t>ROD</a:t>
              </a:r>
              <a:endParaRPr lang="en-US" sz="1400">
                <a:solidFill>
                  <a:schemeClr val="tx1"/>
                </a:solidFill>
                <a:latin typeface="Comic Sans MS" charset="0"/>
              </a:endParaRPr>
            </a:p>
          </p:txBody>
        </p:sp>
      </p:grpSp>
      <p:grpSp>
        <p:nvGrpSpPr>
          <p:cNvPr id="1644" name="Group 13"/>
          <p:cNvGrpSpPr>
            <a:grpSpLocks/>
          </p:cNvGrpSpPr>
          <p:nvPr/>
        </p:nvGrpSpPr>
        <p:grpSpPr bwMode="auto">
          <a:xfrm>
            <a:off x="5299075" y="2501900"/>
            <a:ext cx="503238" cy="198438"/>
            <a:chOff x="3624" y="1448"/>
            <a:chExt cx="344" cy="125"/>
          </a:xfrm>
        </p:grpSpPr>
        <p:grpSp>
          <p:nvGrpSpPr>
            <p:cNvPr id="1645" name="Group 14"/>
            <p:cNvGrpSpPr>
              <a:grpSpLocks/>
            </p:cNvGrpSpPr>
            <p:nvPr/>
          </p:nvGrpSpPr>
          <p:grpSpPr bwMode="auto">
            <a:xfrm>
              <a:off x="3624" y="1448"/>
              <a:ext cx="344" cy="125"/>
              <a:chOff x="3393" y="1000"/>
              <a:chExt cx="908" cy="118"/>
            </a:xfrm>
          </p:grpSpPr>
          <p:grpSp>
            <p:nvGrpSpPr>
              <p:cNvPr id="1646" name="Group 15"/>
              <p:cNvGrpSpPr>
                <a:grpSpLocks/>
              </p:cNvGrpSpPr>
              <p:nvPr/>
            </p:nvGrpSpPr>
            <p:grpSpPr bwMode="auto">
              <a:xfrm>
                <a:off x="3393" y="1000"/>
                <a:ext cx="906" cy="116"/>
                <a:chOff x="3393" y="1000"/>
                <a:chExt cx="906" cy="116"/>
              </a:xfrm>
            </p:grpSpPr>
            <p:sp>
              <p:nvSpPr>
                <p:cNvPr id="680976" name="Rectangle 16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77" name="Rectangle 17"/>
                <p:cNvSpPr>
                  <a:spLocks noChangeArrowheads="1"/>
                </p:cNvSpPr>
                <p:nvPr/>
              </p:nvSpPr>
              <p:spPr bwMode="auto">
                <a:xfrm>
                  <a:off x="3393" y="100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78" name="Rectangle 18"/>
                <p:cNvSpPr>
                  <a:spLocks noChangeArrowheads="1"/>
                </p:cNvSpPr>
                <p:nvPr/>
              </p:nvSpPr>
              <p:spPr bwMode="auto">
                <a:xfrm>
                  <a:off x="3393" y="100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79" name="Rectangle 19"/>
                <p:cNvSpPr>
                  <a:spLocks noChangeArrowheads="1"/>
                </p:cNvSpPr>
                <p:nvPr/>
              </p:nvSpPr>
              <p:spPr bwMode="auto">
                <a:xfrm>
                  <a:off x="3393" y="10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0" name="Rectangle 20"/>
                <p:cNvSpPr>
                  <a:spLocks noChangeArrowheads="1"/>
                </p:cNvSpPr>
                <p:nvPr/>
              </p:nvSpPr>
              <p:spPr bwMode="auto">
                <a:xfrm>
                  <a:off x="3393" y="10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1" name="Rectangle 21"/>
                <p:cNvSpPr>
                  <a:spLocks noChangeArrowheads="1"/>
                </p:cNvSpPr>
                <p:nvPr/>
              </p:nvSpPr>
              <p:spPr bwMode="auto">
                <a:xfrm>
                  <a:off x="3393" y="10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2" name="Rectangle 22"/>
                <p:cNvSpPr>
                  <a:spLocks noChangeArrowheads="1"/>
                </p:cNvSpPr>
                <p:nvPr/>
              </p:nvSpPr>
              <p:spPr bwMode="auto">
                <a:xfrm>
                  <a:off x="3393" y="101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3" name="Rectangle 23"/>
                <p:cNvSpPr>
                  <a:spLocks noChangeArrowheads="1"/>
                </p:cNvSpPr>
                <p:nvPr/>
              </p:nvSpPr>
              <p:spPr bwMode="auto">
                <a:xfrm>
                  <a:off x="3393" y="101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4" name="Rectangle 24"/>
                <p:cNvSpPr>
                  <a:spLocks noChangeArrowheads="1"/>
                </p:cNvSpPr>
                <p:nvPr/>
              </p:nvSpPr>
              <p:spPr bwMode="auto">
                <a:xfrm>
                  <a:off x="3393" y="10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5" name="Rectangle 25"/>
                <p:cNvSpPr>
                  <a:spLocks noChangeArrowheads="1"/>
                </p:cNvSpPr>
                <p:nvPr/>
              </p:nvSpPr>
              <p:spPr bwMode="auto">
                <a:xfrm>
                  <a:off x="3393" y="10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6" name="Rectangle 26"/>
                <p:cNvSpPr>
                  <a:spLocks noChangeArrowheads="1"/>
                </p:cNvSpPr>
                <p:nvPr/>
              </p:nvSpPr>
              <p:spPr bwMode="auto">
                <a:xfrm>
                  <a:off x="3393" y="101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393" y="101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8" name="Rectangle 28"/>
                <p:cNvSpPr>
                  <a:spLocks noChangeArrowheads="1"/>
                </p:cNvSpPr>
                <p:nvPr/>
              </p:nvSpPr>
              <p:spPr bwMode="auto">
                <a:xfrm>
                  <a:off x="3393" y="102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9" name="Rectangle 29"/>
                <p:cNvSpPr>
                  <a:spLocks noChangeArrowheads="1"/>
                </p:cNvSpPr>
                <p:nvPr/>
              </p:nvSpPr>
              <p:spPr bwMode="auto">
                <a:xfrm>
                  <a:off x="3393" y="102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93" y="102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1" name="Rectangle 31"/>
                <p:cNvSpPr>
                  <a:spLocks noChangeArrowheads="1"/>
                </p:cNvSpPr>
                <p:nvPr/>
              </p:nvSpPr>
              <p:spPr bwMode="auto">
                <a:xfrm>
                  <a:off x="3393" y="102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2" name="Rectangle 32"/>
                <p:cNvSpPr>
                  <a:spLocks noChangeArrowheads="1"/>
                </p:cNvSpPr>
                <p:nvPr/>
              </p:nvSpPr>
              <p:spPr bwMode="auto">
                <a:xfrm>
                  <a:off x="3393" y="102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3" name="Rectangle 33"/>
                <p:cNvSpPr>
                  <a:spLocks noChangeArrowheads="1"/>
                </p:cNvSpPr>
                <p:nvPr/>
              </p:nvSpPr>
              <p:spPr bwMode="auto">
                <a:xfrm>
                  <a:off x="3393" y="102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4" name="Rectangle 34"/>
                <p:cNvSpPr>
                  <a:spLocks noChangeArrowheads="1"/>
                </p:cNvSpPr>
                <p:nvPr/>
              </p:nvSpPr>
              <p:spPr bwMode="auto">
                <a:xfrm>
                  <a:off x="3393" y="102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5" name="Rectangle 35"/>
                <p:cNvSpPr>
                  <a:spLocks noChangeArrowheads="1"/>
                </p:cNvSpPr>
                <p:nvPr/>
              </p:nvSpPr>
              <p:spPr bwMode="auto">
                <a:xfrm>
                  <a:off x="3393" y="103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6" name="Rectangle 36"/>
                <p:cNvSpPr>
                  <a:spLocks noChangeArrowheads="1"/>
                </p:cNvSpPr>
                <p:nvPr/>
              </p:nvSpPr>
              <p:spPr bwMode="auto">
                <a:xfrm>
                  <a:off x="3393" y="103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7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103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8" name="Rectangle 38"/>
                <p:cNvSpPr>
                  <a:spLocks noChangeArrowheads="1"/>
                </p:cNvSpPr>
                <p:nvPr/>
              </p:nvSpPr>
              <p:spPr bwMode="auto">
                <a:xfrm>
                  <a:off x="3393" y="103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9" name="Rectangle 39"/>
                <p:cNvSpPr>
                  <a:spLocks noChangeArrowheads="1"/>
                </p:cNvSpPr>
                <p:nvPr/>
              </p:nvSpPr>
              <p:spPr bwMode="auto">
                <a:xfrm>
                  <a:off x="3393" y="103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0" name="Rectangle 40"/>
                <p:cNvSpPr>
                  <a:spLocks noChangeArrowheads="1"/>
                </p:cNvSpPr>
                <p:nvPr/>
              </p:nvSpPr>
              <p:spPr bwMode="auto">
                <a:xfrm>
                  <a:off x="3393" y="103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1" name="Rectangle 41"/>
                <p:cNvSpPr>
                  <a:spLocks noChangeArrowheads="1"/>
                </p:cNvSpPr>
                <p:nvPr/>
              </p:nvSpPr>
              <p:spPr bwMode="auto">
                <a:xfrm>
                  <a:off x="3393" y="104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2" name="Rectangle 42"/>
                <p:cNvSpPr>
                  <a:spLocks noChangeArrowheads="1"/>
                </p:cNvSpPr>
                <p:nvPr/>
              </p:nvSpPr>
              <p:spPr bwMode="auto">
                <a:xfrm>
                  <a:off x="3393" y="104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3" name="Rectangle 43"/>
                <p:cNvSpPr>
                  <a:spLocks noChangeArrowheads="1"/>
                </p:cNvSpPr>
                <p:nvPr/>
              </p:nvSpPr>
              <p:spPr bwMode="auto">
                <a:xfrm>
                  <a:off x="3393" y="104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4" name="Rectangle 44"/>
                <p:cNvSpPr>
                  <a:spLocks noChangeArrowheads="1"/>
                </p:cNvSpPr>
                <p:nvPr/>
              </p:nvSpPr>
              <p:spPr bwMode="auto">
                <a:xfrm>
                  <a:off x="3393" y="104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5" name="Rectangle 45"/>
                <p:cNvSpPr>
                  <a:spLocks noChangeArrowheads="1"/>
                </p:cNvSpPr>
                <p:nvPr/>
              </p:nvSpPr>
              <p:spPr bwMode="auto">
                <a:xfrm>
                  <a:off x="3393" y="104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6" name="Rectangle 46"/>
                <p:cNvSpPr>
                  <a:spLocks noChangeArrowheads="1"/>
                </p:cNvSpPr>
                <p:nvPr/>
              </p:nvSpPr>
              <p:spPr bwMode="auto">
                <a:xfrm>
                  <a:off x="3393" y="104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7" name="Rectangle 47"/>
                <p:cNvSpPr>
                  <a:spLocks noChangeArrowheads="1"/>
                </p:cNvSpPr>
                <p:nvPr/>
              </p:nvSpPr>
              <p:spPr bwMode="auto">
                <a:xfrm>
                  <a:off x="3393" y="105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8" name="Rectangle 48"/>
                <p:cNvSpPr>
                  <a:spLocks noChangeArrowheads="1"/>
                </p:cNvSpPr>
                <p:nvPr/>
              </p:nvSpPr>
              <p:spPr bwMode="auto">
                <a:xfrm>
                  <a:off x="3393" y="105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9" name="Rectangle 49"/>
                <p:cNvSpPr>
                  <a:spLocks noChangeArrowheads="1"/>
                </p:cNvSpPr>
                <p:nvPr/>
              </p:nvSpPr>
              <p:spPr bwMode="auto">
                <a:xfrm>
                  <a:off x="3393" y="105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0" name="Rectangle 50"/>
                <p:cNvSpPr>
                  <a:spLocks noChangeArrowheads="1"/>
                </p:cNvSpPr>
                <p:nvPr/>
              </p:nvSpPr>
              <p:spPr bwMode="auto">
                <a:xfrm>
                  <a:off x="3393" y="105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1" name="Rectangle 51"/>
                <p:cNvSpPr>
                  <a:spLocks noChangeArrowheads="1"/>
                </p:cNvSpPr>
                <p:nvPr/>
              </p:nvSpPr>
              <p:spPr bwMode="auto">
                <a:xfrm>
                  <a:off x="3393" y="105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2" name="Rectangle 52"/>
                <p:cNvSpPr>
                  <a:spLocks noChangeArrowheads="1"/>
                </p:cNvSpPr>
                <p:nvPr/>
              </p:nvSpPr>
              <p:spPr bwMode="auto">
                <a:xfrm>
                  <a:off x="3393" y="105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3" name="Rectangle 53"/>
                <p:cNvSpPr>
                  <a:spLocks noChangeArrowheads="1"/>
                </p:cNvSpPr>
                <p:nvPr/>
              </p:nvSpPr>
              <p:spPr bwMode="auto">
                <a:xfrm>
                  <a:off x="3393" y="106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4" name="Rectangle 54"/>
                <p:cNvSpPr>
                  <a:spLocks noChangeArrowheads="1"/>
                </p:cNvSpPr>
                <p:nvPr/>
              </p:nvSpPr>
              <p:spPr bwMode="auto">
                <a:xfrm>
                  <a:off x="3393" y="106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5" name="Rectangle 55"/>
                <p:cNvSpPr>
                  <a:spLocks noChangeArrowheads="1"/>
                </p:cNvSpPr>
                <p:nvPr/>
              </p:nvSpPr>
              <p:spPr bwMode="auto">
                <a:xfrm>
                  <a:off x="3393" y="106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6" name="Rectangle 56"/>
                <p:cNvSpPr>
                  <a:spLocks noChangeArrowheads="1"/>
                </p:cNvSpPr>
                <p:nvPr/>
              </p:nvSpPr>
              <p:spPr bwMode="auto">
                <a:xfrm>
                  <a:off x="3393" y="106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7" name="Rectangle 57"/>
                <p:cNvSpPr>
                  <a:spLocks noChangeArrowheads="1"/>
                </p:cNvSpPr>
                <p:nvPr/>
              </p:nvSpPr>
              <p:spPr bwMode="auto">
                <a:xfrm>
                  <a:off x="3393" y="106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8" name="Rectangle 58"/>
                <p:cNvSpPr>
                  <a:spLocks noChangeArrowheads="1"/>
                </p:cNvSpPr>
                <p:nvPr/>
              </p:nvSpPr>
              <p:spPr bwMode="auto">
                <a:xfrm>
                  <a:off x="3393" y="106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9" name="Rectangle 59"/>
                <p:cNvSpPr>
                  <a:spLocks noChangeArrowheads="1"/>
                </p:cNvSpPr>
                <p:nvPr/>
              </p:nvSpPr>
              <p:spPr bwMode="auto">
                <a:xfrm>
                  <a:off x="3393" y="107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0" name="Rectangle 60"/>
                <p:cNvSpPr>
                  <a:spLocks noChangeArrowheads="1"/>
                </p:cNvSpPr>
                <p:nvPr/>
              </p:nvSpPr>
              <p:spPr bwMode="auto">
                <a:xfrm>
                  <a:off x="3393" y="107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1" name="Rectangle 61"/>
                <p:cNvSpPr>
                  <a:spLocks noChangeArrowheads="1"/>
                </p:cNvSpPr>
                <p:nvPr/>
              </p:nvSpPr>
              <p:spPr bwMode="auto">
                <a:xfrm>
                  <a:off x="3393" y="107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2" name="Rectangle 62"/>
                <p:cNvSpPr>
                  <a:spLocks noChangeArrowheads="1"/>
                </p:cNvSpPr>
                <p:nvPr/>
              </p:nvSpPr>
              <p:spPr bwMode="auto">
                <a:xfrm>
                  <a:off x="3393" y="107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3" name="Rectangle 63"/>
                <p:cNvSpPr>
                  <a:spLocks noChangeArrowheads="1"/>
                </p:cNvSpPr>
                <p:nvPr/>
              </p:nvSpPr>
              <p:spPr bwMode="auto">
                <a:xfrm>
                  <a:off x="3393" y="10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4" name="Rectangle 64"/>
                <p:cNvSpPr>
                  <a:spLocks noChangeArrowheads="1"/>
                </p:cNvSpPr>
                <p:nvPr/>
              </p:nvSpPr>
              <p:spPr bwMode="auto">
                <a:xfrm>
                  <a:off x="3393" y="107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5" name="Rectangle 65"/>
                <p:cNvSpPr>
                  <a:spLocks noChangeArrowheads="1"/>
                </p:cNvSpPr>
                <p:nvPr/>
              </p:nvSpPr>
              <p:spPr bwMode="auto">
                <a:xfrm>
                  <a:off x="3393" y="107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6" name="Rectangle 66"/>
                <p:cNvSpPr>
                  <a:spLocks noChangeArrowheads="1"/>
                </p:cNvSpPr>
                <p:nvPr/>
              </p:nvSpPr>
              <p:spPr bwMode="auto">
                <a:xfrm>
                  <a:off x="3393" y="108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7" name="Rectangle 67"/>
                <p:cNvSpPr>
                  <a:spLocks noChangeArrowheads="1"/>
                </p:cNvSpPr>
                <p:nvPr/>
              </p:nvSpPr>
              <p:spPr bwMode="auto">
                <a:xfrm>
                  <a:off x="3393" y="108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8" name="Rectangle 68"/>
                <p:cNvSpPr>
                  <a:spLocks noChangeArrowheads="1"/>
                </p:cNvSpPr>
                <p:nvPr/>
              </p:nvSpPr>
              <p:spPr bwMode="auto">
                <a:xfrm>
                  <a:off x="3393" y="108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9" name="Rectangle 69"/>
                <p:cNvSpPr>
                  <a:spLocks noChangeArrowheads="1"/>
                </p:cNvSpPr>
                <p:nvPr/>
              </p:nvSpPr>
              <p:spPr bwMode="auto">
                <a:xfrm>
                  <a:off x="3393" y="108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0" name="Rectangle 70"/>
                <p:cNvSpPr>
                  <a:spLocks noChangeArrowheads="1"/>
                </p:cNvSpPr>
                <p:nvPr/>
              </p:nvSpPr>
              <p:spPr bwMode="auto">
                <a:xfrm>
                  <a:off x="3393" y="108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1" name="Rectangle 71"/>
                <p:cNvSpPr>
                  <a:spLocks noChangeArrowheads="1"/>
                </p:cNvSpPr>
                <p:nvPr/>
              </p:nvSpPr>
              <p:spPr bwMode="auto">
                <a:xfrm>
                  <a:off x="3393" y="108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2" name="Rectangle 72"/>
                <p:cNvSpPr>
                  <a:spLocks noChangeArrowheads="1"/>
                </p:cNvSpPr>
                <p:nvPr/>
              </p:nvSpPr>
              <p:spPr bwMode="auto">
                <a:xfrm>
                  <a:off x="3393" y="109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3" name="Rectangle 73"/>
                <p:cNvSpPr>
                  <a:spLocks noChangeArrowheads="1"/>
                </p:cNvSpPr>
                <p:nvPr/>
              </p:nvSpPr>
              <p:spPr bwMode="auto">
                <a:xfrm>
                  <a:off x="3393" y="109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4" name="Rectangle 74"/>
                <p:cNvSpPr>
                  <a:spLocks noChangeArrowheads="1"/>
                </p:cNvSpPr>
                <p:nvPr/>
              </p:nvSpPr>
              <p:spPr bwMode="auto">
                <a:xfrm>
                  <a:off x="3393" y="109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5" name="Rectangle 75"/>
                <p:cNvSpPr>
                  <a:spLocks noChangeArrowheads="1"/>
                </p:cNvSpPr>
                <p:nvPr/>
              </p:nvSpPr>
              <p:spPr bwMode="auto">
                <a:xfrm>
                  <a:off x="3393" y="109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6" name="Rectangle 76"/>
                <p:cNvSpPr>
                  <a:spLocks noChangeArrowheads="1"/>
                </p:cNvSpPr>
                <p:nvPr/>
              </p:nvSpPr>
              <p:spPr bwMode="auto">
                <a:xfrm>
                  <a:off x="3393" y="109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7" name="Rectangle 77"/>
                <p:cNvSpPr>
                  <a:spLocks noChangeArrowheads="1"/>
                </p:cNvSpPr>
                <p:nvPr/>
              </p:nvSpPr>
              <p:spPr bwMode="auto">
                <a:xfrm>
                  <a:off x="3393" y="109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8" name="Rectangle 78"/>
                <p:cNvSpPr>
                  <a:spLocks noChangeArrowheads="1"/>
                </p:cNvSpPr>
                <p:nvPr/>
              </p:nvSpPr>
              <p:spPr bwMode="auto">
                <a:xfrm>
                  <a:off x="3393" y="11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9" name="Rectangle 79"/>
                <p:cNvSpPr>
                  <a:spLocks noChangeArrowheads="1"/>
                </p:cNvSpPr>
                <p:nvPr/>
              </p:nvSpPr>
              <p:spPr bwMode="auto">
                <a:xfrm>
                  <a:off x="3393" y="110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0" name="Rectangle 80"/>
                <p:cNvSpPr>
                  <a:spLocks noChangeArrowheads="1"/>
                </p:cNvSpPr>
                <p:nvPr/>
              </p:nvSpPr>
              <p:spPr bwMode="auto">
                <a:xfrm>
                  <a:off x="3393" y="110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1" name="Rectangle 81"/>
                <p:cNvSpPr>
                  <a:spLocks noChangeArrowheads="1"/>
                </p:cNvSpPr>
                <p:nvPr/>
              </p:nvSpPr>
              <p:spPr bwMode="auto">
                <a:xfrm>
                  <a:off x="3393" y="11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2" name="Rectangle 82"/>
                <p:cNvSpPr>
                  <a:spLocks noChangeArrowheads="1"/>
                </p:cNvSpPr>
                <p:nvPr/>
              </p:nvSpPr>
              <p:spPr bwMode="auto">
                <a:xfrm>
                  <a:off x="3393" y="11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3" name="Rectangle 83"/>
                <p:cNvSpPr>
                  <a:spLocks noChangeArrowheads="1"/>
                </p:cNvSpPr>
                <p:nvPr/>
              </p:nvSpPr>
              <p:spPr bwMode="auto">
                <a:xfrm>
                  <a:off x="3393" y="11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4" name="Rectangle 84"/>
                <p:cNvSpPr>
                  <a:spLocks noChangeArrowheads="1"/>
                </p:cNvSpPr>
                <p:nvPr/>
              </p:nvSpPr>
              <p:spPr bwMode="auto">
                <a:xfrm>
                  <a:off x="3393" y="111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5" name="Rectangle 85"/>
                <p:cNvSpPr>
                  <a:spLocks noChangeArrowheads="1"/>
                </p:cNvSpPr>
                <p:nvPr/>
              </p:nvSpPr>
              <p:spPr bwMode="auto">
                <a:xfrm>
                  <a:off x="3393" y="111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6" name="Rectangle 86"/>
                <p:cNvSpPr>
                  <a:spLocks noChangeArrowheads="1"/>
                </p:cNvSpPr>
                <p:nvPr/>
              </p:nvSpPr>
              <p:spPr bwMode="auto">
                <a:xfrm>
                  <a:off x="3393" y="11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7" name="Rectangle 87"/>
                <p:cNvSpPr>
                  <a:spLocks noChangeArrowheads="1"/>
                </p:cNvSpPr>
                <p:nvPr/>
              </p:nvSpPr>
              <p:spPr bwMode="auto">
                <a:xfrm>
                  <a:off x="3393" y="11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1048" name="Rectangle 88"/>
              <p:cNvSpPr>
                <a:spLocks noChangeArrowheads="1"/>
              </p:cNvSpPr>
              <p:nvPr/>
            </p:nvSpPr>
            <p:spPr bwMode="auto">
              <a:xfrm>
                <a:off x="3393" y="1000"/>
                <a:ext cx="908" cy="118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81049" name="Rectangle 89"/>
            <p:cNvSpPr>
              <a:spLocks noChangeArrowheads="1"/>
            </p:cNvSpPr>
            <p:nvPr/>
          </p:nvSpPr>
          <p:spPr bwMode="auto">
            <a:xfrm>
              <a:off x="3710" y="1472"/>
              <a:ext cx="1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Comic Sans MS" charset="0"/>
                </a:rPr>
                <a:t>ROD</a:t>
              </a:r>
              <a:endParaRPr lang="en-US" sz="1400">
                <a:solidFill>
                  <a:schemeClr val="tx1"/>
                </a:solidFill>
                <a:latin typeface="Comic Sans MS" charset="0"/>
              </a:endParaRPr>
            </a:p>
          </p:txBody>
        </p:sp>
      </p:grpSp>
      <p:grpSp>
        <p:nvGrpSpPr>
          <p:cNvPr id="1647" name="Group 90"/>
          <p:cNvGrpSpPr>
            <a:grpSpLocks/>
          </p:cNvGrpSpPr>
          <p:nvPr/>
        </p:nvGrpSpPr>
        <p:grpSpPr bwMode="auto">
          <a:xfrm>
            <a:off x="2262188" y="1962150"/>
            <a:ext cx="3927475" cy="2257425"/>
            <a:chOff x="1544" y="1236"/>
            <a:chExt cx="2680" cy="1422"/>
          </a:xfrm>
        </p:grpSpPr>
        <p:sp>
          <p:nvSpPr>
            <p:cNvPr id="681051" name="Text Box 91"/>
            <p:cNvSpPr txBox="1">
              <a:spLocks noChangeArrowheads="1"/>
            </p:cNvSpPr>
            <p:nvPr/>
          </p:nvSpPr>
          <p:spPr bwMode="auto">
            <a:xfrm>
              <a:off x="1544" y="2021"/>
              <a:ext cx="1191" cy="637"/>
            </a:xfrm>
            <a:prstGeom prst="rect">
              <a:avLst/>
            </a:prstGeom>
            <a:solidFill>
              <a:srgbClr val="DCDCE2"/>
            </a:solidFill>
            <a:ln w="6350" cap="sq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kumimoji="1" lang="en-US" sz="1400" b="1">
                  <a:solidFill>
                    <a:schemeClr val="tx1"/>
                  </a:solidFill>
                  <a:latin typeface="Comic Sans MS" charset="0"/>
                </a:rPr>
                <a:t>LVL2</a:t>
              </a:r>
            </a:p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kumimoji="1" lang="en-US" sz="1800" b="1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681052" name="Text Box 92"/>
            <p:cNvSpPr txBox="1">
              <a:spLocks noChangeArrowheads="1"/>
            </p:cNvSpPr>
            <p:nvPr/>
          </p:nvSpPr>
          <p:spPr bwMode="auto">
            <a:xfrm>
              <a:off x="2255" y="1993"/>
              <a:ext cx="537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02016B"/>
                  </a:solidFill>
                  <a:latin typeface="Comic Sans MS" charset="0"/>
                </a:rPr>
                <a:t>~ 10 ms</a:t>
              </a:r>
            </a:p>
          </p:txBody>
        </p:sp>
        <p:cxnSp>
          <p:nvCxnSpPr>
            <p:cNvPr id="681053" name="AutoShape 93"/>
            <p:cNvCxnSpPr>
              <a:cxnSpLocks noChangeShapeType="1"/>
              <a:stCxn id="680761" idx="2"/>
              <a:endCxn id="681051" idx="0"/>
            </p:cNvCxnSpPr>
            <p:nvPr/>
          </p:nvCxnSpPr>
          <p:spPr bwMode="auto">
            <a:xfrm rot="16200000" flipV="1">
              <a:off x="2974" y="1187"/>
              <a:ext cx="415" cy="2084"/>
            </a:xfrm>
            <a:prstGeom prst="bentConnector5">
              <a:avLst>
                <a:gd name="adj1" fmla="val -34699"/>
                <a:gd name="adj2" fmla="val 49616"/>
                <a:gd name="adj3" fmla="val 134699"/>
              </a:avLst>
            </a:prstGeom>
            <a:noFill/>
            <a:ln w="28575" cap="sq">
              <a:solidFill>
                <a:srgbClr val="FF000C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1648" name="Group 94"/>
            <p:cNvGrpSpPr>
              <a:grpSpLocks/>
            </p:cNvGrpSpPr>
            <p:nvPr/>
          </p:nvGrpSpPr>
          <p:grpSpPr bwMode="auto">
            <a:xfrm>
              <a:off x="1736" y="2170"/>
              <a:ext cx="330" cy="160"/>
              <a:chOff x="1736" y="2034"/>
              <a:chExt cx="330" cy="160"/>
            </a:xfrm>
          </p:grpSpPr>
          <p:grpSp>
            <p:nvGrpSpPr>
              <p:cNvPr id="1649" name="Group 95"/>
              <p:cNvGrpSpPr>
                <a:grpSpLocks/>
              </p:cNvGrpSpPr>
              <p:nvPr/>
            </p:nvGrpSpPr>
            <p:grpSpPr bwMode="auto">
              <a:xfrm>
                <a:off x="1736" y="2034"/>
                <a:ext cx="330" cy="160"/>
                <a:chOff x="2320" y="1724"/>
                <a:chExt cx="333" cy="206"/>
              </a:xfrm>
            </p:grpSpPr>
            <p:grpSp>
              <p:nvGrpSpPr>
                <p:cNvPr id="1650" name="Group 96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1654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681058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59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0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6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7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8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9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0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1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2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3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4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5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6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7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8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9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0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1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2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3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4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5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6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7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8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9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0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1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2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3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4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5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6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7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8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9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0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1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2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3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4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5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6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8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9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0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1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2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3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4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5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6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7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8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9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0" name="Rectangl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1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2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3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4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5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6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7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8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9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0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1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2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3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4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5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6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7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8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9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0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1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2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3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4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5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6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7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9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0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1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2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3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4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5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6" name="Rectangle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7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8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9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0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1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2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3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4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5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6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7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8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9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0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1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2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3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4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5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6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7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8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9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0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1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2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3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5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6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7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8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9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0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1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2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3" name="Rectangl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4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5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6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7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8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9" name="Rectangle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0" name="Rectangl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1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2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3" name="Rectangl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4" name="Rectangl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5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6" name="Rectangl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7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8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9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0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1" name="Rectangl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2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3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4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5" name="Rectangl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6" name="Rectangl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7" name="Rectangl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8" name="Rectangl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9" name="Rectangle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0" name="Rectangl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1" name="Rectangl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2" name="Rectangle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3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4" name="Rectangl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5" name="Rectangle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6" name="Rectangl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7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8" name="Rectangl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9" name="Rectangl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0" name="Rectangl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1" name="Rectangle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2" name="Rectangl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3" name="Rectangl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4" name="Rectangle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5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6" name="Rectangl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7" name="Rectangle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8" name="Rectangle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9" name="Rectangl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0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1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2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3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4" name="Rectangl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5" name="Rectangle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6" name="Rectangl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7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8" name="Rectangl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9" name="Rectangle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0" name="Rectangl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1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2" name="Rectangl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3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4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5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6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7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1258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59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0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1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2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3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4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5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6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7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8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9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0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1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2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3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4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5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6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7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8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9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0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1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3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4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5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6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7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8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9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0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1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2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3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4" name="Rectangle 33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5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6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7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8" name="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9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0" name="Rectangle 34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1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2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3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4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5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6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7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8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9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10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11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1312" name="Freeform 352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1313" name="Rectangle 353"/>
              <p:cNvSpPr>
                <a:spLocks noChangeArrowheads="1"/>
              </p:cNvSpPr>
              <p:nvPr/>
            </p:nvSpPr>
            <p:spPr bwMode="auto">
              <a:xfrm>
                <a:off x="1784" y="2075"/>
                <a:ext cx="22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ROIB</a:t>
                </a:r>
                <a:endParaRPr lang="en-US" sz="12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1655" name="Group 354"/>
            <p:cNvGrpSpPr>
              <a:grpSpLocks/>
            </p:cNvGrpSpPr>
            <p:nvPr/>
          </p:nvGrpSpPr>
          <p:grpSpPr bwMode="auto">
            <a:xfrm>
              <a:off x="1596" y="2168"/>
              <a:ext cx="1112" cy="450"/>
              <a:chOff x="1596" y="2040"/>
              <a:chExt cx="1112" cy="450"/>
            </a:xfrm>
          </p:grpSpPr>
          <p:sp>
            <p:nvSpPr>
              <p:cNvPr id="681315" name="Rectangle 355"/>
              <p:cNvSpPr>
                <a:spLocks noChangeArrowheads="1"/>
              </p:cNvSpPr>
              <p:nvPr/>
            </p:nvSpPr>
            <p:spPr bwMode="auto">
              <a:xfrm>
                <a:off x="1596" y="2328"/>
                <a:ext cx="289" cy="159"/>
              </a:xfrm>
              <a:prstGeom prst="rect">
                <a:avLst/>
              </a:prstGeom>
              <a:gradFill rotWithShape="0">
                <a:gsLst>
                  <a:gs pos="0">
                    <a:srgbClr val="C081FF">
                      <a:gamma/>
                      <a:shade val="46275"/>
                      <a:invGamma/>
                    </a:srgbClr>
                  </a:gs>
                  <a:gs pos="50000">
                    <a:srgbClr val="C081FF"/>
                  </a:gs>
                  <a:gs pos="100000">
                    <a:srgbClr val="C081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316" name="Rectangle 356"/>
              <p:cNvSpPr>
                <a:spLocks noChangeArrowheads="1"/>
              </p:cNvSpPr>
              <p:nvPr/>
            </p:nvSpPr>
            <p:spPr bwMode="auto">
              <a:xfrm>
                <a:off x="1693" y="2377"/>
                <a:ext cx="14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L2P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grpSp>
            <p:nvGrpSpPr>
              <p:cNvPr id="1656" name="Group 357"/>
              <p:cNvGrpSpPr>
                <a:grpSpLocks/>
              </p:cNvGrpSpPr>
              <p:nvPr/>
            </p:nvGrpSpPr>
            <p:grpSpPr bwMode="auto">
              <a:xfrm>
                <a:off x="2280" y="2040"/>
                <a:ext cx="329" cy="160"/>
                <a:chOff x="2775" y="1724"/>
                <a:chExt cx="331" cy="206"/>
              </a:xfrm>
            </p:grpSpPr>
            <p:grpSp>
              <p:nvGrpSpPr>
                <p:cNvPr id="1657" name="Group 358"/>
                <p:cNvGrpSpPr>
                  <a:grpSpLocks/>
                </p:cNvGrpSpPr>
                <p:nvPr/>
              </p:nvGrpSpPr>
              <p:grpSpPr bwMode="auto">
                <a:xfrm>
                  <a:off x="2775" y="1724"/>
                  <a:ext cx="331" cy="206"/>
                  <a:chOff x="2775" y="1724"/>
                  <a:chExt cx="331" cy="206"/>
                </a:xfrm>
              </p:grpSpPr>
              <p:grpSp>
                <p:nvGrpSpPr>
                  <p:cNvPr id="1658" name="Group 359"/>
                  <p:cNvGrpSpPr>
                    <a:grpSpLocks/>
                  </p:cNvGrpSpPr>
                  <p:nvPr/>
                </p:nvGrpSpPr>
                <p:grpSpPr bwMode="auto">
                  <a:xfrm>
                    <a:off x="2775" y="1724"/>
                    <a:ext cx="331" cy="206"/>
                    <a:chOff x="2775" y="1724"/>
                    <a:chExt cx="331" cy="206"/>
                  </a:xfrm>
                </p:grpSpPr>
                <p:sp>
                  <p:nvSpPr>
                    <p:cNvPr id="681320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4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1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6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2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7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3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9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4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1"/>
                      <a:ext cx="331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5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2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6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4"/>
                      <a:ext cx="331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7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5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8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7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9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9"/>
                      <a:ext cx="331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0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0"/>
                      <a:ext cx="331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1" name="Rectangle 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2"/>
                      <a:ext cx="331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2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3"/>
                      <a:ext cx="331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3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5"/>
                      <a:ext cx="331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4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7"/>
                      <a:ext cx="331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5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8"/>
                      <a:ext cx="331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6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0"/>
                      <a:ext cx="331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7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1"/>
                      <a:ext cx="331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8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3"/>
                      <a:ext cx="331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9" name="Rectangle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5"/>
                      <a:ext cx="331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0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6"/>
                      <a:ext cx="331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1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8"/>
                      <a:ext cx="331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2" name="Rectangle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0"/>
                      <a:ext cx="331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3" name="Rectangle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1"/>
                      <a:ext cx="331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4" name="Rectangle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3"/>
                      <a:ext cx="331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5" name="Rectangle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4"/>
                      <a:ext cx="331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6" name="Rectangl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6"/>
                      <a:ext cx="331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7" name="Rectangle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8"/>
                      <a:ext cx="331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8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9"/>
                      <a:ext cx="331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9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1"/>
                      <a:ext cx="331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0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2"/>
                      <a:ext cx="331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1" name="Rectangle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4"/>
                      <a:ext cx="331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2" name="Rectangle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7"/>
                      <a:ext cx="331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3" name="Rectangle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9"/>
                      <a:ext cx="331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4" name="Rectangl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0"/>
                      <a:ext cx="331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5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2"/>
                      <a:ext cx="331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6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4"/>
                      <a:ext cx="331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7" name="Rectangle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5"/>
                      <a:ext cx="331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8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7"/>
                      <a:ext cx="331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9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8"/>
                      <a:ext cx="331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0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0"/>
                      <a:ext cx="331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1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2"/>
                      <a:ext cx="331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2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3"/>
                      <a:ext cx="331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3" name="Rectangl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5"/>
                      <a:ext cx="331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4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7"/>
                      <a:ext cx="331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5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8"/>
                      <a:ext cx="331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6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0"/>
                      <a:ext cx="331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7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1"/>
                      <a:ext cx="331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8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3"/>
                      <a:ext cx="331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9" name="Rectangle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5"/>
                      <a:ext cx="331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0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6"/>
                      <a:ext cx="331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1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8"/>
                      <a:ext cx="331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2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9"/>
                      <a:ext cx="331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3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1"/>
                      <a:ext cx="331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4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3"/>
                      <a:ext cx="331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5" name="Rectangle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4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6" name="Rectangle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6"/>
                      <a:ext cx="331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7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7"/>
                      <a:ext cx="331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8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9"/>
                      <a:ext cx="331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9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1"/>
                      <a:ext cx="331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0" name="Rectangle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2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1" name="Rectangle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4"/>
                      <a:ext cx="331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2" name="Rectangle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5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3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7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4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9"/>
                      <a:ext cx="331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5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0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6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2"/>
                      <a:ext cx="331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7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4"/>
                      <a:ext cx="331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8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5"/>
                      <a:ext cx="331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9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7"/>
                      <a:ext cx="331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0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8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1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0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2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2"/>
                      <a:ext cx="331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3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3"/>
                      <a:ext cx="331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4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5"/>
                      <a:ext cx="331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5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6"/>
                      <a:ext cx="331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6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8"/>
                      <a:ext cx="331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7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0"/>
                      <a:ext cx="331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8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1"/>
                      <a:ext cx="331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9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3"/>
                      <a:ext cx="331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0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4"/>
                      <a:ext cx="331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1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6"/>
                      <a:ext cx="331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2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8"/>
                      <a:ext cx="331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3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9"/>
                      <a:ext cx="331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4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1"/>
                      <a:ext cx="331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5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2"/>
                      <a:ext cx="331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6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4"/>
                      <a:ext cx="331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7" name="Rectangle 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6"/>
                      <a:ext cx="331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8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7"/>
                      <a:ext cx="331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9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9"/>
                      <a:ext cx="331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0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1"/>
                      <a:ext cx="331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1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2"/>
                      <a:ext cx="331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2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4"/>
                      <a:ext cx="331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3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5"/>
                      <a:ext cx="331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4" name="Rectangle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7"/>
                      <a:ext cx="331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5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0"/>
                      <a:ext cx="331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6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2"/>
                      <a:ext cx="331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7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3"/>
                      <a:ext cx="331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8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5"/>
                      <a:ext cx="331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9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7"/>
                      <a:ext cx="331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0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8"/>
                      <a:ext cx="331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1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0"/>
                      <a:ext cx="331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2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1"/>
                      <a:ext cx="331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3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3"/>
                      <a:ext cx="331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4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5"/>
                      <a:ext cx="331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5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6"/>
                      <a:ext cx="331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6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8"/>
                      <a:ext cx="331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7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9"/>
                      <a:ext cx="331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8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1"/>
                      <a:ext cx="331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9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3"/>
                      <a:ext cx="331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0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4"/>
                      <a:ext cx="331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1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6"/>
                      <a:ext cx="331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2" name="Rectangle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8"/>
                      <a:ext cx="331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3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9"/>
                      <a:ext cx="331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4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1"/>
                      <a:ext cx="331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5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2"/>
                      <a:ext cx="331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6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4"/>
                      <a:ext cx="331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7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6"/>
                      <a:ext cx="331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8" name="Rectangle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7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9" name="Rectangle 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9"/>
                      <a:ext cx="331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0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0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1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2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2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4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3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5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4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7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5" name="Rectangle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8"/>
                      <a:ext cx="331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6" name="Freeform 486"/>
                    <p:cNvSpPr>
                      <a:spLocks/>
                    </p:cNvSpPr>
                    <p:nvPr/>
                  </p:nvSpPr>
                  <p:spPr bwMode="auto">
                    <a:xfrm>
                      <a:off x="2775" y="1724"/>
                      <a:ext cx="328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4" y="0"/>
                        </a:cxn>
                        <a:cxn ang="0">
                          <a:pos x="20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0" y="200"/>
                        </a:cxn>
                        <a:cxn ang="0">
                          <a:pos x="34" y="203"/>
                        </a:cxn>
                        <a:cxn ang="0">
                          <a:pos x="294" y="203"/>
                        </a:cxn>
                        <a:cxn ang="0">
                          <a:pos x="307" y="200"/>
                        </a:cxn>
                        <a:cxn ang="0">
                          <a:pos x="318" y="193"/>
                        </a:cxn>
                        <a:cxn ang="0">
                          <a:pos x="324" y="182"/>
                        </a:cxn>
                        <a:cxn ang="0">
                          <a:pos x="328" y="169"/>
                        </a:cxn>
                        <a:cxn ang="0">
                          <a:pos x="328" y="34"/>
                        </a:cxn>
                        <a:cxn ang="0">
                          <a:pos x="324" y="21"/>
                        </a:cxn>
                        <a:cxn ang="0">
                          <a:pos x="318" y="10"/>
                        </a:cxn>
                        <a:cxn ang="0">
                          <a:pos x="307" y="3"/>
                        </a:cxn>
                        <a:cxn ang="0">
                          <a:pos x="294" y="0"/>
                        </a:cxn>
                        <a:cxn ang="0">
                          <a:pos x="34" y="0"/>
                        </a:cxn>
                      </a:cxnLst>
                      <a:rect l="0" t="0" r="r" b="b"/>
                      <a:pathLst>
                        <a:path w="328" h="203">
                          <a:moveTo>
                            <a:pt x="34" y="0"/>
                          </a:moveTo>
                          <a:lnTo>
                            <a:pt x="20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0" y="200"/>
                          </a:lnTo>
                          <a:lnTo>
                            <a:pt x="34" y="203"/>
                          </a:lnTo>
                          <a:lnTo>
                            <a:pt x="294" y="203"/>
                          </a:lnTo>
                          <a:lnTo>
                            <a:pt x="307" y="200"/>
                          </a:lnTo>
                          <a:lnTo>
                            <a:pt x="318" y="193"/>
                          </a:lnTo>
                          <a:lnTo>
                            <a:pt x="324" y="182"/>
                          </a:lnTo>
                          <a:lnTo>
                            <a:pt x="328" y="169"/>
                          </a:lnTo>
                          <a:lnTo>
                            <a:pt x="328" y="34"/>
                          </a:lnTo>
                          <a:lnTo>
                            <a:pt x="324" y="21"/>
                          </a:lnTo>
                          <a:lnTo>
                            <a:pt x="318" y="10"/>
                          </a:lnTo>
                          <a:lnTo>
                            <a:pt x="307" y="3"/>
                          </a:lnTo>
                          <a:lnTo>
                            <a:pt x="294" y="0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7" name="Freeform 487"/>
                    <p:cNvSpPr>
                      <a:spLocks/>
                    </p:cNvSpPr>
                    <p:nvPr/>
                  </p:nvSpPr>
                  <p:spPr bwMode="auto">
                    <a:xfrm>
                      <a:off x="2775" y="1724"/>
                      <a:ext cx="328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4" y="0"/>
                        </a:cxn>
                        <a:cxn ang="0">
                          <a:pos x="20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0" y="200"/>
                        </a:cxn>
                        <a:cxn ang="0">
                          <a:pos x="34" y="203"/>
                        </a:cxn>
                        <a:cxn ang="0">
                          <a:pos x="294" y="203"/>
                        </a:cxn>
                        <a:cxn ang="0">
                          <a:pos x="307" y="200"/>
                        </a:cxn>
                        <a:cxn ang="0">
                          <a:pos x="318" y="193"/>
                        </a:cxn>
                        <a:cxn ang="0">
                          <a:pos x="324" y="182"/>
                        </a:cxn>
                        <a:cxn ang="0">
                          <a:pos x="328" y="169"/>
                        </a:cxn>
                        <a:cxn ang="0">
                          <a:pos x="328" y="34"/>
                        </a:cxn>
                        <a:cxn ang="0">
                          <a:pos x="324" y="21"/>
                        </a:cxn>
                        <a:cxn ang="0">
                          <a:pos x="318" y="10"/>
                        </a:cxn>
                        <a:cxn ang="0">
                          <a:pos x="307" y="3"/>
                        </a:cxn>
                        <a:cxn ang="0">
                          <a:pos x="294" y="0"/>
                        </a:cxn>
                        <a:cxn ang="0">
                          <a:pos x="34" y="0"/>
                        </a:cxn>
                      </a:cxnLst>
                      <a:rect l="0" t="0" r="r" b="b"/>
                      <a:pathLst>
                        <a:path w="328" h="203">
                          <a:moveTo>
                            <a:pt x="34" y="0"/>
                          </a:moveTo>
                          <a:lnTo>
                            <a:pt x="20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0" y="200"/>
                          </a:lnTo>
                          <a:lnTo>
                            <a:pt x="34" y="203"/>
                          </a:lnTo>
                          <a:lnTo>
                            <a:pt x="294" y="203"/>
                          </a:lnTo>
                          <a:lnTo>
                            <a:pt x="307" y="200"/>
                          </a:lnTo>
                          <a:lnTo>
                            <a:pt x="318" y="193"/>
                          </a:lnTo>
                          <a:lnTo>
                            <a:pt x="324" y="182"/>
                          </a:lnTo>
                          <a:lnTo>
                            <a:pt x="328" y="169"/>
                          </a:lnTo>
                          <a:lnTo>
                            <a:pt x="328" y="34"/>
                          </a:lnTo>
                          <a:lnTo>
                            <a:pt x="324" y="21"/>
                          </a:lnTo>
                          <a:lnTo>
                            <a:pt x="318" y="10"/>
                          </a:lnTo>
                          <a:lnTo>
                            <a:pt x="307" y="3"/>
                          </a:lnTo>
                          <a:lnTo>
                            <a:pt x="294" y="0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8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4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9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6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0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7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1" name="Rectangle 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9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2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1"/>
                      <a:ext cx="331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3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2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4" name="Rectangle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4"/>
                      <a:ext cx="331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5" name="Rectangl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5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6" name="Rectangle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7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7" name="Rectangle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9"/>
                      <a:ext cx="331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8" name="Rectangle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0"/>
                      <a:ext cx="331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9" name="Rectangle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2"/>
                      <a:ext cx="331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0" name="Rectangle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3"/>
                      <a:ext cx="331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1" name="Rectangle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5"/>
                      <a:ext cx="331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2" name="Rectangle 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7"/>
                      <a:ext cx="331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3" name="Rectangle 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8"/>
                      <a:ext cx="331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4" name="Rectangle 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0"/>
                      <a:ext cx="331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5" name="Rectangle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1"/>
                      <a:ext cx="331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6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3"/>
                      <a:ext cx="331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7" name="Rectangle 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5"/>
                      <a:ext cx="331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8" name="Rectangle 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6"/>
                      <a:ext cx="331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9" name="Rectangle 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8"/>
                      <a:ext cx="331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0" name="Rectangle 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0"/>
                      <a:ext cx="331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1" name="Rectangle 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1"/>
                      <a:ext cx="331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2" name="Rectangle 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3"/>
                      <a:ext cx="331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3" name="Rectangle 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4"/>
                      <a:ext cx="331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4" name="Rectangle 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6"/>
                      <a:ext cx="331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5" name="Rectangle 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8"/>
                      <a:ext cx="331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6" name="Rectangle 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9"/>
                      <a:ext cx="331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7" name="Rectangle 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1"/>
                      <a:ext cx="331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8" name="Rectangle 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2"/>
                      <a:ext cx="331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9" name="Rectangle 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4"/>
                      <a:ext cx="331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0" name="Rectangle 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7"/>
                      <a:ext cx="331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1" name="Rectangle 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9"/>
                      <a:ext cx="331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2" name="Rectangle 5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0"/>
                      <a:ext cx="331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3" name="Rectangle 5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2"/>
                      <a:ext cx="331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4" name="Rectangle 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4"/>
                      <a:ext cx="331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5" name="Rectangle 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5"/>
                      <a:ext cx="331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6" name="Rectangle 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7"/>
                      <a:ext cx="331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7" name="Rectangle 5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8"/>
                      <a:ext cx="331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8" name="Rectangle 5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0"/>
                      <a:ext cx="331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9" name="Rectangle 5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2"/>
                      <a:ext cx="331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0" name="Rectangle 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3"/>
                      <a:ext cx="331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1" name="Rectangle 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5"/>
                      <a:ext cx="331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2" name="Rectangle 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7"/>
                      <a:ext cx="331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3" name="Rectangle 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8"/>
                      <a:ext cx="331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4" name="Rectangle 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0"/>
                      <a:ext cx="331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5" name="Rectangle 5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1"/>
                      <a:ext cx="331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6" name="Rectangle 5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3"/>
                      <a:ext cx="331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7" name="Rectangle 5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5"/>
                      <a:ext cx="331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8" name="Rectangle 5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6"/>
                      <a:ext cx="331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9" name="Rectangle 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8"/>
                      <a:ext cx="331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0" name="Rectangle 5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9"/>
                      <a:ext cx="331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1" name="Rectangle 5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1"/>
                      <a:ext cx="331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2" name="Rectangle 5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3"/>
                      <a:ext cx="331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3" name="Rectangle 5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4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4" name="Rectangle 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6"/>
                      <a:ext cx="331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5" name="Rectangle 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7"/>
                      <a:ext cx="331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6" name="Rectangle 5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9"/>
                      <a:ext cx="331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7" name="Rectangle 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1"/>
                      <a:ext cx="331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8" name="Rectangle 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2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9" name="Rectangle 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4"/>
                      <a:ext cx="331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0" name="Rectangle 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5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1" name="Rectangle 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7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2" name="Rectangle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9"/>
                      <a:ext cx="331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3" name="Rectangle 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0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4" name="Rectangle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2"/>
                      <a:ext cx="331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5" name="Rectangle 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4"/>
                      <a:ext cx="331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6" name="Rectangle 5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5"/>
                      <a:ext cx="331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7" name="Rectangle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7"/>
                      <a:ext cx="331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8" name="Rectangle 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8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9" name="Rectangle 5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0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1520" name="Rectangle 56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2"/>
                    <a:ext cx="331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1" name="Rectangle 56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3"/>
                    <a:ext cx="331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2" name="Rectangle 56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5"/>
                    <a:ext cx="331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3" name="Rectangle 56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6"/>
                    <a:ext cx="331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4" name="Rectangle 56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8"/>
                    <a:ext cx="331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5" name="Rectangle 56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0"/>
                    <a:ext cx="331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6" name="Rectangle 56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1"/>
                    <a:ext cx="331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7" name="Rectangle 56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3"/>
                    <a:ext cx="331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8" name="Rectangle 56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4"/>
                    <a:ext cx="331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9" name="Rectangle 56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6"/>
                    <a:ext cx="331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0" name="Rectangle 57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8"/>
                    <a:ext cx="331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1" name="Rectangle 57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9"/>
                    <a:ext cx="331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2" name="Rectangle 57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1"/>
                    <a:ext cx="331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3" name="Rectangle 57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2"/>
                    <a:ext cx="331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4" name="Rectangle 57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4"/>
                    <a:ext cx="331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5" name="Rectangle 57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6"/>
                    <a:ext cx="331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6" name="Rectangle 57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7"/>
                    <a:ext cx="331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7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9"/>
                    <a:ext cx="331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8" name="Rectangle 57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1"/>
                    <a:ext cx="331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9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2"/>
                    <a:ext cx="331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0" name="Rectangle 58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4"/>
                    <a:ext cx="331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1" name="Rectangle 58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5"/>
                    <a:ext cx="331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2" name="Rectangle 58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7"/>
                    <a:ext cx="331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3" name="Rectangle 58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0"/>
                    <a:ext cx="331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4" name="Rectangle 58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2"/>
                    <a:ext cx="331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5" name="Rectangle 58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3"/>
                    <a:ext cx="331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6" name="Rectangle 58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5"/>
                    <a:ext cx="331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7" name="Rectangle 58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7"/>
                    <a:ext cx="331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8" name="Rectangle 58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8"/>
                    <a:ext cx="331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9" name="Rectangle 58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0"/>
                    <a:ext cx="331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0" name="Rectangle 59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1"/>
                    <a:ext cx="331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1" name="Rectangle 59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3"/>
                    <a:ext cx="331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2" name="Rectangle 59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5"/>
                    <a:ext cx="331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3" name="Rectangle 59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6"/>
                    <a:ext cx="331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4" name="Rectangle 59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8"/>
                    <a:ext cx="331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5" name="Rectangle 59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9"/>
                    <a:ext cx="331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6" name="Rectangle 59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1"/>
                    <a:ext cx="331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7" name="Rectangle 59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3"/>
                    <a:ext cx="331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8" name="Rectangle 59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4"/>
                    <a:ext cx="331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9" name="Rectangle 59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6"/>
                    <a:ext cx="331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0" name="Rectangle 60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8"/>
                    <a:ext cx="331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1" name="Rectangle 60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9"/>
                    <a:ext cx="331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2" name="Rectangle 60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1"/>
                    <a:ext cx="331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3" name="Rectangle 60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2"/>
                    <a:ext cx="331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4" name="Rectangle 60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4"/>
                    <a:ext cx="331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5" name="Rectangle 60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6"/>
                    <a:ext cx="331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6" name="Rectangle 60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7"/>
                    <a:ext cx="331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7" name="Rectangle 60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9"/>
                    <a:ext cx="331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8" name="Rectangle 60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0"/>
                    <a:ext cx="331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9" name="Rectangle 60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2"/>
                    <a:ext cx="331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70" name="Rectangle 61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4"/>
                    <a:ext cx="331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71" name="Rectangle 61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5"/>
                    <a:ext cx="331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72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7"/>
                    <a:ext cx="331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73" name="Rectangle 61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8"/>
                    <a:ext cx="331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1574" name="Freeform 614"/>
                <p:cNvSpPr>
                  <a:spLocks/>
                </p:cNvSpPr>
                <p:nvPr/>
              </p:nvSpPr>
              <p:spPr bwMode="auto">
                <a:xfrm>
                  <a:off x="2775" y="1724"/>
                  <a:ext cx="328" cy="20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20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0" y="200"/>
                    </a:cxn>
                    <a:cxn ang="0">
                      <a:pos x="34" y="203"/>
                    </a:cxn>
                    <a:cxn ang="0">
                      <a:pos x="294" y="203"/>
                    </a:cxn>
                    <a:cxn ang="0">
                      <a:pos x="307" y="200"/>
                    </a:cxn>
                    <a:cxn ang="0">
                      <a:pos x="318" y="193"/>
                    </a:cxn>
                    <a:cxn ang="0">
                      <a:pos x="324" y="182"/>
                    </a:cxn>
                    <a:cxn ang="0">
                      <a:pos x="328" y="169"/>
                    </a:cxn>
                    <a:cxn ang="0">
                      <a:pos x="328" y="34"/>
                    </a:cxn>
                    <a:cxn ang="0">
                      <a:pos x="324" y="21"/>
                    </a:cxn>
                    <a:cxn ang="0">
                      <a:pos x="318" y="10"/>
                    </a:cxn>
                    <a:cxn ang="0">
                      <a:pos x="307" y="3"/>
                    </a:cxn>
                    <a:cxn ang="0">
                      <a:pos x="294" y="0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28" h="203">
                      <a:moveTo>
                        <a:pt x="34" y="0"/>
                      </a:moveTo>
                      <a:lnTo>
                        <a:pt x="20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0" y="200"/>
                      </a:lnTo>
                      <a:lnTo>
                        <a:pt x="34" y="203"/>
                      </a:lnTo>
                      <a:lnTo>
                        <a:pt x="294" y="203"/>
                      </a:lnTo>
                      <a:lnTo>
                        <a:pt x="307" y="200"/>
                      </a:lnTo>
                      <a:lnTo>
                        <a:pt x="318" y="193"/>
                      </a:lnTo>
                      <a:lnTo>
                        <a:pt x="324" y="182"/>
                      </a:lnTo>
                      <a:lnTo>
                        <a:pt x="328" y="169"/>
                      </a:lnTo>
                      <a:lnTo>
                        <a:pt x="328" y="34"/>
                      </a:lnTo>
                      <a:lnTo>
                        <a:pt x="324" y="21"/>
                      </a:lnTo>
                      <a:lnTo>
                        <a:pt x="318" y="10"/>
                      </a:lnTo>
                      <a:lnTo>
                        <a:pt x="307" y="3"/>
                      </a:lnTo>
                      <a:lnTo>
                        <a:pt x="29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1575" name="Rectangle 615"/>
              <p:cNvSpPr>
                <a:spLocks noChangeArrowheads="1"/>
              </p:cNvSpPr>
              <p:nvPr/>
            </p:nvSpPr>
            <p:spPr bwMode="auto">
              <a:xfrm>
                <a:off x="2347" y="2076"/>
                <a:ext cx="21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L2SV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681576" name="Oval 616"/>
              <p:cNvSpPr>
                <a:spLocks noChangeArrowheads="1"/>
              </p:cNvSpPr>
              <p:nvPr/>
            </p:nvSpPr>
            <p:spPr bwMode="auto">
              <a:xfrm>
                <a:off x="2184" y="2352"/>
                <a:ext cx="524" cy="112"/>
              </a:xfrm>
              <a:prstGeom prst="ellipse">
                <a:avLst/>
              </a:prstGeom>
              <a:gradFill rotWithShape="0">
                <a:gsLst>
                  <a:gs pos="0">
                    <a:srgbClr val="F2F274">
                      <a:gamma/>
                      <a:shade val="46275"/>
                      <a:invGamma/>
                    </a:srgbClr>
                  </a:gs>
                  <a:gs pos="50000">
                    <a:srgbClr val="F2F274"/>
                  </a:gs>
                  <a:gs pos="100000">
                    <a:srgbClr val="F2F27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81577" name="Text Box 617"/>
              <p:cNvSpPr txBox="1">
                <a:spLocks noChangeArrowheads="1"/>
              </p:cNvSpPr>
              <p:nvPr/>
            </p:nvSpPr>
            <p:spPr bwMode="auto">
              <a:xfrm>
                <a:off x="2296" y="2336"/>
                <a:ext cx="31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chemeClr val="tx1"/>
                    </a:solidFill>
                    <a:latin typeface="Comic Sans MS" charset="0"/>
                  </a:rPr>
                  <a:t>L2N</a:t>
                </a:r>
              </a:p>
            </p:txBody>
          </p:sp>
        </p:grpSp>
        <p:cxnSp>
          <p:nvCxnSpPr>
            <p:cNvPr id="681578" name="AutoShape 618"/>
            <p:cNvCxnSpPr>
              <a:cxnSpLocks noChangeShapeType="1"/>
              <a:stCxn id="680775" idx="2"/>
              <a:endCxn id="681193" idx="0"/>
            </p:cNvCxnSpPr>
            <p:nvPr/>
          </p:nvCxnSpPr>
          <p:spPr bwMode="auto">
            <a:xfrm rot="5400000">
              <a:off x="1645" y="1755"/>
              <a:ext cx="680" cy="167"/>
            </a:xfrm>
            <a:prstGeom prst="bentConnector3">
              <a:avLst>
                <a:gd name="adj1" fmla="val 50000"/>
              </a:avLst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681579" name="Text Box 619"/>
            <p:cNvSpPr txBox="1">
              <a:spLocks noChangeArrowheads="1"/>
            </p:cNvSpPr>
            <p:nvPr/>
          </p:nvSpPr>
          <p:spPr bwMode="auto">
            <a:xfrm rot="-5400000">
              <a:off x="1721" y="1387"/>
              <a:ext cx="489" cy="18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220A"/>
                  </a:solidFill>
                  <a:latin typeface="Comic Sans MS" charset="0"/>
                </a:rPr>
                <a:t>RoI     </a:t>
              </a:r>
              <a:endParaRPr kumimoji="1" lang="en-US" sz="1200" b="1" u="sng">
                <a:solidFill>
                  <a:srgbClr val="FF220A"/>
                </a:solidFill>
                <a:latin typeface="Comic Sans MS" charset="0"/>
              </a:endParaRPr>
            </a:p>
          </p:txBody>
        </p:sp>
        <p:sp>
          <p:nvSpPr>
            <p:cNvPr id="681580" name="Text Box 620"/>
            <p:cNvSpPr txBox="1">
              <a:spLocks noChangeArrowheads="1"/>
            </p:cNvSpPr>
            <p:nvPr/>
          </p:nvSpPr>
          <p:spPr bwMode="auto">
            <a:xfrm>
              <a:off x="2296" y="1712"/>
              <a:ext cx="858" cy="15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RoI data = 1-2%</a:t>
              </a:r>
            </a:p>
          </p:txBody>
        </p:sp>
        <p:sp>
          <p:nvSpPr>
            <p:cNvPr id="681581" name="Text Box 621"/>
            <p:cNvSpPr txBox="1">
              <a:spLocks noChangeArrowheads="1"/>
            </p:cNvSpPr>
            <p:nvPr/>
          </p:nvSpPr>
          <p:spPr bwMode="auto">
            <a:xfrm>
              <a:off x="3158" y="1959"/>
              <a:ext cx="480" cy="250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RoI </a:t>
              </a:r>
            </a:p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requests</a:t>
              </a:r>
            </a:p>
          </p:txBody>
        </p:sp>
        <p:cxnSp>
          <p:nvCxnSpPr>
            <p:cNvPr id="681582" name="AutoShape 622"/>
            <p:cNvCxnSpPr>
              <a:cxnSpLocks noChangeShapeType="1"/>
            </p:cNvCxnSpPr>
            <p:nvPr/>
          </p:nvCxnSpPr>
          <p:spPr bwMode="auto">
            <a:xfrm flipV="1">
              <a:off x="2743" y="2188"/>
              <a:ext cx="901" cy="84"/>
            </a:xfrm>
            <a:prstGeom prst="bentConnector3">
              <a:avLst>
                <a:gd name="adj1" fmla="val 59931"/>
              </a:avLst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81583" name="AutoShape 623"/>
            <p:cNvCxnSpPr>
              <a:cxnSpLocks noChangeShapeType="1"/>
              <a:stCxn id="681243" idx="3"/>
              <a:endCxn id="681507" idx="1"/>
            </p:cNvCxnSpPr>
            <p:nvPr/>
          </p:nvCxnSpPr>
          <p:spPr bwMode="auto">
            <a:xfrm>
              <a:off x="2066" y="2243"/>
              <a:ext cx="214" cy="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1584" name="AutoShape 624"/>
            <p:cNvCxnSpPr>
              <a:cxnSpLocks noChangeShapeType="1"/>
              <a:stCxn id="681315" idx="3"/>
              <a:endCxn id="681576" idx="2"/>
            </p:cNvCxnSpPr>
            <p:nvPr/>
          </p:nvCxnSpPr>
          <p:spPr bwMode="auto">
            <a:xfrm>
              <a:off x="1885" y="2536"/>
              <a:ext cx="299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1585" name="AutoShape 625"/>
            <p:cNvCxnSpPr>
              <a:cxnSpLocks noChangeShapeType="1"/>
              <a:stCxn id="681573" idx="2"/>
              <a:endCxn id="681576" idx="0"/>
            </p:cNvCxnSpPr>
            <p:nvPr/>
          </p:nvCxnSpPr>
          <p:spPr bwMode="auto">
            <a:xfrm>
              <a:off x="2445" y="2328"/>
              <a:ext cx="1" cy="15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681586" name="Rectangle 6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Trigger/DAQ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8" grpId="0" animBg="1" autoUpdateAnimBg="0"/>
      <p:bldP spid="67993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HLT Hardware Installation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00" y="838200"/>
            <a:ext cx="2514600" cy="5410200"/>
          </a:xfrm>
        </p:spPr>
        <p:txBody>
          <a:bodyPr/>
          <a:lstStyle/>
          <a:p>
            <a:pPr marL="165100" indent="-165100"/>
            <a:r>
              <a:rPr lang="en-GB" sz="2000" dirty="0" smtClean="0"/>
              <a:t>Currently 824 nodes on 27 racks</a:t>
            </a:r>
          </a:p>
          <a:p>
            <a:pPr marL="165100" indent="-165100"/>
            <a:r>
              <a:rPr lang="en-GB" sz="2000" dirty="0" smtClean="0"/>
              <a:t>8 cores/node in 2xHarpertown </a:t>
            </a:r>
            <a:r>
              <a:rPr lang="en-GB" sz="2000" dirty="0" err="1" smtClean="0"/>
              <a:t>qued</a:t>
            </a:r>
            <a:r>
              <a:rPr lang="en-GB" sz="2000" dirty="0" smtClean="0"/>
              <a:t>-core @2.5  GHz</a:t>
            </a:r>
          </a:p>
          <a:p>
            <a:pPr marL="165100" indent="-165100"/>
            <a:r>
              <a:rPr lang="en-GB" sz="2000" dirty="0" smtClean="0"/>
              <a:t>2 GB memory/core</a:t>
            </a:r>
          </a:p>
          <a:p>
            <a:pPr marL="165100" indent="-165100"/>
            <a:r>
              <a:rPr lang="en-GB" sz="2000" dirty="0" smtClean="0"/>
              <a:t>Can run L2 or EF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438400" cy="228600"/>
          </a:xfrm>
        </p:spPr>
        <p:txBody>
          <a:bodyPr/>
          <a:lstStyle/>
          <a:p>
            <a:r>
              <a:rPr lang="en-US" smtClean="0"/>
              <a:t>Thursday, May 14th,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3276600" cy="228600"/>
          </a:xfrm>
        </p:spPr>
        <p:txBody>
          <a:bodyPr/>
          <a:lstStyle/>
          <a:p>
            <a:r>
              <a:rPr lang="en-US" smtClean="0"/>
              <a:t>Cristobal Padilla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762000" cy="228600"/>
          </a:xfrm>
        </p:spPr>
        <p:txBody>
          <a:bodyPr/>
          <a:lstStyle/>
          <a:p>
            <a:fld id="{26F23FF4-64B9-9645-AA42-F2557305C66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" y="914400"/>
            <a:ext cx="636282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HLT Structure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267200" y="1066800"/>
            <a:ext cx="47244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0090"/>
                </a:solidFill>
              </a:rPr>
              <a:t>The basic ingredient of the HLT is the </a:t>
            </a:r>
            <a:r>
              <a:rPr lang="en-GB" b="1" dirty="0" smtClean="0">
                <a:solidFill>
                  <a:srgbClr val="000090"/>
                </a:solidFill>
              </a:rPr>
              <a:t>HLT Steering </a:t>
            </a:r>
            <a:r>
              <a:rPr lang="en-GB" dirty="0" smtClean="0">
                <a:solidFill>
                  <a:srgbClr val="000090"/>
                </a:solidFill>
              </a:rPr>
              <a:t>which controls the flow of code execution inside the HLT processing units</a:t>
            </a:r>
          </a:p>
          <a:p>
            <a:pPr marL="0" indent="0">
              <a:buNone/>
            </a:pPr>
            <a:endParaRPr lang="en-GB" dirty="0" smtClean="0">
              <a:solidFill>
                <a:srgbClr val="000090"/>
              </a:solidFill>
            </a:endParaRPr>
          </a:p>
          <a:p>
            <a:pPr marL="177800" indent="-177800"/>
            <a:r>
              <a:rPr lang="en-GB" b="1" dirty="0" smtClean="0">
                <a:solidFill>
                  <a:srgbClr val="000090"/>
                </a:solidFill>
              </a:rPr>
              <a:t>Algorithms </a:t>
            </a:r>
            <a:r>
              <a:rPr lang="en-GB" dirty="0" smtClean="0">
                <a:solidFill>
                  <a:srgbClr val="000090"/>
                </a:solidFill>
              </a:rPr>
              <a:t>for feature extraction (FEX) and applying requirements (HYPO)</a:t>
            </a:r>
          </a:p>
          <a:p>
            <a:pPr marL="577850" lvl="1" indent="-177800"/>
            <a:r>
              <a:rPr lang="en-GB" dirty="0" smtClean="0">
                <a:solidFill>
                  <a:srgbClr val="000090"/>
                </a:solidFill>
              </a:rPr>
              <a:t>Configurable by parameters</a:t>
            </a:r>
          </a:p>
          <a:p>
            <a:pPr marL="577850" lvl="1" indent="-177800"/>
            <a:r>
              <a:rPr lang="en-GB" dirty="0" smtClean="0">
                <a:solidFill>
                  <a:srgbClr val="000090"/>
                </a:solidFill>
              </a:rPr>
              <a:t>Results (Features) cached by HLT steering</a:t>
            </a:r>
          </a:p>
          <a:p>
            <a:pPr marL="577850" lvl="1" indent="-177800"/>
            <a:endParaRPr lang="en-GB" dirty="0" smtClean="0">
              <a:solidFill>
                <a:srgbClr val="000090"/>
              </a:solidFill>
            </a:endParaRPr>
          </a:p>
          <a:p>
            <a:pPr marL="177800" indent="-177800"/>
            <a:r>
              <a:rPr lang="en-GB" b="1" dirty="0" smtClean="0">
                <a:solidFill>
                  <a:srgbClr val="000090"/>
                </a:solidFill>
              </a:rPr>
              <a:t>Sequences</a:t>
            </a:r>
            <a:r>
              <a:rPr lang="en-GB" dirty="0" smtClean="0">
                <a:solidFill>
                  <a:srgbClr val="000090"/>
                </a:solidFill>
              </a:rPr>
              <a:t>: FEX and HYPO algorithms producing </a:t>
            </a:r>
            <a:r>
              <a:rPr lang="en-GB" i="1" dirty="0" err="1" smtClean="0">
                <a:solidFill>
                  <a:srgbClr val="000090"/>
                </a:solidFill>
              </a:rPr>
              <a:t>TriggerElements</a:t>
            </a:r>
            <a:r>
              <a:rPr lang="en-GB" dirty="0" smtClean="0">
                <a:solidFill>
                  <a:srgbClr val="000090"/>
                </a:solidFill>
              </a:rPr>
              <a:t> (ex: L2_mu10)</a:t>
            </a:r>
          </a:p>
          <a:p>
            <a:pPr marL="177800" indent="-177800"/>
            <a:endParaRPr lang="en-GB" dirty="0" smtClean="0">
              <a:solidFill>
                <a:srgbClr val="000090"/>
              </a:solidFill>
            </a:endParaRPr>
          </a:p>
          <a:p>
            <a:pPr marL="177800" indent="-177800"/>
            <a:r>
              <a:rPr lang="en-GB" b="1" dirty="0" smtClean="0">
                <a:solidFill>
                  <a:srgbClr val="000090"/>
                </a:solidFill>
              </a:rPr>
              <a:t>Chains</a:t>
            </a:r>
            <a:r>
              <a:rPr lang="en-GB" dirty="0" smtClean="0">
                <a:solidFill>
                  <a:srgbClr val="000090"/>
                </a:solidFill>
              </a:rPr>
              <a:t>: Ordered list of defined numbers of </a:t>
            </a:r>
            <a:r>
              <a:rPr lang="en-GB" i="1" dirty="0" err="1" smtClean="0">
                <a:solidFill>
                  <a:srgbClr val="000090"/>
                </a:solidFill>
              </a:rPr>
              <a:t>TriggerElements</a:t>
            </a:r>
            <a:endParaRPr lang="en-GB" i="1" dirty="0" smtClean="0">
              <a:solidFill>
                <a:srgbClr val="000090"/>
              </a:solidFill>
            </a:endParaRPr>
          </a:p>
          <a:p>
            <a:pPr marL="577850" lvl="1" indent="-177800"/>
            <a:r>
              <a:rPr lang="en-GB" dirty="0" smtClean="0">
                <a:solidFill>
                  <a:srgbClr val="000090"/>
                </a:solidFill>
              </a:rPr>
              <a:t>Steering aborts chains as soon as given step fails (early reject)</a:t>
            </a:r>
          </a:p>
          <a:p>
            <a:pPr marL="577850" lvl="1" indent="-177800"/>
            <a:endParaRPr lang="en-GB" dirty="0" smtClean="0">
              <a:solidFill>
                <a:srgbClr val="000090"/>
              </a:solidFill>
            </a:endParaRPr>
          </a:p>
          <a:p>
            <a:pPr marL="177800" indent="-177800"/>
            <a:r>
              <a:rPr lang="en-GB" b="1" dirty="0" smtClean="0">
                <a:solidFill>
                  <a:srgbClr val="000090"/>
                </a:solidFill>
              </a:rPr>
              <a:t>Menu</a:t>
            </a:r>
            <a:r>
              <a:rPr lang="en-GB" dirty="0" smtClean="0">
                <a:solidFill>
                  <a:srgbClr val="000090"/>
                </a:solidFill>
              </a:rPr>
              <a:t>: Collection of chains (and pass-</a:t>
            </a:r>
            <a:r>
              <a:rPr lang="en-GB" dirty="0" err="1" smtClean="0">
                <a:solidFill>
                  <a:srgbClr val="000090"/>
                </a:solidFill>
              </a:rPr>
              <a:t>through+prescales</a:t>
            </a:r>
            <a:r>
              <a:rPr lang="en-GB" dirty="0" smtClean="0">
                <a:solidFill>
                  <a:srgbClr val="000090"/>
                </a:solidFill>
              </a:rPr>
              <a:t>)</a:t>
            </a:r>
          </a:p>
          <a:p>
            <a:pPr marL="577850" lvl="1" indent="-177800"/>
            <a:r>
              <a:rPr lang="en-GB" dirty="0" smtClean="0">
                <a:solidFill>
                  <a:srgbClr val="000090"/>
                </a:solidFill>
              </a:rPr>
              <a:t>In python or xml, recorded in database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23FF4-64B9-9645-AA42-F2557305C66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7" name="Diamond 16"/>
          <p:cNvSpPr/>
          <p:nvPr/>
        </p:nvSpPr>
        <p:spPr bwMode="auto">
          <a:xfrm>
            <a:off x="1524000" y="1676400"/>
            <a:ext cx="1371600" cy="457200"/>
          </a:xfrm>
          <a:prstGeom prst="diamond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Cluster?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66700" y="1219200"/>
            <a:ext cx="1143000" cy="381000"/>
          </a:xfrm>
          <a:prstGeom prst="rect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L2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Calorim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6700" y="37338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EF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Calorim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,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24" name="Parallelogram 23"/>
          <p:cNvSpPr/>
          <p:nvPr/>
        </p:nvSpPr>
        <p:spPr bwMode="auto">
          <a:xfrm>
            <a:off x="228600" y="762000"/>
            <a:ext cx="1219200" cy="381000"/>
          </a:xfrm>
          <a:prstGeom prst="parallelogram">
            <a:avLst/>
          </a:prstGeom>
          <a:solidFill>
            <a:srgbClr val="6DA1FA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EM ROI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27" name="Parallelogram 26"/>
          <p:cNvSpPr/>
          <p:nvPr/>
        </p:nvSpPr>
        <p:spPr bwMode="auto">
          <a:xfrm>
            <a:off x="2819400" y="14478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TrigEMCluster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2" name="Parallelogram 31"/>
          <p:cNvSpPr/>
          <p:nvPr/>
        </p:nvSpPr>
        <p:spPr bwMode="auto">
          <a:xfrm>
            <a:off x="1600200" y="762000"/>
            <a:ext cx="1219200" cy="381000"/>
          </a:xfrm>
          <a:prstGeom prst="parallelogram">
            <a:avLst/>
          </a:prstGeom>
          <a:solidFill>
            <a:srgbClr val="6DA1FA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EM ROI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638300" y="1219200"/>
            <a:ext cx="1143000" cy="381000"/>
          </a:xfrm>
          <a:prstGeom prst="rect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L2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Calorim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4" name="Diamond 33"/>
          <p:cNvSpPr/>
          <p:nvPr/>
        </p:nvSpPr>
        <p:spPr bwMode="auto">
          <a:xfrm>
            <a:off x="152400" y="1676400"/>
            <a:ext cx="1371600" cy="457200"/>
          </a:xfrm>
          <a:prstGeom prst="diamond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Cluster?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66700" y="2209800"/>
            <a:ext cx="1143000" cy="381000"/>
          </a:xfrm>
          <a:prstGeom prst="rect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L2 tracking.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38300" y="37338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EF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Calorim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,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66700" y="41910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EF tracking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66700" y="51054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e/γ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reconst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638300" y="5105400"/>
            <a:ext cx="1143000" cy="381000"/>
          </a:xfrm>
          <a:prstGeom prst="rect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e/γ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reconst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0" name="Diamond 39"/>
          <p:cNvSpPr/>
          <p:nvPr/>
        </p:nvSpPr>
        <p:spPr bwMode="auto">
          <a:xfrm>
            <a:off x="152400" y="5562600"/>
            <a:ext cx="1371600" cy="457200"/>
          </a:xfrm>
          <a:prstGeom prst="diamond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 OK?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1" name="Diamond 40"/>
          <p:cNvSpPr/>
          <p:nvPr/>
        </p:nvSpPr>
        <p:spPr bwMode="auto">
          <a:xfrm>
            <a:off x="1524000" y="5562600"/>
            <a:ext cx="1371600" cy="457200"/>
          </a:xfrm>
          <a:prstGeom prst="diamond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 OK?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2" name="Diamond 41"/>
          <p:cNvSpPr/>
          <p:nvPr/>
        </p:nvSpPr>
        <p:spPr bwMode="auto">
          <a:xfrm>
            <a:off x="152400" y="2667000"/>
            <a:ext cx="1371600" cy="457200"/>
          </a:xfrm>
          <a:prstGeom prst="diamond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rack?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3" name="Diamond 42"/>
          <p:cNvSpPr/>
          <p:nvPr/>
        </p:nvSpPr>
        <p:spPr bwMode="auto">
          <a:xfrm>
            <a:off x="152400" y="3200400"/>
            <a:ext cx="1371600" cy="457200"/>
          </a:xfrm>
          <a:prstGeom prst="diamond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atch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4" name="Parallelogram 43"/>
          <p:cNvSpPr/>
          <p:nvPr/>
        </p:nvSpPr>
        <p:spPr bwMode="auto">
          <a:xfrm>
            <a:off x="2819400" y="25146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TrigInDetTrakcs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5" name="Parallelogram 44"/>
          <p:cNvSpPr/>
          <p:nvPr/>
        </p:nvSpPr>
        <p:spPr bwMode="auto">
          <a:xfrm>
            <a:off x="2819400" y="39624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CaloCluster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6" name="Parallelogram 45"/>
          <p:cNvSpPr/>
          <p:nvPr/>
        </p:nvSpPr>
        <p:spPr bwMode="auto">
          <a:xfrm>
            <a:off x="2819400" y="44196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EFTrack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47" name="Parallelogram 46"/>
          <p:cNvSpPr/>
          <p:nvPr/>
        </p:nvSpPr>
        <p:spPr bwMode="auto">
          <a:xfrm>
            <a:off x="2819400" y="5334000"/>
            <a:ext cx="1295400" cy="3810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egamma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cxnSp>
        <p:nvCxnSpPr>
          <p:cNvPr id="49" name="Straight Arrow Connector 48"/>
          <p:cNvCxnSpPr>
            <a:stCxn id="24" idx="4"/>
            <a:endCxn id="19" idx="0"/>
          </p:cNvCxnSpPr>
          <p:nvPr/>
        </p:nvCxnSpPr>
        <p:spPr bwMode="auto">
          <a:xfrm rot="5400000">
            <a:off x="800100" y="11811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3" name="Straight Arrow Connector 52"/>
          <p:cNvCxnSpPr>
            <a:stCxn id="19" idx="2"/>
            <a:endCxn id="34" idx="0"/>
          </p:cNvCxnSpPr>
          <p:nvPr/>
        </p:nvCxnSpPr>
        <p:spPr bwMode="auto">
          <a:xfrm rot="5400000">
            <a:off x="800100" y="16383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5" name="Straight Arrow Connector 54"/>
          <p:cNvCxnSpPr>
            <a:stCxn id="33" idx="2"/>
            <a:endCxn id="17" idx="0"/>
          </p:cNvCxnSpPr>
          <p:nvPr/>
        </p:nvCxnSpPr>
        <p:spPr bwMode="auto">
          <a:xfrm rot="5400000">
            <a:off x="2171700" y="16383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9" name="Straight Arrow Connector 58"/>
          <p:cNvCxnSpPr>
            <a:stCxn id="17" idx="2"/>
            <a:endCxn id="36" idx="0"/>
          </p:cNvCxnSpPr>
          <p:nvPr/>
        </p:nvCxnSpPr>
        <p:spPr bwMode="auto">
          <a:xfrm rot="5400000">
            <a:off x="1409700" y="2933700"/>
            <a:ext cx="1600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1" name="Straight Arrow Connector 60"/>
          <p:cNvCxnSpPr>
            <a:stCxn id="36" idx="2"/>
            <a:endCxn id="39" idx="0"/>
          </p:cNvCxnSpPr>
          <p:nvPr/>
        </p:nvCxnSpPr>
        <p:spPr bwMode="auto">
          <a:xfrm rot="5400000">
            <a:off x="1714500" y="4610100"/>
            <a:ext cx="9906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3" name="Straight Arrow Connector 62"/>
          <p:cNvCxnSpPr>
            <a:stCxn id="39" idx="2"/>
            <a:endCxn id="41" idx="0"/>
          </p:cNvCxnSpPr>
          <p:nvPr/>
        </p:nvCxnSpPr>
        <p:spPr bwMode="auto">
          <a:xfrm rot="5400000">
            <a:off x="2171700" y="55245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7" name="Straight Arrow Connector 66"/>
          <p:cNvCxnSpPr>
            <a:stCxn id="34" idx="2"/>
            <a:endCxn id="35" idx="0"/>
          </p:cNvCxnSpPr>
          <p:nvPr/>
        </p:nvCxnSpPr>
        <p:spPr bwMode="auto">
          <a:xfrm rot="5400000">
            <a:off x="800100" y="21717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1" name="Straight Arrow Connector 70"/>
          <p:cNvCxnSpPr>
            <a:stCxn id="35" idx="2"/>
            <a:endCxn id="42" idx="0"/>
          </p:cNvCxnSpPr>
          <p:nvPr/>
        </p:nvCxnSpPr>
        <p:spPr bwMode="auto">
          <a:xfrm rot="5400000">
            <a:off x="800100" y="26289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3" name="Straight Arrow Connector 72"/>
          <p:cNvCxnSpPr>
            <a:stCxn id="42" idx="2"/>
            <a:endCxn id="43" idx="0"/>
          </p:cNvCxnSpPr>
          <p:nvPr/>
        </p:nvCxnSpPr>
        <p:spPr bwMode="auto">
          <a:xfrm rot="5400000">
            <a:off x="800100" y="31623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5" name="Straight Arrow Connector 74"/>
          <p:cNvCxnSpPr>
            <a:stCxn id="43" idx="2"/>
            <a:endCxn id="22" idx="0"/>
          </p:cNvCxnSpPr>
          <p:nvPr/>
        </p:nvCxnSpPr>
        <p:spPr bwMode="auto">
          <a:xfrm rot="5400000">
            <a:off x="800100" y="36957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7" name="Straight Arrow Connector 76"/>
          <p:cNvCxnSpPr>
            <a:stCxn id="22" idx="2"/>
            <a:endCxn id="37" idx="0"/>
          </p:cNvCxnSpPr>
          <p:nvPr/>
        </p:nvCxnSpPr>
        <p:spPr bwMode="auto">
          <a:xfrm rot="5400000">
            <a:off x="800100" y="41529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9" name="Straight Arrow Connector 78"/>
          <p:cNvCxnSpPr>
            <a:stCxn id="37" idx="2"/>
          </p:cNvCxnSpPr>
          <p:nvPr/>
        </p:nvCxnSpPr>
        <p:spPr bwMode="auto">
          <a:xfrm rot="5400000">
            <a:off x="800100" y="46101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1" name="Straight Arrow Connector 80"/>
          <p:cNvCxnSpPr>
            <a:endCxn id="38" idx="0"/>
          </p:cNvCxnSpPr>
          <p:nvPr/>
        </p:nvCxnSpPr>
        <p:spPr bwMode="auto">
          <a:xfrm rot="5400000">
            <a:off x="838200" y="5105400"/>
            <a:ext cx="1588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3" name="Straight Arrow Connector 82"/>
          <p:cNvCxnSpPr>
            <a:stCxn id="38" idx="2"/>
            <a:endCxn id="40" idx="0"/>
          </p:cNvCxnSpPr>
          <p:nvPr/>
        </p:nvCxnSpPr>
        <p:spPr bwMode="auto">
          <a:xfrm rot="5400000">
            <a:off x="800100" y="55245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5" name="Straight Arrow Connector 84"/>
          <p:cNvCxnSpPr>
            <a:stCxn id="32" idx="4"/>
            <a:endCxn id="33" idx="0"/>
          </p:cNvCxnSpPr>
          <p:nvPr/>
        </p:nvCxnSpPr>
        <p:spPr bwMode="auto">
          <a:xfrm rot="5400000">
            <a:off x="2171700" y="1181100"/>
            <a:ext cx="762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2057400" y="6248400"/>
            <a:ext cx="533400" cy="304800"/>
          </a:xfrm>
          <a:prstGeom prst="rect">
            <a:avLst/>
          </a:prstGeom>
          <a:solidFill>
            <a:srgbClr val="E3847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FEX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87" name="Diamond 86"/>
          <p:cNvSpPr/>
          <p:nvPr/>
        </p:nvSpPr>
        <p:spPr bwMode="auto">
          <a:xfrm>
            <a:off x="152400" y="4648200"/>
            <a:ext cx="1371600" cy="457200"/>
          </a:xfrm>
          <a:prstGeom prst="diamond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rack?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88" name="Diamond 87"/>
          <p:cNvSpPr/>
          <p:nvPr/>
        </p:nvSpPr>
        <p:spPr bwMode="auto">
          <a:xfrm>
            <a:off x="2590800" y="6248400"/>
            <a:ext cx="838200" cy="304800"/>
          </a:xfrm>
          <a:prstGeom prst="diamond">
            <a:avLst/>
          </a:prstGeom>
          <a:solidFill>
            <a:srgbClr val="52B08E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HYPO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  <p:sp>
        <p:nvSpPr>
          <p:cNvPr id="89" name="Parallelogram 88"/>
          <p:cNvSpPr/>
          <p:nvPr/>
        </p:nvSpPr>
        <p:spPr bwMode="auto">
          <a:xfrm>
            <a:off x="3352800" y="6248400"/>
            <a:ext cx="609600" cy="304800"/>
          </a:xfrm>
          <a:prstGeom prst="parallelogram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Osaka" charset="-128"/>
                <a:cs typeface="Osaka" charset="-128"/>
              </a:rPr>
              <a:t>Feature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Osaka" charset="-128"/>
              <a:cs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6C9C-19F3-7441-A947-01F8F376E914}" type="slidenum">
              <a:rPr lang="en-US"/>
              <a:pPr/>
              <a:t>28</a:t>
            </a:fld>
            <a:endParaRPr lang="en-US"/>
          </a:p>
        </p:txBody>
      </p:sp>
      <p:sp>
        <p:nvSpPr>
          <p:cNvPr id="116757" name="AutoShape 21"/>
          <p:cNvSpPr>
            <a:spLocks noChangeArrowheads="1"/>
          </p:cNvSpPr>
          <p:nvPr/>
        </p:nvSpPr>
        <p:spPr bwMode="auto">
          <a:xfrm>
            <a:off x="107950" y="765175"/>
            <a:ext cx="8928100" cy="2857500"/>
          </a:xfrm>
          <a:prstGeom prst="roundRect">
            <a:avLst>
              <a:gd name="adj" fmla="val 1722"/>
            </a:avLst>
          </a:prstGeom>
          <a:solidFill>
            <a:schemeClr val="bg1"/>
          </a:solidFill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25" y="931863"/>
            <a:ext cx="579913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5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575" y="908050"/>
            <a:ext cx="26638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1368425" y="3195638"/>
            <a:ext cx="490538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b="1"/>
              <a:t>LAr</a:t>
            </a: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4529138" y="3195638"/>
            <a:ext cx="310832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b="1"/>
              <a:t>Tiles</a:t>
            </a:r>
            <a:r>
              <a:rPr lang="en-US" sz="1400"/>
              <a:t> (semi-projective segmentation )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34925" y="3657600"/>
            <a:ext cx="9058275" cy="2987675"/>
            <a:chOff x="22" y="2387"/>
            <a:chExt cx="5706" cy="1882"/>
          </a:xfrm>
        </p:grpSpPr>
        <p:sp>
          <p:nvSpPr>
            <p:cNvPr id="116803" name="Rectangle 67"/>
            <p:cNvSpPr>
              <a:spLocks noChangeArrowheads="1"/>
            </p:cNvSpPr>
            <p:nvPr/>
          </p:nvSpPr>
          <p:spPr bwMode="auto">
            <a:xfrm>
              <a:off x="22" y="2387"/>
              <a:ext cx="2896" cy="18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pic>
          <p:nvPicPr>
            <p:cNvPr id="116755" name="Picture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6" y="2454"/>
              <a:ext cx="2563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6756" name="Rectangle 20"/>
            <p:cNvSpPr>
              <a:spLocks noChangeArrowheads="1"/>
            </p:cNvSpPr>
            <p:nvPr/>
          </p:nvSpPr>
          <p:spPr bwMode="auto">
            <a:xfrm>
              <a:off x="44" y="4042"/>
              <a:ext cx="2857" cy="2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110000"/>
                </a:lnSpc>
              </a:pPr>
              <a:r>
                <a:rPr lang="en-US" sz="1600" dirty="0">
                  <a:solidFill>
                    <a:srgbClr val="333399"/>
                  </a:solidFill>
                  <a:latin typeface="+mn-lt"/>
                </a:rPr>
                <a:t>trigger towers map</a:t>
              </a:r>
            </a:p>
          </p:txBody>
        </p:sp>
        <p:sp>
          <p:nvSpPr>
            <p:cNvPr id="116787" name="Rectangle 51"/>
            <p:cNvSpPr>
              <a:spLocks noChangeArrowheads="1"/>
            </p:cNvSpPr>
            <p:nvPr/>
          </p:nvSpPr>
          <p:spPr bwMode="auto">
            <a:xfrm>
              <a:off x="4411" y="3697"/>
              <a:ext cx="896" cy="255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0.1x0.2</a:t>
              </a:r>
            </a:p>
          </p:txBody>
        </p:sp>
        <p:sp>
          <p:nvSpPr>
            <p:cNvPr id="116785" name="Rectangle 49"/>
            <p:cNvSpPr>
              <a:spLocks noChangeArrowheads="1"/>
            </p:cNvSpPr>
            <p:nvPr/>
          </p:nvSpPr>
          <p:spPr bwMode="auto">
            <a:xfrm>
              <a:off x="3515" y="3697"/>
              <a:ext cx="896" cy="255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600" b="1">
                  <a:sym typeface="Symbol" charset="2"/>
                </a:rPr>
                <a:t>3.1 &lt;||&lt; 3.2</a:t>
              </a:r>
            </a:p>
          </p:txBody>
        </p:sp>
        <p:sp>
          <p:nvSpPr>
            <p:cNvPr id="116769" name="Rectangle 33"/>
            <p:cNvSpPr>
              <a:spLocks noChangeArrowheads="1"/>
            </p:cNvSpPr>
            <p:nvPr/>
          </p:nvSpPr>
          <p:spPr bwMode="auto">
            <a:xfrm>
              <a:off x="4411" y="3952"/>
              <a:ext cx="896" cy="23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0.4x0.4125</a:t>
              </a:r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3515" y="3952"/>
              <a:ext cx="896" cy="23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600" b="1">
                  <a:sym typeface="Symbol" charset="2"/>
                </a:rPr>
                <a:t>3.2 &lt;||&lt; 4.9</a:t>
              </a:r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4411" y="3442"/>
              <a:ext cx="896" cy="255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0.2x0.2</a:t>
              </a:r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3515" y="3442"/>
              <a:ext cx="896" cy="255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600" b="1">
                  <a:sym typeface="Symbol" charset="2"/>
                </a:rPr>
                <a:t>2.5 &lt;||&lt; 3.1</a:t>
              </a:r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4411" y="3186"/>
              <a:ext cx="896" cy="25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0.1x0.1</a:t>
              </a:r>
            </a:p>
          </p:txBody>
        </p:sp>
        <p:sp>
          <p:nvSpPr>
            <p:cNvPr id="116764" name="Rectangle 28"/>
            <p:cNvSpPr>
              <a:spLocks noChangeArrowheads="1"/>
            </p:cNvSpPr>
            <p:nvPr/>
          </p:nvSpPr>
          <p:spPr bwMode="auto">
            <a:xfrm>
              <a:off x="3515" y="3186"/>
              <a:ext cx="896" cy="25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600" b="1">
                  <a:sym typeface="Symbol" charset="2"/>
                </a:rPr>
                <a:t>||&lt; 2.5</a:t>
              </a:r>
            </a:p>
          </p:txBody>
        </p:sp>
        <p:sp>
          <p:nvSpPr>
            <p:cNvPr id="116763" name="Rectangle 27"/>
            <p:cNvSpPr>
              <a:spLocks noChangeArrowheads="1"/>
            </p:cNvSpPr>
            <p:nvPr/>
          </p:nvSpPr>
          <p:spPr bwMode="auto">
            <a:xfrm>
              <a:off x="4411" y="2956"/>
              <a:ext cx="896" cy="23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>
                  <a:sym typeface="Symbol" charset="2"/>
                </a:rPr>
                <a:t> x </a:t>
              </a:r>
            </a:p>
          </p:txBody>
        </p:sp>
        <p:sp>
          <p:nvSpPr>
            <p:cNvPr id="116762" name="Rectangle 26"/>
            <p:cNvSpPr>
              <a:spLocks noChangeArrowheads="1"/>
            </p:cNvSpPr>
            <p:nvPr/>
          </p:nvSpPr>
          <p:spPr bwMode="auto">
            <a:xfrm>
              <a:off x="3515" y="2956"/>
              <a:ext cx="896" cy="23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 b="1">
                  <a:sym typeface="Symbol" charset="2"/>
                </a:rPr>
                <a:t>Position</a:t>
              </a:r>
            </a:p>
          </p:txBody>
        </p:sp>
        <p:sp>
          <p:nvSpPr>
            <p:cNvPr id="116770" name="Line 34"/>
            <p:cNvSpPr>
              <a:spLocks noChangeShapeType="1"/>
            </p:cNvSpPr>
            <p:nvPr/>
          </p:nvSpPr>
          <p:spPr bwMode="auto">
            <a:xfrm>
              <a:off x="3515" y="2956"/>
              <a:ext cx="17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16771" name="Line 35"/>
            <p:cNvSpPr>
              <a:spLocks noChangeShapeType="1"/>
            </p:cNvSpPr>
            <p:nvPr/>
          </p:nvSpPr>
          <p:spPr bwMode="auto">
            <a:xfrm>
              <a:off x="3515" y="3186"/>
              <a:ext cx="1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16772" name="Line 36"/>
            <p:cNvSpPr>
              <a:spLocks noChangeShapeType="1"/>
            </p:cNvSpPr>
            <p:nvPr/>
          </p:nvSpPr>
          <p:spPr bwMode="auto">
            <a:xfrm>
              <a:off x="3515" y="3442"/>
              <a:ext cx="1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16773" name="Line 37"/>
            <p:cNvSpPr>
              <a:spLocks noChangeShapeType="1"/>
            </p:cNvSpPr>
            <p:nvPr/>
          </p:nvSpPr>
          <p:spPr bwMode="auto">
            <a:xfrm>
              <a:off x="3515" y="3697"/>
              <a:ext cx="1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16774" name="Line 38"/>
            <p:cNvSpPr>
              <a:spLocks noChangeShapeType="1"/>
            </p:cNvSpPr>
            <p:nvPr/>
          </p:nvSpPr>
          <p:spPr bwMode="auto">
            <a:xfrm>
              <a:off x="3515" y="4182"/>
              <a:ext cx="17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16775" name="Line 39"/>
            <p:cNvSpPr>
              <a:spLocks noChangeShapeType="1"/>
            </p:cNvSpPr>
            <p:nvPr/>
          </p:nvSpPr>
          <p:spPr bwMode="auto">
            <a:xfrm>
              <a:off x="3515" y="2956"/>
              <a:ext cx="0" cy="1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16776" name="Line 40"/>
            <p:cNvSpPr>
              <a:spLocks noChangeShapeType="1"/>
            </p:cNvSpPr>
            <p:nvPr/>
          </p:nvSpPr>
          <p:spPr bwMode="auto">
            <a:xfrm>
              <a:off x="4411" y="2956"/>
              <a:ext cx="0" cy="1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16777" name="Line 41"/>
            <p:cNvSpPr>
              <a:spLocks noChangeShapeType="1"/>
            </p:cNvSpPr>
            <p:nvPr/>
          </p:nvSpPr>
          <p:spPr bwMode="auto">
            <a:xfrm>
              <a:off x="5307" y="2956"/>
              <a:ext cx="0" cy="1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16786" name="Line 50"/>
            <p:cNvSpPr>
              <a:spLocks noChangeShapeType="1"/>
            </p:cNvSpPr>
            <p:nvPr/>
          </p:nvSpPr>
          <p:spPr bwMode="auto">
            <a:xfrm>
              <a:off x="3515" y="3952"/>
              <a:ext cx="1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16819" name="Rectangle 83"/>
            <p:cNvSpPr>
              <a:spLocks noChangeArrowheads="1"/>
            </p:cNvSpPr>
            <p:nvPr/>
          </p:nvSpPr>
          <p:spPr bwMode="auto">
            <a:xfrm>
              <a:off x="3084" y="2422"/>
              <a:ext cx="2644" cy="3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10000"/>
                </a:lnSpc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333399"/>
                  </a:solidFill>
                  <a:latin typeface="+mn-lt"/>
                </a:rPr>
                <a:t> Analogue summation of calorimeter cells</a:t>
              </a:r>
            </a:p>
            <a:p>
              <a:pPr eaLnBrk="1" hangingPunct="1">
                <a:lnSpc>
                  <a:spcPct val="110000"/>
                </a:lnSpc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333399"/>
                  </a:solidFill>
                  <a:latin typeface="+mn-lt"/>
                </a:rPr>
                <a:t> 3584 </a:t>
              </a:r>
              <a:r>
                <a:rPr lang="en-US" sz="1600" dirty="0" err="1">
                  <a:solidFill>
                    <a:srgbClr val="333399"/>
                  </a:solidFill>
                  <a:latin typeface="+mn-lt"/>
                </a:rPr>
                <a:t>x</a:t>
              </a:r>
              <a:r>
                <a:rPr lang="en-US" sz="1600" dirty="0">
                  <a:solidFill>
                    <a:srgbClr val="333399"/>
                  </a:solidFill>
                  <a:latin typeface="+mn-lt"/>
                </a:rPr>
                <a:t> 2 (EM+HAD) trigger towers</a:t>
              </a:r>
            </a:p>
          </p:txBody>
        </p:sp>
      </p:grpSp>
      <p:sp>
        <p:nvSpPr>
          <p:cNvPr id="35" name="Title 14"/>
          <p:cNvSpPr txBox="1">
            <a:spLocks/>
          </p:cNvSpPr>
          <p:nvPr/>
        </p:nvSpPr>
        <p:spPr bwMode="auto">
          <a:xfrm>
            <a:off x="152400" y="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B02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Trigger Towers (TT)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CB020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E3AE-AD41-1D4E-8811-EF86920FE74D}" type="slidenum">
              <a:rPr lang="en-US"/>
              <a:pPr/>
              <a:t>2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ln/>
        </p:spPr>
        <p:txBody>
          <a:bodyPr/>
          <a:lstStyle/>
          <a:p>
            <a:r>
              <a:rPr lang="es-ES_tradnl" dirty="0"/>
              <a:t>ATLAS Detector</a:t>
            </a:r>
            <a:endParaRPr lang="en-US" dirty="0"/>
          </a:p>
        </p:txBody>
      </p:sp>
      <p:pic>
        <p:nvPicPr>
          <p:cNvPr id="93188" name="Picture 4" descr="FullDet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1950"/>
            <a:ext cx="7546596" cy="4921250"/>
          </a:xfrm>
          <a:prstGeom prst="rect">
            <a:avLst/>
          </a:prstGeom>
          <a:noFill/>
        </p:spPr>
      </p:pic>
      <p:sp>
        <p:nvSpPr>
          <p:cNvPr id="93189" name="AutoShape 5"/>
          <p:cNvSpPr>
            <a:spLocks/>
          </p:cNvSpPr>
          <p:nvPr/>
        </p:nvSpPr>
        <p:spPr bwMode="auto">
          <a:xfrm rot="16200000">
            <a:off x="5087538" y="-1634144"/>
            <a:ext cx="287664" cy="6181024"/>
          </a:xfrm>
          <a:prstGeom prst="rightBrace">
            <a:avLst>
              <a:gd name="adj1" fmla="val 179167"/>
              <a:gd name="adj2" fmla="val 50000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AutoShape 6"/>
          <p:cNvSpPr>
            <a:spLocks/>
          </p:cNvSpPr>
          <p:nvPr/>
        </p:nvSpPr>
        <p:spPr bwMode="auto">
          <a:xfrm>
            <a:off x="1226456" y="2725954"/>
            <a:ext cx="143745" cy="3308134"/>
          </a:xfrm>
          <a:prstGeom prst="leftBrace">
            <a:avLst>
              <a:gd name="adj1" fmla="val 191667"/>
              <a:gd name="adj2" fmla="val 50000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833560" y="833735"/>
            <a:ext cx="1033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dirty="0">
                <a:solidFill>
                  <a:srgbClr val="0033CC"/>
                </a:solidFill>
              </a:rPr>
              <a:t>45 </a:t>
            </a:r>
            <a:r>
              <a:rPr lang="es-ES_tradnl" dirty="0" err="1">
                <a:solidFill>
                  <a:srgbClr val="0033CC"/>
                </a:solidFill>
              </a:rPr>
              <a:t>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90160" y="3424535"/>
            <a:ext cx="957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dirty="0">
                <a:solidFill>
                  <a:srgbClr val="0033CC"/>
                </a:solidFill>
              </a:rPr>
              <a:t>24 </a:t>
            </a:r>
            <a:r>
              <a:rPr lang="es-ES_tradnl" dirty="0" err="1">
                <a:solidFill>
                  <a:srgbClr val="0033CC"/>
                </a:solidFill>
              </a:rPr>
              <a:t>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7681686" y="5140305"/>
            <a:ext cx="1221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rgbClr val="0033CC"/>
                </a:solidFill>
              </a:rPr>
              <a:t>7000 T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pic>
        <p:nvPicPr>
          <p:cNvPr id="14" name="Picture 4" descr="40-caver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0"/>
            <a:ext cx="2133600" cy="160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6201" y="2228752"/>
            <a:ext cx="195476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Arial" charset="0"/>
                <a:cs typeface="Arial" charset="0"/>
              </a:rPr>
              <a:t>ATLAS superimposed to</a:t>
            </a:r>
          </a:p>
          <a:p>
            <a:r>
              <a:rPr lang="en-US" sz="1200" dirty="0">
                <a:ea typeface="Arial" charset="0"/>
                <a:cs typeface="Arial" charset="0"/>
              </a:rPr>
              <a:t>the 5 floors of building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287B-05D6-AD4F-8D72-C8A824185B16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131763" y="1736725"/>
            <a:ext cx="7246937" cy="5048250"/>
            <a:chOff x="83" y="1094"/>
            <a:chExt cx="4565" cy="3180"/>
          </a:xfrm>
        </p:grpSpPr>
        <p:sp>
          <p:nvSpPr>
            <p:cNvPr id="80987" name="Rectangle 91"/>
            <p:cNvSpPr>
              <a:spLocks noChangeArrowheads="1"/>
            </p:cNvSpPr>
            <p:nvPr/>
          </p:nvSpPr>
          <p:spPr bwMode="auto">
            <a:xfrm>
              <a:off x="94" y="1321"/>
              <a:ext cx="1302" cy="29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grpSp>
          <p:nvGrpSpPr>
            <p:cNvPr id="3" name="Group 92"/>
            <p:cNvGrpSpPr>
              <a:grpSpLocks/>
            </p:cNvGrpSpPr>
            <p:nvPr/>
          </p:nvGrpSpPr>
          <p:grpSpPr bwMode="auto">
            <a:xfrm>
              <a:off x="704" y="1094"/>
              <a:ext cx="330" cy="348"/>
              <a:chOff x="704" y="1142"/>
              <a:chExt cx="330" cy="348"/>
            </a:xfrm>
          </p:grpSpPr>
          <p:sp>
            <p:nvSpPr>
              <p:cNvPr id="80962" name="Line 66"/>
              <p:cNvSpPr>
                <a:spLocks noChangeShapeType="1"/>
              </p:cNvSpPr>
              <p:nvPr/>
            </p:nvSpPr>
            <p:spPr bwMode="auto">
              <a:xfrm flipV="1">
                <a:off x="704" y="1252"/>
                <a:ext cx="107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63" name="Text Box 67"/>
              <p:cNvSpPr txBox="1">
                <a:spLocks noChangeArrowheads="1"/>
              </p:cNvSpPr>
              <p:nvPr/>
            </p:nvSpPr>
            <p:spPr bwMode="auto">
              <a:xfrm>
                <a:off x="730" y="1207"/>
                <a:ext cx="304" cy="17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10b</a:t>
                </a:r>
              </a:p>
            </p:txBody>
          </p:sp>
          <p:sp>
            <p:nvSpPr>
              <p:cNvPr id="80961" name="Line 65"/>
              <p:cNvSpPr>
                <a:spLocks noChangeShapeType="1"/>
              </p:cNvSpPr>
              <p:nvPr/>
            </p:nvSpPr>
            <p:spPr bwMode="auto">
              <a:xfrm>
                <a:off x="762" y="1142"/>
                <a:ext cx="0" cy="3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405" y="1349"/>
              <a:ext cx="706" cy="638"/>
              <a:chOff x="210" y="1490"/>
              <a:chExt cx="706" cy="638"/>
            </a:xfrm>
          </p:grpSpPr>
          <p:sp>
            <p:nvSpPr>
              <p:cNvPr id="80925" name="AutoShape 29"/>
              <p:cNvSpPr>
                <a:spLocks noChangeArrowheads="1"/>
              </p:cNvSpPr>
              <p:nvPr/>
            </p:nvSpPr>
            <p:spPr bwMode="auto">
              <a:xfrm>
                <a:off x="210" y="1490"/>
                <a:ext cx="706" cy="638"/>
              </a:xfrm>
              <a:prstGeom prst="roundRect">
                <a:avLst>
                  <a:gd name="adj" fmla="val 4264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graphicFrame>
            <p:nvGraphicFramePr>
              <p:cNvPr id="80912" name="Object 16"/>
              <p:cNvGraphicFramePr>
                <a:graphicFrameLocks noChangeAspect="1"/>
              </p:cNvGraphicFramePr>
              <p:nvPr/>
            </p:nvGraphicFramePr>
            <p:xfrm>
              <a:off x="243" y="1525"/>
              <a:ext cx="641" cy="576"/>
            </p:xfrm>
            <a:graphic>
              <a:graphicData uri="http://schemas.openxmlformats.org/presentationml/2006/ole">
                <p:oleObj spid="_x0000_s146436" name="Image" r:id="rId5" imgW="3517460" imgH="3161905" progId="Photoshop.Image.8">
                  <p:embed/>
                </p:oleObj>
              </a:graphicData>
            </a:graphic>
          </p:graphicFrame>
        </p:grpSp>
        <p:sp>
          <p:nvSpPr>
            <p:cNvPr id="80917" name="Rectangle 21"/>
            <p:cNvSpPr>
              <a:spLocks noChangeArrowheads="1"/>
            </p:cNvSpPr>
            <p:nvPr/>
          </p:nvSpPr>
          <p:spPr bwMode="auto">
            <a:xfrm>
              <a:off x="1768" y="1434"/>
              <a:ext cx="2880" cy="7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10000"/>
                </a:lnSpc>
                <a:buFontTx/>
                <a:buBlip>
                  <a:blip r:embed="rId6"/>
                </a:buBlip>
              </a:pPr>
              <a:r>
                <a:rPr lang="en-US" sz="1800" dirty="0">
                  <a:solidFill>
                    <a:srgbClr val="333399"/>
                  </a:solidFill>
                  <a:latin typeface="+mn-lt"/>
                </a:rPr>
                <a:t> Sampling</a:t>
              </a: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40 </a:t>
              </a:r>
              <a:r>
                <a:rPr lang="en-US" sz="1600" dirty="0" err="1">
                  <a:solidFill>
                    <a:srgbClr val="000000"/>
                  </a:solidFill>
                  <a:latin typeface="+mn-lt"/>
                </a:rPr>
                <a:t>Mhz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, Flash-ADC 10 bits</a:t>
              </a: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rgbClr val="333399"/>
                  </a:solidFill>
                  <a:latin typeface="+mn-lt"/>
                </a:rPr>
                <a:t>1 ADC = 250 </a:t>
              </a:r>
              <a:r>
                <a:rPr lang="en-US" sz="1600" dirty="0" err="1">
                  <a:solidFill>
                    <a:srgbClr val="333399"/>
                  </a:solidFill>
                  <a:latin typeface="+mn-lt"/>
                </a:rPr>
                <a:t>MeV</a:t>
              </a:r>
              <a:endParaRPr lang="en-US" sz="1600" dirty="0">
                <a:solidFill>
                  <a:srgbClr val="333399"/>
                </a:solidFill>
                <a:latin typeface="+mn-lt"/>
              </a:endParaRP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Pedestal 40 ADC</a:t>
              </a:r>
            </a:p>
          </p:txBody>
        </p:sp>
        <p:sp>
          <p:nvSpPr>
            <p:cNvPr id="80990" name="Text Box 94"/>
            <p:cNvSpPr txBox="1">
              <a:spLocks noChangeArrowheads="1"/>
            </p:cNvSpPr>
            <p:nvPr/>
          </p:nvSpPr>
          <p:spPr bwMode="auto">
            <a:xfrm rot="16200000">
              <a:off x="-16" y="1374"/>
              <a:ext cx="409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</a:rPr>
                <a:t>PPr</a:t>
              </a:r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642938" y="676275"/>
            <a:ext cx="8537575" cy="1371600"/>
            <a:chOff x="405" y="426"/>
            <a:chExt cx="5378" cy="864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405" y="504"/>
              <a:ext cx="706" cy="638"/>
              <a:chOff x="210" y="518"/>
              <a:chExt cx="706" cy="638"/>
            </a:xfrm>
          </p:grpSpPr>
          <p:sp>
            <p:nvSpPr>
              <p:cNvPr id="80924" name="AutoShape 28"/>
              <p:cNvSpPr>
                <a:spLocks noChangeArrowheads="1"/>
              </p:cNvSpPr>
              <p:nvPr/>
            </p:nvSpPr>
            <p:spPr bwMode="auto">
              <a:xfrm>
                <a:off x="210" y="518"/>
                <a:ext cx="706" cy="638"/>
              </a:xfrm>
              <a:prstGeom prst="roundRect">
                <a:avLst>
                  <a:gd name="adj" fmla="val 4264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graphicFrame>
            <p:nvGraphicFramePr>
              <p:cNvPr id="80911" name="Object 15"/>
              <p:cNvGraphicFramePr>
                <a:graphicFrameLocks noChangeAspect="1"/>
              </p:cNvGraphicFramePr>
              <p:nvPr/>
            </p:nvGraphicFramePr>
            <p:xfrm>
              <a:off x="243" y="541"/>
              <a:ext cx="641" cy="592"/>
            </p:xfrm>
            <a:graphic>
              <a:graphicData uri="http://schemas.openxmlformats.org/presentationml/2006/ole">
                <p:oleObj spid="_x0000_s146435" name="Image" r:id="rId8" imgW="3479365" imgH="3212698" progId="Photoshop.Image.8">
                  <p:embed/>
                </p:oleObj>
              </a:graphicData>
            </a:graphic>
          </p:graphicFrame>
        </p:grpSp>
        <p:sp>
          <p:nvSpPr>
            <p:cNvPr id="80915" name="Rectangle 19"/>
            <p:cNvSpPr>
              <a:spLocks noChangeArrowheads="1"/>
            </p:cNvSpPr>
            <p:nvPr/>
          </p:nvSpPr>
          <p:spPr bwMode="auto">
            <a:xfrm>
              <a:off x="1768" y="426"/>
              <a:ext cx="4015" cy="8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10000"/>
                </a:lnSpc>
                <a:buFontTx/>
                <a:buBlip>
                  <a:blip r:embed="rId6"/>
                </a:buBlip>
              </a:pPr>
              <a:r>
                <a:rPr lang="en-US" sz="1800" dirty="0">
                  <a:solidFill>
                    <a:srgbClr val="333399"/>
                  </a:solidFill>
                  <a:latin typeface="+mn-lt"/>
                </a:rPr>
                <a:t> Receivers (Rx)</a:t>
              </a: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Input signal conditioning to L1 </a:t>
              </a:r>
              <a:r>
                <a:rPr lang="en-US" sz="1600" dirty="0">
                  <a:latin typeface="+mn-lt"/>
                </a:rPr>
                <a:t>(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2,5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V </a:t>
              </a:r>
              <a:r>
                <a:rPr lang="en-US" sz="1600" dirty="0" err="1">
                  <a:solidFill>
                    <a:srgbClr val="000000"/>
                  </a:solidFill>
                  <a:latin typeface="+mn-lt"/>
                  <a:sym typeface="Wingdings 3" charset="2"/>
                </a:rPr>
                <a:t>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sym typeface="Wingdings 3" charset="2"/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  <a:sym typeface="Wingdings 3" charset="2"/>
                </a:rPr>
                <a:t>250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sym typeface="Wingdings 3" charset="2"/>
                </a:rPr>
                <a:t>GeV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)</a:t>
              </a: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Variable gain amplifier (VGA)</a:t>
              </a: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333399"/>
                  </a:solidFill>
                  <a:latin typeface="+mn-lt"/>
                </a:rPr>
                <a:t> E </a:t>
              </a:r>
              <a:r>
                <a:rPr lang="en-US" sz="1600" dirty="0" err="1">
                  <a:solidFill>
                    <a:srgbClr val="333399"/>
                  </a:solidFill>
                  <a:latin typeface="+mn-lt"/>
                  <a:sym typeface="Wingdings 3" charset="2"/>
                </a:rPr>
                <a:t></a:t>
              </a:r>
              <a:r>
                <a:rPr lang="en-US" sz="1600" dirty="0">
                  <a:solidFill>
                    <a:srgbClr val="333399"/>
                  </a:solidFill>
                  <a:latin typeface="+mn-lt"/>
                </a:rPr>
                <a:t> E</a:t>
              </a:r>
              <a:r>
                <a:rPr lang="en-US" sz="1600" baseline="-25000" dirty="0">
                  <a:solidFill>
                    <a:srgbClr val="333399"/>
                  </a:solidFill>
                  <a:latin typeface="+mn-lt"/>
                </a:rPr>
                <a:t>T </a:t>
              </a:r>
              <a:r>
                <a:rPr lang="en-US" sz="1600" dirty="0">
                  <a:solidFill>
                    <a:srgbClr val="333399"/>
                  </a:solidFill>
                  <a:latin typeface="+mn-lt"/>
                </a:rPr>
                <a:t>Conversion (</a:t>
              </a:r>
              <a:r>
                <a:rPr lang="en-US" sz="1600" dirty="0" err="1">
                  <a:latin typeface="+mn-lt"/>
                </a:rPr>
                <a:t>Hadronic</a:t>
              </a:r>
              <a:r>
                <a:rPr lang="en-US" sz="1600" dirty="0">
                  <a:latin typeface="+mn-lt"/>
                </a:rPr>
                <a:t> layers only</a:t>
              </a:r>
              <a:r>
                <a:rPr lang="en-US" sz="1600" dirty="0">
                  <a:solidFill>
                    <a:srgbClr val="333399"/>
                  </a:solidFill>
                  <a:latin typeface="+mn-lt"/>
                </a:rPr>
                <a:t>)</a:t>
              </a: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Local signal monitoring</a:t>
              </a:r>
            </a:p>
          </p:txBody>
        </p:sp>
      </p:grp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2806700" y="6238875"/>
            <a:ext cx="51181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10000"/>
              </a:lnSpc>
              <a:buFontTx/>
              <a:buBlip>
                <a:blip r:embed="rId6"/>
              </a:buBlip>
            </a:pPr>
            <a:r>
              <a:rPr lang="en-US" sz="1800" dirty="0">
                <a:solidFill>
                  <a:srgbClr val="333399"/>
                </a:solidFill>
                <a:latin typeface="+mn-lt"/>
              </a:rPr>
              <a:t> Transmission to processors &amp; DAQ</a:t>
            </a:r>
          </a:p>
        </p:txBody>
      </p: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163513" y="4973638"/>
            <a:ext cx="8980488" cy="1841500"/>
            <a:chOff x="103" y="3133"/>
            <a:chExt cx="5657" cy="1160"/>
          </a:xfrm>
        </p:grpSpPr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702" y="3133"/>
              <a:ext cx="332" cy="348"/>
              <a:chOff x="589" y="3173"/>
              <a:chExt cx="332" cy="348"/>
            </a:xfrm>
          </p:grpSpPr>
          <p:sp>
            <p:nvSpPr>
              <p:cNvPr id="80977" name="Line 81"/>
              <p:cNvSpPr>
                <a:spLocks noChangeShapeType="1"/>
              </p:cNvSpPr>
              <p:nvPr/>
            </p:nvSpPr>
            <p:spPr bwMode="auto">
              <a:xfrm>
                <a:off x="647" y="3173"/>
                <a:ext cx="0" cy="3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78" name="Line 82"/>
              <p:cNvSpPr>
                <a:spLocks noChangeShapeType="1"/>
              </p:cNvSpPr>
              <p:nvPr/>
            </p:nvSpPr>
            <p:spPr bwMode="auto">
              <a:xfrm flipV="1">
                <a:off x="589" y="3283"/>
                <a:ext cx="107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79" name="Text Box 83"/>
              <p:cNvSpPr txBox="1">
                <a:spLocks noChangeArrowheads="1"/>
              </p:cNvSpPr>
              <p:nvPr/>
            </p:nvSpPr>
            <p:spPr bwMode="auto">
              <a:xfrm>
                <a:off x="617" y="3231"/>
                <a:ext cx="304" cy="17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10b</a:t>
                </a:r>
              </a:p>
            </p:txBody>
          </p:sp>
        </p:grp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1768" y="3173"/>
              <a:ext cx="3992" cy="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10000"/>
                </a:lnSpc>
                <a:buFontTx/>
                <a:buBlip>
                  <a:blip r:embed="rId6"/>
                </a:buBlip>
              </a:pPr>
              <a:r>
                <a:rPr lang="en-US" sz="1800" dirty="0">
                  <a:solidFill>
                    <a:srgbClr val="333399"/>
                  </a:solidFill>
                  <a:latin typeface="+mn-lt"/>
                </a:rPr>
                <a:t> E</a:t>
              </a:r>
              <a:r>
                <a:rPr lang="en-US" sz="1800" baseline="-25000" dirty="0">
                  <a:solidFill>
                    <a:srgbClr val="333399"/>
                  </a:solidFill>
                  <a:latin typeface="+mn-lt"/>
                </a:rPr>
                <a:t>T </a:t>
              </a:r>
              <a:r>
                <a:rPr lang="en-US" sz="1800" dirty="0">
                  <a:solidFill>
                    <a:srgbClr val="333399"/>
                  </a:solidFill>
                  <a:latin typeface="+mn-lt"/>
                </a:rPr>
                <a:t>calibration</a:t>
              </a:r>
            </a:p>
            <a:p>
              <a:pPr lvl="1" eaLnBrk="1" hangingPunct="1">
                <a:lnSpc>
                  <a:spcPct val="90000"/>
                </a:lnSpc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Look-Up Table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(LUT)</a:t>
              </a:r>
            </a:p>
            <a:p>
              <a:pPr lvl="1" eaLnBrk="1" hangingPunct="1">
                <a:lnSpc>
                  <a:spcPct val="90000"/>
                </a:lnSpc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Pedestal subtraction, noise suppression</a:t>
              </a:r>
            </a:p>
            <a:p>
              <a:pPr lvl="1" eaLnBrk="1" hangingPunct="1">
                <a:lnSpc>
                  <a:spcPct val="90000"/>
                </a:lnSpc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 ADC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(10b) </a:t>
              </a:r>
              <a:r>
                <a:rPr lang="en-US" sz="1600" dirty="0" err="1">
                  <a:solidFill>
                    <a:srgbClr val="000000"/>
                  </a:solidFill>
                  <a:latin typeface="+mn-lt"/>
                  <a:sym typeface="Wingdings 3" charset="2"/>
                </a:rPr>
                <a:t>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sym typeface="Wingdings 3" charset="2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sym typeface="Wingdings 3" charset="2"/>
                </a:rPr>
                <a:t>GeV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sym typeface="Wingdings 3" charset="2"/>
                </a:rPr>
                <a:t> (8b) 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conversion </a:t>
              </a:r>
            </a:p>
          </p:txBody>
        </p:sp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103" y="3299"/>
              <a:ext cx="1325" cy="994"/>
              <a:chOff x="-10" y="3363"/>
              <a:chExt cx="1325" cy="994"/>
            </a:xfrm>
          </p:grpSpPr>
          <p:sp>
            <p:nvSpPr>
              <p:cNvPr id="80975" name="AutoShape 79"/>
              <p:cNvSpPr>
                <a:spLocks noChangeArrowheads="1"/>
              </p:cNvSpPr>
              <p:nvPr/>
            </p:nvSpPr>
            <p:spPr bwMode="auto">
              <a:xfrm>
                <a:off x="35" y="3433"/>
                <a:ext cx="1202" cy="867"/>
              </a:xfrm>
              <a:prstGeom prst="roundRect">
                <a:avLst>
                  <a:gd name="adj" fmla="val 3032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73" name="Line 77"/>
              <p:cNvSpPr>
                <a:spLocks noChangeShapeType="1"/>
              </p:cNvSpPr>
              <p:nvPr/>
            </p:nvSpPr>
            <p:spPr bwMode="auto">
              <a:xfrm flipV="1">
                <a:off x="295" y="3521"/>
                <a:ext cx="839" cy="6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64" name="Line 68"/>
              <p:cNvSpPr>
                <a:spLocks noChangeShapeType="1"/>
              </p:cNvSpPr>
              <p:nvPr/>
            </p:nvSpPr>
            <p:spPr bwMode="auto">
              <a:xfrm>
                <a:off x="139" y="4202"/>
                <a:ext cx="10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65" name="Line 69"/>
              <p:cNvSpPr>
                <a:spLocks noChangeShapeType="1"/>
              </p:cNvSpPr>
              <p:nvPr/>
            </p:nvSpPr>
            <p:spPr bwMode="auto">
              <a:xfrm flipH="1" flipV="1">
                <a:off x="139" y="3453"/>
                <a:ext cx="0" cy="7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66" name="Line 70"/>
              <p:cNvSpPr>
                <a:spLocks noChangeShapeType="1"/>
              </p:cNvSpPr>
              <p:nvPr/>
            </p:nvSpPr>
            <p:spPr bwMode="auto">
              <a:xfrm>
                <a:off x="135" y="3521"/>
                <a:ext cx="99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67" name="Line 71"/>
              <p:cNvSpPr>
                <a:spLocks noChangeShapeType="1"/>
              </p:cNvSpPr>
              <p:nvPr/>
            </p:nvSpPr>
            <p:spPr bwMode="auto">
              <a:xfrm flipV="1">
                <a:off x="1133" y="3521"/>
                <a:ext cx="0" cy="6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68" name="Text Box 72"/>
              <p:cNvSpPr txBox="1">
                <a:spLocks noChangeArrowheads="1"/>
              </p:cNvSpPr>
              <p:nvPr/>
            </p:nvSpPr>
            <p:spPr bwMode="auto">
              <a:xfrm>
                <a:off x="953" y="4183"/>
                <a:ext cx="362" cy="17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1023</a:t>
                </a:r>
              </a:p>
            </p:txBody>
          </p:sp>
          <p:sp>
            <p:nvSpPr>
              <p:cNvPr id="80969" name="Text Box 73"/>
              <p:cNvSpPr txBox="1">
                <a:spLocks noChangeArrowheads="1"/>
              </p:cNvSpPr>
              <p:nvPr/>
            </p:nvSpPr>
            <p:spPr bwMode="auto">
              <a:xfrm rot="16200000">
                <a:off x="-81" y="3434"/>
                <a:ext cx="316" cy="17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255</a:t>
                </a:r>
              </a:p>
            </p:txBody>
          </p:sp>
          <p:sp>
            <p:nvSpPr>
              <p:cNvPr id="80970" name="Line 74"/>
              <p:cNvSpPr>
                <a:spLocks noChangeShapeType="1"/>
              </p:cNvSpPr>
              <p:nvPr/>
            </p:nvSpPr>
            <p:spPr bwMode="auto">
              <a:xfrm>
                <a:off x="135" y="4042"/>
                <a:ext cx="99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71" name="Line 75"/>
              <p:cNvSpPr>
                <a:spLocks noChangeShapeType="1"/>
              </p:cNvSpPr>
              <p:nvPr/>
            </p:nvSpPr>
            <p:spPr bwMode="auto">
              <a:xfrm>
                <a:off x="138" y="4201"/>
                <a:ext cx="31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72" name="Line 76"/>
              <p:cNvSpPr>
                <a:spLocks noChangeShapeType="1"/>
              </p:cNvSpPr>
              <p:nvPr/>
            </p:nvSpPr>
            <p:spPr bwMode="auto">
              <a:xfrm flipV="1">
                <a:off x="467" y="3521"/>
                <a:ext cx="666" cy="52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74" name="Text Box 78"/>
              <p:cNvSpPr txBox="1">
                <a:spLocks noChangeArrowheads="1"/>
              </p:cNvSpPr>
              <p:nvPr/>
            </p:nvSpPr>
            <p:spPr bwMode="auto">
              <a:xfrm>
                <a:off x="45" y="3884"/>
                <a:ext cx="408" cy="17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</a:rPr>
                  <a:t>E</a:t>
                </a:r>
                <a:r>
                  <a:rPr lang="en-US" sz="1200" b="1" baseline="-25000">
                    <a:solidFill>
                      <a:srgbClr val="000000"/>
                    </a:solidFill>
                  </a:rPr>
                  <a:t>thres</a:t>
                </a:r>
              </a:p>
            </p:txBody>
          </p:sp>
        </p:grpSp>
        <p:grpSp>
          <p:nvGrpSpPr>
            <p:cNvPr id="10" name="Group 93"/>
            <p:cNvGrpSpPr>
              <a:grpSpLocks/>
            </p:cNvGrpSpPr>
            <p:nvPr/>
          </p:nvGrpSpPr>
          <p:grpSpPr bwMode="auto">
            <a:xfrm>
              <a:off x="1360" y="3706"/>
              <a:ext cx="242" cy="243"/>
              <a:chOff x="1360" y="3706"/>
              <a:chExt cx="242" cy="243"/>
            </a:xfrm>
          </p:grpSpPr>
          <p:sp>
            <p:nvSpPr>
              <p:cNvPr id="80982" name="Line 86"/>
              <p:cNvSpPr>
                <a:spLocks noChangeShapeType="1"/>
              </p:cNvSpPr>
              <p:nvPr/>
            </p:nvSpPr>
            <p:spPr bwMode="auto">
              <a:xfrm>
                <a:off x="1360" y="375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84" name="Line 88"/>
              <p:cNvSpPr>
                <a:spLocks noChangeShapeType="1"/>
              </p:cNvSpPr>
              <p:nvPr/>
            </p:nvSpPr>
            <p:spPr bwMode="auto">
              <a:xfrm flipV="1">
                <a:off x="1441" y="3706"/>
                <a:ext cx="65" cy="1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86" name="Rectangle 90"/>
              <p:cNvSpPr>
                <a:spLocks noChangeArrowheads="1"/>
              </p:cNvSpPr>
              <p:nvPr/>
            </p:nvSpPr>
            <p:spPr bwMode="auto">
              <a:xfrm>
                <a:off x="1381" y="3775"/>
                <a:ext cx="221" cy="17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 b="1" dirty="0">
                    <a:solidFill>
                      <a:srgbClr val="000000"/>
                    </a:solidFill>
                  </a:rPr>
                  <a:t>8b</a:t>
                </a:r>
              </a:p>
            </p:txBody>
          </p:sp>
        </p:grp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409575" y="3108325"/>
            <a:ext cx="8734425" cy="1968500"/>
            <a:chOff x="258" y="1958"/>
            <a:chExt cx="5502" cy="1240"/>
          </a:xfrm>
        </p:grpSpPr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05" y="2560"/>
              <a:ext cx="706" cy="638"/>
              <a:chOff x="210" y="2514"/>
              <a:chExt cx="706" cy="638"/>
            </a:xfrm>
          </p:grpSpPr>
          <p:sp>
            <p:nvSpPr>
              <p:cNvPr id="80926" name="AutoShape 30"/>
              <p:cNvSpPr>
                <a:spLocks noChangeArrowheads="1"/>
              </p:cNvSpPr>
              <p:nvPr/>
            </p:nvSpPr>
            <p:spPr bwMode="auto">
              <a:xfrm>
                <a:off x="210" y="2514"/>
                <a:ext cx="706" cy="638"/>
              </a:xfrm>
              <a:prstGeom prst="roundRect">
                <a:avLst>
                  <a:gd name="adj" fmla="val 4264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graphicFrame>
            <p:nvGraphicFramePr>
              <p:cNvPr id="80913" name="Object 17"/>
              <p:cNvGraphicFramePr>
                <a:graphicFrameLocks noChangeAspect="1"/>
              </p:cNvGraphicFramePr>
              <p:nvPr/>
            </p:nvGraphicFramePr>
            <p:xfrm>
              <a:off x="243" y="2538"/>
              <a:ext cx="641" cy="581"/>
            </p:xfrm>
            <a:graphic>
              <a:graphicData uri="http://schemas.openxmlformats.org/presentationml/2006/ole">
                <p:oleObj spid="_x0000_s146434" name="Image" r:id="rId9" imgW="3441270" imgH="3123810" progId="Photoshop.Image.8">
                  <p:embed/>
                </p:oleObj>
              </a:graphicData>
            </a:graphic>
          </p:graphicFrame>
        </p:grpSp>
        <p:sp>
          <p:nvSpPr>
            <p:cNvPr id="80919" name="Rectangle 23"/>
            <p:cNvSpPr>
              <a:spLocks noChangeArrowheads="1"/>
            </p:cNvSpPr>
            <p:nvPr/>
          </p:nvSpPr>
          <p:spPr bwMode="auto">
            <a:xfrm>
              <a:off x="1768" y="2251"/>
              <a:ext cx="3992" cy="7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10000"/>
                </a:lnSpc>
                <a:buFontTx/>
                <a:buBlip>
                  <a:blip r:embed="rId6"/>
                </a:buBlip>
              </a:pPr>
              <a:r>
                <a:rPr lang="en-US" sz="1800" dirty="0">
                  <a:solidFill>
                    <a:srgbClr val="333399"/>
                  </a:solidFill>
                  <a:latin typeface="+mn-lt"/>
                </a:rPr>
                <a:t> Bunch crossing identification (BCID)</a:t>
              </a: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Finite impulse response filter (FIR)</a:t>
              </a: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Peak finder (linear/saturated)</a:t>
              </a:r>
            </a:p>
            <a:p>
              <a:pPr lvl="1" eaLnBrk="1" hangingPunct="1">
                <a:buFontTx/>
                <a:buBlip>
                  <a:blip r:embed="rId7"/>
                </a:buBlip>
              </a:pP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Assign E</a:t>
              </a:r>
              <a:r>
                <a:rPr lang="en-US" sz="1600" baseline="-25000" dirty="0">
                  <a:solidFill>
                    <a:srgbClr val="000000"/>
                  </a:solidFill>
                  <a:latin typeface="+mn-lt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+mn-lt"/>
                </a:rPr>
                <a:t> to the ‘correct’ bunch crossing</a:t>
              </a:r>
            </a:p>
          </p:txBody>
        </p:sp>
        <p:grpSp>
          <p:nvGrpSpPr>
            <p:cNvPr id="13" name="Group 97"/>
            <p:cNvGrpSpPr>
              <a:grpSpLocks/>
            </p:cNvGrpSpPr>
            <p:nvPr/>
          </p:nvGrpSpPr>
          <p:grpSpPr bwMode="auto">
            <a:xfrm>
              <a:off x="409" y="1958"/>
              <a:ext cx="699" cy="628"/>
              <a:chOff x="409" y="1958"/>
              <a:chExt cx="699" cy="628"/>
            </a:xfrm>
          </p:grpSpPr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409" y="2095"/>
                <a:ext cx="699" cy="173"/>
                <a:chOff x="208" y="2183"/>
                <a:chExt cx="699" cy="173"/>
              </a:xfrm>
            </p:grpSpPr>
            <p:sp>
              <p:nvSpPr>
                <p:cNvPr id="80930" name="Rectangle 34"/>
                <p:cNvSpPr>
                  <a:spLocks noChangeArrowheads="1"/>
                </p:cNvSpPr>
                <p:nvPr/>
              </p:nvSpPr>
              <p:spPr bwMode="auto">
                <a:xfrm>
                  <a:off x="716" y="2234"/>
                  <a:ext cx="107" cy="10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093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635" y="2183"/>
                  <a:ext cx="272" cy="17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333399"/>
                      </a:solidFill>
                    </a:rPr>
                    <a:t>a</a:t>
                  </a:r>
                  <a:r>
                    <a:rPr lang="en-US" sz="1200" baseline="-25000">
                      <a:solidFill>
                        <a:srgbClr val="333399"/>
                      </a:solidFill>
                    </a:rPr>
                    <a:t>0</a:t>
                  </a:r>
                </a:p>
              </p:txBody>
            </p:sp>
            <p:sp>
              <p:nvSpPr>
                <p:cNvPr id="80932" name="Rectangle 36"/>
                <p:cNvSpPr>
                  <a:spLocks noChangeArrowheads="1"/>
                </p:cNvSpPr>
                <p:nvPr/>
              </p:nvSpPr>
              <p:spPr bwMode="auto">
                <a:xfrm>
                  <a:off x="610" y="2234"/>
                  <a:ext cx="107" cy="10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093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29" y="2183"/>
                  <a:ext cx="272" cy="17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333399"/>
                      </a:solidFill>
                    </a:rPr>
                    <a:t>a</a:t>
                  </a:r>
                  <a:r>
                    <a:rPr lang="en-US" sz="1200" baseline="-25000">
                      <a:solidFill>
                        <a:srgbClr val="333399"/>
                      </a:solidFill>
                    </a:rPr>
                    <a:t>1</a:t>
                  </a:r>
                </a:p>
              </p:txBody>
            </p:sp>
            <p:sp>
              <p:nvSpPr>
                <p:cNvPr id="80934" name="Rectangle 38"/>
                <p:cNvSpPr>
                  <a:spLocks noChangeArrowheads="1"/>
                </p:cNvSpPr>
                <p:nvPr/>
              </p:nvSpPr>
              <p:spPr bwMode="auto">
                <a:xfrm>
                  <a:off x="502" y="2234"/>
                  <a:ext cx="107" cy="10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093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21" y="2183"/>
                  <a:ext cx="272" cy="17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333399"/>
                      </a:solidFill>
                    </a:rPr>
                    <a:t>a</a:t>
                  </a:r>
                  <a:r>
                    <a:rPr lang="en-US" sz="1200" baseline="-25000">
                      <a:solidFill>
                        <a:srgbClr val="333399"/>
                      </a:solidFill>
                    </a:rPr>
                    <a:t>2</a:t>
                  </a:r>
                </a:p>
              </p:txBody>
            </p:sp>
            <p:sp>
              <p:nvSpPr>
                <p:cNvPr id="80936" name="Rectangle 40"/>
                <p:cNvSpPr>
                  <a:spLocks noChangeArrowheads="1"/>
                </p:cNvSpPr>
                <p:nvPr/>
              </p:nvSpPr>
              <p:spPr bwMode="auto">
                <a:xfrm>
                  <a:off x="396" y="2234"/>
                  <a:ext cx="107" cy="10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093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15" y="2183"/>
                  <a:ext cx="272" cy="17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333399"/>
                      </a:solidFill>
                    </a:rPr>
                    <a:t>a</a:t>
                  </a:r>
                  <a:r>
                    <a:rPr lang="en-US" sz="1200" baseline="-25000">
                      <a:solidFill>
                        <a:srgbClr val="333399"/>
                      </a:solidFill>
                    </a:rPr>
                    <a:t>3</a:t>
                  </a:r>
                </a:p>
              </p:txBody>
            </p:sp>
            <p:sp>
              <p:nvSpPr>
                <p:cNvPr id="80939" name="Rectangle 43"/>
                <p:cNvSpPr>
                  <a:spLocks noChangeArrowheads="1"/>
                </p:cNvSpPr>
                <p:nvPr/>
              </p:nvSpPr>
              <p:spPr bwMode="auto">
                <a:xfrm>
                  <a:off x="289" y="2234"/>
                  <a:ext cx="107" cy="10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09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08" y="2183"/>
                  <a:ext cx="272" cy="17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333399"/>
                      </a:solidFill>
                    </a:rPr>
                    <a:t>a</a:t>
                  </a:r>
                  <a:r>
                    <a:rPr lang="en-US" sz="1200" baseline="-25000">
                      <a:solidFill>
                        <a:srgbClr val="333399"/>
                      </a:solidFill>
                    </a:rPr>
                    <a:t>4</a:t>
                  </a:r>
                </a:p>
              </p:txBody>
            </p:sp>
          </p:grpSp>
          <p:sp>
            <p:nvSpPr>
              <p:cNvPr id="80943" name="Line 47"/>
              <p:cNvSpPr>
                <a:spLocks noChangeShapeType="1"/>
              </p:cNvSpPr>
              <p:nvPr/>
            </p:nvSpPr>
            <p:spPr bwMode="auto">
              <a:xfrm>
                <a:off x="762" y="1960"/>
                <a:ext cx="0" cy="18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sm" len="sm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44" name="Line 48"/>
              <p:cNvSpPr>
                <a:spLocks noChangeShapeType="1"/>
              </p:cNvSpPr>
              <p:nvPr/>
            </p:nvSpPr>
            <p:spPr bwMode="auto">
              <a:xfrm>
                <a:off x="807" y="1960"/>
                <a:ext cx="51" cy="18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sm" len="sm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45" name="Line 49"/>
              <p:cNvSpPr>
                <a:spLocks noChangeShapeType="1"/>
              </p:cNvSpPr>
              <p:nvPr/>
            </p:nvSpPr>
            <p:spPr bwMode="auto">
              <a:xfrm>
                <a:off x="858" y="1960"/>
                <a:ext cx="108" cy="18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sm" len="sm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46" name="Line 50"/>
              <p:cNvSpPr>
                <a:spLocks noChangeShapeType="1"/>
              </p:cNvSpPr>
              <p:nvPr/>
            </p:nvSpPr>
            <p:spPr bwMode="auto">
              <a:xfrm flipH="1">
                <a:off x="650" y="1959"/>
                <a:ext cx="54" cy="18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sm" len="sm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47" name="Line 51"/>
              <p:cNvSpPr>
                <a:spLocks noChangeShapeType="1"/>
              </p:cNvSpPr>
              <p:nvPr/>
            </p:nvSpPr>
            <p:spPr bwMode="auto">
              <a:xfrm flipH="1">
                <a:off x="558" y="1958"/>
                <a:ext cx="92" cy="1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sm" len="sm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54" name="Line 58"/>
              <p:cNvSpPr>
                <a:spLocks noChangeShapeType="1"/>
              </p:cNvSpPr>
              <p:nvPr/>
            </p:nvSpPr>
            <p:spPr bwMode="auto">
              <a:xfrm>
                <a:off x="558" y="2253"/>
                <a:ext cx="204" cy="15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55" name="Line 59"/>
              <p:cNvSpPr>
                <a:spLocks noChangeShapeType="1"/>
              </p:cNvSpPr>
              <p:nvPr/>
            </p:nvSpPr>
            <p:spPr bwMode="auto">
              <a:xfrm>
                <a:off x="650" y="2253"/>
                <a:ext cx="112" cy="15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56" name="Line 60"/>
              <p:cNvSpPr>
                <a:spLocks noChangeShapeType="1"/>
              </p:cNvSpPr>
              <p:nvPr/>
            </p:nvSpPr>
            <p:spPr bwMode="auto">
              <a:xfrm>
                <a:off x="762" y="2253"/>
                <a:ext cx="0" cy="15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57" name="Line 61"/>
              <p:cNvSpPr>
                <a:spLocks noChangeShapeType="1"/>
              </p:cNvSpPr>
              <p:nvPr/>
            </p:nvSpPr>
            <p:spPr bwMode="auto">
              <a:xfrm flipH="1">
                <a:off x="762" y="2253"/>
                <a:ext cx="99" cy="15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58" name="Line 62"/>
              <p:cNvSpPr>
                <a:spLocks noChangeShapeType="1"/>
              </p:cNvSpPr>
              <p:nvPr/>
            </p:nvSpPr>
            <p:spPr bwMode="auto">
              <a:xfrm flipH="1">
                <a:off x="762" y="2253"/>
                <a:ext cx="204" cy="15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80959" name="Line 63"/>
              <p:cNvSpPr>
                <a:spLocks noChangeShapeType="1"/>
              </p:cNvSpPr>
              <p:nvPr/>
            </p:nvSpPr>
            <p:spPr bwMode="auto">
              <a:xfrm>
                <a:off x="762" y="2405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15" name="Group 55"/>
              <p:cNvGrpSpPr>
                <a:grpSpLocks/>
              </p:cNvGrpSpPr>
              <p:nvPr/>
            </p:nvGrpSpPr>
            <p:grpSpPr bwMode="auto">
              <a:xfrm>
                <a:off x="662" y="2314"/>
                <a:ext cx="199" cy="212"/>
                <a:chOff x="467" y="2461"/>
                <a:chExt cx="199" cy="212"/>
              </a:xfrm>
            </p:grpSpPr>
            <p:sp>
              <p:nvSpPr>
                <p:cNvPr id="80948" name="Oval 52"/>
                <p:cNvSpPr>
                  <a:spLocks noChangeArrowheads="1"/>
                </p:cNvSpPr>
                <p:nvPr/>
              </p:nvSpPr>
              <p:spPr bwMode="auto">
                <a:xfrm>
                  <a:off x="509" y="2514"/>
                  <a:ext cx="107" cy="10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095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67" y="2461"/>
                  <a:ext cx="199" cy="2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600">
                      <a:solidFill>
                        <a:srgbClr val="000000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80998" name="Rectangle 102"/>
            <p:cNvSpPr>
              <a:spLocks noChangeArrowheads="1"/>
            </p:cNvSpPr>
            <p:nvPr/>
          </p:nvSpPr>
          <p:spPr bwMode="auto">
            <a:xfrm rot="16200000">
              <a:off x="92" y="2160"/>
              <a:ext cx="506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000000"/>
                  </a:solidFill>
                </a:rPr>
                <a:t>FIR filter</a:t>
              </a:r>
            </a:p>
          </p:txBody>
        </p:sp>
      </p:grpSp>
      <p:sp>
        <p:nvSpPr>
          <p:cNvPr id="78" name="Title 14"/>
          <p:cNvSpPr txBox="1">
            <a:spLocks/>
          </p:cNvSpPr>
          <p:nvPr/>
        </p:nvSpPr>
        <p:spPr bwMode="auto">
          <a:xfrm>
            <a:off x="152400" y="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B02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Pre-Processors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CB02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CB02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CB02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Energy Reconstruction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CB020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751-16C9-7A40-9B86-475758D862E0}" type="slidenum">
              <a:rPr lang="en-US"/>
              <a:pPr/>
              <a:t>30</a:t>
            </a:fld>
            <a:endParaRPr lang="en-US"/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1385888" y="685800"/>
            <a:ext cx="5955476" cy="10018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333399"/>
                </a:solidFill>
                <a:latin typeface="+mn-lt"/>
              </a:rPr>
              <a:t> Processors input is a matrix of tower energies</a:t>
            </a:r>
          </a:p>
          <a:p>
            <a:pPr eaLnBrk="1" hangingPunct="1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333399"/>
                </a:solidFill>
                <a:latin typeface="+mn-lt"/>
              </a:rPr>
              <a:t> Algorithms look for physics signatures (sliding window)</a:t>
            </a:r>
          </a:p>
          <a:p>
            <a:pPr eaLnBrk="1" hangingPunct="1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333399"/>
                </a:solidFill>
                <a:latin typeface="+mn-lt"/>
              </a:rPr>
              <a:t>RoI’s</a:t>
            </a:r>
            <a:r>
              <a:rPr lang="en-US" sz="1800" dirty="0">
                <a:solidFill>
                  <a:srgbClr val="333399"/>
                </a:solidFill>
                <a:latin typeface="+mn-lt"/>
              </a:rPr>
              <a:t> sent to Level-2 trigger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79450" y="1911350"/>
            <a:ext cx="3352800" cy="3068638"/>
            <a:chOff x="662" y="1067"/>
            <a:chExt cx="2112" cy="1933"/>
          </a:xfrm>
        </p:grpSpPr>
        <p:sp>
          <p:nvSpPr>
            <p:cNvPr id="282644" name="AutoShape 20"/>
            <p:cNvSpPr>
              <a:spLocks noChangeArrowheads="1"/>
            </p:cNvSpPr>
            <p:nvPr/>
          </p:nvSpPr>
          <p:spPr bwMode="auto">
            <a:xfrm>
              <a:off x="662" y="1071"/>
              <a:ext cx="2112" cy="1929"/>
            </a:xfrm>
            <a:prstGeom prst="roundRect">
              <a:avLst>
                <a:gd name="adj" fmla="val 2356"/>
              </a:avLst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pic>
          <p:nvPicPr>
            <p:cNvPr id="28262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9" y="1276"/>
              <a:ext cx="1553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2637" name="Text Box 13"/>
            <p:cNvSpPr txBox="1">
              <a:spLocks noChangeArrowheads="1"/>
            </p:cNvSpPr>
            <p:nvPr/>
          </p:nvSpPr>
          <p:spPr bwMode="auto">
            <a:xfrm>
              <a:off x="970" y="1067"/>
              <a:ext cx="1497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Cluster Processor</a:t>
              </a:r>
            </a:p>
          </p:txBody>
        </p:sp>
      </p:grpSp>
      <p:sp>
        <p:nvSpPr>
          <p:cNvPr id="282649" name="AutoShape 25"/>
          <p:cNvSpPr>
            <a:spLocks noChangeArrowheads="1"/>
          </p:cNvSpPr>
          <p:nvPr/>
        </p:nvSpPr>
        <p:spPr bwMode="auto">
          <a:xfrm>
            <a:off x="5106988" y="1917700"/>
            <a:ext cx="3352800" cy="3062288"/>
          </a:xfrm>
          <a:prstGeom prst="roundRect">
            <a:avLst>
              <a:gd name="adj" fmla="val 2356"/>
            </a:avLst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2638" name="Text Box 14"/>
          <p:cNvSpPr txBox="1">
            <a:spLocks noChangeArrowheads="1"/>
          </p:cNvSpPr>
          <p:nvPr/>
        </p:nvSpPr>
        <p:spPr bwMode="auto">
          <a:xfrm>
            <a:off x="5327650" y="1881188"/>
            <a:ext cx="29210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Jet/Energy-sum Processor</a:t>
            </a:r>
          </a:p>
        </p:txBody>
      </p:sp>
      <p:sp>
        <p:nvSpPr>
          <p:cNvPr id="282640" name="Rectangle 16"/>
          <p:cNvSpPr>
            <a:spLocks noChangeArrowheads="1"/>
          </p:cNvSpPr>
          <p:nvPr/>
        </p:nvSpPr>
        <p:spPr bwMode="auto">
          <a:xfrm>
            <a:off x="71438" y="4951413"/>
            <a:ext cx="4413250" cy="1679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1600">
                <a:latin typeface="+mn-lt"/>
              </a:rPr>
              <a:t> </a:t>
            </a:r>
            <a:r>
              <a:rPr lang="en-US" sz="1600">
                <a:solidFill>
                  <a:srgbClr val="333399"/>
                </a:solidFill>
                <a:latin typeface="+mn-lt"/>
              </a:rPr>
              <a:t>Criteria for e/</a:t>
            </a:r>
            <a:r>
              <a:rPr lang="en-US" sz="1600">
                <a:solidFill>
                  <a:srgbClr val="333399"/>
                </a:solidFill>
                <a:latin typeface="+mn-lt"/>
                <a:sym typeface="Symbol" charset="2"/>
              </a:rPr>
              <a:t> or </a:t>
            </a:r>
            <a:r>
              <a:rPr lang="en-US" sz="1600">
                <a:solidFill>
                  <a:srgbClr val="333399"/>
                </a:solidFill>
                <a:latin typeface="+mn-lt"/>
              </a:rPr>
              <a:t>/h candidate:</a:t>
            </a:r>
          </a:p>
          <a:p>
            <a:pPr lvl="1" eaLnBrk="1" hangingPunct="1">
              <a:lnSpc>
                <a:spcPct val="110000"/>
              </a:lnSpc>
              <a:buFontTx/>
              <a:buBlip>
                <a:blip r:embed="rId5"/>
              </a:buBlip>
            </a:pPr>
            <a:r>
              <a:rPr lang="en-US" sz="1200">
                <a:latin typeface="+mn-lt"/>
              </a:rPr>
              <a:t> EM or Had. cluster &gt; E</a:t>
            </a:r>
            <a:r>
              <a:rPr lang="en-US" sz="1200" baseline="-25000">
                <a:latin typeface="+mn-lt"/>
              </a:rPr>
              <a:t>threshold</a:t>
            </a:r>
          </a:p>
          <a:p>
            <a:pPr lvl="1" eaLnBrk="1" hangingPunct="1">
              <a:lnSpc>
                <a:spcPct val="110000"/>
              </a:lnSpc>
              <a:buFontTx/>
              <a:buBlip>
                <a:blip r:embed="rId5"/>
              </a:buBlip>
            </a:pPr>
            <a:r>
              <a:rPr lang="en-US" sz="1200">
                <a:latin typeface="+mn-lt"/>
              </a:rPr>
              <a:t> Total E</a:t>
            </a:r>
            <a:r>
              <a:rPr lang="en-US" sz="1200" baseline="-25000">
                <a:latin typeface="+mn-lt"/>
              </a:rPr>
              <a:t>T</a:t>
            </a:r>
            <a:r>
              <a:rPr lang="en-US" sz="1200">
                <a:latin typeface="+mn-lt"/>
              </a:rPr>
              <a:t> in EM Isolation Ring </a:t>
            </a:r>
            <a:r>
              <a:rPr lang="en-US" sz="1200">
                <a:latin typeface="+mn-lt"/>
                <a:sym typeface="Symbol" charset="2"/>
              </a:rPr>
              <a:t></a:t>
            </a:r>
            <a:r>
              <a:rPr lang="en-US" sz="1200">
                <a:latin typeface="+mn-lt"/>
              </a:rPr>
              <a:t> EM isolation thresh.</a:t>
            </a:r>
          </a:p>
          <a:p>
            <a:pPr lvl="1" eaLnBrk="1" hangingPunct="1">
              <a:lnSpc>
                <a:spcPct val="110000"/>
              </a:lnSpc>
              <a:buFontTx/>
              <a:buBlip>
                <a:blip r:embed="rId5"/>
              </a:buBlip>
            </a:pPr>
            <a:r>
              <a:rPr lang="en-US" sz="1200">
                <a:latin typeface="+mn-lt"/>
              </a:rPr>
              <a:t> Total E</a:t>
            </a:r>
            <a:r>
              <a:rPr lang="en-US" sz="1200" baseline="-25000">
                <a:latin typeface="+mn-lt"/>
              </a:rPr>
              <a:t>T</a:t>
            </a:r>
            <a:r>
              <a:rPr lang="en-US" sz="1200">
                <a:latin typeface="+mn-lt"/>
              </a:rPr>
              <a:t> in Had. Isolation Ring </a:t>
            </a:r>
            <a:r>
              <a:rPr lang="en-US" sz="1200">
                <a:latin typeface="+mn-lt"/>
                <a:sym typeface="Symbol" charset="2"/>
              </a:rPr>
              <a:t></a:t>
            </a:r>
            <a:r>
              <a:rPr lang="en-US" sz="1200">
                <a:latin typeface="+mn-lt"/>
              </a:rPr>
              <a:t> Had. isolation thresh.</a:t>
            </a:r>
          </a:p>
          <a:p>
            <a:pPr lvl="1" eaLnBrk="1" hangingPunct="1">
              <a:lnSpc>
                <a:spcPct val="110000"/>
              </a:lnSpc>
              <a:buFontTx/>
              <a:buBlip>
                <a:blip r:embed="rId5"/>
              </a:buBlip>
            </a:pPr>
            <a:r>
              <a:rPr lang="en-US" sz="1200">
                <a:latin typeface="+mn-lt"/>
              </a:rPr>
              <a:t> Local E</a:t>
            </a:r>
            <a:r>
              <a:rPr lang="en-US" sz="1200" baseline="-25000">
                <a:latin typeface="+mn-lt"/>
              </a:rPr>
              <a:t>T</a:t>
            </a:r>
            <a:r>
              <a:rPr lang="en-US" sz="1200">
                <a:latin typeface="+mn-lt"/>
              </a:rPr>
              <a:t> Maximum compared to neighbor windows.</a:t>
            </a:r>
            <a:endParaRPr lang="en-US" sz="1200">
              <a:solidFill>
                <a:srgbClr val="333399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1600">
                <a:solidFill>
                  <a:srgbClr val="333399"/>
                </a:solidFill>
                <a:latin typeface="+mn-lt"/>
              </a:rPr>
              <a:t> e/</a:t>
            </a:r>
            <a:r>
              <a:rPr lang="en-US" sz="1600">
                <a:solidFill>
                  <a:srgbClr val="333399"/>
                </a:solidFill>
                <a:latin typeface="+mn-lt"/>
                <a:sym typeface="Symbol" charset="2"/>
              </a:rPr>
              <a:t> only: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sz="160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>
                <a:latin typeface="+mn-lt"/>
              </a:rPr>
              <a:t>Had. core </a:t>
            </a:r>
            <a:r>
              <a:rPr lang="en-US" sz="1200">
                <a:latin typeface="+mn-lt"/>
                <a:sym typeface="Symbol" charset="2"/>
              </a:rPr>
              <a:t></a:t>
            </a:r>
            <a:r>
              <a:rPr lang="en-US" sz="1200">
                <a:latin typeface="+mn-lt"/>
              </a:rPr>
              <a:t> core isolation threshold</a:t>
            </a:r>
          </a:p>
        </p:txBody>
      </p:sp>
      <p:sp>
        <p:nvSpPr>
          <p:cNvPr id="282642" name="Rectangle 18"/>
          <p:cNvSpPr>
            <a:spLocks noChangeArrowheads="1"/>
          </p:cNvSpPr>
          <p:nvPr/>
        </p:nvSpPr>
        <p:spPr bwMode="auto">
          <a:xfrm>
            <a:off x="5035550" y="4951413"/>
            <a:ext cx="4572000" cy="12334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1600">
                <a:latin typeface="+mn-lt"/>
              </a:rPr>
              <a:t> </a:t>
            </a:r>
            <a:r>
              <a:rPr lang="en-US" sz="1600">
                <a:solidFill>
                  <a:srgbClr val="333399"/>
                </a:solidFill>
                <a:latin typeface="+mn-lt"/>
              </a:rPr>
              <a:t>Jet candidate</a:t>
            </a:r>
          </a:p>
          <a:p>
            <a:pPr lvl="1" eaLnBrk="1" hangingPunct="1">
              <a:lnSpc>
                <a:spcPct val="110000"/>
              </a:lnSpc>
              <a:buFontTx/>
              <a:buBlip>
                <a:blip r:embed="rId5"/>
              </a:buBlip>
            </a:pPr>
            <a:r>
              <a:rPr lang="en-US" sz="1200">
                <a:latin typeface="+mn-lt"/>
              </a:rPr>
              <a:t> Coarser granularity 0.2x0.2  (</a:t>
            </a:r>
            <a:r>
              <a:rPr lang="en-US" sz="1200" i="1">
                <a:latin typeface="+mn-lt"/>
              </a:rPr>
              <a:t>jet element</a:t>
            </a:r>
            <a:r>
              <a:rPr lang="en-US" sz="1200">
                <a:latin typeface="+mn-lt"/>
              </a:rPr>
              <a:t>)</a:t>
            </a:r>
          </a:p>
          <a:p>
            <a:pPr lvl="1" eaLnBrk="1" hangingPunct="1">
              <a:lnSpc>
                <a:spcPct val="110000"/>
              </a:lnSpc>
              <a:buFontTx/>
              <a:buBlip>
                <a:blip r:embed="rId5"/>
              </a:buBlip>
            </a:pPr>
            <a:r>
              <a:rPr lang="en-US" sz="1200">
                <a:latin typeface="+mn-lt"/>
              </a:rPr>
              <a:t> Digital summation EM + Had.</a:t>
            </a:r>
          </a:p>
          <a:p>
            <a:pPr lvl="1" eaLnBrk="1" hangingPunct="1">
              <a:lnSpc>
                <a:spcPct val="110000"/>
              </a:lnSpc>
              <a:buFontTx/>
              <a:buBlip>
                <a:blip r:embed="rId5"/>
              </a:buBlip>
            </a:pPr>
            <a:r>
              <a:rPr lang="en-US" sz="1200">
                <a:latin typeface="+mn-lt"/>
              </a:rPr>
              <a:t> Sliding, overlapping windows (</a:t>
            </a:r>
            <a:r>
              <a:rPr lang="en-US" sz="1200" i="1">
                <a:latin typeface="+mn-lt"/>
              </a:rPr>
              <a:t>3 sizes</a:t>
            </a:r>
            <a:r>
              <a:rPr lang="en-US" sz="1200"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FontTx/>
              <a:buBlip>
                <a:blip r:embed="rId3"/>
              </a:buBlip>
            </a:pPr>
            <a:r>
              <a:rPr lang="en-US" sz="1600">
                <a:latin typeface="+mn-lt"/>
              </a:rPr>
              <a:t> </a:t>
            </a:r>
            <a:r>
              <a:rPr lang="en-US" sz="1600">
                <a:solidFill>
                  <a:srgbClr val="333399"/>
                </a:solidFill>
                <a:latin typeface="+mn-lt"/>
              </a:rPr>
              <a:t>Missing energy</a:t>
            </a:r>
          </a:p>
        </p:txBody>
      </p:sp>
      <p:graphicFrame>
        <p:nvGraphicFramePr>
          <p:cNvPr id="282654" name="Object 30"/>
          <p:cNvGraphicFramePr>
            <a:graphicFrameLocks noChangeAspect="1"/>
          </p:cNvGraphicFramePr>
          <p:nvPr/>
        </p:nvGraphicFramePr>
        <p:xfrm>
          <a:off x="5880100" y="2211388"/>
          <a:ext cx="1898650" cy="2701925"/>
        </p:xfrm>
        <a:graphic>
          <a:graphicData uri="http://schemas.openxmlformats.org/presentationml/2006/ole">
            <p:oleObj spid="_x0000_s145410" name="Image" r:id="rId6" imgW="4888889" imgH="6958730" progId="Photoshop.Image.8">
              <p:embed/>
            </p:oleObj>
          </a:graphicData>
        </a:graphic>
      </p:graphicFrame>
      <p:sp>
        <p:nvSpPr>
          <p:cNvPr id="282655" name="Text Box 31"/>
          <p:cNvSpPr txBox="1">
            <a:spLocks noChangeArrowheads="1"/>
          </p:cNvSpPr>
          <p:nvPr/>
        </p:nvSpPr>
        <p:spPr bwMode="auto">
          <a:xfrm rot="16200000">
            <a:off x="5815806" y="3321845"/>
            <a:ext cx="8223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ECAL+HCAL</a:t>
            </a:r>
          </a:p>
        </p:txBody>
      </p:sp>
      <p:sp>
        <p:nvSpPr>
          <p:cNvPr id="19" name="Title 14"/>
          <p:cNvSpPr txBox="1">
            <a:spLocks/>
          </p:cNvSpPr>
          <p:nvPr/>
        </p:nvSpPr>
        <p:spPr bwMode="auto">
          <a:xfrm>
            <a:off x="152400" y="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CB0202"/>
                </a:solidFill>
                <a:latin typeface="+mj-lt"/>
                <a:ea typeface="+mj-ea"/>
                <a:cs typeface="+mj-cs"/>
              </a:rPr>
              <a:t>Regions of Interest (</a:t>
            </a:r>
            <a:r>
              <a:rPr lang="en-US" sz="2800" kern="0" dirty="0" err="1" smtClean="0">
                <a:solidFill>
                  <a:srgbClr val="CB0202"/>
                </a:solidFill>
                <a:latin typeface="+mj-lt"/>
                <a:ea typeface="+mj-ea"/>
                <a:cs typeface="+mj-cs"/>
              </a:rPr>
              <a:t>RoI</a:t>
            </a:r>
            <a:r>
              <a:rPr lang="en-US" sz="2800" kern="0" dirty="0" smtClean="0">
                <a:solidFill>
                  <a:srgbClr val="CB0202"/>
                </a:solidFill>
                <a:latin typeface="+mj-lt"/>
                <a:ea typeface="+mj-ea"/>
                <a:cs typeface="+mj-cs"/>
              </a:rPr>
              <a:t>)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CB020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438400" cy="228600"/>
          </a:xfrm>
        </p:spPr>
        <p:txBody>
          <a:bodyPr/>
          <a:lstStyle/>
          <a:p>
            <a:r>
              <a:rPr lang="en-US" smtClean="0"/>
              <a:t>Thursday, May 14th, 2009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3276600" cy="228600"/>
          </a:xfrm>
        </p:spPr>
        <p:txBody>
          <a:bodyPr/>
          <a:lstStyle/>
          <a:p>
            <a:r>
              <a:rPr lang="en-US" smtClean="0"/>
              <a:t>Cristobal Padilla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762000" cy="228600"/>
          </a:xfrm>
        </p:spPr>
        <p:txBody>
          <a:bodyPr/>
          <a:lstStyle/>
          <a:p>
            <a:fld id="{318774FE-351F-B549-9E21-03D56E7FF08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Requirements of Trigger Systems at ATLAS</a:t>
            </a:r>
            <a:endParaRPr lang="en-US" dirty="0"/>
          </a:p>
        </p:txBody>
      </p:sp>
      <p:pic>
        <p:nvPicPr>
          <p:cNvPr id="64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0941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14825" y="1219200"/>
            <a:ext cx="4600575" cy="4837112"/>
          </a:xfrm>
          <a:ln/>
        </p:spPr>
        <p:txBody>
          <a:bodyPr/>
          <a:lstStyle/>
          <a:p>
            <a:pPr marL="177800" indent="-165100">
              <a:tabLst>
                <a:tab pos="355600" algn="l"/>
              </a:tabLst>
            </a:pPr>
            <a:r>
              <a:rPr lang="en-US" sz="1800" dirty="0" smtClean="0"/>
              <a:t>At full luminosity, the LHC will produce:</a:t>
            </a:r>
          </a:p>
          <a:p>
            <a:pPr marL="577850" lvl="1" indent="-165100">
              <a:tabLst>
                <a:tab pos="355600" algn="l"/>
              </a:tabLst>
            </a:pPr>
            <a:r>
              <a:rPr lang="en-US" sz="1600" dirty="0" smtClean="0"/>
              <a:t>Signal</a:t>
            </a:r>
          </a:p>
          <a:p>
            <a:pPr marL="977900" lvl="2" indent="-165100">
              <a:tabLst>
                <a:tab pos="355600" algn="l"/>
              </a:tabLst>
            </a:pPr>
            <a:r>
              <a:rPr lang="en-US" sz="1400" dirty="0" smtClean="0"/>
              <a:t>100 </a:t>
            </a:r>
            <a:r>
              <a:rPr lang="en-US" sz="1400" dirty="0" err="1" smtClean="0"/>
              <a:t>GeV</a:t>
            </a:r>
            <a:r>
              <a:rPr lang="en-US" sz="1400" dirty="0" smtClean="0"/>
              <a:t> Higgs: 0.1 Hz</a:t>
            </a:r>
          </a:p>
          <a:p>
            <a:pPr marL="977900" lvl="2" indent="-165100">
              <a:tabLst>
                <a:tab pos="355600" algn="l"/>
              </a:tabLst>
            </a:pPr>
            <a:r>
              <a:rPr lang="en-US" sz="1400" dirty="0" smtClean="0"/>
              <a:t>600 </a:t>
            </a:r>
            <a:r>
              <a:rPr lang="en-US" sz="1400" dirty="0" err="1" smtClean="0"/>
              <a:t>GeV</a:t>
            </a:r>
            <a:r>
              <a:rPr lang="en-US" sz="1400" dirty="0" smtClean="0"/>
              <a:t> Higgs: 0.01 Hz</a:t>
            </a:r>
          </a:p>
          <a:p>
            <a:pPr marL="977900" lvl="2" indent="-165100">
              <a:tabLst>
                <a:tab pos="355600" algn="l"/>
              </a:tabLst>
            </a:pPr>
            <a:r>
              <a:rPr lang="en-US" sz="1400" dirty="0" smtClean="0"/>
              <a:t>SUSY: &lt; Hz</a:t>
            </a:r>
          </a:p>
          <a:p>
            <a:pPr marL="977900" lvl="2" indent="-165100">
              <a:tabLst>
                <a:tab pos="355600" algn="l"/>
              </a:tabLst>
            </a:pPr>
            <a:r>
              <a:rPr lang="en-US" sz="1400" dirty="0" smtClean="0"/>
              <a:t>Interesting </a:t>
            </a:r>
            <a:r>
              <a:rPr lang="en-US" sz="1400" dirty="0" err="1" smtClean="0"/>
              <a:t>b</a:t>
            </a:r>
            <a:r>
              <a:rPr lang="en-US" sz="1400" dirty="0" smtClean="0"/>
              <a:t> events: tenths of Hz</a:t>
            </a:r>
            <a:endParaRPr lang="en-US" sz="1800" dirty="0" smtClean="0"/>
          </a:p>
          <a:p>
            <a:pPr marL="577850" lvl="1" indent="-165100">
              <a:tabLst>
                <a:tab pos="355600" algn="l"/>
              </a:tabLst>
            </a:pPr>
            <a:r>
              <a:rPr lang="en-US" sz="1600" dirty="0" smtClean="0"/>
              <a:t>Background</a:t>
            </a:r>
          </a:p>
          <a:p>
            <a:pPr marL="977900" lvl="2" indent="-165100">
              <a:tabLst>
                <a:tab pos="355600" algn="l"/>
              </a:tabLst>
            </a:pPr>
            <a:r>
              <a:rPr lang="en-US" sz="1400" dirty="0" smtClean="0"/>
              <a:t>Inelastic: 10</a:t>
            </a:r>
            <a:r>
              <a:rPr lang="en-US" sz="1400" baseline="30000" dirty="0" smtClean="0"/>
              <a:t>9</a:t>
            </a:r>
            <a:endParaRPr lang="en-US" sz="1400" dirty="0" smtClean="0"/>
          </a:p>
          <a:p>
            <a:pPr marL="977900" lvl="2" indent="-165100">
              <a:tabLst>
                <a:tab pos="355600" algn="l"/>
              </a:tabLst>
            </a:pPr>
            <a:r>
              <a:rPr lang="en-US" sz="1400" dirty="0" smtClean="0"/>
              <a:t>Jets with E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 &gt; 100 </a:t>
            </a:r>
            <a:r>
              <a:rPr lang="en-US" sz="1400" dirty="0" err="1" smtClean="0"/>
              <a:t>GeV</a:t>
            </a:r>
            <a:r>
              <a:rPr lang="en-US" sz="1400" dirty="0" smtClean="0"/>
              <a:t>: kHz</a:t>
            </a:r>
          </a:p>
          <a:p>
            <a:pPr marL="977900" lvl="2" indent="-165100">
              <a:tabLst>
                <a:tab pos="355600" algn="l"/>
              </a:tabLst>
            </a:pPr>
            <a:r>
              <a:rPr lang="en-US" sz="1400" dirty="0" err="1" smtClean="0"/>
              <a:t>μ</a:t>
            </a:r>
            <a:r>
              <a:rPr lang="en-US" sz="1400" dirty="0" smtClean="0"/>
              <a:t> from π,K,D,B</a:t>
            </a:r>
          </a:p>
          <a:p>
            <a:pPr marL="977900" lvl="2" indent="-165100">
              <a:tabLst>
                <a:tab pos="355600" algn="l"/>
              </a:tabLst>
            </a:pPr>
            <a:r>
              <a:rPr lang="en-US" sz="1400" dirty="0" err="1" smtClean="0"/>
              <a:t>b</a:t>
            </a:r>
            <a:r>
              <a:rPr lang="en-US" sz="1400" dirty="0" smtClean="0"/>
              <a:t> events: 250 kHz</a:t>
            </a:r>
          </a:p>
          <a:p>
            <a:pPr marL="177800" indent="-165100">
              <a:tabLst>
                <a:tab pos="355600" algn="l"/>
              </a:tabLst>
            </a:pPr>
            <a:endParaRPr lang="en-US" sz="1800" dirty="0" smtClean="0"/>
          </a:p>
          <a:p>
            <a:pPr marL="177800" indent="-165100">
              <a:tabLst>
                <a:tab pos="355600" algn="l"/>
              </a:tabLst>
            </a:pPr>
            <a:r>
              <a:rPr lang="en-US" sz="1800" dirty="0" smtClean="0"/>
              <a:t>Environment at the LHC:</a:t>
            </a:r>
          </a:p>
          <a:p>
            <a:pPr marL="577850" lvl="1" indent="-165100">
              <a:tabLst>
                <a:tab pos="355600" algn="l"/>
              </a:tabLst>
            </a:pPr>
            <a:r>
              <a:rPr lang="en-US" sz="1600" dirty="0" smtClean="0"/>
              <a:t>Number of overlapping events/25 ns: 23</a:t>
            </a:r>
          </a:p>
          <a:p>
            <a:pPr marL="577850" lvl="1" indent="-165100">
              <a:tabLst>
                <a:tab pos="355600" algn="l"/>
              </a:tabLst>
            </a:pPr>
            <a:r>
              <a:rPr lang="en-US" sz="1600" dirty="0" smtClean="0"/>
              <a:t>Number of particles in ATLAS/25ns: 1400</a:t>
            </a:r>
          </a:p>
          <a:p>
            <a:pPr marL="577850" lvl="1" indent="-165100">
              <a:tabLst>
                <a:tab pos="355600" algn="l"/>
              </a:tabLst>
            </a:pPr>
            <a:r>
              <a:rPr lang="en-US" sz="1600" dirty="0" smtClean="0"/>
              <a:t>Need rejection powers of order up to 10</a:t>
            </a:r>
            <a:r>
              <a:rPr lang="en-US" sz="1600" baseline="30000" dirty="0" smtClean="0"/>
              <a:t>13</a:t>
            </a:r>
            <a:r>
              <a:rPr lang="en-US" sz="1600" dirty="0" smtClean="0"/>
              <a:t> </a:t>
            </a:r>
          </a:p>
          <a:p>
            <a:pPr marL="577850" lvl="1" indent="-165100">
              <a:tabLst>
                <a:tab pos="355600" algn="l"/>
              </a:tabLst>
            </a:pP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629400"/>
            <a:ext cx="2438400" cy="228600"/>
          </a:xfrm>
        </p:spPr>
        <p:txBody>
          <a:bodyPr/>
          <a:lstStyle/>
          <a:p>
            <a:r>
              <a:rPr lang="en-US" smtClean="0"/>
              <a:t>Thursday, May 14th, 2009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3276600" cy="228600"/>
          </a:xfrm>
        </p:spPr>
        <p:txBody>
          <a:bodyPr/>
          <a:lstStyle/>
          <a:p>
            <a:r>
              <a:rPr lang="en-US" smtClean="0"/>
              <a:t>Cristobal Padilla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762000" cy="228600"/>
          </a:xfrm>
        </p:spPr>
        <p:txBody>
          <a:bodyPr/>
          <a:lstStyle/>
          <a:p>
            <a:fld id="{318774FE-351F-B549-9E21-03D56E7FF08E}" type="slidenum">
              <a:rPr lang="en-US"/>
              <a:pPr/>
              <a:t>4</a:t>
            </a:fld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 dirty="0"/>
              <a:t>Global Requirements of</a:t>
            </a:r>
            <a:r>
              <a:rPr lang="en-US" dirty="0" smtClean="0"/>
              <a:t> Trigger </a:t>
            </a:r>
            <a:r>
              <a:rPr lang="en-US" dirty="0"/>
              <a:t>Systems at</a:t>
            </a:r>
            <a:r>
              <a:rPr lang="en-US" dirty="0" smtClean="0"/>
              <a:t> ATLAS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346890"/>
            <a:ext cx="4191000" cy="3206309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8382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600" kern="0" noProof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ATLAS has O(10</a:t>
            </a:r>
            <a:r>
              <a:rPr lang="en-US" sz="1600" kern="0" baseline="30000" noProof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600" kern="0" noProof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) channels. Event size is ~1.6 MB</a:t>
            </a: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en-US" sz="1600" b="0" i="0" u="none" strike="noStrike" kern="0" cap="none" spc="0" normalizeH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~30MHz LHC 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collision</a:t>
            </a:r>
            <a:r>
              <a:rPr kumimoji="0" lang="en-US" sz="1600" b="0" i="0" u="none" strike="noStrike" kern="0" cap="none" spc="0" normalizeH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rate, 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that would imply ~50 TB/</a:t>
            </a:r>
            <a:r>
              <a:rPr lang="en-US" sz="1600" kern="0" dirty="0" err="1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 data throughput</a:t>
            </a: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Estimated cost of storage would be ~100000 MCHF</a:t>
            </a:r>
          </a:p>
          <a:p>
            <a:pPr marL="800100" lvl="1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600" kern="0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Need to reduce throughput to an affordable level of ~200 Hz</a:t>
            </a: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600" kern="0" dirty="0" smtClean="0">
                <a:solidFill>
                  <a:srgbClr val="1E2068"/>
                </a:solidFill>
                <a:latin typeface="+mn-lt"/>
              </a:rPr>
              <a:t>Assume reconstruction takes 1 </a:t>
            </a:r>
            <a:r>
              <a:rPr lang="en-US" sz="1600" kern="0" dirty="0" err="1" smtClean="0">
                <a:solidFill>
                  <a:srgbClr val="1E2068"/>
                </a:solidFill>
                <a:latin typeface="+mn-lt"/>
              </a:rPr>
              <a:t>s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</a:rPr>
              <a:t>/event</a:t>
            </a: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600" kern="0" dirty="0" smtClean="0">
                <a:solidFill>
                  <a:srgbClr val="1E2068"/>
                </a:solidFill>
                <a:latin typeface="+mn-lt"/>
              </a:rPr>
              <a:t>Would need to have ~10</a:t>
            </a:r>
            <a:r>
              <a:rPr lang="en-US" sz="1600" kern="0" baseline="30000" dirty="0" smtClean="0">
                <a:solidFill>
                  <a:srgbClr val="1E2068"/>
                </a:solidFill>
                <a:latin typeface="+mn-lt"/>
              </a:rPr>
              <a:t>7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</a:rPr>
              <a:t> CPU cores to do a processing cycle in a year</a:t>
            </a:r>
          </a:p>
          <a:p>
            <a:pPr marL="800100" lvl="1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600" kern="0" dirty="0" smtClean="0">
                <a:solidFill>
                  <a:srgbClr val="660066"/>
                </a:solidFill>
                <a:latin typeface="+mn-lt"/>
              </a:rPr>
              <a:t>Need to reduce the CPU needs by three orders of magnitude</a:t>
            </a: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endParaRPr lang="en-US" sz="1600" kern="0" dirty="0" smtClean="0">
              <a:solidFill>
                <a:srgbClr val="1E2068"/>
              </a:solidFill>
              <a:latin typeface="+mn-lt"/>
            </a:endParaRP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endParaRPr lang="en-US" sz="1600" kern="0" dirty="0" smtClean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endParaRPr lang="en-US" sz="1600" kern="0" dirty="0" smtClean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endParaRPr lang="en-US" sz="1600" kern="0" dirty="0" smtClean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1E20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7244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a custom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electronics-based trigger to reduce the rate input to the computer farms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(which constitute the higher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1E2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levels of the trigger)</a:t>
            </a: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600" kern="0" baseline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 a CPU farm to reduce the event rate to the affordable storage rate</a:t>
            </a:r>
          </a:p>
          <a:p>
            <a:pPr marL="342900" indent="-342900" eaLnBrk="0" hangingPunct="0">
              <a:spcBef>
                <a:spcPts val="5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The trigger 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system 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at ATLAS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required to work in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 higher 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regimes of bandwidth and trigger </a:t>
            </a:r>
            <a:r>
              <a:rPr lang="en-US" sz="1600" kern="0" dirty="0" smtClean="0">
                <a:solidFill>
                  <a:srgbClr val="1E2068"/>
                </a:solidFill>
                <a:latin typeface="+mn-lt"/>
                <a:ea typeface="+mn-ea"/>
                <a:cs typeface="+mn-cs"/>
              </a:rPr>
              <a:t>rates than previous similar experiments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1E20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16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16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40AF-3940-3847-9609-58F5CC9B50A7}" type="slidenum">
              <a:rPr lang="en-US"/>
              <a:pPr/>
              <a:t>5</a:t>
            </a:fld>
            <a:endParaRPr lang="en-US"/>
          </a:p>
        </p:txBody>
      </p:sp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1981200" y="2916238"/>
            <a:ext cx="2193925" cy="302895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H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L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T</a:t>
            </a: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  <a:p>
            <a:pPr algn="l" eaLnBrk="0" hangingPunct="0">
              <a:spcBef>
                <a:spcPct val="0"/>
              </a:spcBef>
            </a:pPr>
            <a:endParaRPr kumimoji="1" lang="en-US" sz="1600" b="1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5240338" y="2940050"/>
            <a:ext cx="2193925" cy="304482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endParaRPr kumimoji="1" lang="en-US" sz="1200" b="1">
              <a:solidFill>
                <a:schemeClr val="tx1"/>
              </a:solidFill>
              <a:latin typeface="Comic Sans MS" charset="0"/>
            </a:endParaRPr>
          </a:p>
          <a:p>
            <a:pPr algn="r" eaLnBrk="0" hangingPunct="0">
              <a:spcBef>
                <a:spcPct val="0"/>
              </a:spcBef>
            </a:pPr>
            <a:endParaRPr kumimoji="1" lang="en-US" sz="1200" b="1">
              <a:solidFill>
                <a:schemeClr val="tx1"/>
              </a:solidFill>
              <a:latin typeface="Comic Sans MS" charset="0"/>
            </a:endParaRP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D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A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T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A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F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L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O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W</a:t>
            </a:r>
          </a:p>
          <a:p>
            <a:pPr algn="r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  <a:p>
            <a:pPr algn="r" eaLnBrk="0" hangingPunct="0">
              <a:spcBef>
                <a:spcPct val="0"/>
              </a:spcBef>
            </a:pPr>
            <a:endParaRPr kumimoji="1" lang="en-US" sz="1400" b="1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4572000" y="784225"/>
            <a:ext cx="0" cy="5545138"/>
          </a:xfrm>
          <a:prstGeom prst="line">
            <a:avLst/>
          </a:prstGeom>
          <a:noFill/>
          <a:ln w="3175" cap="sq">
            <a:solidFill>
              <a:srgbClr val="060275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500" y="1454150"/>
            <a:ext cx="887413" cy="4930775"/>
            <a:chOff x="44" y="764"/>
            <a:chExt cx="605" cy="3106"/>
          </a:xfrm>
        </p:grpSpPr>
        <p:sp>
          <p:nvSpPr>
            <p:cNvPr id="679942" name="Text Box 6"/>
            <p:cNvSpPr txBox="1">
              <a:spLocks noChangeArrowheads="1"/>
            </p:cNvSpPr>
            <p:nvPr/>
          </p:nvSpPr>
          <p:spPr bwMode="auto">
            <a:xfrm>
              <a:off x="47" y="764"/>
              <a:ext cx="525" cy="173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40 MHz</a:t>
              </a:r>
            </a:p>
          </p:txBody>
        </p:sp>
        <p:sp>
          <p:nvSpPr>
            <p:cNvPr id="679943" name="Text Box 7"/>
            <p:cNvSpPr txBox="1">
              <a:spLocks noChangeArrowheads="1"/>
            </p:cNvSpPr>
            <p:nvPr/>
          </p:nvSpPr>
          <p:spPr bwMode="auto">
            <a:xfrm>
              <a:off x="48" y="1467"/>
              <a:ext cx="489" cy="173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75 kHz</a:t>
              </a:r>
            </a:p>
          </p:txBody>
        </p:sp>
        <p:sp>
          <p:nvSpPr>
            <p:cNvPr id="679944" name="Text Box 8"/>
            <p:cNvSpPr txBox="1">
              <a:spLocks noChangeArrowheads="1"/>
            </p:cNvSpPr>
            <p:nvPr/>
          </p:nvSpPr>
          <p:spPr bwMode="auto">
            <a:xfrm>
              <a:off x="69" y="2499"/>
              <a:ext cx="493" cy="174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 dirty="0" smtClean="0">
                  <a:solidFill>
                    <a:srgbClr val="FF000C"/>
                  </a:solidFill>
                  <a:latin typeface="Comic Sans MS" charset="0"/>
                </a:rPr>
                <a:t>~3 </a:t>
              </a:r>
              <a:r>
                <a:rPr kumimoji="1" lang="en-US" sz="1200" b="1" dirty="0">
                  <a:solidFill>
                    <a:srgbClr val="FF000C"/>
                  </a:solidFill>
                  <a:latin typeface="Comic Sans MS" charset="0"/>
                </a:rPr>
                <a:t>kHz</a:t>
              </a:r>
            </a:p>
          </p:txBody>
        </p:sp>
        <p:sp>
          <p:nvSpPr>
            <p:cNvPr id="679945" name="Text Box 9"/>
            <p:cNvSpPr txBox="1">
              <a:spLocks noChangeArrowheads="1"/>
            </p:cNvSpPr>
            <p:nvPr/>
          </p:nvSpPr>
          <p:spPr bwMode="auto">
            <a:xfrm>
              <a:off x="44" y="3697"/>
              <a:ext cx="605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~ 200 Hz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077200" y="2646363"/>
            <a:ext cx="1077175" cy="3738562"/>
            <a:chOff x="5512" y="1539"/>
            <a:chExt cx="735" cy="2355"/>
          </a:xfrm>
        </p:grpSpPr>
        <p:sp>
          <p:nvSpPr>
            <p:cNvPr id="679947" name="Text Box 11"/>
            <p:cNvSpPr txBox="1">
              <a:spLocks noChangeArrowheads="1"/>
            </p:cNvSpPr>
            <p:nvPr/>
          </p:nvSpPr>
          <p:spPr bwMode="auto">
            <a:xfrm>
              <a:off x="5646" y="1539"/>
              <a:ext cx="601" cy="173"/>
            </a:xfrm>
            <a:prstGeom prst="rect">
              <a:avLst/>
            </a:prstGeom>
            <a:noFill/>
            <a:ln w="31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120 GB/s</a:t>
              </a:r>
            </a:p>
          </p:txBody>
        </p:sp>
        <p:sp>
          <p:nvSpPr>
            <p:cNvPr id="679948" name="Text Box 12"/>
            <p:cNvSpPr txBox="1">
              <a:spLocks noChangeArrowheads="1"/>
            </p:cNvSpPr>
            <p:nvPr/>
          </p:nvSpPr>
          <p:spPr bwMode="auto">
            <a:xfrm>
              <a:off x="5512" y="3721"/>
              <a:ext cx="731" cy="173"/>
            </a:xfrm>
            <a:prstGeom prst="rect">
              <a:avLst/>
            </a:prstGeom>
            <a:noFill/>
            <a:ln w="31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000C"/>
                  </a:solidFill>
                  <a:latin typeface="Comic Sans MS" charset="0"/>
                </a:rPr>
                <a:t>~ 300 MB/s</a:t>
              </a:r>
            </a:p>
          </p:txBody>
        </p:sp>
        <p:sp>
          <p:nvSpPr>
            <p:cNvPr id="679949" name="Text Box 13"/>
            <p:cNvSpPr txBox="1">
              <a:spLocks noChangeArrowheads="1"/>
            </p:cNvSpPr>
            <p:nvPr/>
          </p:nvSpPr>
          <p:spPr bwMode="auto">
            <a:xfrm>
              <a:off x="5615" y="2383"/>
              <a:ext cx="542" cy="174"/>
            </a:xfrm>
            <a:prstGeom prst="rect">
              <a:avLst/>
            </a:prstGeom>
            <a:noFill/>
            <a:ln w="31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 dirty="0" smtClean="0">
                  <a:solidFill>
                    <a:srgbClr val="FF000C"/>
                  </a:solidFill>
                  <a:latin typeface="Comic Sans MS" charset="0"/>
                </a:rPr>
                <a:t>~3 </a:t>
              </a:r>
              <a:r>
                <a:rPr kumimoji="1" lang="en-US" sz="1200" b="1" dirty="0">
                  <a:solidFill>
                    <a:srgbClr val="FF000C"/>
                  </a:solidFill>
                  <a:latin typeface="Comic Sans MS" charset="0"/>
                </a:rPr>
                <a:t>GB/</a:t>
              </a:r>
              <a:r>
                <a:rPr kumimoji="1" lang="en-US" sz="1200" b="1" dirty="0" err="1">
                  <a:solidFill>
                    <a:srgbClr val="FF000C"/>
                  </a:solidFill>
                  <a:latin typeface="Comic Sans MS" charset="0"/>
                </a:rPr>
                <a:t>s</a:t>
              </a:r>
              <a:endParaRPr kumimoji="1" lang="en-US" sz="1200" b="1" dirty="0">
                <a:solidFill>
                  <a:srgbClr val="FF000C"/>
                </a:solidFill>
                <a:latin typeface="Comic Sans MS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346950" y="4254500"/>
            <a:ext cx="1868488" cy="998538"/>
            <a:chOff x="5013" y="2680"/>
            <a:chExt cx="1275" cy="629"/>
          </a:xfrm>
        </p:grpSpPr>
        <p:sp>
          <p:nvSpPr>
            <p:cNvPr id="679951" name="Text Box 15"/>
            <p:cNvSpPr txBox="1">
              <a:spLocks noChangeArrowheads="1"/>
            </p:cNvSpPr>
            <p:nvPr/>
          </p:nvSpPr>
          <p:spPr bwMode="auto">
            <a:xfrm>
              <a:off x="5049" y="2798"/>
              <a:ext cx="1239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Event Building N/work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79952" name="Text Box 16"/>
            <p:cNvSpPr txBox="1">
              <a:spLocks noChangeArrowheads="1"/>
            </p:cNvSpPr>
            <p:nvPr/>
          </p:nvSpPr>
          <p:spPr bwMode="auto">
            <a:xfrm>
              <a:off x="5049" y="2680"/>
              <a:ext cx="1043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Dataflow Manager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79953" name="Text Box 17"/>
            <p:cNvSpPr txBox="1">
              <a:spLocks noChangeArrowheads="1"/>
            </p:cNvSpPr>
            <p:nvPr/>
          </p:nvSpPr>
          <p:spPr bwMode="auto">
            <a:xfrm>
              <a:off x="5013" y="2989"/>
              <a:ext cx="944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Sub-Farm Input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79954" name="Text Box 18"/>
            <p:cNvSpPr txBox="1">
              <a:spLocks noChangeArrowheads="1"/>
            </p:cNvSpPr>
            <p:nvPr/>
          </p:nvSpPr>
          <p:spPr bwMode="auto">
            <a:xfrm>
              <a:off x="5019" y="3136"/>
              <a:ext cx="795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Event Builder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135313" y="3894138"/>
            <a:ext cx="3900487" cy="1311275"/>
            <a:chOff x="2140" y="2453"/>
            <a:chExt cx="2661" cy="826"/>
          </a:xfrm>
        </p:grpSpPr>
        <p:sp>
          <p:nvSpPr>
            <p:cNvPr id="679956" name="Text Box 20"/>
            <p:cNvSpPr txBox="1">
              <a:spLocks noChangeArrowheads="1"/>
            </p:cNvSpPr>
            <p:nvPr/>
          </p:nvSpPr>
          <p:spPr bwMode="auto">
            <a:xfrm>
              <a:off x="3644" y="2691"/>
              <a:ext cx="1157" cy="588"/>
            </a:xfrm>
            <a:prstGeom prst="rect">
              <a:avLst/>
            </a:prstGeom>
            <a:solidFill>
              <a:srgbClr val="DCDCE2"/>
            </a:solidFill>
            <a:ln w="6350" cap="sq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kumimoji="1" lang="en-US" sz="18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kumimoji="1" lang="en-US" sz="1600" b="1">
                  <a:solidFill>
                    <a:schemeClr val="tx1"/>
                  </a:solidFill>
                  <a:latin typeface="Comic Sans MS" charset="0"/>
                </a:rPr>
                <a:t>	     </a:t>
              </a:r>
              <a:r>
                <a:rPr kumimoji="1" lang="en-US" sz="1400" b="1">
                  <a:solidFill>
                    <a:schemeClr val="tx1"/>
                  </a:solidFill>
                  <a:latin typeface="Comic Sans MS" charset="0"/>
                </a:rPr>
                <a:t>EB</a:t>
              </a:r>
              <a:endParaRPr kumimoji="1" lang="en-US" sz="1800" b="1">
                <a:solidFill>
                  <a:schemeClr val="tx1"/>
                </a:solidFill>
                <a:latin typeface="Comic Sans MS" charset="0"/>
              </a:endParaRPr>
            </a:p>
          </p:txBody>
        </p:sp>
        <p:cxnSp>
          <p:nvCxnSpPr>
            <p:cNvPr id="679957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138" y="2539"/>
              <a:ext cx="341" cy="170"/>
            </a:xfrm>
            <a:prstGeom prst="bentConnector3">
              <a:avLst>
                <a:gd name="adj1" fmla="val 49852"/>
              </a:avLst>
            </a:prstGeom>
            <a:noFill/>
            <a:ln w="285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679958" name="Rectangle 22"/>
            <p:cNvSpPr>
              <a:spLocks noChangeArrowheads="1"/>
            </p:cNvSpPr>
            <p:nvPr/>
          </p:nvSpPr>
          <p:spPr bwMode="auto">
            <a:xfrm>
              <a:off x="4086" y="2598"/>
              <a:ext cx="26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9959" name="Rectangle 23"/>
            <p:cNvSpPr>
              <a:spLocks noChangeArrowheads="1"/>
            </p:cNvSpPr>
            <p:nvPr/>
          </p:nvSpPr>
          <p:spPr bwMode="auto">
            <a:xfrm>
              <a:off x="4045" y="3100"/>
              <a:ext cx="23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728" y="3012"/>
              <a:ext cx="984" cy="99"/>
              <a:chOff x="3680" y="2972"/>
              <a:chExt cx="984" cy="99"/>
            </a:xfrm>
          </p:grpSpPr>
          <p:sp>
            <p:nvSpPr>
              <p:cNvPr id="679961" name="Rectangle 25"/>
              <p:cNvSpPr>
                <a:spLocks noChangeArrowheads="1"/>
              </p:cNvSpPr>
              <p:nvPr/>
            </p:nvSpPr>
            <p:spPr bwMode="auto">
              <a:xfrm>
                <a:off x="3680" y="2972"/>
                <a:ext cx="984" cy="97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962" name="Rectangle 26"/>
              <p:cNvSpPr>
                <a:spLocks noChangeArrowheads="1"/>
              </p:cNvSpPr>
              <p:nvPr/>
            </p:nvSpPr>
            <p:spPr bwMode="auto">
              <a:xfrm>
                <a:off x="4100" y="2975"/>
                <a:ext cx="16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SFI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4164" y="2764"/>
              <a:ext cx="572" cy="154"/>
              <a:chOff x="3884" y="2692"/>
              <a:chExt cx="572" cy="154"/>
            </a:xfrm>
          </p:grpSpPr>
          <p:sp>
            <p:nvSpPr>
              <p:cNvPr id="679964" name="Oval 28"/>
              <p:cNvSpPr>
                <a:spLocks noChangeArrowheads="1"/>
              </p:cNvSpPr>
              <p:nvPr/>
            </p:nvSpPr>
            <p:spPr bwMode="auto">
              <a:xfrm>
                <a:off x="3884" y="2708"/>
                <a:ext cx="572" cy="119"/>
              </a:xfrm>
              <a:prstGeom prst="ellipse">
                <a:avLst/>
              </a:prstGeom>
              <a:gradFill rotWithShape="0">
                <a:gsLst>
                  <a:gs pos="0">
                    <a:srgbClr val="F2F274">
                      <a:gamma/>
                      <a:shade val="46275"/>
                      <a:invGamma/>
                    </a:srgbClr>
                  </a:gs>
                  <a:gs pos="50000">
                    <a:srgbClr val="F2F274"/>
                  </a:gs>
                  <a:gs pos="100000">
                    <a:srgbClr val="F2F27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79965" name="Text Box 29"/>
              <p:cNvSpPr txBox="1">
                <a:spLocks noChangeArrowheads="1"/>
              </p:cNvSpPr>
              <p:nvPr/>
            </p:nvSpPr>
            <p:spPr bwMode="auto">
              <a:xfrm>
                <a:off x="4014" y="2692"/>
                <a:ext cx="34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chemeClr val="tx1"/>
                    </a:solidFill>
                    <a:latin typeface="Comic Sans MS" charset="0"/>
                  </a:rPr>
                  <a:t>EBN</a:t>
                </a:r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704" y="2744"/>
              <a:ext cx="329" cy="174"/>
              <a:chOff x="2344" y="2944"/>
              <a:chExt cx="361" cy="206"/>
            </a:xfrm>
          </p:grpSpPr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2344" y="2944"/>
                <a:ext cx="361" cy="206"/>
                <a:chOff x="2566" y="2274"/>
                <a:chExt cx="333" cy="206"/>
              </a:xfrm>
            </p:grpSpPr>
            <p:grpSp>
              <p:nvGrpSpPr>
                <p:cNvPr id="10" name="Group 32"/>
                <p:cNvGrpSpPr>
                  <a:grpSpLocks/>
                </p:cNvGrpSpPr>
                <p:nvPr/>
              </p:nvGrpSpPr>
              <p:grpSpPr bwMode="auto">
                <a:xfrm>
                  <a:off x="2566" y="2274"/>
                  <a:ext cx="333" cy="206"/>
                  <a:chOff x="2566" y="2274"/>
                  <a:chExt cx="333" cy="206"/>
                </a:xfrm>
              </p:grpSpPr>
              <p:grpSp>
                <p:nvGrpSpPr>
                  <p:cNvPr id="1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566" y="2274"/>
                    <a:ext cx="333" cy="206"/>
                    <a:chOff x="2566" y="2274"/>
                    <a:chExt cx="333" cy="206"/>
                  </a:xfrm>
                </p:grpSpPr>
                <p:sp>
                  <p:nvSpPr>
                    <p:cNvPr id="67997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5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6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7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79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0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1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2"/>
                      <a:ext cx="333" cy="2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2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4"/>
                      <a:ext cx="333" cy="1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3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4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5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6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0"/>
                      <a:ext cx="333" cy="2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7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2"/>
                      <a:ext cx="333" cy="1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8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89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0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1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2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8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9999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0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1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2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3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4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5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6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7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8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7"/>
                      <a:ext cx="333" cy="2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09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9"/>
                      <a:ext cx="333" cy="1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0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1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2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3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4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5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6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7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8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19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0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1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2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3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4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5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6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7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8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2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4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2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6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3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4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5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6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7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8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3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1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2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3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4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5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6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7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8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49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0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1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2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4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1"/>
                      <a:ext cx="333" cy="2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5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3"/>
                      <a:ext cx="333" cy="1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6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7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8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59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0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1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2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3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4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5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6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7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8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69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0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1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2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3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4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5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6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8"/>
                      <a:ext cx="333" cy="2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7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0"/>
                      <a:ext cx="333" cy="1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8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79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0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1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2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3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4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5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6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7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8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89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0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1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2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3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4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5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66" y="227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4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4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7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7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4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4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7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7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7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66" y="227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4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4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7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7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4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4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7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7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8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099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0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1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7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2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3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4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5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6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7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8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8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09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2"/>
                      <a:ext cx="333" cy="2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0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4"/>
                      <a:ext cx="333" cy="1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1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2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3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29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4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0"/>
                      <a:ext cx="333" cy="2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5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2"/>
                      <a:ext cx="333" cy="1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6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7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8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19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0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0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1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2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3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5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6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1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7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8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29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0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1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2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2" name="Rectangle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3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4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5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6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7"/>
                      <a:ext cx="333" cy="2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7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39"/>
                      <a:ext cx="333" cy="1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8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39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0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1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2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3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4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4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5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6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7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8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49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0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5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1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2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3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4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5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6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6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7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8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59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4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0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6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1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2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7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3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4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5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6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7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8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8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169" name="Rectangl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0170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1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2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3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4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39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5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6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7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8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79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0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1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0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2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1"/>
                    <a:ext cx="333" cy="2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3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3"/>
                    <a:ext cx="333" cy="1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4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5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6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7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1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8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89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0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2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2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3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4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5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6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7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8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3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199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0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1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2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3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4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48"/>
                    <a:ext cx="333" cy="2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5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0"/>
                    <a:ext cx="333" cy="1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6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09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0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1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5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2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3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4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5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7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6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8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19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20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21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22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223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2566" y="247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0224" name="Freeform 288"/>
                <p:cNvSpPr>
                  <a:spLocks/>
                </p:cNvSpPr>
                <p:nvPr/>
              </p:nvSpPr>
              <p:spPr bwMode="auto">
                <a:xfrm>
                  <a:off x="2566" y="227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4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4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7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7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4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4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7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7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0225" name="Rectangle 289"/>
              <p:cNvSpPr>
                <a:spLocks noChangeArrowheads="1"/>
              </p:cNvSpPr>
              <p:nvPr/>
            </p:nvSpPr>
            <p:spPr bwMode="auto">
              <a:xfrm>
                <a:off x="2422" y="3001"/>
                <a:ext cx="211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DFM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cxnSp>
          <p:nvCxnSpPr>
            <p:cNvPr id="680226" name="AutoShape 290"/>
            <p:cNvCxnSpPr>
              <a:cxnSpLocks noChangeShapeType="1"/>
              <a:stCxn id="681051" idx="2"/>
              <a:endCxn id="680224" idx="4"/>
            </p:cNvCxnSpPr>
            <p:nvPr/>
          </p:nvCxnSpPr>
          <p:spPr bwMode="auto">
            <a:xfrm rot="16200000" flipH="1">
              <a:off x="2864" y="1934"/>
              <a:ext cx="115" cy="1564"/>
            </a:xfrm>
            <a:prstGeom prst="bentConnector2">
              <a:avLst/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680227" name="Text Box 291"/>
            <p:cNvSpPr txBox="1">
              <a:spLocks noChangeArrowheads="1"/>
            </p:cNvSpPr>
            <p:nvPr/>
          </p:nvSpPr>
          <p:spPr bwMode="auto">
            <a:xfrm>
              <a:off x="2761" y="2654"/>
              <a:ext cx="897" cy="15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Lvl2 acc = ~2 kHz</a:t>
              </a:r>
            </a:p>
          </p:txBody>
        </p:sp>
        <p:sp>
          <p:nvSpPr>
            <p:cNvPr id="680228" name="Line 292"/>
            <p:cNvSpPr>
              <a:spLocks noChangeShapeType="1"/>
            </p:cNvSpPr>
            <p:nvPr/>
          </p:nvSpPr>
          <p:spPr bwMode="auto">
            <a:xfrm>
              <a:off x="4024" y="2832"/>
              <a:ext cx="152" cy="0"/>
            </a:xfrm>
            <a:prstGeom prst="line">
              <a:avLst/>
            </a:prstGeom>
            <a:noFill/>
            <a:ln w="9525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80229" name="Line 293"/>
            <p:cNvSpPr>
              <a:spLocks noChangeShapeType="1"/>
            </p:cNvSpPr>
            <p:nvPr/>
          </p:nvSpPr>
          <p:spPr bwMode="auto">
            <a:xfrm>
              <a:off x="4440" y="2912"/>
              <a:ext cx="0" cy="128"/>
            </a:xfrm>
            <a:prstGeom prst="line">
              <a:avLst/>
            </a:prstGeom>
            <a:noFill/>
            <a:ln w="285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</p:grpSp>
      <p:grpSp>
        <p:nvGrpSpPr>
          <p:cNvPr id="12" name="Group 294"/>
          <p:cNvGrpSpPr>
            <a:grpSpLocks/>
          </p:cNvGrpSpPr>
          <p:nvPr/>
        </p:nvGrpSpPr>
        <p:grpSpPr bwMode="auto">
          <a:xfrm>
            <a:off x="1016000" y="5060950"/>
            <a:ext cx="8077200" cy="842963"/>
            <a:chOff x="689" y="3188"/>
            <a:chExt cx="5511" cy="531"/>
          </a:xfrm>
        </p:grpSpPr>
        <p:sp>
          <p:nvSpPr>
            <p:cNvPr id="680231" name="Text Box 295"/>
            <p:cNvSpPr txBox="1">
              <a:spLocks noChangeArrowheads="1"/>
            </p:cNvSpPr>
            <p:nvPr/>
          </p:nvSpPr>
          <p:spPr bwMode="auto">
            <a:xfrm>
              <a:off x="5060" y="3312"/>
              <a:ext cx="1140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Event Filter N/work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80232" name="Text Box 296"/>
            <p:cNvSpPr txBox="1">
              <a:spLocks noChangeArrowheads="1"/>
            </p:cNvSpPr>
            <p:nvPr/>
          </p:nvSpPr>
          <p:spPr bwMode="auto">
            <a:xfrm>
              <a:off x="5058" y="3546"/>
              <a:ext cx="1019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Sub-Farm Output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  <p:sp>
          <p:nvSpPr>
            <p:cNvPr id="680233" name="Text Box 297"/>
            <p:cNvSpPr txBox="1">
              <a:spLocks noChangeArrowheads="1"/>
            </p:cNvSpPr>
            <p:nvPr/>
          </p:nvSpPr>
          <p:spPr bwMode="auto">
            <a:xfrm>
              <a:off x="689" y="3188"/>
              <a:ext cx="726" cy="28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Event Filter</a:t>
              </a:r>
            </a:p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Processors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</p:grpSp>
      <p:grpSp>
        <p:nvGrpSpPr>
          <p:cNvPr id="13" name="Group 298"/>
          <p:cNvGrpSpPr>
            <a:grpSpLocks/>
          </p:cNvGrpSpPr>
          <p:nvPr/>
        </p:nvGrpSpPr>
        <p:grpSpPr bwMode="auto">
          <a:xfrm>
            <a:off x="2274888" y="4602163"/>
            <a:ext cx="4887912" cy="2001837"/>
            <a:chOff x="1552" y="2899"/>
            <a:chExt cx="3336" cy="1261"/>
          </a:xfrm>
        </p:grpSpPr>
        <p:grpSp>
          <p:nvGrpSpPr>
            <p:cNvPr id="14" name="Group 299"/>
            <p:cNvGrpSpPr>
              <a:grpSpLocks/>
            </p:cNvGrpSpPr>
            <p:nvPr/>
          </p:nvGrpSpPr>
          <p:grpSpPr bwMode="auto">
            <a:xfrm>
              <a:off x="3932" y="3328"/>
              <a:ext cx="572" cy="154"/>
              <a:chOff x="3884" y="3168"/>
              <a:chExt cx="572" cy="154"/>
            </a:xfrm>
          </p:grpSpPr>
          <p:sp>
            <p:nvSpPr>
              <p:cNvPr id="680236" name="Oval 300"/>
              <p:cNvSpPr>
                <a:spLocks noChangeArrowheads="1"/>
              </p:cNvSpPr>
              <p:nvPr/>
            </p:nvSpPr>
            <p:spPr bwMode="auto">
              <a:xfrm>
                <a:off x="3884" y="3184"/>
                <a:ext cx="572" cy="119"/>
              </a:xfrm>
              <a:prstGeom prst="ellipse">
                <a:avLst/>
              </a:prstGeom>
              <a:gradFill rotWithShape="0">
                <a:gsLst>
                  <a:gs pos="0">
                    <a:srgbClr val="F2F274">
                      <a:gamma/>
                      <a:shade val="46275"/>
                      <a:invGamma/>
                    </a:srgbClr>
                  </a:gs>
                  <a:gs pos="50000">
                    <a:srgbClr val="F2F274"/>
                  </a:gs>
                  <a:gs pos="100000">
                    <a:srgbClr val="F2F27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80237" name="Text Box 301"/>
              <p:cNvSpPr txBox="1">
                <a:spLocks noChangeArrowheads="1"/>
              </p:cNvSpPr>
              <p:nvPr/>
            </p:nvSpPr>
            <p:spPr bwMode="auto">
              <a:xfrm>
                <a:off x="4007" y="3168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chemeClr val="tx1"/>
                    </a:solidFill>
                    <a:latin typeface="Comic Sans MS" charset="0"/>
                  </a:rPr>
                  <a:t>EFN</a:t>
                </a:r>
              </a:p>
            </p:txBody>
          </p:sp>
        </p:grpSp>
        <p:cxnSp>
          <p:nvCxnSpPr>
            <p:cNvPr id="680238" name="AutoShape 302"/>
            <p:cNvCxnSpPr>
              <a:cxnSpLocks noChangeShapeType="1"/>
            </p:cNvCxnSpPr>
            <p:nvPr/>
          </p:nvCxnSpPr>
          <p:spPr bwMode="auto">
            <a:xfrm rot="16200000" flipH="1">
              <a:off x="4121" y="3231"/>
              <a:ext cx="208" cy="2"/>
            </a:xfrm>
            <a:prstGeom prst="bentConnector3">
              <a:avLst>
                <a:gd name="adj1" fmla="val 50000"/>
              </a:avLst>
            </a:prstGeom>
            <a:noFill/>
            <a:ln w="25400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15" name="Group 303"/>
            <p:cNvGrpSpPr>
              <a:grpSpLocks/>
            </p:cNvGrpSpPr>
            <p:nvPr/>
          </p:nvGrpSpPr>
          <p:grpSpPr bwMode="auto">
            <a:xfrm>
              <a:off x="1552" y="2899"/>
              <a:ext cx="3336" cy="1261"/>
              <a:chOff x="1552" y="2899"/>
              <a:chExt cx="3336" cy="1261"/>
            </a:xfrm>
          </p:grpSpPr>
          <p:grpSp>
            <p:nvGrpSpPr>
              <p:cNvPr id="16" name="Group 304"/>
              <p:cNvGrpSpPr>
                <a:grpSpLocks/>
              </p:cNvGrpSpPr>
              <p:nvPr/>
            </p:nvGrpSpPr>
            <p:grpSpPr bwMode="auto">
              <a:xfrm>
                <a:off x="3728" y="3599"/>
                <a:ext cx="984" cy="107"/>
                <a:chOff x="3680" y="3447"/>
                <a:chExt cx="984" cy="107"/>
              </a:xfrm>
            </p:grpSpPr>
            <p:grpSp>
              <p:nvGrpSpPr>
                <p:cNvPr id="17" name="Group 305"/>
                <p:cNvGrpSpPr>
                  <a:grpSpLocks/>
                </p:cNvGrpSpPr>
                <p:nvPr/>
              </p:nvGrpSpPr>
              <p:grpSpPr bwMode="auto">
                <a:xfrm>
                  <a:off x="3680" y="3447"/>
                  <a:ext cx="984" cy="97"/>
                  <a:chOff x="3393" y="3172"/>
                  <a:chExt cx="908" cy="117"/>
                </a:xfrm>
              </p:grpSpPr>
              <p:grpSp>
                <p:nvGrpSpPr>
                  <p:cNvPr id="1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3393" y="3172"/>
                    <a:ext cx="906" cy="115"/>
                    <a:chOff x="3393" y="3172"/>
                    <a:chExt cx="906" cy="115"/>
                  </a:xfrm>
                </p:grpSpPr>
                <p:sp>
                  <p:nvSpPr>
                    <p:cNvPr id="680243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2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4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5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5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6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7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78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8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0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49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0" name="Rectangl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1" name="Rectangle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5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2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3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8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4" name="Rectangl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89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5" name="Rectangl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6" name="Rectangle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3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7" name="Rectangle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4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8" name="Rectangle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6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59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7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0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199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1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1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2" name="Rectangl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2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3" name="Rectangle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4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4" name="Rectangle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5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5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7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6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09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7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0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8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2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69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0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5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1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7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2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18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3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0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4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2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5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6" name="Rectangl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5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7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8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28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79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0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0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1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3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2" name="Rectangle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4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3" name="Rectangle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4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8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5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39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6" name="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1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7" name="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2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8" name="Rectangle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4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89" name="Rectangle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6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0" name="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7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1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49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2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0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3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2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4" name="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4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5" name="Rectangle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5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6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7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7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59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8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0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299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2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0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1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5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2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7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3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68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4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0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5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6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3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7" name="Rectangle 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5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8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6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09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8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0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79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1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81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2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83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3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84"/>
                      <a:ext cx="906" cy="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14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3286"/>
                      <a:ext cx="906" cy="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0315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3172"/>
                    <a:ext cx="908" cy="11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0316" name="Rectangle 380"/>
                <p:cNvSpPr>
                  <a:spLocks noChangeArrowheads="1"/>
                </p:cNvSpPr>
                <p:nvPr/>
              </p:nvSpPr>
              <p:spPr bwMode="auto">
                <a:xfrm>
                  <a:off x="4095" y="3458"/>
                  <a:ext cx="18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 b="1">
                      <a:solidFill>
                        <a:srgbClr val="000000"/>
                      </a:solidFill>
                      <a:latin typeface="Comic Sans MS" charset="0"/>
                    </a:rPr>
                    <a:t>SFO</a:t>
                  </a: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680317" name="Text Box 381"/>
              <p:cNvSpPr txBox="1">
                <a:spLocks noChangeArrowheads="1"/>
              </p:cNvSpPr>
              <p:nvPr/>
            </p:nvSpPr>
            <p:spPr bwMode="auto">
              <a:xfrm>
                <a:off x="1552" y="2968"/>
                <a:ext cx="1191" cy="637"/>
              </a:xfrm>
              <a:prstGeom prst="rect">
                <a:avLst/>
              </a:prstGeom>
              <a:solidFill>
                <a:srgbClr val="DCDCE2"/>
              </a:solid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kumimoji="1" lang="en-US" sz="1400" b="1">
                    <a:solidFill>
                      <a:schemeClr val="tx1"/>
                    </a:solidFill>
                    <a:latin typeface="Comic Sans MS" charset="0"/>
                  </a:rPr>
                  <a:t>Event Filter</a:t>
                </a:r>
              </a:p>
              <a:p>
                <a:pPr algn="l" eaLnBrk="0" hangingPunct="0">
                  <a:spcBef>
                    <a:spcPct val="0"/>
                  </a:spcBef>
                </a:pPr>
                <a:endParaRPr kumimoji="1" lang="en-US" sz="1400" b="1">
                  <a:solidFill>
                    <a:schemeClr val="tx1"/>
                  </a:solidFill>
                  <a:latin typeface="Comic Sans MS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kumimoji="1" lang="en-US" sz="1400" b="1">
                  <a:solidFill>
                    <a:schemeClr val="tx1"/>
                  </a:solidFill>
                  <a:latin typeface="Comic Sans MS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kumimoji="1" lang="en-US" sz="1800" b="1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cxnSp>
            <p:nvCxnSpPr>
              <p:cNvPr id="680318" name="AutoShape 382"/>
              <p:cNvCxnSpPr>
                <a:cxnSpLocks noChangeShapeType="1"/>
                <a:stCxn id="680236" idx="2"/>
                <a:endCxn id="680317" idx="0"/>
              </p:cNvCxnSpPr>
              <p:nvPr/>
            </p:nvCxnSpPr>
            <p:spPr bwMode="auto">
              <a:xfrm rot="10800000">
                <a:off x="2148" y="2968"/>
                <a:ext cx="1784" cy="436"/>
              </a:xfrm>
              <a:prstGeom prst="bentConnector4">
                <a:avLst>
                  <a:gd name="adj1" fmla="val 33296"/>
                  <a:gd name="adj2" fmla="val 133028"/>
                </a:avLst>
              </a:prstGeom>
              <a:noFill/>
              <a:ln w="285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19" name="Group 383"/>
              <p:cNvGrpSpPr>
                <a:grpSpLocks/>
              </p:cNvGrpSpPr>
              <p:nvPr/>
            </p:nvGrpSpPr>
            <p:grpSpPr bwMode="auto">
              <a:xfrm>
                <a:off x="1612" y="3120"/>
                <a:ext cx="857" cy="455"/>
                <a:chOff x="1612" y="2992"/>
                <a:chExt cx="857" cy="455"/>
              </a:xfrm>
            </p:grpSpPr>
            <p:grpSp>
              <p:nvGrpSpPr>
                <p:cNvPr id="20" name="Group 384"/>
                <p:cNvGrpSpPr>
                  <a:grpSpLocks/>
                </p:cNvGrpSpPr>
                <p:nvPr/>
              </p:nvGrpSpPr>
              <p:grpSpPr bwMode="auto">
                <a:xfrm>
                  <a:off x="1612" y="2992"/>
                  <a:ext cx="569" cy="167"/>
                  <a:chOff x="1620" y="3288"/>
                  <a:chExt cx="289" cy="159"/>
                </a:xfrm>
              </p:grpSpPr>
              <p:sp>
                <p:nvSpPr>
                  <p:cNvPr id="680321" name="Rectangle 385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288"/>
                    <a:ext cx="289" cy="15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81FF">
                          <a:gamma/>
                          <a:shade val="46275"/>
                          <a:invGamma/>
                        </a:srgbClr>
                      </a:gs>
                      <a:gs pos="50000">
                        <a:srgbClr val="C081FF"/>
                      </a:gs>
                      <a:gs pos="100000">
                        <a:srgbClr val="C081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322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3321"/>
                    <a:ext cx="78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 b="1">
                        <a:solidFill>
                          <a:srgbClr val="000000"/>
                        </a:solidFill>
                        <a:latin typeface="Comic Sans MS" charset="0"/>
                      </a:rPr>
                      <a:t>EFP</a:t>
                    </a: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1" name="Group 387"/>
                <p:cNvGrpSpPr>
                  <a:grpSpLocks/>
                </p:cNvGrpSpPr>
                <p:nvPr/>
              </p:nvGrpSpPr>
              <p:grpSpPr bwMode="auto">
                <a:xfrm>
                  <a:off x="1708" y="3088"/>
                  <a:ext cx="569" cy="167"/>
                  <a:chOff x="1620" y="3288"/>
                  <a:chExt cx="289" cy="159"/>
                </a:xfrm>
              </p:grpSpPr>
              <p:sp>
                <p:nvSpPr>
                  <p:cNvPr id="680324" name="Rectangle 388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288"/>
                    <a:ext cx="289" cy="15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81FF">
                          <a:gamma/>
                          <a:shade val="46275"/>
                          <a:invGamma/>
                        </a:srgbClr>
                      </a:gs>
                      <a:gs pos="50000">
                        <a:srgbClr val="C081FF"/>
                      </a:gs>
                      <a:gs pos="100000">
                        <a:srgbClr val="C081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325" name="Rectangle 389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3321"/>
                    <a:ext cx="78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 b="1">
                        <a:solidFill>
                          <a:srgbClr val="000000"/>
                        </a:solidFill>
                        <a:latin typeface="Comic Sans MS" charset="0"/>
                      </a:rPr>
                      <a:t>EFP</a:t>
                    </a: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2" name="Group 390"/>
                <p:cNvGrpSpPr>
                  <a:grpSpLocks/>
                </p:cNvGrpSpPr>
                <p:nvPr/>
              </p:nvGrpSpPr>
              <p:grpSpPr bwMode="auto">
                <a:xfrm>
                  <a:off x="1804" y="3184"/>
                  <a:ext cx="569" cy="167"/>
                  <a:chOff x="1620" y="3288"/>
                  <a:chExt cx="289" cy="159"/>
                </a:xfrm>
              </p:grpSpPr>
              <p:sp>
                <p:nvSpPr>
                  <p:cNvPr id="680327" name="Rectangle 391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288"/>
                    <a:ext cx="289" cy="15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81FF">
                          <a:gamma/>
                          <a:shade val="46275"/>
                          <a:invGamma/>
                        </a:srgbClr>
                      </a:gs>
                      <a:gs pos="50000">
                        <a:srgbClr val="C081FF"/>
                      </a:gs>
                      <a:gs pos="100000">
                        <a:srgbClr val="C081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328" name="Rectangle 392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3321"/>
                    <a:ext cx="77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 b="1">
                        <a:solidFill>
                          <a:srgbClr val="000000"/>
                        </a:solidFill>
                        <a:latin typeface="Comic Sans MS" charset="0"/>
                      </a:rPr>
                      <a:t>EFP</a:t>
                    </a: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3" name="Group 393"/>
                <p:cNvGrpSpPr>
                  <a:grpSpLocks/>
                </p:cNvGrpSpPr>
                <p:nvPr/>
              </p:nvGrpSpPr>
              <p:grpSpPr bwMode="auto">
                <a:xfrm>
                  <a:off x="1900" y="3280"/>
                  <a:ext cx="569" cy="167"/>
                  <a:chOff x="1620" y="3288"/>
                  <a:chExt cx="289" cy="159"/>
                </a:xfrm>
              </p:grpSpPr>
              <p:sp>
                <p:nvSpPr>
                  <p:cNvPr id="680330" name="Rectangle 394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288"/>
                    <a:ext cx="289" cy="15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81FF">
                          <a:gamma/>
                          <a:shade val="46275"/>
                          <a:invGamma/>
                        </a:srgbClr>
                      </a:gs>
                      <a:gs pos="50000">
                        <a:srgbClr val="C081FF"/>
                      </a:gs>
                      <a:gs pos="100000">
                        <a:srgbClr val="C081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331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3321"/>
                    <a:ext cx="78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 b="1">
                        <a:solidFill>
                          <a:srgbClr val="000000"/>
                        </a:solidFill>
                        <a:latin typeface="Comic Sans MS" charset="0"/>
                      </a:rPr>
                      <a:t>EFP</a:t>
                    </a: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</p:grpSp>
          <p:cxnSp>
            <p:nvCxnSpPr>
              <p:cNvPr id="680332" name="AutoShape 396"/>
              <p:cNvCxnSpPr>
                <a:cxnSpLocks noChangeShapeType="1"/>
              </p:cNvCxnSpPr>
              <p:nvPr/>
            </p:nvCxnSpPr>
            <p:spPr bwMode="auto">
              <a:xfrm>
                <a:off x="2783" y="3319"/>
                <a:ext cx="1233" cy="127"/>
              </a:xfrm>
              <a:prstGeom prst="bentConnector4">
                <a:avLst>
                  <a:gd name="adj1" fmla="val 23194"/>
                  <a:gd name="adj2" fmla="val 107088"/>
                </a:avLst>
              </a:prstGeom>
              <a:noFill/>
              <a:ln w="285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24" name="Group 397"/>
              <p:cNvGrpSpPr>
                <a:grpSpLocks/>
              </p:cNvGrpSpPr>
              <p:nvPr/>
            </p:nvGrpSpPr>
            <p:grpSpPr bwMode="auto">
              <a:xfrm>
                <a:off x="4617" y="3838"/>
                <a:ext cx="271" cy="322"/>
                <a:chOff x="4258" y="3403"/>
                <a:chExt cx="250" cy="322"/>
              </a:xfrm>
            </p:grpSpPr>
            <p:grpSp>
              <p:nvGrpSpPr>
                <p:cNvPr id="25" name="Group 398"/>
                <p:cNvGrpSpPr>
                  <a:grpSpLocks/>
                </p:cNvGrpSpPr>
                <p:nvPr/>
              </p:nvGrpSpPr>
              <p:grpSpPr bwMode="auto">
                <a:xfrm>
                  <a:off x="4258" y="3403"/>
                  <a:ext cx="250" cy="322"/>
                  <a:chOff x="4258" y="3403"/>
                  <a:chExt cx="250" cy="322"/>
                </a:xfrm>
              </p:grpSpPr>
              <p:grpSp>
                <p:nvGrpSpPr>
                  <p:cNvPr id="26" name="Group 399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22"/>
                    <a:chOff x="4258" y="3403"/>
                    <a:chExt cx="250" cy="322"/>
                  </a:xfrm>
                </p:grpSpPr>
                <p:sp>
                  <p:nvSpPr>
                    <p:cNvPr id="680336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37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38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39" name="Rectangl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0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1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2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3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4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5" name="Rectangle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6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7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8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49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0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1" name="Rectangle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2" name="Rectangle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3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4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5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6" name="Rectangle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7" name="Rectangle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8" name="Rectangle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59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0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1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2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3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4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5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6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7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8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69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0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1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2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3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5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6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7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8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79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0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1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2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3" name="Rectangle 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5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6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7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8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89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0" name="Rectangle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1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2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3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4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5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6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7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8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399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0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1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2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3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4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5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6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7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8" name="Rectangle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09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0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1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2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3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4" name="Rectangle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5" name="Rectangle 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6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7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8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19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0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1" name="Rectangle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2" name="Rectangle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3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4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5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6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7" name="Rectangle 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8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29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0" name="Rectangle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1" name="Rectangl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2" name="Rectangle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3" name="Rectangle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4" name="Rectangle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5" name="Rectangle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6" name="Rectangle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7" name="Rectangle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8" name="Rectangle 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39" name="Rectangle 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0" name="Rectangle 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1" name="Rectangle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2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3" name="Rectangle 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4" name="Rectangle 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5" name="Rectangle 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6" name="Rectangle 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7" name="Rectangle 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8" name="Rectangle 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49" name="Rectangle 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0" name="Rectangle 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1" name="Rectangle 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2" name="Rectangle 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3" name="Rectangle 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4" name="Rectangle 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5" name="Rectangle 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6" name="Rectangle 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7" name="Rectangle 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8" name="Rectangle 5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59" name="Rectangle 5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0" name="Rectangle 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1" name="Rectangle 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2" name="Rectangle 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3" name="Rectangle 5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4" name="Rectangle 5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5" name="Rectangle 5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6" name="Rectangle 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7" name="Rectangle 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8" name="Rectangle 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69" name="Rectangle 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0" name="Rectangle 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1" name="Rectangle 5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2" name="Rectangle 5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3" name="Rectangle 5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4" name="Rectangle 5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5" name="Rectangle 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6" name="Rectangle 5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7" name="Rectangle 5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8" name="Rectangle 5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79" name="Rectangle 5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0" name="Rectangle 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1" name="Rectangle 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2" name="Rectangle 5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3" name="Rectangle 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4" name="Rectangle 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5" name="Rectangle 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6" name="Rectangle 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7" name="Rectangle 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8" name="Rectangle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89" name="Rectangle 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0" name="Rectangle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1" name="Rectangle 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2" name="Rectangle 5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3" name="Rectangle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4" name="Rectangle 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5" name="Rectangle 5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6" name="Rectangle 5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7" name="Rectangle 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8" name="Rectangle 5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499" name="Rectangle 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0" name="Rectangle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1" name="Rectangle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2" name="Rectangle 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3" name="Rectangle 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4" name="Rectangle 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5" name="Rectangle 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6" name="Rectangle 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7" name="Rectangle 5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8" name="Rectangle 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09" name="Rectangle 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0" name="Rectangle 5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1" name="Rectangle 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2" name="Rectangle 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3" name="Rectangle 5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4" name="Rectangle 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5" name="Rectangle 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6" name="Rectangle 5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7" name="Rectangle 5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8" name="Rectangle 5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19" name="Rectangle 5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0" name="Rectangle 5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1" name="Rectangle 5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2" name="Rectangle 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3" name="Rectangle 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4" name="Rectangle 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5" name="Rectangle 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6" name="Rectangle 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7" name="Rectangle 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8" name="Rectangle 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29" name="Rectangle 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0" name="Rectangle 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1" name="Rectangle 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2" name="Rectangle 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3" name="Rectangle 5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4" name="Rectangle 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2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5" name="Rectangle 5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3"/>
                      <a:ext cx="250" cy="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7" name="Group 600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19"/>
                    <a:chOff x="4258" y="3403"/>
                    <a:chExt cx="250" cy="319"/>
                  </a:xfrm>
                </p:grpSpPr>
                <p:sp>
                  <p:nvSpPr>
                    <p:cNvPr id="680537" name="Freeform 601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8" name="Freeform 602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39" name="Rectangle 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0" name="Rectangle 6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1" name="Rectangle 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2" name="Rectangle 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3" name="Rectangle 6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4" name="Rectangle 6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5" name="Rectangle 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6" name="Rectangle 6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7" name="Rectangle 6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8" name="Rectangle 6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49" name="Rectangle 6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0" name="Rectangle 6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1" name="Rectangle 6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2" name="Rectangle 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3" name="Rectangle 6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4" name="Rectangle 6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5" name="Rectangle 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6" name="Rectangle 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7" name="Rectangle 6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8" name="Rectangle 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59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0" name="Rectangle 6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1" name="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2" name="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3" name="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4" name="Rectangle 6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5" name="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6" name="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7" name="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8" name="Rectangle 6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69" name="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0" name="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1" name="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2" name="Rectangle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3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4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5" name="Rectangle 6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6" name="Rectangle 6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7" name="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8" name="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79" name="Rectangle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0" name="Rectangle 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1" name="Rectangle 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2" name="Rectangle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3" name="Rectangle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4" name="Rectangle 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5" name="Rectangle 6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6" name="Rectangle 6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7" name="Rectangle 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8" name="Rectangle 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89" name="Rectangle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0" name="Rectangle 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1" name="Rectangle 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2" name="Rectangle 6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3" name="Rectangle 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4" name="Rectangle 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5" name="Rectangle 6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6" name="Rectangle 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7" name="Rectangle 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8" name="Rectangle 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599" name="Rectangle 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0" name="Rectangle 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1" name="Rectangle 6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2" name="Rectangle 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3" name="Rectangle 6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4" name="Rectangle 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5" name="Rectangle 6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6" name="Rectangle 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7" name="Rectangle 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8" name="Rectangle 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09" name="Rectangle 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0" name="Rectangle 6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1" name="Rectangle 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2" name="Rectangle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3" name="Rectangle 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4" name="Rectangle 6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5" name="Rectangle 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6" name="Rectangle 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7" name="Rectangle 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8" name="Rectangle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19" name="Rectangle 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0" name="Rectangle 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1" name="Rectangle 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2" name="Rectangle 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3" name="Rectangle 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4" name="Rectangle 6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5" name="Rectangle 6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6" name="Rectangle 6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7" name="Rectangle 6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8" name="Rectangle 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29" name="Rectangle 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0" name="Rectangle 6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1" name="Rectangle 6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2" name="Rectangle 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3" name="Rectangle 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4" name="Rectangle 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5" name="Rectangle 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6" name="Rectangle 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7" name="Rectangle 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8" name="Rectangle 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39" name="Rectangle 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0" name="Rectangle 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1" name="Rectangle 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2" name="Rectangle 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3" name="Rectangle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4" name="Rectangle 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5" name="Rectangle 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6" name="Rectangle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7" name="Rectangle 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8" name="Rectangle 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49" name="Rectangle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0" name="Rectangle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1" name="Rectangle 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2" name="Rectangle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3" name="Rectangle 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4" name="Rectangle 7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5" name="Rectangle 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6" name="Rectangle 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7" name="Rectangle 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8" name="Rectangle 7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59" name="Rectangle 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0" name="Rectangle 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1" name="Rectangle 7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2" name="Rectangle 7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3" name="Rectangle 7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4" name="Rectangle 7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5" name="Rectangle 7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6" name="Rectangle 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7" name="Rectangle 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8" name="Rectangle 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69" name="Rectangle 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0" name="Rectangle 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1" name="Rectangle 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2" name="Rectangle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3" name="Rectangle 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4" name="Rectangle 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5" name="Rectangle 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6" name="Rectangle 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7" name="Rectangle 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8" name="Rectangle 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79" name="Rectangle 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0" name="Rectangle 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1" name="Rectangle 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2" name="Rectangle 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3" name="Rectangle 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4" name="Rectangle 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5" name="Rectangle 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6" name="Rectangle 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7" name="Rectangle 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8" name="Rectangle 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89" name="Rectangle 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0" name="Rectangle 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1" name="Rectangle 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2" name="Rectangle 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3" name="Rectangle 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4" name="Rectangle 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5" name="Rectangle 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6" name="Rectangle 7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7" name="Rectangle 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8" name="Rectangle 7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699" name="Rectangle 7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0" name="Rectangle 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1" name="Rectangle 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2" name="Rectangle 7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3" name="Rectangle 7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4" name="Rectangle 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5" name="Rectangle 7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6" name="Rectangle 7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7" name="Rectangle 7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8" name="Rectangle 7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09" name="Rectangle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0" name="Rectangle 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1" name="Rectangle 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2" name="Rectangle 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3" name="Rectangle 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4" name="Rectangle 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5" name="Rectangle 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6" name="Rectangle 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7" name="Rectangle 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8" name="Rectangle 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19" name="Rectangle 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0" name="Rectangle 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1" name="Rectangle 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2" name="Rectangle 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3" name="Rectangle 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4" name="Rectangle 7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5" name="Rectangle 7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6" name="Rectangle 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7" name="Rectangle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8" name="Rectangle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29" name="Rectangle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0" name="Rectangle 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1" name="Rectangle 7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2" name="Rectangle 7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3" name="Rectangle 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4" name="Rectangle 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5" name="Rectangle 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0736" name="Rectangle 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073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2"/>
                    <a:ext cx="250" cy="1"/>
                  </a:xfrm>
                  <a:prstGeom prst="rect">
                    <a:avLst/>
                  </a:prstGeom>
                  <a:solidFill>
                    <a:srgbClr val="BFBF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0738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3"/>
                    <a:ext cx="250" cy="2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0739" name="Freeform 803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79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" y="49"/>
                    </a:cxn>
                    <a:cxn ang="0">
                      <a:pos x="11" y="55"/>
                    </a:cxn>
                    <a:cxn ang="0">
                      <a:pos x="21" y="61"/>
                    </a:cxn>
                    <a:cxn ang="0">
                      <a:pos x="36" y="68"/>
                    </a:cxn>
                    <a:cxn ang="0">
                      <a:pos x="55" y="73"/>
                    </a:cxn>
                    <a:cxn ang="0">
                      <a:pos x="76" y="76"/>
                    </a:cxn>
                    <a:cxn ang="0">
                      <a:pos x="98" y="79"/>
                    </a:cxn>
                    <a:cxn ang="0">
                      <a:pos x="123" y="79"/>
                    </a:cxn>
                    <a:cxn ang="0">
                      <a:pos x="149" y="79"/>
                    </a:cxn>
                    <a:cxn ang="0">
                      <a:pos x="171" y="76"/>
                    </a:cxn>
                    <a:cxn ang="0">
                      <a:pos x="192" y="73"/>
                    </a:cxn>
                    <a:cxn ang="0">
                      <a:pos x="211" y="68"/>
                    </a:cxn>
                    <a:cxn ang="0">
                      <a:pos x="226" y="61"/>
                    </a:cxn>
                    <a:cxn ang="0">
                      <a:pos x="236" y="55"/>
                    </a:cxn>
                    <a:cxn ang="0">
                      <a:pos x="245" y="49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47" h="79">
                      <a:moveTo>
                        <a:pt x="0" y="40"/>
                      </a:moveTo>
                      <a:lnTo>
                        <a:pt x="2" y="49"/>
                      </a:lnTo>
                      <a:lnTo>
                        <a:pt x="11" y="55"/>
                      </a:lnTo>
                      <a:lnTo>
                        <a:pt x="21" y="61"/>
                      </a:lnTo>
                      <a:lnTo>
                        <a:pt x="36" y="68"/>
                      </a:lnTo>
                      <a:lnTo>
                        <a:pt x="55" y="73"/>
                      </a:lnTo>
                      <a:lnTo>
                        <a:pt x="76" y="76"/>
                      </a:lnTo>
                      <a:lnTo>
                        <a:pt x="98" y="79"/>
                      </a:lnTo>
                      <a:lnTo>
                        <a:pt x="123" y="79"/>
                      </a:lnTo>
                      <a:lnTo>
                        <a:pt x="149" y="79"/>
                      </a:lnTo>
                      <a:lnTo>
                        <a:pt x="171" y="76"/>
                      </a:lnTo>
                      <a:lnTo>
                        <a:pt x="192" y="73"/>
                      </a:lnTo>
                      <a:lnTo>
                        <a:pt x="211" y="68"/>
                      </a:lnTo>
                      <a:lnTo>
                        <a:pt x="226" y="61"/>
                      </a:lnTo>
                      <a:lnTo>
                        <a:pt x="236" y="55"/>
                      </a:lnTo>
                      <a:lnTo>
                        <a:pt x="245" y="49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740" name="Freeform 804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319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  <a:cxn ang="0">
                      <a:pos x="0" y="278"/>
                    </a:cxn>
                    <a:cxn ang="0">
                      <a:pos x="2" y="287"/>
                    </a:cxn>
                    <a:cxn ang="0">
                      <a:pos x="11" y="295"/>
                    </a:cxn>
                    <a:cxn ang="0">
                      <a:pos x="21" y="301"/>
                    </a:cxn>
                    <a:cxn ang="0">
                      <a:pos x="36" y="307"/>
                    </a:cxn>
                    <a:cxn ang="0">
                      <a:pos x="55" y="312"/>
                    </a:cxn>
                    <a:cxn ang="0">
                      <a:pos x="76" y="315"/>
                    </a:cxn>
                    <a:cxn ang="0">
                      <a:pos x="98" y="319"/>
                    </a:cxn>
                    <a:cxn ang="0">
                      <a:pos x="123" y="319"/>
                    </a:cxn>
                    <a:cxn ang="0">
                      <a:pos x="149" y="319"/>
                    </a:cxn>
                    <a:cxn ang="0">
                      <a:pos x="171" y="315"/>
                    </a:cxn>
                    <a:cxn ang="0">
                      <a:pos x="192" y="312"/>
                    </a:cxn>
                    <a:cxn ang="0">
                      <a:pos x="211" y="307"/>
                    </a:cxn>
                    <a:cxn ang="0">
                      <a:pos x="226" y="301"/>
                    </a:cxn>
                    <a:cxn ang="0">
                      <a:pos x="236" y="295"/>
                    </a:cxn>
                    <a:cxn ang="0">
                      <a:pos x="245" y="287"/>
                    </a:cxn>
                    <a:cxn ang="0">
                      <a:pos x="247" y="278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247" h="319">
                      <a:moveTo>
                        <a:pt x="123" y="0"/>
                      </a:move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278"/>
                      </a:lnTo>
                      <a:lnTo>
                        <a:pt x="2" y="287"/>
                      </a:lnTo>
                      <a:lnTo>
                        <a:pt x="11" y="295"/>
                      </a:lnTo>
                      <a:lnTo>
                        <a:pt x="21" y="301"/>
                      </a:lnTo>
                      <a:lnTo>
                        <a:pt x="36" y="307"/>
                      </a:lnTo>
                      <a:lnTo>
                        <a:pt x="55" y="312"/>
                      </a:lnTo>
                      <a:lnTo>
                        <a:pt x="76" y="315"/>
                      </a:lnTo>
                      <a:lnTo>
                        <a:pt x="98" y="319"/>
                      </a:lnTo>
                      <a:lnTo>
                        <a:pt x="123" y="319"/>
                      </a:lnTo>
                      <a:lnTo>
                        <a:pt x="149" y="319"/>
                      </a:lnTo>
                      <a:lnTo>
                        <a:pt x="171" y="315"/>
                      </a:lnTo>
                      <a:lnTo>
                        <a:pt x="192" y="312"/>
                      </a:lnTo>
                      <a:lnTo>
                        <a:pt x="211" y="307"/>
                      </a:lnTo>
                      <a:lnTo>
                        <a:pt x="226" y="301"/>
                      </a:lnTo>
                      <a:lnTo>
                        <a:pt x="236" y="295"/>
                      </a:lnTo>
                      <a:lnTo>
                        <a:pt x="245" y="287"/>
                      </a:lnTo>
                      <a:lnTo>
                        <a:pt x="247" y="278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741" name="Freeform 805"/>
                <p:cNvSpPr>
                  <a:spLocks/>
                </p:cNvSpPr>
                <p:nvPr/>
              </p:nvSpPr>
              <p:spPr bwMode="auto">
                <a:xfrm>
                  <a:off x="4258" y="3443"/>
                  <a:ext cx="247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9"/>
                    </a:cxn>
                    <a:cxn ang="0">
                      <a:pos x="11" y="15"/>
                    </a:cxn>
                    <a:cxn ang="0">
                      <a:pos x="21" y="21"/>
                    </a:cxn>
                    <a:cxn ang="0">
                      <a:pos x="36" y="28"/>
                    </a:cxn>
                    <a:cxn ang="0">
                      <a:pos x="55" y="33"/>
                    </a:cxn>
                    <a:cxn ang="0">
                      <a:pos x="76" y="36"/>
                    </a:cxn>
                    <a:cxn ang="0">
                      <a:pos x="98" y="39"/>
                    </a:cxn>
                    <a:cxn ang="0">
                      <a:pos x="123" y="39"/>
                    </a:cxn>
                    <a:cxn ang="0">
                      <a:pos x="149" y="39"/>
                    </a:cxn>
                    <a:cxn ang="0">
                      <a:pos x="171" y="36"/>
                    </a:cxn>
                    <a:cxn ang="0">
                      <a:pos x="192" y="33"/>
                    </a:cxn>
                    <a:cxn ang="0">
                      <a:pos x="211" y="28"/>
                    </a:cxn>
                    <a:cxn ang="0">
                      <a:pos x="226" y="21"/>
                    </a:cxn>
                    <a:cxn ang="0">
                      <a:pos x="236" y="15"/>
                    </a:cxn>
                    <a:cxn ang="0">
                      <a:pos x="245" y="9"/>
                    </a:cxn>
                    <a:cxn ang="0">
                      <a:pos x="247" y="0"/>
                    </a:cxn>
                  </a:cxnLst>
                  <a:rect l="0" t="0" r="r" b="b"/>
                  <a:pathLst>
                    <a:path w="247" h="3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11" y="15"/>
                      </a:lnTo>
                      <a:lnTo>
                        <a:pt x="21" y="21"/>
                      </a:lnTo>
                      <a:lnTo>
                        <a:pt x="36" y="28"/>
                      </a:lnTo>
                      <a:lnTo>
                        <a:pt x="55" y="33"/>
                      </a:lnTo>
                      <a:lnTo>
                        <a:pt x="76" y="36"/>
                      </a:lnTo>
                      <a:lnTo>
                        <a:pt x="98" y="39"/>
                      </a:lnTo>
                      <a:lnTo>
                        <a:pt x="123" y="39"/>
                      </a:lnTo>
                      <a:lnTo>
                        <a:pt x="149" y="39"/>
                      </a:lnTo>
                      <a:lnTo>
                        <a:pt x="171" y="36"/>
                      </a:lnTo>
                      <a:lnTo>
                        <a:pt x="192" y="33"/>
                      </a:lnTo>
                      <a:lnTo>
                        <a:pt x="211" y="28"/>
                      </a:lnTo>
                      <a:lnTo>
                        <a:pt x="226" y="21"/>
                      </a:lnTo>
                      <a:lnTo>
                        <a:pt x="236" y="15"/>
                      </a:lnTo>
                      <a:lnTo>
                        <a:pt x="245" y="9"/>
                      </a:lnTo>
                      <a:lnTo>
                        <a:pt x="24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680742" name="AutoShape 806"/>
              <p:cNvCxnSpPr>
                <a:cxnSpLocks noChangeShapeType="1"/>
                <a:stCxn id="680316" idx="2"/>
                <a:endCxn id="680667" idx="1"/>
              </p:cNvCxnSpPr>
              <p:nvPr/>
            </p:nvCxnSpPr>
            <p:spPr bwMode="auto">
              <a:xfrm rot="16200000" flipH="1">
                <a:off x="4255" y="3683"/>
                <a:ext cx="339" cy="385"/>
              </a:xfrm>
              <a:prstGeom prst="bentConnector2">
                <a:avLst/>
              </a:prstGeom>
              <a:noFill/>
              <a:ln w="38100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680743" name="Text Box 807"/>
              <p:cNvSpPr txBox="1">
                <a:spLocks noChangeArrowheads="1"/>
              </p:cNvSpPr>
              <p:nvPr/>
            </p:nvSpPr>
            <p:spPr bwMode="auto">
              <a:xfrm>
                <a:off x="2390" y="2899"/>
                <a:ext cx="396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02016B"/>
                    </a:solidFill>
                    <a:latin typeface="Comic Sans MS" charset="0"/>
                  </a:rPr>
                  <a:t>~ sec</a:t>
                </a:r>
              </a:p>
            </p:txBody>
          </p:sp>
          <p:cxnSp>
            <p:nvCxnSpPr>
              <p:cNvPr id="680744" name="AutoShape 808"/>
              <p:cNvCxnSpPr>
                <a:cxnSpLocks noChangeShapeType="1"/>
                <a:stCxn id="680237" idx="2"/>
                <a:endCxn id="680315" idx="0"/>
              </p:cNvCxnSpPr>
              <p:nvPr/>
            </p:nvCxnSpPr>
            <p:spPr bwMode="auto">
              <a:xfrm rot="5400000">
                <a:off x="4165" y="3538"/>
                <a:ext cx="116" cy="6"/>
              </a:xfrm>
              <a:prstGeom prst="bentConnector3">
                <a:avLst>
                  <a:gd name="adj1" fmla="val 50000"/>
                </a:avLst>
              </a:prstGeom>
              <a:noFill/>
              <a:ln w="285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680745" name="Text Box 809"/>
              <p:cNvSpPr txBox="1">
                <a:spLocks noChangeArrowheads="1"/>
              </p:cNvSpPr>
              <p:nvPr/>
            </p:nvSpPr>
            <p:spPr bwMode="auto">
              <a:xfrm rot="-5400000">
                <a:off x="3051" y="3037"/>
                <a:ext cx="433" cy="167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000" b="1">
                    <a:solidFill>
                      <a:srgbClr val="FF000C"/>
                    </a:solidFill>
                    <a:latin typeface="Comic Sans MS" charset="0"/>
                  </a:rPr>
                  <a:t>~4 GB/s</a:t>
                </a:r>
              </a:p>
            </p:txBody>
          </p:sp>
          <p:sp>
            <p:nvSpPr>
              <p:cNvPr id="680746" name="Text Box 810"/>
              <p:cNvSpPr txBox="1">
                <a:spLocks noChangeArrowheads="1"/>
              </p:cNvSpPr>
              <p:nvPr/>
            </p:nvSpPr>
            <p:spPr bwMode="auto">
              <a:xfrm>
                <a:off x="2762" y="3440"/>
                <a:ext cx="892" cy="154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000" b="1">
                    <a:solidFill>
                      <a:srgbClr val="FF000C"/>
                    </a:solidFill>
                    <a:latin typeface="Comic Sans MS" charset="0"/>
                  </a:rPr>
                  <a:t>EFacc = ~0.2 kHz</a:t>
                </a:r>
              </a:p>
            </p:txBody>
          </p:sp>
        </p:grpSp>
      </p:grpSp>
      <p:sp>
        <p:nvSpPr>
          <p:cNvPr id="680747" name="Text Box 811"/>
          <p:cNvSpPr txBox="1">
            <a:spLocks noChangeArrowheads="1"/>
          </p:cNvSpPr>
          <p:nvPr/>
        </p:nvSpPr>
        <p:spPr bwMode="auto">
          <a:xfrm>
            <a:off x="1714500" y="649288"/>
            <a:ext cx="996950" cy="3667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800" b="1" u="sng">
                <a:solidFill>
                  <a:srgbClr val="060275"/>
                </a:solidFill>
                <a:latin typeface="Comic Sans MS" charset="0"/>
              </a:rPr>
              <a:t>Trigger</a:t>
            </a:r>
            <a:endParaRPr kumimoji="1" lang="en-US" sz="24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80748" name="Text Box 812"/>
          <p:cNvSpPr txBox="1">
            <a:spLocks noChangeArrowheads="1"/>
          </p:cNvSpPr>
          <p:nvPr/>
        </p:nvSpPr>
        <p:spPr bwMode="auto">
          <a:xfrm>
            <a:off x="6802438" y="649288"/>
            <a:ext cx="715962" cy="3667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800" b="1" u="sng">
                <a:solidFill>
                  <a:srgbClr val="060275"/>
                </a:solidFill>
                <a:latin typeface="Comic Sans MS" charset="0"/>
              </a:rPr>
              <a:t>DAQ</a:t>
            </a:r>
          </a:p>
        </p:txBody>
      </p:sp>
      <p:grpSp>
        <p:nvGrpSpPr>
          <p:cNvPr id="28" name="Group 813"/>
          <p:cNvGrpSpPr>
            <a:grpSpLocks/>
          </p:cNvGrpSpPr>
          <p:nvPr/>
        </p:nvGrpSpPr>
        <p:grpSpPr bwMode="auto">
          <a:xfrm>
            <a:off x="882650" y="3308350"/>
            <a:ext cx="1196975" cy="931863"/>
            <a:chOff x="597" y="2084"/>
            <a:chExt cx="817" cy="587"/>
          </a:xfrm>
        </p:grpSpPr>
        <p:sp>
          <p:nvSpPr>
            <p:cNvPr id="680750" name="Text Box 814"/>
            <p:cNvSpPr txBox="1">
              <a:spLocks noChangeArrowheads="1"/>
            </p:cNvSpPr>
            <p:nvPr/>
          </p:nvSpPr>
          <p:spPr bwMode="auto">
            <a:xfrm>
              <a:off x="597" y="2084"/>
              <a:ext cx="817" cy="28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RoI Builder</a:t>
              </a:r>
            </a:p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L2 Supervisor</a:t>
              </a:r>
            </a:p>
          </p:txBody>
        </p:sp>
        <p:sp>
          <p:nvSpPr>
            <p:cNvPr id="680751" name="Text Box 815"/>
            <p:cNvSpPr txBox="1">
              <a:spLocks noChangeArrowheads="1"/>
            </p:cNvSpPr>
            <p:nvPr/>
          </p:nvSpPr>
          <p:spPr bwMode="auto">
            <a:xfrm>
              <a:off x="654" y="2383"/>
              <a:ext cx="760" cy="28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L2 N/work</a:t>
              </a:r>
            </a:p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4B4B4B"/>
                  </a:solidFill>
                  <a:latin typeface="Comic Sans MS" charset="0"/>
                </a:rPr>
                <a:t>L2 Proc Unit</a:t>
              </a:r>
              <a:endParaRPr kumimoji="1" lang="en-US" sz="1200" b="1" u="sng">
                <a:solidFill>
                  <a:srgbClr val="060275"/>
                </a:solidFill>
                <a:latin typeface="Comic Sans MS" charset="0"/>
              </a:endParaRPr>
            </a:p>
          </p:txBody>
        </p:sp>
      </p:grpSp>
      <p:grpSp>
        <p:nvGrpSpPr>
          <p:cNvPr id="29" name="Group 816"/>
          <p:cNvGrpSpPr>
            <a:grpSpLocks/>
          </p:cNvGrpSpPr>
          <p:nvPr/>
        </p:nvGrpSpPr>
        <p:grpSpPr bwMode="auto">
          <a:xfrm>
            <a:off x="7326313" y="1849438"/>
            <a:ext cx="1924050" cy="2032000"/>
            <a:chOff x="4999" y="1165"/>
            <a:chExt cx="1314" cy="1280"/>
          </a:xfrm>
        </p:grpSpPr>
        <p:grpSp>
          <p:nvGrpSpPr>
            <p:cNvPr id="30" name="Group 817"/>
            <p:cNvGrpSpPr>
              <a:grpSpLocks/>
            </p:cNvGrpSpPr>
            <p:nvPr/>
          </p:nvGrpSpPr>
          <p:grpSpPr bwMode="auto">
            <a:xfrm>
              <a:off x="5010" y="1165"/>
              <a:ext cx="1028" cy="565"/>
              <a:chOff x="5010" y="1165"/>
              <a:chExt cx="1028" cy="565"/>
            </a:xfrm>
          </p:grpSpPr>
          <p:sp>
            <p:nvSpPr>
              <p:cNvPr id="680754" name="Text Box 818"/>
              <p:cNvSpPr txBox="1">
                <a:spLocks noChangeArrowheads="1"/>
              </p:cNvSpPr>
              <p:nvPr/>
            </p:nvSpPr>
            <p:spPr bwMode="auto">
              <a:xfrm>
                <a:off x="5010" y="1557"/>
                <a:ext cx="1028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Read-Out Drivers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  <p:sp>
            <p:nvSpPr>
              <p:cNvPr id="680755" name="Text Box 819"/>
              <p:cNvSpPr txBox="1">
                <a:spLocks noChangeArrowheads="1"/>
              </p:cNvSpPr>
              <p:nvPr/>
            </p:nvSpPr>
            <p:spPr bwMode="auto">
              <a:xfrm>
                <a:off x="5021" y="1165"/>
                <a:ext cx="718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FE Pipelines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31" name="Group 820"/>
            <p:cNvGrpSpPr>
              <a:grpSpLocks/>
            </p:cNvGrpSpPr>
            <p:nvPr/>
          </p:nvGrpSpPr>
          <p:grpSpPr bwMode="auto">
            <a:xfrm>
              <a:off x="4999" y="1741"/>
              <a:ext cx="1314" cy="704"/>
              <a:chOff x="4999" y="1741"/>
              <a:chExt cx="1314" cy="704"/>
            </a:xfrm>
          </p:grpSpPr>
          <p:sp>
            <p:nvSpPr>
              <p:cNvPr id="680757" name="Text Box 821"/>
              <p:cNvSpPr txBox="1">
                <a:spLocks noChangeArrowheads="1"/>
              </p:cNvSpPr>
              <p:nvPr/>
            </p:nvSpPr>
            <p:spPr bwMode="auto">
              <a:xfrm>
                <a:off x="4999" y="2272"/>
                <a:ext cx="1314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Read-Out Sub-systems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  <p:sp>
            <p:nvSpPr>
              <p:cNvPr id="680758" name="Text Box 822"/>
              <p:cNvSpPr txBox="1">
                <a:spLocks noChangeArrowheads="1"/>
              </p:cNvSpPr>
              <p:nvPr/>
            </p:nvSpPr>
            <p:spPr bwMode="auto">
              <a:xfrm>
                <a:off x="5010" y="2021"/>
                <a:ext cx="1048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Read-Out Buffers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  <p:sp>
            <p:nvSpPr>
              <p:cNvPr id="680759" name="Text Box 823"/>
              <p:cNvSpPr txBox="1">
                <a:spLocks noChangeArrowheads="1"/>
              </p:cNvSpPr>
              <p:nvPr/>
            </p:nvSpPr>
            <p:spPr bwMode="auto">
              <a:xfrm>
                <a:off x="5014" y="1741"/>
                <a:ext cx="912" cy="173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Read-Out Links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</p:grpSp>
      </p:grpSp>
      <p:grpSp>
        <p:nvGrpSpPr>
          <p:cNvPr id="680973" name="Group 824"/>
          <p:cNvGrpSpPr>
            <a:grpSpLocks/>
          </p:cNvGrpSpPr>
          <p:nvPr/>
        </p:nvGrpSpPr>
        <p:grpSpPr bwMode="auto">
          <a:xfrm>
            <a:off x="5340350" y="2700338"/>
            <a:ext cx="1698625" cy="1304925"/>
            <a:chOff x="3644" y="1573"/>
            <a:chExt cx="1159" cy="822"/>
          </a:xfrm>
        </p:grpSpPr>
        <p:sp>
          <p:nvSpPr>
            <p:cNvPr id="680761" name="Text Box 825"/>
            <p:cNvSpPr txBox="1">
              <a:spLocks noChangeArrowheads="1"/>
            </p:cNvSpPr>
            <p:nvPr/>
          </p:nvSpPr>
          <p:spPr bwMode="auto">
            <a:xfrm>
              <a:off x="3644" y="1758"/>
              <a:ext cx="1159" cy="637"/>
            </a:xfrm>
            <a:prstGeom prst="rect">
              <a:avLst/>
            </a:prstGeom>
            <a:solidFill>
              <a:srgbClr val="DCDCE2"/>
            </a:solidFill>
            <a:ln w="6350" cap="sq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kumimoji="1" lang="en-US" sz="1400" b="1">
                  <a:solidFill>
                    <a:schemeClr val="tx1"/>
                  </a:solidFill>
                  <a:latin typeface="Comic Sans MS" charset="0"/>
                </a:rPr>
                <a:t>	   ROS</a:t>
              </a:r>
              <a:endParaRPr kumimoji="1" lang="en-US" sz="1800" b="1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680762" name="Text Box 826"/>
            <p:cNvSpPr txBox="1">
              <a:spLocks noChangeArrowheads="1"/>
            </p:cNvSpPr>
            <p:nvPr/>
          </p:nvSpPr>
          <p:spPr bwMode="auto">
            <a:xfrm>
              <a:off x="3899" y="1606"/>
              <a:ext cx="672" cy="15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120     GB/s</a:t>
              </a:r>
            </a:p>
          </p:txBody>
        </p:sp>
        <p:grpSp>
          <p:nvGrpSpPr>
            <p:cNvPr id="680974" name="Group 827"/>
            <p:cNvGrpSpPr>
              <a:grpSpLocks/>
            </p:cNvGrpSpPr>
            <p:nvPr/>
          </p:nvGrpSpPr>
          <p:grpSpPr bwMode="auto">
            <a:xfrm>
              <a:off x="3688" y="1871"/>
              <a:ext cx="232" cy="261"/>
              <a:chOff x="3688" y="1817"/>
              <a:chExt cx="232" cy="333"/>
            </a:xfrm>
          </p:grpSpPr>
          <p:sp>
            <p:nvSpPr>
              <p:cNvPr id="680764" name="Rectangle 828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65" name="Rectangle 829"/>
              <p:cNvSpPr>
                <a:spLocks noChangeArrowheads="1"/>
              </p:cNvSpPr>
              <p:nvPr/>
            </p:nvSpPr>
            <p:spPr bwMode="auto">
              <a:xfrm>
                <a:off x="3719" y="1934"/>
                <a:ext cx="18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ROB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680975" name="Group 830"/>
            <p:cNvGrpSpPr>
              <a:grpSpLocks/>
            </p:cNvGrpSpPr>
            <p:nvPr/>
          </p:nvGrpSpPr>
          <p:grpSpPr bwMode="auto">
            <a:xfrm>
              <a:off x="4104" y="1871"/>
              <a:ext cx="232" cy="261"/>
              <a:chOff x="3688" y="1817"/>
              <a:chExt cx="232" cy="333"/>
            </a:xfrm>
          </p:grpSpPr>
          <p:sp>
            <p:nvSpPr>
              <p:cNvPr id="680767" name="Rectangle 831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68" name="Rectangle 832"/>
              <p:cNvSpPr>
                <a:spLocks noChangeArrowheads="1"/>
              </p:cNvSpPr>
              <p:nvPr/>
            </p:nvSpPr>
            <p:spPr bwMode="auto">
              <a:xfrm>
                <a:off x="3720" y="1934"/>
                <a:ext cx="18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ROB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681050" name="Group 833"/>
            <p:cNvGrpSpPr>
              <a:grpSpLocks/>
            </p:cNvGrpSpPr>
            <p:nvPr/>
          </p:nvGrpSpPr>
          <p:grpSpPr bwMode="auto">
            <a:xfrm>
              <a:off x="4508" y="1871"/>
              <a:ext cx="232" cy="261"/>
              <a:chOff x="3688" y="1817"/>
              <a:chExt cx="232" cy="333"/>
            </a:xfrm>
          </p:grpSpPr>
          <p:sp>
            <p:nvSpPr>
              <p:cNvPr id="680770" name="Rectangle 834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71" name="Rectangle 835"/>
              <p:cNvSpPr>
                <a:spLocks noChangeArrowheads="1"/>
              </p:cNvSpPr>
              <p:nvPr/>
            </p:nvSpPr>
            <p:spPr bwMode="auto">
              <a:xfrm>
                <a:off x="3719" y="1934"/>
                <a:ext cx="18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ROB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cxnSp>
          <p:nvCxnSpPr>
            <p:cNvPr id="680772" name="AutoShape 836"/>
            <p:cNvCxnSpPr>
              <a:cxnSpLocks noChangeShapeType="1"/>
              <a:stCxn id="681048" idx="2"/>
              <a:endCxn id="680764" idx="0"/>
            </p:cNvCxnSpPr>
            <p:nvPr/>
          </p:nvCxnSpPr>
          <p:spPr bwMode="auto">
            <a:xfrm>
              <a:off x="3796" y="1573"/>
              <a:ext cx="8" cy="298"/>
            </a:xfrm>
            <a:prstGeom prst="straightConnector1">
              <a:avLst/>
            </a:prstGeom>
            <a:noFill/>
            <a:ln w="285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0773" name="AutoShape 837"/>
            <p:cNvCxnSpPr>
              <a:cxnSpLocks noChangeShapeType="1"/>
              <a:stCxn id="680971" idx="2"/>
              <a:endCxn id="680767" idx="0"/>
            </p:cNvCxnSpPr>
            <p:nvPr/>
          </p:nvCxnSpPr>
          <p:spPr bwMode="auto">
            <a:xfrm>
              <a:off x="4212" y="1573"/>
              <a:ext cx="8" cy="298"/>
            </a:xfrm>
            <a:prstGeom prst="straightConnector1">
              <a:avLst/>
            </a:prstGeom>
            <a:noFill/>
            <a:ln w="285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0774" name="AutoShape 838"/>
            <p:cNvCxnSpPr>
              <a:cxnSpLocks noChangeShapeType="1"/>
              <a:stCxn id="680894" idx="2"/>
              <a:endCxn id="680770" idx="0"/>
            </p:cNvCxnSpPr>
            <p:nvPr/>
          </p:nvCxnSpPr>
          <p:spPr bwMode="auto">
            <a:xfrm>
              <a:off x="4620" y="1573"/>
              <a:ext cx="4" cy="298"/>
            </a:xfrm>
            <a:prstGeom prst="straightConnector1">
              <a:avLst/>
            </a:prstGeom>
            <a:noFill/>
            <a:ln w="285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680775" name="Text Box 839"/>
          <p:cNvSpPr txBox="1">
            <a:spLocks noChangeArrowheads="1"/>
          </p:cNvSpPr>
          <p:nvPr/>
        </p:nvSpPr>
        <p:spPr bwMode="auto">
          <a:xfrm>
            <a:off x="1970088" y="1798638"/>
            <a:ext cx="2119312" cy="58102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LV</a:t>
            </a:r>
          </a:p>
          <a:p>
            <a:pPr algn="l" eaLnBrk="0" hangingPunct="0">
              <a:spcBef>
                <a:spcPct val="0"/>
              </a:spcBef>
            </a:pPr>
            <a:r>
              <a:rPr kumimoji="1" lang="en-US" sz="1600" b="1">
                <a:solidFill>
                  <a:schemeClr val="tx1"/>
                </a:solidFill>
                <a:latin typeface="Comic Sans MS" charset="0"/>
              </a:rPr>
              <a:t>L1</a:t>
            </a: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680776" name="Picture 840"/>
          <p:cNvPicPr>
            <a:picLocks noChangeAspect="1" noChangeArrowheads="1"/>
          </p:cNvPicPr>
          <p:nvPr/>
        </p:nvPicPr>
        <p:blipFill>
          <a:blip r:embed="rId3">
            <a:alphaModFix amt="65000"/>
          </a:blip>
          <a:srcRect/>
          <a:stretch>
            <a:fillRect/>
          </a:stretch>
        </p:blipFill>
        <p:spPr bwMode="auto">
          <a:xfrm>
            <a:off x="3063875" y="1814513"/>
            <a:ext cx="7604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777" name="Text Box 841"/>
          <p:cNvSpPr txBox="1">
            <a:spLocks noChangeArrowheads="1"/>
          </p:cNvSpPr>
          <p:nvPr/>
        </p:nvSpPr>
        <p:spPr bwMode="auto">
          <a:xfrm>
            <a:off x="5251450" y="1814513"/>
            <a:ext cx="2179638" cy="94297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lIns="0" anchor="ctr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D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E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T </a:t>
            </a:r>
          </a:p>
          <a:p>
            <a:pPr algn="r" eaLnBrk="0" hangingPunct="0">
              <a:spcBef>
                <a:spcPct val="0"/>
              </a:spcBef>
            </a:pPr>
            <a:r>
              <a:rPr kumimoji="1" lang="en-US" sz="1400" b="1">
                <a:solidFill>
                  <a:schemeClr val="tx1"/>
                </a:solidFill>
                <a:latin typeface="Comic Sans MS" charset="0"/>
              </a:rPr>
              <a:t>R/O</a:t>
            </a:r>
            <a:endParaRPr kumimoji="1" lang="en-US" sz="1800" b="1">
              <a:solidFill>
                <a:schemeClr val="tx1"/>
              </a:solidFill>
              <a:latin typeface="Comic Sans MS" charset="0"/>
            </a:endParaRPr>
          </a:p>
        </p:txBody>
      </p:sp>
      <p:grpSp>
        <p:nvGrpSpPr>
          <p:cNvPr id="681054" name="Group 842"/>
          <p:cNvGrpSpPr>
            <a:grpSpLocks/>
          </p:cNvGrpSpPr>
          <p:nvPr/>
        </p:nvGrpSpPr>
        <p:grpSpPr bwMode="auto">
          <a:xfrm>
            <a:off x="5416550" y="1304925"/>
            <a:ext cx="1463675" cy="657225"/>
            <a:chOff x="3696" y="806"/>
            <a:chExt cx="999" cy="414"/>
          </a:xfrm>
        </p:grpSpPr>
        <p:grpSp>
          <p:nvGrpSpPr>
            <p:cNvPr id="681055" name="Group 843"/>
            <p:cNvGrpSpPr>
              <a:grpSpLocks/>
            </p:cNvGrpSpPr>
            <p:nvPr/>
          </p:nvGrpSpPr>
          <p:grpSpPr bwMode="auto">
            <a:xfrm>
              <a:off x="3696" y="806"/>
              <a:ext cx="199" cy="414"/>
              <a:chOff x="3656" y="1276"/>
              <a:chExt cx="199" cy="1448"/>
            </a:xfrm>
          </p:grpSpPr>
          <p:sp>
            <p:nvSpPr>
              <p:cNvPr id="680780" name="Line 844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1" name="Line 845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2" name="Line 846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81056" name="Group 847"/>
            <p:cNvGrpSpPr>
              <a:grpSpLocks/>
            </p:cNvGrpSpPr>
            <p:nvPr/>
          </p:nvGrpSpPr>
          <p:grpSpPr bwMode="auto">
            <a:xfrm>
              <a:off x="4101" y="806"/>
              <a:ext cx="199" cy="414"/>
              <a:chOff x="3656" y="1276"/>
              <a:chExt cx="199" cy="1448"/>
            </a:xfrm>
          </p:grpSpPr>
          <p:sp>
            <p:nvSpPr>
              <p:cNvPr id="680784" name="Line 848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5" name="Line 849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6" name="Line 850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81057" name="Group 851"/>
            <p:cNvGrpSpPr>
              <a:grpSpLocks/>
            </p:cNvGrpSpPr>
            <p:nvPr/>
          </p:nvGrpSpPr>
          <p:grpSpPr bwMode="auto">
            <a:xfrm>
              <a:off x="4496" y="806"/>
              <a:ext cx="199" cy="414"/>
              <a:chOff x="3656" y="1276"/>
              <a:chExt cx="199" cy="1448"/>
            </a:xfrm>
          </p:grpSpPr>
          <p:sp>
            <p:nvSpPr>
              <p:cNvPr id="680788" name="Line 852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89" name="Line 853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790" name="Line 854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632" name="Group 855"/>
          <p:cNvGrpSpPr>
            <a:grpSpLocks/>
          </p:cNvGrpSpPr>
          <p:nvPr/>
        </p:nvGrpSpPr>
        <p:grpSpPr bwMode="auto">
          <a:xfrm>
            <a:off x="5573713" y="2058988"/>
            <a:ext cx="1200150" cy="573087"/>
            <a:chOff x="3656" y="1276"/>
            <a:chExt cx="199" cy="1448"/>
          </a:xfrm>
        </p:grpSpPr>
        <p:sp>
          <p:nvSpPr>
            <p:cNvPr id="680792" name="Line 856"/>
            <p:cNvSpPr>
              <a:spLocks noChangeShapeType="1"/>
            </p:cNvSpPr>
            <p:nvPr/>
          </p:nvSpPr>
          <p:spPr bwMode="auto">
            <a:xfrm>
              <a:off x="3656" y="1276"/>
              <a:ext cx="0" cy="14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0793" name="Line 857"/>
            <p:cNvSpPr>
              <a:spLocks noChangeShapeType="1"/>
            </p:cNvSpPr>
            <p:nvPr/>
          </p:nvSpPr>
          <p:spPr bwMode="auto">
            <a:xfrm>
              <a:off x="3855" y="1277"/>
              <a:ext cx="0" cy="14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0794" name="Line 858"/>
            <p:cNvSpPr>
              <a:spLocks noChangeShapeType="1"/>
            </p:cNvSpPr>
            <p:nvPr/>
          </p:nvSpPr>
          <p:spPr bwMode="auto">
            <a:xfrm>
              <a:off x="3755" y="1276"/>
              <a:ext cx="0" cy="14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33" name="Group 859"/>
          <p:cNvGrpSpPr>
            <a:grpSpLocks/>
          </p:cNvGrpSpPr>
          <p:nvPr/>
        </p:nvGrpSpPr>
        <p:grpSpPr bwMode="auto">
          <a:xfrm>
            <a:off x="5381625" y="1879600"/>
            <a:ext cx="1541463" cy="190500"/>
            <a:chOff x="3672" y="1056"/>
            <a:chExt cx="1052" cy="120"/>
          </a:xfrm>
        </p:grpSpPr>
        <p:sp>
          <p:nvSpPr>
            <p:cNvPr id="680796" name="Rectangle 860"/>
            <p:cNvSpPr>
              <a:spLocks noChangeArrowheads="1"/>
            </p:cNvSpPr>
            <p:nvPr/>
          </p:nvSpPr>
          <p:spPr bwMode="auto">
            <a:xfrm>
              <a:off x="3672" y="1056"/>
              <a:ext cx="244" cy="120"/>
            </a:xfrm>
            <a:prstGeom prst="rect">
              <a:avLst/>
            </a:prstGeom>
            <a:gradFill rotWithShape="0">
              <a:gsLst>
                <a:gs pos="0">
                  <a:srgbClr val="CCFF99">
                    <a:gamma/>
                    <a:shade val="46275"/>
                    <a:invGamma/>
                  </a:srgbClr>
                </a:gs>
                <a:gs pos="5000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80797" name="Rectangle 861"/>
            <p:cNvSpPr>
              <a:spLocks noChangeArrowheads="1"/>
            </p:cNvSpPr>
            <p:nvPr/>
          </p:nvSpPr>
          <p:spPr bwMode="auto">
            <a:xfrm>
              <a:off x="4088" y="1056"/>
              <a:ext cx="244" cy="120"/>
            </a:xfrm>
            <a:prstGeom prst="rect">
              <a:avLst/>
            </a:prstGeom>
            <a:gradFill rotWithShape="0">
              <a:gsLst>
                <a:gs pos="0">
                  <a:srgbClr val="CCFF99">
                    <a:gamma/>
                    <a:shade val="46275"/>
                    <a:invGamma/>
                  </a:srgbClr>
                </a:gs>
                <a:gs pos="5000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80798" name="Rectangle 862"/>
            <p:cNvSpPr>
              <a:spLocks noChangeArrowheads="1"/>
            </p:cNvSpPr>
            <p:nvPr/>
          </p:nvSpPr>
          <p:spPr bwMode="auto">
            <a:xfrm>
              <a:off x="4480" y="1056"/>
              <a:ext cx="244" cy="120"/>
            </a:xfrm>
            <a:prstGeom prst="rect">
              <a:avLst/>
            </a:prstGeom>
            <a:gradFill rotWithShape="0">
              <a:gsLst>
                <a:gs pos="0">
                  <a:srgbClr val="CCFF99">
                    <a:gamma/>
                    <a:shade val="46275"/>
                    <a:invGamma/>
                  </a:srgbClr>
                </a:gs>
                <a:gs pos="5000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</p:grpSp>
      <p:sp>
        <p:nvSpPr>
          <p:cNvPr id="680799" name="Text Box 863"/>
          <p:cNvSpPr txBox="1">
            <a:spLocks noChangeArrowheads="1"/>
          </p:cNvSpPr>
          <p:nvPr/>
        </p:nvSpPr>
        <p:spPr bwMode="auto">
          <a:xfrm rot="5400000">
            <a:off x="3584575" y="1935163"/>
            <a:ext cx="722313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02016B"/>
                </a:solidFill>
                <a:latin typeface="Comic Sans MS" charset="0"/>
              </a:rPr>
              <a:t>2.5 </a:t>
            </a:r>
            <a:r>
              <a:rPr kumimoji="1" lang="en-US" sz="1200" b="1">
                <a:solidFill>
                  <a:srgbClr val="02016B"/>
                </a:solidFill>
                <a:latin typeface="Tahoma" charset="0"/>
              </a:rPr>
              <a:t>m</a:t>
            </a:r>
            <a:r>
              <a:rPr kumimoji="1" lang="en-US" sz="1200" b="1">
                <a:solidFill>
                  <a:srgbClr val="02016B"/>
                </a:solidFill>
                <a:latin typeface="Comic Sans MS" charset="0"/>
              </a:rPr>
              <a:t>s</a:t>
            </a:r>
          </a:p>
        </p:txBody>
      </p:sp>
      <p:grpSp>
        <p:nvGrpSpPr>
          <p:cNvPr id="1634" name="Group 864"/>
          <p:cNvGrpSpPr>
            <a:grpSpLocks/>
          </p:cNvGrpSpPr>
          <p:nvPr/>
        </p:nvGrpSpPr>
        <p:grpSpPr bwMode="auto">
          <a:xfrm>
            <a:off x="3030538" y="1417638"/>
            <a:ext cx="2720975" cy="361950"/>
            <a:chOff x="2068" y="765"/>
            <a:chExt cx="1857" cy="276"/>
          </a:xfrm>
        </p:grpSpPr>
        <p:cxnSp>
          <p:nvCxnSpPr>
            <p:cNvPr id="680801" name="AutoShape 865"/>
            <p:cNvCxnSpPr>
              <a:cxnSpLocks noChangeShapeType="1"/>
              <a:stCxn id="680805" idx="3"/>
              <a:endCxn id="680775" idx="0"/>
            </p:cNvCxnSpPr>
            <p:nvPr/>
          </p:nvCxnSpPr>
          <p:spPr bwMode="auto">
            <a:xfrm rot="5400000">
              <a:off x="2865" y="36"/>
              <a:ext cx="208" cy="1802"/>
            </a:xfrm>
            <a:prstGeom prst="bentConnector3">
              <a:avLst>
                <a:gd name="adj1" fmla="val -11060"/>
              </a:avLst>
            </a:prstGeom>
            <a:noFill/>
            <a:ln w="285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1635" name="Group 866"/>
            <p:cNvGrpSpPr>
              <a:grpSpLocks/>
            </p:cNvGrpSpPr>
            <p:nvPr/>
          </p:nvGrpSpPr>
          <p:grpSpPr bwMode="auto">
            <a:xfrm>
              <a:off x="3659" y="765"/>
              <a:ext cx="266" cy="80"/>
              <a:chOff x="3659" y="965"/>
              <a:chExt cx="266" cy="80"/>
            </a:xfrm>
          </p:grpSpPr>
          <p:sp>
            <p:nvSpPr>
              <p:cNvPr id="680803" name="Oval 867"/>
              <p:cNvSpPr>
                <a:spLocks noChangeArrowheads="1"/>
              </p:cNvSpPr>
              <p:nvPr/>
            </p:nvSpPr>
            <p:spPr bwMode="auto">
              <a:xfrm>
                <a:off x="3659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804" name="Oval 868"/>
              <p:cNvSpPr>
                <a:spLocks noChangeArrowheads="1"/>
              </p:cNvSpPr>
              <p:nvPr/>
            </p:nvSpPr>
            <p:spPr bwMode="auto">
              <a:xfrm>
                <a:off x="3765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805" name="Oval 869"/>
              <p:cNvSpPr>
                <a:spLocks noChangeArrowheads="1"/>
              </p:cNvSpPr>
              <p:nvPr/>
            </p:nvSpPr>
            <p:spPr bwMode="auto">
              <a:xfrm>
                <a:off x="3861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636" name="Group 870"/>
          <p:cNvGrpSpPr>
            <a:grpSpLocks/>
          </p:cNvGrpSpPr>
          <p:nvPr/>
        </p:nvGrpSpPr>
        <p:grpSpPr bwMode="auto">
          <a:xfrm>
            <a:off x="4103688" y="2090738"/>
            <a:ext cx="2716212" cy="292100"/>
            <a:chOff x="2800" y="1189"/>
            <a:chExt cx="1854" cy="184"/>
          </a:xfrm>
        </p:grpSpPr>
        <p:cxnSp>
          <p:nvCxnSpPr>
            <p:cNvPr id="680807" name="AutoShape 871"/>
            <p:cNvCxnSpPr>
              <a:cxnSpLocks noChangeShapeType="1"/>
              <a:stCxn id="680775" idx="3"/>
              <a:endCxn id="680811" idx="2"/>
            </p:cNvCxnSpPr>
            <p:nvPr/>
          </p:nvCxnSpPr>
          <p:spPr bwMode="auto">
            <a:xfrm>
              <a:off x="2800" y="1189"/>
              <a:ext cx="979" cy="144"/>
            </a:xfrm>
            <a:prstGeom prst="bentConnector3">
              <a:avLst>
                <a:gd name="adj1" fmla="val 25843"/>
              </a:avLst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80808" name="AutoShape 872"/>
            <p:cNvCxnSpPr>
              <a:cxnSpLocks noChangeShapeType="1"/>
              <a:stCxn id="680812" idx="6"/>
              <a:endCxn id="680813" idx="2"/>
            </p:cNvCxnSpPr>
            <p:nvPr/>
          </p:nvCxnSpPr>
          <p:spPr bwMode="auto">
            <a:xfrm>
              <a:off x="4243" y="1333"/>
              <a:ext cx="347" cy="0"/>
            </a:xfrm>
            <a:prstGeom prst="straightConnector1">
              <a:avLst/>
            </a:prstGeom>
            <a:noFill/>
            <a:ln w="31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0809" name="AutoShape 873"/>
            <p:cNvCxnSpPr>
              <a:cxnSpLocks noChangeShapeType="1"/>
              <a:stCxn id="680811" idx="6"/>
              <a:endCxn id="680812" idx="2"/>
            </p:cNvCxnSpPr>
            <p:nvPr/>
          </p:nvCxnSpPr>
          <p:spPr bwMode="auto">
            <a:xfrm>
              <a:off x="3843" y="1333"/>
              <a:ext cx="336" cy="0"/>
            </a:xfrm>
            <a:prstGeom prst="straightConnector1">
              <a:avLst/>
            </a:prstGeom>
            <a:noFill/>
            <a:ln w="3175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637" name="Group 874"/>
            <p:cNvGrpSpPr>
              <a:grpSpLocks/>
            </p:cNvGrpSpPr>
            <p:nvPr/>
          </p:nvGrpSpPr>
          <p:grpSpPr bwMode="auto">
            <a:xfrm>
              <a:off x="3779" y="1293"/>
              <a:ext cx="875" cy="80"/>
              <a:chOff x="3771" y="1717"/>
              <a:chExt cx="875" cy="80"/>
            </a:xfrm>
          </p:grpSpPr>
          <p:sp>
            <p:nvSpPr>
              <p:cNvPr id="680811" name="Oval 875"/>
              <p:cNvSpPr>
                <a:spLocks noChangeArrowheads="1"/>
              </p:cNvSpPr>
              <p:nvPr/>
            </p:nvSpPr>
            <p:spPr bwMode="auto">
              <a:xfrm>
                <a:off x="3771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812" name="Oval 876"/>
              <p:cNvSpPr>
                <a:spLocks noChangeArrowheads="1"/>
              </p:cNvSpPr>
              <p:nvPr/>
            </p:nvSpPr>
            <p:spPr bwMode="auto">
              <a:xfrm>
                <a:off x="4171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813" name="Oval 877"/>
              <p:cNvSpPr>
                <a:spLocks noChangeArrowheads="1"/>
              </p:cNvSpPr>
              <p:nvPr/>
            </p:nvSpPr>
            <p:spPr bwMode="auto">
              <a:xfrm>
                <a:off x="4582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80814" name="Text Box 878"/>
          <p:cNvSpPr txBox="1">
            <a:spLocks noChangeArrowheads="1"/>
          </p:cNvSpPr>
          <p:nvPr/>
        </p:nvSpPr>
        <p:spPr bwMode="auto">
          <a:xfrm>
            <a:off x="5130800" y="827088"/>
            <a:ext cx="758825" cy="45720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Calo </a:t>
            </a:r>
            <a:br>
              <a:rPr kumimoji="1" lang="en-US" sz="1200" b="1">
                <a:solidFill>
                  <a:srgbClr val="4B4B4B"/>
                </a:solidFill>
                <a:latin typeface="Comic Sans MS" charset="0"/>
              </a:rPr>
            </a:b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MuTrCh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sp>
        <p:nvSpPr>
          <p:cNvPr id="680815" name="Text Box 879"/>
          <p:cNvSpPr txBox="1">
            <a:spLocks noChangeArrowheads="1"/>
          </p:cNvSpPr>
          <p:nvPr/>
        </p:nvSpPr>
        <p:spPr bwMode="auto">
          <a:xfrm>
            <a:off x="5810250" y="1036638"/>
            <a:ext cx="1400175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200" b="1">
                <a:solidFill>
                  <a:srgbClr val="4B4B4B"/>
                </a:solidFill>
                <a:latin typeface="Comic Sans MS" charset="0"/>
              </a:rPr>
              <a:t>Other detectors</a:t>
            </a:r>
            <a:endParaRPr kumimoji="1" lang="en-US" sz="1200" b="1" u="sng">
              <a:solidFill>
                <a:srgbClr val="060275"/>
              </a:solidFill>
              <a:latin typeface="Comic Sans MS" charset="0"/>
            </a:endParaRPr>
          </a:p>
        </p:txBody>
      </p:sp>
      <p:pic>
        <p:nvPicPr>
          <p:cNvPr id="680816" name="Picture 880"/>
          <p:cNvPicPr>
            <a:picLocks noChangeAspect="1" noChangeArrowheads="1"/>
          </p:cNvPicPr>
          <p:nvPr/>
        </p:nvPicPr>
        <p:blipFill>
          <a:blip r:embed="rId4">
            <a:alphaModFix amt="65000"/>
          </a:blip>
          <a:srcRect/>
          <a:stretch>
            <a:fillRect/>
          </a:stretch>
        </p:blipFill>
        <p:spPr bwMode="auto">
          <a:xfrm>
            <a:off x="2344738" y="1828800"/>
            <a:ext cx="595312" cy="506413"/>
          </a:xfrm>
          <a:prstGeom prst="rect">
            <a:avLst/>
          </a:prstGeom>
          <a:noFill/>
        </p:spPr>
      </p:pic>
      <p:sp>
        <p:nvSpPr>
          <p:cNvPr id="680817" name="Text Box 881"/>
          <p:cNvSpPr txBox="1">
            <a:spLocks noChangeArrowheads="1"/>
          </p:cNvSpPr>
          <p:nvPr/>
        </p:nvSpPr>
        <p:spPr bwMode="auto">
          <a:xfrm>
            <a:off x="4037013" y="2295525"/>
            <a:ext cx="1316037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Lvl1 acc = 75 kHz</a:t>
            </a:r>
          </a:p>
        </p:txBody>
      </p:sp>
      <p:sp>
        <p:nvSpPr>
          <p:cNvPr id="680818" name="Text Box 882"/>
          <p:cNvSpPr txBox="1">
            <a:spLocks noChangeArrowheads="1"/>
          </p:cNvSpPr>
          <p:nvPr/>
        </p:nvSpPr>
        <p:spPr bwMode="auto">
          <a:xfrm>
            <a:off x="3630613" y="1216025"/>
            <a:ext cx="671512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000" b="1">
                <a:solidFill>
                  <a:srgbClr val="FF000C"/>
                </a:solidFill>
                <a:latin typeface="Comic Sans MS" charset="0"/>
              </a:rPr>
              <a:t>40 MHz</a:t>
            </a:r>
          </a:p>
        </p:txBody>
      </p:sp>
      <p:grpSp>
        <p:nvGrpSpPr>
          <p:cNvPr id="1638" name="Group 883"/>
          <p:cNvGrpSpPr>
            <a:grpSpLocks/>
          </p:cNvGrpSpPr>
          <p:nvPr/>
        </p:nvGrpSpPr>
        <p:grpSpPr bwMode="auto">
          <a:xfrm>
            <a:off x="6505575" y="2501900"/>
            <a:ext cx="504825" cy="198438"/>
            <a:chOff x="4448" y="1448"/>
            <a:chExt cx="344" cy="125"/>
          </a:xfrm>
        </p:grpSpPr>
        <p:grpSp>
          <p:nvGrpSpPr>
            <p:cNvPr id="1639" name="Group 884"/>
            <p:cNvGrpSpPr>
              <a:grpSpLocks/>
            </p:cNvGrpSpPr>
            <p:nvPr/>
          </p:nvGrpSpPr>
          <p:grpSpPr bwMode="auto">
            <a:xfrm>
              <a:off x="4448" y="1448"/>
              <a:ext cx="344" cy="125"/>
              <a:chOff x="3393" y="1000"/>
              <a:chExt cx="908" cy="118"/>
            </a:xfrm>
          </p:grpSpPr>
          <p:grpSp>
            <p:nvGrpSpPr>
              <p:cNvPr id="1640" name="Group 885"/>
              <p:cNvGrpSpPr>
                <a:grpSpLocks/>
              </p:cNvGrpSpPr>
              <p:nvPr/>
            </p:nvGrpSpPr>
            <p:grpSpPr bwMode="auto">
              <a:xfrm>
                <a:off x="3393" y="1000"/>
                <a:ext cx="906" cy="116"/>
                <a:chOff x="3393" y="1000"/>
                <a:chExt cx="906" cy="116"/>
              </a:xfrm>
            </p:grpSpPr>
            <p:sp>
              <p:nvSpPr>
                <p:cNvPr id="680822" name="Rectangle 886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3" name="Rectangle 887"/>
                <p:cNvSpPr>
                  <a:spLocks noChangeArrowheads="1"/>
                </p:cNvSpPr>
                <p:nvPr/>
              </p:nvSpPr>
              <p:spPr bwMode="auto">
                <a:xfrm>
                  <a:off x="3393" y="100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4" name="Rectangle 888"/>
                <p:cNvSpPr>
                  <a:spLocks noChangeArrowheads="1"/>
                </p:cNvSpPr>
                <p:nvPr/>
              </p:nvSpPr>
              <p:spPr bwMode="auto">
                <a:xfrm>
                  <a:off x="3393" y="100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5" name="Rectangle 889"/>
                <p:cNvSpPr>
                  <a:spLocks noChangeArrowheads="1"/>
                </p:cNvSpPr>
                <p:nvPr/>
              </p:nvSpPr>
              <p:spPr bwMode="auto">
                <a:xfrm>
                  <a:off x="3393" y="10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6" name="Rectangle 890"/>
                <p:cNvSpPr>
                  <a:spLocks noChangeArrowheads="1"/>
                </p:cNvSpPr>
                <p:nvPr/>
              </p:nvSpPr>
              <p:spPr bwMode="auto">
                <a:xfrm>
                  <a:off x="3393" y="10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7" name="Rectangle 891"/>
                <p:cNvSpPr>
                  <a:spLocks noChangeArrowheads="1"/>
                </p:cNvSpPr>
                <p:nvPr/>
              </p:nvSpPr>
              <p:spPr bwMode="auto">
                <a:xfrm>
                  <a:off x="3393" y="10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8" name="Rectangle 892"/>
                <p:cNvSpPr>
                  <a:spLocks noChangeArrowheads="1"/>
                </p:cNvSpPr>
                <p:nvPr/>
              </p:nvSpPr>
              <p:spPr bwMode="auto">
                <a:xfrm>
                  <a:off x="3393" y="101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29" name="Rectangle 893"/>
                <p:cNvSpPr>
                  <a:spLocks noChangeArrowheads="1"/>
                </p:cNvSpPr>
                <p:nvPr/>
              </p:nvSpPr>
              <p:spPr bwMode="auto">
                <a:xfrm>
                  <a:off x="3393" y="101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0" name="Rectangle 894"/>
                <p:cNvSpPr>
                  <a:spLocks noChangeArrowheads="1"/>
                </p:cNvSpPr>
                <p:nvPr/>
              </p:nvSpPr>
              <p:spPr bwMode="auto">
                <a:xfrm>
                  <a:off x="3393" y="10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1" name="Rectangle 895"/>
                <p:cNvSpPr>
                  <a:spLocks noChangeArrowheads="1"/>
                </p:cNvSpPr>
                <p:nvPr/>
              </p:nvSpPr>
              <p:spPr bwMode="auto">
                <a:xfrm>
                  <a:off x="3393" y="10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2" name="Rectangle 896"/>
                <p:cNvSpPr>
                  <a:spLocks noChangeArrowheads="1"/>
                </p:cNvSpPr>
                <p:nvPr/>
              </p:nvSpPr>
              <p:spPr bwMode="auto">
                <a:xfrm>
                  <a:off x="3393" y="101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3" name="Rectangle 897"/>
                <p:cNvSpPr>
                  <a:spLocks noChangeArrowheads="1"/>
                </p:cNvSpPr>
                <p:nvPr/>
              </p:nvSpPr>
              <p:spPr bwMode="auto">
                <a:xfrm>
                  <a:off x="3393" y="101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4" name="Rectangle 898"/>
                <p:cNvSpPr>
                  <a:spLocks noChangeArrowheads="1"/>
                </p:cNvSpPr>
                <p:nvPr/>
              </p:nvSpPr>
              <p:spPr bwMode="auto">
                <a:xfrm>
                  <a:off x="3393" y="102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5" name="Rectangle 899"/>
                <p:cNvSpPr>
                  <a:spLocks noChangeArrowheads="1"/>
                </p:cNvSpPr>
                <p:nvPr/>
              </p:nvSpPr>
              <p:spPr bwMode="auto">
                <a:xfrm>
                  <a:off x="3393" y="102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6" name="Rectangle 900"/>
                <p:cNvSpPr>
                  <a:spLocks noChangeArrowheads="1"/>
                </p:cNvSpPr>
                <p:nvPr/>
              </p:nvSpPr>
              <p:spPr bwMode="auto">
                <a:xfrm>
                  <a:off x="3393" y="102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7" name="Rectangle 901"/>
                <p:cNvSpPr>
                  <a:spLocks noChangeArrowheads="1"/>
                </p:cNvSpPr>
                <p:nvPr/>
              </p:nvSpPr>
              <p:spPr bwMode="auto">
                <a:xfrm>
                  <a:off x="3393" y="102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8" name="Rectangle 902"/>
                <p:cNvSpPr>
                  <a:spLocks noChangeArrowheads="1"/>
                </p:cNvSpPr>
                <p:nvPr/>
              </p:nvSpPr>
              <p:spPr bwMode="auto">
                <a:xfrm>
                  <a:off x="3393" y="102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39" name="Rectangle 903"/>
                <p:cNvSpPr>
                  <a:spLocks noChangeArrowheads="1"/>
                </p:cNvSpPr>
                <p:nvPr/>
              </p:nvSpPr>
              <p:spPr bwMode="auto">
                <a:xfrm>
                  <a:off x="3393" y="102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0" name="Rectangle 904"/>
                <p:cNvSpPr>
                  <a:spLocks noChangeArrowheads="1"/>
                </p:cNvSpPr>
                <p:nvPr/>
              </p:nvSpPr>
              <p:spPr bwMode="auto">
                <a:xfrm>
                  <a:off x="3393" y="102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1" name="Rectangle 905"/>
                <p:cNvSpPr>
                  <a:spLocks noChangeArrowheads="1"/>
                </p:cNvSpPr>
                <p:nvPr/>
              </p:nvSpPr>
              <p:spPr bwMode="auto">
                <a:xfrm>
                  <a:off x="3393" y="103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2" name="Rectangle 906"/>
                <p:cNvSpPr>
                  <a:spLocks noChangeArrowheads="1"/>
                </p:cNvSpPr>
                <p:nvPr/>
              </p:nvSpPr>
              <p:spPr bwMode="auto">
                <a:xfrm>
                  <a:off x="3393" y="103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3" name="Rectangle 907"/>
                <p:cNvSpPr>
                  <a:spLocks noChangeArrowheads="1"/>
                </p:cNvSpPr>
                <p:nvPr/>
              </p:nvSpPr>
              <p:spPr bwMode="auto">
                <a:xfrm>
                  <a:off x="3393" y="103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4" name="Rectangle 908"/>
                <p:cNvSpPr>
                  <a:spLocks noChangeArrowheads="1"/>
                </p:cNvSpPr>
                <p:nvPr/>
              </p:nvSpPr>
              <p:spPr bwMode="auto">
                <a:xfrm>
                  <a:off x="3393" y="103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5" name="Rectangle 909"/>
                <p:cNvSpPr>
                  <a:spLocks noChangeArrowheads="1"/>
                </p:cNvSpPr>
                <p:nvPr/>
              </p:nvSpPr>
              <p:spPr bwMode="auto">
                <a:xfrm>
                  <a:off x="3393" y="103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6" name="Rectangle 910"/>
                <p:cNvSpPr>
                  <a:spLocks noChangeArrowheads="1"/>
                </p:cNvSpPr>
                <p:nvPr/>
              </p:nvSpPr>
              <p:spPr bwMode="auto">
                <a:xfrm>
                  <a:off x="3393" y="103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7" name="Rectangle 911"/>
                <p:cNvSpPr>
                  <a:spLocks noChangeArrowheads="1"/>
                </p:cNvSpPr>
                <p:nvPr/>
              </p:nvSpPr>
              <p:spPr bwMode="auto">
                <a:xfrm>
                  <a:off x="3393" y="104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8" name="Rectangle 912"/>
                <p:cNvSpPr>
                  <a:spLocks noChangeArrowheads="1"/>
                </p:cNvSpPr>
                <p:nvPr/>
              </p:nvSpPr>
              <p:spPr bwMode="auto">
                <a:xfrm>
                  <a:off x="3393" y="104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49" name="Rectangle 913"/>
                <p:cNvSpPr>
                  <a:spLocks noChangeArrowheads="1"/>
                </p:cNvSpPr>
                <p:nvPr/>
              </p:nvSpPr>
              <p:spPr bwMode="auto">
                <a:xfrm>
                  <a:off x="3393" y="104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0" name="Rectangle 914"/>
                <p:cNvSpPr>
                  <a:spLocks noChangeArrowheads="1"/>
                </p:cNvSpPr>
                <p:nvPr/>
              </p:nvSpPr>
              <p:spPr bwMode="auto">
                <a:xfrm>
                  <a:off x="3393" y="104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1" name="Rectangle 915"/>
                <p:cNvSpPr>
                  <a:spLocks noChangeArrowheads="1"/>
                </p:cNvSpPr>
                <p:nvPr/>
              </p:nvSpPr>
              <p:spPr bwMode="auto">
                <a:xfrm>
                  <a:off x="3393" y="104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2" name="Rectangle 916"/>
                <p:cNvSpPr>
                  <a:spLocks noChangeArrowheads="1"/>
                </p:cNvSpPr>
                <p:nvPr/>
              </p:nvSpPr>
              <p:spPr bwMode="auto">
                <a:xfrm>
                  <a:off x="3393" y="104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3" name="Rectangle 917"/>
                <p:cNvSpPr>
                  <a:spLocks noChangeArrowheads="1"/>
                </p:cNvSpPr>
                <p:nvPr/>
              </p:nvSpPr>
              <p:spPr bwMode="auto">
                <a:xfrm>
                  <a:off x="3393" y="105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4" name="Rectangle 918"/>
                <p:cNvSpPr>
                  <a:spLocks noChangeArrowheads="1"/>
                </p:cNvSpPr>
                <p:nvPr/>
              </p:nvSpPr>
              <p:spPr bwMode="auto">
                <a:xfrm>
                  <a:off x="3393" y="105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5" name="Rectangle 919"/>
                <p:cNvSpPr>
                  <a:spLocks noChangeArrowheads="1"/>
                </p:cNvSpPr>
                <p:nvPr/>
              </p:nvSpPr>
              <p:spPr bwMode="auto">
                <a:xfrm>
                  <a:off x="3393" y="105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6" name="Rectangle 920"/>
                <p:cNvSpPr>
                  <a:spLocks noChangeArrowheads="1"/>
                </p:cNvSpPr>
                <p:nvPr/>
              </p:nvSpPr>
              <p:spPr bwMode="auto">
                <a:xfrm>
                  <a:off x="3393" y="105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7" name="Rectangle 921"/>
                <p:cNvSpPr>
                  <a:spLocks noChangeArrowheads="1"/>
                </p:cNvSpPr>
                <p:nvPr/>
              </p:nvSpPr>
              <p:spPr bwMode="auto">
                <a:xfrm>
                  <a:off x="3393" y="105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8" name="Rectangle 922"/>
                <p:cNvSpPr>
                  <a:spLocks noChangeArrowheads="1"/>
                </p:cNvSpPr>
                <p:nvPr/>
              </p:nvSpPr>
              <p:spPr bwMode="auto">
                <a:xfrm>
                  <a:off x="3393" y="105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59" name="Rectangle 923"/>
                <p:cNvSpPr>
                  <a:spLocks noChangeArrowheads="1"/>
                </p:cNvSpPr>
                <p:nvPr/>
              </p:nvSpPr>
              <p:spPr bwMode="auto">
                <a:xfrm>
                  <a:off x="3393" y="106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0" name="Rectangle 924"/>
                <p:cNvSpPr>
                  <a:spLocks noChangeArrowheads="1"/>
                </p:cNvSpPr>
                <p:nvPr/>
              </p:nvSpPr>
              <p:spPr bwMode="auto">
                <a:xfrm>
                  <a:off x="3393" y="106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1" name="Rectangle 925"/>
                <p:cNvSpPr>
                  <a:spLocks noChangeArrowheads="1"/>
                </p:cNvSpPr>
                <p:nvPr/>
              </p:nvSpPr>
              <p:spPr bwMode="auto">
                <a:xfrm>
                  <a:off x="3393" y="106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2" name="Rectangle 926"/>
                <p:cNvSpPr>
                  <a:spLocks noChangeArrowheads="1"/>
                </p:cNvSpPr>
                <p:nvPr/>
              </p:nvSpPr>
              <p:spPr bwMode="auto">
                <a:xfrm>
                  <a:off x="3393" y="106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3" name="Rectangle 927"/>
                <p:cNvSpPr>
                  <a:spLocks noChangeArrowheads="1"/>
                </p:cNvSpPr>
                <p:nvPr/>
              </p:nvSpPr>
              <p:spPr bwMode="auto">
                <a:xfrm>
                  <a:off x="3393" y="106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4" name="Rectangle 928"/>
                <p:cNvSpPr>
                  <a:spLocks noChangeArrowheads="1"/>
                </p:cNvSpPr>
                <p:nvPr/>
              </p:nvSpPr>
              <p:spPr bwMode="auto">
                <a:xfrm>
                  <a:off x="3393" y="106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5" name="Rectangle 929"/>
                <p:cNvSpPr>
                  <a:spLocks noChangeArrowheads="1"/>
                </p:cNvSpPr>
                <p:nvPr/>
              </p:nvSpPr>
              <p:spPr bwMode="auto">
                <a:xfrm>
                  <a:off x="3393" y="107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6" name="Rectangle 930"/>
                <p:cNvSpPr>
                  <a:spLocks noChangeArrowheads="1"/>
                </p:cNvSpPr>
                <p:nvPr/>
              </p:nvSpPr>
              <p:spPr bwMode="auto">
                <a:xfrm>
                  <a:off x="3393" y="107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7" name="Rectangle 931"/>
                <p:cNvSpPr>
                  <a:spLocks noChangeArrowheads="1"/>
                </p:cNvSpPr>
                <p:nvPr/>
              </p:nvSpPr>
              <p:spPr bwMode="auto">
                <a:xfrm>
                  <a:off x="3393" y="107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8" name="Rectangle 932"/>
                <p:cNvSpPr>
                  <a:spLocks noChangeArrowheads="1"/>
                </p:cNvSpPr>
                <p:nvPr/>
              </p:nvSpPr>
              <p:spPr bwMode="auto">
                <a:xfrm>
                  <a:off x="3393" y="107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69" name="Rectangle 933"/>
                <p:cNvSpPr>
                  <a:spLocks noChangeArrowheads="1"/>
                </p:cNvSpPr>
                <p:nvPr/>
              </p:nvSpPr>
              <p:spPr bwMode="auto">
                <a:xfrm>
                  <a:off x="3393" y="10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0" name="Rectangle 934"/>
                <p:cNvSpPr>
                  <a:spLocks noChangeArrowheads="1"/>
                </p:cNvSpPr>
                <p:nvPr/>
              </p:nvSpPr>
              <p:spPr bwMode="auto">
                <a:xfrm>
                  <a:off x="3393" y="107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1" name="Rectangle 935"/>
                <p:cNvSpPr>
                  <a:spLocks noChangeArrowheads="1"/>
                </p:cNvSpPr>
                <p:nvPr/>
              </p:nvSpPr>
              <p:spPr bwMode="auto">
                <a:xfrm>
                  <a:off x="3393" y="107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2" name="Rectangle 936"/>
                <p:cNvSpPr>
                  <a:spLocks noChangeArrowheads="1"/>
                </p:cNvSpPr>
                <p:nvPr/>
              </p:nvSpPr>
              <p:spPr bwMode="auto">
                <a:xfrm>
                  <a:off x="3393" y="108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3" name="Rectangle 937"/>
                <p:cNvSpPr>
                  <a:spLocks noChangeArrowheads="1"/>
                </p:cNvSpPr>
                <p:nvPr/>
              </p:nvSpPr>
              <p:spPr bwMode="auto">
                <a:xfrm>
                  <a:off x="3393" y="108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4" name="Rectangle 938"/>
                <p:cNvSpPr>
                  <a:spLocks noChangeArrowheads="1"/>
                </p:cNvSpPr>
                <p:nvPr/>
              </p:nvSpPr>
              <p:spPr bwMode="auto">
                <a:xfrm>
                  <a:off x="3393" y="108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5" name="Rectangle 939"/>
                <p:cNvSpPr>
                  <a:spLocks noChangeArrowheads="1"/>
                </p:cNvSpPr>
                <p:nvPr/>
              </p:nvSpPr>
              <p:spPr bwMode="auto">
                <a:xfrm>
                  <a:off x="3393" y="108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6" name="Rectangle 940"/>
                <p:cNvSpPr>
                  <a:spLocks noChangeArrowheads="1"/>
                </p:cNvSpPr>
                <p:nvPr/>
              </p:nvSpPr>
              <p:spPr bwMode="auto">
                <a:xfrm>
                  <a:off x="3393" y="108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7" name="Rectangle 941"/>
                <p:cNvSpPr>
                  <a:spLocks noChangeArrowheads="1"/>
                </p:cNvSpPr>
                <p:nvPr/>
              </p:nvSpPr>
              <p:spPr bwMode="auto">
                <a:xfrm>
                  <a:off x="3393" y="108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8" name="Rectangle 942"/>
                <p:cNvSpPr>
                  <a:spLocks noChangeArrowheads="1"/>
                </p:cNvSpPr>
                <p:nvPr/>
              </p:nvSpPr>
              <p:spPr bwMode="auto">
                <a:xfrm>
                  <a:off x="3393" y="109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79" name="Rectangle 943"/>
                <p:cNvSpPr>
                  <a:spLocks noChangeArrowheads="1"/>
                </p:cNvSpPr>
                <p:nvPr/>
              </p:nvSpPr>
              <p:spPr bwMode="auto">
                <a:xfrm>
                  <a:off x="3393" y="109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0" name="Rectangle 944"/>
                <p:cNvSpPr>
                  <a:spLocks noChangeArrowheads="1"/>
                </p:cNvSpPr>
                <p:nvPr/>
              </p:nvSpPr>
              <p:spPr bwMode="auto">
                <a:xfrm>
                  <a:off x="3393" y="109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1" name="Rectangle 945"/>
                <p:cNvSpPr>
                  <a:spLocks noChangeArrowheads="1"/>
                </p:cNvSpPr>
                <p:nvPr/>
              </p:nvSpPr>
              <p:spPr bwMode="auto">
                <a:xfrm>
                  <a:off x="3393" y="109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2" name="Rectangle 946"/>
                <p:cNvSpPr>
                  <a:spLocks noChangeArrowheads="1"/>
                </p:cNvSpPr>
                <p:nvPr/>
              </p:nvSpPr>
              <p:spPr bwMode="auto">
                <a:xfrm>
                  <a:off x="3393" y="109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3" name="Rectangle 947"/>
                <p:cNvSpPr>
                  <a:spLocks noChangeArrowheads="1"/>
                </p:cNvSpPr>
                <p:nvPr/>
              </p:nvSpPr>
              <p:spPr bwMode="auto">
                <a:xfrm>
                  <a:off x="3393" y="109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4" name="Rectangle 948"/>
                <p:cNvSpPr>
                  <a:spLocks noChangeArrowheads="1"/>
                </p:cNvSpPr>
                <p:nvPr/>
              </p:nvSpPr>
              <p:spPr bwMode="auto">
                <a:xfrm>
                  <a:off x="3393" y="11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5" name="Rectangle 949"/>
                <p:cNvSpPr>
                  <a:spLocks noChangeArrowheads="1"/>
                </p:cNvSpPr>
                <p:nvPr/>
              </p:nvSpPr>
              <p:spPr bwMode="auto">
                <a:xfrm>
                  <a:off x="3393" y="110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6" name="Rectangle 950"/>
                <p:cNvSpPr>
                  <a:spLocks noChangeArrowheads="1"/>
                </p:cNvSpPr>
                <p:nvPr/>
              </p:nvSpPr>
              <p:spPr bwMode="auto">
                <a:xfrm>
                  <a:off x="3393" y="110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7" name="Rectangle 951"/>
                <p:cNvSpPr>
                  <a:spLocks noChangeArrowheads="1"/>
                </p:cNvSpPr>
                <p:nvPr/>
              </p:nvSpPr>
              <p:spPr bwMode="auto">
                <a:xfrm>
                  <a:off x="3393" y="11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8" name="Rectangle 952"/>
                <p:cNvSpPr>
                  <a:spLocks noChangeArrowheads="1"/>
                </p:cNvSpPr>
                <p:nvPr/>
              </p:nvSpPr>
              <p:spPr bwMode="auto">
                <a:xfrm>
                  <a:off x="3393" y="11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89" name="Rectangle 953"/>
                <p:cNvSpPr>
                  <a:spLocks noChangeArrowheads="1"/>
                </p:cNvSpPr>
                <p:nvPr/>
              </p:nvSpPr>
              <p:spPr bwMode="auto">
                <a:xfrm>
                  <a:off x="3393" y="11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90" name="Rectangle 954"/>
                <p:cNvSpPr>
                  <a:spLocks noChangeArrowheads="1"/>
                </p:cNvSpPr>
                <p:nvPr/>
              </p:nvSpPr>
              <p:spPr bwMode="auto">
                <a:xfrm>
                  <a:off x="3393" y="111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91" name="Rectangle 955"/>
                <p:cNvSpPr>
                  <a:spLocks noChangeArrowheads="1"/>
                </p:cNvSpPr>
                <p:nvPr/>
              </p:nvSpPr>
              <p:spPr bwMode="auto">
                <a:xfrm>
                  <a:off x="3393" y="111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92" name="Rectangle 956"/>
                <p:cNvSpPr>
                  <a:spLocks noChangeArrowheads="1"/>
                </p:cNvSpPr>
                <p:nvPr/>
              </p:nvSpPr>
              <p:spPr bwMode="auto">
                <a:xfrm>
                  <a:off x="3393" y="11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893" name="Rectangle 957"/>
                <p:cNvSpPr>
                  <a:spLocks noChangeArrowheads="1"/>
                </p:cNvSpPr>
                <p:nvPr/>
              </p:nvSpPr>
              <p:spPr bwMode="auto">
                <a:xfrm>
                  <a:off x="3393" y="11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0894" name="Rectangle 958"/>
              <p:cNvSpPr>
                <a:spLocks noChangeArrowheads="1"/>
              </p:cNvSpPr>
              <p:nvPr/>
            </p:nvSpPr>
            <p:spPr bwMode="auto">
              <a:xfrm>
                <a:off x="3393" y="1000"/>
                <a:ext cx="908" cy="118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80895" name="Rectangle 959"/>
            <p:cNvSpPr>
              <a:spLocks noChangeArrowheads="1"/>
            </p:cNvSpPr>
            <p:nvPr/>
          </p:nvSpPr>
          <p:spPr bwMode="auto">
            <a:xfrm>
              <a:off x="4535" y="1472"/>
              <a:ext cx="1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Comic Sans MS" charset="0"/>
                </a:rPr>
                <a:t>ROD</a:t>
              </a:r>
              <a:endParaRPr lang="en-US" sz="1400">
                <a:solidFill>
                  <a:schemeClr val="tx1"/>
                </a:solidFill>
                <a:latin typeface="Comic Sans MS" charset="0"/>
              </a:endParaRPr>
            </a:p>
          </p:txBody>
        </p:sp>
      </p:grpSp>
      <p:grpSp>
        <p:nvGrpSpPr>
          <p:cNvPr id="1641" name="Group 960"/>
          <p:cNvGrpSpPr>
            <a:grpSpLocks/>
          </p:cNvGrpSpPr>
          <p:nvPr/>
        </p:nvGrpSpPr>
        <p:grpSpPr bwMode="auto">
          <a:xfrm>
            <a:off x="5908675" y="2501900"/>
            <a:ext cx="503238" cy="198438"/>
            <a:chOff x="4040" y="1448"/>
            <a:chExt cx="344" cy="125"/>
          </a:xfrm>
        </p:grpSpPr>
        <p:grpSp>
          <p:nvGrpSpPr>
            <p:cNvPr id="1642" name="Group 961"/>
            <p:cNvGrpSpPr>
              <a:grpSpLocks/>
            </p:cNvGrpSpPr>
            <p:nvPr/>
          </p:nvGrpSpPr>
          <p:grpSpPr bwMode="auto">
            <a:xfrm>
              <a:off x="4040" y="1448"/>
              <a:ext cx="344" cy="125"/>
              <a:chOff x="3393" y="1000"/>
              <a:chExt cx="908" cy="118"/>
            </a:xfrm>
          </p:grpSpPr>
          <p:grpSp>
            <p:nvGrpSpPr>
              <p:cNvPr id="1643" name="Group 962"/>
              <p:cNvGrpSpPr>
                <a:grpSpLocks/>
              </p:cNvGrpSpPr>
              <p:nvPr/>
            </p:nvGrpSpPr>
            <p:grpSpPr bwMode="auto">
              <a:xfrm>
                <a:off x="3393" y="1000"/>
                <a:ext cx="906" cy="116"/>
                <a:chOff x="3393" y="1000"/>
                <a:chExt cx="906" cy="116"/>
              </a:xfrm>
            </p:grpSpPr>
            <p:sp>
              <p:nvSpPr>
                <p:cNvPr id="680899" name="Rectangle 963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0" name="Rectangle 964"/>
                <p:cNvSpPr>
                  <a:spLocks noChangeArrowheads="1"/>
                </p:cNvSpPr>
                <p:nvPr/>
              </p:nvSpPr>
              <p:spPr bwMode="auto">
                <a:xfrm>
                  <a:off x="3393" y="100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1" name="Rectangle 965"/>
                <p:cNvSpPr>
                  <a:spLocks noChangeArrowheads="1"/>
                </p:cNvSpPr>
                <p:nvPr/>
              </p:nvSpPr>
              <p:spPr bwMode="auto">
                <a:xfrm>
                  <a:off x="3393" y="100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2" name="Rectangle 966"/>
                <p:cNvSpPr>
                  <a:spLocks noChangeArrowheads="1"/>
                </p:cNvSpPr>
                <p:nvPr/>
              </p:nvSpPr>
              <p:spPr bwMode="auto">
                <a:xfrm>
                  <a:off x="3393" y="10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3" name="Rectangle 967"/>
                <p:cNvSpPr>
                  <a:spLocks noChangeArrowheads="1"/>
                </p:cNvSpPr>
                <p:nvPr/>
              </p:nvSpPr>
              <p:spPr bwMode="auto">
                <a:xfrm>
                  <a:off x="3393" y="10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4" name="Rectangle 968"/>
                <p:cNvSpPr>
                  <a:spLocks noChangeArrowheads="1"/>
                </p:cNvSpPr>
                <p:nvPr/>
              </p:nvSpPr>
              <p:spPr bwMode="auto">
                <a:xfrm>
                  <a:off x="3393" y="10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5" name="Rectangle 969"/>
                <p:cNvSpPr>
                  <a:spLocks noChangeArrowheads="1"/>
                </p:cNvSpPr>
                <p:nvPr/>
              </p:nvSpPr>
              <p:spPr bwMode="auto">
                <a:xfrm>
                  <a:off x="3393" y="101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6" name="Rectangle 970"/>
                <p:cNvSpPr>
                  <a:spLocks noChangeArrowheads="1"/>
                </p:cNvSpPr>
                <p:nvPr/>
              </p:nvSpPr>
              <p:spPr bwMode="auto">
                <a:xfrm>
                  <a:off x="3393" y="101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7" name="Rectangle 971"/>
                <p:cNvSpPr>
                  <a:spLocks noChangeArrowheads="1"/>
                </p:cNvSpPr>
                <p:nvPr/>
              </p:nvSpPr>
              <p:spPr bwMode="auto">
                <a:xfrm>
                  <a:off x="3393" y="10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8" name="Rectangle 972"/>
                <p:cNvSpPr>
                  <a:spLocks noChangeArrowheads="1"/>
                </p:cNvSpPr>
                <p:nvPr/>
              </p:nvSpPr>
              <p:spPr bwMode="auto">
                <a:xfrm>
                  <a:off x="3393" y="10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09" name="Rectangle 973"/>
                <p:cNvSpPr>
                  <a:spLocks noChangeArrowheads="1"/>
                </p:cNvSpPr>
                <p:nvPr/>
              </p:nvSpPr>
              <p:spPr bwMode="auto">
                <a:xfrm>
                  <a:off x="3393" y="101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0" name="Rectangle 974"/>
                <p:cNvSpPr>
                  <a:spLocks noChangeArrowheads="1"/>
                </p:cNvSpPr>
                <p:nvPr/>
              </p:nvSpPr>
              <p:spPr bwMode="auto">
                <a:xfrm>
                  <a:off x="3393" y="101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1" name="Rectangle 975"/>
                <p:cNvSpPr>
                  <a:spLocks noChangeArrowheads="1"/>
                </p:cNvSpPr>
                <p:nvPr/>
              </p:nvSpPr>
              <p:spPr bwMode="auto">
                <a:xfrm>
                  <a:off x="3393" y="102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2" name="Rectangle 976"/>
                <p:cNvSpPr>
                  <a:spLocks noChangeArrowheads="1"/>
                </p:cNvSpPr>
                <p:nvPr/>
              </p:nvSpPr>
              <p:spPr bwMode="auto">
                <a:xfrm>
                  <a:off x="3393" y="102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3" name="Rectangle 977"/>
                <p:cNvSpPr>
                  <a:spLocks noChangeArrowheads="1"/>
                </p:cNvSpPr>
                <p:nvPr/>
              </p:nvSpPr>
              <p:spPr bwMode="auto">
                <a:xfrm>
                  <a:off x="3393" y="102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4" name="Rectangle 978"/>
                <p:cNvSpPr>
                  <a:spLocks noChangeArrowheads="1"/>
                </p:cNvSpPr>
                <p:nvPr/>
              </p:nvSpPr>
              <p:spPr bwMode="auto">
                <a:xfrm>
                  <a:off x="3393" y="102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5" name="Rectangle 979"/>
                <p:cNvSpPr>
                  <a:spLocks noChangeArrowheads="1"/>
                </p:cNvSpPr>
                <p:nvPr/>
              </p:nvSpPr>
              <p:spPr bwMode="auto">
                <a:xfrm>
                  <a:off x="3393" y="102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6" name="Rectangle 980"/>
                <p:cNvSpPr>
                  <a:spLocks noChangeArrowheads="1"/>
                </p:cNvSpPr>
                <p:nvPr/>
              </p:nvSpPr>
              <p:spPr bwMode="auto">
                <a:xfrm>
                  <a:off x="3393" y="102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7" name="Rectangle 981"/>
                <p:cNvSpPr>
                  <a:spLocks noChangeArrowheads="1"/>
                </p:cNvSpPr>
                <p:nvPr/>
              </p:nvSpPr>
              <p:spPr bwMode="auto">
                <a:xfrm>
                  <a:off x="3393" y="102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8" name="Rectangle 982"/>
                <p:cNvSpPr>
                  <a:spLocks noChangeArrowheads="1"/>
                </p:cNvSpPr>
                <p:nvPr/>
              </p:nvSpPr>
              <p:spPr bwMode="auto">
                <a:xfrm>
                  <a:off x="3393" y="103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19" name="Rectangle 983"/>
                <p:cNvSpPr>
                  <a:spLocks noChangeArrowheads="1"/>
                </p:cNvSpPr>
                <p:nvPr/>
              </p:nvSpPr>
              <p:spPr bwMode="auto">
                <a:xfrm>
                  <a:off x="3393" y="103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0" name="Rectangle 984"/>
                <p:cNvSpPr>
                  <a:spLocks noChangeArrowheads="1"/>
                </p:cNvSpPr>
                <p:nvPr/>
              </p:nvSpPr>
              <p:spPr bwMode="auto">
                <a:xfrm>
                  <a:off x="3393" y="103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1" name="Rectangle 985"/>
                <p:cNvSpPr>
                  <a:spLocks noChangeArrowheads="1"/>
                </p:cNvSpPr>
                <p:nvPr/>
              </p:nvSpPr>
              <p:spPr bwMode="auto">
                <a:xfrm>
                  <a:off x="3393" y="103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2" name="Rectangle 986"/>
                <p:cNvSpPr>
                  <a:spLocks noChangeArrowheads="1"/>
                </p:cNvSpPr>
                <p:nvPr/>
              </p:nvSpPr>
              <p:spPr bwMode="auto">
                <a:xfrm>
                  <a:off x="3393" y="103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3" name="Rectangle 987"/>
                <p:cNvSpPr>
                  <a:spLocks noChangeArrowheads="1"/>
                </p:cNvSpPr>
                <p:nvPr/>
              </p:nvSpPr>
              <p:spPr bwMode="auto">
                <a:xfrm>
                  <a:off x="3393" y="103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4" name="Rectangle 988"/>
                <p:cNvSpPr>
                  <a:spLocks noChangeArrowheads="1"/>
                </p:cNvSpPr>
                <p:nvPr/>
              </p:nvSpPr>
              <p:spPr bwMode="auto">
                <a:xfrm>
                  <a:off x="3393" y="104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5" name="Rectangle 989"/>
                <p:cNvSpPr>
                  <a:spLocks noChangeArrowheads="1"/>
                </p:cNvSpPr>
                <p:nvPr/>
              </p:nvSpPr>
              <p:spPr bwMode="auto">
                <a:xfrm>
                  <a:off x="3393" y="104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6" name="Rectangle 990"/>
                <p:cNvSpPr>
                  <a:spLocks noChangeArrowheads="1"/>
                </p:cNvSpPr>
                <p:nvPr/>
              </p:nvSpPr>
              <p:spPr bwMode="auto">
                <a:xfrm>
                  <a:off x="3393" y="104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7" name="Rectangle 991"/>
                <p:cNvSpPr>
                  <a:spLocks noChangeArrowheads="1"/>
                </p:cNvSpPr>
                <p:nvPr/>
              </p:nvSpPr>
              <p:spPr bwMode="auto">
                <a:xfrm>
                  <a:off x="3393" y="104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8" name="Rectangle 992"/>
                <p:cNvSpPr>
                  <a:spLocks noChangeArrowheads="1"/>
                </p:cNvSpPr>
                <p:nvPr/>
              </p:nvSpPr>
              <p:spPr bwMode="auto">
                <a:xfrm>
                  <a:off x="3393" y="104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29" name="Rectangle 993"/>
                <p:cNvSpPr>
                  <a:spLocks noChangeArrowheads="1"/>
                </p:cNvSpPr>
                <p:nvPr/>
              </p:nvSpPr>
              <p:spPr bwMode="auto">
                <a:xfrm>
                  <a:off x="3393" y="104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0" name="Rectangle 994"/>
                <p:cNvSpPr>
                  <a:spLocks noChangeArrowheads="1"/>
                </p:cNvSpPr>
                <p:nvPr/>
              </p:nvSpPr>
              <p:spPr bwMode="auto">
                <a:xfrm>
                  <a:off x="3393" y="105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1" name="Rectangle 995"/>
                <p:cNvSpPr>
                  <a:spLocks noChangeArrowheads="1"/>
                </p:cNvSpPr>
                <p:nvPr/>
              </p:nvSpPr>
              <p:spPr bwMode="auto">
                <a:xfrm>
                  <a:off x="3393" y="105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2" name="Rectangle 996"/>
                <p:cNvSpPr>
                  <a:spLocks noChangeArrowheads="1"/>
                </p:cNvSpPr>
                <p:nvPr/>
              </p:nvSpPr>
              <p:spPr bwMode="auto">
                <a:xfrm>
                  <a:off x="3393" y="105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3" name="Rectangle 997"/>
                <p:cNvSpPr>
                  <a:spLocks noChangeArrowheads="1"/>
                </p:cNvSpPr>
                <p:nvPr/>
              </p:nvSpPr>
              <p:spPr bwMode="auto">
                <a:xfrm>
                  <a:off x="3393" y="105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4" name="Rectangle 998"/>
                <p:cNvSpPr>
                  <a:spLocks noChangeArrowheads="1"/>
                </p:cNvSpPr>
                <p:nvPr/>
              </p:nvSpPr>
              <p:spPr bwMode="auto">
                <a:xfrm>
                  <a:off x="3393" y="105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5" name="Rectangle 999"/>
                <p:cNvSpPr>
                  <a:spLocks noChangeArrowheads="1"/>
                </p:cNvSpPr>
                <p:nvPr/>
              </p:nvSpPr>
              <p:spPr bwMode="auto">
                <a:xfrm>
                  <a:off x="3393" y="105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6" name="Rectangle 1000"/>
                <p:cNvSpPr>
                  <a:spLocks noChangeArrowheads="1"/>
                </p:cNvSpPr>
                <p:nvPr/>
              </p:nvSpPr>
              <p:spPr bwMode="auto">
                <a:xfrm>
                  <a:off x="3393" y="106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7" name="Rectangle 1001"/>
                <p:cNvSpPr>
                  <a:spLocks noChangeArrowheads="1"/>
                </p:cNvSpPr>
                <p:nvPr/>
              </p:nvSpPr>
              <p:spPr bwMode="auto">
                <a:xfrm>
                  <a:off x="3393" y="106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8" name="Rectangle 1002"/>
                <p:cNvSpPr>
                  <a:spLocks noChangeArrowheads="1"/>
                </p:cNvSpPr>
                <p:nvPr/>
              </p:nvSpPr>
              <p:spPr bwMode="auto">
                <a:xfrm>
                  <a:off x="3393" y="106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39" name="Rectangle 1003"/>
                <p:cNvSpPr>
                  <a:spLocks noChangeArrowheads="1"/>
                </p:cNvSpPr>
                <p:nvPr/>
              </p:nvSpPr>
              <p:spPr bwMode="auto">
                <a:xfrm>
                  <a:off x="3393" y="106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0" name="Rectangle 1004"/>
                <p:cNvSpPr>
                  <a:spLocks noChangeArrowheads="1"/>
                </p:cNvSpPr>
                <p:nvPr/>
              </p:nvSpPr>
              <p:spPr bwMode="auto">
                <a:xfrm>
                  <a:off x="3393" y="106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1" name="Rectangle 1005"/>
                <p:cNvSpPr>
                  <a:spLocks noChangeArrowheads="1"/>
                </p:cNvSpPr>
                <p:nvPr/>
              </p:nvSpPr>
              <p:spPr bwMode="auto">
                <a:xfrm>
                  <a:off x="3393" y="106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2" name="Rectangle 1006"/>
                <p:cNvSpPr>
                  <a:spLocks noChangeArrowheads="1"/>
                </p:cNvSpPr>
                <p:nvPr/>
              </p:nvSpPr>
              <p:spPr bwMode="auto">
                <a:xfrm>
                  <a:off x="3393" y="107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3" name="Rectangle 1007"/>
                <p:cNvSpPr>
                  <a:spLocks noChangeArrowheads="1"/>
                </p:cNvSpPr>
                <p:nvPr/>
              </p:nvSpPr>
              <p:spPr bwMode="auto">
                <a:xfrm>
                  <a:off x="3393" y="107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4" name="Rectangle 1008"/>
                <p:cNvSpPr>
                  <a:spLocks noChangeArrowheads="1"/>
                </p:cNvSpPr>
                <p:nvPr/>
              </p:nvSpPr>
              <p:spPr bwMode="auto">
                <a:xfrm>
                  <a:off x="3393" y="107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5" name="Rectangle 1009"/>
                <p:cNvSpPr>
                  <a:spLocks noChangeArrowheads="1"/>
                </p:cNvSpPr>
                <p:nvPr/>
              </p:nvSpPr>
              <p:spPr bwMode="auto">
                <a:xfrm>
                  <a:off x="3393" y="107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6" name="Rectangle 1010"/>
                <p:cNvSpPr>
                  <a:spLocks noChangeArrowheads="1"/>
                </p:cNvSpPr>
                <p:nvPr/>
              </p:nvSpPr>
              <p:spPr bwMode="auto">
                <a:xfrm>
                  <a:off x="3393" y="10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7" name="Rectangle 1011"/>
                <p:cNvSpPr>
                  <a:spLocks noChangeArrowheads="1"/>
                </p:cNvSpPr>
                <p:nvPr/>
              </p:nvSpPr>
              <p:spPr bwMode="auto">
                <a:xfrm>
                  <a:off x="3393" y="107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8" name="Rectangle 1012"/>
                <p:cNvSpPr>
                  <a:spLocks noChangeArrowheads="1"/>
                </p:cNvSpPr>
                <p:nvPr/>
              </p:nvSpPr>
              <p:spPr bwMode="auto">
                <a:xfrm>
                  <a:off x="3393" y="107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49" name="Rectangle 1013"/>
                <p:cNvSpPr>
                  <a:spLocks noChangeArrowheads="1"/>
                </p:cNvSpPr>
                <p:nvPr/>
              </p:nvSpPr>
              <p:spPr bwMode="auto">
                <a:xfrm>
                  <a:off x="3393" y="108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0" name="Rectangle 1014"/>
                <p:cNvSpPr>
                  <a:spLocks noChangeArrowheads="1"/>
                </p:cNvSpPr>
                <p:nvPr/>
              </p:nvSpPr>
              <p:spPr bwMode="auto">
                <a:xfrm>
                  <a:off x="3393" y="108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1" name="Rectangle 1015"/>
                <p:cNvSpPr>
                  <a:spLocks noChangeArrowheads="1"/>
                </p:cNvSpPr>
                <p:nvPr/>
              </p:nvSpPr>
              <p:spPr bwMode="auto">
                <a:xfrm>
                  <a:off x="3393" y="108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2" name="Rectangle 1016"/>
                <p:cNvSpPr>
                  <a:spLocks noChangeArrowheads="1"/>
                </p:cNvSpPr>
                <p:nvPr/>
              </p:nvSpPr>
              <p:spPr bwMode="auto">
                <a:xfrm>
                  <a:off x="3393" y="108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3" name="Rectangle 1017"/>
                <p:cNvSpPr>
                  <a:spLocks noChangeArrowheads="1"/>
                </p:cNvSpPr>
                <p:nvPr/>
              </p:nvSpPr>
              <p:spPr bwMode="auto">
                <a:xfrm>
                  <a:off x="3393" y="108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4" name="Rectangle 1018"/>
                <p:cNvSpPr>
                  <a:spLocks noChangeArrowheads="1"/>
                </p:cNvSpPr>
                <p:nvPr/>
              </p:nvSpPr>
              <p:spPr bwMode="auto">
                <a:xfrm>
                  <a:off x="3393" y="108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5" name="Rectangle 1019"/>
                <p:cNvSpPr>
                  <a:spLocks noChangeArrowheads="1"/>
                </p:cNvSpPr>
                <p:nvPr/>
              </p:nvSpPr>
              <p:spPr bwMode="auto">
                <a:xfrm>
                  <a:off x="3393" y="109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6" name="Rectangle 1020"/>
                <p:cNvSpPr>
                  <a:spLocks noChangeArrowheads="1"/>
                </p:cNvSpPr>
                <p:nvPr/>
              </p:nvSpPr>
              <p:spPr bwMode="auto">
                <a:xfrm>
                  <a:off x="3393" y="109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7" name="Rectangle 1021"/>
                <p:cNvSpPr>
                  <a:spLocks noChangeArrowheads="1"/>
                </p:cNvSpPr>
                <p:nvPr/>
              </p:nvSpPr>
              <p:spPr bwMode="auto">
                <a:xfrm>
                  <a:off x="3393" y="109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8" name="Rectangle 1022"/>
                <p:cNvSpPr>
                  <a:spLocks noChangeArrowheads="1"/>
                </p:cNvSpPr>
                <p:nvPr/>
              </p:nvSpPr>
              <p:spPr bwMode="auto">
                <a:xfrm>
                  <a:off x="3393" y="109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59" name="Rectangle 1023"/>
                <p:cNvSpPr>
                  <a:spLocks noChangeArrowheads="1"/>
                </p:cNvSpPr>
                <p:nvPr/>
              </p:nvSpPr>
              <p:spPr bwMode="auto">
                <a:xfrm>
                  <a:off x="3393" y="109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0" name="Rectangle 0"/>
                <p:cNvSpPr>
                  <a:spLocks noChangeArrowheads="1"/>
                </p:cNvSpPr>
                <p:nvPr/>
              </p:nvSpPr>
              <p:spPr bwMode="auto">
                <a:xfrm>
                  <a:off x="3393" y="109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1" name="Rectangle 1"/>
                <p:cNvSpPr>
                  <a:spLocks noChangeArrowheads="1"/>
                </p:cNvSpPr>
                <p:nvPr/>
              </p:nvSpPr>
              <p:spPr bwMode="auto">
                <a:xfrm>
                  <a:off x="3393" y="11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2" name="Rectangle 2"/>
                <p:cNvSpPr>
                  <a:spLocks noChangeArrowheads="1"/>
                </p:cNvSpPr>
                <p:nvPr/>
              </p:nvSpPr>
              <p:spPr bwMode="auto">
                <a:xfrm>
                  <a:off x="3393" y="110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3" name="Rectangle 3"/>
                <p:cNvSpPr>
                  <a:spLocks noChangeArrowheads="1"/>
                </p:cNvSpPr>
                <p:nvPr/>
              </p:nvSpPr>
              <p:spPr bwMode="auto">
                <a:xfrm>
                  <a:off x="3393" y="110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4" name="Rectangle 4"/>
                <p:cNvSpPr>
                  <a:spLocks noChangeArrowheads="1"/>
                </p:cNvSpPr>
                <p:nvPr/>
              </p:nvSpPr>
              <p:spPr bwMode="auto">
                <a:xfrm>
                  <a:off x="3393" y="11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5" name="Rectangle 5"/>
                <p:cNvSpPr>
                  <a:spLocks noChangeArrowheads="1"/>
                </p:cNvSpPr>
                <p:nvPr/>
              </p:nvSpPr>
              <p:spPr bwMode="auto">
                <a:xfrm>
                  <a:off x="3393" y="11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6" name="Rectangle 6"/>
                <p:cNvSpPr>
                  <a:spLocks noChangeArrowheads="1"/>
                </p:cNvSpPr>
                <p:nvPr/>
              </p:nvSpPr>
              <p:spPr bwMode="auto">
                <a:xfrm>
                  <a:off x="3393" y="11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7" name="Rectangle 7"/>
                <p:cNvSpPr>
                  <a:spLocks noChangeArrowheads="1"/>
                </p:cNvSpPr>
                <p:nvPr/>
              </p:nvSpPr>
              <p:spPr bwMode="auto">
                <a:xfrm>
                  <a:off x="3393" y="111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8" name="Rectangle 8"/>
                <p:cNvSpPr>
                  <a:spLocks noChangeArrowheads="1"/>
                </p:cNvSpPr>
                <p:nvPr/>
              </p:nvSpPr>
              <p:spPr bwMode="auto">
                <a:xfrm>
                  <a:off x="3393" y="111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69" name="Rectangle 9"/>
                <p:cNvSpPr>
                  <a:spLocks noChangeArrowheads="1"/>
                </p:cNvSpPr>
                <p:nvPr/>
              </p:nvSpPr>
              <p:spPr bwMode="auto">
                <a:xfrm>
                  <a:off x="3393" y="11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70" name="Rectangle 10"/>
                <p:cNvSpPr>
                  <a:spLocks noChangeArrowheads="1"/>
                </p:cNvSpPr>
                <p:nvPr/>
              </p:nvSpPr>
              <p:spPr bwMode="auto">
                <a:xfrm>
                  <a:off x="3393" y="11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0971" name="Rectangle 11"/>
              <p:cNvSpPr>
                <a:spLocks noChangeArrowheads="1"/>
              </p:cNvSpPr>
              <p:nvPr/>
            </p:nvSpPr>
            <p:spPr bwMode="auto">
              <a:xfrm>
                <a:off x="3393" y="1000"/>
                <a:ext cx="908" cy="118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80972" name="Rectangle 12"/>
            <p:cNvSpPr>
              <a:spLocks noChangeArrowheads="1"/>
            </p:cNvSpPr>
            <p:nvPr/>
          </p:nvSpPr>
          <p:spPr bwMode="auto">
            <a:xfrm>
              <a:off x="4126" y="1472"/>
              <a:ext cx="1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Comic Sans MS" charset="0"/>
                </a:rPr>
                <a:t>ROD</a:t>
              </a:r>
              <a:endParaRPr lang="en-US" sz="1400">
                <a:solidFill>
                  <a:schemeClr val="tx1"/>
                </a:solidFill>
                <a:latin typeface="Comic Sans MS" charset="0"/>
              </a:endParaRPr>
            </a:p>
          </p:txBody>
        </p:sp>
      </p:grpSp>
      <p:grpSp>
        <p:nvGrpSpPr>
          <p:cNvPr id="1644" name="Group 13"/>
          <p:cNvGrpSpPr>
            <a:grpSpLocks/>
          </p:cNvGrpSpPr>
          <p:nvPr/>
        </p:nvGrpSpPr>
        <p:grpSpPr bwMode="auto">
          <a:xfrm>
            <a:off x="5299075" y="2501900"/>
            <a:ext cx="503238" cy="198438"/>
            <a:chOff x="3624" y="1448"/>
            <a:chExt cx="344" cy="125"/>
          </a:xfrm>
        </p:grpSpPr>
        <p:grpSp>
          <p:nvGrpSpPr>
            <p:cNvPr id="1645" name="Group 14"/>
            <p:cNvGrpSpPr>
              <a:grpSpLocks/>
            </p:cNvGrpSpPr>
            <p:nvPr/>
          </p:nvGrpSpPr>
          <p:grpSpPr bwMode="auto">
            <a:xfrm>
              <a:off x="3624" y="1448"/>
              <a:ext cx="344" cy="125"/>
              <a:chOff x="3393" y="1000"/>
              <a:chExt cx="908" cy="118"/>
            </a:xfrm>
          </p:grpSpPr>
          <p:grpSp>
            <p:nvGrpSpPr>
              <p:cNvPr id="1646" name="Group 15"/>
              <p:cNvGrpSpPr>
                <a:grpSpLocks/>
              </p:cNvGrpSpPr>
              <p:nvPr/>
            </p:nvGrpSpPr>
            <p:grpSpPr bwMode="auto">
              <a:xfrm>
                <a:off x="3393" y="1000"/>
                <a:ext cx="906" cy="116"/>
                <a:chOff x="3393" y="1000"/>
                <a:chExt cx="906" cy="116"/>
              </a:xfrm>
            </p:grpSpPr>
            <p:sp>
              <p:nvSpPr>
                <p:cNvPr id="680976" name="Rectangle 16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77" name="Rectangle 17"/>
                <p:cNvSpPr>
                  <a:spLocks noChangeArrowheads="1"/>
                </p:cNvSpPr>
                <p:nvPr/>
              </p:nvSpPr>
              <p:spPr bwMode="auto">
                <a:xfrm>
                  <a:off x="3393" y="100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78" name="Rectangle 18"/>
                <p:cNvSpPr>
                  <a:spLocks noChangeArrowheads="1"/>
                </p:cNvSpPr>
                <p:nvPr/>
              </p:nvSpPr>
              <p:spPr bwMode="auto">
                <a:xfrm>
                  <a:off x="3393" y="100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79" name="Rectangle 19"/>
                <p:cNvSpPr>
                  <a:spLocks noChangeArrowheads="1"/>
                </p:cNvSpPr>
                <p:nvPr/>
              </p:nvSpPr>
              <p:spPr bwMode="auto">
                <a:xfrm>
                  <a:off x="3393" y="10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0" name="Rectangle 20"/>
                <p:cNvSpPr>
                  <a:spLocks noChangeArrowheads="1"/>
                </p:cNvSpPr>
                <p:nvPr/>
              </p:nvSpPr>
              <p:spPr bwMode="auto">
                <a:xfrm>
                  <a:off x="3393" y="10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1" name="Rectangle 21"/>
                <p:cNvSpPr>
                  <a:spLocks noChangeArrowheads="1"/>
                </p:cNvSpPr>
                <p:nvPr/>
              </p:nvSpPr>
              <p:spPr bwMode="auto">
                <a:xfrm>
                  <a:off x="3393" y="10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2" name="Rectangle 22"/>
                <p:cNvSpPr>
                  <a:spLocks noChangeArrowheads="1"/>
                </p:cNvSpPr>
                <p:nvPr/>
              </p:nvSpPr>
              <p:spPr bwMode="auto">
                <a:xfrm>
                  <a:off x="3393" y="101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3" name="Rectangle 23"/>
                <p:cNvSpPr>
                  <a:spLocks noChangeArrowheads="1"/>
                </p:cNvSpPr>
                <p:nvPr/>
              </p:nvSpPr>
              <p:spPr bwMode="auto">
                <a:xfrm>
                  <a:off x="3393" y="101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4" name="Rectangle 24"/>
                <p:cNvSpPr>
                  <a:spLocks noChangeArrowheads="1"/>
                </p:cNvSpPr>
                <p:nvPr/>
              </p:nvSpPr>
              <p:spPr bwMode="auto">
                <a:xfrm>
                  <a:off x="3393" y="10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5" name="Rectangle 25"/>
                <p:cNvSpPr>
                  <a:spLocks noChangeArrowheads="1"/>
                </p:cNvSpPr>
                <p:nvPr/>
              </p:nvSpPr>
              <p:spPr bwMode="auto">
                <a:xfrm>
                  <a:off x="3393" y="10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6" name="Rectangle 26"/>
                <p:cNvSpPr>
                  <a:spLocks noChangeArrowheads="1"/>
                </p:cNvSpPr>
                <p:nvPr/>
              </p:nvSpPr>
              <p:spPr bwMode="auto">
                <a:xfrm>
                  <a:off x="3393" y="101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393" y="101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8" name="Rectangle 28"/>
                <p:cNvSpPr>
                  <a:spLocks noChangeArrowheads="1"/>
                </p:cNvSpPr>
                <p:nvPr/>
              </p:nvSpPr>
              <p:spPr bwMode="auto">
                <a:xfrm>
                  <a:off x="3393" y="102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89" name="Rectangle 29"/>
                <p:cNvSpPr>
                  <a:spLocks noChangeArrowheads="1"/>
                </p:cNvSpPr>
                <p:nvPr/>
              </p:nvSpPr>
              <p:spPr bwMode="auto">
                <a:xfrm>
                  <a:off x="3393" y="102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93" y="102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1" name="Rectangle 31"/>
                <p:cNvSpPr>
                  <a:spLocks noChangeArrowheads="1"/>
                </p:cNvSpPr>
                <p:nvPr/>
              </p:nvSpPr>
              <p:spPr bwMode="auto">
                <a:xfrm>
                  <a:off x="3393" y="102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2" name="Rectangle 32"/>
                <p:cNvSpPr>
                  <a:spLocks noChangeArrowheads="1"/>
                </p:cNvSpPr>
                <p:nvPr/>
              </p:nvSpPr>
              <p:spPr bwMode="auto">
                <a:xfrm>
                  <a:off x="3393" y="102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3" name="Rectangle 33"/>
                <p:cNvSpPr>
                  <a:spLocks noChangeArrowheads="1"/>
                </p:cNvSpPr>
                <p:nvPr/>
              </p:nvSpPr>
              <p:spPr bwMode="auto">
                <a:xfrm>
                  <a:off x="3393" y="102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4" name="Rectangle 34"/>
                <p:cNvSpPr>
                  <a:spLocks noChangeArrowheads="1"/>
                </p:cNvSpPr>
                <p:nvPr/>
              </p:nvSpPr>
              <p:spPr bwMode="auto">
                <a:xfrm>
                  <a:off x="3393" y="102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5" name="Rectangle 35"/>
                <p:cNvSpPr>
                  <a:spLocks noChangeArrowheads="1"/>
                </p:cNvSpPr>
                <p:nvPr/>
              </p:nvSpPr>
              <p:spPr bwMode="auto">
                <a:xfrm>
                  <a:off x="3393" y="103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6" name="Rectangle 36"/>
                <p:cNvSpPr>
                  <a:spLocks noChangeArrowheads="1"/>
                </p:cNvSpPr>
                <p:nvPr/>
              </p:nvSpPr>
              <p:spPr bwMode="auto">
                <a:xfrm>
                  <a:off x="3393" y="103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7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103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8" name="Rectangle 38"/>
                <p:cNvSpPr>
                  <a:spLocks noChangeArrowheads="1"/>
                </p:cNvSpPr>
                <p:nvPr/>
              </p:nvSpPr>
              <p:spPr bwMode="auto">
                <a:xfrm>
                  <a:off x="3393" y="103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0999" name="Rectangle 39"/>
                <p:cNvSpPr>
                  <a:spLocks noChangeArrowheads="1"/>
                </p:cNvSpPr>
                <p:nvPr/>
              </p:nvSpPr>
              <p:spPr bwMode="auto">
                <a:xfrm>
                  <a:off x="3393" y="103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0" name="Rectangle 40"/>
                <p:cNvSpPr>
                  <a:spLocks noChangeArrowheads="1"/>
                </p:cNvSpPr>
                <p:nvPr/>
              </p:nvSpPr>
              <p:spPr bwMode="auto">
                <a:xfrm>
                  <a:off x="3393" y="103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1" name="Rectangle 41"/>
                <p:cNvSpPr>
                  <a:spLocks noChangeArrowheads="1"/>
                </p:cNvSpPr>
                <p:nvPr/>
              </p:nvSpPr>
              <p:spPr bwMode="auto">
                <a:xfrm>
                  <a:off x="3393" y="104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2" name="Rectangle 42"/>
                <p:cNvSpPr>
                  <a:spLocks noChangeArrowheads="1"/>
                </p:cNvSpPr>
                <p:nvPr/>
              </p:nvSpPr>
              <p:spPr bwMode="auto">
                <a:xfrm>
                  <a:off x="3393" y="104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3" name="Rectangle 43"/>
                <p:cNvSpPr>
                  <a:spLocks noChangeArrowheads="1"/>
                </p:cNvSpPr>
                <p:nvPr/>
              </p:nvSpPr>
              <p:spPr bwMode="auto">
                <a:xfrm>
                  <a:off x="3393" y="104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4" name="Rectangle 44"/>
                <p:cNvSpPr>
                  <a:spLocks noChangeArrowheads="1"/>
                </p:cNvSpPr>
                <p:nvPr/>
              </p:nvSpPr>
              <p:spPr bwMode="auto">
                <a:xfrm>
                  <a:off x="3393" y="104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5" name="Rectangle 45"/>
                <p:cNvSpPr>
                  <a:spLocks noChangeArrowheads="1"/>
                </p:cNvSpPr>
                <p:nvPr/>
              </p:nvSpPr>
              <p:spPr bwMode="auto">
                <a:xfrm>
                  <a:off x="3393" y="104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6" name="Rectangle 46"/>
                <p:cNvSpPr>
                  <a:spLocks noChangeArrowheads="1"/>
                </p:cNvSpPr>
                <p:nvPr/>
              </p:nvSpPr>
              <p:spPr bwMode="auto">
                <a:xfrm>
                  <a:off x="3393" y="104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7" name="Rectangle 47"/>
                <p:cNvSpPr>
                  <a:spLocks noChangeArrowheads="1"/>
                </p:cNvSpPr>
                <p:nvPr/>
              </p:nvSpPr>
              <p:spPr bwMode="auto">
                <a:xfrm>
                  <a:off x="3393" y="105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8" name="Rectangle 48"/>
                <p:cNvSpPr>
                  <a:spLocks noChangeArrowheads="1"/>
                </p:cNvSpPr>
                <p:nvPr/>
              </p:nvSpPr>
              <p:spPr bwMode="auto">
                <a:xfrm>
                  <a:off x="3393" y="105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09" name="Rectangle 49"/>
                <p:cNvSpPr>
                  <a:spLocks noChangeArrowheads="1"/>
                </p:cNvSpPr>
                <p:nvPr/>
              </p:nvSpPr>
              <p:spPr bwMode="auto">
                <a:xfrm>
                  <a:off x="3393" y="105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0" name="Rectangle 50"/>
                <p:cNvSpPr>
                  <a:spLocks noChangeArrowheads="1"/>
                </p:cNvSpPr>
                <p:nvPr/>
              </p:nvSpPr>
              <p:spPr bwMode="auto">
                <a:xfrm>
                  <a:off x="3393" y="105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1" name="Rectangle 51"/>
                <p:cNvSpPr>
                  <a:spLocks noChangeArrowheads="1"/>
                </p:cNvSpPr>
                <p:nvPr/>
              </p:nvSpPr>
              <p:spPr bwMode="auto">
                <a:xfrm>
                  <a:off x="3393" y="105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2" name="Rectangle 52"/>
                <p:cNvSpPr>
                  <a:spLocks noChangeArrowheads="1"/>
                </p:cNvSpPr>
                <p:nvPr/>
              </p:nvSpPr>
              <p:spPr bwMode="auto">
                <a:xfrm>
                  <a:off x="3393" y="105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3" name="Rectangle 53"/>
                <p:cNvSpPr>
                  <a:spLocks noChangeArrowheads="1"/>
                </p:cNvSpPr>
                <p:nvPr/>
              </p:nvSpPr>
              <p:spPr bwMode="auto">
                <a:xfrm>
                  <a:off x="3393" y="106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4" name="Rectangle 54"/>
                <p:cNvSpPr>
                  <a:spLocks noChangeArrowheads="1"/>
                </p:cNvSpPr>
                <p:nvPr/>
              </p:nvSpPr>
              <p:spPr bwMode="auto">
                <a:xfrm>
                  <a:off x="3393" y="106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5" name="Rectangle 55"/>
                <p:cNvSpPr>
                  <a:spLocks noChangeArrowheads="1"/>
                </p:cNvSpPr>
                <p:nvPr/>
              </p:nvSpPr>
              <p:spPr bwMode="auto">
                <a:xfrm>
                  <a:off x="3393" y="106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6" name="Rectangle 56"/>
                <p:cNvSpPr>
                  <a:spLocks noChangeArrowheads="1"/>
                </p:cNvSpPr>
                <p:nvPr/>
              </p:nvSpPr>
              <p:spPr bwMode="auto">
                <a:xfrm>
                  <a:off x="3393" y="106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7" name="Rectangle 57"/>
                <p:cNvSpPr>
                  <a:spLocks noChangeArrowheads="1"/>
                </p:cNvSpPr>
                <p:nvPr/>
              </p:nvSpPr>
              <p:spPr bwMode="auto">
                <a:xfrm>
                  <a:off x="3393" y="106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8" name="Rectangle 58"/>
                <p:cNvSpPr>
                  <a:spLocks noChangeArrowheads="1"/>
                </p:cNvSpPr>
                <p:nvPr/>
              </p:nvSpPr>
              <p:spPr bwMode="auto">
                <a:xfrm>
                  <a:off x="3393" y="106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19" name="Rectangle 59"/>
                <p:cNvSpPr>
                  <a:spLocks noChangeArrowheads="1"/>
                </p:cNvSpPr>
                <p:nvPr/>
              </p:nvSpPr>
              <p:spPr bwMode="auto">
                <a:xfrm>
                  <a:off x="3393" y="107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0" name="Rectangle 60"/>
                <p:cNvSpPr>
                  <a:spLocks noChangeArrowheads="1"/>
                </p:cNvSpPr>
                <p:nvPr/>
              </p:nvSpPr>
              <p:spPr bwMode="auto">
                <a:xfrm>
                  <a:off x="3393" y="107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1" name="Rectangle 61"/>
                <p:cNvSpPr>
                  <a:spLocks noChangeArrowheads="1"/>
                </p:cNvSpPr>
                <p:nvPr/>
              </p:nvSpPr>
              <p:spPr bwMode="auto">
                <a:xfrm>
                  <a:off x="3393" y="107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2" name="Rectangle 62"/>
                <p:cNvSpPr>
                  <a:spLocks noChangeArrowheads="1"/>
                </p:cNvSpPr>
                <p:nvPr/>
              </p:nvSpPr>
              <p:spPr bwMode="auto">
                <a:xfrm>
                  <a:off x="3393" y="107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3" name="Rectangle 63"/>
                <p:cNvSpPr>
                  <a:spLocks noChangeArrowheads="1"/>
                </p:cNvSpPr>
                <p:nvPr/>
              </p:nvSpPr>
              <p:spPr bwMode="auto">
                <a:xfrm>
                  <a:off x="3393" y="10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4" name="Rectangle 64"/>
                <p:cNvSpPr>
                  <a:spLocks noChangeArrowheads="1"/>
                </p:cNvSpPr>
                <p:nvPr/>
              </p:nvSpPr>
              <p:spPr bwMode="auto">
                <a:xfrm>
                  <a:off x="3393" y="107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5" name="Rectangle 65"/>
                <p:cNvSpPr>
                  <a:spLocks noChangeArrowheads="1"/>
                </p:cNvSpPr>
                <p:nvPr/>
              </p:nvSpPr>
              <p:spPr bwMode="auto">
                <a:xfrm>
                  <a:off x="3393" y="107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6" name="Rectangle 66"/>
                <p:cNvSpPr>
                  <a:spLocks noChangeArrowheads="1"/>
                </p:cNvSpPr>
                <p:nvPr/>
              </p:nvSpPr>
              <p:spPr bwMode="auto">
                <a:xfrm>
                  <a:off x="3393" y="108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7" name="Rectangle 67"/>
                <p:cNvSpPr>
                  <a:spLocks noChangeArrowheads="1"/>
                </p:cNvSpPr>
                <p:nvPr/>
              </p:nvSpPr>
              <p:spPr bwMode="auto">
                <a:xfrm>
                  <a:off x="3393" y="108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8" name="Rectangle 68"/>
                <p:cNvSpPr>
                  <a:spLocks noChangeArrowheads="1"/>
                </p:cNvSpPr>
                <p:nvPr/>
              </p:nvSpPr>
              <p:spPr bwMode="auto">
                <a:xfrm>
                  <a:off x="3393" y="108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29" name="Rectangle 69"/>
                <p:cNvSpPr>
                  <a:spLocks noChangeArrowheads="1"/>
                </p:cNvSpPr>
                <p:nvPr/>
              </p:nvSpPr>
              <p:spPr bwMode="auto">
                <a:xfrm>
                  <a:off x="3393" y="108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0" name="Rectangle 70"/>
                <p:cNvSpPr>
                  <a:spLocks noChangeArrowheads="1"/>
                </p:cNvSpPr>
                <p:nvPr/>
              </p:nvSpPr>
              <p:spPr bwMode="auto">
                <a:xfrm>
                  <a:off x="3393" y="108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1" name="Rectangle 71"/>
                <p:cNvSpPr>
                  <a:spLocks noChangeArrowheads="1"/>
                </p:cNvSpPr>
                <p:nvPr/>
              </p:nvSpPr>
              <p:spPr bwMode="auto">
                <a:xfrm>
                  <a:off x="3393" y="108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2" name="Rectangle 72"/>
                <p:cNvSpPr>
                  <a:spLocks noChangeArrowheads="1"/>
                </p:cNvSpPr>
                <p:nvPr/>
              </p:nvSpPr>
              <p:spPr bwMode="auto">
                <a:xfrm>
                  <a:off x="3393" y="109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3" name="Rectangle 73"/>
                <p:cNvSpPr>
                  <a:spLocks noChangeArrowheads="1"/>
                </p:cNvSpPr>
                <p:nvPr/>
              </p:nvSpPr>
              <p:spPr bwMode="auto">
                <a:xfrm>
                  <a:off x="3393" y="109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4" name="Rectangle 74"/>
                <p:cNvSpPr>
                  <a:spLocks noChangeArrowheads="1"/>
                </p:cNvSpPr>
                <p:nvPr/>
              </p:nvSpPr>
              <p:spPr bwMode="auto">
                <a:xfrm>
                  <a:off x="3393" y="109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5" name="Rectangle 75"/>
                <p:cNvSpPr>
                  <a:spLocks noChangeArrowheads="1"/>
                </p:cNvSpPr>
                <p:nvPr/>
              </p:nvSpPr>
              <p:spPr bwMode="auto">
                <a:xfrm>
                  <a:off x="3393" y="109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6" name="Rectangle 76"/>
                <p:cNvSpPr>
                  <a:spLocks noChangeArrowheads="1"/>
                </p:cNvSpPr>
                <p:nvPr/>
              </p:nvSpPr>
              <p:spPr bwMode="auto">
                <a:xfrm>
                  <a:off x="3393" y="109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7" name="Rectangle 77"/>
                <p:cNvSpPr>
                  <a:spLocks noChangeArrowheads="1"/>
                </p:cNvSpPr>
                <p:nvPr/>
              </p:nvSpPr>
              <p:spPr bwMode="auto">
                <a:xfrm>
                  <a:off x="3393" y="109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8" name="Rectangle 78"/>
                <p:cNvSpPr>
                  <a:spLocks noChangeArrowheads="1"/>
                </p:cNvSpPr>
                <p:nvPr/>
              </p:nvSpPr>
              <p:spPr bwMode="auto">
                <a:xfrm>
                  <a:off x="3393" y="110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39" name="Rectangle 79"/>
                <p:cNvSpPr>
                  <a:spLocks noChangeArrowheads="1"/>
                </p:cNvSpPr>
                <p:nvPr/>
              </p:nvSpPr>
              <p:spPr bwMode="auto">
                <a:xfrm>
                  <a:off x="3393" y="110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0" name="Rectangle 80"/>
                <p:cNvSpPr>
                  <a:spLocks noChangeArrowheads="1"/>
                </p:cNvSpPr>
                <p:nvPr/>
              </p:nvSpPr>
              <p:spPr bwMode="auto">
                <a:xfrm>
                  <a:off x="3393" y="110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1" name="Rectangle 81"/>
                <p:cNvSpPr>
                  <a:spLocks noChangeArrowheads="1"/>
                </p:cNvSpPr>
                <p:nvPr/>
              </p:nvSpPr>
              <p:spPr bwMode="auto">
                <a:xfrm>
                  <a:off x="3393" y="11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2" name="Rectangle 82"/>
                <p:cNvSpPr>
                  <a:spLocks noChangeArrowheads="1"/>
                </p:cNvSpPr>
                <p:nvPr/>
              </p:nvSpPr>
              <p:spPr bwMode="auto">
                <a:xfrm>
                  <a:off x="3393" y="110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3" name="Rectangle 83"/>
                <p:cNvSpPr>
                  <a:spLocks noChangeArrowheads="1"/>
                </p:cNvSpPr>
                <p:nvPr/>
              </p:nvSpPr>
              <p:spPr bwMode="auto">
                <a:xfrm>
                  <a:off x="3393" y="110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4" name="Rectangle 84"/>
                <p:cNvSpPr>
                  <a:spLocks noChangeArrowheads="1"/>
                </p:cNvSpPr>
                <p:nvPr/>
              </p:nvSpPr>
              <p:spPr bwMode="auto">
                <a:xfrm>
                  <a:off x="3393" y="111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5" name="Rectangle 85"/>
                <p:cNvSpPr>
                  <a:spLocks noChangeArrowheads="1"/>
                </p:cNvSpPr>
                <p:nvPr/>
              </p:nvSpPr>
              <p:spPr bwMode="auto">
                <a:xfrm>
                  <a:off x="3393" y="111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6" name="Rectangle 86"/>
                <p:cNvSpPr>
                  <a:spLocks noChangeArrowheads="1"/>
                </p:cNvSpPr>
                <p:nvPr/>
              </p:nvSpPr>
              <p:spPr bwMode="auto">
                <a:xfrm>
                  <a:off x="3393" y="11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1047" name="Rectangle 87"/>
                <p:cNvSpPr>
                  <a:spLocks noChangeArrowheads="1"/>
                </p:cNvSpPr>
                <p:nvPr/>
              </p:nvSpPr>
              <p:spPr bwMode="auto">
                <a:xfrm>
                  <a:off x="3393" y="111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99FFCC">
                        <a:gamma/>
                        <a:shade val="46275"/>
                        <a:invGamma/>
                      </a:srgbClr>
                    </a:gs>
                    <a:gs pos="50000">
                      <a:srgbClr val="99FFCC"/>
                    </a:gs>
                    <a:gs pos="100000">
                      <a:srgbClr val="99FF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1048" name="Rectangle 88"/>
              <p:cNvSpPr>
                <a:spLocks noChangeArrowheads="1"/>
              </p:cNvSpPr>
              <p:nvPr/>
            </p:nvSpPr>
            <p:spPr bwMode="auto">
              <a:xfrm>
                <a:off x="3393" y="1000"/>
                <a:ext cx="908" cy="118"/>
              </a:xfrm>
              <a:prstGeom prst="rect">
                <a:avLst/>
              </a:prstGeom>
              <a:gradFill rotWithShape="0">
                <a:gsLst>
                  <a:gs pos="0">
                    <a:srgbClr val="99FFCC">
                      <a:gamma/>
                      <a:shade val="46275"/>
                      <a:invGamma/>
                    </a:srgbClr>
                  </a:gs>
                  <a:gs pos="50000">
                    <a:srgbClr val="99FFCC"/>
                  </a:gs>
                  <a:gs pos="100000">
                    <a:srgbClr val="99FF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81049" name="Rectangle 89"/>
            <p:cNvSpPr>
              <a:spLocks noChangeArrowheads="1"/>
            </p:cNvSpPr>
            <p:nvPr/>
          </p:nvSpPr>
          <p:spPr bwMode="auto">
            <a:xfrm>
              <a:off x="3710" y="1472"/>
              <a:ext cx="18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Comic Sans MS" charset="0"/>
                </a:rPr>
                <a:t>ROD</a:t>
              </a:r>
              <a:endParaRPr lang="en-US" sz="1400">
                <a:solidFill>
                  <a:schemeClr val="tx1"/>
                </a:solidFill>
                <a:latin typeface="Comic Sans MS" charset="0"/>
              </a:endParaRPr>
            </a:p>
          </p:txBody>
        </p:sp>
      </p:grpSp>
      <p:grpSp>
        <p:nvGrpSpPr>
          <p:cNvPr id="1647" name="Group 90"/>
          <p:cNvGrpSpPr>
            <a:grpSpLocks/>
          </p:cNvGrpSpPr>
          <p:nvPr/>
        </p:nvGrpSpPr>
        <p:grpSpPr bwMode="auto">
          <a:xfrm>
            <a:off x="2262188" y="1962150"/>
            <a:ext cx="3927475" cy="2257425"/>
            <a:chOff x="1544" y="1236"/>
            <a:chExt cx="2680" cy="1422"/>
          </a:xfrm>
        </p:grpSpPr>
        <p:sp>
          <p:nvSpPr>
            <p:cNvPr id="681051" name="Text Box 91"/>
            <p:cNvSpPr txBox="1">
              <a:spLocks noChangeArrowheads="1"/>
            </p:cNvSpPr>
            <p:nvPr/>
          </p:nvSpPr>
          <p:spPr bwMode="auto">
            <a:xfrm>
              <a:off x="1544" y="2021"/>
              <a:ext cx="1191" cy="637"/>
            </a:xfrm>
            <a:prstGeom prst="rect">
              <a:avLst/>
            </a:prstGeom>
            <a:solidFill>
              <a:srgbClr val="DCDCE2"/>
            </a:solidFill>
            <a:ln w="6350" cap="sq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kumimoji="1" lang="en-US" sz="1400" b="1">
                  <a:solidFill>
                    <a:schemeClr val="tx1"/>
                  </a:solidFill>
                  <a:latin typeface="Comic Sans MS" charset="0"/>
                </a:rPr>
                <a:t>LVL2</a:t>
              </a:r>
            </a:p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kumimoji="1" lang="en-US" sz="1400" b="1">
                <a:solidFill>
                  <a:schemeClr val="tx1"/>
                </a:solidFill>
                <a:latin typeface="Comic Sans MS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kumimoji="1" lang="en-US" sz="1800" b="1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681052" name="Text Box 92"/>
            <p:cNvSpPr txBox="1">
              <a:spLocks noChangeArrowheads="1"/>
            </p:cNvSpPr>
            <p:nvPr/>
          </p:nvSpPr>
          <p:spPr bwMode="auto">
            <a:xfrm>
              <a:off x="2255" y="1993"/>
              <a:ext cx="537" cy="17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02016B"/>
                  </a:solidFill>
                  <a:latin typeface="Comic Sans MS" charset="0"/>
                </a:rPr>
                <a:t>~ 10 ms</a:t>
              </a:r>
            </a:p>
          </p:txBody>
        </p:sp>
        <p:cxnSp>
          <p:nvCxnSpPr>
            <p:cNvPr id="681053" name="AutoShape 93"/>
            <p:cNvCxnSpPr>
              <a:cxnSpLocks noChangeShapeType="1"/>
              <a:stCxn id="680761" idx="2"/>
              <a:endCxn id="681051" idx="0"/>
            </p:cNvCxnSpPr>
            <p:nvPr/>
          </p:nvCxnSpPr>
          <p:spPr bwMode="auto">
            <a:xfrm rot="16200000" flipV="1">
              <a:off x="2974" y="1187"/>
              <a:ext cx="415" cy="2084"/>
            </a:xfrm>
            <a:prstGeom prst="bentConnector5">
              <a:avLst>
                <a:gd name="adj1" fmla="val -34699"/>
                <a:gd name="adj2" fmla="val 49616"/>
                <a:gd name="adj3" fmla="val 134699"/>
              </a:avLst>
            </a:prstGeom>
            <a:noFill/>
            <a:ln w="28575" cap="sq">
              <a:solidFill>
                <a:srgbClr val="FF000C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1648" name="Group 94"/>
            <p:cNvGrpSpPr>
              <a:grpSpLocks/>
            </p:cNvGrpSpPr>
            <p:nvPr/>
          </p:nvGrpSpPr>
          <p:grpSpPr bwMode="auto">
            <a:xfrm>
              <a:off x="1736" y="2170"/>
              <a:ext cx="330" cy="160"/>
              <a:chOff x="1736" y="2034"/>
              <a:chExt cx="330" cy="160"/>
            </a:xfrm>
          </p:grpSpPr>
          <p:grpSp>
            <p:nvGrpSpPr>
              <p:cNvPr id="1649" name="Group 95"/>
              <p:cNvGrpSpPr>
                <a:grpSpLocks/>
              </p:cNvGrpSpPr>
              <p:nvPr/>
            </p:nvGrpSpPr>
            <p:grpSpPr bwMode="auto">
              <a:xfrm>
                <a:off x="1736" y="2034"/>
                <a:ext cx="330" cy="160"/>
                <a:chOff x="2320" y="1724"/>
                <a:chExt cx="333" cy="206"/>
              </a:xfrm>
            </p:grpSpPr>
            <p:grpSp>
              <p:nvGrpSpPr>
                <p:cNvPr id="1650" name="Group 96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1654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681058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59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0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6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7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8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69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0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1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2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3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4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5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6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7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8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79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0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1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2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3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4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5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6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7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8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89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0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1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2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3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4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5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6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7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8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099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0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1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2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3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4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5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6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8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09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0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1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2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3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4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5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6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7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8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19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0" name="Rectangl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1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2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3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4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5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6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7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8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29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0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1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2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3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4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5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6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7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8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39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0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1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2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3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4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5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6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7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49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0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1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2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3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4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5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6" name="Rectangle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7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8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59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0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1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2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3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4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5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6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7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8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69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0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1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2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3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4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5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6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7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8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79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0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1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2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3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5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6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7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8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89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0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1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2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3" name="Rectangl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4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5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6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7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8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199" name="Rectangle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0" name="Rectangl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1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2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3" name="Rectangl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4" name="Rectangl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5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6" name="Rectangl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7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8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09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0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1" name="Rectangl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2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3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4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5" name="Rectangl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6" name="Rectangl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7" name="Rectangl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8" name="Rectangl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19" name="Rectangle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0" name="Rectangl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1" name="Rectangl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2" name="Rectangle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3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4" name="Rectangl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5" name="Rectangle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6" name="Rectangl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7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8" name="Rectangl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29" name="Rectangl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0" name="Rectangl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1" name="Rectangle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2" name="Rectangl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3" name="Rectangl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4" name="Rectangle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5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6" name="Rectangl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7" name="Rectangle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8" name="Rectangle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39" name="Rectangl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0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1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2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3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4" name="Rectangl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5" name="Rectangle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6" name="Rectangl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7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8" name="Rectangl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49" name="Rectangle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0" name="Rectangl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1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2" name="Rectangl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3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4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5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6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257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1258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59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0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1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2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3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4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5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6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7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8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69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0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1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2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3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4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5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6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7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8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79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0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1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3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4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5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6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7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8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89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0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1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2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3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4" name="Rectangle 33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5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6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7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8" name="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299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0" name="Rectangle 34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1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2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3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4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5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6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7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8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09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10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311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1312" name="Freeform 352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1313" name="Rectangle 353"/>
              <p:cNvSpPr>
                <a:spLocks noChangeArrowheads="1"/>
              </p:cNvSpPr>
              <p:nvPr/>
            </p:nvSpPr>
            <p:spPr bwMode="auto">
              <a:xfrm>
                <a:off x="1784" y="2075"/>
                <a:ext cx="22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ROIB</a:t>
                </a:r>
                <a:endParaRPr lang="en-US" sz="12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p:grpSp>
        <p:grpSp>
          <p:nvGrpSpPr>
            <p:cNvPr id="1655" name="Group 354"/>
            <p:cNvGrpSpPr>
              <a:grpSpLocks/>
            </p:cNvGrpSpPr>
            <p:nvPr/>
          </p:nvGrpSpPr>
          <p:grpSpPr bwMode="auto">
            <a:xfrm>
              <a:off x="1596" y="2168"/>
              <a:ext cx="1112" cy="450"/>
              <a:chOff x="1596" y="2040"/>
              <a:chExt cx="1112" cy="450"/>
            </a:xfrm>
          </p:grpSpPr>
          <p:sp>
            <p:nvSpPr>
              <p:cNvPr id="681315" name="Rectangle 355"/>
              <p:cNvSpPr>
                <a:spLocks noChangeArrowheads="1"/>
              </p:cNvSpPr>
              <p:nvPr/>
            </p:nvSpPr>
            <p:spPr bwMode="auto">
              <a:xfrm>
                <a:off x="1596" y="2328"/>
                <a:ext cx="289" cy="159"/>
              </a:xfrm>
              <a:prstGeom prst="rect">
                <a:avLst/>
              </a:prstGeom>
              <a:gradFill rotWithShape="0">
                <a:gsLst>
                  <a:gs pos="0">
                    <a:srgbClr val="C081FF">
                      <a:gamma/>
                      <a:shade val="46275"/>
                      <a:invGamma/>
                    </a:srgbClr>
                  </a:gs>
                  <a:gs pos="50000">
                    <a:srgbClr val="C081FF"/>
                  </a:gs>
                  <a:gs pos="100000">
                    <a:srgbClr val="C081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316" name="Rectangle 356"/>
              <p:cNvSpPr>
                <a:spLocks noChangeArrowheads="1"/>
              </p:cNvSpPr>
              <p:nvPr/>
            </p:nvSpPr>
            <p:spPr bwMode="auto">
              <a:xfrm>
                <a:off x="1693" y="2377"/>
                <a:ext cx="14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L2P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grpSp>
            <p:nvGrpSpPr>
              <p:cNvPr id="1656" name="Group 357"/>
              <p:cNvGrpSpPr>
                <a:grpSpLocks/>
              </p:cNvGrpSpPr>
              <p:nvPr/>
            </p:nvGrpSpPr>
            <p:grpSpPr bwMode="auto">
              <a:xfrm>
                <a:off x="2280" y="2040"/>
                <a:ext cx="329" cy="160"/>
                <a:chOff x="2775" y="1724"/>
                <a:chExt cx="331" cy="206"/>
              </a:xfrm>
            </p:grpSpPr>
            <p:grpSp>
              <p:nvGrpSpPr>
                <p:cNvPr id="1657" name="Group 358"/>
                <p:cNvGrpSpPr>
                  <a:grpSpLocks/>
                </p:cNvGrpSpPr>
                <p:nvPr/>
              </p:nvGrpSpPr>
              <p:grpSpPr bwMode="auto">
                <a:xfrm>
                  <a:off x="2775" y="1724"/>
                  <a:ext cx="331" cy="206"/>
                  <a:chOff x="2775" y="1724"/>
                  <a:chExt cx="331" cy="206"/>
                </a:xfrm>
              </p:grpSpPr>
              <p:grpSp>
                <p:nvGrpSpPr>
                  <p:cNvPr id="1658" name="Group 359"/>
                  <p:cNvGrpSpPr>
                    <a:grpSpLocks/>
                  </p:cNvGrpSpPr>
                  <p:nvPr/>
                </p:nvGrpSpPr>
                <p:grpSpPr bwMode="auto">
                  <a:xfrm>
                    <a:off x="2775" y="1724"/>
                    <a:ext cx="331" cy="206"/>
                    <a:chOff x="2775" y="1724"/>
                    <a:chExt cx="331" cy="206"/>
                  </a:xfrm>
                </p:grpSpPr>
                <p:sp>
                  <p:nvSpPr>
                    <p:cNvPr id="681320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4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1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6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2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7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3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9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4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1"/>
                      <a:ext cx="331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5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2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6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4"/>
                      <a:ext cx="331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7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5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8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7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29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9"/>
                      <a:ext cx="331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0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0"/>
                      <a:ext cx="331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1" name="Rectangle 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2"/>
                      <a:ext cx="331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2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3"/>
                      <a:ext cx="331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3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5"/>
                      <a:ext cx="331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4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7"/>
                      <a:ext cx="331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5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8"/>
                      <a:ext cx="331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6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0"/>
                      <a:ext cx="331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7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1"/>
                      <a:ext cx="331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8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3"/>
                      <a:ext cx="331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39" name="Rectangle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5"/>
                      <a:ext cx="331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0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6"/>
                      <a:ext cx="331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1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8"/>
                      <a:ext cx="331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2" name="Rectangle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0"/>
                      <a:ext cx="331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3" name="Rectangle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1"/>
                      <a:ext cx="331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4" name="Rectangle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3"/>
                      <a:ext cx="331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5" name="Rectangle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4"/>
                      <a:ext cx="331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6" name="Rectangl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6"/>
                      <a:ext cx="331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7" name="Rectangle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8"/>
                      <a:ext cx="331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8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9"/>
                      <a:ext cx="331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49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1"/>
                      <a:ext cx="331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0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2"/>
                      <a:ext cx="331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1" name="Rectangle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4"/>
                      <a:ext cx="331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2" name="Rectangle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7"/>
                      <a:ext cx="331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3" name="Rectangle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9"/>
                      <a:ext cx="331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4" name="Rectangl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0"/>
                      <a:ext cx="331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5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2"/>
                      <a:ext cx="331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6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4"/>
                      <a:ext cx="331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7" name="Rectangle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5"/>
                      <a:ext cx="331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8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7"/>
                      <a:ext cx="331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59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8"/>
                      <a:ext cx="331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0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0"/>
                      <a:ext cx="331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1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2"/>
                      <a:ext cx="331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2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3"/>
                      <a:ext cx="331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3" name="Rectangl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5"/>
                      <a:ext cx="331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4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7"/>
                      <a:ext cx="331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5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8"/>
                      <a:ext cx="331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6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0"/>
                      <a:ext cx="331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7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1"/>
                      <a:ext cx="331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8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3"/>
                      <a:ext cx="331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69" name="Rectangle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5"/>
                      <a:ext cx="331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0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6"/>
                      <a:ext cx="331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1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8"/>
                      <a:ext cx="331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2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9"/>
                      <a:ext cx="331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3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1"/>
                      <a:ext cx="331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4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3"/>
                      <a:ext cx="331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5" name="Rectangle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4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6" name="Rectangle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6"/>
                      <a:ext cx="331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7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7"/>
                      <a:ext cx="331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8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9"/>
                      <a:ext cx="331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79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1"/>
                      <a:ext cx="331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0" name="Rectangle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2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1" name="Rectangle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4"/>
                      <a:ext cx="331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2" name="Rectangle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5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3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7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4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9"/>
                      <a:ext cx="331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5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0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6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2"/>
                      <a:ext cx="331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7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4"/>
                      <a:ext cx="331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8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5"/>
                      <a:ext cx="331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89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7"/>
                      <a:ext cx="331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0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8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1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0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2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2"/>
                      <a:ext cx="331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3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3"/>
                      <a:ext cx="331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4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5"/>
                      <a:ext cx="331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5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6"/>
                      <a:ext cx="331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6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8"/>
                      <a:ext cx="331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7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0"/>
                      <a:ext cx="331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8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1"/>
                      <a:ext cx="331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399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3"/>
                      <a:ext cx="331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0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4"/>
                      <a:ext cx="331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1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6"/>
                      <a:ext cx="331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2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8"/>
                      <a:ext cx="331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3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9"/>
                      <a:ext cx="331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4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1"/>
                      <a:ext cx="331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5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2"/>
                      <a:ext cx="331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6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4"/>
                      <a:ext cx="331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7" name="Rectangle 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6"/>
                      <a:ext cx="331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8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7"/>
                      <a:ext cx="331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09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9"/>
                      <a:ext cx="331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0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1"/>
                      <a:ext cx="331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1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2"/>
                      <a:ext cx="331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2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4"/>
                      <a:ext cx="331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3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5"/>
                      <a:ext cx="331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4" name="Rectangle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7"/>
                      <a:ext cx="331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5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0"/>
                      <a:ext cx="331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6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2"/>
                      <a:ext cx="331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7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3"/>
                      <a:ext cx="331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8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5"/>
                      <a:ext cx="331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19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7"/>
                      <a:ext cx="331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0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8"/>
                      <a:ext cx="331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1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0"/>
                      <a:ext cx="331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2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1"/>
                      <a:ext cx="331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3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3"/>
                      <a:ext cx="331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4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5"/>
                      <a:ext cx="331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5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6"/>
                      <a:ext cx="331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6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8"/>
                      <a:ext cx="331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7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9"/>
                      <a:ext cx="331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8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1"/>
                      <a:ext cx="331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29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3"/>
                      <a:ext cx="331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0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4"/>
                      <a:ext cx="331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1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6"/>
                      <a:ext cx="331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2" name="Rectangle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8"/>
                      <a:ext cx="331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3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9"/>
                      <a:ext cx="331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4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1"/>
                      <a:ext cx="331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5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2"/>
                      <a:ext cx="331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6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4"/>
                      <a:ext cx="331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7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6"/>
                      <a:ext cx="331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8" name="Rectangle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7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39" name="Rectangle 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9"/>
                      <a:ext cx="331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0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0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1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2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2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4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3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5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4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7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5" name="Rectangle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8"/>
                      <a:ext cx="331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6" name="Freeform 486"/>
                    <p:cNvSpPr>
                      <a:spLocks/>
                    </p:cNvSpPr>
                    <p:nvPr/>
                  </p:nvSpPr>
                  <p:spPr bwMode="auto">
                    <a:xfrm>
                      <a:off x="2775" y="1724"/>
                      <a:ext cx="328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4" y="0"/>
                        </a:cxn>
                        <a:cxn ang="0">
                          <a:pos x="20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0" y="200"/>
                        </a:cxn>
                        <a:cxn ang="0">
                          <a:pos x="34" y="203"/>
                        </a:cxn>
                        <a:cxn ang="0">
                          <a:pos x="294" y="203"/>
                        </a:cxn>
                        <a:cxn ang="0">
                          <a:pos x="307" y="200"/>
                        </a:cxn>
                        <a:cxn ang="0">
                          <a:pos x="318" y="193"/>
                        </a:cxn>
                        <a:cxn ang="0">
                          <a:pos x="324" y="182"/>
                        </a:cxn>
                        <a:cxn ang="0">
                          <a:pos x="328" y="169"/>
                        </a:cxn>
                        <a:cxn ang="0">
                          <a:pos x="328" y="34"/>
                        </a:cxn>
                        <a:cxn ang="0">
                          <a:pos x="324" y="21"/>
                        </a:cxn>
                        <a:cxn ang="0">
                          <a:pos x="318" y="10"/>
                        </a:cxn>
                        <a:cxn ang="0">
                          <a:pos x="307" y="3"/>
                        </a:cxn>
                        <a:cxn ang="0">
                          <a:pos x="294" y="0"/>
                        </a:cxn>
                        <a:cxn ang="0">
                          <a:pos x="34" y="0"/>
                        </a:cxn>
                      </a:cxnLst>
                      <a:rect l="0" t="0" r="r" b="b"/>
                      <a:pathLst>
                        <a:path w="328" h="203">
                          <a:moveTo>
                            <a:pt x="34" y="0"/>
                          </a:moveTo>
                          <a:lnTo>
                            <a:pt x="20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0" y="200"/>
                          </a:lnTo>
                          <a:lnTo>
                            <a:pt x="34" y="203"/>
                          </a:lnTo>
                          <a:lnTo>
                            <a:pt x="294" y="203"/>
                          </a:lnTo>
                          <a:lnTo>
                            <a:pt x="307" y="200"/>
                          </a:lnTo>
                          <a:lnTo>
                            <a:pt x="318" y="193"/>
                          </a:lnTo>
                          <a:lnTo>
                            <a:pt x="324" y="182"/>
                          </a:lnTo>
                          <a:lnTo>
                            <a:pt x="328" y="169"/>
                          </a:lnTo>
                          <a:lnTo>
                            <a:pt x="328" y="34"/>
                          </a:lnTo>
                          <a:lnTo>
                            <a:pt x="324" y="21"/>
                          </a:lnTo>
                          <a:lnTo>
                            <a:pt x="318" y="10"/>
                          </a:lnTo>
                          <a:lnTo>
                            <a:pt x="307" y="3"/>
                          </a:lnTo>
                          <a:lnTo>
                            <a:pt x="294" y="0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7" name="Freeform 487"/>
                    <p:cNvSpPr>
                      <a:spLocks/>
                    </p:cNvSpPr>
                    <p:nvPr/>
                  </p:nvSpPr>
                  <p:spPr bwMode="auto">
                    <a:xfrm>
                      <a:off x="2775" y="1724"/>
                      <a:ext cx="328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4" y="0"/>
                        </a:cxn>
                        <a:cxn ang="0">
                          <a:pos x="20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0" y="200"/>
                        </a:cxn>
                        <a:cxn ang="0">
                          <a:pos x="34" y="203"/>
                        </a:cxn>
                        <a:cxn ang="0">
                          <a:pos x="294" y="203"/>
                        </a:cxn>
                        <a:cxn ang="0">
                          <a:pos x="307" y="200"/>
                        </a:cxn>
                        <a:cxn ang="0">
                          <a:pos x="318" y="193"/>
                        </a:cxn>
                        <a:cxn ang="0">
                          <a:pos x="324" y="182"/>
                        </a:cxn>
                        <a:cxn ang="0">
                          <a:pos x="328" y="169"/>
                        </a:cxn>
                        <a:cxn ang="0">
                          <a:pos x="328" y="34"/>
                        </a:cxn>
                        <a:cxn ang="0">
                          <a:pos x="324" y="21"/>
                        </a:cxn>
                        <a:cxn ang="0">
                          <a:pos x="318" y="10"/>
                        </a:cxn>
                        <a:cxn ang="0">
                          <a:pos x="307" y="3"/>
                        </a:cxn>
                        <a:cxn ang="0">
                          <a:pos x="294" y="0"/>
                        </a:cxn>
                        <a:cxn ang="0">
                          <a:pos x="34" y="0"/>
                        </a:cxn>
                      </a:cxnLst>
                      <a:rect l="0" t="0" r="r" b="b"/>
                      <a:pathLst>
                        <a:path w="328" h="203">
                          <a:moveTo>
                            <a:pt x="34" y="0"/>
                          </a:moveTo>
                          <a:lnTo>
                            <a:pt x="20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0" y="200"/>
                          </a:lnTo>
                          <a:lnTo>
                            <a:pt x="34" y="203"/>
                          </a:lnTo>
                          <a:lnTo>
                            <a:pt x="294" y="203"/>
                          </a:lnTo>
                          <a:lnTo>
                            <a:pt x="307" y="200"/>
                          </a:lnTo>
                          <a:lnTo>
                            <a:pt x="318" y="193"/>
                          </a:lnTo>
                          <a:lnTo>
                            <a:pt x="324" y="182"/>
                          </a:lnTo>
                          <a:lnTo>
                            <a:pt x="328" y="169"/>
                          </a:lnTo>
                          <a:lnTo>
                            <a:pt x="328" y="34"/>
                          </a:lnTo>
                          <a:lnTo>
                            <a:pt x="324" y="21"/>
                          </a:lnTo>
                          <a:lnTo>
                            <a:pt x="318" y="10"/>
                          </a:lnTo>
                          <a:lnTo>
                            <a:pt x="307" y="3"/>
                          </a:lnTo>
                          <a:lnTo>
                            <a:pt x="294" y="0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8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4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49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6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0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7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1" name="Rectangle 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29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2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1"/>
                      <a:ext cx="331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3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2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4" name="Rectangle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4"/>
                      <a:ext cx="331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5" name="Rectangl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5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6" name="Rectangle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7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7" name="Rectangle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39"/>
                      <a:ext cx="331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8" name="Rectangle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0"/>
                      <a:ext cx="331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59" name="Rectangle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2"/>
                      <a:ext cx="331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0" name="Rectangle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3"/>
                      <a:ext cx="331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1" name="Rectangle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5"/>
                      <a:ext cx="331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2" name="Rectangle 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7"/>
                      <a:ext cx="331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3" name="Rectangle 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48"/>
                      <a:ext cx="331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4" name="Rectangle 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0"/>
                      <a:ext cx="331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5" name="Rectangle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1"/>
                      <a:ext cx="331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6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3"/>
                      <a:ext cx="331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7" name="Rectangle 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5"/>
                      <a:ext cx="331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8" name="Rectangle 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6"/>
                      <a:ext cx="331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69" name="Rectangle 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58"/>
                      <a:ext cx="331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0" name="Rectangle 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0"/>
                      <a:ext cx="331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1" name="Rectangle 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1"/>
                      <a:ext cx="331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2" name="Rectangle 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3"/>
                      <a:ext cx="331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3" name="Rectangle 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4"/>
                      <a:ext cx="331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4" name="Rectangle 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6"/>
                      <a:ext cx="331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5" name="Rectangle 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8"/>
                      <a:ext cx="331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6" name="Rectangle 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69"/>
                      <a:ext cx="331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7" name="Rectangle 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1"/>
                      <a:ext cx="331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8" name="Rectangle 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2"/>
                      <a:ext cx="331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79" name="Rectangle 5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4"/>
                      <a:ext cx="331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0" name="Rectangle 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7"/>
                      <a:ext cx="331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1" name="Rectangle 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79"/>
                      <a:ext cx="331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2" name="Rectangle 5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0"/>
                      <a:ext cx="331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3" name="Rectangle 5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2"/>
                      <a:ext cx="331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4" name="Rectangle 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4"/>
                      <a:ext cx="331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5" name="Rectangle 5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5"/>
                      <a:ext cx="331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6" name="Rectangle 5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7"/>
                      <a:ext cx="331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7" name="Rectangle 5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88"/>
                      <a:ext cx="331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8" name="Rectangle 5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0"/>
                      <a:ext cx="331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89" name="Rectangle 5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2"/>
                      <a:ext cx="331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0" name="Rectangle 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3"/>
                      <a:ext cx="331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1" name="Rectangle 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5"/>
                      <a:ext cx="331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2" name="Rectangle 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7"/>
                      <a:ext cx="331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3" name="Rectangle 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798"/>
                      <a:ext cx="331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4" name="Rectangle 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0"/>
                      <a:ext cx="331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5" name="Rectangle 5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1"/>
                      <a:ext cx="331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6" name="Rectangle 5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3"/>
                      <a:ext cx="331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7" name="Rectangle 5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5"/>
                      <a:ext cx="331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8" name="Rectangle 5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6"/>
                      <a:ext cx="331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499" name="Rectangle 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8"/>
                      <a:ext cx="331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0" name="Rectangle 5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09"/>
                      <a:ext cx="331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1" name="Rectangle 5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1"/>
                      <a:ext cx="331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2" name="Rectangle 5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3"/>
                      <a:ext cx="331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3" name="Rectangle 5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4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4" name="Rectangle 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6"/>
                      <a:ext cx="331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5" name="Rectangle 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7"/>
                      <a:ext cx="331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6" name="Rectangle 5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19"/>
                      <a:ext cx="331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7" name="Rectangle 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1"/>
                      <a:ext cx="331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8" name="Rectangle 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2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09" name="Rectangle 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4"/>
                      <a:ext cx="331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0" name="Rectangle 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5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1" name="Rectangle 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7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2" name="Rectangle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29"/>
                      <a:ext cx="331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3" name="Rectangle 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0"/>
                      <a:ext cx="331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4" name="Rectangle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2"/>
                      <a:ext cx="331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5" name="Rectangle 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4"/>
                      <a:ext cx="331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6" name="Rectangle 5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5"/>
                      <a:ext cx="331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7" name="Rectangle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7"/>
                      <a:ext cx="331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8" name="Rectangle 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38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81519" name="Rectangle 5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0"/>
                      <a:ext cx="331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681520" name="Rectangle 56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2"/>
                    <a:ext cx="331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1" name="Rectangle 56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3"/>
                    <a:ext cx="331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2" name="Rectangle 56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5"/>
                    <a:ext cx="331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3" name="Rectangle 56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6"/>
                    <a:ext cx="331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4" name="Rectangle 56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48"/>
                    <a:ext cx="331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5" name="Rectangle 56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0"/>
                    <a:ext cx="331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6" name="Rectangle 56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1"/>
                    <a:ext cx="331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7" name="Rectangle 56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3"/>
                    <a:ext cx="331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8" name="Rectangle 56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4"/>
                    <a:ext cx="331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29" name="Rectangle 56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6"/>
                    <a:ext cx="331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0" name="Rectangle 57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8"/>
                    <a:ext cx="331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1" name="Rectangle 57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59"/>
                    <a:ext cx="331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2" name="Rectangle 57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1"/>
                    <a:ext cx="331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3" name="Rectangle 57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2"/>
                    <a:ext cx="331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4" name="Rectangle 57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4"/>
                    <a:ext cx="331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5" name="Rectangle 57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6"/>
                    <a:ext cx="331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6" name="Rectangle 57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7"/>
                    <a:ext cx="331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7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69"/>
                    <a:ext cx="331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8" name="Rectangle 57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1"/>
                    <a:ext cx="331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39" name="Rectangle 57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2"/>
                    <a:ext cx="331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0" name="Rectangle 58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4"/>
                    <a:ext cx="331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1" name="Rectangle 58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5"/>
                    <a:ext cx="331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2" name="Rectangle 58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77"/>
                    <a:ext cx="331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3" name="Rectangle 58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0"/>
                    <a:ext cx="331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4" name="Rectangle 58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2"/>
                    <a:ext cx="331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5" name="Rectangle 58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3"/>
                    <a:ext cx="331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6" name="Rectangle 58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5"/>
                    <a:ext cx="331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7" name="Rectangle 58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7"/>
                    <a:ext cx="331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8" name="Rectangle 58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88"/>
                    <a:ext cx="331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49" name="Rectangle 58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0"/>
                    <a:ext cx="331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0" name="Rectangle 59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1"/>
                    <a:ext cx="331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1" name="Rectangle 59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3"/>
                    <a:ext cx="331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2" name="Rectangle 59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5"/>
                    <a:ext cx="331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3" name="Rectangle 59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6"/>
                    <a:ext cx="331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4" name="Rectangle 59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8"/>
                    <a:ext cx="331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5" name="Rectangle 59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899"/>
                    <a:ext cx="331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6" name="Rectangle 59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1"/>
                    <a:ext cx="331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7" name="Rectangle 59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3"/>
                    <a:ext cx="331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8" name="Rectangle 59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4"/>
                    <a:ext cx="331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59" name="Rectangle 59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6"/>
                    <a:ext cx="331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0" name="Rectangle 60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8"/>
                    <a:ext cx="331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1" name="Rectangle 60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09"/>
                    <a:ext cx="331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2" name="Rectangle 60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1"/>
                    <a:ext cx="331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3" name="Rectangle 60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2"/>
                    <a:ext cx="331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4" name="Rectangle 604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4"/>
                    <a:ext cx="331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5" name="Rectangle 605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6"/>
                    <a:ext cx="331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6" name="Rectangle 606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7"/>
                    <a:ext cx="331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7" name="Rectangle 607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19"/>
                    <a:ext cx="331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8" name="Rectangle 60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0"/>
                    <a:ext cx="331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69" name="Rectangle 609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2"/>
                    <a:ext cx="331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70" name="Rectangle 61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4"/>
                    <a:ext cx="331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71" name="Rectangle 611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5"/>
                    <a:ext cx="331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72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7"/>
                    <a:ext cx="331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81573" name="Rectangle 613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1928"/>
                    <a:ext cx="331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681574" name="Freeform 614"/>
                <p:cNvSpPr>
                  <a:spLocks/>
                </p:cNvSpPr>
                <p:nvPr/>
              </p:nvSpPr>
              <p:spPr bwMode="auto">
                <a:xfrm>
                  <a:off x="2775" y="1724"/>
                  <a:ext cx="328" cy="20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20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0" y="200"/>
                    </a:cxn>
                    <a:cxn ang="0">
                      <a:pos x="34" y="203"/>
                    </a:cxn>
                    <a:cxn ang="0">
                      <a:pos x="294" y="203"/>
                    </a:cxn>
                    <a:cxn ang="0">
                      <a:pos x="307" y="200"/>
                    </a:cxn>
                    <a:cxn ang="0">
                      <a:pos x="318" y="193"/>
                    </a:cxn>
                    <a:cxn ang="0">
                      <a:pos x="324" y="182"/>
                    </a:cxn>
                    <a:cxn ang="0">
                      <a:pos x="328" y="169"/>
                    </a:cxn>
                    <a:cxn ang="0">
                      <a:pos x="328" y="34"/>
                    </a:cxn>
                    <a:cxn ang="0">
                      <a:pos x="324" y="21"/>
                    </a:cxn>
                    <a:cxn ang="0">
                      <a:pos x="318" y="10"/>
                    </a:cxn>
                    <a:cxn ang="0">
                      <a:pos x="307" y="3"/>
                    </a:cxn>
                    <a:cxn ang="0">
                      <a:pos x="294" y="0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28" h="203">
                      <a:moveTo>
                        <a:pt x="34" y="0"/>
                      </a:moveTo>
                      <a:lnTo>
                        <a:pt x="20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0" y="200"/>
                      </a:lnTo>
                      <a:lnTo>
                        <a:pt x="34" y="203"/>
                      </a:lnTo>
                      <a:lnTo>
                        <a:pt x="294" y="203"/>
                      </a:lnTo>
                      <a:lnTo>
                        <a:pt x="307" y="200"/>
                      </a:lnTo>
                      <a:lnTo>
                        <a:pt x="318" y="193"/>
                      </a:lnTo>
                      <a:lnTo>
                        <a:pt x="324" y="182"/>
                      </a:lnTo>
                      <a:lnTo>
                        <a:pt x="328" y="169"/>
                      </a:lnTo>
                      <a:lnTo>
                        <a:pt x="328" y="34"/>
                      </a:lnTo>
                      <a:lnTo>
                        <a:pt x="324" y="21"/>
                      </a:lnTo>
                      <a:lnTo>
                        <a:pt x="318" y="10"/>
                      </a:lnTo>
                      <a:lnTo>
                        <a:pt x="307" y="3"/>
                      </a:lnTo>
                      <a:lnTo>
                        <a:pt x="29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1575" name="Rectangle 615"/>
              <p:cNvSpPr>
                <a:spLocks noChangeArrowheads="1"/>
              </p:cNvSpPr>
              <p:nvPr/>
            </p:nvSpPr>
            <p:spPr bwMode="auto">
              <a:xfrm>
                <a:off x="2347" y="2076"/>
                <a:ext cx="21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</a:rPr>
                  <a:t>L2SV</a:t>
                </a: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681576" name="Oval 616"/>
              <p:cNvSpPr>
                <a:spLocks noChangeArrowheads="1"/>
              </p:cNvSpPr>
              <p:nvPr/>
            </p:nvSpPr>
            <p:spPr bwMode="auto">
              <a:xfrm>
                <a:off x="2184" y="2352"/>
                <a:ext cx="524" cy="112"/>
              </a:xfrm>
              <a:prstGeom prst="ellipse">
                <a:avLst/>
              </a:prstGeom>
              <a:gradFill rotWithShape="0">
                <a:gsLst>
                  <a:gs pos="0">
                    <a:srgbClr val="F2F274">
                      <a:gamma/>
                      <a:shade val="46275"/>
                      <a:invGamma/>
                    </a:srgbClr>
                  </a:gs>
                  <a:gs pos="50000">
                    <a:srgbClr val="F2F274"/>
                  </a:gs>
                  <a:gs pos="100000">
                    <a:srgbClr val="F2F27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81577" name="Text Box 617"/>
              <p:cNvSpPr txBox="1">
                <a:spLocks noChangeArrowheads="1"/>
              </p:cNvSpPr>
              <p:nvPr/>
            </p:nvSpPr>
            <p:spPr bwMode="auto">
              <a:xfrm>
                <a:off x="2296" y="2336"/>
                <a:ext cx="31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b="1">
                    <a:solidFill>
                      <a:schemeClr val="tx1"/>
                    </a:solidFill>
                    <a:latin typeface="Comic Sans MS" charset="0"/>
                  </a:rPr>
                  <a:t>L2N</a:t>
                </a:r>
              </a:p>
            </p:txBody>
          </p:sp>
        </p:grpSp>
        <p:cxnSp>
          <p:nvCxnSpPr>
            <p:cNvPr id="681578" name="AutoShape 618"/>
            <p:cNvCxnSpPr>
              <a:cxnSpLocks noChangeShapeType="1"/>
              <a:stCxn id="680775" idx="2"/>
              <a:endCxn id="681193" idx="0"/>
            </p:cNvCxnSpPr>
            <p:nvPr/>
          </p:nvCxnSpPr>
          <p:spPr bwMode="auto">
            <a:xfrm rot="5400000">
              <a:off x="1645" y="1755"/>
              <a:ext cx="680" cy="167"/>
            </a:xfrm>
            <a:prstGeom prst="bentConnector3">
              <a:avLst>
                <a:gd name="adj1" fmla="val 50000"/>
              </a:avLst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681579" name="Text Box 619"/>
            <p:cNvSpPr txBox="1">
              <a:spLocks noChangeArrowheads="1"/>
            </p:cNvSpPr>
            <p:nvPr/>
          </p:nvSpPr>
          <p:spPr bwMode="auto">
            <a:xfrm rot="-5400000">
              <a:off x="1721" y="1387"/>
              <a:ext cx="489" cy="18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kumimoji="1" lang="en-US" sz="1200" b="1">
                  <a:solidFill>
                    <a:srgbClr val="FF220A"/>
                  </a:solidFill>
                  <a:latin typeface="Comic Sans MS" charset="0"/>
                </a:rPr>
                <a:t>RoI     </a:t>
              </a:r>
              <a:endParaRPr kumimoji="1" lang="en-US" sz="1200" b="1" u="sng">
                <a:solidFill>
                  <a:srgbClr val="FF220A"/>
                </a:solidFill>
                <a:latin typeface="Comic Sans MS" charset="0"/>
              </a:endParaRPr>
            </a:p>
          </p:txBody>
        </p:sp>
        <p:sp>
          <p:nvSpPr>
            <p:cNvPr id="681580" name="Text Box 620"/>
            <p:cNvSpPr txBox="1">
              <a:spLocks noChangeArrowheads="1"/>
            </p:cNvSpPr>
            <p:nvPr/>
          </p:nvSpPr>
          <p:spPr bwMode="auto">
            <a:xfrm>
              <a:off x="2296" y="1712"/>
              <a:ext cx="858" cy="15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RoI data = 1-2%</a:t>
              </a:r>
            </a:p>
          </p:txBody>
        </p:sp>
        <p:sp>
          <p:nvSpPr>
            <p:cNvPr id="681581" name="Text Box 621"/>
            <p:cNvSpPr txBox="1">
              <a:spLocks noChangeArrowheads="1"/>
            </p:cNvSpPr>
            <p:nvPr/>
          </p:nvSpPr>
          <p:spPr bwMode="auto">
            <a:xfrm>
              <a:off x="3158" y="1959"/>
              <a:ext cx="480" cy="250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RoI </a:t>
              </a:r>
            </a:p>
            <a:p>
              <a:pPr eaLnBrk="0" hangingPunct="0">
                <a:spcBef>
                  <a:spcPct val="0"/>
                </a:spcBef>
              </a:pPr>
              <a:r>
                <a:rPr kumimoji="1" lang="en-US" sz="1000" b="1">
                  <a:solidFill>
                    <a:srgbClr val="FF000C"/>
                  </a:solidFill>
                  <a:latin typeface="Comic Sans MS" charset="0"/>
                </a:rPr>
                <a:t>requests</a:t>
              </a:r>
            </a:p>
          </p:txBody>
        </p:sp>
        <p:cxnSp>
          <p:nvCxnSpPr>
            <p:cNvPr id="681582" name="AutoShape 622"/>
            <p:cNvCxnSpPr>
              <a:cxnSpLocks noChangeShapeType="1"/>
            </p:cNvCxnSpPr>
            <p:nvPr/>
          </p:nvCxnSpPr>
          <p:spPr bwMode="auto">
            <a:xfrm flipV="1">
              <a:off x="2743" y="2188"/>
              <a:ext cx="901" cy="84"/>
            </a:xfrm>
            <a:prstGeom prst="bentConnector3">
              <a:avLst>
                <a:gd name="adj1" fmla="val 59931"/>
              </a:avLst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81583" name="AutoShape 623"/>
            <p:cNvCxnSpPr>
              <a:cxnSpLocks noChangeShapeType="1"/>
              <a:stCxn id="681243" idx="3"/>
              <a:endCxn id="681507" idx="1"/>
            </p:cNvCxnSpPr>
            <p:nvPr/>
          </p:nvCxnSpPr>
          <p:spPr bwMode="auto">
            <a:xfrm>
              <a:off x="2066" y="2243"/>
              <a:ext cx="214" cy="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1584" name="AutoShape 624"/>
            <p:cNvCxnSpPr>
              <a:cxnSpLocks noChangeShapeType="1"/>
              <a:stCxn id="681315" idx="3"/>
              <a:endCxn id="681576" idx="2"/>
            </p:cNvCxnSpPr>
            <p:nvPr/>
          </p:nvCxnSpPr>
          <p:spPr bwMode="auto">
            <a:xfrm>
              <a:off x="1885" y="2536"/>
              <a:ext cx="299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1585" name="AutoShape 625"/>
            <p:cNvCxnSpPr>
              <a:cxnSpLocks noChangeShapeType="1"/>
              <a:stCxn id="681573" idx="2"/>
              <a:endCxn id="681576" idx="0"/>
            </p:cNvCxnSpPr>
            <p:nvPr/>
          </p:nvCxnSpPr>
          <p:spPr bwMode="auto">
            <a:xfrm>
              <a:off x="2445" y="2328"/>
              <a:ext cx="1" cy="15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681586" name="Rectangle 6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Trigger/DAQ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9D52-0897-B24B-A1D0-65BBD2D88421}" type="slidenum">
              <a:rPr lang="en-US"/>
              <a:pPr/>
              <a:t>6</a:t>
            </a:fld>
            <a:endParaRPr 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4163" y="914400"/>
            <a:ext cx="8402637" cy="5289550"/>
          </a:xfrm>
        </p:spPr>
        <p:txBody>
          <a:bodyPr/>
          <a:lstStyle/>
          <a:p>
            <a:r>
              <a:rPr lang="en-US" sz="1600"/>
              <a:t>The Level-1 selection is dominated by </a:t>
            </a:r>
            <a:r>
              <a:rPr lang="en-US" sz="1600">
                <a:solidFill>
                  <a:srgbClr val="FF220A"/>
                </a:solidFill>
              </a:rPr>
              <a:t>local signatures</a:t>
            </a:r>
          </a:p>
          <a:p>
            <a:pPr lvl="1"/>
            <a:r>
              <a:rPr lang="en-US" sz="1600"/>
              <a:t>Based on coarse granularity, no access to inner tracking</a:t>
            </a:r>
          </a:p>
          <a:p>
            <a:pPr lvl="1"/>
            <a:r>
              <a:rPr lang="en-US" sz="1600"/>
              <a:t>Important further rejection can be gained </a:t>
            </a:r>
            <a:br>
              <a:rPr lang="en-US" sz="1600"/>
            </a:br>
            <a:r>
              <a:rPr lang="en-US" sz="1600"/>
              <a:t>with </a:t>
            </a:r>
            <a:r>
              <a:rPr lang="en-US" sz="1600">
                <a:solidFill>
                  <a:srgbClr val="FF220A"/>
                </a:solidFill>
              </a:rPr>
              <a:t>local matching</a:t>
            </a:r>
            <a:r>
              <a:rPr lang="en-US" sz="1600"/>
              <a:t> of full detector data</a:t>
            </a:r>
          </a:p>
        </p:txBody>
      </p:sp>
      <p:pic>
        <p:nvPicPr>
          <p:cNvPr id="65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1682750"/>
            <a:ext cx="3789363" cy="4643438"/>
          </a:xfrm>
          <a:prstGeom prst="rect">
            <a:avLst/>
          </a:prstGeom>
          <a:noFill/>
          <a:ln w="9525">
            <a:solidFill>
              <a:srgbClr val="FF220A"/>
            </a:solidFill>
            <a:miter lim="800000"/>
            <a:headEnd/>
            <a:tailEnd/>
          </a:ln>
        </p:spPr>
      </p:pic>
      <p:sp>
        <p:nvSpPr>
          <p:cNvPr id="65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2588" y="74613"/>
            <a:ext cx="8378825" cy="541337"/>
          </a:xfrm>
        </p:spPr>
        <p:txBody>
          <a:bodyPr/>
          <a:lstStyle/>
          <a:p>
            <a:r>
              <a:rPr lang="en-US"/>
              <a:t>Region of Interest: Why?</a:t>
            </a:r>
          </a:p>
        </p:txBody>
      </p:sp>
      <p:pic>
        <p:nvPicPr>
          <p:cNvPr id="65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300" y="1600200"/>
            <a:ext cx="3856038" cy="4941888"/>
          </a:xfrm>
          <a:prstGeom prst="rect">
            <a:avLst/>
          </a:prstGeom>
          <a:noFill/>
          <a:ln w="9525">
            <a:solidFill>
              <a:srgbClr val="FF220A"/>
            </a:solidFill>
            <a:miter lim="800000"/>
            <a:headEnd/>
            <a:tailEnd/>
          </a:ln>
        </p:spPr>
      </p:pic>
      <p:sp>
        <p:nvSpPr>
          <p:cNvPr id="656390" name="Rectangle 6"/>
          <p:cNvSpPr>
            <a:spLocks noChangeArrowheads="1"/>
          </p:cNvSpPr>
          <p:nvPr/>
        </p:nvSpPr>
        <p:spPr bwMode="auto">
          <a:xfrm>
            <a:off x="333375" y="1965325"/>
            <a:ext cx="4848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71513" lvl="1" indent="-236538" algn="l" defTabSz="261938">
              <a:spcBef>
                <a:spcPct val="20000"/>
              </a:spcBef>
              <a:buClr>
                <a:srgbClr val="AD009B"/>
              </a:buClr>
              <a:buFont typeface="Wingdings" charset="2"/>
              <a:buNone/>
            </a:pPr>
            <a:endParaRPr lang="en-US" sz="2400" dirty="0">
              <a:solidFill>
                <a:srgbClr val="AD009B"/>
              </a:solidFill>
              <a:ea typeface="ＭＳ Ｐゴシック" charset="-128"/>
            </a:endParaRPr>
          </a:p>
          <a:p>
            <a:pPr marL="244475" indent="-244475" algn="l" defTabSz="261938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</a:pPr>
            <a:r>
              <a:rPr lang="en-US" sz="1800" dirty="0">
                <a:solidFill>
                  <a:schemeClr val="hlink"/>
                </a:solidFill>
                <a:latin typeface="+mn-lt"/>
              </a:rPr>
              <a:t>The geographical addresses of interesting </a:t>
            </a:r>
            <a:br>
              <a:rPr lang="en-US" sz="1800" dirty="0">
                <a:solidFill>
                  <a:schemeClr val="hlink"/>
                </a:solidFill>
                <a:latin typeface="+mn-lt"/>
              </a:rPr>
            </a:br>
            <a:r>
              <a:rPr lang="en-US" sz="1800" dirty="0">
                <a:solidFill>
                  <a:schemeClr val="hlink"/>
                </a:solidFill>
                <a:latin typeface="+mn-lt"/>
              </a:rPr>
              <a:t>signatures identified by LVL1 </a:t>
            </a:r>
            <a:br>
              <a:rPr lang="en-US" sz="1800" dirty="0">
                <a:solidFill>
                  <a:schemeClr val="hlink"/>
                </a:solidFill>
                <a:latin typeface="+mn-lt"/>
              </a:rPr>
            </a:br>
            <a:r>
              <a:rPr lang="en-US" sz="1800" dirty="0">
                <a:solidFill>
                  <a:schemeClr val="hlink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FF000C"/>
                </a:solidFill>
                <a:latin typeface="+mn-lt"/>
              </a:rPr>
              <a:t>Regions of Interest</a:t>
            </a:r>
            <a:r>
              <a:rPr lang="en-US" sz="1800" dirty="0">
                <a:solidFill>
                  <a:schemeClr val="hlink"/>
                </a:solidFill>
                <a:latin typeface="+mn-lt"/>
              </a:rPr>
              <a:t>)</a:t>
            </a:r>
          </a:p>
          <a:p>
            <a:pPr marL="671513" lvl="1" indent="-236538" algn="l" defTabSz="261938">
              <a:spcBef>
                <a:spcPct val="20000"/>
              </a:spcBef>
              <a:buClr>
                <a:srgbClr val="AD009B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AD009B"/>
                </a:solidFill>
                <a:latin typeface="+mn-lt"/>
                <a:ea typeface="ＭＳ Ｐゴシック" charset="-128"/>
              </a:rPr>
              <a:t>Allow access to </a:t>
            </a:r>
            <a:r>
              <a:rPr lang="en-US" sz="1800" dirty="0">
                <a:solidFill>
                  <a:srgbClr val="FF220A"/>
                </a:solidFill>
                <a:latin typeface="+mn-lt"/>
                <a:ea typeface="ＭＳ Ｐゴシック" charset="-128"/>
              </a:rPr>
              <a:t>local data</a:t>
            </a:r>
            <a:r>
              <a:rPr lang="en-US" sz="1800" dirty="0">
                <a:solidFill>
                  <a:srgbClr val="AD009B"/>
                </a:solidFill>
                <a:latin typeface="+mn-lt"/>
                <a:ea typeface="ＭＳ Ｐゴシック" charset="-128"/>
              </a:rPr>
              <a:t> of each </a:t>
            </a:r>
            <a:br>
              <a:rPr lang="en-US" sz="1800" dirty="0">
                <a:solidFill>
                  <a:srgbClr val="AD009B"/>
                </a:solidFill>
                <a:latin typeface="+mn-lt"/>
                <a:ea typeface="ＭＳ Ｐゴシック" charset="-128"/>
              </a:rPr>
            </a:br>
            <a:r>
              <a:rPr lang="en-US" sz="1800" dirty="0">
                <a:solidFill>
                  <a:srgbClr val="AD009B"/>
                </a:solidFill>
                <a:latin typeface="+mn-lt"/>
                <a:ea typeface="ＭＳ Ｐゴシック" charset="-128"/>
              </a:rPr>
              <a:t>relevant detector</a:t>
            </a:r>
          </a:p>
          <a:p>
            <a:pPr marL="671513" lvl="1" indent="-236538" algn="l" defTabSz="261938">
              <a:spcBef>
                <a:spcPct val="20000"/>
              </a:spcBef>
              <a:buClr>
                <a:srgbClr val="AD009B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FF220A"/>
                </a:solidFill>
                <a:latin typeface="+mn-lt"/>
                <a:ea typeface="ＭＳ Ｐゴシック" charset="-128"/>
              </a:rPr>
              <a:t>Sequentially</a:t>
            </a:r>
            <a:r>
              <a:rPr lang="en-US" sz="1800" dirty="0">
                <a:solidFill>
                  <a:srgbClr val="AD009B"/>
                </a:solidFill>
                <a:latin typeface="+mn-lt"/>
                <a:ea typeface="ＭＳ Ｐゴシック" charset="-128"/>
              </a:rPr>
              <a:t/>
            </a:r>
            <a:br>
              <a:rPr lang="en-US" sz="1800" dirty="0">
                <a:solidFill>
                  <a:srgbClr val="AD009B"/>
                </a:solidFill>
                <a:latin typeface="+mn-lt"/>
                <a:ea typeface="ＭＳ Ｐゴシック" charset="-128"/>
              </a:rPr>
            </a:br>
            <a:endParaRPr lang="en-US" sz="900" dirty="0">
              <a:solidFill>
                <a:srgbClr val="AD009B"/>
              </a:solidFill>
              <a:latin typeface="+mn-lt"/>
              <a:ea typeface="ＭＳ Ｐゴシック" charset="-128"/>
            </a:endParaRPr>
          </a:p>
          <a:p>
            <a:pPr marL="244475" indent="-244475" algn="l" defTabSz="261938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</a:pPr>
            <a:r>
              <a:rPr lang="en-US" sz="1800" dirty="0">
                <a:solidFill>
                  <a:schemeClr val="hlink"/>
                </a:solidFill>
                <a:latin typeface="+mn-lt"/>
              </a:rPr>
              <a:t>Normally, there is </a:t>
            </a:r>
            <a:r>
              <a:rPr lang="en-US" sz="1800" dirty="0">
                <a:solidFill>
                  <a:srgbClr val="FF220A"/>
                </a:solidFill>
                <a:latin typeface="+mn-lt"/>
              </a:rPr>
              <a:t>ONE </a:t>
            </a:r>
            <a:r>
              <a:rPr lang="en-US" sz="1800" dirty="0" err="1">
                <a:solidFill>
                  <a:srgbClr val="FF220A"/>
                </a:solidFill>
                <a:latin typeface="+mn-lt"/>
              </a:rPr>
              <a:t>RoI</a:t>
            </a:r>
            <a:r>
              <a:rPr lang="en-US" sz="1800" dirty="0">
                <a:solidFill>
                  <a:srgbClr val="FF220A"/>
                </a:solidFill>
                <a:latin typeface="+mn-lt"/>
              </a:rPr>
              <a:t> per event</a:t>
            </a:r>
            <a:r>
              <a:rPr lang="en-US" sz="1800" dirty="0">
                <a:solidFill>
                  <a:schemeClr val="hlink"/>
                </a:solidFill>
                <a:latin typeface="+mn-lt"/>
              </a:rPr>
              <a:t> </a:t>
            </a:r>
            <a:br>
              <a:rPr lang="en-US" sz="1800" dirty="0">
                <a:solidFill>
                  <a:schemeClr val="hlink"/>
                </a:solidFill>
                <a:latin typeface="+mn-lt"/>
              </a:rPr>
            </a:br>
            <a:r>
              <a:rPr lang="en-US" sz="1800" dirty="0">
                <a:solidFill>
                  <a:schemeClr val="hlink"/>
                </a:solidFill>
                <a:latin typeface="+mn-lt"/>
              </a:rPr>
              <a:t>accepted by LVL1</a:t>
            </a:r>
            <a:endParaRPr lang="en-US" sz="1600" dirty="0">
              <a:solidFill>
                <a:schemeClr val="hlink"/>
              </a:solidFill>
              <a:latin typeface="+mn-lt"/>
            </a:endParaRPr>
          </a:p>
          <a:p>
            <a:pPr marL="671513" lvl="1" indent="-236538" algn="l" defTabSz="261938">
              <a:lnSpc>
                <a:spcPct val="80000"/>
              </a:lnSpc>
              <a:spcBef>
                <a:spcPct val="20000"/>
              </a:spcBef>
              <a:buClr>
                <a:srgbClr val="AD009B"/>
              </a:buClr>
              <a:buFont typeface="Wingdings" charset="2"/>
              <a:buChar char="§"/>
            </a:pPr>
            <a:r>
              <a:rPr lang="en-US" sz="1600" dirty="0">
                <a:solidFill>
                  <a:srgbClr val="AD009B"/>
                </a:solidFill>
                <a:latin typeface="+mn-lt"/>
                <a:ea typeface="ＭＳ Ｐゴシック" charset="-128"/>
              </a:rPr>
              <a:t>&lt;</a:t>
            </a:r>
            <a:r>
              <a:rPr lang="en-US" sz="1600" dirty="0" err="1">
                <a:solidFill>
                  <a:srgbClr val="AD009B"/>
                </a:solidFill>
                <a:latin typeface="+mn-lt"/>
                <a:ea typeface="ＭＳ Ｐゴシック" charset="-128"/>
              </a:rPr>
              <a:t>RoIs/ev</a:t>
            </a:r>
            <a:r>
              <a:rPr lang="en-US" sz="1600" dirty="0">
                <a:solidFill>
                  <a:srgbClr val="AD009B"/>
                </a:solidFill>
                <a:latin typeface="+mn-lt"/>
                <a:ea typeface="ＭＳ Ｐゴシック" charset="-128"/>
              </a:rPr>
              <a:t>&gt; = ~1.6</a:t>
            </a:r>
          </a:p>
          <a:p>
            <a:pPr marL="671513" lvl="1" indent="-236538" algn="l" defTabSz="261938">
              <a:lnSpc>
                <a:spcPct val="80000"/>
              </a:lnSpc>
              <a:spcBef>
                <a:spcPct val="20000"/>
              </a:spcBef>
              <a:buClr>
                <a:srgbClr val="AD009B"/>
              </a:buClr>
              <a:buFont typeface="Wingdings" charset="2"/>
              <a:buChar char="§"/>
            </a:pPr>
            <a:endParaRPr lang="en-US" sz="900" dirty="0">
              <a:solidFill>
                <a:srgbClr val="AD009B"/>
              </a:solidFill>
              <a:latin typeface="+mn-lt"/>
              <a:ea typeface="ＭＳ Ｐゴシック" charset="-128"/>
            </a:endParaRPr>
          </a:p>
          <a:p>
            <a:pPr marL="244475" indent="-244475" algn="l" defTabSz="261938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</a:pPr>
            <a:r>
              <a:rPr lang="en-US" sz="1800" dirty="0">
                <a:solidFill>
                  <a:schemeClr val="hlink"/>
                </a:solidFill>
                <a:latin typeface="+mn-lt"/>
              </a:rPr>
              <a:t>The resulting total amount of </a:t>
            </a:r>
            <a:r>
              <a:rPr lang="en-US" sz="1800" dirty="0" err="1">
                <a:solidFill>
                  <a:schemeClr val="hlink"/>
                </a:solidFill>
                <a:latin typeface="+mn-lt"/>
              </a:rPr>
              <a:t>RoI</a:t>
            </a:r>
            <a:r>
              <a:rPr lang="en-US" sz="1800" dirty="0">
                <a:solidFill>
                  <a:schemeClr val="hlink"/>
                </a:solidFill>
                <a:latin typeface="+mn-lt"/>
              </a:rPr>
              <a:t> data </a:t>
            </a:r>
            <a:br>
              <a:rPr lang="en-US" sz="1800" dirty="0">
                <a:solidFill>
                  <a:schemeClr val="hlink"/>
                </a:solidFill>
                <a:latin typeface="+mn-lt"/>
              </a:rPr>
            </a:br>
            <a:r>
              <a:rPr lang="en-US" sz="1800" dirty="0">
                <a:solidFill>
                  <a:schemeClr val="hlink"/>
                </a:solidFill>
                <a:latin typeface="+mn-lt"/>
              </a:rPr>
              <a:t>is </a:t>
            </a:r>
            <a:r>
              <a:rPr lang="en-US" sz="1800" dirty="0">
                <a:solidFill>
                  <a:srgbClr val="FF000C"/>
                </a:solidFill>
                <a:latin typeface="+mn-lt"/>
              </a:rPr>
              <a:t>minimal</a:t>
            </a:r>
            <a:r>
              <a:rPr lang="en-US" sz="1800" dirty="0">
                <a:solidFill>
                  <a:schemeClr val="hlink"/>
                </a:solidFill>
                <a:latin typeface="+mn-lt"/>
              </a:rPr>
              <a:t> </a:t>
            </a:r>
          </a:p>
          <a:p>
            <a:pPr marL="671513" lvl="1" indent="-236538" algn="l" defTabSz="261938">
              <a:spcBef>
                <a:spcPct val="20000"/>
              </a:spcBef>
              <a:buClr>
                <a:srgbClr val="AD009B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FF220A"/>
                </a:solidFill>
                <a:latin typeface="+mn-lt"/>
                <a:ea typeface="ＭＳ Ｐゴシック" charset="-128"/>
              </a:rPr>
              <a:t>a few %</a:t>
            </a:r>
            <a:r>
              <a:rPr lang="en-US" sz="1800" dirty="0">
                <a:solidFill>
                  <a:srgbClr val="AD009B"/>
                </a:solidFill>
                <a:latin typeface="+mn-lt"/>
                <a:ea typeface="ＭＳ Ｐゴシック" charset="-128"/>
              </a:rPr>
              <a:t> of the Level-1 throughput</a:t>
            </a:r>
            <a:r>
              <a:rPr lang="en-US" sz="2000" dirty="0">
                <a:solidFill>
                  <a:srgbClr val="AD009B"/>
                </a:solidFill>
                <a:latin typeface="+mn-lt"/>
                <a:ea typeface="ＭＳ Ｐゴシック" charset="-128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838200"/>
            <a:ext cx="5791200" cy="5486400"/>
            <a:chOff x="0" y="528"/>
            <a:chExt cx="3648" cy="3456"/>
          </a:xfrm>
        </p:grpSpPr>
        <p:sp>
          <p:nvSpPr>
            <p:cNvPr id="656392" name="Rectangle 8"/>
            <p:cNvSpPr>
              <a:spLocks noChangeArrowheads="1"/>
            </p:cNvSpPr>
            <p:nvPr/>
          </p:nvSpPr>
          <p:spPr bwMode="auto">
            <a:xfrm>
              <a:off x="0" y="528"/>
              <a:ext cx="3648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6393" name="Rectangle 9"/>
            <p:cNvSpPr>
              <a:spLocks noChangeArrowheads="1"/>
            </p:cNvSpPr>
            <p:nvPr/>
          </p:nvSpPr>
          <p:spPr bwMode="auto">
            <a:xfrm>
              <a:off x="0" y="960"/>
              <a:ext cx="2958" cy="30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563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676400"/>
            <a:ext cx="2132013" cy="2152650"/>
          </a:xfrm>
          <a:prstGeom prst="rect">
            <a:avLst/>
          </a:prstGeom>
          <a:noFill/>
          <a:ln w="9525">
            <a:solidFill>
              <a:srgbClr val="FF220A"/>
            </a:solidFill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191000" y="2057400"/>
            <a:ext cx="2895600" cy="2286000"/>
            <a:chOff x="2640" y="1296"/>
            <a:chExt cx="1824" cy="1440"/>
          </a:xfrm>
        </p:grpSpPr>
        <p:sp>
          <p:nvSpPr>
            <p:cNvPr id="656396" name="Line 12"/>
            <p:cNvSpPr>
              <a:spLocks noChangeShapeType="1"/>
            </p:cNvSpPr>
            <p:nvPr/>
          </p:nvSpPr>
          <p:spPr bwMode="auto">
            <a:xfrm flipH="1" flipV="1">
              <a:off x="2640" y="1488"/>
              <a:ext cx="1824" cy="1248"/>
            </a:xfrm>
            <a:prstGeom prst="line">
              <a:avLst/>
            </a:prstGeom>
            <a:noFill/>
            <a:ln w="12700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56397" name="Line 13"/>
            <p:cNvSpPr>
              <a:spLocks noChangeShapeType="1"/>
            </p:cNvSpPr>
            <p:nvPr/>
          </p:nvSpPr>
          <p:spPr bwMode="auto">
            <a:xfrm flipH="1" flipV="1">
              <a:off x="2640" y="1584"/>
              <a:ext cx="1632" cy="1152"/>
            </a:xfrm>
            <a:prstGeom prst="line">
              <a:avLst/>
            </a:prstGeom>
            <a:noFill/>
            <a:ln w="12700" cap="sq">
              <a:solidFill>
                <a:srgbClr val="FF220A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56398" name="Line 14"/>
            <p:cNvSpPr>
              <a:spLocks noChangeShapeType="1"/>
            </p:cNvSpPr>
            <p:nvPr/>
          </p:nvSpPr>
          <p:spPr bwMode="auto">
            <a:xfrm flipH="1">
              <a:off x="3072" y="1296"/>
              <a:ext cx="1392" cy="96"/>
            </a:xfrm>
            <a:prstGeom prst="line">
              <a:avLst/>
            </a:prstGeom>
            <a:noFill/>
            <a:ln w="12700" cap="sq">
              <a:solidFill>
                <a:srgbClr val="02016B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656399" name="Line 15"/>
            <p:cNvSpPr>
              <a:spLocks noChangeShapeType="1"/>
            </p:cNvSpPr>
            <p:nvPr/>
          </p:nvSpPr>
          <p:spPr bwMode="auto">
            <a:xfrm flipH="1" flipV="1">
              <a:off x="3072" y="1488"/>
              <a:ext cx="1344" cy="336"/>
            </a:xfrm>
            <a:prstGeom prst="line">
              <a:avLst/>
            </a:prstGeom>
            <a:noFill/>
            <a:ln w="12700" cap="sq">
              <a:solidFill>
                <a:srgbClr val="02016B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</p:grpSp>
      <p:sp>
        <p:nvSpPr>
          <p:cNvPr id="656400" name="Line 16"/>
          <p:cNvSpPr>
            <a:spLocks noChangeShapeType="1"/>
          </p:cNvSpPr>
          <p:nvPr/>
        </p:nvSpPr>
        <p:spPr bwMode="auto">
          <a:xfrm>
            <a:off x="4610100" y="3060700"/>
            <a:ext cx="0" cy="102235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56401" name="Text Box 17"/>
          <p:cNvSpPr txBox="1">
            <a:spLocks noChangeArrowheads="1"/>
          </p:cNvSpPr>
          <p:nvPr/>
        </p:nvSpPr>
        <p:spPr bwMode="auto">
          <a:xfrm>
            <a:off x="3657600" y="4073525"/>
            <a:ext cx="1828800" cy="650875"/>
          </a:xfrm>
          <a:prstGeom prst="rect">
            <a:avLst/>
          </a:prstGeom>
          <a:solidFill>
            <a:srgbClr val="FFFFFF"/>
          </a:solidFill>
          <a:ln w="9525" cap="sq">
            <a:solidFill>
              <a:srgbClr val="4B4B4B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800" b="1" u="sng">
                <a:solidFill>
                  <a:srgbClr val="000066"/>
                </a:solidFill>
                <a:latin typeface="Times New Roman" charset="0"/>
              </a:rPr>
              <a:t>4 RoI</a:t>
            </a:r>
            <a:endParaRPr kumimoji="1" lang="en-US" sz="1800" b="1">
              <a:solidFill>
                <a:srgbClr val="000066"/>
              </a:solidFill>
              <a:latin typeface="Times New Roman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1" lang="en-US" sz="1800" b="1">
                <a:solidFill>
                  <a:srgbClr val="000066"/>
                </a:solidFill>
                <a:latin typeface="Symbol" charset="2"/>
              </a:rPr>
              <a:t>-f</a:t>
            </a:r>
            <a:r>
              <a:rPr kumimoji="1" lang="en-US" sz="1800" b="1">
                <a:solidFill>
                  <a:srgbClr val="000066"/>
                </a:solidFill>
                <a:latin typeface="Times New Roman" charset="0"/>
              </a:rPr>
              <a:t> addresses</a:t>
            </a:r>
          </a:p>
        </p:txBody>
      </p:sp>
      <p:sp>
        <p:nvSpPr>
          <p:cNvPr id="656402" name="Text Box 18"/>
          <p:cNvSpPr txBox="1">
            <a:spLocks noChangeArrowheads="1"/>
          </p:cNvSpPr>
          <p:nvPr/>
        </p:nvSpPr>
        <p:spPr bwMode="auto">
          <a:xfrm>
            <a:off x="838200" y="4800600"/>
            <a:ext cx="3429000" cy="1619250"/>
          </a:xfrm>
          <a:prstGeom prst="rect">
            <a:avLst/>
          </a:prstGeom>
          <a:solidFill>
            <a:srgbClr val="E5BFFF"/>
          </a:solidFill>
          <a:ln w="635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kumimoji="1" lang="en-US" sz="1600" b="1" i="1" u="sng" dirty="0">
                <a:solidFill>
                  <a:srgbClr val="FF220A"/>
                </a:solidFill>
                <a:latin typeface="Times New Roman" charset="0"/>
              </a:rPr>
              <a:t>==&gt; the ATLAS </a:t>
            </a:r>
            <a:r>
              <a:rPr kumimoji="1" lang="en-US" sz="1600" b="1" i="1" u="sng" dirty="0" err="1">
                <a:solidFill>
                  <a:srgbClr val="FF220A"/>
                </a:solidFill>
                <a:latin typeface="Times New Roman" charset="0"/>
              </a:rPr>
              <a:t>RoI</a:t>
            </a:r>
            <a:r>
              <a:rPr kumimoji="1" lang="en-US" sz="1600" b="1" i="1" u="sng" dirty="0">
                <a:solidFill>
                  <a:srgbClr val="FF220A"/>
                </a:solidFill>
                <a:latin typeface="Times New Roman" charset="0"/>
              </a:rPr>
              <a:t>-based </a:t>
            </a:r>
            <a:br>
              <a:rPr kumimoji="1" lang="en-US" sz="1600" b="1" i="1" u="sng" dirty="0">
                <a:solidFill>
                  <a:srgbClr val="FF220A"/>
                </a:solidFill>
                <a:latin typeface="Times New Roman" charset="0"/>
              </a:rPr>
            </a:br>
            <a:r>
              <a:rPr kumimoji="1" lang="en-US" sz="1600" b="1" i="1" u="sng" dirty="0">
                <a:solidFill>
                  <a:srgbClr val="FF220A"/>
                </a:solidFill>
                <a:latin typeface="Times New Roman" charset="0"/>
              </a:rPr>
              <a:t>Level-2 trigger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kumimoji="1" lang="en-US" sz="1600" b="1" dirty="0">
                <a:solidFill>
                  <a:srgbClr val="4B4B4B"/>
                </a:solidFill>
                <a:latin typeface="Times New Roman" charset="0"/>
              </a:rPr>
              <a:t>… ~ one order of magnitude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kumimoji="1" lang="en-US" sz="1600" b="1" dirty="0">
                <a:solidFill>
                  <a:srgbClr val="4B4B4B"/>
                </a:solidFill>
                <a:latin typeface="Times New Roman" charset="0"/>
              </a:rPr>
              <a:t>smaller </a:t>
            </a:r>
            <a:r>
              <a:rPr kumimoji="1" lang="en-US" sz="1600" b="1" dirty="0" err="1">
                <a:solidFill>
                  <a:srgbClr val="4B4B4B"/>
                </a:solidFill>
                <a:latin typeface="Times New Roman" charset="0"/>
              </a:rPr>
              <a:t>ReadOut</a:t>
            </a:r>
            <a:r>
              <a:rPr kumimoji="1" lang="en-US" sz="1600" b="1" dirty="0">
                <a:solidFill>
                  <a:srgbClr val="4B4B4B"/>
                </a:solidFill>
                <a:latin typeface="Times New Roman" charset="0"/>
              </a:rPr>
              <a:t> network …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kumimoji="1" lang="en-US" sz="1600" b="1" dirty="0">
                <a:solidFill>
                  <a:srgbClr val="4B4B4B"/>
                </a:solidFill>
                <a:latin typeface="Times New Roman" charset="0"/>
              </a:rPr>
              <a:t>… at the cost of a higher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kumimoji="1" lang="en-US" sz="1600" b="1" dirty="0">
                <a:solidFill>
                  <a:srgbClr val="4B4B4B"/>
                </a:solidFill>
                <a:latin typeface="Times New Roman" charset="0"/>
              </a:rPr>
              <a:t>control traffic …</a:t>
            </a:r>
          </a:p>
        </p:txBody>
      </p:sp>
      <p:sp>
        <p:nvSpPr>
          <p:cNvPr id="656403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371600"/>
            <a:ext cx="2765425" cy="3851275"/>
          </a:xfrm>
          <a:noFill/>
          <a:ln/>
        </p:spPr>
        <p:txBody>
          <a:bodyPr lIns="87859" tIns="43930" rIns="87859" bIns="43930"/>
          <a:lstStyle/>
          <a:p>
            <a:r>
              <a:rPr lang="en-US" sz="1800" dirty="0"/>
              <a:t>There is a </a:t>
            </a:r>
            <a:r>
              <a:rPr lang="en-US" sz="1800" dirty="0">
                <a:solidFill>
                  <a:srgbClr val="FF220A"/>
                </a:solidFill>
              </a:rPr>
              <a:t>simple</a:t>
            </a:r>
            <a:r>
              <a:rPr lang="en-US" sz="1800" dirty="0"/>
              <a:t> correspondence </a:t>
            </a:r>
            <a:br>
              <a:rPr lang="en-US" sz="1800" dirty="0"/>
            </a:br>
            <a:r>
              <a:rPr lang="en-US" sz="1800" dirty="0">
                <a:solidFill>
                  <a:srgbClr val="FF220A"/>
                </a:solidFill>
              </a:rPr>
              <a:t> region </a:t>
            </a:r>
            <a:r>
              <a:rPr lang="en-US" sz="1600" dirty="0" err="1">
                <a:sym typeface="Symbol" charset="2"/>
              </a:rPr>
              <a:t>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220A"/>
                </a:solidFill>
              </a:rPr>
              <a:t>ROB </a:t>
            </a:r>
            <a:r>
              <a:rPr lang="en-US" sz="1800" dirty="0" err="1">
                <a:solidFill>
                  <a:srgbClr val="FF220A"/>
                </a:solidFill>
              </a:rPr>
              <a:t>number(s</a:t>
            </a:r>
            <a:r>
              <a:rPr lang="en-US" sz="1800" dirty="0">
                <a:solidFill>
                  <a:srgbClr val="FF220A"/>
                </a:solidFill>
              </a:rPr>
              <a:t>) </a:t>
            </a:r>
            <a:r>
              <a:rPr lang="en-US" sz="1800" dirty="0"/>
              <a:t>(for each detector).</a:t>
            </a:r>
            <a:endParaRPr lang="en-US" sz="1000" dirty="0"/>
          </a:p>
          <a:p>
            <a:r>
              <a:rPr lang="en-US" sz="1800" dirty="0"/>
              <a:t> For each </a:t>
            </a:r>
            <a:r>
              <a:rPr lang="en-US" sz="1800" dirty="0" err="1"/>
              <a:t>RoI</a:t>
            </a:r>
            <a:r>
              <a:rPr lang="en-US" sz="1800" dirty="0"/>
              <a:t> the </a:t>
            </a:r>
            <a:r>
              <a:rPr lang="en-US" sz="1800" dirty="0">
                <a:solidFill>
                  <a:schemeClr val="accent2"/>
                </a:solidFill>
              </a:rPr>
              <a:t>list of </a:t>
            </a:r>
            <a:r>
              <a:rPr lang="en-US" sz="1800" dirty="0" err="1">
                <a:solidFill>
                  <a:schemeClr val="accent2"/>
                </a:solidFill>
              </a:rPr>
              <a:t>ROBs</a:t>
            </a:r>
            <a:r>
              <a:rPr lang="en-US" sz="1800" dirty="0"/>
              <a:t> with the corresponding data from each detector is </a:t>
            </a:r>
            <a:r>
              <a:rPr lang="en-US" sz="1800" dirty="0">
                <a:solidFill>
                  <a:schemeClr val="accent2"/>
                </a:solidFill>
              </a:rPr>
              <a:t>quickly identified</a:t>
            </a:r>
            <a:r>
              <a:rPr lang="en-US" sz="1800" dirty="0"/>
              <a:t> (LVL2 processors).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56404" name="Text Box 20"/>
          <p:cNvSpPr txBox="1">
            <a:spLocks noChangeArrowheads="1"/>
          </p:cNvSpPr>
          <p:nvPr/>
        </p:nvSpPr>
        <p:spPr bwMode="auto">
          <a:xfrm>
            <a:off x="990600" y="889000"/>
            <a:ext cx="7375525" cy="346075"/>
          </a:xfrm>
          <a:prstGeom prst="rect">
            <a:avLst/>
          </a:prstGeom>
          <a:solidFill>
            <a:srgbClr val="E5BFFF"/>
          </a:solidFill>
          <a:ln w="9525" cap="sq">
            <a:solidFill>
              <a:srgbClr val="4B4B4B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 sz="1600" dirty="0">
                <a:solidFill>
                  <a:srgbClr val="FF220A"/>
                </a:solidFill>
                <a:latin typeface="Times New Roman" charset="0"/>
              </a:rPr>
              <a:t>Note that this example is atypical, the average number of </a:t>
            </a:r>
            <a:r>
              <a:rPr kumimoji="1" lang="en-US" sz="1600" dirty="0" err="1">
                <a:solidFill>
                  <a:srgbClr val="FF220A"/>
                </a:solidFill>
                <a:latin typeface="Times New Roman" charset="0"/>
              </a:rPr>
              <a:t>RoIs/ev</a:t>
            </a:r>
            <a:r>
              <a:rPr kumimoji="1" lang="en-US" sz="1600" dirty="0">
                <a:solidFill>
                  <a:srgbClr val="FF220A"/>
                </a:solidFill>
                <a:latin typeface="Times New Roman" charset="0"/>
              </a:rPr>
              <a:t> is just over ~1.6</a:t>
            </a:r>
            <a:endParaRPr kumimoji="1" lang="en-US" sz="1600" b="1" dirty="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656405" name="Rectangle 21"/>
          <p:cNvSpPr>
            <a:spLocks noChangeArrowheads="1"/>
          </p:cNvSpPr>
          <p:nvPr/>
        </p:nvSpPr>
        <p:spPr bwMode="auto">
          <a:xfrm>
            <a:off x="457200" y="152400"/>
            <a:ext cx="8229600" cy="481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87859" tIns="43930" rIns="87859" bIns="43930" anchor="ctr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Region of Interest: Implementation</a:t>
            </a:r>
            <a:endParaRPr lang="en-US" sz="2800" dirty="0">
              <a:solidFill>
                <a:srgbClr val="CC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5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5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6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 build="p" autoUpdateAnimBg="0" advAuto="0"/>
      <p:bldP spid="656390" grpId="0" autoUpdateAnimBg="0"/>
      <p:bldP spid="656400" grpId="0" animBg="1"/>
      <p:bldP spid="656401" grpId="0" animBg="1" autoUpdateAnimBg="0"/>
      <p:bldP spid="656402" grpId="0" animBg="1" autoUpdateAnimBg="0"/>
      <p:bldP spid="656403" grpId="0" autoUpdateAnimBg="0"/>
      <p:bldP spid="656404" grpId="0" animBg="1" autoUpdateAnimBg="0"/>
      <p:bldP spid="65640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Level Trigger: LVL1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4191000" cy="51816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3 sub-systems</a:t>
            </a:r>
          </a:p>
          <a:p>
            <a:pPr lvl="1"/>
            <a:r>
              <a:rPr lang="en-GB" dirty="0" smtClean="0"/>
              <a:t>L1- Calorimeters</a:t>
            </a:r>
          </a:p>
          <a:p>
            <a:pPr lvl="1"/>
            <a:r>
              <a:rPr lang="en-GB" dirty="0" smtClean="0"/>
              <a:t>L1- </a:t>
            </a:r>
            <a:r>
              <a:rPr lang="en-GB" dirty="0" err="1" smtClean="0"/>
              <a:t>Muons</a:t>
            </a:r>
            <a:endParaRPr lang="en-GB" dirty="0" smtClean="0"/>
          </a:p>
          <a:p>
            <a:pPr lvl="1"/>
            <a:r>
              <a:rPr lang="en-GB" dirty="0" smtClean="0"/>
              <a:t>Central Trigger Processor (CTP)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It does </a:t>
            </a:r>
            <a:r>
              <a:rPr lang="en-GB" dirty="0" smtClean="0"/>
              <a:t>s</a:t>
            </a:r>
            <a:r>
              <a:rPr lang="en-GB" dirty="0" smtClean="0"/>
              <a:t>ignature </a:t>
            </a:r>
            <a:r>
              <a:rPr lang="en-GB" dirty="0" smtClean="0"/>
              <a:t>Identification</a:t>
            </a:r>
          </a:p>
          <a:p>
            <a:pPr lvl="1"/>
            <a:r>
              <a:rPr lang="en-GB" dirty="0" err="1" smtClean="0"/>
              <a:t>e/γ</a:t>
            </a:r>
            <a:r>
              <a:rPr lang="en-GB" dirty="0" smtClean="0"/>
              <a:t>, </a:t>
            </a:r>
            <a:r>
              <a:rPr lang="en-GB" dirty="0" err="1" smtClean="0"/>
              <a:t>τ/h</a:t>
            </a:r>
            <a:r>
              <a:rPr lang="en-GB" dirty="0" smtClean="0"/>
              <a:t>, jets, </a:t>
            </a:r>
            <a:r>
              <a:rPr lang="en-GB" dirty="0" err="1" smtClean="0"/>
              <a:t>μ</a:t>
            </a:r>
            <a:endParaRPr lang="en-GB" dirty="0" smtClean="0"/>
          </a:p>
          <a:p>
            <a:pPr lvl="1"/>
            <a:r>
              <a:rPr lang="en-GB" dirty="0" smtClean="0"/>
              <a:t>Multiplicities per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threshold</a:t>
            </a:r>
          </a:p>
          <a:p>
            <a:pPr lvl="1"/>
            <a:r>
              <a:rPr lang="en-GB" dirty="0" smtClean="0"/>
              <a:t>Isolation criteria</a:t>
            </a:r>
          </a:p>
          <a:p>
            <a:pPr lvl="1"/>
            <a:r>
              <a:rPr lang="en-GB" dirty="0" smtClean="0"/>
              <a:t>Missing E</a:t>
            </a:r>
            <a:r>
              <a:rPr lang="en-GB" baseline="-25000" dirty="0" smtClean="0"/>
              <a:t>T</a:t>
            </a:r>
            <a:r>
              <a:rPr lang="en-GB" dirty="0" smtClean="0"/>
              <a:t>, total E</a:t>
            </a:r>
            <a:r>
              <a:rPr lang="en-GB" baseline="-25000" dirty="0" smtClean="0"/>
              <a:t>T</a:t>
            </a:r>
            <a:r>
              <a:rPr lang="en-GB" dirty="0" smtClean="0"/>
              <a:t>, jet E</a:t>
            </a:r>
            <a:r>
              <a:rPr lang="en-GB" baseline="-25000" dirty="0" smtClean="0"/>
              <a:t>T</a:t>
            </a:r>
          </a:p>
          <a:p>
            <a:pPr lvl="1"/>
            <a:endParaRPr lang="en-GB" baseline="-25000" dirty="0" smtClean="0"/>
          </a:p>
          <a:p>
            <a:r>
              <a:rPr lang="en-GB" dirty="0" smtClean="0"/>
              <a:t>CTP</a:t>
            </a:r>
          </a:p>
          <a:p>
            <a:pPr lvl="1"/>
            <a:r>
              <a:rPr lang="en-GB" dirty="0" smtClean="0"/>
              <a:t>Receive and synchronize trigger information</a:t>
            </a:r>
            <a:endParaRPr lang="en-GB" dirty="0" smtClean="0"/>
          </a:p>
          <a:p>
            <a:pPr lvl="1"/>
            <a:r>
              <a:rPr lang="en-GB" dirty="0" smtClean="0"/>
              <a:t>Sends </a:t>
            </a:r>
            <a:r>
              <a:rPr lang="en-GB" dirty="0" err="1" smtClean="0"/>
              <a:t>t</a:t>
            </a:r>
            <a:r>
              <a:rPr lang="en-US" dirty="0" smtClean="0"/>
              <a:t>he L1 decision to the L2 and the detectors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F8700-9E11-464F-AED6-9088A46F13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4714875" y="1592263"/>
            <a:ext cx="4321175" cy="4356100"/>
            <a:chOff x="2857" y="1003"/>
            <a:chExt cx="2722" cy="2744"/>
          </a:xfrm>
        </p:grpSpPr>
        <p:sp>
          <p:nvSpPr>
            <p:cNvPr id="8" name="AutoShape 82"/>
            <p:cNvSpPr>
              <a:spLocks noChangeArrowheads="1"/>
            </p:cNvSpPr>
            <p:nvPr/>
          </p:nvSpPr>
          <p:spPr bwMode="auto">
            <a:xfrm>
              <a:off x="2857" y="1003"/>
              <a:ext cx="2722" cy="2744"/>
            </a:xfrm>
            <a:prstGeom prst="roundRect">
              <a:avLst>
                <a:gd name="adj" fmla="val 3097"/>
              </a:avLst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63"/>
            <p:cNvSpPr>
              <a:spLocks noChangeArrowheads="1"/>
            </p:cNvSpPr>
            <p:nvPr/>
          </p:nvSpPr>
          <p:spPr bwMode="auto">
            <a:xfrm>
              <a:off x="4354" y="1457"/>
              <a:ext cx="1111" cy="111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2971" y="1457"/>
              <a:ext cx="1315" cy="111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>
              <a:off x="4626" y="1321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>
              <a:off x="5193" y="1321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H="1">
              <a:off x="3703" y="1343"/>
              <a:ext cx="130" cy="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3402" y="1344"/>
              <a:ext cx="113" cy="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3720" y="1917"/>
              <a:ext cx="56" cy="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 flipH="1">
              <a:off x="3443" y="1891"/>
              <a:ext cx="89" cy="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4693" y="1930"/>
              <a:ext cx="126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>
              <a:off x="5002" y="1903"/>
              <a:ext cx="126" cy="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9" name="Group 59"/>
            <p:cNvGrpSpPr>
              <a:grpSpLocks/>
            </p:cNvGrpSpPr>
            <p:nvPr/>
          </p:nvGrpSpPr>
          <p:grpSpPr bwMode="auto">
            <a:xfrm>
              <a:off x="3298" y="1544"/>
              <a:ext cx="612" cy="377"/>
              <a:chOff x="3434" y="1907"/>
              <a:chExt cx="612" cy="377"/>
            </a:xfrm>
          </p:grpSpPr>
          <p:sp>
            <p:nvSpPr>
              <p:cNvPr id="67" name="AutoShape 27"/>
              <p:cNvSpPr>
                <a:spLocks noChangeArrowheads="1"/>
              </p:cNvSpPr>
              <p:nvPr/>
            </p:nvSpPr>
            <p:spPr bwMode="auto">
              <a:xfrm>
                <a:off x="3470" y="1907"/>
                <a:ext cx="567" cy="377"/>
              </a:xfrm>
              <a:prstGeom prst="roundRect">
                <a:avLst>
                  <a:gd name="adj" fmla="val 13384"/>
                </a:avLst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Rectangle 44"/>
              <p:cNvSpPr>
                <a:spLocks noChangeArrowheads="1"/>
              </p:cNvSpPr>
              <p:nvPr/>
            </p:nvSpPr>
            <p:spPr bwMode="auto">
              <a:xfrm>
                <a:off x="3434" y="2024"/>
                <a:ext cx="612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100" b="1" dirty="0"/>
                  <a:t>Preprocessor</a:t>
                </a:r>
              </a:p>
            </p:txBody>
          </p: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>
              <a:off x="3033" y="2100"/>
              <a:ext cx="505" cy="391"/>
              <a:chOff x="3033" y="2100"/>
              <a:chExt cx="505" cy="391"/>
            </a:xfrm>
          </p:grpSpPr>
          <p:sp>
            <p:nvSpPr>
              <p:cNvPr id="65" name="AutoShape 28"/>
              <p:cNvSpPr>
                <a:spLocks noChangeArrowheads="1"/>
              </p:cNvSpPr>
              <p:nvPr/>
            </p:nvSpPr>
            <p:spPr bwMode="auto">
              <a:xfrm>
                <a:off x="3057" y="2100"/>
                <a:ext cx="458" cy="377"/>
              </a:xfrm>
              <a:prstGeom prst="roundRect">
                <a:avLst>
                  <a:gd name="adj" fmla="val 13384"/>
                </a:avLst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Rectangle 45"/>
              <p:cNvSpPr>
                <a:spLocks noChangeArrowheads="1"/>
              </p:cNvSpPr>
              <p:nvPr/>
            </p:nvSpPr>
            <p:spPr bwMode="auto">
              <a:xfrm>
                <a:off x="3033" y="2113"/>
                <a:ext cx="505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100" b="1"/>
                  <a:t>Cluster</a:t>
                </a:r>
              </a:p>
              <a:p>
                <a:pPr algn="ctr" eaLnBrk="1" hangingPunct="1"/>
                <a:r>
                  <a:rPr lang="en-US" sz="1100" b="1"/>
                  <a:t>Processor</a:t>
                </a:r>
              </a:p>
              <a:p>
                <a:pPr algn="ctr" eaLnBrk="1" hangingPunct="1"/>
                <a:r>
                  <a:rPr lang="en-US" sz="1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e/</a:t>
                </a:r>
                <a:r>
                  <a:rPr lang="en-US" sz="1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sym typeface="Symbol" charset="2"/>
                  </a:rPr>
                  <a:t></a:t>
                </a:r>
                <a:r>
                  <a:rPr lang="en-US" sz="1100" b="1">
                    <a:sym typeface="Symbol" charset="2"/>
                  </a:rPr>
                  <a:t> , </a:t>
                </a:r>
                <a:r>
                  <a:rPr lang="en-US" sz="1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sym typeface="Symbol" charset="2"/>
                  </a:rPr>
                  <a:t>/h</a:t>
                </a:r>
              </a:p>
            </p:txBody>
          </p:sp>
        </p:grpSp>
        <p:grpSp>
          <p:nvGrpSpPr>
            <p:cNvPr id="21" name="Group 87"/>
            <p:cNvGrpSpPr>
              <a:grpSpLocks/>
            </p:cNvGrpSpPr>
            <p:nvPr/>
          </p:nvGrpSpPr>
          <p:grpSpPr bwMode="auto">
            <a:xfrm>
              <a:off x="3637" y="2100"/>
              <a:ext cx="595" cy="388"/>
              <a:chOff x="3637" y="2100"/>
              <a:chExt cx="595" cy="388"/>
            </a:xfrm>
          </p:grpSpPr>
          <p:sp>
            <p:nvSpPr>
              <p:cNvPr id="63" name="AutoShape 32"/>
              <p:cNvSpPr>
                <a:spLocks noChangeArrowheads="1"/>
              </p:cNvSpPr>
              <p:nvPr/>
            </p:nvSpPr>
            <p:spPr bwMode="auto">
              <a:xfrm>
                <a:off x="3703" y="2100"/>
                <a:ext cx="458" cy="377"/>
              </a:xfrm>
              <a:prstGeom prst="roundRect">
                <a:avLst>
                  <a:gd name="adj" fmla="val 13384"/>
                </a:avLst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3637" y="2110"/>
                <a:ext cx="595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100" b="1"/>
                  <a:t>Jet/Energy</a:t>
                </a:r>
              </a:p>
              <a:p>
                <a:pPr algn="ctr" eaLnBrk="1" hangingPunct="1"/>
                <a:r>
                  <a:rPr lang="en-US" sz="1100" b="1"/>
                  <a:t>Processor</a:t>
                </a:r>
              </a:p>
              <a:p>
                <a:pPr algn="ctr" eaLnBrk="1" hangingPunct="1"/>
                <a:r>
                  <a:rPr lang="en-US" sz="1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jets</a:t>
                </a:r>
                <a:r>
                  <a:rPr lang="en-US" sz="1100" b="1"/>
                  <a:t> , </a:t>
                </a:r>
                <a:r>
                  <a:rPr lang="en-US" sz="1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E</a:t>
                </a:r>
                <a:r>
                  <a:rPr lang="en-US" sz="1100" b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</a:t>
                </a:r>
              </a:p>
            </p:txBody>
          </p:sp>
        </p:grpSp>
        <p:grpSp>
          <p:nvGrpSpPr>
            <p:cNvPr id="22" name="Group 54"/>
            <p:cNvGrpSpPr>
              <a:grpSpLocks/>
            </p:cNvGrpSpPr>
            <p:nvPr/>
          </p:nvGrpSpPr>
          <p:grpSpPr bwMode="auto">
            <a:xfrm>
              <a:off x="4428" y="1548"/>
              <a:ext cx="401" cy="392"/>
              <a:chOff x="4564" y="1911"/>
              <a:chExt cx="401" cy="392"/>
            </a:xfrm>
          </p:grpSpPr>
          <p:sp>
            <p:nvSpPr>
              <p:cNvPr id="61" name="AutoShape 30"/>
              <p:cNvSpPr>
                <a:spLocks noChangeArrowheads="1"/>
              </p:cNvSpPr>
              <p:nvPr/>
            </p:nvSpPr>
            <p:spPr bwMode="auto">
              <a:xfrm>
                <a:off x="4581" y="1911"/>
                <a:ext cx="361" cy="377"/>
              </a:xfrm>
              <a:prstGeom prst="roundRect">
                <a:avLst>
                  <a:gd name="adj" fmla="val 13384"/>
                </a:avLst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>
                <a:off x="4564" y="1925"/>
                <a:ext cx="40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100" b="1"/>
                  <a:t>Muon</a:t>
                </a:r>
              </a:p>
              <a:p>
                <a:pPr algn="ctr" eaLnBrk="1" hangingPunct="1"/>
                <a:r>
                  <a:rPr lang="en-US" sz="1100" b="1"/>
                  <a:t>Barrel</a:t>
                </a:r>
              </a:p>
              <a:p>
                <a:pPr algn="ctr" eaLnBrk="1" hangingPunct="1"/>
                <a:r>
                  <a:rPr lang="en-US" sz="1100" b="1"/>
                  <a:t>Trigger</a:t>
                </a:r>
              </a:p>
            </p:txBody>
          </p:sp>
        </p:grpSp>
        <p:grpSp>
          <p:nvGrpSpPr>
            <p:cNvPr id="23" name="Group 55"/>
            <p:cNvGrpSpPr>
              <a:grpSpLocks/>
            </p:cNvGrpSpPr>
            <p:nvPr/>
          </p:nvGrpSpPr>
          <p:grpSpPr bwMode="auto">
            <a:xfrm>
              <a:off x="4978" y="1552"/>
              <a:ext cx="409" cy="387"/>
              <a:chOff x="5114" y="1915"/>
              <a:chExt cx="409" cy="387"/>
            </a:xfrm>
          </p:grpSpPr>
          <p:sp>
            <p:nvSpPr>
              <p:cNvPr id="59" name="AutoShape 31"/>
              <p:cNvSpPr>
                <a:spLocks noChangeArrowheads="1"/>
              </p:cNvSpPr>
              <p:nvPr/>
            </p:nvSpPr>
            <p:spPr bwMode="auto">
              <a:xfrm>
                <a:off x="5138" y="1915"/>
                <a:ext cx="361" cy="377"/>
              </a:xfrm>
              <a:prstGeom prst="roundRect">
                <a:avLst>
                  <a:gd name="adj" fmla="val 13384"/>
                </a:avLst>
              </a:prstGeom>
              <a:solidFill>
                <a:srgbClr val="CC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60" name="Rectangle 49"/>
              <p:cNvSpPr>
                <a:spLocks noChangeArrowheads="1"/>
              </p:cNvSpPr>
              <p:nvPr/>
            </p:nvSpPr>
            <p:spPr bwMode="auto">
              <a:xfrm>
                <a:off x="5114" y="1924"/>
                <a:ext cx="409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100" b="1" dirty="0" err="1"/>
                  <a:t>Muon</a:t>
                </a:r>
                <a:endParaRPr lang="en-US" sz="1100" b="1" dirty="0"/>
              </a:p>
              <a:p>
                <a:pPr algn="ctr" eaLnBrk="1" hangingPunct="1"/>
                <a:r>
                  <a:rPr lang="en-US" sz="1100" b="1" dirty="0" err="1"/>
                  <a:t>Endcap</a:t>
                </a:r>
                <a:endParaRPr lang="en-US" sz="1100" b="1" dirty="0"/>
              </a:p>
              <a:p>
                <a:pPr algn="ctr" eaLnBrk="1" hangingPunct="1"/>
                <a:r>
                  <a:rPr lang="en-US" sz="1100" b="1" dirty="0"/>
                  <a:t>Trigger</a:t>
                </a:r>
              </a:p>
            </p:txBody>
          </p:sp>
        </p:grpSp>
        <p:grpSp>
          <p:nvGrpSpPr>
            <p:cNvPr id="24" name="Group 56"/>
            <p:cNvGrpSpPr>
              <a:grpSpLocks/>
            </p:cNvGrpSpPr>
            <p:nvPr/>
          </p:nvGrpSpPr>
          <p:grpSpPr bwMode="auto">
            <a:xfrm>
              <a:off x="4626" y="2104"/>
              <a:ext cx="581" cy="377"/>
              <a:chOff x="4762" y="2486"/>
              <a:chExt cx="581" cy="377"/>
            </a:xfrm>
          </p:grpSpPr>
          <p:sp>
            <p:nvSpPr>
              <p:cNvPr id="57" name="AutoShape 29"/>
              <p:cNvSpPr>
                <a:spLocks noChangeArrowheads="1"/>
              </p:cNvSpPr>
              <p:nvPr/>
            </p:nvSpPr>
            <p:spPr bwMode="auto">
              <a:xfrm>
                <a:off x="4762" y="2486"/>
                <a:ext cx="567" cy="377"/>
              </a:xfrm>
              <a:prstGeom prst="roundRect">
                <a:avLst>
                  <a:gd name="adj" fmla="val 13384"/>
                </a:avLst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Rectangle 50"/>
              <p:cNvSpPr>
                <a:spLocks noChangeArrowheads="1"/>
              </p:cNvSpPr>
              <p:nvPr/>
            </p:nvSpPr>
            <p:spPr bwMode="auto">
              <a:xfrm>
                <a:off x="4790" y="2550"/>
                <a:ext cx="55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100" b="1"/>
                  <a:t>Muon-CTP</a:t>
                </a:r>
              </a:p>
              <a:p>
                <a:pPr algn="ctr" eaLnBrk="1" hangingPunct="1"/>
                <a:r>
                  <a:rPr lang="en-US" sz="1100" b="1"/>
                  <a:t>Interface</a:t>
                </a:r>
              </a:p>
            </p:txBody>
          </p:sp>
        </p:grpSp>
        <p:grpSp>
          <p:nvGrpSpPr>
            <p:cNvPr id="25" name="Group 67"/>
            <p:cNvGrpSpPr>
              <a:grpSpLocks/>
            </p:cNvGrpSpPr>
            <p:nvPr/>
          </p:nvGrpSpPr>
          <p:grpSpPr bwMode="auto">
            <a:xfrm>
              <a:off x="3096" y="2779"/>
              <a:ext cx="1027" cy="288"/>
              <a:chOff x="3232" y="3142"/>
              <a:chExt cx="1027" cy="288"/>
            </a:xfrm>
          </p:grpSpPr>
          <p:sp>
            <p:nvSpPr>
              <p:cNvPr id="55" name="AutoShape 33"/>
              <p:cNvSpPr>
                <a:spLocks noChangeArrowheads="1"/>
              </p:cNvSpPr>
              <p:nvPr/>
            </p:nvSpPr>
            <p:spPr bwMode="auto">
              <a:xfrm>
                <a:off x="3232" y="3164"/>
                <a:ext cx="1027" cy="244"/>
              </a:xfrm>
              <a:prstGeom prst="roundRect">
                <a:avLst>
                  <a:gd name="adj" fmla="val 13384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3344" y="3142"/>
                <a:ext cx="8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 b="1"/>
                  <a:t>Central Trigger</a:t>
                </a:r>
              </a:p>
              <a:p>
                <a:pPr algn="ctr" eaLnBrk="1" hangingPunct="1"/>
                <a:r>
                  <a:rPr lang="en-US" sz="1200" b="1"/>
                  <a:t>Processor</a:t>
                </a:r>
              </a:p>
            </p:txBody>
          </p:sp>
        </p:grpSp>
        <p:grpSp>
          <p:nvGrpSpPr>
            <p:cNvPr id="26" name="Group 58"/>
            <p:cNvGrpSpPr>
              <a:grpSpLocks/>
            </p:cNvGrpSpPr>
            <p:nvPr/>
          </p:nvGrpSpPr>
          <p:grpSpPr bwMode="auto">
            <a:xfrm>
              <a:off x="3061" y="1101"/>
              <a:ext cx="459" cy="250"/>
              <a:chOff x="3197" y="1464"/>
              <a:chExt cx="459" cy="250"/>
            </a:xfrm>
          </p:grpSpPr>
          <p:sp>
            <p:nvSpPr>
              <p:cNvPr id="53" name="AutoShape 11"/>
              <p:cNvSpPr>
                <a:spLocks noChangeArrowheads="1"/>
              </p:cNvSpPr>
              <p:nvPr/>
            </p:nvSpPr>
            <p:spPr bwMode="auto">
              <a:xfrm>
                <a:off x="3197" y="1464"/>
                <a:ext cx="459" cy="250"/>
              </a:xfrm>
              <a:prstGeom prst="roundRect">
                <a:avLst>
                  <a:gd name="adj" fmla="val 36764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Rectangle 13"/>
              <p:cNvSpPr>
                <a:spLocks noChangeArrowheads="1"/>
              </p:cNvSpPr>
              <p:nvPr/>
            </p:nvSpPr>
            <p:spPr bwMode="auto">
              <a:xfrm>
                <a:off x="3270" y="1492"/>
                <a:ext cx="3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400" b="1"/>
                  <a:t>LAr</a:t>
                </a:r>
              </a:p>
            </p:txBody>
          </p:sp>
        </p:grpSp>
        <p:grpSp>
          <p:nvGrpSpPr>
            <p:cNvPr id="27" name="Group 57"/>
            <p:cNvGrpSpPr>
              <a:grpSpLocks/>
            </p:cNvGrpSpPr>
            <p:nvPr/>
          </p:nvGrpSpPr>
          <p:grpSpPr bwMode="auto">
            <a:xfrm>
              <a:off x="3703" y="1102"/>
              <a:ext cx="459" cy="250"/>
              <a:chOff x="3839" y="1465"/>
              <a:chExt cx="459" cy="250"/>
            </a:xfrm>
          </p:grpSpPr>
          <p:sp>
            <p:nvSpPr>
              <p:cNvPr id="51" name="AutoShape 18"/>
              <p:cNvSpPr>
                <a:spLocks noChangeArrowheads="1"/>
              </p:cNvSpPr>
              <p:nvPr/>
            </p:nvSpPr>
            <p:spPr bwMode="auto">
              <a:xfrm>
                <a:off x="3839" y="1465"/>
                <a:ext cx="459" cy="250"/>
              </a:xfrm>
              <a:prstGeom prst="roundRect">
                <a:avLst>
                  <a:gd name="adj" fmla="val 36764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Rectangle 19"/>
              <p:cNvSpPr>
                <a:spLocks noChangeArrowheads="1"/>
              </p:cNvSpPr>
              <p:nvPr/>
            </p:nvSpPr>
            <p:spPr bwMode="auto">
              <a:xfrm>
                <a:off x="3912" y="1493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400" b="1"/>
                  <a:t>Tile</a:t>
                </a:r>
              </a:p>
            </p:txBody>
          </p:sp>
        </p:grpSp>
        <p:grpSp>
          <p:nvGrpSpPr>
            <p:cNvPr id="28" name="Group 52"/>
            <p:cNvGrpSpPr>
              <a:grpSpLocks/>
            </p:cNvGrpSpPr>
            <p:nvPr/>
          </p:nvGrpSpPr>
          <p:grpSpPr bwMode="auto">
            <a:xfrm>
              <a:off x="4441" y="1114"/>
              <a:ext cx="365" cy="227"/>
              <a:chOff x="4577" y="1477"/>
              <a:chExt cx="365" cy="227"/>
            </a:xfrm>
          </p:grpSpPr>
          <p:sp>
            <p:nvSpPr>
              <p:cNvPr id="49" name="AutoShape 21"/>
              <p:cNvSpPr>
                <a:spLocks noChangeArrowheads="1"/>
              </p:cNvSpPr>
              <p:nvPr/>
            </p:nvSpPr>
            <p:spPr bwMode="auto">
              <a:xfrm>
                <a:off x="4577" y="1477"/>
                <a:ext cx="365" cy="227"/>
              </a:xfrm>
              <a:prstGeom prst="roundRect">
                <a:avLst>
                  <a:gd name="adj" fmla="val 36764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Rectangle 22"/>
              <p:cNvSpPr>
                <a:spLocks noChangeArrowheads="1"/>
              </p:cNvSpPr>
              <p:nvPr/>
            </p:nvSpPr>
            <p:spPr bwMode="auto">
              <a:xfrm>
                <a:off x="4581" y="1493"/>
                <a:ext cx="3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400" b="1"/>
                  <a:t>RPC</a:t>
                </a:r>
              </a:p>
            </p:txBody>
          </p:sp>
        </p:grpSp>
        <p:grpSp>
          <p:nvGrpSpPr>
            <p:cNvPr id="29" name="Group 53"/>
            <p:cNvGrpSpPr>
              <a:grpSpLocks/>
            </p:cNvGrpSpPr>
            <p:nvPr/>
          </p:nvGrpSpPr>
          <p:grpSpPr bwMode="auto">
            <a:xfrm>
              <a:off x="4998" y="1114"/>
              <a:ext cx="365" cy="227"/>
              <a:chOff x="5134" y="1477"/>
              <a:chExt cx="365" cy="227"/>
            </a:xfrm>
          </p:grpSpPr>
          <p:sp>
            <p:nvSpPr>
              <p:cNvPr id="47" name="AutoShape 25"/>
              <p:cNvSpPr>
                <a:spLocks noChangeArrowheads="1"/>
              </p:cNvSpPr>
              <p:nvPr/>
            </p:nvSpPr>
            <p:spPr bwMode="auto">
              <a:xfrm>
                <a:off x="5134" y="1477"/>
                <a:ext cx="365" cy="227"/>
              </a:xfrm>
              <a:prstGeom prst="roundRect">
                <a:avLst>
                  <a:gd name="adj" fmla="val 36764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Rectangle 26"/>
              <p:cNvSpPr>
                <a:spLocks noChangeArrowheads="1"/>
              </p:cNvSpPr>
              <p:nvPr/>
            </p:nvSpPr>
            <p:spPr bwMode="auto">
              <a:xfrm>
                <a:off x="5138" y="1493"/>
                <a:ext cx="3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400" b="1"/>
                  <a:t>TGC</a:t>
                </a:r>
              </a:p>
            </p:txBody>
          </p:sp>
        </p:grp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 flipH="1">
              <a:off x="4123" y="2886"/>
              <a:ext cx="7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>
              <a:off x="3266" y="2477"/>
              <a:ext cx="0" cy="3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3923" y="2477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>
              <a:off x="4831" y="2477"/>
              <a:ext cx="0" cy="4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AutoShape 69"/>
            <p:cNvSpPr>
              <a:spLocks noChangeArrowheads="1"/>
            </p:cNvSpPr>
            <p:nvPr/>
          </p:nvSpPr>
          <p:spPr bwMode="auto">
            <a:xfrm>
              <a:off x="4400" y="3118"/>
              <a:ext cx="1027" cy="244"/>
            </a:xfrm>
            <a:prstGeom prst="roundRect">
              <a:avLst>
                <a:gd name="adj" fmla="val 1338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70"/>
            <p:cNvSpPr>
              <a:spLocks noChangeArrowheads="1"/>
            </p:cNvSpPr>
            <p:nvPr/>
          </p:nvSpPr>
          <p:spPr bwMode="auto">
            <a:xfrm>
              <a:off x="4722" y="3147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1"/>
                <a:t>RoIB</a:t>
              </a:r>
            </a:p>
          </p:txBody>
        </p:sp>
        <p:sp>
          <p:nvSpPr>
            <p:cNvPr id="36" name="Rectangle 71"/>
            <p:cNvSpPr>
              <a:spLocks noChangeArrowheads="1"/>
            </p:cNvSpPr>
            <p:nvPr/>
          </p:nvSpPr>
          <p:spPr bwMode="auto">
            <a:xfrm>
              <a:off x="4520" y="3510"/>
              <a:ext cx="7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/>
                <a:t>L2 supervisor</a:t>
              </a:r>
            </a:p>
          </p:txBody>
        </p:sp>
        <p:sp>
          <p:nvSpPr>
            <p:cNvPr id="37" name="Rectangle 72"/>
            <p:cNvSpPr>
              <a:spLocks noChangeArrowheads="1"/>
            </p:cNvSpPr>
            <p:nvPr/>
          </p:nvSpPr>
          <p:spPr bwMode="auto">
            <a:xfrm>
              <a:off x="3143" y="3510"/>
              <a:ext cx="9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/>
                <a:t>Detector readout</a:t>
              </a:r>
            </a:p>
          </p:txBody>
        </p:sp>
        <p:sp>
          <p:nvSpPr>
            <p:cNvPr id="38" name="Line 73"/>
            <p:cNvSpPr>
              <a:spLocks noChangeShapeType="1"/>
            </p:cNvSpPr>
            <p:nvPr/>
          </p:nvSpPr>
          <p:spPr bwMode="auto">
            <a:xfrm>
              <a:off x="3402" y="2477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Line 74"/>
            <p:cNvSpPr>
              <a:spLocks noChangeShapeType="1"/>
            </p:cNvSpPr>
            <p:nvPr/>
          </p:nvSpPr>
          <p:spPr bwMode="auto">
            <a:xfrm>
              <a:off x="3402" y="2659"/>
              <a:ext cx="1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Line 75"/>
            <p:cNvSpPr>
              <a:spLocks noChangeShapeType="1"/>
            </p:cNvSpPr>
            <p:nvPr/>
          </p:nvSpPr>
          <p:spPr bwMode="auto">
            <a:xfrm>
              <a:off x="4037" y="2477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>
              <a:off x="4998" y="2481"/>
              <a:ext cx="0" cy="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Line 77"/>
            <p:cNvSpPr>
              <a:spLocks noChangeShapeType="1"/>
            </p:cNvSpPr>
            <p:nvPr/>
          </p:nvSpPr>
          <p:spPr bwMode="auto">
            <a:xfrm>
              <a:off x="4672" y="2659"/>
              <a:ext cx="0" cy="4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78"/>
            <p:cNvSpPr>
              <a:spLocks noChangeShapeType="1"/>
            </p:cNvSpPr>
            <p:nvPr/>
          </p:nvSpPr>
          <p:spPr bwMode="auto">
            <a:xfrm>
              <a:off x="4468" y="2954"/>
              <a:ext cx="0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79"/>
            <p:cNvSpPr>
              <a:spLocks noChangeShapeType="1"/>
            </p:cNvSpPr>
            <p:nvPr/>
          </p:nvSpPr>
          <p:spPr bwMode="auto">
            <a:xfrm>
              <a:off x="4123" y="2954"/>
              <a:ext cx="3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80"/>
            <p:cNvSpPr>
              <a:spLocks noChangeShapeType="1"/>
            </p:cNvSpPr>
            <p:nvPr/>
          </p:nvSpPr>
          <p:spPr bwMode="auto">
            <a:xfrm>
              <a:off x="3616" y="3044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81"/>
            <p:cNvSpPr>
              <a:spLocks noChangeShapeType="1"/>
            </p:cNvSpPr>
            <p:nvPr/>
          </p:nvSpPr>
          <p:spPr bwMode="auto">
            <a:xfrm>
              <a:off x="4914" y="3362"/>
              <a:ext cx="0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LVL1 Calorimeter architecture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1066800"/>
            <a:ext cx="3962400" cy="5181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Pre-processor (</a:t>
            </a:r>
            <a:r>
              <a:rPr lang="en-GB" dirty="0" err="1" smtClean="0"/>
              <a:t>PPrs</a:t>
            </a:r>
            <a:r>
              <a:rPr lang="en-GB" dirty="0" smtClean="0"/>
              <a:t>)</a:t>
            </a:r>
          </a:p>
          <a:p>
            <a:pPr lvl="1"/>
            <a:r>
              <a:rPr lang="en-GB" sz="2065" dirty="0" smtClean="0"/>
              <a:t>Receive and sample signals from </a:t>
            </a:r>
            <a:r>
              <a:rPr lang="en-GB" sz="2065" dirty="0" err="1" smtClean="0"/>
              <a:t>carlorimeters</a:t>
            </a:r>
            <a:endParaRPr lang="en-GB" sz="2065" dirty="0" smtClean="0"/>
          </a:p>
          <a:p>
            <a:pPr lvl="1"/>
            <a:r>
              <a:rPr lang="en-GB" sz="2065" dirty="0" smtClean="0"/>
              <a:t>Uses coarse </a:t>
            </a:r>
            <a:r>
              <a:rPr lang="en-GB" sz="2065" dirty="0" smtClean="0"/>
              <a:t>granularity (Trigger Towers)</a:t>
            </a:r>
            <a:endParaRPr lang="en-GB" sz="2065" dirty="0" smtClean="0"/>
          </a:p>
          <a:p>
            <a:pPr lvl="1"/>
            <a:r>
              <a:rPr lang="en-GB" sz="2065" dirty="0" smtClean="0"/>
              <a:t>Performs noise </a:t>
            </a:r>
            <a:r>
              <a:rPr lang="en-GB" sz="2065" dirty="0" smtClean="0"/>
              <a:t>Filter</a:t>
            </a:r>
            <a:endParaRPr lang="en-GB" sz="2065" dirty="0" smtClean="0"/>
          </a:p>
          <a:p>
            <a:pPr lvl="1"/>
            <a:r>
              <a:rPr lang="en-GB" sz="2065" dirty="0" smtClean="0"/>
              <a:t>Does the bunch </a:t>
            </a:r>
            <a:r>
              <a:rPr lang="en-GB" sz="2065" dirty="0" smtClean="0"/>
              <a:t>Crossing Identification (BCID</a:t>
            </a:r>
            <a:r>
              <a:rPr lang="en-GB" sz="2065" dirty="0" smtClean="0"/>
              <a:t>) of the signals</a:t>
            </a:r>
          </a:p>
          <a:p>
            <a:pPr lvl="1"/>
            <a:r>
              <a:rPr lang="en-GB" sz="2065" dirty="0" smtClean="0"/>
              <a:t>Determine final E</a:t>
            </a:r>
            <a:r>
              <a:rPr lang="en-GB" sz="2065" baseline="-25000" dirty="0" smtClean="0"/>
              <a:t>T</a:t>
            </a:r>
            <a:r>
              <a:rPr lang="en-GB" sz="2065" dirty="0" smtClean="0"/>
              <a:t> Value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Jet Energy and Cluster Processors</a:t>
            </a:r>
          </a:p>
          <a:p>
            <a:pPr lvl="1"/>
            <a:r>
              <a:rPr lang="en-GB" sz="2065" dirty="0" smtClean="0"/>
              <a:t>Physics algorithms that search for and identify</a:t>
            </a:r>
          </a:p>
          <a:p>
            <a:pPr lvl="2"/>
            <a:r>
              <a:rPr lang="en-GB" sz="1806" dirty="0" smtClean="0"/>
              <a:t>Isolated leptons, </a:t>
            </a:r>
            <a:r>
              <a:rPr lang="en-GB" sz="1806" dirty="0" err="1" smtClean="0"/>
              <a:t>taus</a:t>
            </a:r>
            <a:endParaRPr lang="en-GB" sz="1806" dirty="0" smtClean="0"/>
          </a:p>
          <a:p>
            <a:pPr lvl="2"/>
            <a:r>
              <a:rPr lang="en-GB" sz="1806" dirty="0" smtClean="0"/>
              <a:t>Jets</a:t>
            </a:r>
          </a:p>
          <a:p>
            <a:pPr lvl="1"/>
            <a:r>
              <a:rPr lang="en-GB" sz="2065" dirty="0" smtClean="0"/>
              <a:t>Compute E</a:t>
            </a:r>
            <a:r>
              <a:rPr lang="en-GB" sz="2065" baseline="-25000" dirty="0" smtClean="0"/>
              <a:t>T</a:t>
            </a:r>
            <a:r>
              <a:rPr lang="en-GB" sz="2065" dirty="0" smtClean="0"/>
              <a:t>, total Energy, missing </a:t>
            </a:r>
            <a:r>
              <a:rPr lang="en-GB" sz="2065" dirty="0" smtClean="0"/>
              <a:t>E</a:t>
            </a:r>
            <a:r>
              <a:rPr lang="en-GB" sz="2065" baseline="-25000" dirty="0" smtClean="0"/>
              <a:t>T </a:t>
            </a:r>
            <a:r>
              <a:rPr lang="en-GB" sz="2065" dirty="0" smtClean="0"/>
              <a:t>of the clusters</a:t>
            </a:r>
            <a:endParaRPr lang="en-GB" sz="2065" baseline="-25000" dirty="0" smtClean="0"/>
          </a:p>
          <a:p>
            <a:pPr lvl="1"/>
            <a:endParaRPr lang="en-GB" baseline="-25000" dirty="0" smtClean="0"/>
          </a:p>
          <a:p>
            <a:pPr lvl="1"/>
            <a:endParaRPr lang="en-GB" baseline="-25000" dirty="0" smtClean="0"/>
          </a:p>
          <a:p>
            <a:r>
              <a:rPr lang="en-GB" dirty="0" smtClean="0"/>
              <a:t>The LVL1 calorimeter system transmit </a:t>
            </a:r>
            <a:r>
              <a:rPr lang="en-GB" dirty="0" smtClean="0"/>
              <a:t>signals to CTP, DAQ and </a:t>
            </a:r>
            <a:r>
              <a:rPr lang="en-GB" dirty="0" err="1" smtClean="0"/>
              <a:t>RoI</a:t>
            </a:r>
            <a:r>
              <a:rPr lang="en-GB" dirty="0" smtClean="0"/>
              <a:t> Builder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May 14th,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Cristobal Padilla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8700-9E11-464F-AED6-9088A46F13D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4191000" y="838200"/>
            <a:ext cx="4722813" cy="5580063"/>
            <a:chOff x="113" y="686"/>
            <a:chExt cx="2975" cy="3515"/>
          </a:xfrm>
        </p:grpSpPr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113" y="686"/>
              <a:ext cx="2975" cy="3515"/>
            </a:xfrm>
            <a:prstGeom prst="roundRect">
              <a:avLst>
                <a:gd name="adj" fmla="val 1949"/>
              </a:avLst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" y="799"/>
              <a:ext cx="2842" cy="330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0.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4.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1.8|32.5|99.6|25.5"/>
</p:tagLst>
</file>

<file path=ppt/theme/theme1.xml><?xml version="1.0" encoding="utf-8"?>
<a:theme xmlns:a="http://schemas.openxmlformats.org/drawingml/2006/main" name="CPATemplate">
  <a:themeElements>
    <a:clrScheme name="CPA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PATemplat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CPA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112257</TotalTime>
  <Words>3263</Words>
  <PresentationFormat>On-screen Show (4:3)</PresentationFormat>
  <Paragraphs>787</Paragraphs>
  <Slides>31</Slides>
  <Notes>19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CPATemplate</vt:lpstr>
      <vt:lpstr>Adobe Photoshop Image</vt:lpstr>
      <vt:lpstr>The ATLAS Trigger System</vt:lpstr>
      <vt:lpstr>Slide 1</vt:lpstr>
      <vt:lpstr>ATLAS Detector</vt:lpstr>
      <vt:lpstr>Global Requirements of Trigger Systems at ATLAS</vt:lpstr>
      <vt:lpstr>Global Requirements of Trigger Systems at ATLAS</vt:lpstr>
      <vt:lpstr>Trigger/DAQ Architecture</vt:lpstr>
      <vt:lpstr>Region of Interest: Why?</vt:lpstr>
      <vt:lpstr>First Level Trigger: LVL1</vt:lpstr>
      <vt:lpstr>LVL1 Calorimeter architecture</vt:lpstr>
      <vt:lpstr>Installation and Commissioning of LVL1 Calorimeter</vt:lpstr>
      <vt:lpstr>LVL1 Muon</vt:lpstr>
      <vt:lpstr>Central Trigger Processor (CTP)</vt:lpstr>
      <vt:lpstr>Data Flow for the High Level Trigger (HLT)</vt:lpstr>
      <vt:lpstr>HLT Farms</vt:lpstr>
      <vt:lpstr>How the HLT Works</vt:lpstr>
      <vt:lpstr>Algorithm Data Access</vt:lpstr>
      <vt:lpstr>Trigger Database</vt:lpstr>
      <vt:lpstr>Slide 17</vt:lpstr>
      <vt:lpstr>First Event in ATLAS</vt:lpstr>
      <vt:lpstr>First Circulating Beams in ATLAS</vt:lpstr>
      <vt:lpstr>Timing-in the Trigger with Single Beams</vt:lpstr>
      <vt:lpstr>Summary</vt:lpstr>
      <vt:lpstr>Cosmic Event Triggered by Jet and Tau Triggers </vt:lpstr>
      <vt:lpstr>Cosmic Data</vt:lpstr>
      <vt:lpstr>Slide 24</vt:lpstr>
      <vt:lpstr>Trigger/DAQ Architecture</vt:lpstr>
      <vt:lpstr>HLT Hardware Installation</vt:lpstr>
      <vt:lpstr>HLT Structure</vt:lpstr>
      <vt:lpstr>Slide 28</vt:lpstr>
      <vt:lpstr>Slide 29</vt:lpstr>
      <vt:lpstr>Slide 30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Level Trigger Plans for Data Quality Assessment </dc:title>
  <cp:lastModifiedBy>Cristobal Padilla</cp:lastModifiedBy>
  <cp:revision>672</cp:revision>
  <cp:lastPrinted>2009-04-30T14:16:27Z</cp:lastPrinted>
  <dcterms:created xsi:type="dcterms:W3CDTF">2009-04-30T12:40:42Z</dcterms:created>
  <dcterms:modified xsi:type="dcterms:W3CDTF">2009-05-13T13:54:47Z</dcterms:modified>
</cp:coreProperties>
</file>