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5630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835B1-A149-4D62-939C-C68DE0844D45}" type="datetimeFigureOut">
              <a:rPr lang="en-US" smtClean="0"/>
              <a:pPr/>
              <a:t>5/12/2009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186BA-6416-44C3-B57E-F2B67A004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186BA-6416-44C3-B57E-F2B67A004CC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854C-32CC-47F7-BEEB-615021DD08D7}" type="datetime1">
              <a:rPr lang="en-US" smtClean="0"/>
              <a:pPr/>
              <a:t>5/12/2009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Real Time Conference 2009, Beijing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66C7-D715-4BBD-BCF2-AAB795C47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4C2F-51B6-4A56-9B4B-D547D0C05DD8}" type="datetime1">
              <a:rPr lang="en-US" smtClean="0"/>
              <a:pPr/>
              <a:t>5/12/2009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Real Time Conference 2009, Beijing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66C7-D715-4BBD-BCF2-AAB795C47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987BA-B47F-43A1-8B67-9784EDF84DEB}" type="datetime1">
              <a:rPr lang="en-US" smtClean="0"/>
              <a:pPr/>
              <a:t>5/12/2009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Real Time Conference 2009, Beijing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66C7-D715-4BBD-BCF2-AAB795C47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9CA90-5E7E-4D80-9DE1-CDB571114C96}" type="datetime1">
              <a:rPr lang="en-US" smtClean="0"/>
              <a:pPr/>
              <a:t>5/12/2009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Real Time Conference 2009, Beijing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66C7-D715-4BBD-BCF2-AAB795C47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1A27D-B6CF-4299-82A5-5BED4913C8FA}" type="datetime1">
              <a:rPr lang="en-US" smtClean="0"/>
              <a:pPr/>
              <a:t>5/12/2009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Real Time Conference 2009, Beijing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66C7-D715-4BBD-BCF2-AAB795C47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0955-F614-4A39-A255-0B0BA5CD2C79}" type="datetime1">
              <a:rPr lang="en-US" smtClean="0"/>
              <a:pPr/>
              <a:t>5/12/2009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Real Time Conference 2009, Beijing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66C7-D715-4BBD-BCF2-AAB795C47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9B3A-488D-484F-9E47-C62EF379371D}" type="datetime1">
              <a:rPr lang="en-US" smtClean="0"/>
              <a:pPr/>
              <a:t>5/12/2009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Real Time Conference 2009, Beijing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66C7-D715-4BBD-BCF2-AAB795C47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C1AEF-E922-4A0C-BFC0-4797C09AFD17}" type="datetime1">
              <a:rPr lang="en-US" smtClean="0"/>
              <a:pPr/>
              <a:t>5/12/2009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Real Time Conference 2009, Beijing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66C7-D715-4BBD-BCF2-AAB795C47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190DA-0C62-421E-9D6A-B68533B8CE1D}" type="datetime1">
              <a:rPr lang="en-US" smtClean="0"/>
              <a:pPr/>
              <a:t>5/12/2009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Real Time Conference 2009, Beijing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66C7-D715-4BBD-BCF2-AAB795C47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CD7AE-316E-40E4-B04D-F2BA064C8ED3}" type="datetime1">
              <a:rPr lang="en-US" smtClean="0"/>
              <a:pPr/>
              <a:t>5/12/2009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Real Time Conference 2009, Beijing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66C7-D715-4BBD-BCF2-AAB795C47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ABD92-B0F2-4F0A-8041-53240A852CE4}" type="datetime1">
              <a:rPr lang="en-US" smtClean="0"/>
              <a:pPr/>
              <a:t>5/12/2009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Real Time Conference 2009, Beijing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66C7-D715-4BBD-BCF2-AAB795C47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65E96-B50C-45FB-8FDD-E0B8B922FE51}" type="datetime1">
              <a:rPr lang="en-US" smtClean="0"/>
              <a:pPr/>
              <a:t>5/12/2009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IEEE Real Time Conference 2009, Beijing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066C7-D715-4BBD-BCF2-AAB795C47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6" charset="0"/>
              </a:rPr>
              <a:t/>
            </a:r>
            <a:br>
              <a:rPr lang="en-GB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6" charset="0"/>
              </a:rPr>
            </a:br>
            <a:r>
              <a:rPr lang="en-GB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6" charset="0"/>
              </a:rPr>
              <a:t>Dose Calculation for Radiotherapy Treatment Planning Using Monte Carlo Methods on FPGA Based Hardware</a:t>
            </a:r>
            <a:r>
              <a:rPr lang="en-GB" sz="48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6" charset="0"/>
              </a:rPr>
              <a:t/>
            </a:r>
            <a:br>
              <a:rPr lang="en-GB" sz="48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6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71800"/>
            <a:ext cx="7848600" cy="2667000"/>
          </a:xfrm>
        </p:spPr>
        <p:txBody>
          <a:bodyPr>
            <a:normAutofit/>
          </a:bodyPr>
          <a:lstStyle/>
          <a:p>
            <a:r>
              <a:rPr lang="fr-CA" sz="2400" dirty="0" smtClean="0">
                <a:solidFill>
                  <a:schemeClr val="tx2"/>
                </a:solidFill>
              </a:rPr>
              <a:t>Viviana Fanti, Roberto </a:t>
            </a:r>
            <a:r>
              <a:rPr lang="fr-CA" sz="2400" dirty="0" err="1" smtClean="0">
                <a:solidFill>
                  <a:schemeClr val="tx2"/>
                </a:solidFill>
              </a:rPr>
              <a:t>Marzeddu</a:t>
            </a:r>
            <a:r>
              <a:rPr lang="fr-CA" sz="2400" dirty="0" smtClean="0">
                <a:solidFill>
                  <a:schemeClr val="tx2"/>
                </a:solidFill>
              </a:rPr>
              <a:t>, Callisto </a:t>
            </a:r>
            <a:r>
              <a:rPr lang="fr-CA" sz="2400" dirty="0" err="1" smtClean="0">
                <a:solidFill>
                  <a:schemeClr val="tx2"/>
                </a:solidFill>
              </a:rPr>
              <a:t>Pili</a:t>
            </a:r>
            <a:r>
              <a:rPr lang="fr-CA" sz="2400" dirty="0" smtClean="0">
                <a:solidFill>
                  <a:schemeClr val="tx2"/>
                </a:solidFill>
              </a:rPr>
              <a:t>, Paolo </a:t>
            </a:r>
            <a:r>
              <a:rPr lang="fr-CA" sz="2400" dirty="0" err="1" smtClean="0">
                <a:solidFill>
                  <a:schemeClr val="tx2"/>
                </a:solidFill>
              </a:rPr>
              <a:t>Randaccio</a:t>
            </a:r>
            <a:r>
              <a:rPr lang="fr-CA" sz="2400" dirty="0" smtClean="0">
                <a:solidFill>
                  <a:schemeClr val="tx2"/>
                </a:solidFill>
              </a:rPr>
              <a:t>, Jenny </a:t>
            </a:r>
            <a:r>
              <a:rPr lang="fr-CA" sz="2400" dirty="0" err="1" smtClean="0">
                <a:solidFill>
                  <a:schemeClr val="tx2"/>
                </a:solidFill>
              </a:rPr>
              <a:t>Spiga</a:t>
            </a:r>
            <a:r>
              <a:rPr lang="fr-CA" sz="2400" dirty="0" smtClean="0">
                <a:solidFill>
                  <a:schemeClr val="tx2"/>
                </a:solidFill>
              </a:rPr>
              <a:t>, </a:t>
            </a:r>
            <a:r>
              <a:rPr lang="fr-CA" sz="2400" u="sng" dirty="0" err="1" smtClean="0">
                <a:solidFill>
                  <a:schemeClr val="tx2"/>
                </a:solidFill>
              </a:rPr>
              <a:t>Sabyasachi</a:t>
            </a:r>
            <a:r>
              <a:rPr lang="fr-CA" sz="2400" u="sng" dirty="0" smtClean="0">
                <a:solidFill>
                  <a:schemeClr val="tx2"/>
                </a:solidFill>
              </a:rPr>
              <a:t> </a:t>
            </a:r>
            <a:r>
              <a:rPr lang="fr-CA" sz="2400" u="sng" dirty="0" err="1" smtClean="0">
                <a:solidFill>
                  <a:schemeClr val="tx2"/>
                </a:solidFill>
              </a:rPr>
              <a:t>Siddhanta</a:t>
            </a:r>
            <a:r>
              <a:rPr lang="fr-CA" sz="2400" dirty="0" smtClean="0">
                <a:solidFill>
                  <a:schemeClr val="tx2"/>
                </a:solidFill>
              </a:rPr>
              <a:t>, Artur Szostak</a:t>
            </a:r>
          </a:p>
          <a:p>
            <a:endParaRPr lang="fr-CA" sz="2400" dirty="0" smtClean="0">
              <a:solidFill>
                <a:schemeClr val="tx2"/>
              </a:solidFill>
            </a:endParaRPr>
          </a:p>
          <a:p>
            <a:endParaRPr lang="fr-CA" sz="2400" dirty="0">
              <a:solidFill>
                <a:schemeClr val="tx2"/>
              </a:solidFill>
            </a:endParaRPr>
          </a:p>
          <a:p>
            <a:r>
              <a:rPr lang="it-IT" sz="2400" i="1" dirty="0" smtClean="0">
                <a:solidFill>
                  <a:schemeClr val="tx2"/>
                </a:solidFill>
              </a:rPr>
              <a:t>INFN Sezione di Cagliari, Italy</a:t>
            </a:r>
          </a:p>
          <a:p>
            <a:r>
              <a:rPr lang="it-IT" sz="2400" i="1" dirty="0" smtClean="0">
                <a:solidFill>
                  <a:schemeClr val="tx2"/>
                </a:solidFill>
              </a:rPr>
              <a:t>Dept. Of Physics, University of Cagliari, Italy</a:t>
            </a:r>
          </a:p>
          <a:p>
            <a:endParaRPr lang="fr-CA" sz="2400" dirty="0" smtClean="0">
              <a:solidFill>
                <a:schemeClr val="tx2"/>
              </a:solidFill>
            </a:endParaRPr>
          </a:p>
          <a:p>
            <a:endParaRPr lang="en-US" sz="2400" dirty="0">
              <a:solidFill>
                <a:schemeClr val="tx2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4648200"/>
            <a:ext cx="1066800" cy="86814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4735293"/>
            <a:ext cx="93343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Real Time Conference 2009, Beijing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>
                <a:solidFill>
                  <a:schemeClr val="tx2"/>
                </a:solidFill>
              </a:rPr>
              <a:t>Overview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Dose calculation is an important part of radiotherapy treatment planning.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When performing Monte Carlo simulations for the radiation dose delivered, the Compton interaction is considered.</a:t>
            </a:r>
          </a:p>
          <a:p>
            <a:pPr algn="just"/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Monte Carlo methods </a:t>
            </a:r>
            <a:r>
              <a:rPr lang="en-US" dirty="0" smtClean="0"/>
              <a:t>give </a:t>
            </a:r>
            <a:r>
              <a:rPr lang="en-US" dirty="0" smtClean="0"/>
              <a:t>precise results but take </a:t>
            </a:r>
            <a:r>
              <a:rPr lang="en-US" dirty="0" smtClean="0"/>
              <a:t>high </a:t>
            </a:r>
            <a:r>
              <a:rPr lang="en-US" dirty="0" smtClean="0"/>
              <a:t>computational time.</a:t>
            </a:r>
          </a:p>
          <a:p>
            <a:pPr algn="just"/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0000"/>
                </a:solidFill>
              </a:rPr>
              <a:t>Modern FPGAs can be used for the Monte Carlo calculations with the required gain in speed and permit the real time building of maps of dose distribution.   </a:t>
            </a:r>
          </a:p>
          <a:p>
            <a:pPr>
              <a:buNone/>
            </a:pPr>
            <a:endParaRPr lang="en-US" sz="2800" dirty="0" smtClean="0"/>
          </a:p>
          <a:p>
            <a:endParaRPr lang="en-US" sz="2800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Real Time Conference 2009, Beijing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smtClean="0">
                <a:solidFill>
                  <a:schemeClr val="tx2"/>
                </a:solidFill>
              </a:rPr>
              <a:t>Design</a:t>
            </a:r>
            <a:r>
              <a:rPr lang="en-US" sz="3200" dirty="0" smtClean="0"/>
              <a:t> </a:t>
            </a:r>
          </a:p>
        </p:txBody>
      </p:sp>
      <p:pic>
        <p:nvPicPr>
          <p:cNvPr id="6147" name="Picture 60" descr="SDXTMPPPT01.em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596" y="1428736"/>
            <a:ext cx="8429684" cy="3571900"/>
          </a:xfrm>
        </p:spPr>
      </p:pic>
      <p:sp>
        <p:nvSpPr>
          <p:cNvPr id="4" name="TextBox 3"/>
          <p:cNvSpPr txBox="1"/>
          <p:nvPr/>
        </p:nvSpPr>
        <p:spPr>
          <a:xfrm>
            <a:off x="571472" y="5286388"/>
            <a:ext cx="5929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i="1" dirty="0" smtClean="0"/>
              <a:t>Scattering angle generator</a:t>
            </a:r>
          </a:p>
          <a:p>
            <a:pPr>
              <a:buFont typeface="Wingdings" pitchFamily="2" charset="2"/>
              <a:buChar char="Ø"/>
            </a:pPr>
            <a:r>
              <a:rPr lang="en-US" i="1" dirty="0"/>
              <a:t> </a:t>
            </a:r>
            <a:r>
              <a:rPr lang="en-US" i="1" dirty="0" smtClean="0"/>
              <a:t>Compton geometric calculation block</a:t>
            </a:r>
          </a:p>
          <a:p>
            <a:pPr>
              <a:buFont typeface="Wingdings" pitchFamily="2" charset="2"/>
              <a:buChar char="Ø"/>
            </a:pPr>
            <a:r>
              <a:rPr lang="en-US" i="1" dirty="0"/>
              <a:t> </a:t>
            </a:r>
            <a:r>
              <a:rPr lang="en-US" i="1" dirty="0" smtClean="0"/>
              <a:t>Dose calculator</a:t>
            </a:r>
            <a:endParaRPr lang="en-US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Real Time Conference 2009, Beijing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140</Words>
  <Application>Microsoft Office PowerPoint</Application>
  <PresentationFormat>On-screen Show (4:3)</PresentationFormat>
  <Paragraphs>23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Dose Calculation for Radiotherapy Treatment Planning Using Monte Carlo Methods on FPGA Based Hardware </vt:lpstr>
      <vt:lpstr>Overview</vt:lpstr>
      <vt:lpstr>Design </vt:lpstr>
    </vt:vector>
  </TitlesOfParts>
  <Company>INFN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Dose Calculation for Radiotherapy Treatment Planning Using Monte Carlo Methods on FPGA Based Hardware </dc:title>
  <dc:creator>gudda</dc:creator>
  <cp:lastModifiedBy>gudda</cp:lastModifiedBy>
  <cp:revision>8</cp:revision>
  <dcterms:created xsi:type="dcterms:W3CDTF">2009-05-12T08:14:11Z</dcterms:created>
  <dcterms:modified xsi:type="dcterms:W3CDTF">2009-05-12T10:13:06Z</dcterms:modified>
</cp:coreProperties>
</file>