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58" r:id="rId2"/>
    <p:sldId id="432" r:id="rId3"/>
    <p:sldId id="433" r:id="rId4"/>
    <p:sldId id="435" r:id="rId5"/>
    <p:sldId id="439" r:id="rId6"/>
    <p:sldId id="440" r:id="rId7"/>
    <p:sldId id="449" r:id="rId8"/>
    <p:sldId id="455" r:id="rId9"/>
    <p:sldId id="434" r:id="rId10"/>
    <p:sldId id="436" r:id="rId11"/>
    <p:sldId id="438" r:id="rId12"/>
    <p:sldId id="437" r:id="rId13"/>
    <p:sldId id="441" r:id="rId14"/>
    <p:sldId id="442" r:id="rId15"/>
    <p:sldId id="443" r:id="rId16"/>
    <p:sldId id="450" r:id="rId17"/>
    <p:sldId id="444" r:id="rId18"/>
    <p:sldId id="445" r:id="rId19"/>
    <p:sldId id="446" r:id="rId20"/>
    <p:sldId id="451" r:id="rId21"/>
    <p:sldId id="447" r:id="rId22"/>
    <p:sldId id="452" r:id="rId23"/>
    <p:sldId id="448" r:id="rId24"/>
    <p:sldId id="454" r:id="rId25"/>
    <p:sldId id="453" r:id="rId26"/>
    <p:sldId id="431" r:id="rId27"/>
  </p:sldIdLst>
  <p:sldSz cx="9144000" cy="6858000" type="screen4x3"/>
  <p:notesSz cx="7315200" cy="9601200"/>
  <p:defaultTextStyle>
    <a:defPPr>
      <a:defRPr lang="it-IT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-110" charset="2"/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-110" charset="2"/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-110" charset="2"/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-110" charset="2"/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-110" charset="2"/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Comic Sans MS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66FFFF"/>
    <a:srgbClr val="0000FF"/>
    <a:srgbClr val="000066"/>
    <a:srgbClr val="366C74"/>
    <a:srgbClr val="72F6D4"/>
    <a:srgbClr val="5FE5A9"/>
    <a:srgbClr val="00E8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2105" autoAdjust="0"/>
  </p:normalViewPr>
  <p:slideViewPr>
    <p:cSldViewPr>
      <p:cViewPr varScale="1">
        <p:scale>
          <a:sx n="107" d="100"/>
          <a:sy n="107" d="100"/>
        </p:scale>
        <p:origin x="-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4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182" y="-90"/>
      </p:cViewPr>
      <p:guideLst>
        <p:guide orient="horz" pos="3023"/>
        <p:guide pos="230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6" tIns="45732" rIns="91466" bIns="4573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6" tIns="45732" rIns="91466" bIns="4573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6" tIns="45732" rIns="91466" bIns="4573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6" tIns="45732" rIns="91466" bIns="4573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ahoma" charset="0"/>
              </a:defRPr>
            </a:lvl1pPr>
          </a:lstStyle>
          <a:p>
            <a:pPr>
              <a:defRPr/>
            </a:pPr>
            <a:fld id="{747A14DA-F9CF-0B49-8206-491F34D1E2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5" tIns="45737" rIns="91475" bIns="4573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5" tIns="45737" rIns="91475" bIns="4573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2187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5" tIns="45737" rIns="91475" bIns="45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5" tIns="45737" rIns="91475" bIns="4573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5" tIns="45737" rIns="91475" bIns="4573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A576D7F-EF9F-5142-92AD-E1EA79B987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7D4D3-37E9-C147-8629-6CEE8DFF7D0A}" type="slidenum">
              <a:rPr lang="it-IT">
                <a:latin typeface="Times New Roman" pitchFamily="-110" charset="0"/>
              </a:rPr>
              <a:pPr/>
              <a:t>1</a:t>
            </a:fld>
            <a:endParaRPr lang="it-IT">
              <a:latin typeface="Times New Roman" pitchFamily="-110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Discontinuities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the curves, corresponding to a datagram payload size of about a multiple of 9000 B, are due to the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increase of the overhead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occurring when an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additional (almost empty, overhead</a:t>
            </a:r>
            <a:r>
              <a:rPr lang="en-US" b="1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apart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Ethernet jumbo frame is required by the fragmentation process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because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IP datagram does not fit to a single Ethernet frame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change in</a:t>
            </a:r>
            <a:r>
              <a:rPr lang="en-US" b="1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curve slopes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also perceptible at 4 and 8 </a:t>
            </a:r>
            <a:r>
              <a:rPr lang="en-US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KiB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corresponding to a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change in the PCI-E frame multiplicity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(4 </a:t>
            </a:r>
            <a:r>
              <a:rPr lang="en-US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KiB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is the maximum payload size of a PCI-E frame).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From these plots it can also be noticed that, using 9000 B MTU frames,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single sender process was able to transfer almost at the full 10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bandwidth when the datagram size was close to 8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On the receiver side, again, the CPU load was almost equally shared between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on CPU 0 and System on CPU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1. On both the cores the load did not exceed 50%, so that a receiver process would be able also to manage data got from two sender processes without CPU bottlenecks on the receiver side. In other words, this shows that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single receiver process can play against two sender processes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order to cross-check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that the CPU 2 on the sender PC was actually the main bottleneck so far identified, a specific test was made. Figure shows the throughput obtained using UDP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datagrams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traveling on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single, completely filled, 9000 B jumbo frames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as a function of the load of the CPU core where the sender process was running (CPU 2).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test was carried out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running an additional dummy process bound to CPU 2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which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simply wasted CPU resources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thus limiting the availability of CPU cycles to the sender 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varying the relative priority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the dummy and sender  processes, it was possible to assign to the sender process a defined fraction of the total core load.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Having realized with the previous tests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that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one CPU was not sufficient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to saturate the full bandwidth of the NIC, we performed again the same test, but with data transferred from two sender processes. In this way we should in principle have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doubled the availability of CPU cycles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consequently observe a relevant increase of the actual throughput.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It can be noticed that two sender processes using 9000 B MTU frames were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able to fully saturat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 the 10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bandwidth, already when the datagram payload size was larger than 3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the size of the Ethernet frames decreased below 3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we observed a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drop of the throughput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with a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maximum of 600 kHz in the handled frame rate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CPU load of the single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receiver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process still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did not saturate the CPU core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(it was around 75% of the load),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 playing against two sender processes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but we remark that process and IRQ/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handlers were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kept on separate CPU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cores.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total load of the cores dedicated to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sender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processes (CPU 2 and 3) was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below 200% when the datagram payload size was larger than 5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In this regime in fact,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bottleneck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was no longer due to the CPUs, but to the 10-GbE link which was completely saturated at 10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TCP layer accepts user data streams from local processes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breaks them into pieces (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segments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),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sending each piece as a separate IP datagram. TCP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involves much more control mechanisms with respect to UDP, such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sliding window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retransmission timer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Nagle's algorithm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congestion control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IP layer underlying the TCP layer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supposed to work in the condition of optimal exploitation of the 10-GbE bandwidth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(i.e. using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single, completely filled frames, in absence of IP fragmentation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adoption of the 9000 B MTU with TCP slightly improved the throughput up to 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order to solve the so called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small packet problem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Nagle's algorithm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has been introduced in the TCP/IP stack. The algorithm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automatically concatenates a number of small data packets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 order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increase the efficiency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a network application system, i.e. reducing the number of physical packets that must be sent.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When there are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few bytes to send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but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not a full packet's worth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there are some unacknowledged data in flight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then the Nagle's algorithm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waits keeping data 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until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either the application provides more data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other end acknowledges all the outstanding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so that there are no longer any data in flight.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Linux operating system provides two options to disable the Nagle's algorithm in two opposite ways, which can be set by means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setsockopt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system call.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expected, since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small data packets were no longer concatenated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curve shows the typical discontinuities of the UDP tests.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throughput of the UDP tests is not reached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however, due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latency overhead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the TCP protocol 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to control mechanisms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endParaRPr lang="it-I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this case, the operating system does not send out partial frames at all until the application provides more data, even if the other end acknowledges all the outstanding data.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Since we were sending data at full rate also with the Nagle's algorithm turned 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we do not expect any relevant difference.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While transfers in previous TCP tests were initiated using the send() system cal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here we investigate the performance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an alternative method.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sendfile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system call.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When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 size was larger than 5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total load of CPU 2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remained below 100%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hence the CPU was no longer a bottleneck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These plots exhibit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significant increase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the throughput: the maximum passes from 5:5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to 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with a lower CPU load.</a:t>
            </a: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Using 9000 B MTU Ethernet frames,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difference between the send() and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sendfile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performances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even more significant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When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send size was larger than 2.5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throughput reached the full 10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bandwidth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 the 10-GbE link, and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total load of CPU stayed below 100%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down to 30%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We emphasize that this 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only test so far able to saturate the 10-GbE link with a single running process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discontinuity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the throughput plot is clearly evident around the send size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1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Modern network adapters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as the one in use in our tests, usually implement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various kinds of hardware offload functionalities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This 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one of the most effective means available to improve the performance and reduce the CPU utilization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No sizable differences in the throughput were observed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since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we are already saturating in both cases the 10-GbE link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However, at the maximum tested send size, the load of sender CPU 0 (</a:t>
            </a:r>
            <a:r>
              <a:rPr lang="en-US" sz="1200" b="1" i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was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reduced by 40%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that of the sender CPU 2 (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System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was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reduced by 20%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Maintainability: since </a:t>
            </a:r>
            <a:r>
              <a:rPr lang="en-US" b="1" noProof="0" dirty="0" smtClean="0"/>
              <a:t>widespread commodity interfaces will continue to be available</a:t>
            </a:r>
            <a:r>
              <a:rPr lang="en-US" noProof="0" dirty="0" smtClean="0"/>
              <a:t> on the market.</a:t>
            </a:r>
          </a:p>
          <a:p>
            <a:r>
              <a:rPr lang="en-US" noProof="0" dirty="0" smtClean="0"/>
              <a:t>Upgradability: </a:t>
            </a:r>
            <a:r>
              <a:rPr lang="en-US" b="1" noProof="0" dirty="0" smtClean="0"/>
              <a:t>system employing commodity interfaces </a:t>
            </a:r>
            <a:r>
              <a:rPr lang="en-US" b="1" u="sng" noProof="0" dirty="0" smtClean="0"/>
              <a:t>can profit from </a:t>
            </a:r>
            <a:r>
              <a:rPr lang="en-US" b="1" noProof="0" dirty="0" smtClean="0"/>
              <a:t>the rapid</a:t>
            </a:r>
            <a:r>
              <a:rPr lang="en-US" b="1" baseline="0" noProof="0" dirty="0" smtClean="0"/>
              <a:t> </a:t>
            </a:r>
            <a:r>
              <a:rPr lang="en-US" b="1" noProof="0" dirty="0" smtClean="0"/>
              <a:t>development undergone </a:t>
            </a:r>
            <a:r>
              <a:rPr lang="en-US" noProof="0" dirty="0" smtClean="0"/>
              <a:t>by commodity components.</a:t>
            </a:r>
          </a:p>
          <a:p>
            <a:r>
              <a:rPr lang="en-US" noProof="0" dirty="0" smtClean="0"/>
              <a:t>Trigger stages reduction</a:t>
            </a:r>
            <a:r>
              <a:rPr lang="en-US" b="1" noProof="0" dirty="0" smtClean="0"/>
              <a:t>:</a:t>
            </a:r>
            <a:r>
              <a:rPr lang="en-US" b="1" baseline="0" noProof="0" dirty="0" smtClean="0"/>
              <a:t> </a:t>
            </a:r>
            <a:r>
              <a:rPr lang="en-US" b="1" noProof="0" dirty="0" smtClean="0"/>
              <a:t>in order to have</a:t>
            </a:r>
            <a:r>
              <a:rPr lang="en-US" b="1" baseline="0" noProof="0" dirty="0" smtClean="0"/>
              <a:t> </a:t>
            </a:r>
            <a:r>
              <a:rPr lang="en-US" b="1" u="sng" baseline="0" noProof="0" dirty="0" smtClean="0"/>
              <a:t>access to </a:t>
            </a:r>
            <a:r>
              <a:rPr lang="en-US" b="1" u="sng" noProof="0" dirty="0" smtClean="0"/>
              <a:t>the higher</a:t>
            </a:r>
            <a:r>
              <a:rPr lang="en-US" b="1" u="sng" baseline="0" noProof="0" dirty="0" smtClean="0"/>
              <a:t> possible </a:t>
            </a:r>
            <a:r>
              <a:rPr lang="en-US" b="1" u="sng" noProof="0" dirty="0" smtClean="0"/>
              <a:t>granularity </a:t>
            </a:r>
            <a:r>
              <a:rPr lang="en-US" b="1" noProof="0" dirty="0" smtClean="0"/>
              <a:t>of the detector when making the trigger decision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Large Receive Offload (LRO)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assists the host in processing incoming TCP packets by aggregating them at the NIC level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fewer larger packets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It may reduce considerably the number of physical packets actually processed by the kernel hence offloading it in a significant way.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performance for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 sizes larger than 2.5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was just slightly worse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but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total load of the CPU 1 sensibly increased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even up to 100%.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process of creating a packet ready to be transmitted through the network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starting from the transmission requests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coming from the TCP layer, in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general requires data buffering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 order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assemble packets of optimal size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to evaluate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checksums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and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add the TCP, IP and Ethernet headers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This procedure can require a fair amount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data copying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into a new buffer to make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final linear packet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stored in contiguous memory locations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However, if the network interface that has to transmit the packet can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perform Scatter-Gather I/O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packet does not need to be assembled into a single linear chunk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since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NIC is able to retrieve through DMA the fragments stored in non-contiguous memory locations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This hardware optimization frees the kernel from such a linearization duty, hence improving performance.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TCP checksum is performed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make sure that the packet is correctly transferred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by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comparing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at the receiver side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value of the checksum field in the packet headers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set by the sender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the value calculated by the receiver from the packet payload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performance with the checksum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offload functionality switched off is significantly worse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However,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when the checksum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offlooad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functionality is switched off, all the other offload functionalities of the NIC are also switched off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TSO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etc.). By comparing Figs we conclude that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SG optimization has the most effective impact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maximum achievable throughput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SCSI target subsystem for Linux (SCST) :</a:t>
            </a:r>
            <a:r>
              <a:rPr lang="en-US" baseline="0" dirty="0" smtClean="0"/>
              <a:t> SCSI target emulator.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IRQ handlers of the two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HBAs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were bound to CPU 4 and CPU 5 respectively, while the reader-sender process was bound to CPU 2.</a:t>
            </a:r>
            <a:endParaRPr lang="it-IT" i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D87D1-83D8-8E41-B7D6-B48AF5DC7E89}" type="slidenum">
              <a:rPr lang="it-IT" smtClean="0">
                <a:latin typeface="Times New Roman" pitchFamily="-110" charset="0"/>
              </a:rPr>
              <a:pPr/>
              <a:t>24</a:t>
            </a:fld>
            <a:endParaRPr lang="it-IT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D5070-A285-DB41-B2C6-24289F5BE7FC}" type="slidenum">
              <a:rPr lang="it-IT">
                <a:latin typeface="Times New Roman" pitchFamily="-110" charset="0"/>
              </a:rPr>
              <a:pPr/>
              <a:t>26</a:t>
            </a:fld>
            <a:endParaRPr lang="it-IT">
              <a:latin typeface="Times New Roman" pitchFamily="-110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the introduction of the 10-GbE we entered again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fast network, slow host scenario.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3 major system bottlenecks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may limit the efficiency of high-performance I/O adapters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the last years a rapid development involved these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items..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CPUs have entered the multi-core era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 real operating conditions</a:t>
            </a:r>
            <a:r>
              <a:rPr lang="en-US" dirty="0" smtClean="0"/>
              <a:t>, the </a:t>
            </a:r>
            <a:r>
              <a:rPr lang="en-US" b="1" dirty="0" smtClean="0"/>
              <a:t>maximum achievable </a:t>
            </a:r>
            <a:r>
              <a:rPr lang="en-US" dirty="0" smtClean="0"/>
              <a:t>transfer rate through a network link is not only limited by the capacity of the link itself,</a:t>
            </a:r>
            <a:r>
              <a:rPr lang="en-US" dirty="0" smtClean="0"/>
              <a:t>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test-bed was composed of two PCs connected together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through a point-to-point 10-GbE link.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10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GBase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-SR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NICs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were mounted on a 8-lane PCI-E slots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This table shows the test platform. Each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PC was equipped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two quad-core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CPUs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running an 2 GHz.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APIC: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Advanced Programmable Interrupt Controllers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I/O APIC is used throughout the system's peripheral buses. There is typically one I/O APIC for each peripheral bus in the system.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Local APIC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manage all external interrupts for the processor that it is part of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In addition, it is able to accept and generate inter-processor interrupts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IPIs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LAPICs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LAPICs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may support up to 224 usable IRQ vectors from an I/O APIC.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first two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parameters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govern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respectively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maximum receive and send socket buffer size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and are given in bytes. The third and fourth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parameters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are arrays of 3 values defining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minimum, default and maximum size of receive and send buffers used by TCP sockets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respectively. They are also given in bytes. The parameter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net.core.netdev_max_backlog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controls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maximum number of packets processed by the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net_rx_action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()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 one invocation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MSI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Message Signaled Interrupts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in PCI 2.2 and later and PCI Express, are an alternative way of generating an interrupt. Traditionally, a device has an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interrupt pin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which it asserts when it wants to interrupt the host CPU. While PCI Express does not have separate interrupt pins, it has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special messages to allow it to emulate a pin assertion or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deassertion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Message Signaled Interrupts allow the device to write a small amount of data to a special address in memory space. The chipset will deliver the corresponding interrupt to a CPU.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MSI: permits a device to allocate 1, 2, 4, 8, 16 or 32 interrupts.</a:t>
            </a: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MSI-X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allows a device to allocate any number of interrupts between 1 and 2048 and gives each interrupt separate data and address registers.</a:t>
            </a:r>
          </a:p>
          <a:p>
            <a:r>
              <a:rPr lang="en-US" b="1" i="0" dirty="0" smtClean="0"/>
              <a:t>Write combining </a:t>
            </a:r>
            <a:r>
              <a:rPr lang="en-US" i="0" dirty="0" smtClean="0"/>
              <a:t>is a computer bus technique for allowing data to be combined and temporarily stored in a buffer -- the write combine buffer (WCB) -- to be released together later in burst mode instead of writing (immediately) as single bits or small chunks. Weak ordering:</a:t>
            </a:r>
            <a:r>
              <a:rPr lang="en-US" i="0" baseline="0" dirty="0" smtClean="0"/>
              <a:t> write/read/write -&gt; read/write/write.</a:t>
            </a:r>
            <a:endParaRPr lang="it-I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76D7F-EF9F-5142-92AD-E1EA79B9879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the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receiver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side, the CPU affinity was set in order to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bind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receiver process to CPU 1 and the network </a:t>
            </a:r>
            <a:r>
              <a:rPr lang="en-US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IRQ </a:t>
            </a:r>
            <a:r>
              <a:rPr lang="en-US" i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</a:t>
            </a:r>
            <a:r>
              <a:rPr lang="en-US" i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SoftIRQ</a:t>
            </a:r>
            <a:r>
              <a:rPr lang="en-US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handlers to the CPU 0, since CPU 0 and 1 of the processors in use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shares the L2 cache memory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and were observed to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run a bit faster in cooperation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respect to choosing CPU cores which did not share the L2 cache. 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It is not possible in the Linux kernel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separate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on different CPU cores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IRQ and the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raised by that IRQ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i.e. the Linux kernel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always runs the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handler on the same core which scheduled it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i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it-IT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D87D1-83D8-8E41-B7D6-B48AF5DC7E89}" type="slidenum">
              <a:rPr lang="it-IT" smtClean="0">
                <a:latin typeface="Times New Roman" pitchFamily="-110" charset="0"/>
              </a:rPr>
              <a:pPr/>
              <a:t>7</a:t>
            </a:fld>
            <a:endParaRPr lang="it-IT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the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sender </a:t>
            </a:r>
            <a:r>
              <a:rPr lang="en-US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side, the CPU affinity was set in order to bind the sender process to the CPU 2 and the network IRQ and </a:t>
            </a:r>
            <a:r>
              <a:rPr lang="en-US" i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SoftIRQ</a:t>
            </a:r>
            <a:r>
              <a:rPr lang="en-US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handlers to CPU core 0. These cores were chosen, </a:t>
            </a:r>
            <a:r>
              <a:rPr lang="en-US" b="1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although </a:t>
            </a:r>
            <a:r>
              <a:rPr lang="en-US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they do not share the L2 cache, </a:t>
            </a:r>
            <a:r>
              <a:rPr lang="en-US" b="1" i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order to have a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fair comparison with subsequent tests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using two sender processes.</a:t>
            </a:r>
            <a:endParaRPr lang="en-US" sz="1200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it-IT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D87D1-83D8-8E41-B7D6-B48AF5DC7E89}" type="slidenum">
              <a:rPr lang="it-IT" smtClean="0">
                <a:latin typeface="Times New Roman" pitchFamily="-110" charset="0"/>
              </a:rPr>
              <a:pPr/>
              <a:t>8</a:t>
            </a:fld>
            <a:endParaRPr lang="it-IT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Data transfer 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and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Ethernet frame 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both measured as a function of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datagram payload size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b="1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Discontinuities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the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curves are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due to the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increase of the overhead occurring 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when an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additional Ethernet frame (almost empty, overhead</a:t>
            </a:r>
            <a:r>
              <a:rPr lang="en-US" b="1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apart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is required by the fragmentation process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because </a:t>
            </a:r>
            <a:r>
              <a:rPr lang="en-US" b="1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IP datagram does not fit to a single Ethernet frame</a:t>
            </a:r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single sender process was not able, using 1500 B MTU frames on our test-bed platforms, to transfer more than 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Gbit/s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As the size of the Ethernet frames decreased below 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KiB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we observed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further drop of the throughput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with a maximum of 440 kHz in the handled frame 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Inaccuracy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in the kernel accounting leads to a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wrong assignment of jiffy counts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to the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SoftIRQ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partition,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which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should have been instead accounted as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System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</a:t>
            </a:r>
            <a:endParaRPr lang="en-US" sz="1200" i="0" kern="1200" baseline="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required CPU load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sender side was much larger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than that on the receiver side.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CPU 2 (the one which was running the sender process) exhibited a 100% total load, evidently leading to a bottleneck.</a:t>
            </a:r>
          </a:p>
          <a:p>
            <a:endParaRPr lang="it-IT" i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0F5D8-DF30-D543-8837-2571F549EB74}" type="slidenum">
              <a:rPr lang="it-IT" smtClean="0">
                <a:latin typeface="Times New Roman" pitchFamily="-110" charset="0"/>
              </a:rPr>
              <a:pPr/>
              <a:t>9</a:t>
            </a:fld>
            <a:endParaRPr lang="it-IT" smtClean="0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533400" y="3352800"/>
            <a:ext cx="8229600" cy="76200"/>
          </a:xfrm>
          <a:prstGeom prst="bevel">
            <a:avLst>
              <a:gd name="adj" fmla="val 12500"/>
            </a:avLst>
          </a:prstGeom>
          <a:solidFill>
            <a:srgbClr val="008080"/>
          </a:solidFill>
          <a:ln w="0">
            <a:solidFill>
              <a:srgbClr val="00606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charset="2"/>
              <a:buNone/>
              <a:defRPr/>
            </a:pPr>
            <a:endParaRPr lang="it-IT">
              <a:latin typeface="Comic Sans MS" charset="0"/>
            </a:endParaRPr>
          </a:p>
        </p:txBody>
      </p:sp>
      <p:pic>
        <p:nvPicPr>
          <p:cNvPr id="5" name="Picture 21" descr="logoinfn-pic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350" y="18891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sigillu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10683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7724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fld id="{EA495833-588C-2F40-B2E0-13B3B6E3F1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 Rate Packet Transmission on 10 Gigabit Ethernet</a:t>
            </a:r>
            <a:r>
              <a:rPr lang="it-IT"/>
              <a:t>. </a:t>
            </a:r>
            <a:fld id="{9CB8AD16-7665-084D-8CBE-FA60FD22812A}" type="slidenum">
              <a:rPr lang="it-IT"/>
              <a:pPr>
                <a:defRPr/>
              </a:pPr>
              <a:t>‹#›</a:t>
            </a:fld>
            <a:endParaRPr lang="it-IT"/>
          </a:p>
          <a:p>
            <a:pPr>
              <a:defRPr/>
            </a:pPr>
            <a:r>
              <a:rPr lang="it-IT"/>
              <a:t>Domenico Galli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 Rate Packet Transmission on 10 Gigabit Ethernet</a:t>
            </a:r>
            <a:r>
              <a:rPr lang="it-IT"/>
              <a:t>. </a:t>
            </a:r>
            <a:fld id="{98447D6D-E436-7643-9284-02062AC6DBE1}" type="slidenum">
              <a:rPr lang="it-IT"/>
              <a:pPr>
                <a:defRPr/>
              </a:pPr>
              <a:t>‹#›</a:t>
            </a:fld>
            <a:endParaRPr lang="it-IT"/>
          </a:p>
          <a:p>
            <a:pPr>
              <a:defRPr/>
            </a:pPr>
            <a:r>
              <a:rPr lang="it-IT"/>
              <a:t>Domenico Galli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 Rate Packet Transmission on 10 Gigabit Ethernet</a:t>
            </a:r>
            <a:r>
              <a:rPr lang="it-IT"/>
              <a:t>. </a:t>
            </a:r>
            <a:fld id="{3A454C8A-5560-0F43-A13E-658246FEC3CF}" type="slidenum">
              <a:rPr lang="it-IT"/>
              <a:pPr>
                <a:defRPr/>
              </a:pPr>
              <a:t>‹#›</a:t>
            </a:fld>
            <a:endParaRPr lang="it-IT"/>
          </a:p>
          <a:p>
            <a:pPr>
              <a:defRPr/>
            </a:pPr>
            <a:r>
              <a:rPr lang="it-IT"/>
              <a:t>Domenico Galli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High Rate Packet Transmission on 10 Gigabit Ethernet</a:t>
            </a:r>
            <a:r>
              <a:rPr lang="it-IT"/>
              <a:t>. </a:t>
            </a:r>
            <a:fld id="{6859DB63-C1AD-754D-A9F2-9D915780022D}" type="slidenum">
              <a:rPr lang="it-IT"/>
              <a:pPr>
                <a:defRPr/>
              </a:pPr>
              <a:t>‹#›</a:t>
            </a:fld>
            <a:endParaRPr lang="it-IT"/>
          </a:p>
          <a:p>
            <a:pPr>
              <a:defRPr/>
            </a:pPr>
            <a:r>
              <a:rPr lang="it-IT"/>
              <a:t>Domenico Galli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24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Comic Sans MS" charset="0"/>
              </a:defRPr>
            </a:lvl1pPr>
          </a:lstStyle>
          <a:p>
            <a:pPr>
              <a:defRPr/>
            </a:pPr>
            <a:r>
              <a:rPr lang="en-US"/>
              <a:t>High Rate Packet Transmission on 10 Gigabit Ethernet</a:t>
            </a:r>
            <a:r>
              <a:rPr lang="it-IT"/>
              <a:t>. </a:t>
            </a:r>
            <a:fld id="{BF9F8E31-1296-4944-AF36-7E80E7772219}" type="slidenum">
              <a:rPr lang="it-IT"/>
              <a:pPr>
                <a:defRPr/>
              </a:pPr>
              <a:t>‹#›</a:t>
            </a:fld>
            <a:endParaRPr lang="it-IT"/>
          </a:p>
          <a:p>
            <a:pPr>
              <a:defRPr/>
            </a:pPr>
            <a:r>
              <a:rPr lang="it-IT"/>
              <a:t>Domenico Galli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68313" y="1052513"/>
            <a:ext cx="8229600" cy="76200"/>
          </a:xfrm>
          <a:prstGeom prst="bevel">
            <a:avLst>
              <a:gd name="adj" fmla="val 12500"/>
            </a:avLst>
          </a:prstGeom>
          <a:solidFill>
            <a:srgbClr val="008080"/>
          </a:solidFill>
          <a:ln w="0">
            <a:solidFill>
              <a:srgbClr val="00606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Wingdings" charset="2"/>
              <a:buNone/>
              <a:defRPr/>
            </a:pPr>
            <a:endParaRPr lang="it-IT">
              <a:latin typeface="Comic Sans MS" charset="0"/>
            </a:endParaRPr>
          </a:p>
        </p:txBody>
      </p:sp>
      <p:pic>
        <p:nvPicPr>
          <p:cNvPr id="1030" name="Picture 19" descr="sigillum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025" y="6248400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7" descr="logoinfn-piccol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6172200"/>
            <a:ext cx="831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5" r:id="rId2"/>
    <p:sldLayoutId id="2147483696" r:id="rId3"/>
    <p:sldLayoutId id="2147483697" r:id="rId4"/>
    <p:sldLayoutId id="2147483698" r:id="rId5"/>
  </p:sldLayoutIdLst>
  <p:transition>
    <p:cover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66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SzPct val="60000"/>
        <a:buFont typeface="Wingdings" pitchFamily="-110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SzPct val="50000"/>
        <a:buFont typeface="Wingdings" pitchFamily="-110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d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445125"/>
            <a:ext cx="7772400" cy="100806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-110" charset="2"/>
              <a:buNone/>
            </a:pPr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16</a:t>
            </a:r>
            <a:r>
              <a:rPr lang="en-US" sz="2400" baseline="30000" smtClean="0">
                <a:ea typeface="ＭＳ Ｐゴシック" pitchFamily="-110" charset="-128"/>
                <a:cs typeface="ＭＳ Ｐゴシック" pitchFamily="-110" charset="-128"/>
              </a:rPr>
              <a:t>th</a:t>
            </a:r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 IEEE NPSS Real Time Conference 2009</a:t>
            </a:r>
          </a:p>
          <a:p>
            <a:pPr eaLnBrk="1" hangingPunct="1">
              <a:spcBef>
                <a:spcPct val="0"/>
              </a:spcBef>
              <a:buFont typeface="Wingdings" pitchFamily="-110" charset="2"/>
              <a:buNone/>
            </a:pPr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IHEP, Beijing, China, 12</a:t>
            </a:r>
            <a:r>
              <a:rPr lang="en-US" sz="2400" baseline="30000" smtClean="0">
                <a:ea typeface="ＭＳ Ｐゴシック" pitchFamily="-110" charset="-128"/>
                <a:cs typeface="ＭＳ Ｐゴシック" pitchFamily="-110" charset="-128"/>
              </a:rPr>
              <a:t>th</a:t>
            </a:r>
            <a:r>
              <a:rPr lang="en-US" sz="2400" smtClean="0">
                <a:ea typeface="ＭＳ Ｐゴシック" pitchFamily="-110" charset="-128"/>
                <a:cs typeface="ＭＳ Ｐゴシック" pitchFamily="-110" charset="-128"/>
              </a:rPr>
              <a:t> May, 2009 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57338"/>
            <a:ext cx="8229600" cy="1584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High Rate Packets Transmission on 10 </a:t>
            </a:r>
            <a:r>
              <a:rPr lang="en-US" sz="3600" dirty="0" err="1" smtClean="0">
                <a:ea typeface="ＭＳ Ｐゴシック" pitchFamily="-110" charset="-128"/>
                <a:cs typeface="ＭＳ Ｐゴシック" pitchFamily="-110" charset="-128"/>
              </a:rPr>
              <a:t>Gbit/s</a:t>
            </a: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 Ethernet LAN Using Commodity Hardware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8208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it-IT" sz="3600">
                <a:solidFill>
                  <a:schemeClr val="hlink"/>
                </a:solidFill>
              </a:rPr>
              <a:t>Domenico Galli</a:t>
            </a:r>
            <a:r>
              <a:rPr lang="it-IT" sz="3600"/>
              <a:t> </a:t>
            </a:r>
          </a:p>
          <a:p>
            <a:pPr marL="342900" indent="-342900">
              <a:spcBef>
                <a:spcPct val="0"/>
              </a:spcBef>
            </a:pPr>
            <a:r>
              <a:rPr lang="it-IT" sz="2400"/>
              <a:t>Università di Bologna and INFN, Sezione di Bologna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UDP – Jumbo Frames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086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9000 B MTU.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Sensible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enhancement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with respect to 1500 MTU.</a:t>
            </a:r>
            <a:endParaRPr lang="it-IT" sz="24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EB001C39-5888-2741-A7A1-14CFD9D0FA2F}" type="slidenum">
              <a:rPr lang="it-IT" smtClean="0">
                <a:latin typeface="Comic Sans MS" pitchFamily="-110" charset="0"/>
              </a:rPr>
              <a:pPr/>
              <a:t>10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79388" y="1580055"/>
            <a:ext cx="4244584" cy="4629757"/>
            <a:chOff x="179388" y="1580055"/>
            <a:chExt cx="4244584" cy="4629757"/>
          </a:xfrm>
        </p:grpSpPr>
        <p:pic>
          <p:nvPicPr>
            <p:cNvPr id="54" name="Picture 53" descr="udp_stream_1500_cpu2_thr_rate.pdf"/>
            <p:cNvPicPr>
              <a:picLocks noChangeAspect="1"/>
            </p:cNvPicPr>
            <p:nvPr/>
          </p:nvPicPr>
          <p:blipFill>
            <a:blip r:embed="rId3">
              <a:alphaModFix amt="33000"/>
            </a:blip>
            <a:srcRect/>
            <a:stretch>
              <a:fillRect/>
            </a:stretch>
          </p:blipFill>
          <p:spPr bwMode="auto">
            <a:xfrm>
              <a:off x="183760" y="1944200"/>
              <a:ext cx="4240212" cy="426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1"/>
            <p:cNvGrpSpPr/>
            <p:nvPr/>
          </p:nvGrpSpPr>
          <p:grpSpPr>
            <a:xfrm>
              <a:off x="179388" y="1580055"/>
              <a:ext cx="4240212" cy="4627070"/>
              <a:chOff x="179388" y="1580055"/>
              <a:chExt cx="4240212" cy="4627070"/>
            </a:xfrm>
          </p:grpSpPr>
          <p:sp>
            <p:nvSpPr>
              <p:cNvPr id="8" name="TextBox 11"/>
              <p:cNvSpPr txBox="1">
                <a:spLocks noChangeArrowheads="1"/>
              </p:cNvSpPr>
              <p:nvPr/>
            </p:nvSpPr>
            <p:spPr bwMode="auto">
              <a:xfrm>
                <a:off x="838536" y="2004720"/>
                <a:ext cx="1197563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9.7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pic>
            <p:nvPicPr>
              <p:cNvPr id="20486" name="Picture 6" descr="udp_stream_1500_cpu2_thr_rate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9388" y="1941513"/>
                <a:ext cx="4240212" cy="426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686150" y="2041622"/>
                <a:ext cx="3726023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4377089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838536" y="4095674"/>
                <a:ext cx="1184328" cy="338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660066"/>
                    </a:solidFill>
                  </a:rPr>
                  <a:t>~ 440 kHz</a:t>
                </a:r>
              </a:p>
            </p:txBody>
          </p:sp>
          <p:sp>
            <p:nvSpPr>
              <p:cNvPr id="11" name="Right Arrow 15"/>
              <p:cNvSpPr>
                <a:spLocks noChangeArrowheads="1"/>
              </p:cNvSpPr>
              <p:nvPr/>
            </p:nvSpPr>
            <p:spPr bwMode="auto">
              <a:xfrm rot="5400000" flipV="1">
                <a:off x="3199457" y="486262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926016" y="427245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 frames</a:t>
                </a:r>
              </a:p>
            </p:txBody>
          </p:sp>
          <p:sp>
            <p:nvSpPr>
              <p:cNvPr id="13" name="Right Arrow 17"/>
              <p:cNvSpPr>
                <a:spLocks noChangeArrowheads="1"/>
              </p:cNvSpPr>
              <p:nvPr/>
            </p:nvSpPr>
            <p:spPr bwMode="auto">
              <a:xfrm rot="5400000" flipV="1">
                <a:off x="3572743" y="509118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" name="Right Arrow 19"/>
              <p:cNvSpPr>
                <a:spLocks noChangeArrowheads="1"/>
              </p:cNvSpPr>
              <p:nvPr/>
            </p:nvSpPr>
            <p:spPr bwMode="auto">
              <a:xfrm rot="5400000" flipV="1">
                <a:off x="3787945" y="517746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5" name="TextBox 21"/>
              <p:cNvSpPr txBox="1">
                <a:spLocks noChangeArrowheads="1"/>
              </p:cNvSpPr>
              <p:nvPr/>
            </p:nvSpPr>
            <p:spPr bwMode="auto">
              <a:xfrm rot="16200000">
                <a:off x="3299176" y="450105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3 frames</a:t>
                </a:r>
              </a:p>
            </p:txBody>
          </p:sp>
          <p:sp>
            <p:nvSpPr>
              <p:cNvPr id="16" name="TextBox 22"/>
              <p:cNvSpPr txBox="1">
                <a:spLocks noChangeArrowheads="1"/>
              </p:cNvSpPr>
              <p:nvPr/>
            </p:nvSpPr>
            <p:spPr bwMode="auto">
              <a:xfrm rot="16200000">
                <a:off x="3498616" y="457505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4 frames</a:t>
                </a:r>
              </a:p>
            </p:txBody>
          </p:sp>
          <p:sp>
            <p:nvSpPr>
              <p:cNvPr id="17" name="Right Arrow 15"/>
              <p:cNvSpPr>
                <a:spLocks noChangeArrowheads="1"/>
              </p:cNvSpPr>
              <p:nvPr/>
            </p:nvSpPr>
            <p:spPr bwMode="auto">
              <a:xfrm rot="16200000">
                <a:off x="3196700" y="244774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18" name="Right Arrow 17"/>
              <p:cNvSpPr>
                <a:spLocks noChangeArrowheads="1"/>
              </p:cNvSpPr>
              <p:nvPr/>
            </p:nvSpPr>
            <p:spPr bwMode="auto">
              <a:xfrm rot="16200000">
                <a:off x="3572060" y="252174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" name="Right Arrow 19"/>
              <p:cNvSpPr>
                <a:spLocks noChangeArrowheads="1"/>
              </p:cNvSpPr>
              <p:nvPr/>
            </p:nvSpPr>
            <p:spPr bwMode="auto">
              <a:xfrm rot="16200000">
                <a:off x="3784980" y="263150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913870" y="286949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 frames</a:t>
                </a:r>
              </a:p>
            </p:txBody>
          </p:sp>
          <p:sp>
            <p:nvSpPr>
              <p:cNvPr id="21" name="TextBox 21"/>
              <p:cNvSpPr txBox="1">
                <a:spLocks noChangeArrowheads="1"/>
              </p:cNvSpPr>
              <p:nvPr/>
            </p:nvSpPr>
            <p:spPr bwMode="auto">
              <a:xfrm rot="16200000">
                <a:off x="3287030" y="293001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3 frames</a:t>
                </a:r>
              </a:p>
            </p:txBody>
          </p:sp>
          <p:sp>
            <p:nvSpPr>
              <p:cNvPr id="22" name="TextBox 22"/>
              <p:cNvSpPr txBox="1">
                <a:spLocks noChangeArrowheads="1"/>
              </p:cNvSpPr>
              <p:nvPr/>
            </p:nvSpPr>
            <p:spPr bwMode="auto">
              <a:xfrm rot="16200000">
                <a:off x="3507790" y="303757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4 frames</a:t>
                </a:r>
              </a:p>
            </p:txBody>
          </p:sp>
          <p:sp>
            <p:nvSpPr>
              <p:cNvPr id="24" name="Right Arrow 15"/>
              <p:cNvSpPr>
                <a:spLocks noChangeArrowheads="1"/>
              </p:cNvSpPr>
              <p:nvPr/>
            </p:nvSpPr>
            <p:spPr bwMode="auto">
              <a:xfrm rot="16200000">
                <a:off x="2770665" y="253327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25" name="Right Arrow 15"/>
              <p:cNvSpPr>
                <a:spLocks noChangeArrowheads="1"/>
              </p:cNvSpPr>
              <p:nvPr/>
            </p:nvSpPr>
            <p:spPr bwMode="auto">
              <a:xfrm rot="5400000" flipV="1">
                <a:off x="3139660" y="1837946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26" name="Right Arrow 15"/>
              <p:cNvSpPr>
                <a:spLocks noChangeArrowheads="1"/>
              </p:cNvSpPr>
              <p:nvPr/>
            </p:nvSpPr>
            <p:spPr bwMode="auto">
              <a:xfrm rot="16200000">
                <a:off x="2768980" y="521293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27" name="Right Arrow 15"/>
              <p:cNvSpPr>
                <a:spLocks noChangeArrowheads="1"/>
              </p:cNvSpPr>
              <p:nvPr/>
            </p:nvSpPr>
            <p:spPr bwMode="auto">
              <a:xfrm rot="16200000">
                <a:off x="3139660" y="549868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28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550046" y="2835465"/>
                <a:ext cx="7416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</a:t>
                </a:r>
                <a:r>
                  <a:rPr lang="en-US" sz="1200" dirty="0" smtClean="0">
                    <a:solidFill>
                      <a:srgbClr val="660066"/>
                    </a:solidFill>
                  </a:rPr>
                  <a:t> PCI-E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frames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29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538205" y="5494325"/>
                <a:ext cx="7416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</a:t>
                </a:r>
                <a:r>
                  <a:rPr lang="en-US" sz="1200" dirty="0" smtClean="0">
                    <a:solidFill>
                      <a:srgbClr val="660066"/>
                    </a:solidFill>
                  </a:rPr>
                  <a:t> PCI-E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frames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0" name="TextBox 16"/>
              <p:cNvSpPr txBox="1">
                <a:spLocks noChangeArrowheads="1"/>
              </p:cNvSpPr>
              <p:nvPr/>
            </p:nvSpPr>
            <p:spPr bwMode="auto">
              <a:xfrm>
                <a:off x="2593000" y="1580055"/>
                <a:ext cx="7416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3 PCI-E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frames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31" name="TextBox 16"/>
              <p:cNvSpPr txBox="1">
                <a:spLocks noChangeArrowheads="1"/>
              </p:cNvSpPr>
              <p:nvPr/>
            </p:nvSpPr>
            <p:spPr bwMode="auto">
              <a:xfrm>
                <a:off x="3246436" y="5447135"/>
                <a:ext cx="7416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3 PCI-E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frames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495800" y="1981200"/>
            <a:ext cx="4240213" cy="4326468"/>
            <a:chOff x="4495800" y="1981200"/>
            <a:chExt cx="4240213" cy="4326468"/>
          </a:xfrm>
        </p:grpSpPr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5012224" y="3733800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100</a:t>
              </a:r>
              <a:r>
                <a:rPr lang="en-US" sz="1200" dirty="0" smtClean="0">
                  <a:solidFill>
                    <a:srgbClr val="660066"/>
                  </a:solidFill>
                </a:rPr>
                <a:t>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20485" name="Picture 5" descr="udp_stream_1500_cpu2_load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800" y="1981200"/>
              <a:ext cx="4240213" cy="42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27"/>
            <p:cNvSpPr txBox="1">
              <a:spLocks noChangeArrowheads="1"/>
            </p:cNvSpPr>
            <p:nvPr/>
          </p:nvSpPr>
          <p:spPr bwMode="auto">
            <a:xfrm>
              <a:off x="5935663" y="3792538"/>
              <a:ext cx="14478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fake </a:t>
              </a:r>
              <a:r>
                <a:rPr lang="en-US" sz="1200" dirty="0" err="1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5" name="Straight Connector 9"/>
            <p:cNvCxnSpPr>
              <a:cxnSpLocks noChangeShapeType="1"/>
              <a:endCxn id="33" idx="0"/>
            </p:cNvCxnSpPr>
            <p:nvPr/>
          </p:nvCxnSpPr>
          <p:spPr bwMode="auto">
            <a:xfrm rot="5400000">
              <a:off x="5243287" y="342877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6" name="Straight Connector 9"/>
            <p:cNvCxnSpPr>
              <a:cxnSpLocks noChangeShapeType="1"/>
            </p:cNvCxnSpPr>
            <p:nvPr/>
          </p:nvCxnSpPr>
          <p:spPr bwMode="auto">
            <a:xfrm rot="5400000">
              <a:off x="6481762" y="3716338"/>
              <a:ext cx="347663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7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70439" y="2523235"/>
              <a:ext cx="28753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5322963" y="2607732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(4/5)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9" name="Straight Connector 9"/>
            <p:cNvCxnSpPr>
              <a:cxnSpLocks noChangeShapeType="1"/>
            </p:cNvCxnSpPr>
            <p:nvPr/>
          </p:nvCxnSpPr>
          <p:spPr bwMode="auto">
            <a:xfrm rot="5400000">
              <a:off x="6709471" y="2602346"/>
              <a:ext cx="146248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0" name="TextBox 25"/>
            <p:cNvSpPr txBox="1">
              <a:spLocks noChangeArrowheads="1"/>
            </p:cNvSpPr>
            <p:nvPr/>
          </p:nvSpPr>
          <p:spPr bwMode="auto">
            <a:xfrm>
              <a:off x="6533685" y="2607732"/>
              <a:ext cx="539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1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56756" y="4660952"/>
              <a:ext cx="337768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5334000" y="4766504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(~50%)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81409" y="5778438"/>
              <a:ext cx="28753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4" name="TextBox 25"/>
            <p:cNvSpPr txBox="1">
              <a:spLocks noChangeArrowheads="1"/>
            </p:cNvSpPr>
            <p:nvPr/>
          </p:nvSpPr>
          <p:spPr bwMode="auto">
            <a:xfrm>
              <a:off x="5372030" y="5846003"/>
              <a:ext cx="7034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(~50%)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5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46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47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48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Additional dummy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ps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bound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to the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same core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of the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tx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ps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(CPU 2),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wasting CPU resources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CPU available for </a:t>
            </a:r>
            <a:r>
              <a:rPr lang="en-US" sz="2000" dirty="0" err="1" smtClean="0">
                <a:ea typeface="ＭＳ Ｐゴシック" pitchFamily="-110" charset="-128"/>
                <a:cs typeface="ＭＳ Ｐゴシック" pitchFamily="-110" charset="-128"/>
              </a:rPr>
              <a:t>tx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process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trimmed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using relative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priority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00FF"/>
                </a:solidFill>
              </a:rPr>
              <a:t>perfect linearity </a:t>
            </a:r>
            <a:r>
              <a:rPr lang="en-US" sz="2000" dirty="0" smtClean="0"/>
              <a:t>confirms that the </a:t>
            </a:r>
            <a:r>
              <a:rPr lang="en-US" sz="2000" b="1" dirty="0" smtClean="0">
                <a:solidFill>
                  <a:srgbClr val="FF0000"/>
                </a:solidFill>
              </a:rPr>
              <a:t>system CPU load</a:t>
            </a:r>
            <a:r>
              <a:rPr lang="en-US" sz="2000" dirty="0" smtClean="0"/>
              <a:t> @ </a:t>
            </a:r>
            <a:r>
              <a:rPr lang="en-US" sz="2000" b="1" dirty="0" smtClean="0">
                <a:solidFill>
                  <a:srgbClr val="FF0000"/>
                </a:solidFill>
              </a:rPr>
              <a:t>sender side </a:t>
            </a:r>
            <a:r>
              <a:rPr lang="en-US" sz="2000" dirty="0" smtClean="0"/>
              <a:t>was actually </a:t>
            </a:r>
            <a:r>
              <a:rPr lang="en-US" sz="2000" b="1" dirty="0" smtClean="0">
                <a:solidFill>
                  <a:srgbClr val="FF0000"/>
                </a:solidFill>
              </a:rPr>
              <a:t>the main bottleneck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2 GHz </a:t>
            </a:r>
            <a:r>
              <a:rPr lang="en-US" sz="2000" b="1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 smtClean="0">
                <a:solidFill>
                  <a:srgbClr val="0000FF"/>
                </a:solidFill>
              </a:rPr>
              <a:t> 3 GHz CPU </a:t>
            </a:r>
            <a:r>
              <a:rPr lang="en-US" sz="2000" dirty="0" smtClean="0"/>
              <a:t>(same</a:t>
            </a:r>
            <a:br>
              <a:rPr lang="en-US" sz="2000" dirty="0" smtClean="0"/>
            </a:br>
            <a:r>
              <a:rPr lang="en-US" sz="2000" dirty="0" smtClean="0"/>
              <a:t>architecture):</a:t>
            </a:r>
          </a:p>
          <a:p>
            <a:pPr lvl="1"/>
            <a:r>
              <a:rPr lang="en-US" sz="1600" dirty="0" smtClean="0"/>
              <a:t>Potential increase of 50% in the</a:t>
            </a:r>
            <a:br>
              <a:rPr lang="en-US" sz="1600" dirty="0" smtClean="0"/>
            </a:br>
            <a:r>
              <a:rPr lang="en-US" sz="1600" dirty="0" smtClean="0"/>
              <a:t>maximum throughput:</a:t>
            </a:r>
          </a:p>
          <a:p>
            <a:pPr lvl="2"/>
            <a:r>
              <a:rPr lang="en-US" sz="1200" dirty="0" smtClean="0"/>
              <a:t>Provided that bottlenecks of other kinds</a:t>
            </a:r>
            <a:br>
              <a:rPr lang="en-US" sz="1200" dirty="0" smtClean="0"/>
            </a:br>
            <a:r>
              <a:rPr lang="en-US" sz="1200" dirty="0" smtClean="0"/>
              <a:t>do not show up before such increase</a:t>
            </a:r>
            <a:br>
              <a:rPr lang="en-US" sz="1200" dirty="0" smtClean="0"/>
            </a:br>
            <a:r>
              <a:rPr lang="en-US" sz="1200" dirty="0" smtClean="0"/>
              <a:t>is reached.</a:t>
            </a:r>
            <a:endParaRPr lang="en-US" sz="12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2530" name="Picture 7" descr="udp_stream_9000_cpu2_thr_vs_loa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57766" y="2990210"/>
            <a:ext cx="4557074" cy="32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UDP – Jumbo Frames (II)</a:t>
            </a:r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omic Sans MS" pitchFamily="-110" charset="0"/>
              </a:rPr>
              <a:t>High Rate Packet Transmission on 10 Gigabit Ethernet</a:t>
            </a:r>
            <a:r>
              <a:rPr lang="it-IT" dirty="0" smtClean="0">
                <a:latin typeface="Comic Sans MS" pitchFamily="-110" charset="0"/>
              </a:rPr>
              <a:t>. </a:t>
            </a:r>
            <a:fld id="{C1D86109-2A2F-7F4E-929B-B1F7CE71D0BD}" type="slidenum">
              <a:rPr lang="it-IT" smtClean="0">
                <a:latin typeface="Comic Sans MS" pitchFamily="-110" charset="0"/>
              </a:rPr>
              <a:pPr/>
              <a:t>11</a:t>
            </a:fld>
            <a:endParaRPr lang="it-IT" dirty="0" smtClean="0">
              <a:latin typeface="Comic Sans MS" pitchFamily="-110" charset="0"/>
            </a:endParaRPr>
          </a:p>
          <a:p>
            <a:r>
              <a:rPr lang="it-IT" dirty="0" smtClean="0">
                <a:latin typeface="Comic Sans MS" pitchFamily="-110" charset="0"/>
              </a:rPr>
              <a:t>Domenico Galli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UDP – Jumbo Frames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2 Sender Processes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85566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Doubled </a:t>
            </a:r>
            <a:r>
              <a:rPr lang="en-US" sz="2737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availability</a:t>
            </a:r>
            <a:r>
              <a:rPr lang="en-US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 of </a:t>
            </a:r>
            <a:r>
              <a:rPr lang="en-US" sz="2737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CPU cycles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to the </a:t>
            </a:r>
            <a:r>
              <a:rPr lang="en-US" sz="2737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sender</a:t>
            </a:r>
            <a:r>
              <a:rPr lang="en-US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rPr>
              <a:t> PC.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10GbE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fully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saturated.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Receiver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(playing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against 2 senders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)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not yet saturated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A11F463C-0C3C-4E49-B321-CDF1310B9FE7}" type="slidenum">
              <a:rPr lang="it-IT" smtClean="0">
                <a:latin typeface="Comic Sans MS" pitchFamily="-110" charset="0"/>
              </a:rPr>
              <a:pPr/>
              <a:t>12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495800" y="1981549"/>
            <a:ext cx="4253720" cy="4326119"/>
            <a:chOff x="4495800" y="1981549"/>
            <a:chExt cx="4253720" cy="4326119"/>
          </a:xfrm>
        </p:grpSpPr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4980864" y="3710280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200%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35" name="Picture 5" descr="udp_stream_1500_cpu2_load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95800" y="1981549"/>
              <a:ext cx="4240213" cy="42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27"/>
            <p:cNvSpPr txBox="1">
              <a:spLocks noChangeArrowheads="1"/>
            </p:cNvSpPr>
            <p:nvPr/>
          </p:nvSpPr>
          <p:spPr bwMode="auto">
            <a:xfrm>
              <a:off x="5943600" y="3707398"/>
              <a:ext cx="914400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fake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7" name="Straight Connector 9"/>
            <p:cNvCxnSpPr>
              <a:cxnSpLocks noChangeShapeType="1"/>
              <a:endCxn id="34" idx="0"/>
            </p:cNvCxnSpPr>
            <p:nvPr/>
          </p:nvCxnSpPr>
          <p:spPr bwMode="auto">
            <a:xfrm rot="5400000">
              <a:off x="5211927" y="340525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8" name="Straight Connector 9"/>
            <p:cNvCxnSpPr>
              <a:cxnSpLocks noChangeShapeType="1"/>
            </p:cNvCxnSpPr>
            <p:nvPr/>
          </p:nvCxnSpPr>
          <p:spPr bwMode="auto">
            <a:xfrm rot="5400000">
              <a:off x="6275430" y="3615382"/>
              <a:ext cx="236440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9" name="Straight Connector 9"/>
            <p:cNvCxnSpPr>
              <a:cxnSpLocks noChangeShapeType="1"/>
            </p:cNvCxnSpPr>
            <p:nvPr/>
          </p:nvCxnSpPr>
          <p:spPr bwMode="auto">
            <a:xfrm rot="5400000">
              <a:off x="5484811" y="2451101"/>
              <a:ext cx="457996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0" name="TextBox 25"/>
            <p:cNvSpPr txBox="1">
              <a:spLocks noChangeArrowheads="1"/>
            </p:cNvSpPr>
            <p:nvPr/>
          </p:nvSpPr>
          <p:spPr bwMode="auto">
            <a:xfrm>
              <a:off x="5322963" y="2607732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(4/5)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1" name="Straight Connector 9"/>
            <p:cNvCxnSpPr>
              <a:cxnSpLocks noChangeShapeType="1"/>
            </p:cNvCxnSpPr>
            <p:nvPr/>
          </p:nvCxnSpPr>
          <p:spPr bwMode="auto">
            <a:xfrm rot="5400000">
              <a:off x="6691444" y="2585907"/>
              <a:ext cx="18071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6533685" y="2607732"/>
              <a:ext cx="539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02464" y="4607454"/>
              <a:ext cx="445558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4" name="TextBox 25"/>
            <p:cNvSpPr txBox="1">
              <a:spLocks noChangeArrowheads="1"/>
            </p:cNvSpPr>
            <p:nvPr/>
          </p:nvSpPr>
          <p:spPr bwMode="auto">
            <a:xfrm>
              <a:off x="5334000" y="4766504"/>
              <a:ext cx="863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(25-75%)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5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12832" y="5713035"/>
              <a:ext cx="42151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6" name="TextBox 25"/>
            <p:cNvSpPr txBox="1">
              <a:spLocks noChangeArrowheads="1"/>
            </p:cNvSpPr>
            <p:nvPr/>
          </p:nvSpPr>
          <p:spPr bwMode="auto">
            <a:xfrm>
              <a:off x="5301470" y="5846003"/>
              <a:ext cx="863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(75-90%)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6768320" y="3706721"/>
              <a:ext cx="1981200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~5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KiB</a:t>
              </a:r>
              <a:r>
                <a:rPr lang="en-US" sz="1100" dirty="0" smtClean="0">
                  <a:solidFill>
                    <a:srgbClr val="660066"/>
                  </a:solidFill>
                </a:rPr>
                <a:t/>
              </a:r>
              <a:br>
                <a:rPr lang="en-US" sz="1100" dirty="0" smtClean="0">
                  <a:solidFill>
                    <a:srgbClr val="660066"/>
                  </a:solidFill>
                </a:rPr>
              </a:br>
              <a:r>
                <a:rPr lang="en-US" sz="1100" dirty="0" smtClean="0">
                  <a:solidFill>
                    <a:srgbClr val="660066"/>
                  </a:solidFill>
                </a:rPr>
                <a:t>no more CPU bottleneck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cxnSp>
          <p:nvCxnSpPr>
            <p:cNvPr id="52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7141065" y="3331065"/>
              <a:ext cx="698708" cy="25916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</p:grpSp>
      <p:grpSp>
        <p:nvGrpSpPr>
          <p:cNvPr id="63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64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65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66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7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6" name="Group 75"/>
          <p:cNvGrpSpPr/>
          <p:nvPr/>
        </p:nvGrpSpPr>
        <p:grpSpPr>
          <a:xfrm>
            <a:off x="175920" y="1936360"/>
            <a:ext cx="4254656" cy="4270319"/>
            <a:chOff x="175920" y="1936360"/>
            <a:chExt cx="4254656" cy="4270319"/>
          </a:xfrm>
        </p:grpSpPr>
        <p:grpSp>
          <p:nvGrpSpPr>
            <p:cNvPr id="51" name="Group 50"/>
            <p:cNvGrpSpPr/>
            <p:nvPr/>
          </p:nvGrpSpPr>
          <p:grpSpPr>
            <a:xfrm>
              <a:off x="179388" y="1941958"/>
              <a:ext cx="4240212" cy="4264721"/>
              <a:chOff x="179388" y="1941958"/>
              <a:chExt cx="4240212" cy="4264721"/>
            </a:xfrm>
          </p:grpSpPr>
          <p:pic>
            <p:nvPicPr>
              <p:cNvPr id="9" name="Picture 6" descr="udp_stream_1500_cpu2_thr_rate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79388" y="1941958"/>
                <a:ext cx="4240212" cy="426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11"/>
              <p:cNvSpPr txBox="1">
                <a:spLocks noChangeArrowheads="1"/>
              </p:cNvSpPr>
              <p:nvPr/>
            </p:nvSpPr>
            <p:spPr bwMode="auto">
              <a:xfrm>
                <a:off x="838536" y="2023646"/>
                <a:ext cx="1113606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10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686150" y="1994582"/>
                <a:ext cx="3726023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  <p:cxnSp>
            <p:nvCxnSpPr>
              <p:cNvPr id="1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4395944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  <p:sp>
            <p:nvSpPr>
              <p:cNvPr id="12" name="TextBox 13"/>
              <p:cNvSpPr txBox="1">
                <a:spLocks noChangeArrowheads="1"/>
              </p:cNvSpPr>
              <p:nvPr/>
            </p:nvSpPr>
            <p:spPr bwMode="auto">
              <a:xfrm>
                <a:off x="838536" y="4095674"/>
                <a:ext cx="118443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600 </a:t>
                </a:r>
                <a:r>
                  <a:rPr lang="en-US" sz="1600" dirty="0">
                    <a:solidFill>
                      <a:srgbClr val="660066"/>
                    </a:solidFill>
                  </a:rPr>
                  <a:t>kHz</a:t>
                </a:r>
              </a:p>
            </p:txBody>
          </p:sp>
          <p:sp>
            <p:nvSpPr>
              <p:cNvPr id="13" name="Right Arrow 15"/>
              <p:cNvSpPr>
                <a:spLocks noChangeArrowheads="1"/>
              </p:cNvSpPr>
              <p:nvPr/>
            </p:nvSpPr>
            <p:spPr bwMode="auto">
              <a:xfrm rot="5400000" flipV="1">
                <a:off x="3199457" y="497798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4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926016" y="4387815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 frames</a:t>
                </a:r>
              </a:p>
            </p:txBody>
          </p:sp>
          <p:sp>
            <p:nvSpPr>
              <p:cNvPr id="15" name="Right Arrow 17"/>
              <p:cNvSpPr>
                <a:spLocks noChangeArrowheads="1"/>
              </p:cNvSpPr>
              <p:nvPr/>
            </p:nvSpPr>
            <p:spPr bwMode="auto">
              <a:xfrm rot="5400000" flipV="1">
                <a:off x="3572743" y="513038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" name="Right Arrow 19"/>
              <p:cNvSpPr>
                <a:spLocks noChangeArrowheads="1"/>
              </p:cNvSpPr>
              <p:nvPr/>
            </p:nvSpPr>
            <p:spPr bwMode="auto">
              <a:xfrm rot="5400000" flipV="1">
                <a:off x="3787945" y="517746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" name="TextBox 21"/>
              <p:cNvSpPr txBox="1">
                <a:spLocks noChangeArrowheads="1"/>
              </p:cNvSpPr>
              <p:nvPr/>
            </p:nvSpPr>
            <p:spPr bwMode="auto">
              <a:xfrm rot="16200000">
                <a:off x="3299176" y="454025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3 frames</a:t>
                </a:r>
              </a:p>
            </p:txBody>
          </p:sp>
          <p:sp>
            <p:nvSpPr>
              <p:cNvPr id="18" name="TextBox 22"/>
              <p:cNvSpPr txBox="1">
                <a:spLocks noChangeArrowheads="1"/>
              </p:cNvSpPr>
              <p:nvPr/>
            </p:nvSpPr>
            <p:spPr bwMode="auto">
              <a:xfrm rot="16200000">
                <a:off x="3498616" y="457505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4 frames</a:t>
                </a:r>
              </a:p>
            </p:txBody>
          </p:sp>
          <p:sp>
            <p:nvSpPr>
              <p:cNvPr id="19" name="Right Arrow 15"/>
              <p:cNvSpPr>
                <a:spLocks noChangeArrowheads="1"/>
              </p:cNvSpPr>
              <p:nvPr/>
            </p:nvSpPr>
            <p:spPr bwMode="auto">
              <a:xfrm rot="16200000">
                <a:off x="3196700" y="2123266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20" name="Right Arrow 19"/>
              <p:cNvSpPr>
                <a:spLocks noChangeArrowheads="1"/>
              </p:cNvSpPr>
              <p:nvPr/>
            </p:nvSpPr>
            <p:spPr bwMode="auto">
              <a:xfrm rot="16200000">
                <a:off x="3572060" y="212726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" name="Right Arrow 19"/>
              <p:cNvSpPr>
                <a:spLocks noChangeArrowheads="1"/>
              </p:cNvSpPr>
              <p:nvPr/>
            </p:nvSpPr>
            <p:spPr bwMode="auto">
              <a:xfrm rot="16200000">
                <a:off x="3784980" y="211942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913870" y="2545016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2 frames</a:t>
                </a:r>
              </a:p>
            </p:txBody>
          </p:sp>
          <p:sp>
            <p:nvSpPr>
              <p:cNvPr id="23" name="TextBox 21"/>
              <p:cNvSpPr txBox="1">
                <a:spLocks noChangeArrowheads="1"/>
              </p:cNvSpPr>
              <p:nvPr/>
            </p:nvSpPr>
            <p:spPr bwMode="auto">
              <a:xfrm rot="16200000">
                <a:off x="3287030" y="253553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3 frames</a:t>
                </a:r>
              </a:p>
            </p:txBody>
          </p:sp>
          <p:sp>
            <p:nvSpPr>
              <p:cNvPr id="24" name="TextBox 22"/>
              <p:cNvSpPr txBox="1">
                <a:spLocks noChangeArrowheads="1"/>
              </p:cNvSpPr>
              <p:nvPr/>
            </p:nvSpPr>
            <p:spPr bwMode="auto">
              <a:xfrm rot="16200000">
                <a:off x="3507790" y="2525491"/>
                <a:ext cx="834354" cy="27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660066"/>
                    </a:solidFill>
                  </a:rPr>
                  <a:t>4 frames</a:t>
                </a:r>
              </a:p>
            </p:txBody>
          </p:sp>
          <p:sp>
            <p:nvSpPr>
              <p:cNvPr id="47" name="Right Arrow 15"/>
              <p:cNvSpPr>
                <a:spLocks noChangeArrowheads="1"/>
              </p:cNvSpPr>
              <p:nvPr/>
            </p:nvSpPr>
            <p:spPr bwMode="auto">
              <a:xfrm rot="16200000">
                <a:off x="2641980" y="2150781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48" name="Right Arrow 15"/>
              <p:cNvSpPr>
                <a:spLocks noChangeArrowheads="1"/>
              </p:cNvSpPr>
              <p:nvPr/>
            </p:nvSpPr>
            <p:spPr bwMode="auto">
              <a:xfrm rot="16200000">
                <a:off x="2641980" y="5054185"/>
                <a:ext cx="304835" cy="102394"/>
              </a:xfrm>
              <a:prstGeom prst="rightArrow">
                <a:avLst>
                  <a:gd name="adj1" fmla="val 40046"/>
                  <a:gd name="adj2" fmla="val 106808"/>
                </a:avLst>
              </a:pr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 dirty="0"/>
              </a:p>
            </p:txBody>
          </p:sp>
          <p:sp>
            <p:nvSpPr>
              <p:cNvPr id="49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472304" y="2549046"/>
                <a:ext cx="65068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~3 </a:t>
                </a:r>
                <a:r>
                  <a:rPr lang="en-US" sz="1200" dirty="0" err="1" smtClean="0">
                    <a:solidFill>
                      <a:srgbClr val="660066"/>
                    </a:solidFill>
                  </a:rPr>
                  <a:t>KiB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50" name="TextBox 16"/>
              <p:cNvSpPr txBox="1">
                <a:spLocks noChangeArrowheads="1"/>
              </p:cNvSpPr>
              <p:nvPr/>
            </p:nvSpPr>
            <p:spPr bwMode="auto">
              <a:xfrm rot="16200000">
                <a:off x="2463115" y="5372196"/>
                <a:ext cx="65068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~3 </a:t>
                </a:r>
                <a:r>
                  <a:rPr lang="en-US" sz="1200" dirty="0" err="1" smtClean="0">
                    <a:solidFill>
                      <a:srgbClr val="660066"/>
                    </a:solidFill>
                  </a:rPr>
                  <a:t>KiB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</p:grpSp>
        <p:pic>
          <p:nvPicPr>
            <p:cNvPr id="75" name="Picture 74" descr="Untitled.png"/>
            <p:cNvPicPr>
              <a:picLocks noChangeAspect="1"/>
            </p:cNvPicPr>
            <p:nvPr/>
          </p:nvPicPr>
          <p:blipFill>
            <a:blip r:embed="rId5">
              <a:alphaModFix amt="34000"/>
            </a:blip>
            <a:stretch>
              <a:fillRect/>
            </a:stretch>
          </p:blipFill>
          <p:spPr>
            <a:xfrm>
              <a:off x="175920" y="1936360"/>
              <a:ext cx="4254656" cy="20968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Standard Frames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9986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1500 B MTU </a:t>
            </a:r>
            <a:r>
              <a:rPr lang="en-US" sz="2000" dirty="0" smtClean="0"/>
              <a:t>(Maximum Transfer Unit).</a:t>
            </a:r>
          </a:p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2000" dirty="0" smtClean="0"/>
              <a:t>TCP segments sent </a:t>
            </a:r>
            <a:r>
              <a:rPr lang="en-US" sz="2000" b="1" dirty="0" smtClean="0">
                <a:solidFill>
                  <a:srgbClr val="0000FF"/>
                </a:solidFill>
              </a:rPr>
              <a:t>as fast as they can be sent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Bottleneck</a:t>
            </a:r>
            <a:r>
              <a:rPr lang="en-US" sz="2000" dirty="0" smtClean="0"/>
              <a:t>: sender CPU core</a:t>
            </a:r>
            <a:br>
              <a:rPr lang="en-US" sz="2000" dirty="0" smtClean="0"/>
            </a:br>
            <a:r>
              <a:rPr lang="en-US" sz="2000" dirty="0" smtClean="0"/>
              <a:t>2 (</a:t>
            </a:r>
            <a:r>
              <a:rPr lang="en-US" sz="2000" b="1" dirty="0" smtClean="0">
                <a:solidFill>
                  <a:srgbClr val="FF0000"/>
                </a:solidFill>
              </a:rPr>
              <a:t>sender process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rgbClr val="FF0000"/>
                </a:solidFill>
              </a:rPr>
              <a:t> 100%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system load</a:t>
            </a:r>
            <a:r>
              <a:rPr lang="en-US" sz="2000" dirty="0" smtClean="0"/>
              <a:t>).</a:t>
            </a:r>
          </a:p>
          <a:p>
            <a:endParaRPr lang="it-IT" sz="2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omic Sans MS" pitchFamily="-110" charset="0"/>
              </a:rPr>
              <a:t>High Rate Packet Transmission on 10 Gigabit Ethernet</a:t>
            </a:r>
            <a:r>
              <a:rPr lang="it-IT" dirty="0" smtClean="0">
                <a:latin typeface="Comic Sans MS" pitchFamily="-110" charset="0"/>
              </a:rPr>
              <a:t>. </a:t>
            </a:r>
            <a:fld id="{3E8939EE-7782-6044-9DFD-F958C81C303C}" type="slidenum">
              <a:rPr lang="it-IT" smtClean="0">
                <a:latin typeface="Comic Sans MS" pitchFamily="-110" charset="0"/>
              </a:rPr>
              <a:pPr/>
              <a:t>13</a:t>
            </a:fld>
            <a:endParaRPr lang="it-IT" dirty="0" smtClean="0">
              <a:latin typeface="Comic Sans MS" pitchFamily="-110" charset="0"/>
            </a:endParaRPr>
          </a:p>
          <a:p>
            <a:r>
              <a:rPr lang="it-IT" dirty="0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495800" y="1981200"/>
            <a:ext cx="4240212" cy="4215702"/>
            <a:chOff x="4495800" y="1981200"/>
            <a:chExt cx="4240212" cy="4215702"/>
          </a:xfrm>
        </p:grpSpPr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8" name="Picture 5" descr="udp_stream_1500_cpu2_load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95800" y="1981200"/>
              <a:ext cx="4240212" cy="42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6019800" y="3707049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fake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11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28773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1699" y="3622677"/>
              <a:ext cx="297657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1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621215" y="2587749"/>
              <a:ext cx="184597" cy="19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5322963" y="2607383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(2/3)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15" name="Straight Connector 9"/>
            <p:cNvCxnSpPr>
              <a:cxnSpLocks noChangeShapeType="1"/>
            </p:cNvCxnSpPr>
            <p:nvPr/>
          </p:nvCxnSpPr>
          <p:spPr bwMode="auto">
            <a:xfrm rot="5400000">
              <a:off x="6713050" y="2607957"/>
              <a:ext cx="136709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6533685" y="2607383"/>
              <a:ext cx="539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(1/3)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17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242447" y="4577953"/>
              <a:ext cx="165100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5918388" y="4093403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(&lt;35%)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19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5958811" y="5661687"/>
              <a:ext cx="198966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5689788" y="5156202"/>
              <a:ext cx="690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(&lt;40%)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9388" y="3124200"/>
            <a:ext cx="4240212" cy="3063736"/>
            <a:chOff x="179388" y="3124200"/>
            <a:chExt cx="4240212" cy="3063736"/>
          </a:xfrm>
        </p:grpSpPr>
        <p:pic>
          <p:nvPicPr>
            <p:cNvPr id="24" name="Picture 6" descr="udp_stream_1500_cpu2_thr_rat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9388" y="3124200"/>
              <a:ext cx="4240212" cy="306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838200" y="3928646"/>
              <a:ext cx="119756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5.8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cxnSp>
          <p:nvCxnSpPr>
            <p:cNvPr id="27" name="Straight Connector 12"/>
            <p:cNvCxnSpPr>
              <a:cxnSpLocks noChangeShapeType="1"/>
            </p:cNvCxnSpPr>
            <p:nvPr/>
          </p:nvCxnSpPr>
          <p:spPr bwMode="auto">
            <a:xfrm>
              <a:off x="686150" y="4296972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</p:grp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32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3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92246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9000 B MTU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Enhancement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with respect to 1500 MTU (6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7 </a:t>
            </a:r>
            <a:r>
              <a:rPr lang="en-US" sz="2000" dirty="0" err="1" smtClean="0">
                <a:ea typeface="ＭＳ Ｐゴシック" pitchFamily="-110" charset="-128"/>
                <a:cs typeface="ＭＳ Ｐゴシック" pitchFamily="-110" charset="-128"/>
              </a:rPr>
              <a:t>Gb/s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pPr>
              <a:spcBef>
                <a:spcPts val="3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Bottleneck</a:t>
            </a:r>
            <a:r>
              <a:rPr lang="en-US" sz="2000" dirty="0" smtClean="0"/>
              <a:t>: sender CPU core</a:t>
            </a:r>
            <a:br>
              <a:rPr lang="en-US" sz="2000" dirty="0" smtClean="0"/>
            </a:br>
            <a:r>
              <a:rPr lang="en-US" sz="2000" dirty="0" smtClean="0"/>
              <a:t>2 (</a:t>
            </a:r>
            <a:r>
              <a:rPr lang="en-US" sz="2000" b="1" dirty="0" smtClean="0">
                <a:solidFill>
                  <a:srgbClr val="0000FF"/>
                </a:solidFill>
              </a:rPr>
              <a:t>sender process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100%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system load</a:t>
            </a:r>
            <a:r>
              <a:rPr lang="en-US" sz="2000" dirty="0" smtClean="0"/>
              <a:t>).</a:t>
            </a:r>
          </a:p>
          <a:p>
            <a:pPr>
              <a:spcBef>
                <a:spcPts val="300"/>
              </a:spcBef>
            </a:pPr>
            <a:endParaRPr lang="it-IT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endParaRPr lang="it-IT" sz="2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961AE731-125F-B146-B3A4-64A9871FB036}" type="slidenum">
              <a:rPr lang="it-IT" smtClean="0">
                <a:latin typeface="Comic Sans MS" pitchFamily="-110" charset="0"/>
              </a:rPr>
              <a:pPr/>
              <a:t>14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3" name="Group 32"/>
          <p:cNvGrpSpPr/>
          <p:nvPr/>
        </p:nvGrpSpPr>
        <p:grpSpPr>
          <a:xfrm>
            <a:off x="179388" y="3123855"/>
            <a:ext cx="4244982" cy="3064081"/>
            <a:chOff x="179388" y="3123855"/>
            <a:chExt cx="4244982" cy="3064081"/>
          </a:xfrm>
        </p:grpSpPr>
        <p:grpSp>
          <p:nvGrpSpPr>
            <p:cNvPr id="11" name="Group 10"/>
            <p:cNvGrpSpPr/>
            <p:nvPr/>
          </p:nvGrpSpPr>
          <p:grpSpPr>
            <a:xfrm>
              <a:off x="179388" y="3123855"/>
              <a:ext cx="4244982" cy="3064081"/>
              <a:chOff x="179388" y="3123855"/>
              <a:chExt cx="4244982" cy="3064081"/>
            </a:xfrm>
          </p:grpSpPr>
          <p:pic>
            <p:nvPicPr>
              <p:cNvPr id="8" name="Picture 6" descr="udp_stream_1500_cpu2_thr_rate.pdf"/>
              <p:cNvPicPr>
                <a:picLocks noChangeAspect="1"/>
              </p:cNvPicPr>
              <p:nvPr/>
            </p:nvPicPr>
            <p:blipFill>
              <a:blip r:embed="rId3">
                <a:alphaModFix amt="34000"/>
              </a:blip>
              <a:stretch>
                <a:fillRect/>
              </a:stretch>
            </p:blipFill>
            <p:spPr bwMode="auto">
              <a:xfrm>
                <a:off x="179388" y="3124200"/>
                <a:ext cx="4240212" cy="3063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tcp_stream_9000_cpu2_thr_ra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60" y="3123855"/>
                <a:ext cx="4240610" cy="3064025"/>
              </a:xfrm>
              <a:prstGeom prst="rect">
                <a:avLst/>
              </a:prstGeom>
            </p:spPr>
          </p:pic>
        </p:grp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838200" y="3611163"/>
              <a:ext cx="102123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7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cxnSp>
          <p:nvCxnSpPr>
            <p:cNvPr id="20" name="Straight Connector 12"/>
            <p:cNvCxnSpPr>
              <a:cxnSpLocks noChangeShapeType="1"/>
            </p:cNvCxnSpPr>
            <p:nvPr/>
          </p:nvCxnSpPr>
          <p:spPr bwMode="auto">
            <a:xfrm>
              <a:off x="686150" y="3979489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4495800" y="1981200"/>
            <a:ext cx="4240212" cy="4215701"/>
            <a:chOff x="4495800" y="1981200"/>
            <a:chExt cx="4240212" cy="421570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7" name="Picture 5" descr="udp_stream_1500_cpu2_load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00" y="1981200"/>
              <a:ext cx="4240212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6019800" y="3707049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fake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28773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4" name="Straight Connector 9"/>
            <p:cNvCxnSpPr>
              <a:cxnSpLocks noChangeShapeType="1"/>
            </p:cNvCxnSpPr>
            <p:nvPr/>
          </p:nvCxnSpPr>
          <p:spPr bwMode="auto">
            <a:xfrm rot="5400000">
              <a:off x="6632182" y="3663952"/>
              <a:ext cx="215899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5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230938" y="4589463"/>
              <a:ext cx="187325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918388" y="4093403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(&lt;15%)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7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5986460" y="5634038"/>
              <a:ext cx="14287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5689788" y="5156202"/>
              <a:ext cx="690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(&lt;45%)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latin typeface="Courier New"/>
                <a:ea typeface="ＭＳ Ｐゴシック" pitchFamily="-110" charset="-128"/>
                <a:cs typeface="Courier New"/>
              </a:rPr>
              <a:t>TCP_NODELAY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Nagle’s algorithm disabled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. </a:t>
            </a:r>
            <a:r>
              <a:rPr lang="en-US" sz="2000" b="1" dirty="0" smtClean="0">
                <a:solidFill>
                  <a:srgbClr val="0000FF"/>
                </a:solidFill>
              </a:rPr>
              <a:t>Segments </a:t>
            </a:r>
            <a:r>
              <a:rPr lang="en-US" sz="2000" dirty="0" smtClean="0"/>
              <a:t>are always </a:t>
            </a:r>
            <a:r>
              <a:rPr lang="en-US" sz="2000" b="1" dirty="0" smtClean="0">
                <a:solidFill>
                  <a:srgbClr val="0000FF"/>
                </a:solidFill>
              </a:rPr>
              <a:t>sent as soon as possible</a:t>
            </a:r>
            <a:r>
              <a:rPr lang="en-US" sz="2000" dirty="0" smtClean="0"/>
              <a:t>, even if there is only a small amount of data.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Small data packets no longer concatenated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Discontinuities </a:t>
            </a:r>
            <a:r>
              <a:rPr lang="en-US" sz="2000" dirty="0" smtClean="0"/>
              <a:t>of the UDP tests.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UDP throughput not reached</a:t>
            </a:r>
            <a:r>
              <a:rPr lang="en-US" sz="2000" dirty="0" smtClean="0"/>
              <a:t>, due</a:t>
            </a:r>
            <a:br>
              <a:rPr lang="en-US" sz="2000" dirty="0" smtClean="0"/>
            </a:br>
            <a:r>
              <a:rPr lang="en-US" sz="2000" dirty="0" smtClean="0"/>
              <a:t>to the latency overhead of the</a:t>
            </a:r>
            <a:br>
              <a:rPr lang="en-US" sz="2000" dirty="0" smtClean="0"/>
            </a:br>
            <a:r>
              <a:rPr lang="en-US" sz="2000" dirty="0" smtClean="0"/>
              <a:t>TCP protocol.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3ECC498D-FE81-894A-8096-10CF94415CCF}" type="slidenum">
              <a:rPr lang="it-IT" smtClean="0">
                <a:latin typeface="Comic Sans MS" pitchFamily="-110" charset="0"/>
              </a:rPr>
              <a:pPr/>
              <a:t>15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4495800" y="1981200"/>
            <a:ext cx="4240212" cy="4215701"/>
            <a:chOff x="4495800" y="1981200"/>
            <a:chExt cx="4240212" cy="4215701"/>
          </a:xfrm>
        </p:grpSpPr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7" name="Picture 5" descr="udp_stream_1500_cpu2_load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95800" y="1981200"/>
              <a:ext cx="4240212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6019800" y="3707049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fake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4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28773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5" name="Straight Connector 9"/>
            <p:cNvCxnSpPr>
              <a:cxnSpLocks noChangeShapeType="1"/>
            </p:cNvCxnSpPr>
            <p:nvPr/>
          </p:nvCxnSpPr>
          <p:spPr bwMode="auto">
            <a:xfrm rot="5400000">
              <a:off x="6632182" y="3663952"/>
              <a:ext cx="215899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6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230938" y="4589463"/>
              <a:ext cx="187325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5918388" y="4093403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(&lt;15%)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8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5986460" y="5634038"/>
              <a:ext cx="14287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9" name="TextBox 25"/>
            <p:cNvSpPr txBox="1">
              <a:spLocks noChangeArrowheads="1"/>
            </p:cNvSpPr>
            <p:nvPr/>
          </p:nvSpPr>
          <p:spPr bwMode="auto">
            <a:xfrm>
              <a:off x="5689788" y="5156202"/>
              <a:ext cx="690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(&lt;45%)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3760" y="3123855"/>
            <a:ext cx="4240610" cy="3064025"/>
            <a:chOff x="183760" y="3123855"/>
            <a:chExt cx="4240610" cy="3064025"/>
          </a:xfrm>
        </p:grpSpPr>
        <p:grpSp>
          <p:nvGrpSpPr>
            <p:cNvPr id="12" name="Group 11"/>
            <p:cNvGrpSpPr/>
            <p:nvPr/>
          </p:nvGrpSpPr>
          <p:grpSpPr>
            <a:xfrm>
              <a:off x="183760" y="3123855"/>
              <a:ext cx="4240610" cy="3064025"/>
              <a:chOff x="183760" y="3123855"/>
              <a:chExt cx="4240610" cy="3064025"/>
            </a:xfrm>
          </p:grpSpPr>
          <p:pic>
            <p:nvPicPr>
              <p:cNvPr id="10" name="Picture 9" descr="tcp_stream_9000_cpu2_thr_rate.png"/>
              <p:cNvPicPr>
                <a:picLocks noChangeAspect="1"/>
              </p:cNvPicPr>
              <p:nvPr/>
            </p:nvPicPr>
            <p:blipFill>
              <a:blip r:embed="rId4">
                <a:alphaModFix amt="33000"/>
              </a:blip>
              <a:stretch>
                <a:fillRect/>
              </a:stretch>
            </p:blipFill>
            <p:spPr>
              <a:xfrm>
                <a:off x="183760" y="3123855"/>
                <a:ext cx="4240610" cy="3064025"/>
              </a:xfrm>
              <a:prstGeom prst="rect">
                <a:avLst/>
              </a:prstGeom>
            </p:spPr>
          </p:pic>
          <p:pic>
            <p:nvPicPr>
              <p:cNvPr id="11" name="Picture 10" descr="tcp_stream_9000_cpu2_nodelay_thr_ra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760" y="3123855"/>
                <a:ext cx="4240610" cy="3064025"/>
              </a:xfrm>
              <a:prstGeom prst="rect">
                <a:avLst/>
              </a:prstGeom>
            </p:spPr>
          </p:pic>
        </p:grp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838200" y="3542881"/>
              <a:ext cx="119756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7.2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cxnSp>
          <p:nvCxnSpPr>
            <p:cNvPr id="21" name="Straight Connector 12"/>
            <p:cNvCxnSpPr>
              <a:cxnSpLocks noChangeShapeType="1"/>
            </p:cNvCxnSpPr>
            <p:nvPr/>
          </p:nvCxnSpPr>
          <p:spPr bwMode="auto">
            <a:xfrm>
              <a:off x="686150" y="3921128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  <p:sp>
          <p:nvSpPr>
            <p:cNvPr id="31" name="Right Arrow 15"/>
            <p:cNvSpPr>
              <a:spLocks noChangeArrowheads="1"/>
            </p:cNvSpPr>
            <p:nvPr/>
          </p:nvSpPr>
          <p:spPr bwMode="auto">
            <a:xfrm rot="16200000">
              <a:off x="3196700" y="4340906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32" name="Right Arrow 31"/>
            <p:cNvSpPr>
              <a:spLocks noChangeArrowheads="1"/>
            </p:cNvSpPr>
            <p:nvPr/>
          </p:nvSpPr>
          <p:spPr bwMode="auto">
            <a:xfrm rot="16200000">
              <a:off x="3572060" y="421602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" name="Right Arrow 19"/>
            <p:cNvSpPr>
              <a:spLocks noChangeArrowheads="1"/>
            </p:cNvSpPr>
            <p:nvPr/>
          </p:nvSpPr>
          <p:spPr bwMode="auto">
            <a:xfrm rot="16200000">
              <a:off x="3784980" y="421602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4" name="TextBox 16"/>
            <p:cNvSpPr txBox="1">
              <a:spLocks noChangeArrowheads="1"/>
            </p:cNvSpPr>
            <p:nvPr/>
          </p:nvSpPr>
          <p:spPr bwMode="auto">
            <a:xfrm rot="16200000">
              <a:off x="2913870" y="4762656"/>
              <a:ext cx="834354" cy="27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2 frames</a:t>
              </a:r>
            </a:p>
          </p:txBody>
        </p:sp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 rot="16200000">
              <a:off x="3287030" y="4624291"/>
              <a:ext cx="834354" cy="27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3 frames</a:t>
              </a: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 rot="16200000">
              <a:off x="3507790" y="4622091"/>
              <a:ext cx="834354" cy="27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4 frames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latin typeface="Courier New"/>
                <a:ea typeface="ＭＳ Ｐゴシック" pitchFamily="-110" charset="-128"/>
                <a:cs typeface="Courier New"/>
              </a:rPr>
              <a:t>TCP_CORK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3ECC498D-FE81-894A-8096-10CF94415CCF}" type="slidenum">
              <a:rPr lang="it-IT" smtClean="0">
                <a:latin typeface="Comic Sans MS" pitchFamily="-110" charset="0"/>
              </a:rPr>
              <a:pPr/>
              <a:t>16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Nagle’s algorithm disabled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. </a:t>
            </a:r>
            <a:r>
              <a:rPr lang="en-US" sz="2000" dirty="0" smtClean="0"/>
              <a:t>OS </a:t>
            </a:r>
            <a:r>
              <a:rPr lang="en-US" sz="2000" b="1" dirty="0" smtClean="0">
                <a:solidFill>
                  <a:srgbClr val="0000FF"/>
                </a:solidFill>
              </a:rPr>
              <a:t>does not send out partial frames at all </a:t>
            </a:r>
            <a:r>
              <a:rPr lang="en-US" sz="2000" dirty="0" smtClean="0"/>
              <a:t>until the application provides more data, even if the other end acknowledges</a:t>
            </a:r>
            <a:br>
              <a:rPr lang="en-US" sz="2000" dirty="0" smtClean="0"/>
            </a:br>
            <a:r>
              <a:rPr lang="en-US" sz="2000" dirty="0" smtClean="0"/>
              <a:t>all the outstanding data.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No relevant differences</a:t>
            </a:r>
            <a:r>
              <a:rPr lang="en-US" sz="2000" dirty="0" smtClean="0"/>
              <a:t>.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95800" y="1981200"/>
            <a:ext cx="4240211" cy="4215701"/>
            <a:chOff x="4495800" y="1981200"/>
            <a:chExt cx="4240211" cy="421570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7" name="Picture 5" descr="udp_stream_1500_cpu2_load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495800" y="1981200"/>
              <a:ext cx="4240211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6019800" y="3707049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fake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28773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4" name="Straight Connector 9"/>
            <p:cNvCxnSpPr>
              <a:cxnSpLocks noChangeShapeType="1"/>
            </p:cNvCxnSpPr>
            <p:nvPr/>
          </p:nvCxnSpPr>
          <p:spPr bwMode="auto">
            <a:xfrm rot="5400000">
              <a:off x="6632182" y="3663952"/>
              <a:ext cx="215899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5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230938" y="4589463"/>
              <a:ext cx="187325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918388" y="4093403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(&lt;15%)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7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5986460" y="5634038"/>
              <a:ext cx="14287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5689788" y="5156202"/>
              <a:ext cx="6909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(&lt;45%)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3760" y="3123855"/>
            <a:ext cx="4240610" cy="3064025"/>
            <a:chOff x="183760" y="3123855"/>
            <a:chExt cx="4240610" cy="3064025"/>
          </a:xfrm>
        </p:grpSpPr>
        <p:pic>
          <p:nvPicPr>
            <p:cNvPr id="10" name="Picture 9" descr="tcp_stream_9000_cpu2_thr_rate.png"/>
            <p:cNvPicPr>
              <a:picLocks noChangeAspect="1"/>
            </p:cNvPicPr>
            <p:nvPr/>
          </p:nvPicPr>
          <p:blipFill>
            <a:blip r:embed="rId4">
              <a:alphaModFix amt="33000"/>
            </a:blip>
            <a:stretch>
              <a:fillRect/>
            </a:stretch>
          </p:blipFill>
          <p:spPr>
            <a:xfrm>
              <a:off x="183760" y="3123855"/>
              <a:ext cx="4240610" cy="3064025"/>
            </a:xfrm>
            <a:prstGeom prst="rect">
              <a:avLst/>
            </a:prstGeom>
          </p:spPr>
        </p:pic>
        <p:pic>
          <p:nvPicPr>
            <p:cNvPr id="11" name="Picture 10" descr="tcp_stream_9000_cpu2_nodelay_thr_rat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60" y="3123855"/>
              <a:ext cx="4240610" cy="306402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86150" y="3611163"/>
              <a:ext cx="3733450" cy="369914"/>
              <a:chOff x="686150" y="3611163"/>
              <a:chExt cx="3733450" cy="369914"/>
            </a:xfrm>
          </p:grpSpPr>
          <p:sp>
            <p:nvSpPr>
              <p:cNvPr id="29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3611163"/>
                <a:ext cx="1021233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7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30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3979489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Standard Frames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Zero Copy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sendfile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()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system call: </a:t>
            </a:r>
            <a:r>
              <a:rPr lang="en-US" dirty="0" smtClean="0"/>
              <a:t>transmit data read from a file descriptor to the network through a TCP socket.</a:t>
            </a: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Avoid copy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user space </a:t>
            </a:r>
            <a:r>
              <a:rPr lang="en-US" b="1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kernel space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1500 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MTU.</a:t>
            </a: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Significant increase in throughput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respect to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send()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64B7F40A-FEA3-A24B-B97C-BAF8A984EEEB}" type="slidenum">
              <a:rPr lang="it-IT" smtClean="0">
                <a:latin typeface="Comic Sans MS" pitchFamily="-110" charset="0"/>
              </a:rPr>
              <a:pPr/>
              <a:t>17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990" y="3123855"/>
            <a:ext cx="4240610" cy="3064081"/>
            <a:chOff x="178990" y="3123855"/>
            <a:chExt cx="4240610" cy="3064081"/>
          </a:xfrm>
        </p:grpSpPr>
        <p:pic>
          <p:nvPicPr>
            <p:cNvPr id="9" name="Picture 8" descr="tcp_sendfile_1500_cpu2_thr_rat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990" y="3123855"/>
              <a:ext cx="4240610" cy="3064025"/>
            </a:xfrm>
            <a:prstGeom prst="rect">
              <a:avLst/>
            </a:prstGeom>
          </p:spPr>
        </p:pic>
        <p:pic>
          <p:nvPicPr>
            <p:cNvPr id="8" name="Picture 6" descr="udp_stream_1500_cpu2_thr_rate.pdf"/>
            <p:cNvPicPr>
              <a:picLocks noChangeAspect="1"/>
            </p:cNvPicPr>
            <p:nvPr/>
          </p:nvPicPr>
          <p:blipFill>
            <a:blip r:embed="rId4">
              <a:alphaModFix amt="33000"/>
            </a:blip>
            <a:stretch>
              <a:fillRect/>
            </a:stretch>
          </p:blipFill>
          <p:spPr bwMode="auto">
            <a:xfrm>
              <a:off x="179388" y="3124200"/>
              <a:ext cx="4240212" cy="306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686150" y="3286521"/>
            <a:ext cx="3733450" cy="369914"/>
            <a:chOff x="686150" y="3611163"/>
            <a:chExt cx="3733450" cy="369914"/>
          </a:xfrm>
        </p:grpSpPr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838200" y="3611163"/>
              <a:ext cx="119756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8.2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cxnSp>
          <p:nvCxnSpPr>
            <p:cNvPr id="21" name="Straight Connector 12"/>
            <p:cNvCxnSpPr>
              <a:cxnSpLocks noChangeShapeType="1"/>
            </p:cNvCxnSpPr>
            <p:nvPr/>
          </p:nvCxnSpPr>
          <p:spPr bwMode="auto">
            <a:xfrm>
              <a:off x="686150" y="3979489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</p:grpSp>
      <p:grpSp>
        <p:nvGrpSpPr>
          <p:cNvPr id="36" name="Group 35"/>
          <p:cNvGrpSpPr/>
          <p:nvPr/>
        </p:nvGrpSpPr>
        <p:grpSpPr>
          <a:xfrm>
            <a:off x="4495800" y="1784352"/>
            <a:ext cx="4253720" cy="4412549"/>
            <a:chOff x="4495800" y="1784352"/>
            <a:chExt cx="4253720" cy="4412549"/>
          </a:xfrm>
        </p:grpSpPr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7" name="Picture 5" descr="udp_stream_1500_cpu2_load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00" y="1981200"/>
              <a:ext cx="4240212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0525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6768320" y="3706721"/>
              <a:ext cx="1981200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~5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KiB</a:t>
              </a:r>
              <a:r>
                <a:rPr lang="en-US" sz="1100" dirty="0" smtClean="0">
                  <a:solidFill>
                    <a:srgbClr val="660066"/>
                  </a:solidFill>
                </a:rPr>
                <a:t/>
              </a:r>
              <a:br>
                <a:rPr lang="en-US" sz="1100" dirty="0" smtClean="0">
                  <a:solidFill>
                    <a:srgbClr val="660066"/>
                  </a:solidFill>
                </a:rPr>
              </a:br>
              <a:r>
                <a:rPr lang="en-US" sz="1100" dirty="0" smtClean="0">
                  <a:solidFill>
                    <a:srgbClr val="660066"/>
                  </a:solidFill>
                </a:rPr>
                <a:t>no more CPU bottleneck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cxnSp>
          <p:nvCxnSpPr>
            <p:cNvPr id="24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7148515" y="3338515"/>
              <a:ext cx="679447" cy="26352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6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328436" y="4588009"/>
              <a:ext cx="143935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5998707" y="4114800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(5-50%)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8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182917" y="5574111"/>
              <a:ext cx="296861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9" name="TextBox 25"/>
            <p:cNvSpPr txBox="1">
              <a:spLocks noChangeArrowheads="1"/>
            </p:cNvSpPr>
            <p:nvPr/>
          </p:nvSpPr>
          <p:spPr bwMode="auto">
            <a:xfrm>
              <a:off x="5911282" y="4992690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(10-55%)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2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609422" y="2370270"/>
              <a:ext cx="143935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6279693" y="1881185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(10-30%)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4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5758035" y="2373711"/>
              <a:ext cx="296861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5" name="TextBox 25"/>
            <p:cNvSpPr txBox="1">
              <a:spLocks noChangeArrowheads="1"/>
            </p:cNvSpPr>
            <p:nvPr/>
          </p:nvSpPr>
          <p:spPr bwMode="auto">
            <a:xfrm>
              <a:off x="5544082" y="1784352"/>
              <a:ext cx="7201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(1-10%)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Zero Copy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3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sendfile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()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system call.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Improvement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respect to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send()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727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more significant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send size &gt; 2.5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KiB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Throughput = 10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Gbit/s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Sender CPU 2 load &lt; 100%:</a:t>
            </a:r>
          </a:p>
          <a:p>
            <a:pPr lvl="2">
              <a:spcBef>
                <a:spcPts val="300"/>
              </a:spcBef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down to 30%.</a:t>
            </a:r>
          </a:p>
          <a:p>
            <a:pPr>
              <a:spcBef>
                <a:spcPts val="300"/>
              </a:spcBef>
            </a:pPr>
            <a:r>
              <a:rPr lang="en-US" b="1" u="sng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Only test able to saturate</a:t>
            </a:r>
            <a:br>
              <a:rPr lang="en-US" b="1" u="sng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b="1" u="sng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10-GbE with a single ps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6A31B8E4-90C1-9840-B17B-0616D4F67D60}" type="slidenum">
              <a:rPr lang="it-IT" smtClean="0">
                <a:latin typeface="Comic Sans MS" pitchFamily="-110" charset="0"/>
              </a:rPr>
              <a:pPr/>
              <a:t>18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5" name="Group 44"/>
          <p:cNvGrpSpPr/>
          <p:nvPr/>
        </p:nvGrpSpPr>
        <p:grpSpPr>
          <a:xfrm>
            <a:off x="183760" y="3123855"/>
            <a:ext cx="4240610" cy="3064370"/>
            <a:chOff x="183760" y="3123855"/>
            <a:chExt cx="4240610" cy="3064370"/>
          </a:xfrm>
        </p:grpSpPr>
        <p:grpSp>
          <p:nvGrpSpPr>
            <p:cNvPr id="24" name="Group 23"/>
            <p:cNvGrpSpPr/>
            <p:nvPr/>
          </p:nvGrpSpPr>
          <p:grpSpPr>
            <a:xfrm>
              <a:off x="183760" y="3123855"/>
              <a:ext cx="4240610" cy="3064370"/>
              <a:chOff x="183760" y="3123855"/>
              <a:chExt cx="4240610" cy="3064370"/>
            </a:xfrm>
          </p:grpSpPr>
          <p:cxnSp>
            <p:nvCxnSpPr>
              <p:cNvPr id="2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3214321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  <p:grpSp>
            <p:nvGrpSpPr>
              <p:cNvPr id="12" name="Group 11"/>
              <p:cNvGrpSpPr/>
              <p:nvPr/>
            </p:nvGrpSpPr>
            <p:grpSpPr>
              <a:xfrm>
                <a:off x="183760" y="3123855"/>
                <a:ext cx="4240610" cy="3064370"/>
                <a:chOff x="183760" y="3123855"/>
                <a:chExt cx="4240610" cy="3064370"/>
              </a:xfrm>
            </p:grpSpPr>
            <p:pic>
              <p:nvPicPr>
                <p:cNvPr id="10" name="Picture 9" descr="tcp_stream_9000_cpu2_thr_rate.png"/>
                <p:cNvPicPr>
                  <a:picLocks noChangeAspect="1"/>
                </p:cNvPicPr>
                <p:nvPr/>
              </p:nvPicPr>
              <p:blipFill>
                <a:blip r:embed="rId3">
                  <a:alphaModFix amt="33000"/>
                </a:blip>
                <a:stretch>
                  <a:fillRect/>
                </a:stretch>
              </p:blipFill>
              <p:spPr>
                <a:xfrm>
                  <a:off x="183760" y="3123855"/>
                  <a:ext cx="4240610" cy="3064025"/>
                </a:xfrm>
                <a:prstGeom prst="rect">
                  <a:avLst/>
                </a:prstGeom>
              </p:spPr>
            </p:pic>
            <p:pic>
              <p:nvPicPr>
                <p:cNvPr id="11" name="Picture 10" descr="tcp_sendfile_9000_cpu2_thr_rate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3760" y="3124200"/>
                  <a:ext cx="4240610" cy="3064025"/>
                </a:xfrm>
                <a:prstGeom prst="rect">
                  <a:avLst/>
                </a:prstGeom>
              </p:spPr>
            </p:pic>
          </p:grp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3259520"/>
                <a:ext cx="1113606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10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39" name="Right Arrow 15"/>
            <p:cNvSpPr>
              <a:spLocks noChangeArrowheads="1"/>
            </p:cNvSpPr>
            <p:nvPr/>
          </p:nvSpPr>
          <p:spPr bwMode="auto">
            <a:xfrm rot="16200000">
              <a:off x="2510802" y="345720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 rot="16200000">
              <a:off x="2299668" y="3807496"/>
              <a:ext cx="690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2.5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43" name="Right Arrow 15"/>
            <p:cNvSpPr>
              <a:spLocks noChangeArrowheads="1"/>
            </p:cNvSpPr>
            <p:nvPr/>
          </p:nvSpPr>
          <p:spPr bwMode="auto">
            <a:xfrm rot="16200000">
              <a:off x="2013152" y="505422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 rot="16200000">
              <a:off x="1880465" y="5326012"/>
              <a:ext cx="5340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495800" y="1479550"/>
            <a:ext cx="4724400" cy="4717351"/>
            <a:chOff x="4495800" y="1479550"/>
            <a:chExt cx="4724400" cy="4717351"/>
          </a:xfrm>
        </p:grpSpPr>
        <p:grpSp>
          <p:nvGrpSpPr>
            <p:cNvPr id="46" name="Group 45"/>
            <p:cNvGrpSpPr/>
            <p:nvPr/>
          </p:nvGrpSpPr>
          <p:grpSpPr>
            <a:xfrm>
              <a:off x="4495800" y="1479550"/>
              <a:ext cx="4240211" cy="4717351"/>
              <a:chOff x="4495800" y="1479550"/>
              <a:chExt cx="4240211" cy="4717351"/>
            </a:xfrm>
          </p:grpSpPr>
          <p:sp>
            <p:nvSpPr>
              <p:cNvPr id="34" name="TextBox 25"/>
              <p:cNvSpPr txBox="1">
                <a:spLocks noChangeArrowheads="1"/>
              </p:cNvSpPr>
              <p:nvPr/>
            </p:nvSpPr>
            <p:spPr bwMode="auto">
              <a:xfrm>
                <a:off x="4980864" y="3709931"/>
                <a:ext cx="1068096" cy="46166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100%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(bottleneck)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pic>
            <p:nvPicPr>
              <p:cNvPr id="7" name="Picture 5" descr="udp_stream_1500_cpu2_load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495800" y="1981200"/>
                <a:ext cx="4240211" cy="4215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5211927" y="3405254"/>
                <a:ext cx="608012" cy="204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sp>
            <p:nvSpPr>
              <p:cNvPr id="21" name="TextBox 27"/>
              <p:cNvSpPr txBox="1">
                <a:spLocks noChangeArrowheads="1"/>
              </p:cNvSpPr>
              <p:nvPr/>
            </p:nvSpPr>
            <p:spPr bwMode="auto">
              <a:xfrm>
                <a:off x="6477000" y="3706721"/>
                <a:ext cx="1981200" cy="43088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dirty="0" smtClean="0">
                    <a:solidFill>
                      <a:srgbClr val="660066"/>
                    </a:solidFill>
                  </a:rPr>
                  <a:t>~2.5 </a:t>
                </a:r>
                <a:r>
                  <a:rPr lang="en-US" sz="1100" dirty="0" err="1" smtClean="0">
                    <a:solidFill>
                      <a:srgbClr val="660066"/>
                    </a:solidFill>
                  </a:rPr>
                  <a:t>KiB</a:t>
                </a:r>
                <a:r>
                  <a:rPr lang="en-US" sz="1100" dirty="0" smtClean="0">
                    <a:solidFill>
                      <a:srgbClr val="660066"/>
                    </a:solidFill>
                  </a:rPr>
                  <a:t/>
                </a:r>
                <a:br>
                  <a:rPr lang="en-US" sz="1100" dirty="0" smtClean="0">
                    <a:solidFill>
                      <a:srgbClr val="660066"/>
                    </a:solidFill>
                  </a:rPr>
                </a:br>
                <a:r>
                  <a:rPr lang="en-US" sz="1100" dirty="0" smtClean="0">
                    <a:solidFill>
                      <a:srgbClr val="660066"/>
                    </a:solidFill>
                  </a:rPr>
                  <a:t>no more CPU bottleneck</a:t>
                </a:r>
                <a:endParaRPr lang="en-US" sz="11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5" name="Straight Connector 9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4485" y="3338515"/>
                <a:ext cx="679447" cy="263521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cxnSp>
            <p:nvCxnSpPr>
              <p:cNvPr id="26" name="Straight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6589117" y="2390576"/>
                <a:ext cx="184150" cy="397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sp>
            <p:nvSpPr>
              <p:cNvPr id="27" name="TextBox 25"/>
              <p:cNvSpPr txBox="1">
                <a:spLocks noChangeArrowheads="1"/>
              </p:cNvSpPr>
              <p:nvPr/>
            </p:nvSpPr>
            <p:spPr bwMode="auto">
              <a:xfrm>
                <a:off x="6279693" y="1881185"/>
                <a:ext cx="8387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660066"/>
                    </a:solidFill>
                  </a:rPr>
                  <a:t>softIRQ</a:t>
                </a:r>
                <a:r>
                  <a:rPr lang="en-US" sz="1200" dirty="0" smtClean="0">
                    <a:solidFill>
                      <a:srgbClr val="660066"/>
                    </a:solidFill>
                  </a:rPr>
                  <a:t/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(10-30%)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8" name="Straight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7144050" y="2228749"/>
                <a:ext cx="647698" cy="199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sp>
            <p:nvSpPr>
              <p:cNvPr id="29" name="TextBox 25"/>
              <p:cNvSpPr txBox="1">
                <a:spLocks noChangeArrowheads="1"/>
              </p:cNvSpPr>
              <p:nvPr/>
            </p:nvSpPr>
            <p:spPr bwMode="auto">
              <a:xfrm>
                <a:off x="7105612" y="1479550"/>
                <a:ext cx="72019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IRQ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(1-10%)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30" name="Straight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6310513" y="4605933"/>
                <a:ext cx="179386" cy="397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sp>
            <p:nvSpPr>
              <p:cNvPr id="31" name="TextBox 25"/>
              <p:cNvSpPr txBox="1">
                <a:spLocks noChangeArrowheads="1"/>
              </p:cNvSpPr>
              <p:nvPr/>
            </p:nvSpPr>
            <p:spPr bwMode="auto">
              <a:xfrm>
                <a:off x="5998707" y="4114800"/>
                <a:ext cx="80690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660066"/>
                    </a:solidFill>
                  </a:rPr>
                  <a:t>softIRQ</a:t>
                </a:r>
                <a:r>
                  <a:rPr lang="en-US" sz="1200" dirty="0" smtClean="0">
                    <a:solidFill>
                      <a:srgbClr val="660066"/>
                    </a:solidFill>
                  </a:rPr>
                  <a:t/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(5-20%)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32" name="Straight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6182917" y="5574111"/>
                <a:ext cx="296861" cy="794"/>
              </a:xfrm>
              <a:prstGeom prst="line">
                <a:avLst/>
              </a:prstGeom>
              <a:noFill/>
              <a:ln w="28575">
                <a:solidFill>
                  <a:srgbClr val="660066"/>
                </a:solidFill>
                <a:round/>
                <a:headEnd type="stealth" w="med" len="med"/>
                <a:tailEnd/>
              </a:ln>
            </p:spPr>
          </p:cxnSp>
          <p:sp>
            <p:nvSpPr>
              <p:cNvPr id="33" name="TextBox 25"/>
              <p:cNvSpPr txBox="1">
                <a:spLocks noChangeArrowheads="1"/>
              </p:cNvSpPr>
              <p:nvPr/>
            </p:nvSpPr>
            <p:spPr bwMode="auto">
              <a:xfrm>
                <a:off x="5911282" y="4992690"/>
                <a:ext cx="8387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660066"/>
                    </a:solidFill>
                  </a:rPr>
                  <a:t>system</a:t>
                </a:r>
                <a:br>
                  <a:rPr lang="en-US" sz="1200" dirty="0" smtClean="0">
                    <a:solidFill>
                      <a:srgbClr val="660066"/>
                    </a:solidFill>
                  </a:rPr>
                </a:br>
                <a:r>
                  <a:rPr lang="en-US" sz="1200" dirty="0" smtClean="0">
                    <a:solidFill>
                      <a:srgbClr val="660066"/>
                    </a:solidFill>
                  </a:rPr>
                  <a:t>(10-60%)</a:t>
                </a:r>
                <a:endParaRPr lang="en-US" sz="1200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49" name="Right Arrow 15"/>
            <p:cNvSpPr>
              <a:spLocks noChangeArrowheads="1"/>
            </p:cNvSpPr>
            <p:nvPr/>
          </p:nvSpPr>
          <p:spPr bwMode="auto">
            <a:xfrm rot="10800000">
              <a:off x="8751276" y="3447604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8676998" y="3224214"/>
              <a:ext cx="5432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30%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 – Zero Copy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TSO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1125538"/>
            <a:ext cx="8229600" cy="207486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780"/>
              </a:spcBef>
            </a:pP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TSO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(TCP Segmentation Offload) switched </a:t>
            </a:r>
            <a:r>
              <a:rPr lang="en-US" sz="2429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off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>
              <a:spcBef>
                <a:spcPts val="780"/>
              </a:spcBef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TSO offloads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segmentation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in MTU-sized packets.</a:t>
            </a:r>
          </a:p>
          <a:p>
            <a:pPr lvl="1">
              <a:spcBef>
                <a:spcPts val="780"/>
              </a:spcBef>
            </a:pPr>
            <a:r>
              <a:rPr lang="en-US" sz="2052" b="1" dirty="0" smtClean="0">
                <a:solidFill>
                  <a:srgbClr val="0000FF"/>
                </a:solidFill>
              </a:rPr>
              <a:t>CPU can hand over up to 64 </a:t>
            </a:r>
            <a:r>
              <a:rPr lang="en-US" sz="2052" b="1" dirty="0" err="1" smtClean="0">
                <a:solidFill>
                  <a:srgbClr val="0000FF"/>
                </a:solidFill>
              </a:rPr>
              <a:t>KiB</a:t>
            </a:r>
            <a:r>
              <a:rPr lang="en-US" sz="2052" b="1" dirty="0" smtClean="0">
                <a:solidFill>
                  <a:srgbClr val="0000FF"/>
                </a:solidFill>
              </a:rPr>
              <a:t> </a:t>
            </a:r>
            <a:r>
              <a:rPr lang="en-US" sz="2052" dirty="0" smtClean="0"/>
              <a:t>of data to</a:t>
            </a:r>
            <a:br>
              <a:rPr lang="en-US" sz="2052" dirty="0" smtClean="0"/>
            </a:br>
            <a:r>
              <a:rPr lang="en-US" sz="2052" dirty="0" smtClean="0"/>
              <a:t>the NIC in a </a:t>
            </a:r>
            <a:r>
              <a:rPr lang="en-US" sz="2052" b="1" dirty="0" smtClean="0">
                <a:solidFill>
                  <a:srgbClr val="0000FF"/>
                </a:solidFill>
              </a:rPr>
              <a:t>single transmit request</a:t>
            </a:r>
            <a:r>
              <a:rPr lang="en-US" sz="2052" dirty="0" smtClean="0"/>
              <a:t>.</a:t>
            </a:r>
          </a:p>
          <a:p>
            <a:pPr>
              <a:spcBef>
                <a:spcPts val="78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No differences in throughput</a:t>
            </a:r>
            <a:r>
              <a:rPr lang="en-US" sz="2400" dirty="0" smtClean="0"/>
              <a:t>:</a:t>
            </a:r>
          </a:p>
          <a:p>
            <a:pPr lvl="1">
              <a:spcBef>
                <a:spcPts val="780"/>
              </a:spcBef>
            </a:pPr>
            <a:r>
              <a:rPr lang="en-US" sz="2000" dirty="0" smtClean="0"/>
              <a:t>10-GbE link already </a:t>
            </a:r>
            <a:r>
              <a:rPr lang="en-US" sz="2000" b="1" dirty="0" smtClean="0">
                <a:solidFill>
                  <a:srgbClr val="0000FF"/>
                </a:solidFill>
              </a:rPr>
              <a:t>saturated</a:t>
            </a:r>
            <a:r>
              <a:rPr lang="en-US" sz="2000" dirty="0" smtClean="0"/>
              <a:t> (size &gt; 2.5 </a:t>
            </a:r>
            <a:r>
              <a:rPr lang="en-US" sz="2000" dirty="0" err="1" smtClean="0"/>
              <a:t>KiB</a:t>
            </a:r>
            <a:r>
              <a:rPr lang="en-US" sz="2000" dirty="0" smtClean="0"/>
              <a:t>).</a:t>
            </a:r>
          </a:p>
          <a:p>
            <a:pPr>
              <a:spcBef>
                <a:spcPts val="780"/>
              </a:spcBef>
            </a:pPr>
            <a:r>
              <a:rPr lang="en-US" sz="2452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CPU load reduced</a:t>
            </a:r>
            <a:r>
              <a:rPr lang="en-US" sz="2452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52" dirty="0" smtClean="0">
                <a:ea typeface="ＭＳ Ｐゴシック" pitchFamily="-110" charset="-128"/>
                <a:cs typeface="ＭＳ Ｐゴシック" pitchFamily="-110" charset="-128"/>
              </a:rPr>
              <a:t>by TSO (size &gt; 2.5 </a:t>
            </a:r>
            <a:r>
              <a:rPr lang="en-US" sz="2452" dirty="0" err="1" smtClean="0">
                <a:ea typeface="ＭＳ Ｐゴシック" pitchFamily="-110" charset="-128"/>
                <a:cs typeface="ＭＳ Ｐゴシック" pitchFamily="-110" charset="-128"/>
              </a:rPr>
              <a:t>KiB</a:t>
            </a:r>
            <a:r>
              <a:rPr lang="en-US" sz="2452" dirty="0" smtClean="0"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E9C6ACD7-35AE-0346-B54D-0AAD5CB05CE6}" type="slidenum">
              <a:rPr lang="it-IT" smtClean="0">
                <a:latin typeface="Comic Sans MS" pitchFamily="-110" charset="0"/>
              </a:rPr>
              <a:pPr/>
              <a:t>19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7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183760" y="3123855"/>
            <a:ext cx="4240610" cy="3064370"/>
            <a:chOff x="183760" y="3123855"/>
            <a:chExt cx="4240610" cy="3064370"/>
          </a:xfrm>
        </p:grpSpPr>
        <p:grpSp>
          <p:nvGrpSpPr>
            <p:cNvPr id="27" name="Group 26"/>
            <p:cNvGrpSpPr/>
            <p:nvPr/>
          </p:nvGrpSpPr>
          <p:grpSpPr>
            <a:xfrm>
              <a:off x="183760" y="3123855"/>
              <a:ext cx="4240610" cy="3064370"/>
              <a:chOff x="183760" y="3123855"/>
              <a:chExt cx="4240610" cy="306437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83760" y="3123855"/>
                <a:ext cx="4240610" cy="3064370"/>
                <a:chOff x="183760" y="3123855"/>
                <a:chExt cx="4240610" cy="3064370"/>
              </a:xfrm>
            </p:grpSpPr>
            <p:pic>
              <p:nvPicPr>
                <p:cNvPr id="10" name="Picture 9" descr="tcp_sendfile_9000_cpu2_thr_rate.png"/>
                <p:cNvPicPr>
                  <a:picLocks noChangeAspect="1"/>
                </p:cNvPicPr>
                <p:nvPr/>
              </p:nvPicPr>
              <p:blipFill>
                <a:blip r:embed="rId3">
                  <a:alphaModFix amt="34000"/>
                </a:blip>
                <a:stretch>
                  <a:fillRect/>
                </a:stretch>
              </p:blipFill>
              <p:spPr>
                <a:xfrm>
                  <a:off x="183760" y="3124200"/>
                  <a:ext cx="4240610" cy="3064025"/>
                </a:xfrm>
                <a:prstGeom prst="rect">
                  <a:avLst/>
                </a:prstGeom>
              </p:spPr>
            </p:pic>
            <p:pic>
              <p:nvPicPr>
                <p:cNvPr id="9" name="Picture 8" descr="tcp_stream_9000_cpu2_thr_rate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3760" y="3123855"/>
                  <a:ext cx="4240610" cy="3064024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3250394"/>
                <a:ext cx="1113606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10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6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3206750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</p:grpSp>
        <p:sp>
          <p:nvSpPr>
            <p:cNvPr id="28" name="Right Arrow 15"/>
            <p:cNvSpPr>
              <a:spLocks noChangeArrowheads="1"/>
            </p:cNvSpPr>
            <p:nvPr/>
          </p:nvSpPr>
          <p:spPr bwMode="auto">
            <a:xfrm rot="16200000">
              <a:off x="2510802" y="345720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 rot="16200000">
              <a:off x="2299668" y="3807496"/>
              <a:ext cx="690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2.5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30" name="Right Arrow 15"/>
            <p:cNvSpPr>
              <a:spLocks noChangeArrowheads="1"/>
            </p:cNvSpPr>
            <p:nvPr/>
          </p:nvSpPr>
          <p:spPr bwMode="auto">
            <a:xfrm rot="16200000">
              <a:off x="2013152" y="505422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 rot="16200000">
              <a:off x="1880465" y="5326012"/>
              <a:ext cx="5340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95800" y="1479550"/>
            <a:ext cx="4724400" cy="4717351"/>
            <a:chOff x="4495800" y="1479550"/>
            <a:chExt cx="4724400" cy="4717351"/>
          </a:xfrm>
        </p:grpSpPr>
        <p:pic>
          <p:nvPicPr>
            <p:cNvPr id="11" name="Picture 5" descr="udp_stream_1500_cpu2_load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00" y="1981200"/>
              <a:ext cx="4240211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6435123" y="3706721"/>
              <a:ext cx="1981200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~2.5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KiB</a:t>
              </a:r>
              <a:r>
                <a:rPr lang="en-US" sz="1100" dirty="0" smtClean="0">
                  <a:solidFill>
                    <a:srgbClr val="660066"/>
                  </a:solidFill>
                </a:rPr>
                <a:t/>
              </a:r>
              <a:br>
                <a:rPr lang="en-US" sz="1100" dirty="0" smtClean="0">
                  <a:solidFill>
                    <a:srgbClr val="660066"/>
                  </a:solidFill>
                </a:rPr>
              </a:br>
              <a:r>
                <a:rPr lang="en-US" sz="1100" dirty="0" smtClean="0">
                  <a:solidFill>
                    <a:srgbClr val="660066"/>
                  </a:solidFill>
                </a:rPr>
                <a:t>no more CPU bottleneck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cxnSp>
          <p:nvCxnSpPr>
            <p:cNvPr id="33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0525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4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6725435" y="3332165"/>
              <a:ext cx="679447" cy="26352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5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589117" y="2390576"/>
              <a:ext cx="184150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6279693" y="1881185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(10-35%)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7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7144050" y="2228749"/>
              <a:ext cx="647698" cy="199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7105612" y="1479550"/>
              <a:ext cx="7201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(1-10%)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9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310513" y="4605933"/>
              <a:ext cx="179386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0" name="TextBox 25"/>
            <p:cNvSpPr txBox="1">
              <a:spLocks noChangeArrowheads="1"/>
            </p:cNvSpPr>
            <p:nvPr/>
          </p:nvSpPr>
          <p:spPr bwMode="auto">
            <a:xfrm>
              <a:off x="5998707" y="4114800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(5-20%)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1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182917" y="5574111"/>
              <a:ext cx="296861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5911282" y="4992690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(10-60%)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43" name="Right Arrow 15"/>
            <p:cNvSpPr>
              <a:spLocks noChangeArrowheads="1"/>
            </p:cNvSpPr>
            <p:nvPr/>
          </p:nvSpPr>
          <p:spPr bwMode="auto">
            <a:xfrm rot="10800000">
              <a:off x="8751276" y="3367510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44" name="TextBox 16"/>
            <p:cNvSpPr txBox="1">
              <a:spLocks noChangeArrowheads="1"/>
            </p:cNvSpPr>
            <p:nvPr/>
          </p:nvSpPr>
          <p:spPr bwMode="auto">
            <a:xfrm>
              <a:off x="8676998" y="3144120"/>
              <a:ext cx="5432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50%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Commodity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458200" cy="519906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 smtClean="0"/>
              <a:t>More and more often used in </a:t>
            </a:r>
            <a:r>
              <a:rPr lang="en-US" b="1" dirty="0" smtClean="0">
                <a:solidFill>
                  <a:srgbClr val="FF0000"/>
                </a:solidFill>
              </a:rPr>
              <a:t>HEP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DAQ</a:t>
            </a:r>
            <a:r>
              <a:rPr lang="en-US" dirty="0" smtClean="0"/>
              <a:t>, </a:t>
            </a:r>
            <a:r>
              <a:rPr lang="en-US" sz="2839" b="1" dirty="0" smtClean="0">
                <a:solidFill>
                  <a:srgbClr val="0000FF"/>
                </a:solidFill>
              </a:rPr>
              <a:t>Event Building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High Level </a:t>
            </a:r>
            <a:r>
              <a:rPr lang="en-US" sz="2839" b="1" dirty="0" smtClean="0">
                <a:solidFill>
                  <a:srgbClr val="0000FF"/>
                </a:solidFill>
              </a:rPr>
              <a:t>Trigger </a:t>
            </a:r>
            <a:r>
              <a:rPr lang="en-US" sz="2839" b="1" dirty="0" smtClean="0">
                <a:solidFill>
                  <a:srgbClr val="0000FF"/>
                </a:solidFill>
              </a:rPr>
              <a:t>Systems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Limited costs;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Maintainability;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Upgradability.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Demand of data throughput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HEP </a:t>
            </a:r>
            <a:r>
              <a:rPr lang="en-US" dirty="0" smtClean="0"/>
              <a:t>is </a:t>
            </a:r>
            <a:r>
              <a:rPr lang="en-US" sz="2839" b="1" dirty="0" smtClean="0">
                <a:solidFill>
                  <a:srgbClr val="0000FF"/>
                </a:solidFill>
              </a:rPr>
              <a:t>increasing</a:t>
            </a:r>
            <a:r>
              <a:rPr lang="en-US" dirty="0" smtClean="0"/>
              <a:t> following: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Physical event rate;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Number of electronic channels;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Reduction of the on-line event filter (trigger) stages.</a:t>
            </a:r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Industry </a:t>
            </a:r>
            <a:r>
              <a:rPr lang="en-US" dirty="0" smtClean="0"/>
              <a:t>has </a:t>
            </a:r>
            <a:r>
              <a:rPr lang="en-US" b="1" dirty="0" smtClean="0">
                <a:solidFill>
                  <a:srgbClr val="0000FF"/>
                </a:solidFill>
              </a:rPr>
              <a:t>moved on</a:t>
            </a:r>
            <a:r>
              <a:rPr lang="en-US" dirty="0" smtClean="0"/>
              <a:t> since the design of the DAQ for the LHC experiments: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10 Gigabit Ethernet </a:t>
            </a:r>
            <a:r>
              <a:rPr lang="en-US" dirty="0" smtClean="0"/>
              <a:t>well established; 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sz="2452" b="1" dirty="0" smtClean="0">
                <a:solidFill>
                  <a:srgbClr val="0000FF"/>
                </a:solidFill>
              </a:rPr>
              <a:t>100 Gigabit Ethernet </a:t>
            </a:r>
            <a:r>
              <a:rPr lang="en-US" dirty="0" smtClean="0"/>
              <a:t>is being actively worked on.</a:t>
            </a:r>
            <a:endParaRPr lang="it-IT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6E4260FF-1DBA-C642-817A-AF1981035B9B}" type="slidenum">
              <a:rPr lang="it-IT" smtClean="0">
                <a:latin typeface="Comic Sans MS" pitchFamily="-110" charset="0"/>
              </a:rPr>
              <a:pPr/>
              <a:t>2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 – Zero Copy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LRO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99866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LRO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(Large Receive Offload) switched </a:t>
            </a:r>
            <a:r>
              <a:rPr lang="en-US" sz="288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off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LRO </a:t>
            </a:r>
            <a:r>
              <a:rPr lang="en-US" b="1" dirty="0" smtClean="0">
                <a:solidFill>
                  <a:srgbClr val="0000FF"/>
                </a:solidFill>
              </a:rPr>
              <a:t>aggregates </a:t>
            </a:r>
            <a:r>
              <a:rPr lang="en-US" dirty="0" smtClean="0"/>
              <a:t>TCP segments at the NIC level into larger packets: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Reducing </a:t>
            </a:r>
            <a:r>
              <a:rPr lang="en-US" dirty="0" smtClean="0"/>
              <a:t>the number of physical packets processed by the kernel.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performance </a:t>
            </a:r>
            <a:r>
              <a:rPr lang="en-US" dirty="0" smtClean="0"/>
              <a:t>(sizes &gt; 2.5 </a:t>
            </a:r>
            <a:r>
              <a:rPr lang="en-US" dirty="0" err="1" smtClean="0"/>
              <a:t>KiB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sz="2880" b="1" dirty="0" smtClean="0">
                <a:solidFill>
                  <a:srgbClr val="FF0000"/>
                </a:solidFill>
              </a:rPr>
              <a:t>slightly worse</a:t>
            </a:r>
            <a:r>
              <a:rPr lang="en-US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Total </a:t>
            </a:r>
            <a:r>
              <a:rPr lang="en-US" sz="2880" b="1" dirty="0" smtClean="0">
                <a:solidFill>
                  <a:srgbClr val="FF0000"/>
                </a:solidFill>
              </a:rPr>
              <a:t>load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the CPU 1 receiver </a:t>
            </a:r>
            <a:br>
              <a:rPr lang="en-US" dirty="0" smtClean="0"/>
            </a:br>
            <a:r>
              <a:rPr lang="en-US" dirty="0" smtClean="0"/>
              <a:t>sensibly </a:t>
            </a:r>
            <a:r>
              <a:rPr lang="en-US" b="1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up to 100%</a:t>
            </a:r>
            <a:r>
              <a:rPr lang="en-US" dirty="0" smtClean="0"/>
              <a:t>.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>
              <a:spcBef>
                <a:spcPts val="600"/>
              </a:spcBef>
            </a:pPr>
            <a:endParaRPr lang="it-IT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E9C6ACD7-35AE-0346-B54D-0AAD5CB05CE6}" type="slidenum">
              <a:rPr lang="it-IT" smtClean="0">
                <a:latin typeface="Comic Sans MS" pitchFamily="-110" charset="0"/>
              </a:rPr>
              <a:pPr/>
              <a:t>20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6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183760" y="3123855"/>
            <a:ext cx="4240610" cy="3064370"/>
            <a:chOff x="183760" y="3123855"/>
            <a:chExt cx="4240610" cy="3064370"/>
          </a:xfrm>
        </p:grpSpPr>
        <p:grpSp>
          <p:nvGrpSpPr>
            <p:cNvPr id="25" name="Group 24"/>
            <p:cNvGrpSpPr/>
            <p:nvPr/>
          </p:nvGrpSpPr>
          <p:grpSpPr>
            <a:xfrm>
              <a:off x="183760" y="3123855"/>
              <a:ext cx="4240610" cy="3064370"/>
              <a:chOff x="183760" y="3123855"/>
              <a:chExt cx="4240610" cy="306437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83760" y="3123855"/>
                <a:ext cx="4240610" cy="3064370"/>
                <a:chOff x="183760" y="3123855"/>
                <a:chExt cx="4240610" cy="3064370"/>
              </a:xfrm>
            </p:grpSpPr>
            <p:pic>
              <p:nvPicPr>
                <p:cNvPr id="10" name="Picture 9" descr="tcp_sendfile_9000_cpu2_thr_rate.png"/>
                <p:cNvPicPr>
                  <a:picLocks noChangeAspect="1"/>
                </p:cNvPicPr>
                <p:nvPr/>
              </p:nvPicPr>
              <p:blipFill>
                <a:blip r:embed="rId3">
                  <a:alphaModFix amt="34000"/>
                </a:blip>
                <a:stretch>
                  <a:fillRect/>
                </a:stretch>
              </p:blipFill>
              <p:spPr>
                <a:xfrm>
                  <a:off x="183760" y="3124200"/>
                  <a:ext cx="4240610" cy="3064025"/>
                </a:xfrm>
                <a:prstGeom prst="rect">
                  <a:avLst/>
                </a:prstGeom>
              </p:spPr>
            </p:pic>
            <p:pic>
              <p:nvPicPr>
                <p:cNvPr id="9" name="Picture 8" descr="tcp_stream_9000_cpu2_thr_rate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3760" y="3123855"/>
                  <a:ext cx="4240610" cy="3064024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3250394"/>
                <a:ext cx="1113606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660066"/>
                    </a:solidFill>
                  </a:rPr>
                  <a:t>~</a:t>
                </a:r>
                <a:r>
                  <a:rPr lang="en-US" sz="1600" dirty="0" smtClean="0">
                    <a:solidFill>
                      <a:srgbClr val="660066"/>
                    </a:solidFill>
                  </a:rPr>
                  <a:t> 10 </a:t>
                </a:r>
                <a:r>
                  <a:rPr lang="en-US" sz="1600" dirty="0" err="1">
                    <a:solidFill>
                      <a:srgbClr val="660066"/>
                    </a:solidFill>
                  </a:rPr>
                  <a:t>Gb/s</a:t>
                </a:r>
                <a:endParaRPr lang="en-US" sz="1600" dirty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4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686150" y="3206750"/>
                <a:ext cx="3733450" cy="1588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</p:cxnSp>
        </p:grpSp>
        <p:sp>
          <p:nvSpPr>
            <p:cNvPr id="26" name="Right Arrow 15"/>
            <p:cNvSpPr>
              <a:spLocks noChangeArrowheads="1"/>
            </p:cNvSpPr>
            <p:nvPr/>
          </p:nvSpPr>
          <p:spPr bwMode="auto">
            <a:xfrm rot="16200000">
              <a:off x="2510802" y="345720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 rot="16200000">
              <a:off x="2299668" y="3807496"/>
              <a:ext cx="6909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2.5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28" name="Right Arrow 15"/>
            <p:cNvSpPr>
              <a:spLocks noChangeArrowheads="1"/>
            </p:cNvSpPr>
            <p:nvPr/>
          </p:nvSpPr>
          <p:spPr bwMode="auto">
            <a:xfrm rot="16200000">
              <a:off x="2013152" y="5054221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 rot="16200000">
              <a:off x="1880465" y="5326012"/>
              <a:ext cx="5340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 </a:t>
              </a:r>
              <a:r>
                <a:rPr lang="en-US" sz="1200" dirty="0" err="1" smtClean="0">
                  <a:solidFill>
                    <a:srgbClr val="660066"/>
                  </a:solidFill>
                </a:rPr>
                <a:t>KiB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95800" y="1479550"/>
            <a:ext cx="4572000" cy="4717351"/>
            <a:chOff x="4495800" y="1479550"/>
            <a:chExt cx="4572000" cy="471735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11" name="Picture 5" descr="udp_stream_1500_cpu2_load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00" y="1981200"/>
              <a:ext cx="4240211" cy="421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7"/>
            <p:cNvSpPr txBox="1">
              <a:spLocks noChangeArrowheads="1"/>
            </p:cNvSpPr>
            <p:nvPr/>
          </p:nvSpPr>
          <p:spPr bwMode="auto">
            <a:xfrm>
              <a:off x="6424540" y="3706721"/>
              <a:ext cx="1981200" cy="4308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~2.5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KiB</a:t>
              </a:r>
              <a:r>
                <a:rPr lang="en-US" sz="1100" dirty="0" smtClean="0">
                  <a:solidFill>
                    <a:srgbClr val="660066"/>
                  </a:solidFill>
                </a:rPr>
                <a:t/>
              </a:r>
              <a:br>
                <a:rPr lang="en-US" sz="1100" dirty="0" smtClean="0">
                  <a:solidFill>
                    <a:srgbClr val="660066"/>
                  </a:solidFill>
                </a:rPr>
              </a:br>
              <a:r>
                <a:rPr lang="en-US" sz="1100" dirty="0" smtClean="0">
                  <a:solidFill>
                    <a:srgbClr val="660066"/>
                  </a:solidFill>
                </a:rPr>
                <a:t>no more CPU bottleneck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cxnSp>
          <p:nvCxnSpPr>
            <p:cNvPr id="31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0525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2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6725435" y="3332165"/>
              <a:ext cx="679447" cy="26352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3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589117" y="2384226"/>
              <a:ext cx="184150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6279693" y="1881185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(10-30%)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5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8037764" y="2233600"/>
              <a:ext cx="650875" cy="2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6" name="TextBox 25"/>
            <p:cNvSpPr txBox="1">
              <a:spLocks noChangeArrowheads="1"/>
            </p:cNvSpPr>
            <p:nvPr/>
          </p:nvSpPr>
          <p:spPr bwMode="auto">
            <a:xfrm>
              <a:off x="8001000" y="1479550"/>
              <a:ext cx="7201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(1-10%)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2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310513" y="4605933"/>
              <a:ext cx="179386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5998707" y="4114800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(10-40%)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4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182917" y="5574111"/>
              <a:ext cx="296861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5" name="TextBox 25"/>
            <p:cNvSpPr txBox="1">
              <a:spLocks noChangeArrowheads="1"/>
            </p:cNvSpPr>
            <p:nvPr/>
          </p:nvSpPr>
          <p:spPr bwMode="auto">
            <a:xfrm>
              <a:off x="5911282" y="4992690"/>
              <a:ext cx="9080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(15-100%)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49" name="TextBox 25"/>
            <p:cNvSpPr txBox="1">
              <a:spLocks noChangeArrowheads="1"/>
            </p:cNvSpPr>
            <p:nvPr/>
          </p:nvSpPr>
          <p:spPr bwMode="auto">
            <a:xfrm>
              <a:off x="7999704" y="4643735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50" name="Straight Connector 9"/>
            <p:cNvCxnSpPr>
              <a:cxnSpLocks noChangeShapeType="1"/>
              <a:endCxn id="49" idx="2"/>
            </p:cNvCxnSpPr>
            <p:nvPr/>
          </p:nvCxnSpPr>
          <p:spPr bwMode="auto">
            <a:xfrm flipV="1">
              <a:off x="7620000" y="5105400"/>
              <a:ext cx="913752" cy="2286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 – Zero Copy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Scatter-Gather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99866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Scatter-gather I/O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switched </a:t>
            </a:r>
            <a:r>
              <a:rPr lang="en-US" sz="288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off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By using scatter-gather I/O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packet does not need to be assembled into a single linear chunk</a:t>
            </a:r>
            <a:r>
              <a:rPr lang="en-US" dirty="0" smtClean="0"/>
              <a:t> by kernel:</a:t>
            </a:r>
          </a:p>
          <a:p>
            <a:pPr lvl="1"/>
            <a:r>
              <a:rPr lang="en-US" dirty="0" smtClean="0"/>
              <a:t>NIC is able to retrieve through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</a:rPr>
              <a:t>DMA </a:t>
            </a:r>
            <a:r>
              <a:rPr lang="en-US" dirty="0" smtClean="0"/>
              <a:t>the fragments stored in</a:t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</a:rPr>
              <a:t>non-contiguous memory locations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Performance was significantly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improved</a:t>
            </a:r>
            <a:r>
              <a:rPr lang="en-US" dirty="0" smtClean="0"/>
              <a:t> by SG I/O.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8008A5BB-AFFC-264C-BF01-79A26E9C074D}" type="slidenum">
              <a:rPr lang="it-IT" smtClean="0">
                <a:latin typeface="Comic Sans MS" pitchFamily="-110" charset="0"/>
              </a:rPr>
              <a:pPr/>
              <a:t>21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5" name="Group 24"/>
          <p:cNvGrpSpPr/>
          <p:nvPr/>
        </p:nvGrpSpPr>
        <p:grpSpPr>
          <a:xfrm>
            <a:off x="183760" y="3123855"/>
            <a:ext cx="4240610" cy="3064370"/>
            <a:chOff x="183760" y="3123855"/>
            <a:chExt cx="4240610" cy="3064370"/>
          </a:xfrm>
        </p:grpSpPr>
        <p:grpSp>
          <p:nvGrpSpPr>
            <p:cNvPr id="11" name="Group 10"/>
            <p:cNvGrpSpPr/>
            <p:nvPr/>
          </p:nvGrpSpPr>
          <p:grpSpPr>
            <a:xfrm>
              <a:off x="183760" y="3123855"/>
              <a:ext cx="4240610" cy="3064370"/>
              <a:chOff x="183760" y="3123855"/>
              <a:chExt cx="4240610" cy="3064370"/>
            </a:xfrm>
          </p:grpSpPr>
          <p:pic>
            <p:nvPicPr>
              <p:cNvPr id="8" name="Picture 7" descr="tcp_sendfile_9000_cpu2_thr_rate.png"/>
              <p:cNvPicPr>
                <a:picLocks noChangeAspect="1"/>
              </p:cNvPicPr>
              <p:nvPr/>
            </p:nvPicPr>
            <p:blipFill>
              <a:blip r:embed="rId3">
                <a:alphaModFix amt="34000"/>
              </a:blip>
              <a:stretch>
                <a:fillRect/>
              </a:stretch>
            </p:blipFill>
            <p:spPr>
              <a:xfrm>
                <a:off x="183760" y="3124200"/>
                <a:ext cx="4240610" cy="3064025"/>
              </a:xfrm>
              <a:prstGeom prst="rect">
                <a:avLst/>
              </a:prstGeom>
            </p:spPr>
          </p:pic>
          <p:pic>
            <p:nvPicPr>
              <p:cNvPr id="9" name="Picture 8" descr="tcp_stream_9000_cpu2_thr_ra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60" y="3123855"/>
                <a:ext cx="4240609" cy="3064024"/>
              </a:xfrm>
              <a:prstGeom prst="rect">
                <a:avLst/>
              </a:prstGeom>
            </p:spPr>
          </p:pic>
        </p:grp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838200" y="3498494"/>
              <a:ext cx="119756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7.4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cxnSp>
          <p:nvCxnSpPr>
            <p:cNvPr id="24" name="Straight Connector 12"/>
            <p:cNvCxnSpPr>
              <a:cxnSpLocks noChangeShapeType="1"/>
            </p:cNvCxnSpPr>
            <p:nvPr/>
          </p:nvCxnSpPr>
          <p:spPr bwMode="auto">
            <a:xfrm>
              <a:off x="686150" y="3866820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</p:grpSp>
      <p:grpSp>
        <p:nvGrpSpPr>
          <p:cNvPr id="29" name="Group 28"/>
          <p:cNvGrpSpPr/>
          <p:nvPr/>
        </p:nvGrpSpPr>
        <p:grpSpPr>
          <a:xfrm>
            <a:off x="4495800" y="1981200"/>
            <a:ext cx="4240211" cy="4215700"/>
            <a:chOff x="4495800" y="1981200"/>
            <a:chExt cx="4240211" cy="4215700"/>
          </a:xfrm>
        </p:grpSpPr>
        <p:pic>
          <p:nvPicPr>
            <p:cNvPr id="10" name="Picture 5" descr="udp_stream_1500_cpu2_load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495800" y="1981200"/>
              <a:ext cx="4240211" cy="421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4980864" y="3709931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100%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1" name="Straight Connector 9"/>
            <p:cNvCxnSpPr>
              <a:cxnSpLocks noChangeShapeType="1"/>
            </p:cNvCxnSpPr>
            <p:nvPr/>
          </p:nvCxnSpPr>
          <p:spPr bwMode="auto">
            <a:xfrm rot="5400000">
              <a:off x="5211927" y="340525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22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310513" y="4605933"/>
              <a:ext cx="179386" cy="39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998707" y="4114800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(5-15%)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27" name="Straight Connector 9"/>
            <p:cNvCxnSpPr>
              <a:cxnSpLocks noChangeShapeType="1"/>
            </p:cNvCxnSpPr>
            <p:nvPr/>
          </p:nvCxnSpPr>
          <p:spPr bwMode="auto">
            <a:xfrm rot="16200000" flipV="1">
              <a:off x="6182917" y="5574111"/>
              <a:ext cx="296861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5911282" y="4992690"/>
              <a:ext cx="8387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(10-45%)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TCP – Jumbo Frames – Zero Copy</a:t>
            </a:r>
            <a:b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Checksum Offload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Checksum offload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switched </a:t>
            </a:r>
            <a:r>
              <a:rPr lang="en-US" sz="288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off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task of calculating the </a:t>
            </a:r>
            <a:r>
              <a:rPr lang="en-US" b="1" dirty="0" smtClean="0">
                <a:solidFill>
                  <a:srgbClr val="0000FF"/>
                </a:solidFill>
              </a:rPr>
              <a:t>TCP checksum </a:t>
            </a:r>
            <a:r>
              <a:rPr lang="en-US" dirty="0" smtClean="0"/>
              <a:t>can be offloaded to the network card both at the </a:t>
            </a:r>
            <a:r>
              <a:rPr lang="en-US" b="1" dirty="0" smtClean="0">
                <a:solidFill>
                  <a:srgbClr val="0000FF"/>
                </a:solidFill>
              </a:rPr>
              <a:t>sender </a:t>
            </a:r>
            <a:r>
              <a:rPr lang="en-US" dirty="0" smtClean="0"/>
              <a:t>and at the </a:t>
            </a:r>
            <a:r>
              <a:rPr lang="en-US" sz="2727" b="1" dirty="0" smtClean="0">
                <a:solidFill>
                  <a:srgbClr val="0000FF"/>
                </a:solidFill>
              </a:rPr>
              <a:t>receiver</a:t>
            </a:r>
            <a:r>
              <a:rPr lang="en-US" dirty="0" smtClean="0"/>
              <a:t> side.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Performance is significantly improved</a:t>
            </a:r>
            <a:r>
              <a:rPr lang="en-US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However, when the checksum</a:t>
            </a:r>
            <a:br>
              <a:rPr lang="en-US" dirty="0" smtClean="0"/>
            </a:br>
            <a:r>
              <a:rPr lang="en-US" dirty="0" smtClean="0"/>
              <a:t>offload is off, </a:t>
            </a:r>
            <a:r>
              <a:rPr lang="en-US" b="1" dirty="0" smtClean="0">
                <a:solidFill>
                  <a:srgbClr val="0000FF"/>
                </a:solidFill>
              </a:rPr>
              <a:t>all the other offload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functionalities of the are also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switched off </a:t>
            </a:r>
            <a:r>
              <a:rPr lang="en-US" dirty="0" smtClean="0"/>
              <a:t>(SG, TSO, etc.).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8008A5BB-AFFC-264C-BF01-79A26E9C074D}" type="slidenum">
              <a:rPr lang="it-IT" smtClean="0">
                <a:latin typeface="Comic Sans MS" pitchFamily="-110" charset="0"/>
              </a:rPr>
              <a:pPr/>
              <a:t>22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pic>
        <p:nvPicPr>
          <p:cNvPr id="10" name="Picture 5" descr="udp_stream_1500_cpu2_loa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1981200"/>
            <a:ext cx="4240210" cy="42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980864" y="3709931"/>
            <a:ext cx="10680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100%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smtClean="0">
                <a:solidFill>
                  <a:srgbClr val="660066"/>
                </a:solidFill>
              </a:rPr>
              <a:t>(bottleneck)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838200" y="3636563"/>
            <a:ext cx="1197563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~</a:t>
            </a:r>
            <a:r>
              <a:rPr lang="en-US" sz="1600" dirty="0" smtClean="0">
                <a:solidFill>
                  <a:srgbClr val="660066"/>
                </a:solidFill>
              </a:rPr>
              <a:t> 6.9 </a:t>
            </a:r>
            <a:r>
              <a:rPr lang="en-US" sz="1600" dirty="0" err="1">
                <a:solidFill>
                  <a:srgbClr val="660066"/>
                </a:solidFill>
              </a:rPr>
              <a:t>Gb/s</a:t>
            </a:r>
            <a:endParaRPr lang="en-US" sz="1600" dirty="0">
              <a:solidFill>
                <a:srgbClr val="660066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3760" y="3123855"/>
            <a:ext cx="4240610" cy="3064370"/>
            <a:chOff x="183760" y="3123855"/>
            <a:chExt cx="4240610" cy="3064370"/>
          </a:xfrm>
        </p:grpSpPr>
        <p:grpSp>
          <p:nvGrpSpPr>
            <p:cNvPr id="11" name="Group 10"/>
            <p:cNvGrpSpPr/>
            <p:nvPr/>
          </p:nvGrpSpPr>
          <p:grpSpPr>
            <a:xfrm>
              <a:off x="183760" y="3123855"/>
              <a:ext cx="4240610" cy="3064370"/>
              <a:chOff x="183760" y="3123855"/>
              <a:chExt cx="4240610" cy="3064370"/>
            </a:xfrm>
          </p:grpSpPr>
          <p:pic>
            <p:nvPicPr>
              <p:cNvPr id="8" name="Picture 7" descr="tcp_sendfile_9000_cpu2_thr_rate.png"/>
              <p:cNvPicPr>
                <a:picLocks noChangeAspect="1"/>
              </p:cNvPicPr>
              <p:nvPr/>
            </p:nvPicPr>
            <p:blipFill>
              <a:blip r:embed="rId4">
                <a:alphaModFix amt="34000"/>
              </a:blip>
              <a:stretch>
                <a:fillRect/>
              </a:stretch>
            </p:blipFill>
            <p:spPr>
              <a:xfrm>
                <a:off x="183760" y="3124200"/>
                <a:ext cx="4240610" cy="3064025"/>
              </a:xfrm>
              <a:prstGeom prst="rect">
                <a:avLst/>
              </a:prstGeom>
            </p:spPr>
          </p:pic>
          <p:pic>
            <p:nvPicPr>
              <p:cNvPr id="9" name="Picture 8" descr="tcp_stream_9000_cpu2_thr_ra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760" y="3123855"/>
                <a:ext cx="4240609" cy="3064023"/>
              </a:xfrm>
              <a:prstGeom prst="rect">
                <a:avLst/>
              </a:prstGeom>
            </p:spPr>
          </p:pic>
        </p:grpSp>
        <p:cxnSp>
          <p:nvCxnSpPr>
            <p:cNvPr id="22" name="Straight Connector 12"/>
            <p:cNvCxnSpPr>
              <a:cxnSpLocks noChangeShapeType="1"/>
            </p:cNvCxnSpPr>
            <p:nvPr/>
          </p:nvCxnSpPr>
          <p:spPr bwMode="auto">
            <a:xfrm>
              <a:off x="686150" y="4004889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</p:grpSp>
      <p:cxnSp>
        <p:nvCxnSpPr>
          <p:cNvPr id="24" name="Straight Connector 9"/>
          <p:cNvCxnSpPr>
            <a:cxnSpLocks noChangeShapeType="1"/>
          </p:cNvCxnSpPr>
          <p:nvPr/>
        </p:nvCxnSpPr>
        <p:spPr bwMode="auto">
          <a:xfrm rot="5400000">
            <a:off x="5211927" y="3405254"/>
            <a:ext cx="608012" cy="2041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cxnSp>
        <p:nvCxnSpPr>
          <p:cNvPr id="25" name="Straight Connector 9"/>
          <p:cNvCxnSpPr>
            <a:cxnSpLocks noChangeShapeType="1"/>
          </p:cNvCxnSpPr>
          <p:nvPr/>
        </p:nvCxnSpPr>
        <p:spPr bwMode="auto">
          <a:xfrm rot="16200000" flipV="1">
            <a:off x="6310513" y="4605933"/>
            <a:ext cx="179386" cy="397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98707" y="4114800"/>
            <a:ext cx="80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solidFill>
                  <a:srgbClr val="660066"/>
                </a:solidFill>
              </a:rPr>
              <a:t>softIRQ</a:t>
            </a:r>
            <a:r>
              <a:rPr lang="en-US" sz="1200" dirty="0" smtClean="0">
                <a:solidFill>
                  <a:srgbClr val="660066"/>
                </a:solidFill>
              </a:rPr>
              <a:t/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smtClean="0">
                <a:solidFill>
                  <a:srgbClr val="660066"/>
                </a:solidFill>
              </a:rPr>
              <a:t>(5-25%)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27" name="Straight Connector 9"/>
          <p:cNvCxnSpPr>
            <a:cxnSpLocks noChangeShapeType="1"/>
          </p:cNvCxnSpPr>
          <p:nvPr/>
        </p:nvCxnSpPr>
        <p:spPr bwMode="auto">
          <a:xfrm rot="16200000" flipV="1">
            <a:off x="6182917" y="5574111"/>
            <a:ext cx="296861" cy="794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5911282" y="4992690"/>
            <a:ext cx="838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system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smtClean="0">
                <a:solidFill>
                  <a:srgbClr val="660066"/>
                </a:solidFill>
              </a:rPr>
              <a:t>(10-50%)</a:t>
            </a:r>
            <a:endParaRPr lang="en-US" sz="1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Fiber Channel to 10-GbE Test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37512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Maximum throughput achievable by simultaneously </a:t>
            </a:r>
            <a:r>
              <a:rPr lang="en-US" b="1" dirty="0" smtClean="0">
                <a:solidFill>
                  <a:srgbClr val="0000FF"/>
                </a:solidFill>
              </a:rPr>
              <a:t>reading </a:t>
            </a:r>
            <a:r>
              <a:rPr lang="en-US" dirty="0" smtClean="0"/>
              <a:t>data from </a:t>
            </a:r>
            <a:r>
              <a:rPr lang="en-US" b="1" dirty="0" smtClean="0">
                <a:solidFill>
                  <a:srgbClr val="0000FF"/>
                </a:solidFill>
              </a:rPr>
              <a:t>2 Fiber Channel </a:t>
            </a:r>
            <a:r>
              <a:rPr lang="en-US" dirty="0" smtClean="0"/>
              <a:t>links and </a:t>
            </a:r>
            <a:r>
              <a:rPr lang="en-US" b="1" dirty="0" smtClean="0">
                <a:solidFill>
                  <a:srgbClr val="0000FF"/>
                </a:solidFill>
              </a:rPr>
              <a:t>sending </a:t>
            </a:r>
            <a:r>
              <a:rPr lang="en-US" dirty="0" smtClean="0"/>
              <a:t>them to a </a:t>
            </a:r>
            <a:r>
              <a:rPr lang="en-US" b="1" dirty="0" smtClean="0">
                <a:solidFill>
                  <a:srgbClr val="0000FF"/>
                </a:solidFill>
              </a:rPr>
              <a:t>10-GbE </a:t>
            </a:r>
            <a:r>
              <a:rPr lang="en-US" dirty="0" smtClean="0"/>
              <a:t>link:</a:t>
            </a:r>
          </a:p>
          <a:p>
            <a:pPr lvl="1"/>
            <a:r>
              <a:rPr lang="en-US" dirty="0" smtClean="0"/>
              <a:t>Closely emulating the behavior of a </a:t>
            </a:r>
            <a:r>
              <a:rPr lang="en-US" b="1" dirty="0" smtClean="0">
                <a:solidFill>
                  <a:srgbClr val="FF0000"/>
                </a:solidFill>
              </a:rPr>
              <a:t>SAN disk-server </a:t>
            </a:r>
            <a:r>
              <a:rPr lang="en-US" b="1" dirty="0" smtClean="0">
                <a:solidFill>
                  <a:srgbClr val="0000FF"/>
                </a:solidFill>
              </a:rPr>
              <a:t>exporting data </a:t>
            </a:r>
            <a:r>
              <a:rPr lang="en-US" dirty="0" smtClean="0"/>
              <a:t>by means of a </a:t>
            </a:r>
            <a:r>
              <a:rPr lang="en-US" b="1" dirty="0" smtClean="0">
                <a:solidFill>
                  <a:srgbClr val="0000FF"/>
                </a:solidFill>
              </a:rPr>
              <a:t>network file system</a:t>
            </a:r>
            <a:r>
              <a:rPr lang="en-US" dirty="0" smtClean="0"/>
              <a:t> (NFS, GPFS, </a:t>
            </a:r>
            <a:r>
              <a:rPr lang="en-US" dirty="0" err="1" smtClean="0"/>
              <a:t>Lustre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dirty="0" smtClean="0"/>
              <a:t>exports </a:t>
            </a:r>
            <a:r>
              <a:rPr lang="en-US" b="1" dirty="0" smtClean="0">
                <a:solidFill>
                  <a:srgbClr val="0000FF"/>
                </a:solidFill>
              </a:rPr>
              <a:t>2x</a:t>
            </a:r>
            <a:r>
              <a:rPr lang="en-US" dirty="0" smtClean="0"/>
              <a:t>20 </a:t>
            </a:r>
            <a:r>
              <a:rPr lang="en-US" dirty="0" err="1" smtClean="0"/>
              <a:t>GiB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Disk Images </a:t>
            </a:r>
            <a:r>
              <a:rPr lang="en-US" dirty="0" smtClean="0"/>
              <a:t>as real SCSI devices (by using </a:t>
            </a:r>
            <a:r>
              <a:rPr lang="en-US" b="1" dirty="0" smtClean="0">
                <a:solidFill>
                  <a:srgbClr val="0000FF"/>
                </a:solidFill>
              </a:rPr>
              <a:t>SCST</a:t>
            </a:r>
            <a:r>
              <a:rPr lang="en-US" dirty="0" smtClean="0"/>
              <a:t>) through </a:t>
            </a:r>
            <a:r>
              <a:rPr lang="en-US" sz="2378" b="1" dirty="0" smtClean="0">
                <a:solidFill>
                  <a:srgbClr val="0000FF"/>
                </a:solidFill>
              </a:rPr>
              <a:t>FC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aggregates the 2 SCSI device in </a:t>
            </a:r>
            <a:r>
              <a:rPr lang="en-US" b="1" dirty="0" smtClean="0">
                <a:solidFill>
                  <a:srgbClr val="0000FF"/>
                </a:solidFill>
              </a:rPr>
              <a:t>RAID-0</a:t>
            </a:r>
            <a:r>
              <a:rPr lang="en-US" dirty="0" smtClean="0"/>
              <a:t> (strip 64 </a:t>
            </a:r>
            <a:r>
              <a:rPr lang="en-US" dirty="0" err="1" smtClean="0"/>
              <a:t>KiB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File size: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5 </a:t>
            </a:r>
            <a:r>
              <a:rPr lang="en-US" b="1" dirty="0" err="1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GiB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on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XFS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file system.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Serial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read.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Cached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(as file ) at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but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cannot be cached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it-IT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0EE674D1-3002-7845-B56C-E0636EA971CE}" type="slidenum">
              <a:rPr lang="it-IT" smtClean="0">
                <a:latin typeface="Comic Sans MS" pitchFamily="-110" charset="0"/>
              </a:rPr>
              <a:pPr/>
              <a:t>23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59017" y="4776770"/>
            <a:ext cx="9203017" cy="2071072"/>
            <a:chOff x="-59017" y="4776770"/>
            <a:chExt cx="9203017" cy="2071072"/>
          </a:xfrm>
        </p:grpSpPr>
        <p:grpSp>
          <p:nvGrpSpPr>
            <p:cNvPr id="12" name="Group 11"/>
            <p:cNvGrpSpPr/>
            <p:nvPr/>
          </p:nvGrpSpPr>
          <p:grpSpPr>
            <a:xfrm>
              <a:off x="-59017" y="4776770"/>
              <a:ext cx="9203017" cy="1547830"/>
              <a:chOff x="-59017" y="4776770"/>
              <a:chExt cx="9203017" cy="1547830"/>
            </a:xfrm>
          </p:grpSpPr>
          <p:pic>
            <p:nvPicPr>
              <p:cNvPr id="30725" name="Picture 4" descr="setUp2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 bwMode="auto">
              <a:xfrm>
                <a:off x="0" y="4803481"/>
                <a:ext cx="9144000" cy="1521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794477" y="5901726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err="1" smtClean="0">
                    <a:solidFill>
                      <a:srgbClr val="0000FF"/>
                    </a:solidFill>
                  </a:rPr>
                  <a:t>6</a:t>
                </a:r>
                <a:r>
                  <a:rPr lang="it-IT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800" b="1" dirty="0" err="1" smtClean="0">
                    <a:solidFill>
                      <a:srgbClr val="0000FF"/>
                    </a:solidFill>
                  </a:rPr>
                  <a:t>GiB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21641" y="58790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err="1" smtClean="0">
                    <a:solidFill>
                      <a:srgbClr val="0000FF"/>
                    </a:solidFill>
                  </a:rPr>
                  <a:t>4</a:t>
                </a:r>
                <a:r>
                  <a:rPr lang="it-IT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800" b="1" dirty="0" err="1" smtClean="0">
                    <a:solidFill>
                      <a:srgbClr val="0000FF"/>
                    </a:solidFill>
                  </a:rPr>
                  <a:t>GiB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968523" y="5756874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err="1" smtClean="0">
                    <a:solidFill>
                      <a:srgbClr val="0000FF"/>
                    </a:solidFill>
                  </a:rPr>
                  <a:t>4</a:t>
                </a:r>
                <a:r>
                  <a:rPr lang="it-IT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800" b="1" dirty="0" err="1" smtClean="0">
                    <a:solidFill>
                      <a:srgbClr val="0000FF"/>
                    </a:solidFill>
                  </a:rPr>
                  <a:t>GiB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59017" y="477677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smtClean="0">
                    <a:solidFill>
                      <a:srgbClr val="0000FF"/>
                    </a:solidFill>
                  </a:rPr>
                  <a:t>A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14880" y="478184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err="1" smtClean="0">
                    <a:solidFill>
                      <a:srgbClr val="0000FF"/>
                    </a:solidFill>
                  </a:rPr>
                  <a:t>B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39180" y="490552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00" b="1" dirty="0" err="1" smtClean="0">
                    <a:solidFill>
                      <a:srgbClr val="0000FF"/>
                    </a:solidFill>
                  </a:rPr>
                  <a:t>C</a:t>
                </a:r>
                <a:endParaRPr lang="it-IT" sz="1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62000" y="6324622"/>
              <a:ext cx="1295400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400" dirty="0" err="1" smtClean="0">
                  <a:ln>
                    <a:solidFill>
                      <a:srgbClr val="0000FF"/>
                    </a:solidFill>
                  </a:ln>
                </a:rPr>
                <a:t>HBAs</a:t>
              </a:r>
              <a:r>
                <a:rPr lang="it-IT" sz="1400" dirty="0" smtClean="0"/>
                <a:t>: </a:t>
              </a:r>
              <a:r>
                <a:rPr lang="it-IT" sz="1400" dirty="0" err="1" smtClean="0"/>
                <a:t>Qlogic</a:t>
              </a:r>
              <a:r>
                <a:rPr lang="it-IT" sz="1400" dirty="0" smtClean="0"/>
                <a:t> QLA2460</a:t>
              </a:r>
              <a:endParaRPr lang="it-IT" sz="1400" dirty="0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CPU Affinity Settings in FC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10-GbE Test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D8039F6B-4576-5C48-A5F1-1EBFCF963B5E}" type="slidenum">
              <a:rPr lang="it-IT" smtClean="0">
                <a:latin typeface="Comic Sans MS" pitchFamily="-110" charset="0"/>
              </a:rPr>
              <a:pPr/>
              <a:t>24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46200"/>
          <a:ext cx="8229600" cy="29616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62000"/>
                <a:gridCol w="1295400"/>
                <a:gridCol w="6172200"/>
              </a:tblGrid>
              <a:tr h="185420">
                <a:tc gridSpan="3">
                  <a:txBody>
                    <a:bodyPr/>
                    <a:lstStyle/>
                    <a:p>
                      <a:r>
                        <a:rPr lang="en-US" noProof="0" dirty="0" smtClean="0"/>
                        <a:t>10GbE Sender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Core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L2 Cache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Task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Ethernet NIC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Sender process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4</a:t>
                      </a:r>
                      <a:endParaRPr lang="en-US" noProof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Fiber Channel HBA 1 [FC tests]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5</a:t>
                      </a:r>
                      <a:endParaRPr lang="en-US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Fiber Channel HBA 2 [FC tests]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457200" y="4648200"/>
          <a:ext cx="8229600" cy="14833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62000"/>
                <a:gridCol w="1295400"/>
                <a:gridCol w="61722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noProof="0" dirty="0" smtClean="0"/>
                        <a:t>10GbE Receiver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Core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L2 Cache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Task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0</a:t>
                      </a:r>
                      <a:endParaRPr lang="en-US" noProof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Ethernet NIC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1</a:t>
                      </a:r>
                      <a:endParaRPr lang="en-US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Receiver process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FC-Read 10-GbE-Send Test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07486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Read-ahead 8 </a:t>
            </a:r>
            <a:r>
              <a:rPr lang="en-US" b="1" dirty="0" err="1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MiB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(default 128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KiB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).</a:t>
            </a:r>
          </a:p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Read-send at max speed from the 5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GiB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file cyclically.</a:t>
            </a:r>
          </a:p>
          <a:p>
            <a:r>
              <a:rPr lang="en-US" b="1" dirty="0" err="1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sendfile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ea typeface="ＭＳ Ｐゴシック" pitchFamily="-110" charset="-128"/>
                <a:cs typeface="Courier New"/>
              </a:rPr>
              <a:t>()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to transmit.</a:t>
            </a:r>
            <a:endParaRPr lang="en-US" b="1" dirty="0" smtClean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Bottleneck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10-GbE sender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ps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system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load);</a:t>
            </a:r>
          </a:p>
          <a:p>
            <a:pPr lvl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but up to 50%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I/O wait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FC protocol lighter than 10GbE.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8008A5BB-AFFC-264C-BF01-79A26E9C074D}" type="slidenum">
              <a:rPr lang="it-IT" smtClean="0">
                <a:latin typeface="Comic Sans MS" pitchFamily="-110" charset="0"/>
              </a:rPr>
              <a:pPr/>
              <a:t>25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pic>
        <p:nvPicPr>
          <p:cNvPr id="10" name="Picture 5" descr="udp_stream_1500_cpu2_loa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1981200"/>
            <a:ext cx="4240210" cy="421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7085304" y="1295400"/>
            <a:ext cx="106809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100%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smtClean="0">
                <a:solidFill>
                  <a:srgbClr val="660066"/>
                </a:solidFill>
              </a:rPr>
              <a:t>(bottleneck)</a:t>
            </a:r>
            <a:endParaRPr lang="en-US" sz="1200" dirty="0">
              <a:solidFill>
                <a:srgbClr val="660066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3760" y="3123828"/>
            <a:ext cx="4254835" cy="3166446"/>
            <a:chOff x="183760" y="3123828"/>
            <a:chExt cx="4254835" cy="3166446"/>
          </a:xfrm>
        </p:grpSpPr>
        <p:cxnSp>
          <p:nvCxnSpPr>
            <p:cNvPr id="24" name="Straight Connector 12"/>
            <p:cNvCxnSpPr>
              <a:cxnSpLocks noChangeShapeType="1"/>
            </p:cNvCxnSpPr>
            <p:nvPr/>
          </p:nvCxnSpPr>
          <p:spPr bwMode="auto">
            <a:xfrm>
              <a:off x="686150" y="4249737"/>
              <a:ext cx="373345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  <p:grpSp>
          <p:nvGrpSpPr>
            <p:cNvPr id="23" name="Group 22"/>
            <p:cNvGrpSpPr/>
            <p:nvPr/>
          </p:nvGrpSpPr>
          <p:grpSpPr>
            <a:xfrm>
              <a:off x="183760" y="3123828"/>
              <a:ext cx="4254835" cy="3166446"/>
              <a:chOff x="183760" y="3123828"/>
              <a:chExt cx="4254835" cy="3166446"/>
            </a:xfrm>
          </p:grpSpPr>
          <p:pic>
            <p:nvPicPr>
              <p:cNvPr id="21" name="Picture 20" descr="readfile_cpu2_readahead16384_thr_rate.png"/>
              <p:cNvPicPr>
                <a:picLocks noChangeAspect="1"/>
              </p:cNvPicPr>
              <p:nvPr/>
            </p:nvPicPr>
            <p:blipFill>
              <a:blip r:embed="rId3">
                <a:alphaModFix amt="33000"/>
              </a:blip>
              <a:stretch>
                <a:fillRect/>
              </a:stretch>
            </p:blipFill>
            <p:spPr>
              <a:xfrm>
                <a:off x="185340" y="3123828"/>
                <a:ext cx="4240610" cy="3057897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3219395" y="6061674"/>
                <a:ext cx="12192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Picture 7" descr="tcp_sendfile_9000_cpu2_thr_ra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760" y="3124200"/>
                <a:ext cx="4240610" cy="3064024"/>
              </a:xfrm>
              <a:prstGeom prst="rect">
                <a:avLst/>
              </a:prstGeom>
            </p:spPr>
          </p:pic>
        </p:grp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762000" y="3852446"/>
              <a:ext cx="102123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</a:t>
              </a:r>
              <a:r>
                <a:rPr lang="en-US" sz="1600" dirty="0" smtClean="0">
                  <a:solidFill>
                    <a:srgbClr val="660066"/>
                  </a:solidFill>
                </a:rPr>
                <a:t> 6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sp>
          <p:nvSpPr>
            <p:cNvPr id="26" name="Right Arrow 15"/>
            <p:cNvSpPr>
              <a:spLocks noChangeArrowheads="1"/>
            </p:cNvSpPr>
            <p:nvPr/>
          </p:nvSpPr>
          <p:spPr bwMode="auto">
            <a:xfrm rot="12600000">
              <a:off x="2062579" y="4565150"/>
              <a:ext cx="30483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 rot="1800000">
              <a:off x="2266748" y="4769547"/>
              <a:ext cx="10081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read + send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sp>
          <p:nvSpPr>
            <p:cNvPr id="28" name="Right Arrow 15"/>
            <p:cNvSpPr>
              <a:spLocks noChangeArrowheads="1"/>
            </p:cNvSpPr>
            <p:nvPr/>
          </p:nvSpPr>
          <p:spPr bwMode="auto">
            <a:xfrm rot="12600000">
              <a:off x="1594171" y="4969136"/>
              <a:ext cx="472155" cy="10239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dirty="0"/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 rot="1800000">
              <a:off x="1964766" y="5169913"/>
              <a:ext cx="8417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read only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96200" y="-53066"/>
            <a:ext cx="1300847" cy="1107996"/>
            <a:chOff x="7726363" y="-53066"/>
            <a:chExt cx="1300847" cy="1107996"/>
          </a:xfrm>
        </p:grpSpPr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142841" y="-53066"/>
              <a:ext cx="88436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 dirty="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Soft </a:t>
              </a:r>
              <a:r>
                <a:rPr lang="en-US" sz="1100" dirty="0" smtClean="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 smtClean="0"/>
                <a:t>I/O wait</a:t>
              </a:r>
            </a:p>
            <a:p>
              <a:pPr algn="l">
                <a:spcBef>
                  <a:spcPct val="0"/>
                </a:spcBef>
              </a:pPr>
              <a:r>
                <a:rPr lang="en-US" sz="1100" dirty="0"/>
                <a:t>Total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726363" y="76200"/>
              <a:ext cx="380868" cy="838200"/>
              <a:chOff x="7726363" y="76200"/>
              <a:chExt cx="380868" cy="838200"/>
            </a:xfrm>
          </p:grpSpPr>
          <p:cxnSp>
            <p:nvCxnSpPr>
              <p:cNvPr id="1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726363" y="578169"/>
                <a:ext cx="380868" cy="15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726363" y="745492"/>
                <a:ext cx="380868" cy="158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726363" y="410846"/>
                <a:ext cx="380868" cy="15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726363" y="243523"/>
                <a:ext cx="380868" cy="1587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726363" y="76200"/>
                <a:ext cx="380868" cy="1587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726363" y="912813"/>
                <a:ext cx="380868" cy="1587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</p:grpSp>
      </p:grp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8251801" y="1295400"/>
            <a:ext cx="81599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50%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smtClean="0">
                <a:solidFill>
                  <a:srgbClr val="660066"/>
                </a:solidFill>
              </a:rPr>
              <a:t>I/O wait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 rot="16200000" flipV="1">
            <a:off x="8266985" y="2124164"/>
            <a:ext cx="687278" cy="6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cxnSp>
        <p:nvCxnSpPr>
          <p:cNvPr id="36" name="Straight Connector 9"/>
          <p:cNvCxnSpPr>
            <a:cxnSpLocks noChangeShapeType="1"/>
          </p:cNvCxnSpPr>
          <p:nvPr/>
        </p:nvCxnSpPr>
        <p:spPr bwMode="auto">
          <a:xfrm rot="16200000" flipV="1">
            <a:off x="7566032" y="1911491"/>
            <a:ext cx="260351" cy="12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5562600" y="3733800"/>
            <a:ext cx="859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FC HBA 1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err="1" smtClean="0">
                <a:solidFill>
                  <a:srgbClr val="660066"/>
                </a:solidFill>
              </a:rPr>
              <a:t>SoftIRQ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7772400" y="3733800"/>
            <a:ext cx="884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FC HBA 2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err="1" smtClean="0">
                <a:solidFill>
                  <a:srgbClr val="660066"/>
                </a:solidFill>
              </a:rPr>
              <a:t>SoftIRQ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5334000" y="2245410"/>
            <a:ext cx="122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10-GbE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err="1" smtClean="0">
                <a:solidFill>
                  <a:srgbClr val="660066"/>
                </a:solidFill>
              </a:rPr>
              <a:t>IRQ+SoftIRQ</a:t>
            </a:r>
            <a:endParaRPr lang="en-US" sz="1200" dirty="0">
              <a:solidFill>
                <a:srgbClr val="660066"/>
              </a:solidFill>
            </a:endParaRPr>
          </a:p>
        </p:txBody>
      </p: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6781800" y="222756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fake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err="1" smtClean="0">
                <a:solidFill>
                  <a:srgbClr val="660066"/>
                </a:solidFill>
              </a:rPr>
              <a:t>softIRQ</a:t>
            </a:r>
            <a:endParaRPr lang="en-US" sz="1200" dirty="0">
              <a:solidFill>
                <a:srgbClr val="660066"/>
              </a:solidFill>
            </a:endParaRPr>
          </a:p>
        </p:txBody>
      </p:sp>
      <p:cxnSp>
        <p:nvCxnSpPr>
          <p:cNvPr id="44" name="Straight Connector 9"/>
          <p:cNvCxnSpPr>
            <a:cxnSpLocks noChangeShapeType="1"/>
          </p:cNvCxnSpPr>
          <p:nvPr/>
        </p:nvCxnSpPr>
        <p:spPr bwMode="auto">
          <a:xfrm rot="16200000" flipV="1">
            <a:off x="7345367" y="2715816"/>
            <a:ext cx="161925" cy="794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 type="stealth" w="med" len="med"/>
            <a:tailEnd/>
          </a:ln>
        </p:spPr>
      </p:cxnSp>
      <p:sp>
        <p:nvSpPr>
          <p:cNvPr id="46" name="TextBox 25"/>
          <p:cNvSpPr txBox="1">
            <a:spLocks noChangeArrowheads="1"/>
          </p:cNvSpPr>
          <p:nvPr/>
        </p:nvSpPr>
        <p:spPr bwMode="auto">
          <a:xfrm>
            <a:off x="5334000" y="5100935"/>
            <a:ext cx="122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10-GbE</a:t>
            </a:r>
            <a:br>
              <a:rPr lang="en-US" sz="1200" dirty="0" smtClean="0">
                <a:solidFill>
                  <a:srgbClr val="660066"/>
                </a:solidFill>
              </a:rPr>
            </a:br>
            <a:r>
              <a:rPr lang="en-US" sz="1200" dirty="0" err="1" smtClean="0">
                <a:solidFill>
                  <a:srgbClr val="660066"/>
                </a:solidFill>
              </a:rPr>
              <a:t>IRQ+SoftIRQ</a:t>
            </a:r>
            <a:endParaRPr lang="en-US" sz="1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Conclusion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We performed a complete series of </a:t>
            </a:r>
            <a:r>
              <a:rPr lang="en-US" sz="2400" b="1" dirty="0" smtClean="0">
                <a:solidFill>
                  <a:srgbClr val="0000FF"/>
                </a:solidFill>
              </a:rPr>
              <a:t>tests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Transferring data via 10-GbE links at </a:t>
            </a:r>
            <a:r>
              <a:rPr lang="en-US" sz="2054" b="1" dirty="0" smtClean="0">
                <a:solidFill>
                  <a:srgbClr val="FF0000"/>
                </a:solidFill>
              </a:rPr>
              <a:t>full speed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Using either the </a:t>
            </a:r>
            <a:r>
              <a:rPr lang="en-US" sz="2000" b="1" dirty="0" smtClean="0">
                <a:solidFill>
                  <a:srgbClr val="0000FF"/>
                </a:solidFill>
              </a:rPr>
              <a:t>UDP </a:t>
            </a:r>
            <a:r>
              <a:rPr lang="en-US" sz="2000" dirty="0" smtClean="0"/>
              <a:t>or the </a:t>
            </a:r>
            <a:r>
              <a:rPr lang="en-US" sz="2054" b="1" dirty="0" smtClean="0">
                <a:solidFill>
                  <a:srgbClr val="0000FF"/>
                </a:solidFill>
              </a:rPr>
              <a:t>TCP</a:t>
            </a:r>
            <a:r>
              <a:rPr lang="en-US" sz="2000" dirty="0" smtClean="0"/>
              <a:t> protocol;</a:t>
            </a:r>
          </a:p>
          <a:p>
            <a:pPr lvl="1"/>
            <a:r>
              <a:rPr lang="en-US" sz="2000" dirty="0" smtClean="0"/>
              <a:t>By varying the </a:t>
            </a:r>
            <a:r>
              <a:rPr lang="en-US" sz="2054" b="1" dirty="0" smtClean="0">
                <a:solidFill>
                  <a:srgbClr val="0000FF"/>
                </a:solidFill>
              </a:rPr>
              <a:t>MTU</a:t>
            </a:r>
            <a:r>
              <a:rPr lang="en-US" sz="2000" dirty="0" smtClean="0"/>
              <a:t> and the </a:t>
            </a:r>
            <a:r>
              <a:rPr lang="en-US" sz="2054" b="1" dirty="0" smtClean="0">
                <a:solidFill>
                  <a:srgbClr val="0000FF"/>
                </a:solidFill>
              </a:rPr>
              <a:t>packet send size</a:t>
            </a:r>
            <a:r>
              <a:rPr lang="en-US" sz="2000" dirty="0" smtClean="0"/>
              <a:t>.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Main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bottleneck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CPU utilization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at the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sender side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0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System load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of the transmitter process.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Jumbo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frames in fact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mandatory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for 10-GbE.</a:t>
            </a:r>
          </a:p>
          <a:p>
            <a:pPr eaLnBrk="1" hangingPunct="1"/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In </a:t>
            </a:r>
            <a:r>
              <a:rPr lang="en-US" sz="2400" b="1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TCP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transmission:</a:t>
            </a:r>
          </a:p>
          <a:p>
            <a:pPr lvl="1" eaLnBrk="1" hangingPunct="1"/>
            <a:r>
              <a:rPr lang="en-US" sz="1800" dirty="0" smtClean="0"/>
              <a:t>Improvement can be obtained by </a:t>
            </a:r>
            <a:r>
              <a:rPr lang="en-US" sz="1800" b="1" dirty="0" smtClean="0">
                <a:solidFill>
                  <a:srgbClr val="0000FF"/>
                </a:solidFill>
              </a:rPr>
              <a:t>zero-copy </a:t>
            </a:r>
            <a:r>
              <a:rPr lang="en-US" sz="1800" dirty="0" smtClean="0"/>
              <a:t>(</a:t>
            </a:r>
            <a:r>
              <a:rPr lang="en-US" sz="1800" b="1" dirty="0" err="1" smtClean="0">
                <a:latin typeface="Courier New"/>
                <a:cs typeface="Courier New"/>
              </a:rPr>
              <a:t>sendfile</a:t>
            </a:r>
            <a:r>
              <a:rPr lang="en-US" sz="1800" b="1" dirty="0" smtClean="0">
                <a:latin typeface="Courier New"/>
                <a:cs typeface="Courier New"/>
              </a:rPr>
              <a:t>()</a:t>
            </a:r>
            <a:r>
              <a:rPr lang="en-US" sz="1800" dirty="0" smtClean="0"/>
              <a:t>);</a:t>
            </a:r>
          </a:p>
          <a:p>
            <a:pPr lvl="1" eaLnBrk="1" hangingPunct="1"/>
            <a:r>
              <a:rPr lang="en-US" sz="1800" b="1" dirty="0" smtClean="0">
                <a:solidFill>
                  <a:srgbClr val="0000FF"/>
                </a:solidFill>
              </a:rPr>
              <a:t>Scatter-Gather </a:t>
            </a:r>
            <a:r>
              <a:rPr lang="en-US" sz="1800" dirty="0" smtClean="0"/>
              <a:t>functionality sensibly improves the performance;</a:t>
            </a:r>
          </a:p>
          <a:p>
            <a:pPr lvl="1" eaLnBrk="1" hangingPunct="1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00FF"/>
                </a:solidFill>
              </a:rPr>
              <a:t>TSO functionality </a:t>
            </a:r>
            <a:r>
              <a:rPr lang="en-US" sz="1800" dirty="0" smtClean="0"/>
              <a:t>helps the sender CPU.</a:t>
            </a:r>
          </a:p>
          <a:p>
            <a:pPr lvl="1" eaLnBrk="1" hangingPunct="1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00FF"/>
                </a:solidFill>
              </a:rPr>
              <a:t>LRO functionality </a:t>
            </a:r>
            <a:r>
              <a:rPr lang="en-US" sz="1800" dirty="0" smtClean="0"/>
              <a:t>helps the receiver CPU.</a:t>
            </a:r>
          </a:p>
          <a:p>
            <a:pPr eaLnBrk="1" hangingPunct="1"/>
            <a:r>
              <a:rPr lang="en-US" sz="2200" dirty="0" smtClean="0"/>
              <a:t>10-GbE fully support transmission from 2x 4 </a:t>
            </a:r>
            <a:r>
              <a:rPr lang="en-US" sz="2200" dirty="0" err="1" smtClean="0"/>
              <a:t>Gbit/s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FC read</a:t>
            </a:r>
            <a:r>
              <a:rPr lang="en-US" sz="2200" dirty="0" smtClean="0"/>
              <a:t>:</a:t>
            </a:r>
          </a:p>
          <a:p>
            <a:pPr lvl="1"/>
            <a:r>
              <a:rPr lang="en-US" sz="1600" dirty="0" smtClean="0"/>
              <a:t>Without any apparent interference between the two phases of getting data from the SAN and sending them to the Ethernet.</a:t>
            </a:r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eaLnBrk="1" hangingPunct="1"/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44399829-7F3B-514A-AAEA-8AE8D72CE0F5}" type="slidenum">
              <a:rPr lang="it-IT" smtClean="0">
                <a:latin typeface="Comic Sans MS" pitchFamily="-110" charset="0"/>
              </a:rPr>
              <a:pPr/>
              <a:t>26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a typeface="ＭＳ Ｐゴシック" pitchFamily="-110" charset="-128"/>
                <a:cs typeface="ＭＳ Ｐゴシック" pitchFamily="-110" charset="-128"/>
              </a:rPr>
              <a:t>10-GbE Network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Fast </a:t>
            </a:r>
            <a:r>
              <a:rPr lang="en-US" b="1" dirty="0" smtClean="0">
                <a:solidFill>
                  <a:srgbClr val="FF0000"/>
                </a:solidFill>
              </a:rPr>
              <a:t>network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slow </a:t>
            </a:r>
            <a:r>
              <a:rPr lang="en-US" b="1" dirty="0" smtClean="0">
                <a:solidFill>
                  <a:srgbClr val="FF0000"/>
                </a:solidFill>
              </a:rPr>
              <a:t>host</a:t>
            </a:r>
            <a:r>
              <a:rPr lang="en-US" dirty="0" smtClean="0"/>
              <a:t>”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scenario: 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Already seen in transitions to 1 Gigabit Ethernet:</a:t>
            </a:r>
          </a:p>
          <a:p>
            <a:pPr lvl="2">
              <a:buFont typeface="Wingdings" charset="2"/>
              <a:buChar char="n"/>
              <a:defRPr/>
            </a:pPr>
            <a:r>
              <a:rPr lang="en-US" dirty="0" smtClean="0"/>
              <a:t>Presentation at IEEE-NPSS RT 2005 (Stockholm).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3 major system </a:t>
            </a:r>
            <a:r>
              <a:rPr lang="en-US" b="1" dirty="0" smtClean="0">
                <a:solidFill>
                  <a:srgbClr val="FF0000"/>
                </a:solidFill>
              </a:rPr>
              <a:t>bottlenecks</a:t>
            </a:r>
            <a:r>
              <a:rPr lang="en-US" dirty="0" smtClean="0"/>
              <a:t> may limit the </a:t>
            </a:r>
            <a:r>
              <a:rPr lang="en-US" dirty="0" smtClean="0"/>
              <a:t>efficiency of high-performance I/O adapters:</a:t>
            </a:r>
            <a:endParaRPr lang="en-US" dirty="0" smtClean="0"/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The PCI-X </a:t>
            </a:r>
            <a:r>
              <a:rPr lang="en-US" b="1" dirty="0" smtClean="0">
                <a:solidFill>
                  <a:srgbClr val="0000FF"/>
                </a:solidFill>
              </a:rPr>
              <a:t>bus bandwidth</a:t>
            </a:r>
            <a:r>
              <a:rPr lang="en-US" dirty="0" smtClean="0"/>
              <a:t> (peak throughput 8.5 </a:t>
            </a:r>
            <a:r>
              <a:rPr lang="en-US" dirty="0" err="1" smtClean="0"/>
              <a:t>Gbit/s</a:t>
            </a:r>
            <a:r>
              <a:rPr lang="en-US" dirty="0" smtClean="0"/>
              <a:t> in 133 MHz flavor):</a:t>
            </a:r>
          </a:p>
          <a:p>
            <a:pPr lvl="2">
              <a:buFont typeface="Wingdings" charset="2"/>
              <a:buChar char="n"/>
              <a:defRPr/>
            </a:pPr>
            <a:r>
              <a:rPr lang="en-US" dirty="0" smtClean="0"/>
              <a:t>Substituted by the PCI-E, (20 </a:t>
            </a:r>
            <a:r>
              <a:rPr lang="en-US" dirty="0" err="1" smtClean="0"/>
              <a:t>Gbit/s</a:t>
            </a:r>
            <a:r>
              <a:rPr lang="en-US" dirty="0" smtClean="0"/>
              <a:t> peak throughput in x8 flavor)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memory bandwidth</a:t>
            </a:r>
            <a:r>
              <a:rPr lang="en-US" dirty="0" smtClean="0"/>
              <a:t>:</a:t>
            </a:r>
          </a:p>
          <a:p>
            <a:pPr lvl="2">
              <a:buFont typeface="Wingdings" charset="2"/>
              <a:buChar char="n"/>
              <a:defRPr/>
            </a:pPr>
            <a:r>
              <a:rPr lang="en-US" dirty="0" smtClean="0"/>
              <a:t>FSB has increased the clock from 533 MHz to 1600 MHz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CPU utilization</a:t>
            </a:r>
            <a:r>
              <a:rPr lang="en-US" dirty="0" smtClean="0"/>
              <a:t>:</a:t>
            </a:r>
          </a:p>
          <a:p>
            <a:pPr lvl="2">
              <a:buFont typeface="Wingdings" charset="2"/>
              <a:buChar char="n"/>
              <a:defRPr/>
            </a:pPr>
            <a:r>
              <a:rPr lang="en-US" dirty="0" smtClean="0"/>
              <a:t>Multi-core architectures.</a:t>
            </a:r>
          </a:p>
          <a:p>
            <a:pPr>
              <a:buFont typeface="Wingdings" charset="2"/>
              <a:buChar char="n"/>
              <a:defRPr/>
            </a:pPr>
            <a:endParaRPr lang="it-IT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BD9A49EE-2C31-5F4F-BD07-C717D65C4579}" type="slidenum">
              <a:rPr lang="it-IT" smtClean="0">
                <a:latin typeface="Comic Sans MS" pitchFamily="-110" charset="0"/>
              </a:rPr>
              <a:pPr/>
              <a:t>3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10-GbE Point-to-Point Tests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37512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real operating condition, maximum </a:t>
            </a:r>
            <a:r>
              <a:rPr lang="en-US" dirty="0" smtClean="0"/>
              <a:t>transfer rate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limited </a:t>
            </a:r>
            <a:r>
              <a:rPr lang="en-US" dirty="0" smtClean="0"/>
              <a:t>not only by </a:t>
            </a:r>
            <a:r>
              <a:rPr lang="en-US" dirty="0" smtClean="0"/>
              <a:t>the capacity of the link itself, but also:</a:t>
            </a:r>
          </a:p>
          <a:p>
            <a:pPr lvl="1"/>
            <a:r>
              <a:rPr lang="en-US" dirty="0" smtClean="0"/>
              <a:t>by the capacity of the data busses (PCI and FSB);</a:t>
            </a:r>
          </a:p>
          <a:p>
            <a:pPr lvl="1"/>
            <a:r>
              <a:rPr lang="en-US" dirty="0" smtClean="0"/>
              <a:t>by the ability of the </a:t>
            </a:r>
            <a:r>
              <a:rPr lang="en-US" b="1" dirty="0" smtClean="0">
                <a:solidFill>
                  <a:srgbClr val="0000FF"/>
                </a:solidFill>
              </a:rPr>
              <a:t>CPUs</a:t>
            </a:r>
            <a:r>
              <a:rPr lang="en-US" dirty="0" smtClean="0"/>
              <a:t> and of the </a:t>
            </a:r>
            <a:r>
              <a:rPr lang="en-US" sz="2378" b="1" dirty="0" smtClean="0">
                <a:solidFill>
                  <a:srgbClr val="0000FF"/>
                </a:solidFill>
              </a:rPr>
              <a:t>OS</a:t>
            </a:r>
            <a:r>
              <a:rPr lang="en-US" dirty="0" smtClean="0"/>
              <a:t> to handle </a:t>
            </a:r>
            <a:r>
              <a:rPr lang="en-US" sz="2378" b="1" dirty="0" smtClean="0">
                <a:solidFill>
                  <a:srgbClr val="0000FF"/>
                </a:solidFill>
              </a:rPr>
              <a:t>packet processing </a:t>
            </a:r>
            <a:r>
              <a:rPr lang="en-US" dirty="0" smtClean="0"/>
              <a:t>and </a:t>
            </a:r>
            <a:r>
              <a:rPr lang="en-US" sz="2378" b="1" dirty="0" smtClean="0">
                <a:solidFill>
                  <a:srgbClr val="0000FF"/>
                </a:solidFill>
              </a:rPr>
              <a:t>interrupt rates</a:t>
            </a:r>
            <a:r>
              <a:rPr lang="en-US" dirty="0" smtClean="0"/>
              <a:t> </a:t>
            </a:r>
            <a:r>
              <a:rPr lang="en-US" dirty="0" smtClean="0"/>
              <a:t>raised by the network interface cards in due time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Data throughput </a:t>
            </a:r>
            <a:r>
              <a:rPr lang="en-US" dirty="0" smtClean="0"/>
              <a:t>&amp; </a:t>
            </a:r>
            <a:r>
              <a:rPr lang="en-US" sz="2811" b="1" dirty="0" smtClean="0">
                <a:solidFill>
                  <a:srgbClr val="FF0000"/>
                </a:solidFill>
              </a:rPr>
              <a:t>CPU load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measured: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NIC </a:t>
            </a:r>
            <a:r>
              <a:rPr lang="en-US" dirty="0" smtClean="0"/>
              <a:t>mounted on the </a:t>
            </a:r>
            <a:r>
              <a:rPr lang="en-US" sz="2378" b="1" dirty="0" smtClean="0">
                <a:solidFill>
                  <a:srgbClr val="0000FF"/>
                </a:solidFill>
              </a:rPr>
              <a:t>PCI-E bus </a:t>
            </a:r>
            <a:r>
              <a:rPr lang="en-US" dirty="0" smtClean="0"/>
              <a:t>of </a:t>
            </a:r>
            <a:r>
              <a:rPr lang="en-US" sz="2378" b="1" dirty="0" smtClean="0">
                <a:solidFill>
                  <a:srgbClr val="0000FF"/>
                </a:solidFill>
              </a:rPr>
              <a:t>commodity PCs</a:t>
            </a:r>
            <a:r>
              <a:rPr lang="en-US" dirty="0" smtClean="0"/>
              <a:t> as transmitters and receivers.</a:t>
            </a:r>
          </a:p>
          <a:p>
            <a:endParaRPr lang="it-IT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A7F35D17-38ED-2940-8577-7828E9D4B611}" type="slidenum">
              <a:rPr lang="it-IT" smtClean="0">
                <a:latin typeface="Comic Sans MS" pitchFamily="-110" charset="0"/>
              </a:rPr>
              <a:pPr/>
              <a:t>4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2025" y="4870369"/>
            <a:ext cx="7219950" cy="1454231"/>
            <a:chOff x="962025" y="4870369"/>
            <a:chExt cx="7219950" cy="1454231"/>
          </a:xfrm>
        </p:grpSpPr>
        <p:pic>
          <p:nvPicPr>
            <p:cNvPr id="13317" name="Picture 4" descr="setUp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2025" y="4870369"/>
              <a:ext cx="7219950" cy="145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10000" y="5867400"/>
              <a:ext cx="1490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/>
                <a:t>10GBase-SR</a:t>
              </a:r>
              <a:endParaRPr lang="it-IT" sz="1800" dirty="0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Test Platform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1"/>
          <a:ext cx="8229600" cy="3657600"/>
        </p:xfrm>
        <a:graphic>
          <a:graphicData uri="http://schemas.openxmlformats.org/drawingml/2006/table">
            <a:tbl>
              <a:tblPr/>
              <a:tblGrid>
                <a:gridCol w="4495800"/>
                <a:gridCol w="3733800"/>
              </a:tblGrid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Motherboard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IBM X3650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Processor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Intel Xeon E5335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Procesors x cores x clock (GHz)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2 x 4 x 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L2 cache (MiB)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L2 speed (GHz)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FSB speed (MHz)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1333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Chipset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Intel 5000P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4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GiB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Myricom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 10G-PCIE-8A-S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NIC DMA Speed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Gbit/s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)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ro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 /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wo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 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rw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10.44 / 14.54 / 19.07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1437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9DA43F17-92DE-8D40-A61A-A6A3549E1536}" type="slidenum">
              <a:rPr lang="it-IT" smtClean="0">
                <a:latin typeface="Comic Sans MS" pitchFamily="-110" charset="0"/>
              </a:rPr>
              <a:pPr/>
              <a:t>5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pic>
        <p:nvPicPr>
          <p:cNvPr id="6" name="Picture 5" descr="quadCor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374" y="4876800"/>
            <a:ext cx="6459252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Settings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73200"/>
          <a:ext cx="8229600" cy="37147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net.core.rmem_max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16777216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net.core.wmem_max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16777216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net.ipv4.tcp_rmem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4096 / 87380 / 16777216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net.ipv4.tcp_wmem 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4096 / 65536 / 16777216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net.core.netdev_max_backlog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250000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Interrupt Coalescence (μs)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PCI-E speed (Gbit/s)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PCI-E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x8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Write Combining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enabled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Interrupt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10" charset="0"/>
                        </a:rPr>
                        <a:t>MSI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153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BBF2E002-A977-2F4B-9375-EB30C5C8BBB3}" type="slidenum">
              <a:rPr lang="it-IT" smtClean="0">
                <a:latin typeface="Comic Sans MS" pitchFamily="-110" charset="0"/>
              </a:rPr>
              <a:pPr/>
              <a:t>6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CPU Affinity Settings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D8039F6B-4576-5C48-A5F1-1EBFCF963B5E}" type="slidenum">
              <a:rPr lang="it-IT" smtClean="0">
                <a:latin typeface="Comic Sans MS" pitchFamily="-110" charset="0"/>
              </a:rPr>
              <a:pPr/>
              <a:t>7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457200" y="1219200"/>
          <a:ext cx="8229600" cy="14833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62000"/>
                <a:gridCol w="1295400"/>
                <a:gridCol w="61722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noProof="0" dirty="0" smtClean="0"/>
                        <a:t>10-GbE Receiver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Core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L2 Cache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Task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2F6D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0</a:t>
                      </a:r>
                      <a:endParaRPr lang="en-US" noProof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Ethernet NIC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1</a:t>
                      </a:r>
                      <a:endParaRPr lang="en-US" noProof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Receiver process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quadCor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543300"/>
            <a:ext cx="9067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CPU Affinity Settings (II)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D8039F6B-4576-5C48-A5F1-1EBFCF963B5E}" type="slidenum">
              <a:rPr lang="it-IT" smtClean="0">
                <a:latin typeface="Comic Sans MS" pitchFamily="-110" charset="0"/>
              </a:rPr>
              <a:pPr/>
              <a:t>8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21945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62000"/>
                <a:gridCol w="1295400"/>
                <a:gridCol w="6172200"/>
              </a:tblGrid>
              <a:tr h="313867">
                <a:tc gridSpan="3">
                  <a:txBody>
                    <a:bodyPr/>
                    <a:lstStyle/>
                    <a:p>
                      <a:r>
                        <a:rPr lang="en-US" noProof="0" dirty="0" smtClean="0"/>
                        <a:t>10-GbE Sender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18227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Core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L2 Cache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FF0000"/>
                          </a:solidFill>
                        </a:rPr>
                        <a:t>Task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5FE5A9">
                        <a:alpha val="40000"/>
                      </a:srgbClr>
                    </a:solidFill>
                  </a:tcPr>
                </a:tc>
              </a:tr>
              <a:tr h="31822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(IRQ + </a:t>
                      </a:r>
                      <a:r>
                        <a:rPr lang="en-US" noProof="0" dirty="0" err="1" smtClean="0"/>
                        <a:t>softIRQ</a:t>
                      </a:r>
                      <a:r>
                        <a:rPr lang="en-US" noProof="0" dirty="0" smtClean="0"/>
                        <a:t>) from Ethernet NIC</a:t>
                      </a:r>
                      <a:endParaRPr lang="en-US" noProof="0" dirty="0"/>
                    </a:p>
                  </a:txBody>
                  <a:tcPr/>
                </a:tc>
              </a:tr>
              <a:tr h="31822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1822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Sender process</a:t>
                      </a:r>
                      <a:endParaRPr lang="en-US" noProof="0" dirty="0"/>
                    </a:p>
                  </a:txBody>
                  <a:tcPr/>
                </a:tc>
              </a:tr>
              <a:tr h="31822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Second sender process [2 sender tests]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quadCor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543300"/>
            <a:ext cx="9067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UDP – Standard Frames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8556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1500 B MTU </a:t>
            </a:r>
            <a:r>
              <a:rPr lang="en-US" sz="1600" dirty="0" smtClean="0"/>
              <a:t>(Maximum Transfer Unit).</a:t>
            </a:r>
          </a:p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1600" dirty="0" smtClean="0"/>
              <a:t>UDP </a:t>
            </a:r>
            <a:r>
              <a:rPr lang="en-US" sz="1600" dirty="0" err="1" smtClean="0"/>
              <a:t>datagrams</a:t>
            </a:r>
            <a:r>
              <a:rPr lang="en-US" sz="1600" dirty="0" smtClean="0"/>
              <a:t> sent </a:t>
            </a:r>
            <a:r>
              <a:rPr lang="en-US" sz="1600" b="1" dirty="0" smtClean="0">
                <a:solidFill>
                  <a:srgbClr val="0000FF"/>
                </a:solidFill>
              </a:rPr>
              <a:t>as fast as they can be sent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  <a:buFont typeface="Wingdings" charset="2"/>
              <a:buChar char="n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Bottleneck</a:t>
            </a:r>
            <a:r>
              <a:rPr lang="en-US" sz="1600" dirty="0" smtClean="0"/>
              <a:t>: </a:t>
            </a:r>
            <a:r>
              <a:rPr lang="en-US" sz="1600" b="1" dirty="0" smtClean="0">
                <a:solidFill>
                  <a:srgbClr val="0000FF"/>
                </a:solidFill>
              </a:rPr>
              <a:t>sender </a:t>
            </a:r>
            <a:r>
              <a:rPr lang="en-US" sz="1600" dirty="0" smtClean="0"/>
              <a:t>CPU core 2 (</a:t>
            </a:r>
            <a:r>
              <a:rPr lang="en-US" sz="1600" b="1" dirty="0" smtClean="0">
                <a:solidFill>
                  <a:srgbClr val="FF0000"/>
                </a:solidFill>
              </a:rPr>
              <a:t>sender process 100 % system load</a:t>
            </a:r>
            <a:r>
              <a:rPr lang="en-US" sz="1600" dirty="0" smtClean="0"/>
              <a:t>).</a:t>
            </a: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-110" charset="0"/>
              </a:rPr>
              <a:t>High Rate Packet Transmission on 10 Gigabit Ethernet</a:t>
            </a:r>
            <a:r>
              <a:rPr lang="it-IT" smtClean="0">
                <a:latin typeface="Comic Sans MS" pitchFamily="-110" charset="0"/>
              </a:rPr>
              <a:t>. </a:t>
            </a:r>
            <a:fld id="{5B8D1609-4139-ED4D-9D02-26AFACA2125F}" type="slidenum">
              <a:rPr lang="it-IT" smtClean="0">
                <a:latin typeface="Comic Sans MS" pitchFamily="-110" charset="0"/>
              </a:rPr>
              <a:pPr/>
              <a:t>9</a:t>
            </a:fld>
            <a:endParaRPr lang="it-IT" smtClean="0">
              <a:latin typeface="Comic Sans MS" pitchFamily="-110" charset="0"/>
            </a:endParaRPr>
          </a:p>
          <a:p>
            <a:r>
              <a:rPr lang="it-IT" smtClean="0">
                <a:latin typeface="Comic Sans MS" pitchFamily="-110" charset="0"/>
              </a:rPr>
              <a:t>Domenico Galli</a:t>
            </a:r>
          </a:p>
        </p:txBody>
      </p:sp>
      <p:grpSp>
        <p:nvGrpSpPr>
          <p:cNvPr id="18438" name="Group 35"/>
          <p:cNvGrpSpPr>
            <a:grpSpLocks/>
          </p:cNvGrpSpPr>
          <p:nvPr/>
        </p:nvGrpSpPr>
        <p:grpSpPr bwMode="auto">
          <a:xfrm>
            <a:off x="179388" y="1941513"/>
            <a:ext cx="4240212" cy="4265612"/>
            <a:chOff x="178990" y="1941987"/>
            <a:chExt cx="4240610" cy="4265121"/>
          </a:xfrm>
        </p:grpSpPr>
        <p:sp>
          <p:nvSpPr>
            <p:cNvPr id="18453" name="TextBox 11"/>
            <p:cNvSpPr txBox="1">
              <a:spLocks noChangeArrowheads="1"/>
            </p:cNvSpPr>
            <p:nvPr/>
          </p:nvSpPr>
          <p:spPr bwMode="auto">
            <a:xfrm>
              <a:off x="838200" y="2561635"/>
              <a:ext cx="1197563" cy="33855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660066"/>
                  </a:solidFill>
                </a:rPr>
                <a:t>~ 4.8 </a:t>
              </a:r>
              <a:r>
                <a:rPr lang="en-US" sz="1600" dirty="0" err="1">
                  <a:solidFill>
                    <a:srgbClr val="660066"/>
                  </a:solidFill>
                </a:rPr>
                <a:t>Gb/s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pic>
          <p:nvPicPr>
            <p:cNvPr id="18451" name="Picture 6" descr="udp_stream_1500_cpu2_thr_rate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990" y="1941987"/>
              <a:ext cx="4240610" cy="42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452" name="Straight Connector 9"/>
            <p:cNvCxnSpPr>
              <a:cxnSpLocks noChangeShapeType="1"/>
            </p:cNvCxnSpPr>
            <p:nvPr/>
          </p:nvCxnSpPr>
          <p:spPr bwMode="auto">
            <a:xfrm>
              <a:off x="685800" y="2867480"/>
              <a:ext cx="3726373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  <p:cxnSp>
          <p:nvCxnSpPr>
            <p:cNvPr id="18454" name="Straight Connector 12"/>
            <p:cNvCxnSpPr>
              <a:cxnSpLocks noChangeShapeType="1"/>
            </p:cNvCxnSpPr>
            <p:nvPr/>
          </p:nvCxnSpPr>
          <p:spPr bwMode="auto">
            <a:xfrm>
              <a:off x="685800" y="4377283"/>
              <a:ext cx="3733800" cy="1588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</p:spPr>
        </p:cxnSp>
        <p:sp>
          <p:nvSpPr>
            <p:cNvPr id="18455" name="TextBox 13"/>
            <p:cNvSpPr txBox="1">
              <a:spLocks noChangeArrowheads="1"/>
            </p:cNvSpPr>
            <p:nvPr/>
          </p:nvSpPr>
          <p:spPr bwMode="auto">
            <a:xfrm>
              <a:off x="838200" y="4095900"/>
              <a:ext cx="11844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660066"/>
                  </a:solidFill>
                </a:rPr>
                <a:t>~ 440 kHz</a:t>
              </a:r>
            </a:p>
          </p:txBody>
        </p:sp>
        <p:sp>
          <p:nvSpPr>
            <p:cNvPr id="18456" name="Right Arrow 15"/>
            <p:cNvSpPr>
              <a:spLocks noChangeArrowheads="1"/>
            </p:cNvSpPr>
            <p:nvPr/>
          </p:nvSpPr>
          <p:spPr bwMode="auto">
            <a:xfrm rot="-5400000">
              <a:off x="2203510" y="4829539"/>
              <a:ext cx="304800" cy="10240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57" name="TextBox 16"/>
            <p:cNvSpPr txBox="1">
              <a:spLocks noChangeArrowheads="1"/>
            </p:cNvSpPr>
            <p:nvPr/>
          </p:nvSpPr>
          <p:spPr bwMode="auto">
            <a:xfrm rot="-5400000">
              <a:off x="1922799" y="5240701"/>
              <a:ext cx="834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2 frames</a:t>
              </a:r>
            </a:p>
          </p:txBody>
        </p:sp>
        <p:sp>
          <p:nvSpPr>
            <p:cNvPr id="18458" name="Right Arrow 17"/>
            <p:cNvSpPr>
              <a:spLocks noChangeArrowheads="1"/>
            </p:cNvSpPr>
            <p:nvPr/>
          </p:nvSpPr>
          <p:spPr bwMode="auto">
            <a:xfrm rot="-5400000">
              <a:off x="2592512" y="4829539"/>
              <a:ext cx="304800" cy="10240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59" name="Right Arrow 19"/>
            <p:cNvSpPr>
              <a:spLocks noChangeArrowheads="1"/>
            </p:cNvSpPr>
            <p:nvPr/>
          </p:nvSpPr>
          <p:spPr bwMode="auto">
            <a:xfrm rot="-5400000">
              <a:off x="2807735" y="4829539"/>
              <a:ext cx="304800" cy="102404"/>
            </a:xfrm>
            <a:prstGeom prst="rightArrow">
              <a:avLst>
                <a:gd name="adj1" fmla="val 40046"/>
                <a:gd name="adj2" fmla="val 106808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60" name="TextBox 21"/>
            <p:cNvSpPr txBox="1">
              <a:spLocks noChangeArrowheads="1"/>
            </p:cNvSpPr>
            <p:nvPr/>
          </p:nvSpPr>
          <p:spPr bwMode="auto">
            <a:xfrm rot="-5400000">
              <a:off x="2307535" y="5235571"/>
              <a:ext cx="834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3 frames</a:t>
              </a:r>
            </a:p>
          </p:txBody>
        </p:sp>
        <p:sp>
          <p:nvSpPr>
            <p:cNvPr id="18461" name="TextBox 22"/>
            <p:cNvSpPr txBox="1">
              <a:spLocks noChangeArrowheads="1"/>
            </p:cNvSpPr>
            <p:nvPr/>
          </p:nvSpPr>
          <p:spPr bwMode="auto">
            <a:xfrm rot="-5400000">
              <a:off x="2529506" y="5242998"/>
              <a:ext cx="834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660066"/>
                  </a:solidFill>
                </a:rPr>
                <a:t>4 frames</a:t>
              </a:r>
            </a:p>
          </p:txBody>
        </p:sp>
      </p:grp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7726363" y="128588"/>
            <a:ext cx="1265237" cy="938212"/>
            <a:chOff x="7620000" y="0"/>
            <a:chExt cx="1265677" cy="938719"/>
          </a:xfrm>
        </p:grpSpPr>
        <p:sp>
          <p:nvSpPr>
            <p:cNvPr id="18444" name="TextBox 32"/>
            <p:cNvSpPr txBox="1">
              <a:spLocks noChangeArrowheads="1"/>
            </p:cNvSpPr>
            <p:nvPr/>
          </p:nvSpPr>
          <p:spPr bwMode="auto">
            <a:xfrm>
              <a:off x="8001000" y="0"/>
              <a:ext cx="884677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100"/>
                <a:t>User</a:t>
              </a:r>
            </a:p>
            <a:p>
              <a:pPr algn="l">
                <a:spcBef>
                  <a:spcPct val="0"/>
                </a:spcBef>
              </a:pPr>
              <a:r>
                <a:rPr lang="en-US" sz="1100"/>
                <a:t>System</a:t>
              </a:r>
            </a:p>
            <a:p>
              <a:pPr algn="l">
                <a:spcBef>
                  <a:spcPct val="0"/>
                </a:spcBef>
              </a:pPr>
              <a:r>
                <a:rPr lang="en-US" sz="1100"/>
                <a:t>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/>
                <a:t>Soft IRQ</a:t>
              </a:r>
            </a:p>
            <a:p>
              <a:pPr algn="l">
                <a:spcBef>
                  <a:spcPct val="0"/>
                </a:spcBef>
              </a:pPr>
              <a:r>
                <a:rPr lang="en-US" sz="1100"/>
                <a:t>Total</a:t>
              </a:r>
            </a:p>
          </p:txBody>
        </p:sp>
        <p:grpSp>
          <p:nvGrpSpPr>
            <p:cNvPr id="18445" name="Group 37"/>
            <p:cNvGrpSpPr>
              <a:grpSpLocks/>
            </p:cNvGrpSpPr>
            <p:nvPr/>
          </p:nvGrpSpPr>
          <p:grpSpPr bwMode="auto">
            <a:xfrm>
              <a:off x="7620000" y="142158"/>
              <a:ext cx="381000" cy="652156"/>
              <a:chOff x="7620000" y="142158"/>
              <a:chExt cx="381000" cy="652156"/>
            </a:xfrm>
          </p:grpSpPr>
          <p:cxnSp>
            <p:nvCxnSpPr>
              <p:cNvPr id="18446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620000" y="630084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44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620000" y="792726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1844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620000" y="467442"/>
                <a:ext cx="3810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49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620000" y="304800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1B00FF"/>
                </a:solidFill>
                <a:round/>
                <a:headEnd/>
                <a:tailEnd/>
              </a:ln>
            </p:spPr>
          </p:cxnSp>
          <p:cxnSp>
            <p:nvCxnSpPr>
              <p:cNvPr id="1845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620000" y="142158"/>
                <a:ext cx="381000" cy="15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4495800" y="1981200"/>
            <a:ext cx="4240213" cy="4326468"/>
            <a:chOff x="4495800" y="1981200"/>
            <a:chExt cx="4240213" cy="4326468"/>
          </a:xfrm>
        </p:grpSpPr>
        <p:sp>
          <p:nvSpPr>
            <p:cNvPr id="18439" name="TextBox 25"/>
            <p:cNvSpPr txBox="1">
              <a:spLocks noChangeArrowheads="1"/>
            </p:cNvSpPr>
            <p:nvPr/>
          </p:nvSpPr>
          <p:spPr bwMode="auto">
            <a:xfrm>
              <a:off x="5012224" y="3733800"/>
              <a:ext cx="106809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100</a:t>
              </a:r>
              <a:r>
                <a:rPr lang="en-US" sz="1200" dirty="0" smtClean="0">
                  <a:solidFill>
                    <a:srgbClr val="660066"/>
                  </a:solidFill>
                </a:rPr>
                <a:t>%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(bottleneck)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pic>
          <p:nvPicPr>
            <p:cNvPr id="18434" name="Picture 5" descr="udp_stream_1500_cpu2_load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1981200"/>
              <a:ext cx="4240213" cy="42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Box 27"/>
            <p:cNvSpPr txBox="1">
              <a:spLocks noChangeArrowheads="1"/>
            </p:cNvSpPr>
            <p:nvPr/>
          </p:nvSpPr>
          <p:spPr bwMode="auto">
            <a:xfrm>
              <a:off x="5935663" y="3792538"/>
              <a:ext cx="14478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660066"/>
                  </a:solidFill>
                </a:rPr>
                <a:t>fake </a:t>
              </a:r>
              <a:r>
                <a:rPr lang="en-US" sz="1200" dirty="0" err="1">
                  <a:solidFill>
                    <a:srgbClr val="660066"/>
                  </a:solidFill>
                </a:rPr>
                <a:t>softIRQ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18442" name="Straight Connector 9"/>
            <p:cNvCxnSpPr>
              <a:cxnSpLocks noChangeShapeType="1"/>
              <a:endCxn id="18439" idx="0"/>
            </p:cNvCxnSpPr>
            <p:nvPr/>
          </p:nvCxnSpPr>
          <p:spPr bwMode="auto">
            <a:xfrm rot="5400000">
              <a:off x="5243287" y="3428774"/>
              <a:ext cx="608012" cy="2041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18443" name="Straight Connector 9"/>
            <p:cNvCxnSpPr>
              <a:cxnSpLocks noChangeShapeType="1"/>
            </p:cNvCxnSpPr>
            <p:nvPr/>
          </p:nvCxnSpPr>
          <p:spPr bwMode="auto">
            <a:xfrm rot="5400000">
              <a:off x="6481762" y="3716338"/>
              <a:ext cx="347663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cxnSp>
          <p:nvCxnSpPr>
            <p:cNvPr id="32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70439" y="2523235"/>
              <a:ext cx="28753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4" name="TextBox 25"/>
            <p:cNvSpPr txBox="1">
              <a:spLocks noChangeArrowheads="1"/>
            </p:cNvSpPr>
            <p:nvPr/>
          </p:nvSpPr>
          <p:spPr bwMode="auto">
            <a:xfrm>
              <a:off x="5322963" y="2607732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(4/5)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5" name="Straight Connector 9"/>
            <p:cNvCxnSpPr>
              <a:cxnSpLocks noChangeShapeType="1"/>
            </p:cNvCxnSpPr>
            <p:nvPr/>
          </p:nvCxnSpPr>
          <p:spPr bwMode="auto">
            <a:xfrm rot="5400000">
              <a:off x="6709471" y="2602346"/>
              <a:ext cx="146248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6533685" y="2607732"/>
              <a:ext cx="539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IRQ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(1/5)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39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56756" y="4660952"/>
              <a:ext cx="337768" cy="79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0" name="TextBox 25"/>
            <p:cNvSpPr txBox="1">
              <a:spLocks noChangeArrowheads="1"/>
            </p:cNvSpPr>
            <p:nvPr/>
          </p:nvSpPr>
          <p:spPr bwMode="auto">
            <a:xfrm>
              <a:off x="5334000" y="4766504"/>
              <a:ext cx="8069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rgbClr val="660066"/>
                  </a:solidFill>
                </a:rPr>
                <a:t>softIRQ</a:t>
              </a:r>
              <a:r>
                <a:rPr lang="en-US" sz="1200" dirty="0" smtClean="0">
                  <a:solidFill>
                    <a:srgbClr val="660066"/>
                  </a:solidFill>
                </a:rPr>
                <a:t/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(~50%)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  <p:cxnSp>
          <p:nvCxnSpPr>
            <p:cNvPr id="41" name="Straight Connector 9"/>
            <p:cNvCxnSpPr>
              <a:cxnSpLocks noChangeShapeType="1"/>
            </p:cNvCxnSpPr>
            <p:nvPr/>
          </p:nvCxnSpPr>
          <p:spPr bwMode="auto">
            <a:xfrm rot="5400000">
              <a:off x="5581409" y="5778438"/>
              <a:ext cx="287534" cy="1588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 type="stealth" w="med" len="med"/>
              <a:tailEnd/>
            </a:ln>
          </p:spPr>
        </p:cxnSp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5372030" y="5846003"/>
              <a:ext cx="7034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660066"/>
                  </a:solidFill>
                </a:rPr>
                <a:t>system</a:t>
              </a:r>
              <a:br>
                <a:rPr lang="en-US" sz="1200" dirty="0" smtClean="0">
                  <a:solidFill>
                    <a:srgbClr val="660066"/>
                  </a:solidFill>
                </a:rPr>
              </a:br>
              <a:r>
                <a:rPr lang="en-US" sz="1200" dirty="0" smtClean="0">
                  <a:solidFill>
                    <a:srgbClr val="660066"/>
                  </a:solidFill>
                </a:rPr>
                <a:t>(~50%)</a:t>
              </a:r>
              <a:endParaRPr lang="en-US" sz="12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b">
  <a:themeElements>
    <a:clrScheme name="LHCb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HC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HCb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C:\WINDOWS\Profiles\galli\Application Data\Microsoft\Modelli\LHCb.pot</Template>
  <TotalTime>20088</TotalTime>
  <Words>5481</Words>
  <PresentationFormat>On-screen Show (4:3)</PresentationFormat>
  <Paragraphs>576</Paragraphs>
  <Slides>26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LHCb</vt:lpstr>
      <vt:lpstr>High Rate Packets Transmission on 10 Gbit/s Ethernet LAN Using Commodity Hardware</vt:lpstr>
      <vt:lpstr>Commodity Links</vt:lpstr>
      <vt:lpstr>10-GbE Network I/O</vt:lpstr>
      <vt:lpstr>10-GbE Point-to-Point Tests</vt:lpstr>
      <vt:lpstr>Test Platform</vt:lpstr>
      <vt:lpstr>Settings</vt:lpstr>
      <vt:lpstr>CPU Affinity Settings</vt:lpstr>
      <vt:lpstr>CPU Affinity Settings (II)</vt:lpstr>
      <vt:lpstr>UDP – Standard Frames</vt:lpstr>
      <vt:lpstr>UDP – Jumbo Frames</vt:lpstr>
      <vt:lpstr>UDP – Jumbo Frames (II)</vt:lpstr>
      <vt:lpstr>UDP – Jumbo Frames 2 Sender Processes</vt:lpstr>
      <vt:lpstr>TCP – Standard Frames</vt:lpstr>
      <vt:lpstr>TCP – Jumbo Frames</vt:lpstr>
      <vt:lpstr>TCP – Jumbo Frames TCP_NODELAY</vt:lpstr>
      <vt:lpstr>TCP – Jumbo Frames TCP_CORK</vt:lpstr>
      <vt:lpstr>TCP – Standard Frames Zero Copy </vt:lpstr>
      <vt:lpstr>TCP – Jumbo Frames Zero Copy</vt:lpstr>
      <vt:lpstr>TCP – Jumbo Frames – Zero Copy No TSO</vt:lpstr>
      <vt:lpstr>TCP – Jumbo Frames – Zero Copy No LRO</vt:lpstr>
      <vt:lpstr>TCP – Jumbo Frames – Zero Copy No Scatter-Gather</vt:lpstr>
      <vt:lpstr>TCP – Jumbo Frames – Zero Copy No Checksum Offload</vt:lpstr>
      <vt:lpstr>Fiber Channel to 10-GbE Test</vt:lpstr>
      <vt:lpstr>CPU Affinity Settings in FC10-GbE Test</vt:lpstr>
      <vt:lpstr>FC-Read 10-GbE-Send Test</vt:lpstr>
      <vt:lpstr>Conclusion</vt:lpstr>
    </vt:vector>
  </TitlesOfParts>
  <Company>Università di Bologna and INFN, Sezione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LHCb Farm Monitoring and Control System</dc:title>
  <dc:creator>Domenico Galli</dc:creator>
  <cp:lastModifiedBy>Domenico Galli</cp:lastModifiedBy>
  <cp:revision>2459</cp:revision>
  <dcterms:created xsi:type="dcterms:W3CDTF">2009-05-11T13:57:05Z</dcterms:created>
  <dcterms:modified xsi:type="dcterms:W3CDTF">2009-05-11T16:25:03Z</dcterms:modified>
</cp:coreProperties>
</file>