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63" r:id="rId5"/>
    <p:sldId id="267" r:id="rId6"/>
    <p:sldId id="271" r:id="rId7"/>
    <p:sldId id="272" r:id="rId8"/>
    <p:sldId id="273" r:id="rId9"/>
    <p:sldId id="275" r:id="rId10"/>
    <p:sldId id="274" r:id="rId11"/>
    <p:sldId id="276" r:id="rId12"/>
    <p:sldId id="266" r:id="rId13"/>
    <p:sldId id="277" r:id="rId14"/>
    <p:sldId id="278" r:id="rId15"/>
    <p:sldId id="270" r:id="rId16"/>
    <p:sldId id="280" r:id="rId17"/>
    <p:sldId id="258" r:id="rId18"/>
    <p:sldId id="282" r:id="rId19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38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E42B8-52CD-4DD2-9262-325A8C1A043B}" type="datetimeFigureOut">
              <a:rPr lang="zh-CN" altLang="en-US" smtClean="0"/>
              <a:t>2014/11/22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F3117-CA60-41B3-8514-235A1BEE04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208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E42B8-52CD-4DD2-9262-325A8C1A043B}" type="datetimeFigureOut">
              <a:rPr lang="zh-CN" altLang="en-US" smtClean="0"/>
              <a:t>2014/11/22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F3117-CA60-41B3-8514-235A1BEE04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692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E42B8-52CD-4DD2-9262-325A8C1A043B}" type="datetimeFigureOut">
              <a:rPr lang="zh-CN" altLang="en-US" smtClean="0"/>
              <a:t>2014/11/22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F3117-CA60-41B3-8514-235A1BEE04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1981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E42B8-52CD-4DD2-9262-325A8C1A043B}" type="datetimeFigureOut">
              <a:rPr lang="zh-CN" altLang="en-US" smtClean="0"/>
              <a:t>2014/11/22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F3117-CA60-41B3-8514-235A1BEE04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1318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E42B8-52CD-4DD2-9262-325A8C1A043B}" type="datetimeFigureOut">
              <a:rPr lang="zh-CN" altLang="en-US" smtClean="0"/>
              <a:t>2014/11/22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F3117-CA60-41B3-8514-235A1BEE04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040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E42B8-52CD-4DD2-9262-325A8C1A043B}" type="datetimeFigureOut">
              <a:rPr lang="zh-CN" altLang="en-US" smtClean="0"/>
              <a:t>2014/11/22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F3117-CA60-41B3-8514-235A1BEE04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922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E42B8-52CD-4DD2-9262-325A8C1A043B}" type="datetimeFigureOut">
              <a:rPr lang="zh-CN" altLang="en-US" smtClean="0"/>
              <a:t>2014/11/22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F3117-CA60-41B3-8514-235A1BEE04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2943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E42B8-52CD-4DD2-9262-325A8C1A043B}" type="datetimeFigureOut">
              <a:rPr lang="zh-CN" altLang="en-US" smtClean="0"/>
              <a:t>2014/11/22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F3117-CA60-41B3-8514-235A1BEE04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198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E42B8-52CD-4DD2-9262-325A8C1A043B}" type="datetimeFigureOut">
              <a:rPr lang="zh-CN" altLang="en-US" smtClean="0"/>
              <a:t>2014/11/22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F3117-CA60-41B3-8514-235A1BEE04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029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E42B8-52CD-4DD2-9262-325A8C1A043B}" type="datetimeFigureOut">
              <a:rPr lang="zh-CN" altLang="en-US" smtClean="0"/>
              <a:t>2014/11/22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F3117-CA60-41B3-8514-235A1BEE04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5255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E42B8-52CD-4DD2-9262-325A8C1A043B}" type="datetimeFigureOut">
              <a:rPr lang="zh-CN" altLang="en-US" smtClean="0"/>
              <a:t>2014/11/22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F3117-CA60-41B3-8514-235A1BEE04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3437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E42B8-52CD-4DD2-9262-325A8C1A043B}" type="datetimeFigureOut">
              <a:rPr lang="zh-CN" altLang="en-US" smtClean="0"/>
              <a:t>2014/11/22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F3117-CA60-41B3-8514-235A1BEE04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8889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journals.aps.org/prstab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 smtClean="0"/>
              <a:t>卓越中心考核报告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dirty="0" smtClean="0"/>
              <a:t>张 源</a:t>
            </a:r>
            <a:endParaRPr lang="en-US" altLang="zh-CN" dirty="0"/>
          </a:p>
          <a:p>
            <a:r>
              <a:rPr lang="zh-CN" altLang="en-US" dirty="0" smtClean="0"/>
              <a:t>高能所 </a:t>
            </a:r>
            <a:r>
              <a:rPr lang="en-US" altLang="zh-CN" dirty="0" smtClean="0"/>
              <a:t>- </a:t>
            </a:r>
            <a:r>
              <a:rPr lang="zh-CN" altLang="en-US" dirty="0" smtClean="0"/>
              <a:t>加速器中心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212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BEPCII lattice </a:t>
            </a:r>
            <a:r>
              <a:rPr lang="zh-CN" altLang="en-US" dirty="0" smtClean="0"/>
              <a:t>模型的修正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模拟发现不精确的磁铁模型可能带来 </a:t>
            </a:r>
            <a:r>
              <a:rPr lang="en-US" altLang="zh-CN" dirty="0" smtClean="0"/>
              <a:t>~10% </a:t>
            </a:r>
            <a:r>
              <a:rPr lang="zh-CN" altLang="en-US" dirty="0" smtClean="0"/>
              <a:t>的亮度损失</a:t>
            </a:r>
            <a:endParaRPr lang="en-US" altLang="zh-CN" dirty="0" smtClean="0"/>
          </a:p>
          <a:p>
            <a:r>
              <a:rPr lang="zh-CN" altLang="en-US" dirty="0"/>
              <a:t>基于更准确的边缘场</a:t>
            </a:r>
            <a:r>
              <a:rPr lang="zh-CN" altLang="en-US" dirty="0" smtClean="0"/>
              <a:t>模型建立 </a:t>
            </a:r>
            <a:r>
              <a:rPr lang="en-US" altLang="zh-CN" dirty="0" smtClean="0"/>
              <a:t>lattice</a:t>
            </a:r>
          </a:p>
          <a:p>
            <a:r>
              <a:rPr lang="zh-CN" altLang="en-US" dirty="0" smtClean="0"/>
              <a:t>基于新的模型，重新设计优化 </a:t>
            </a:r>
            <a:r>
              <a:rPr lang="en-US" altLang="zh-CN" dirty="0" smtClean="0"/>
              <a:t>by=1.35cm </a:t>
            </a:r>
            <a:r>
              <a:rPr lang="zh-CN" altLang="en-US" dirty="0" smtClean="0"/>
              <a:t>的</a:t>
            </a:r>
            <a:r>
              <a:rPr lang="en-US" altLang="zh-CN" dirty="0" smtClean="0"/>
              <a:t>lattice</a:t>
            </a:r>
            <a:r>
              <a:rPr lang="zh-CN" altLang="en-US" dirty="0" smtClean="0"/>
              <a:t>；</a:t>
            </a:r>
            <a:r>
              <a:rPr lang="zh-CN" altLang="en-US" b="1" dirty="0" smtClean="0">
                <a:solidFill>
                  <a:srgbClr val="FF0000"/>
                </a:solidFill>
              </a:rPr>
              <a:t>用于正在进行的亮度优化研究</a:t>
            </a:r>
            <a:endParaRPr lang="en-US" altLang="zh-CN" b="1" dirty="0" smtClean="0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832" y="4328770"/>
            <a:ext cx="3174521" cy="221974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307" y="4528781"/>
            <a:ext cx="4077593" cy="181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24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CEPC </a:t>
            </a:r>
            <a:r>
              <a:rPr lang="zh-CN" altLang="en-US" dirty="0" smtClean="0"/>
              <a:t>中的束束效应研究</a:t>
            </a:r>
            <a:r>
              <a:rPr lang="en-US" altLang="zh-CN" dirty="0" smtClean="0"/>
              <a:t>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2013-12</a:t>
            </a:r>
            <a:r>
              <a:rPr lang="zh-CN" altLang="en-US" dirty="0" smtClean="0"/>
              <a:t>，</a:t>
            </a:r>
            <a:r>
              <a:rPr lang="en-US" altLang="zh-CN" dirty="0" smtClean="0"/>
              <a:t>workshop</a:t>
            </a:r>
            <a:r>
              <a:rPr lang="zh-CN" altLang="en-US" dirty="0" smtClean="0"/>
              <a:t>，口头报告</a:t>
            </a:r>
            <a:endParaRPr lang="en-US" altLang="zh-CN" dirty="0" smtClean="0"/>
          </a:p>
          <a:p>
            <a:r>
              <a:rPr lang="en-US" altLang="zh-CN" dirty="0" smtClean="0"/>
              <a:t>2014-03</a:t>
            </a:r>
            <a:r>
              <a:rPr lang="zh-CN" altLang="en-US" dirty="0" smtClean="0"/>
              <a:t>，</a:t>
            </a:r>
            <a:r>
              <a:rPr lang="en-US" altLang="zh-CN" dirty="0" smtClean="0"/>
              <a:t>workshop</a:t>
            </a:r>
            <a:r>
              <a:rPr lang="zh-CN" altLang="en-US" dirty="0" smtClean="0"/>
              <a:t>，口头报告</a:t>
            </a:r>
            <a:endParaRPr lang="en-US" altLang="zh-CN" dirty="0" smtClean="0"/>
          </a:p>
          <a:p>
            <a:r>
              <a:rPr lang="zh-CN" altLang="en-US" dirty="0" smtClean="0"/>
              <a:t>邀请 </a:t>
            </a:r>
            <a:r>
              <a:rPr lang="en-US" altLang="zh-CN" dirty="0" smtClean="0"/>
              <a:t>D. </a:t>
            </a:r>
            <a:r>
              <a:rPr lang="en-US" altLang="zh-CN" dirty="0" err="1" smtClean="0"/>
              <a:t>Shatilov</a:t>
            </a:r>
            <a:r>
              <a:rPr lang="en-US" altLang="zh-CN" dirty="0" smtClean="0"/>
              <a:t> @ BINP </a:t>
            </a:r>
            <a:r>
              <a:rPr lang="zh-CN" altLang="en-US" dirty="0" smtClean="0"/>
              <a:t>参加 </a:t>
            </a:r>
            <a:r>
              <a:rPr lang="en-US" altLang="zh-CN" dirty="0" smtClean="0"/>
              <a:t>CEPC </a:t>
            </a:r>
            <a:r>
              <a:rPr lang="zh-CN" altLang="en-US" dirty="0" smtClean="0"/>
              <a:t>的最初的参数优化，得到相对合理的束流参数，是目前 </a:t>
            </a:r>
            <a:r>
              <a:rPr lang="en-US" altLang="zh-CN" dirty="0" smtClean="0"/>
              <a:t>pre-</a:t>
            </a:r>
            <a:r>
              <a:rPr lang="en-US" altLang="zh-CN" dirty="0" err="1" smtClean="0"/>
              <a:t>cdr</a:t>
            </a:r>
            <a:r>
              <a:rPr lang="en-US" altLang="zh-CN" dirty="0" smtClean="0"/>
              <a:t> </a:t>
            </a:r>
            <a:r>
              <a:rPr lang="zh-CN" altLang="en-US" dirty="0" smtClean="0"/>
              <a:t>中的版本</a:t>
            </a:r>
            <a:endParaRPr lang="en-US" altLang="zh-CN" dirty="0" smtClean="0"/>
          </a:p>
          <a:p>
            <a:r>
              <a:rPr lang="zh-CN" altLang="en-US" dirty="0" smtClean="0"/>
              <a:t>同时与 </a:t>
            </a:r>
            <a:r>
              <a:rPr lang="en-US" altLang="zh-CN" dirty="0" smtClean="0"/>
              <a:t>K. </a:t>
            </a:r>
            <a:r>
              <a:rPr lang="en-US" altLang="zh-CN" dirty="0" err="1" smtClean="0"/>
              <a:t>Ohmi</a:t>
            </a:r>
            <a:r>
              <a:rPr lang="en-US" altLang="zh-CN" dirty="0" smtClean="0"/>
              <a:t> @ KEK </a:t>
            </a:r>
            <a:r>
              <a:rPr lang="zh-CN" altLang="en-US" dirty="0" smtClean="0"/>
              <a:t>合作研究</a:t>
            </a:r>
            <a:endParaRPr lang="en-US" altLang="zh-CN" dirty="0" smtClean="0"/>
          </a:p>
          <a:p>
            <a:r>
              <a:rPr lang="zh-CN" altLang="en-US" dirty="0" smtClean="0"/>
              <a:t>完成 </a:t>
            </a:r>
            <a:r>
              <a:rPr lang="en-US" altLang="zh-CN" dirty="0" smtClean="0"/>
              <a:t>PRE-CDR </a:t>
            </a:r>
            <a:r>
              <a:rPr lang="zh-CN" altLang="en-US" dirty="0" smtClean="0"/>
              <a:t>相关章节的编写</a:t>
            </a:r>
            <a:endParaRPr lang="en-US" altLang="zh-CN" dirty="0" smtClean="0"/>
          </a:p>
          <a:p>
            <a:r>
              <a:rPr lang="en-US" altLang="zh-CN" dirty="0" smtClean="0"/>
              <a:t>2014-10</a:t>
            </a:r>
            <a:r>
              <a:rPr lang="zh-CN" altLang="en-US" dirty="0" smtClean="0"/>
              <a:t>，</a:t>
            </a:r>
            <a:r>
              <a:rPr lang="en-US" altLang="zh-CN" dirty="0" smtClean="0"/>
              <a:t>ICFA workshop</a:t>
            </a:r>
            <a:r>
              <a:rPr lang="zh-CN" altLang="en-US" dirty="0" smtClean="0"/>
              <a:t>，口头报告</a:t>
            </a:r>
            <a:endParaRPr lang="en-US" altLang="zh-CN" dirty="0" smtClean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7512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CEPC </a:t>
            </a:r>
            <a:r>
              <a:rPr lang="zh-CN" altLang="en-US" dirty="0" smtClean="0"/>
              <a:t>参数的进一步优化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10211"/>
            <a:ext cx="7886700" cy="3263504"/>
          </a:xfrm>
        </p:spPr>
        <p:txBody>
          <a:bodyPr/>
          <a:lstStyle/>
          <a:p>
            <a:r>
              <a:rPr lang="en-US" altLang="zh-CN" dirty="0" smtClean="0"/>
              <a:t>By</a:t>
            </a:r>
            <a:r>
              <a:rPr lang="zh-CN" altLang="en-US" dirty="0"/>
              <a:t>* ： </a:t>
            </a:r>
            <a:r>
              <a:rPr lang="en-US" altLang="zh-CN" dirty="0"/>
              <a:t>1.2mm -&gt; 3mm</a:t>
            </a:r>
          </a:p>
          <a:p>
            <a:r>
              <a:rPr lang="zh-CN" altLang="en-US" dirty="0"/>
              <a:t>几乎没有亮度损失</a:t>
            </a:r>
            <a:endParaRPr lang="en-US" altLang="zh-CN" dirty="0"/>
          </a:p>
          <a:p>
            <a:r>
              <a:rPr lang="zh-CN" altLang="en-US" dirty="0"/>
              <a:t>更小的横向、纵向动力学孔径</a:t>
            </a:r>
            <a:r>
              <a:rPr lang="zh-CN" altLang="en-US" dirty="0" smtClean="0"/>
              <a:t>要求</a:t>
            </a:r>
            <a:endParaRPr lang="en-US" altLang="zh-CN" dirty="0" smtClean="0"/>
          </a:p>
          <a:p>
            <a:r>
              <a:rPr lang="zh-CN" altLang="en-US" dirty="0" smtClean="0"/>
              <a:t>更容易的色品校正、即动力学孔径优化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ChangeAspect="1"/>
          </p:cNvPicPr>
          <p:nvPr/>
        </p:nvPicPr>
        <p:blipFill rotWithShape="1">
          <a:blip r:embed="rId2"/>
          <a:srcRect l="49393" t="786"/>
          <a:stretch/>
        </p:blipFill>
        <p:spPr>
          <a:xfrm>
            <a:off x="6292008" y="1241696"/>
            <a:ext cx="2952104" cy="207226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689" y="4200372"/>
            <a:ext cx="3462639" cy="2365835"/>
          </a:xfrm>
          <a:prstGeom prst="rect">
            <a:avLst/>
          </a:prstGeom>
        </p:spPr>
      </p:pic>
      <p:pic>
        <p:nvPicPr>
          <p:cNvPr id="6" name="内容占位符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530" y="4191008"/>
            <a:ext cx="3513159" cy="238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70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CEPC </a:t>
            </a:r>
            <a:r>
              <a:rPr lang="zh-CN" altLang="en-US" dirty="0" smtClean="0"/>
              <a:t>中 </a:t>
            </a:r>
            <a:r>
              <a:rPr lang="en-US" altLang="zh-CN" dirty="0" smtClean="0"/>
              <a:t>BEAM TILT </a:t>
            </a:r>
            <a:r>
              <a:rPr lang="zh-CN" altLang="en-US" dirty="0" smtClean="0"/>
              <a:t>效应的影响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2832" y="3848597"/>
            <a:ext cx="8911988" cy="418242"/>
          </a:xfrm>
        </p:spPr>
        <p:txBody>
          <a:bodyPr>
            <a:normAutofit fontScale="85000" lnSpcReduction="10000"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使用 </a:t>
            </a:r>
            <a:r>
              <a:rPr lang="en-US" altLang="zh-CN" dirty="0" smtClean="0">
                <a:solidFill>
                  <a:srgbClr val="FF0000"/>
                </a:solidFill>
              </a:rPr>
              <a:t>crab crossing </a:t>
            </a:r>
            <a:r>
              <a:rPr lang="zh-CN" altLang="en-US" dirty="0" smtClean="0">
                <a:solidFill>
                  <a:srgbClr val="FF0000"/>
                </a:solidFill>
              </a:rPr>
              <a:t>模型进行模拟，垂直方向的亮度损失不可接受！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5" t="10554" r="201" b="3522"/>
          <a:stretch/>
        </p:blipFill>
        <p:spPr bwMode="auto">
          <a:xfrm>
            <a:off x="1185339" y="1680469"/>
            <a:ext cx="3229396" cy="1993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5" t="10554" r="201" b="3522"/>
          <a:stretch/>
        </p:blipFill>
        <p:spPr bwMode="auto">
          <a:xfrm flipH="1">
            <a:off x="4579252" y="1680468"/>
            <a:ext cx="3229396" cy="1993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直接箭头连接符 8"/>
          <p:cNvCxnSpPr/>
          <p:nvPr/>
        </p:nvCxnSpPr>
        <p:spPr>
          <a:xfrm flipV="1">
            <a:off x="4493525" y="1575098"/>
            <a:ext cx="0" cy="183594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4379191" y="1339042"/>
            <a:ext cx="2744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b="1" dirty="0"/>
              <a:t>Y</a:t>
            </a:r>
            <a:endParaRPr lang="zh-CN" altLang="en-US" sz="1350" b="1" dirty="0"/>
          </a:p>
        </p:txBody>
      </p:sp>
      <p:sp>
        <p:nvSpPr>
          <p:cNvPr id="11" name="右箭头 10"/>
          <p:cNvSpPr/>
          <p:nvPr/>
        </p:nvSpPr>
        <p:spPr>
          <a:xfrm>
            <a:off x="2800035" y="2403772"/>
            <a:ext cx="671513" cy="1785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右箭头 11"/>
          <p:cNvSpPr/>
          <p:nvPr/>
        </p:nvSpPr>
        <p:spPr>
          <a:xfrm flipH="1">
            <a:off x="5522435" y="2403772"/>
            <a:ext cx="671513" cy="1785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3" name="椭圆 12"/>
          <p:cNvSpPr/>
          <p:nvPr/>
        </p:nvSpPr>
        <p:spPr>
          <a:xfrm rot="1440000">
            <a:off x="1019900" y="2560515"/>
            <a:ext cx="2988932" cy="313591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椭圆 13"/>
          <p:cNvSpPr/>
          <p:nvPr/>
        </p:nvSpPr>
        <p:spPr>
          <a:xfrm rot="20160000" flipH="1">
            <a:off x="4992034" y="2560516"/>
            <a:ext cx="2988932" cy="313591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17" name="内容占位符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244" y="4472009"/>
            <a:ext cx="3270819" cy="229827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5077" y="4472014"/>
            <a:ext cx="3245659" cy="233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6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 smtClean="0"/>
              <a:t>CEPC </a:t>
            </a:r>
            <a:r>
              <a:rPr lang="zh-CN" altLang="en-US" sz="4000" dirty="0" smtClean="0"/>
              <a:t>中寄生效应引起的 </a:t>
            </a:r>
            <a:r>
              <a:rPr lang="en-US" altLang="zh-CN" sz="4000" dirty="0" smtClean="0"/>
              <a:t>tune shift</a:t>
            </a:r>
            <a:endParaRPr lang="zh-CN" alt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zh-CN" altLang="en-US" dirty="0" smtClean="0"/>
                  <a:t>水平</a:t>
                </a:r>
                <a14:m>
                  <m:oMath xmlns:m="http://schemas.openxmlformats.org/officeDocument/2006/math">
                    <m:r>
                      <a:rPr lang="zh-CN" altLang="en-US" i="1">
                        <a:latin typeface="Cambria Math" panose="02040503050406030204" pitchFamily="18" charset="0"/>
                      </a:rPr>
                      <m:t>分离量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10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endParaRPr lang="en-US" altLang="zh-CN" dirty="0" smtClean="0"/>
              </a:p>
              <a:p>
                <a:r>
                  <a:rPr lang="zh-CN" altLang="en-US" dirty="0" smtClean="0"/>
                  <a:t>每个束流 </a:t>
                </a:r>
                <a:r>
                  <a:rPr lang="en-US" altLang="zh-CN" dirty="0" smtClean="0"/>
                  <a:t>50 </a:t>
                </a:r>
                <a:r>
                  <a:rPr lang="zh-CN" altLang="en-US" dirty="0" smtClean="0"/>
                  <a:t>个束团，共计 </a:t>
                </a:r>
                <a:r>
                  <a:rPr lang="en-US" altLang="zh-CN" dirty="0" smtClean="0"/>
                  <a:t>100 </a:t>
                </a:r>
                <a:r>
                  <a:rPr lang="zh-CN" altLang="en-US" dirty="0" smtClean="0"/>
                  <a:t>个寄生作用点</a:t>
                </a:r>
                <a:endParaRPr lang="en-US" altLang="zh-CN" dirty="0" smtClean="0"/>
              </a:p>
              <a:p>
                <a:r>
                  <a:rPr lang="zh-CN" altLang="en-US" dirty="0" smtClean="0"/>
                  <a:t>估算得到</a:t>
                </a:r>
                <a:endParaRPr lang="en-US" altLang="zh-CN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=0.001/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𝑝𝑐</m:t>
                    </m:r>
                  </m:oMath>
                </a14:m>
                <a:r>
                  <a:rPr lang="en-US" altLang="zh-CN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𝑡𝑜𝑡𝑎𝑙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=0.1</m:t>
                    </m:r>
                  </m:oMath>
                </a14:m>
                <a:endParaRPr lang="en-US" altLang="zh-CN" dirty="0" smtClean="0"/>
              </a:p>
              <a:p>
                <a:pPr marL="0" indent="0">
                  <a:buNone/>
                </a:pPr>
                <a:r>
                  <a:rPr lang="zh-CN" altLang="en-US" dirty="0" smtClean="0"/>
                  <a:t>在整个环的水平工作点（</a:t>
                </a:r>
                <a:r>
                  <a:rPr lang="en-US" altLang="zh-CN" dirty="0"/>
                  <a:t> 0.08 </a:t>
                </a:r>
                <a:r>
                  <a:rPr lang="zh-CN" altLang="en-US" dirty="0" smtClean="0"/>
                  <a:t>）靠近整数的情况下，这</a:t>
                </a:r>
                <a:r>
                  <a:rPr lang="zh-CN" altLang="en-US" b="1" dirty="0" smtClean="0"/>
                  <a:t>可能会引入严重的</a:t>
                </a:r>
                <a:r>
                  <a:rPr lang="en-US" altLang="zh-CN" b="1" dirty="0" smtClean="0"/>
                  <a:t>beta </a:t>
                </a:r>
                <a:r>
                  <a:rPr lang="zh-CN" altLang="en-US" b="1" dirty="0" smtClean="0"/>
                  <a:t>函数畸变，影响机器性能</a:t>
                </a:r>
                <a:r>
                  <a:rPr lang="zh-CN" altLang="en-US" dirty="0" smtClean="0"/>
                  <a:t>。需要仔细研究其影响和可能的补偿方法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546" t="-29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939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 err="1" smtClean="0"/>
              <a:t>SuperKEKB</a:t>
            </a:r>
            <a:r>
              <a:rPr lang="en-US" altLang="zh-CN" sz="3600" dirty="0"/>
              <a:t> </a:t>
            </a:r>
            <a:r>
              <a:rPr lang="en-US" altLang="zh-CN" sz="3600" dirty="0" smtClean="0"/>
              <a:t>-</a:t>
            </a:r>
            <a:r>
              <a:rPr lang="zh-CN" altLang="zh-CN" sz="3600" dirty="0" smtClean="0"/>
              <a:t>分析</a:t>
            </a:r>
            <a:r>
              <a:rPr lang="en-US" altLang="zh-CN" sz="3600" dirty="0" smtClean="0"/>
              <a:t>LER</a:t>
            </a:r>
            <a:r>
              <a:rPr lang="zh-CN" altLang="zh-CN" sz="3600" dirty="0" smtClean="0"/>
              <a:t>亮度下降的原因</a:t>
            </a:r>
            <a:endParaRPr lang="zh-CN" altLang="en-US" sz="3600" dirty="0"/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1794" y="1825625"/>
            <a:ext cx="6760412" cy="435133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3631" y="2324081"/>
            <a:ext cx="2786063" cy="19502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538" y="2324079"/>
            <a:ext cx="2786063" cy="195024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402175" y="6176963"/>
            <a:ext cx="4339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</a:rPr>
              <a:t>这项工作受到 </a:t>
            </a:r>
            <a:r>
              <a:rPr lang="en-US" altLang="zh-CN" sz="2400" b="1" dirty="0">
                <a:solidFill>
                  <a:srgbClr val="FF0000"/>
                </a:solidFill>
              </a:rPr>
              <a:t>K. </a:t>
            </a:r>
            <a:r>
              <a:rPr lang="en-US" altLang="zh-CN" sz="2400" b="1" dirty="0" err="1">
                <a:solidFill>
                  <a:srgbClr val="FF0000"/>
                </a:solidFill>
              </a:rPr>
              <a:t>Oide</a:t>
            </a:r>
            <a:r>
              <a:rPr lang="en-US" altLang="zh-CN" sz="2400" b="1" dirty="0">
                <a:solidFill>
                  <a:srgbClr val="FF0000"/>
                </a:solidFill>
              </a:rPr>
              <a:t> </a:t>
            </a:r>
            <a:r>
              <a:rPr lang="zh-CN" altLang="en-US" sz="2400" b="1" dirty="0">
                <a:solidFill>
                  <a:srgbClr val="FF0000"/>
                </a:solidFill>
              </a:rPr>
              <a:t>的赞赏！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28650" y="1308874"/>
            <a:ext cx="597201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2000" b="1" dirty="0" err="1">
                <a:solidFill>
                  <a:srgbClr val="FF0000"/>
                </a:solidFill>
              </a:rPr>
              <a:t>SuperKEKB</a:t>
            </a:r>
            <a:r>
              <a:rPr lang="en-US" altLang="zh-CN" sz="2000" b="1" dirty="0">
                <a:solidFill>
                  <a:srgbClr val="FF0000"/>
                </a:solidFill>
              </a:rPr>
              <a:t> </a:t>
            </a:r>
            <a:r>
              <a:rPr lang="zh-CN" altLang="en-US" sz="2000" b="1" dirty="0">
                <a:solidFill>
                  <a:srgbClr val="FF0000"/>
                </a:solidFill>
              </a:rPr>
              <a:t>是未来环形 </a:t>
            </a:r>
            <a:r>
              <a:rPr lang="en-US" altLang="zh-CN" sz="2000" b="1" dirty="0">
                <a:solidFill>
                  <a:srgbClr val="FF0000"/>
                </a:solidFill>
              </a:rPr>
              <a:t>Higgs </a:t>
            </a:r>
            <a:r>
              <a:rPr lang="zh-CN" altLang="en-US" sz="2000" b="1" dirty="0">
                <a:solidFill>
                  <a:srgbClr val="FF0000"/>
                </a:solidFill>
              </a:rPr>
              <a:t>工厂的重要验证装置！</a:t>
            </a:r>
          </a:p>
        </p:txBody>
      </p:sp>
    </p:spTree>
    <p:extLst>
      <p:ext uri="{BB962C8B-B14F-4D97-AF65-F5344CB8AC3E}">
        <p14:creationId xmlns:p14="http://schemas.microsoft.com/office/powerpoint/2010/main" val="51030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/>
              <a:t>邀请 </a:t>
            </a:r>
            <a:r>
              <a:rPr lang="en-US" altLang="zh-CN" dirty="0" smtClean="0"/>
              <a:t>G. </a:t>
            </a:r>
            <a:r>
              <a:rPr lang="en-US" altLang="zh-CN" dirty="0" err="1" smtClean="0"/>
              <a:t>Stupakov@SLAC</a:t>
            </a:r>
            <a:r>
              <a:rPr lang="en-US" altLang="zh-CN" dirty="0" smtClean="0"/>
              <a:t> </a:t>
            </a:r>
            <a:r>
              <a:rPr lang="zh-CN" altLang="en-US" dirty="0" smtClean="0"/>
              <a:t>访问一周</a:t>
            </a:r>
            <a:r>
              <a:rPr lang="en-US" altLang="zh-CN" dirty="0" smtClean="0"/>
              <a:t>  </a:t>
            </a:r>
            <a:br>
              <a:rPr lang="en-US" altLang="zh-CN" dirty="0" smtClean="0"/>
            </a:br>
            <a:r>
              <a:rPr lang="en-US" altLang="zh-CN" dirty="0" smtClean="0"/>
              <a:t>mini-course on collective instability 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4436" y="2093401"/>
            <a:ext cx="5780666" cy="385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31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其它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465993"/>
          </a:xfrm>
        </p:spPr>
        <p:txBody>
          <a:bodyPr>
            <a:normAutofit fontScale="92500" lnSpcReduction="20000"/>
          </a:bodyPr>
          <a:lstStyle/>
          <a:p>
            <a:r>
              <a:rPr lang="zh-CN" altLang="en-US" dirty="0" smtClean="0"/>
              <a:t>参加 </a:t>
            </a:r>
            <a:r>
              <a:rPr lang="en-US" altLang="zh-CN" dirty="0" smtClean="0"/>
              <a:t>BEPCII </a:t>
            </a:r>
            <a:r>
              <a:rPr lang="zh-CN" altLang="en-US" dirty="0" smtClean="0"/>
              <a:t>运行、调束和机器研究</a:t>
            </a:r>
            <a:r>
              <a:rPr lang="en-US" altLang="zh-CN" dirty="0" smtClean="0"/>
              <a:t> </a:t>
            </a:r>
          </a:p>
          <a:p>
            <a:r>
              <a:rPr lang="zh-CN" altLang="en-US" dirty="0" smtClean="0"/>
              <a:t>秋季学期，加速器物理授课</a:t>
            </a:r>
            <a:r>
              <a:rPr lang="en-US" altLang="zh-CN" dirty="0" smtClean="0"/>
              <a:t>@</a:t>
            </a:r>
            <a:r>
              <a:rPr lang="zh-CN" altLang="en-US" dirty="0" smtClean="0"/>
              <a:t>国科大</a:t>
            </a:r>
            <a:endParaRPr lang="en-US" altLang="zh-CN" dirty="0" smtClean="0"/>
          </a:p>
          <a:p>
            <a:r>
              <a:rPr lang="en-US" altLang="zh-CN" dirty="0" smtClean="0"/>
              <a:t>KEK </a:t>
            </a:r>
            <a:r>
              <a:rPr lang="zh-CN" altLang="en-US" dirty="0" smtClean="0"/>
              <a:t>短期访问（三周）</a:t>
            </a:r>
            <a:endParaRPr lang="en-US" altLang="zh-CN" dirty="0" smtClean="0"/>
          </a:p>
          <a:p>
            <a:r>
              <a:rPr lang="zh-CN" altLang="en-US" dirty="0" smtClean="0"/>
              <a:t>加速器物理学术交流会（</a:t>
            </a:r>
            <a:r>
              <a:rPr lang="en-US" altLang="zh-CN" dirty="0" smtClean="0"/>
              <a:t>@</a:t>
            </a:r>
            <a:r>
              <a:rPr lang="zh-CN" altLang="en-US" dirty="0" smtClean="0"/>
              <a:t>兰州），口头报告</a:t>
            </a:r>
            <a:endParaRPr lang="en-US" altLang="zh-CN" dirty="0" smtClean="0"/>
          </a:p>
          <a:p>
            <a:r>
              <a:rPr lang="zh-CN" altLang="en-US" dirty="0" smtClean="0"/>
              <a:t>指导一名学生毕业设计</a:t>
            </a:r>
            <a:r>
              <a:rPr lang="zh-CN" altLang="en-US" dirty="0"/>
              <a:t>；</a:t>
            </a:r>
            <a:r>
              <a:rPr lang="zh-CN" altLang="en-US" dirty="0" smtClean="0"/>
              <a:t>目前</a:t>
            </a:r>
            <a:r>
              <a:rPr lang="zh-CN" altLang="en-US" dirty="0"/>
              <a:t>指导</a:t>
            </a:r>
            <a:r>
              <a:rPr lang="zh-CN" altLang="en-US" dirty="0" smtClean="0"/>
              <a:t>研究生一、二年级学生各一名</a:t>
            </a:r>
            <a:endParaRPr lang="en-US" altLang="zh-CN" dirty="0" smtClean="0"/>
          </a:p>
          <a:p>
            <a:r>
              <a:rPr lang="zh-CN" altLang="en-US" dirty="0" smtClean="0"/>
              <a:t>评审 </a:t>
            </a:r>
            <a:r>
              <a:rPr lang="en-US" altLang="zh-CN" cap="all" dirty="0" smtClean="0">
                <a:hlinkClick r:id="rId2"/>
              </a:rPr>
              <a:t>PHYSICAL </a:t>
            </a:r>
            <a:r>
              <a:rPr lang="en-US" altLang="zh-CN" cap="all" dirty="0">
                <a:hlinkClick r:id="rId2"/>
              </a:rPr>
              <a:t>REVIEW ST ACCELERATORS AND </a:t>
            </a:r>
            <a:r>
              <a:rPr lang="en-US" altLang="zh-CN" cap="all" dirty="0" smtClean="0">
                <a:hlinkClick r:id="rId2"/>
              </a:rPr>
              <a:t>BEAMS</a:t>
            </a:r>
            <a:r>
              <a:rPr lang="en-US" altLang="zh-CN" cap="all" dirty="0" smtClean="0"/>
              <a:t> </a:t>
            </a:r>
            <a:r>
              <a:rPr lang="zh-CN" altLang="en-US" dirty="0" smtClean="0"/>
              <a:t>一</a:t>
            </a:r>
            <a:r>
              <a:rPr lang="zh-CN" altLang="en-US" dirty="0"/>
              <a:t>篇</a:t>
            </a:r>
            <a:r>
              <a:rPr lang="zh-CN" altLang="en-US" dirty="0" smtClean="0"/>
              <a:t>文章</a:t>
            </a:r>
            <a:endParaRPr lang="en-US" altLang="zh-CN" dirty="0" smtClean="0"/>
          </a:p>
          <a:p>
            <a:r>
              <a:rPr lang="en-US" altLang="zh-CN" dirty="0" smtClean="0"/>
              <a:t>3 </a:t>
            </a:r>
            <a:r>
              <a:rPr lang="zh-CN" altLang="en-US" dirty="0" smtClean="0"/>
              <a:t>篇会议文章</a:t>
            </a:r>
            <a:endParaRPr lang="en-US" altLang="zh-CN" dirty="0" smtClean="0"/>
          </a:p>
          <a:p>
            <a:endParaRPr lang="en-US" altLang="zh-CN" dirty="0"/>
          </a:p>
          <a:p>
            <a:r>
              <a:rPr lang="zh-CN" altLang="en-US" dirty="0" smtClean="0"/>
              <a:t>目前负责一项大科学装置联合基金（</a:t>
            </a:r>
            <a:r>
              <a:rPr lang="en-US" altLang="zh-CN" dirty="0" smtClean="0"/>
              <a:t>66</a:t>
            </a:r>
            <a:r>
              <a:rPr lang="zh-CN" altLang="en-US" dirty="0" smtClean="0"/>
              <a:t>万）</a:t>
            </a: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102854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未来计划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工作重心将从 </a:t>
            </a:r>
            <a:r>
              <a:rPr lang="en-US" altLang="zh-CN" dirty="0" smtClean="0"/>
              <a:t>BEPCII </a:t>
            </a:r>
            <a:r>
              <a:rPr lang="zh-CN" altLang="en-US" dirty="0" smtClean="0"/>
              <a:t>转移到 </a:t>
            </a:r>
            <a:r>
              <a:rPr lang="en-US" altLang="zh-CN" dirty="0" smtClean="0"/>
              <a:t>CEPC</a:t>
            </a:r>
          </a:p>
          <a:p>
            <a:r>
              <a:rPr lang="zh-CN" altLang="en-US" dirty="0" smtClean="0"/>
              <a:t>开发束流动力学模拟程序，在更真实的物理模型中评估</a:t>
            </a:r>
            <a:r>
              <a:rPr lang="zh-CN" altLang="en-US" dirty="0"/>
              <a:t>可行性</a:t>
            </a:r>
            <a:r>
              <a:rPr lang="zh-CN" altLang="en-US" dirty="0" smtClean="0"/>
              <a:t>、优化机器参数</a:t>
            </a:r>
            <a:endParaRPr lang="en-US" altLang="zh-CN" dirty="0" smtClean="0"/>
          </a:p>
          <a:p>
            <a:r>
              <a:rPr lang="zh-CN" altLang="en-US" dirty="0" smtClean="0"/>
              <a:t>参加 </a:t>
            </a:r>
            <a:r>
              <a:rPr lang="en-US" altLang="zh-CN" dirty="0" smtClean="0"/>
              <a:t>lattice </a:t>
            </a:r>
            <a:r>
              <a:rPr lang="zh-CN" altLang="en-US" dirty="0" smtClean="0"/>
              <a:t>设计和优化</a:t>
            </a:r>
            <a:endParaRPr lang="en-US" altLang="zh-CN" dirty="0" smtClean="0"/>
          </a:p>
          <a:p>
            <a:r>
              <a:rPr lang="zh-CN" altLang="en-US" dirty="0" smtClean="0"/>
              <a:t>其它感兴趣的束流物理研究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3505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主要内容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BEPCII </a:t>
            </a:r>
            <a:r>
              <a:rPr lang="zh-CN" altLang="en-US" dirty="0" smtClean="0"/>
              <a:t>的运行调束和性能优化</a:t>
            </a:r>
            <a:endParaRPr lang="en-US" altLang="zh-CN" dirty="0" smtClean="0"/>
          </a:p>
          <a:p>
            <a:r>
              <a:rPr lang="en-US" altLang="zh-CN" dirty="0" smtClean="0"/>
              <a:t>CEPC </a:t>
            </a:r>
            <a:r>
              <a:rPr lang="zh-CN" altLang="en-US" dirty="0" smtClean="0"/>
              <a:t>的</a:t>
            </a:r>
            <a:r>
              <a:rPr lang="zh-CN" altLang="en-US" dirty="0"/>
              <a:t>束</a:t>
            </a:r>
            <a:r>
              <a:rPr lang="zh-CN" altLang="en-US" dirty="0" smtClean="0"/>
              <a:t>束效应研究</a:t>
            </a:r>
            <a:endParaRPr lang="en-US" altLang="zh-CN" dirty="0" smtClean="0"/>
          </a:p>
          <a:p>
            <a:r>
              <a:rPr lang="zh-CN" altLang="en-US" dirty="0" smtClean="0"/>
              <a:t>其它</a:t>
            </a:r>
            <a:endParaRPr lang="en-US" altLang="zh-CN" dirty="0" smtClean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9151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横向不稳定模式的分析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1" y="2690495"/>
            <a:ext cx="1125929" cy="3263504"/>
          </a:xfrm>
        </p:spPr>
        <p:txBody>
          <a:bodyPr>
            <a:normAutofit fontScale="77500" lnSpcReduction="20000"/>
          </a:bodyPr>
          <a:lstStyle/>
          <a:p>
            <a:r>
              <a:rPr lang="en-US" altLang="zh-CN" dirty="0" smtClean="0"/>
              <a:t>4W2</a:t>
            </a:r>
            <a:r>
              <a:rPr lang="zh-CN" altLang="en-US" dirty="0" smtClean="0"/>
              <a:t>耦合腔拉出</a:t>
            </a:r>
            <a:endParaRPr lang="en-US" altLang="zh-CN" dirty="0" smtClean="0"/>
          </a:p>
          <a:p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 smtClean="0"/>
          </a:p>
          <a:p>
            <a:r>
              <a:rPr lang="en-US" altLang="zh-CN" dirty="0" smtClean="0"/>
              <a:t>4W2</a:t>
            </a:r>
            <a:r>
              <a:rPr lang="zh-CN" altLang="en-US" dirty="0" smtClean="0"/>
              <a:t>耦合腔推进</a:t>
            </a:r>
            <a:endParaRPr lang="en-US" altLang="zh-CN" dirty="0" smtClean="0"/>
          </a:p>
          <a:p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508" y="2194234"/>
            <a:ext cx="3307752" cy="20870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711" y="2194234"/>
            <a:ext cx="3307752" cy="2087009"/>
          </a:xfrm>
          <a:prstGeom prst="rect">
            <a:avLst/>
          </a:prstGeom>
        </p:spPr>
      </p:pic>
      <p:pic>
        <p:nvPicPr>
          <p:cNvPr id="6" name="内容占位符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508" y="4083213"/>
            <a:ext cx="3307752" cy="231332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711" y="4083214"/>
            <a:ext cx="3307752" cy="231332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62634" y="1485970"/>
            <a:ext cx="69910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/>
              <a:t>4W2 </a:t>
            </a:r>
            <a:r>
              <a:rPr lang="zh-CN" altLang="en-US" sz="2400" b="1" dirty="0" smtClean="0"/>
              <a:t>耦合腔被怀疑是电子环中重要的阻抗源</a:t>
            </a:r>
            <a:endParaRPr lang="en-US" altLang="zh-CN" sz="2400" b="1" dirty="0" smtClean="0"/>
          </a:p>
          <a:p>
            <a:r>
              <a:rPr lang="zh-CN" altLang="en-US" sz="2400" b="1" dirty="0" smtClean="0"/>
              <a:t>实验测量分析</a:t>
            </a:r>
            <a:r>
              <a:rPr lang="zh-CN" altLang="en-US" sz="2400" b="1" dirty="0" smtClean="0"/>
              <a:t>证明</a:t>
            </a:r>
            <a:r>
              <a:rPr lang="zh-CN" altLang="en-US" sz="2400" b="1" dirty="0" smtClean="0"/>
              <a:t>它没有带来明显</a:t>
            </a:r>
            <a:r>
              <a:rPr lang="zh-CN" altLang="en-US" sz="2400" b="1" dirty="0" smtClean="0"/>
              <a:t>的横向</a:t>
            </a:r>
            <a:r>
              <a:rPr lang="zh-CN" altLang="en-US" sz="2400" b="1" dirty="0" smtClean="0"/>
              <a:t>不稳定性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19359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多束团工作点随流强的变化</a:t>
            </a:r>
            <a:endParaRPr lang="zh-CN" altLang="en-US" dirty="0"/>
          </a:p>
        </p:txBody>
      </p:sp>
      <p:sp>
        <p:nvSpPr>
          <p:cNvPr id="5" name="内容占位符 2"/>
          <p:cNvSpPr>
            <a:spLocks noGrp="1"/>
          </p:cNvSpPr>
          <p:nvPr>
            <p:ph idx="1"/>
          </p:nvPr>
        </p:nvSpPr>
        <p:spPr>
          <a:xfrm>
            <a:off x="5183434" y="2526443"/>
            <a:ext cx="3236380" cy="3578432"/>
          </a:xfrm>
        </p:spPr>
        <p:txBody>
          <a:bodyPr>
            <a:normAutofit fontScale="92500"/>
          </a:bodyPr>
          <a:lstStyle/>
          <a:p>
            <a:r>
              <a:rPr lang="en-US" altLang="zh-CN" b="1" dirty="0" err="1" smtClean="0">
                <a:solidFill>
                  <a:srgbClr val="FF0000"/>
                </a:solidFill>
              </a:rPr>
              <a:t>dQx</a:t>
            </a:r>
            <a:r>
              <a:rPr lang="en-US" altLang="zh-CN" b="1" dirty="0" smtClean="0">
                <a:solidFill>
                  <a:srgbClr val="FF0000"/>
                </a:solidFill>
              </a:rPr>
              <a:t>/</a:t>
            </a:r>
            <a:r>
              <a:rPr lang="en-US" altLang="zh-CN" b="1" dirty="0" err="1" smtClean="0">
                <a:solidFill>
                  <a:srgbClr val="FF0000"/>
                </a:solidFill>
              </a:rPr>
              <a:t>dI</a:t>
            </a:r>
            <a:r>
              <a:rPr lang="en-US" altLang="zh-CN" b="1" dirty="0" smtClean="0">
                <a:solidFill>
                  <a:srgbClr val="FF0000"/>
                </a:solidFill>
              </a:rPr>
              <a:t> ~ +0.004 A</a:t>
            </a:r>
            <a:r>
              <a:rPr lang="en-US" altLang="zh-CN" b="1" baseline="30000" dirty="0" smtClean="0">
                <a:solidFill>
                  <a:srgbClr val="FF0000"/>
                </a:solidFill>
              </a:rPr>
              <a:t>-1</a:t>
            </a:r>
            <a:r>
              <a:rPr lang="en-US" altLang="zh-CN" b="1" dirty="0" smtClean="0">
                <a:solidFill>
                  <a:srgbClr val="FF0000"/>
                </a:solidFill>
              </a:rPr>
              <a:t>, </a:t>
            </a:r>
            <a:r>
              <a:rPr lang="en-US" altLang="zh-CN" b="1" dirty="0" err="1" smtClean="0">
                <a:solidFill>
                  <a:srgbClr val="FF0000"/>
                </a:solidFill>
              </a:rPr>
              <a:t>dQy</a:t>
            </a:r>
            <a:r>
              <a:rPr lang="en-US" altLang="zh-CN" b="1" dirty="0" smtClean="0">
                <a:solidFill>
                  <a:srgbClr val="FF0000"/>
                </a:solidFill>
              </a:rPr>
              <a:t>/</a:t>
            </a:r>
            <a:r>
              <a:rPr lang="en-US" altLang="zh-CN" b="1" dirty="0" err="1" smtClean="0">
                <a:solidFill>
                  <a:srgbClr val="FF0000"/>
                </a:solidFill>
              </a:rPr>
              <a:t>dI</a:t>
            </a:r>
            <a:r>
              <a:rPr lang="en-US" altLang="zh-CN" b="1" dirty="0" smtClean="0">
                <a:solidFill>
                  <a:srgbClr val="FF0000"/>
                </a:solidFill>
              </a:rPr>
              <a:t> ~ -0.005 A</a:t>
            </a:r>
            <a:r>
              <a:rPr lang="en-US" altLang="zh-CN" b="1" baseline="30000" dirty="0" smtClean="0">
                <a:solidFill>
                  <a:srgbClr val="FF0000"/>
                </a:solidFill>
              </a:rPr>
              <a:t>-1</a:t>
            </a:r>
            <a:r>
              <a:rPr lang="en-US" altLang="zh-CN" b="1" dirty="0" smtClean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endParaRPr lang="en-US" altLang="zh-CN" b="1" dirty="0" smtClean="0">
              <a:solidFill>
                <a:srgbClr val="FF0000"/>
              </a:solidFill>
            </a:endParaRPr>
          </a:p>
          <a:p>
            <a:r>
              <a:rPr lang="en-US" altLang="zh-CN" dirty="0" smtClean="0"/>
              <a:t>It is estimated </a:t>
            </a:r>
          </a:p>
          <a:p>
            <a:pPr marL="0" indent="0">
              <a:buNone/>
            </a:pPr>
            <a:r>
              <a:rPr lang="en-US" altLang="zh-CN" dirty="0"/>
              <a:t> </a:t>
            </a:r>
            <a:r>
              <a:rPr lang="en-US" altLang="zh-CN" dirty="0" smtClean="0"/>
              <a:t>  </a:t>
            </a:r>
            <a:r>
              <a:rPr lang="en-US" altLang="zh-CN" dirty="0" err="1" smtClean="0"/>
              <a:t>dQx</a:t>
            </a:r>
            <a:r>
              <a:rPr lang="en-US" altLang="zh-CN" dirty="0" smtClean="0"/>
              <a:t>/</a:t>
            </a:r>
            <a:r>
              <a:rPr lang="en-US" altLang="zh-CN" dirty="0" err="1" smtClean="0"/>
              <a:t>dI</a:t>
            </a:r>
            <a:r>
              <a:rPr lang="en-US" altLang="zh-CN" dirty="0" smtClean="0"/>
              <a:t> ~ 0.005 A</a:t>
            </a:r>
            <a:r>
              <a:rPr lang="en-US" altLang="zh-CN" baseline="30000" dirty="0" smtClean="0"/>
              <a:t>-1</a:t>
            </a:r>
            <a:r>
              <a:rPr lang="en-US" altLang="zh-CN" dirty="0" smtClean="0"/>
              <a:t>,  </a:t>
            </a:r>
          </a:p>
          <a:p>
            <a:pPr marL="0" indent="0">
              <a:buNone/>
            </a:pPr>
            <a:r>
              <a:rPr lang="en-US" altLang="zh-CN" dirty="0" smtClean="0"/>
              <a:t>   </a:t>
            </a:r>
            <a:r>
              <a:rPr lang="en-US" altLang="zh-CN" dirty="0" err="1" smtClean="0"/>
              <a:t>dQy</a:t>
            </a:r>
            <a:r>
              <a:rPr lang="en-US" altLang="zh-CN" dirty="0" smtClean="0"/>
              <a:t>/</a:t>
            </a:r>
            <a:r>
              <a:rPr lang="en-US" altLang="zh-CN" dirty="0" err="1" smtClean="0"/>
              <a:t>dI</a:t>
            </a:r>
            <a:r>
              <a:rPr lang="en-US" altLang="zh-CN" dirty="0" smtClean="0"/>
              <a:t> </a:t>
            </a:r>
            <a:r>
              <a:rPr lang="en-US" altLang="zh-CN" dirty="0"/>
              <a:t>~ -</a:t>
            </a:r>
            <a:r>
              <a:rPr lang="en-US" altLang="zh-CN" dirty="0" smtClean="0"/>
              <a:t>0.006 A</a:t>
            </a:r>
            <a:r>
              <a:rPr lang="en-US" altLang="zh-CN" baseline="30000" dirty="0" smtClean="0"/>
              <a:t>-1 </a:t>
            </a:r>
            <a:r>
              <a:rPr lang="en-US" altLang="zh-CN" dirty="0" smtClean="0"/>
              <a:t>  </a:t>
            </a:r>
          </a:p>
          <a:p>
            <a:pPr marL="0" indent="0">
              <a:buNone/>
            </a:pPr>
            <a:r>
              <a:rPr lang="en-US" altLang="zh-CN" dirty="0"/>
              <a:t> </a:t>
            </a:r>
            <a:r>
              <a:rPr lang="en-US" altLang="zh-CN" dirty="0" smtClean="0"/>
              <a:t>  ref:  </a:t>
            </a:r>
            <a:r>
              <a:rPr lang="en-US" altLang="zh-CN" sz="1500" dirty="0" smtClean="0"/>
              <a:t>A</a:t>
            </a:r>
            <a:r>
              <a:rPr lang="en-US" altLang="zh-CN" sz="1500" dirty="0"/>
              <a:t>. Chao, PRST-AB, 5, 111001</a:t>
            </a:r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5534419"/>
              </p:ext>
            </p:extLst>
          </p:nvPr>
        </p:nvGraphicFramePr>
        <p:xfrm>
          <a:off x="615702" y="2433153"/>
          <a:ext cx="3940791" cy="3658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9" name="图表" r:id="rId3" imgW="3200400" imgH="1933651" progId="Excel.Chart.8">
                  <p:embed/>
                </p:oleObj>
              </mc:Choice>
              <mc:Fallback>
                <p:oleObj name="图表" r:id="rId3" imgW="3200400" imgH="1933651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702" y="2433153"/>
                        <a:ext cx="3940791" cy="36580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727980" y="1646901"/>
            <a:ext cx="7174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/>
              <a:t>亮度对工作点的</a:t>
            </a:r>
            <a:r>
              <a:rPr lang="zh-CN" altLang="en-US" sz="2400" b="1" dirty="0"/>
              <a:t>变化</a:t>
            </a:r>
            <a:r>
              <a:rPr lang="zh-CN" altLang="en-US" sz="2400" b="1" dirty="0" smtClean="0"/>
              <a:t>非常</a:t>
            </a:r>
            <a:r>
              <a:rPr lang="zh-CN" altLang="en-US" sz="2400" b="1" dirty="0" smtClean="0"/>
              <a:t>敏感，</a:t>
            </a:r>
            <a:endParaRPr lang="en-US" altLang="zh-CN" sz="2400" b="1" dirty="0" smtClean="0"/>
          </a:p>
          <a:p>
            <a:r>
              <a:rPr lang="zh-CN" altLang="en-US" sz="2400" b="1" dirty="0" smtClean="0"/>
              <a:t>研究分析实测工作点随流强变化的原因。</a:t>
            </a:r>
            <a:endParaRPr lang="en-US" altLang="zh-CN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306830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87706" y="386583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zh-CN" sz="3800" dirty="0" err="1" smtClean="0"/>
              <a:t>Synchro-betatron</a:t>
            </a:r>
            <a:r>
              <a:rPr lang="en-US" altLang="zh-CN" sz="3800" dirty="0" smtClean="0"/>
              <a:t> </a:t>
            </a:r>
            <a:r>
              <a:rPr lang="zh-CN" altLang="en-US" sz="3800" dirty="0" smtClean="0"/>
              <a:t>共振对亮度的影响</a:t>
            </a:r>
            <a:endParaRPr lang="zh-CN" altLang="en-US" sz="3800" dirty="0"/>
          </a:p>
        </p:txBody>
      </p:sp>
      <p:sp>
        <p:nvSpPr>
          <p:cNvPr id="4" name="内容占位符 2"/>
          <p:cNvSpPr>
            <a:spLocks noGrp="1"/>
          </p:cNvSpPr>
          <p:nvPr>
            <p:ph idx="1"/>
          </p:nvPr>
        </p:nvSpPr>
        <p:spPr>
          <a:xfrm>
            <a:off x="1390214" y="2629689"/>
            <a:ext cx="5915025" cy="42296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altLang="zh-CN" dirty="0" smtClean="0"/>
              <a:t>                  </a:t>
            </a:r>
            <a:r>
              <a:rPr lang="en-US" altLang="zh-CN" dirty="0" err="1" smtClean="0"/>
              <a:t>Lum</a:t>
            </a:r>
            <a:r>
              <a:rPr lang="en-US" altLang="zh-CN" dirty="0"/>
              <a:t> </a:t>
            </a:r>
            <a:r>
              <a:rPr lang="en-US" altLang="zh-CN" dirty="0" smtClean="0"/>
              <a:t>                                              Spec. </a:t>
            </a:r>
            <a:r>
              <a:rPr lang="en-US" altLang="zh-CN" dirty="0" err="1" smtClean="0"/>
              <a:t>lum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689" y="3026037"/>
            <a:ext cx="3098209" cy="182639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6497" y="3026037"/>
            <a:ext cx="2789531" cy="182639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4689" y="4852428"/>
            <a:ext cx="1989256" cy="18263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7727" y="4852428"/>
            <a:ext cx="2206474" cy="1826392"/>
          </a:xfrm>
          <a:prstGeom prst="rect">
            <a:avLst/>
          </a:prstGeom>
        </p:spPr>
      </p:pic>
      <p:cxnSp>
        <p:nvCxnSpPr>
          <p:cNvPr id="9" name="直接箭头连接符 8"/>
          <p:cNvCxnSpPr/>
          <p:nvPr/>
        </p:nvCxnSpPr>
        <p:spPr>
          <a:xfrm flipV="1">
            <a:off x="1828802" y="5505425"/>
            <a:ext cx="3731078" cy="757812"/>
          </a:xfrm>
          <a:prstGeom prst="straightConnector1">
            <a:avLst/>
          </a:prstGeom>
          <a:ln w="44450">
            <a:solidFill>
              <a:srgbClr val="FF0000"/>
            </a:solidFill>
            <a:headEnd type="stealth" w="lg" len="lg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右箭头 11"/>
          <p:cNvSpPr/>
          <p:nvPr/>
        </p:nvSpPr>
        <p:spPr>
          <a:xfrm>
            <a:off x="6720280" y="4799539"/>
            <a:ext cx="197639" cy="1561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3" name="文本框 12"/>
          <p:cNvSpPr txBox="1"/>
          <p:nvPr/>
        </p:nvSpPr>
        <p:spPr>
          <a:xfrm>
            <a:off x="7155394" y="4703795"/>
            <a:ext cx="1559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Chromaticity </a:t>
            </a:r>
            <a:r>
              <a:rPr lang="en-US" altLang="zh-CN" sz="2000" dirty="0" smtClean="0"/>
              <a:t>knob</a:t>
            </a:r>
            <a:endParaRPr lang="en-US" altLang="zh-CN" sz="2000" dirty="0"/>
          </a:p>
        </p:txBody>
      </p:sp>
      <p:sp>
        <p:nvSpPr>
          <p:cNvPr id="3" name="文本框 2"/>
          <p:cNvSpPr txBox="1"/>
          <p:nvPr/>
        </p:nvSpPr>
        <p:spPr>
          <a:xfrm>
            <a:off x="587706" y="1471763"/>
            <a:ext cx="7886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/>
              <a:t>针对特定的 </a:t>
            </a:r>
            <a:r>
              <a:rPr lang="en-US" altLang="zh-CN" sz="2400" b="1" dirty="0" smtClean="0"/>
              <a:t>lattice</a:t>
            </a:r>
            <a:r>
              <a:rPr lang="zh-CN" altLang="en-US" sz="2400" b="1" dirty="0" smtClean="0"/>
              <a:t>，跟踪模拟发现 </a:t>
            </a:r>
            <a:r>
              <a:rPr lang="en-US" altLang="zh-CN" sz="2400" b="1" dirty="0" err="1" smtClean="0"/>
              <a:t>synchro-betatron</a:t>
            </a:r>
            <a:r>
              <a:rPr lang="en-US" altLang="zh-CN" sz="2400" b="1" dirty="0" smtClean="0"/>
              <a:t> </a:t>
            </a:r>
            <a:r>
              <a:rPr lang="zh-CN" altLang="en-US" sz="2400" b="1" dirty="0" smtClean="0"/>
              <a:t>共振对亮度可能有明显影响，提出 </a:t>
            </a:r>
            <a:r>
              <a:rPr lang="en-US" altLang="zh-CN" sz="2400" b="1" dirty="0" smtClean="0"/>
              <a:t>chromaticity knob </a:t>
            </a:r>
            <a:r>
              <a:rPr lang="zh-CN" altLang="en-US" sz="2400" b="1" dirty="0" smtClean="0"/>
              <a:t>的设计，用于实际机器亮度优化。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0396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07" y="259308"/>
            <a:ext cx="8526023" cy="637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9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25" y="298763"/>
            <a:ext cx="8436730" cy="630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62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Lattice </a:t>
            </a:r>
            <a:r>
              <a:rPr lang="zh-CN" altLang="en-US" dirty="0" smtClean="0"/>
              <a:t>的优化设计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 smtClean="0"/>
              <a:t>2013</a:t>
            </a:r>
            <a:r>
              <a:rPr lang="zh-CN" altLang="en-US" dirty="0" smtClean="0"/>
              <a:t>年的机器研究中，</a:t>
            </a:r>
            <a:endParaRPr lang="en-US" altLang="zh-CN" dirty="0" smtClean="0"/>
          </a:p>
          <a:p>
            <a:pPr marL="0" indent="0">
              <a:buNone/>
            </a:pPr>
            <a:r>
              <a:rPr lang="en-US" altLang="zh-CN" dirty="0" smtClean="0"/>
              <a:t>   734mA</a:t>
            </a:r>
            <a:r>
              <a:rPr lang="zh-CN" altLang="en-US" dirty="0" smtClean="0"/>
              <a:t>*</a:t>
            </a:r>
            <a:r>
              <a:rPr lang="en-US" altLang="zh-CN" dirty="0" smtClean="0"/>
              <a:t>735mA </a:t>
            </a:r>
            <a:r>
              <a:rPr lang="zh-CN" altLang="en-US" dirty="0" smtClean="0"/>
              <a:t>实现 </a:t>
            </a:r>
            <a:r>
              <a:rPr lang="en-US" altLang="zh-CN" dirty="0" smtClean="0"/>
              <a:t>7.08e32,  </a:t>
            </a:r>
            <a:r>
              <a:rPr lang="zh-CN" altLang="en-US" dirty="0" smtClean="0"/>
              <a:t>使用 </a:t>
            </a:r>
            <a:r>
              <a:rPr lang="en-US" altLang="zh-CN" dirty="0" smtClean="0"/>
              <a:t>120 </a:t>
            </a:r>
            <a:r>
              <a:rPr lang="zh-CN" altLang="en-US" dirty="0" smtClean="0"/>
              <a:t>个束团。</a:t>
            </a:r>
            <a:endParaRPr lang="en-US" altLang="zh-CN" dirty="0" smtClean="0"/>
          </a:p>
          <a:p>
            <a:pPr marL="0" indent="0">
              <a:buNone/>
            </a:pPr>
            <a:r>
              <a:rPr lang="en-US" altLang="zh-CN" dirty="0" smtClean="0"/>
              <a:t>   </a:t>
            </a:r>
            <a:r>
              <a:rPr lang="zh-CN" altLang="en-US" b="1" dirty="0" smtClean="0"/>
              <a:t>已经没有进一步提升亮度的潜力！</a:t>
            </a:r>
            <a:endParaRPr lang="en-US" altLang="zh-CN" b="1" dirty="0" smtClean="0"/>
          </a:p>
          <a:p>
            <a:r>
              <a:rPr lang="zh-CN" altLang="en-US" dirty="0" smtClean="0"/>
              <a:t>设计新模式，</a:t>
            </a:r>
            <a:endParaRPr lang="en-US" altLang="zh-CN" dirty="0" smtClean="0"/>
          </a:p>
          <a:p>
            <a:pPr marL="0" indent="0">
              <a:buNone/>
            </a:pPr>
            <a:r>
              <a:rPr lang="en-US" altLang="zh-CN" dirty="0"/>
              <a:t> </a:t>
            </a:r>
            <a:r>
              <a:rPr lang="en-US" altLang="zh-CN" dirty="0" smtClean="0"/>
              <a:t> By=1.35 cm</a:t>
            </a:r>
            <a:r>
              <a:rPr lang="zh-CN" altLang="en-US" dirty="0" smtClean="0"/>
              <a:t>，发射度 </a:t>
            </a:r>
            <a:r>
              <a:rPr lang="en-US" altLang="zh-CN" dirty="0" smtClean="0"/>
              <a:t>= 120nm</a:t>
            </a:r>
            <a:r>
              <a:rPr lang="zh-CN" altLang="en-US" dirty="0" smtClean="0"/>
              <a:t>，</a:t>
            </a:r>
            <a:endParaRPr lang="en-US" altLang="zh-CN" dirty="0" smtClean="0"/>
          </a:p>
          <a:p>
            <a:pPr marL="0" indent="0">
              <a:buNone/>
            </a:pPr>
            <a:r>
              <a:rPr lang="en-US" altLang="zh-CN" dirty="0"/>
              <a:t> </a:t>
            </a:r>
            <a:r>
              <a:rPr lang="en-US" altLang="zh-CN" dirty="0" smtClean="0"/>
              <a:t> </a:t>
            </a:r>
            <a:r>
              <a:rPr lang="zh-CN" altLang="en-US" dirty="0" smtClean="0"/>
              <a:t>在 </a:t>
            </a:r>
            <a:r>
              <a:rPr lang="en-US" altLang="zh-CN" dirty="0" smtClean="0"/>
              <a:t>2014-06 </a:t>
            </a:r>
            <a:r>
              <a:rPr lang="zh-CN" altLang="en-US" dirty="0" smtClean="0"/>
              <a:t>的机器研究中使用</a:t>
            </a:r>
            <a:endParaRPr lang="en-US" altLang="zh-CN" dirty="0" smtClean="0"/>
          </a:p>
          <a:p>
            <a:pPr marL="0" indent="0">
              <a:buNone/>
            </a:pPr>
            <a:endParaRPr lang="en-US" altLang="zh-CN" dirty="0" smtClean="0"/>
          </a:p>
          <a:p>
            <a:pPr marL="0" indent="0">
              <a:buNone/>
            </a:pPr>
            <a:r>
              <a:rPr lang="en-US" altLang="zh-CN" dirty="0" smtClean="0"/>
              <a:t>  90mA</a:t>
            </a:r>
            <a:r>
              <a:rPr lang="zh-CN" altLang="en-US" dirty="0" smtClean="0"/>
              <a:t>*</a:t>
            </a:r>
            <a:r>
              <a:rPr lang="en-US" altLang="zh-CN" dirty="0" smtClean="0"/>
              <a:t>90mA -&gt; </a:t>
            </a:r>
            <a:r>
              <a:rPr lang="zh-CN" altLang="en-US" dirty="0"/>
              <a:t>亮度</a:t>
            </a:r>
            <a:r>
              <a:rPr lang="en-US" altLang="zh-CN" dirty="0" smtClean="0"/>
              <a:t> 1.0e32 </a:t>
            </a:r>
          </a:p>
          <a:p>
            <a:pPr marL="0" indent="0">
              <a:buNone/>
            </a:pPr>
            <a:r>
              <a:rPr lang="en-US" altLang="zh-CN" dirty="0" smtClean="0"/>
              <a:t>   </a:t>
            </a:r>
            <a:endParaRPr lang="zh-CN" altLang="en-US" dirty="0"/>
          </a:p>
        </p:txBody>
      </p:sp>
      <p:pic>
        <p:nvPicPr>
          <p:cNvPr id="2052" name="Picture 4" descr="2014_06_01_07_23_5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856" y="3221831"/>
            <a:ext cx="3436144" cy="3636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781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Lattice </a:t>
            </a:r>
            <a:r>
              <a:rPr lang="zh-CN" altLang="en-US" dirty="0" smtClean="0"/>
              <a:t>的优化设计（二）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743737"/>
            <a:ext cx="7886700" cy="4351338"/>
          </a:xfrm>
        </p:spPr>
        <p:txBody>
          <a:bodyPr/>
          <a:lstStyle/>
          <a:p>
            <a:r>
              <a:rPr lang="zh-CN" altLang="en-US" dirty="0"/>
              <a:t>专用</a:t>
            </a:r>
            <a:r>
              <a:rPr lang="zh-CN" altLang="en-US" dirty="0" smtClean="0"/>
              <a:t>的低能量取数模式（接下来的对撞取数）</a:t>
            </a:r>
            <a:endParaRPr lang="en-US" altLang="zh-CN" dirty="0" smtClean="0"/>
          </a:p>
          <a:p>
            <a:pPr marL="0" indent="0">
              <a:buNone/>
            </a:pPr>
            <a:r>
              <a:rPr lang="en-US" altLang="zh-CN" dirty="0" smtClean="0"/>
              <a:t>   </a:t>
            </a:r>
            <a:r>
              <a:rPr lang="zh-CN" altLang="en-US" b="1" dirty="0" smtClean="0"/>
              <a:t>压缩 </a:t>
            </a:r>
            <a:r>
              <a:rPr lang="en-US" altLang="zh-CN" b="1" dirty="0" smtClean="0"/>
              <a:t>By = 1.2cm</a:t>
            </a:r>
            <a:endParaRPr lang="en-US" altLang="zh-CN" b="1" dirty="0"/>
          </a:p>
          <a:p>
            <a:pPr marL="0" indent="0">
              <a:buNone/>
            </a:pPr>
            <a:r>
              <a:rPr lang="en-US" altLang="zh-CN" b="1" dirty="0"/>
              <a:t> </a:t>
            </a:r>
            <a:r>
              <a:rPr lang="en-US" altLang="zh-CN" b="1" dirty="0" smtClean="0"/>
              <a:t>  </a:t>
            </a:r>
            <a:r>
              <a:rPr lang="zh-CN" altLang="en-US" b="1" dirty="0" smtClean="0"/>
              <a:t>水平工作点从 </a:t>
            </a:r>
            <a:r>
              <a:rPr lang="en-US" altLang="zh-CN" b="1" dirty="0" smtClean="0"/>
              <a:t>7 </a:t>
            </a:r>
            <a:r>
              <a:rPr lang="zh-CN" altLang="en-US" b="1" dirty="0" smtClean="0"/>
              <a:t>减小到 </a:t>
            </a:r>
            <a:r>
              <a:rPr lang="en-US" altLang="zh-CN" b="1" dirty="0" smtClean="0"/>
              <a:t>6</a:t>
            </a:r>
            <a:r>
              <a:rPr lang="zh-CN" altLang="en-US" b="1" dirty="0" smtClean="0"/>
              <a:t>，增加发射度</a:t>
            </a:r>
            <a:endParaRPr lang="en-US" altLang="zh-CN" b="1" dirty="0"/>
          </a:p>
          <a:p>
            <a:r>
              <a:rPr lang="zh-CN" altLang="en-US" dirty="0" smtClean="0">
                <a:solidFill>
                  <a:srgbClr val="FF0000"/>
                </a:solidFill>
              </a:rPr>
              <a:t>预期取数效率能够提升 </a:t>
            </a:r>
            <a:r>
              <a:rPr lang="en-US" altLang="zh-CN" dirty="0" smtClean="0">
                <a:solidFill>
                  <a:srgbClr val="FF0000"/>
                </a:solidFill>
              </a:rPr>
              <a:t>20%</a:t>
            </a:r>
            <a:r>
              <a:rPr lang="en-US" altLang="zh-CN" dirty="0" smtClean="0"/>
              <a:t> </a:t>
            </a:r>
            <a:r>
              <a:rPr lang="zh-CN" altLang="en-US" dirty="0"/>
              <a:t>以上</a:t>
            </a:r>
            <a:endParaRPr lang="en-US" altLang="zh-CN" dirty="0" smtClean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411" y="4042238"/>
            <a:ext cx="3207671" cy="259478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926" y="3324081"/>
            <a:ext cx="3918074" cy="355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00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4645</TotalTime>
  <Words>609</Words>
  <Application>Microsoft Office PowerPoint</Application>
  <PresentationFormat>全屏显示(4:3)</PresentationFormat>
  <Paragraphs>87</Paragraphs>
  <Slides>18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5" baseType="lpstr">
      <vt:lpstr>宋体</vt:lpstr>
      <vt:lpstr>Arial</vt:lpstr>
      <vt:lpstr>Calibri</vt:lpstr>
      <vt:lpstr>Calibri Light</vt:lpstr>
      <vt:lpstr>Cambria Math</vt:lpstr>
      <vt:lpstr>Office 主题</vt:lpstr>
      <vt:lpstr>图表</vt:lpstr>
      <vt:lpstr>卓越中心考核报告</vt:lpstr>
      <vt:lpstr>主要内容</vt:lpstr>
      <vt:lpstr>横向不稳定模式的分析</vt:lpstr>
      <vt:lpstr>多束团工作点随流强的变化</vt:lpstr>
      <vt:lpstr>Synchro-betatron 共振对亮度的影响</vt:lpstr>
      <vt:lpstr>PowerPoint 演示文稿</vt:lpstr>
      <vt:lpstr>PowerPoint 演示文稿</vt:lpstr>
      <vt:lpstr>Lattice 的优化设计</vt:lpstr>
      <vt:lpstr>Lattice 的优化设计（二）</vt:lpstr>
      <vt:lpstr>BEPCII lattice 模型的修正</vt:lpstr>
      <vt:lpstr>CEPC 中的束束效应研究 </vt:lpstr>
      <vt:lpstr>CEPC 参数的进一步优化</vt:lpstr>
      <vt:lpstr>CEPC 中 BEAM TILT 效应的影响</vt:lpstr>
      <vt:lpstr>CEPC 中寄生效应引起的 tune shift</vt:lpstr>
      <vt:lpstr>SuperKEKB -分析LER亮度下降的原因</vt:lpstr>
      <vt:lpstr>邀请 G. Stupakov@SLAC 访问一周   mini-course on collective instability </vt:lpstr>
      <vt:lpstr>其它</vt:lpstr>
      <vt:lpstr>未来计划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年度考核报告</dc:title>
  <dc:creator>zhang yuan</dc:creator>
  <cp:lastModifiedBy>zhangy</cp:lastModifiedBy>
  <cp:revision>80</cp:revision>
  <dcterms:created xsi:type="dcterms:W3CDTF">2014-05-23T08:25:12Z</dcterms:created>
  <dcterms:modified xsi:type="dcterms:W3CDTF">2014-11-22T02:22:19Z</dcterms:modified>
</cp:coreProperties>
</file>