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89" r:id="rId4"/>
  </p:sldMasterIdLst>
  <p:notesMasterIdLst>
    <p:notesMasterId r:id="rId28"/>
  </p:notesMasterIdLst>
  <p:handoutMasterIdLst>
    <p:handoutMasterId r:id="rId29"/>
  </p:handoutMasterIdLst>
  <p:sldIdLst>
    <p:sldId id="270" r:id="rId5"/>
    <p:sldId id="494" r:id="rId6"/>
    <p:sldId id="495" r:id="rId7"/>
    <p:sldId id="496" r:id="rId8"/>
    <p:sldId id="498" r:id="rId9"/>
    <p:sldId id="497" r:id="rId10"/>
    <p:sldId id="506" r:id="rId11"/>
    <p:sldId id="507" r:id="rId12"/>
    <p:sldId id="499" r:id="rId13"/>
    <p:sldId id="502" r:id="rId14"/>
    <p:sldId id="511" r:id="rId15"/>
    <p:sldId id="509" r:id="rId16"/>
    <p:sldId id="508" r:id="rId17"/>
    <p:sldId id="504" r:id="rId18"/>
    <p:sldId id="503" r:id="rId19"/>
    <p:sldId id="505" r:id="rId20"/>
    <p:sldId id="515" r:id="rId21"/>
    <p:sldId id="514" r:id="rId22"/>
    <p:sldId id="500" r:id="rId23"/>
    <p:sldId id="512" r:id="rId24"/>
    <p:sldId id="510" r:id="rId25"/>
    <p:sldId id="513" r:id="rId26"/>
    <p:sldId id="501" r:id="rId27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0F0C8F"/>
    <a:srgbClr val="CC0000"/>
    <a:srgbClr val="FFAE1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Objects="1">
      <p:cViewPr varScale="1">
        <p:scale>
          <a:sx n="78" d="100"/>
          <a:sy n="78" d="100"/>
        </p:scale>
        <p:origin x="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2916" y="-96"/>
      </p:cViewPr>
      <p:guideLst>
        <p:guide orient="horz" pos="2919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471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00" tIns="46200" rIns="92400" bIns="462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65"/>
            <a:ext cx="5598160" cy="4171233"/>
          </a:xfrm>
          <a:prstGeom prst="rect">
            <a:avLst/>
          </a:prstGeom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937"/>
            <a:ext cx="3032337" cy="463470"/>
          </a:xfrm>
          <a:prstGeom prst="rect">
            <a:avLst/>
          </a:prstGeom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975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4439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7951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2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4" y="1238250"/>
            <a:ext cx="7489976" cy="4539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35" indent="0" algn="ctr">
              <a:buNone/>
              <a:defRPr/>
            </a:lvl2pPr>
            <a:lvl3pPr marL="864469" indent="0" algn="ctr">
              <a:buNone/>
              <a:defRPr/>
            </a:lvl3pPr>
            <a:lvl4pPr marL="1296702" indent="0" algn="ctr">
              <a:buNone/>
              <a:defRPr/>
            </a:lvl4pPr>
            <a:lvl5pPr marL="1728938" indent="0" algn="ctr">
              <a:buNone/>
              <a:defRPr/>
            </a:lvl5pPr>
            <a:lvl6pPr marL="2161172" indent="0" algn="ctr">
              <a:buNone/>
              <a:defRPr/>
            </a:lvl6pPr>
            <a:lvl7pPr marL="2593406" indent="0" algn="ctr">
              <a:buNone/>
              <a:defRPr/>
            </a:lvl7pPr>
            <a:lvl8pPr marL="3025640" indent="0" algn="ctr">
              <a:buNone/>
              <a:defRPr/>
            </a:lvl8pPr>
            <a:lvl9pPr marL="34578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4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8"/>
            <a:ext cx="9448800" cy="348941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5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5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38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85755"/>
            <a:ext cx="8991600" cy="485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37099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9"/>
            <a:ext cx="4423227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281882"/>
            <a:ext cx="8991598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0" y="1067099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6" y="3581400"/>
            <a:ext cx="4419599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0" y="3581400"/>
            <a:ext cx="4442275" cy="2433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75"/>
            <a:ext cx="9137923" cy="725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7" y="1320108"/>
            <a:ext cx="7864929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5"/>
            <a:ext cx="9144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1882"/>
            <a:ext cx="89916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6" y="75904"/>
            <a:ext cx="8992810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6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0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0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4007" r:id="rId3"/>
    <p:sldLayoutId id="2147483992" r:id="rId4"/>
    <p:sldLayoutId id="2147483993" r:id="rId5"/>
    <p:sldLayoutId id="2147483994" r:id="rId6"/>
    <p:sldLayoutId id="2147483995" r:id="rId7"/>
    <p:sldLayoutId id="2147483996" r:id="rId8"/>
  </p:sldLayoutIdLst>
  <p:hf hdr="0" dt="0"/>
  <p:txStyles>
    <p:titleStyle>
      <a:lvl1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29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36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074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109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148" algn="ctr" defTabSz="8077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78" indent="-180178" algn="l" defTabSz="803293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59" indent="-151650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584" indent="-16065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19" indent="-133632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2991" indent="-180178" algn="l" defTabSz="803293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294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333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372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407" indent="-150759" algn="l" defTabSz="80775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9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8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8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4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60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96" algn="l" defTabSz="914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xaldev.sourceforge.ne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Paul Chu</a:t>
            </a:r>
            <a:b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Professor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71438" y="2930621"/>
            <a:ext cx="9001124" cy="91193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XAL and Open XAL Software: the Development and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Element-Probe-Algorithm design pattern</a:t>
            </a:r>
          </a:p>
          <a:p>
            <a:pPr lvl="2"/>
            <a:r>
              <a:rPr lang="en-US" dirty="0"/>
              <a:t>Element is object for each individual modeling element along the </a:t>
            </a:r>
            <a:r>
              <a:rPr lang="en-US" dirty="0" err="1"/>
              <a:t>beamline</a:t>
            </a:r>
            <a:endParaRPr lang="en-US" dirty="0"/>
          </a:p>
          <a:p>
            <a:pPr lvl="2"/>
            <a:r>
              <a:rPr lang="en-US" dirty="0"/>
              <a:t>“Probe” object filled with all tracking results as model tracking along the </a:t>
            </a:r>
            <a:r>
              <a:rPr lang="en-US" dirty="0" err="1"/>
              <a:t>beamline</a:t>
            </a:r>
            <a:endParaRPr lang="en-US" dirty="0"/>
          </a:p>
          <a:p>
            <a:pPr lvl="2"/>
            <a:r>
              <a:rPr lang="en-US" dirty="0"/>
              <a:t>Algorithm is the way an element should be treated during the </a:t>
            </a:r>
            <a:r>
              <a:rPr lang="en-US" dirty="0" smtClean="0"/>
              <a:t>tracking (probing)</a:t>
            </a:r>
            <a:endParaRPr lang="en-US" dirty="0"/>
          </a:p>
          <a:p>
            <a:r>
              <a:rPr lang="en-US" dirty="0" smtClean="0"/>
              <a:t>Matrix </a:t>
            </a:r>
            <a:r>
              <a:rPr lang="en-US" dirty="0"/>
              <a:t>formalism for fast computation as opposed to multi-particle tracking in typical offline simulation</a:t>
            </a:r>
          </a:p>
          <a:p>
            <a:pPr lvl="1"/>
            <a:r>
              <a:rPr lang="en-US" dirty="0"/>
              <a:t>Single particle tracking</a:t>
            </a:r>
          </a:p>
          <a:p>
            <a:pPr lvl="1"/>
            <a:r>
              <a:rPr lang="en-US" dirty="0"/>
              <a:t>Envelope tracking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276600"/>
            <a:ext cx="4419983" cy="2621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7035" y="5052518"/>
            <a:ext cx="301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XAL Online Model for LCLS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linac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86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600" dirty="0">
                <a:ea typeface="新細明體" panose="02020500000000000000" pitchFamily="18" charset="-120"/>
              </a:rPr>
              <a:t>Calculate beam parameters.</a:t>
            </a:r>
          </a:p>
          <a:p>
            <a:r>
              <a:rPr lang="en-US" altLang="zh-TW" sz="1600" dirty="0">
                <a:ea typeface="新細明體" panose="02020500000000000000" pitchFamily="18" charset="-120"/>
              </a:rPr>
              <a:t>A lattice view of the machine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constructed </a:t>
            </a:r>
            <a:r>
              <a:rPr lang="en-US" altLang="zh-TW" sz="1600" dirty="0">
                <a:ea typeface="新細明體" panose="02020500000000000000" pitchFamily="18" charset="-120"/>
              </a:rPr>
              <a:t>from the “device” structure (via a set of rules. </a:t>
            </a: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Drifts are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inserted at run-time, </a:t>
            </a:r>
            <a:r>
              <a:rPr lang="en-US" altLang="zh-TW" sz="1600" dirty="0">
                <a:ea typeface="新細明體" panose="02020500000000000000" pitchFamily="18" charset="-120"/>
              </a:rPr>
              <a:t>elements are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split if needed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1600" dirty="0">
                <a:ea typeface="新細明體" panose="02020500000000000000" pitchFamily="18" charset="-120"/>
              </a:rPr>
              <a:t>Device view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-&gt; </a:t>
            </a:r>
            <a:r>
              <a:rPr lang="en-US" altLang="zh-TW" sz="1600" dirty="0">
                <a:ea typeface="新細明體" panose="02020500000000000000" pitchFamily="18" charset="-120"/>
              </a:rPr>
              <a:t>online model lattice</a:t>
            </a:r>
          </a:p>
          <a:p>
            <a:r>
              <a:rPr lang="en-US" altLang="zh-TW" sz="1600" dirty="0">
                <a:ea typeface="新細明體" panose="02020500000000000000" pitchFamily="18" charset="-120"/>
              </a:rPr>
              <a:t>Lattice element values can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be </a:t>
            </a:r>
            <a:r>
              <a:rPr lang="en-US" altLang="zh-TW" sz="1600" dirty="0">
                <a:ea typeface="新細明體" panose="02020500000000000000" pitchFamily="18" charset="-120"/>
              </a:rPr>
              <a:t>from the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machine</a:t>
            </a:r>
            <a:r>
              <a:rPr lang="en-US" altLang="zh-TW" sz="1600" dirty="0">
                <a:ea typeface="新細明體" panose="02020500000000000000" pitchFamily="18" charset="-120"/>
              </a:rPr>
              <a:t>,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design</a:t>
            </a:r>
            <a:r>
              <a:rPr lang="en-US" altLang="zh-TW" sz="1600" dirty="0">
                <a:ea typeface="新細明體" panose="02020500000000000000" pitchFamily="18" charset="-120"/>
              </a:rPr>
              <a:t> or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logged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data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r>
              <a:rPr lang="en-US" altLang="zh-TW" sz="1600" dirty="0">
                <a:ea typeface="新細明體" panose="02020500000000000000" pitchFamily="18" charset="-120"/>
              </a:rPr>
              <a:t>Can do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‘what-if’</a:t>
            </a:r>
            <a:r>
              <a:rPr lang="en-US" altLang="zh-TW" sz="1600" dirty="0">
                <a:ea typeface="新細明體" panose="02020500000000000000" pitchFamily="18" charset="-120"/>
              </a:rPr>
              <a:t> with any one of the above data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sources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r>
              <a:rPr lang="en-US" altLang="zh-TW" sz="1600" dirty="0">
                <a:ea typeface="新細明體" panose="02020500000000000000" pitchFamily="18" charset="-120"/>
              </a:rPr>
              <a:t>Mostly use an envelope model for single-pass </a:t>
            </a:r>
            <a:r>
              <a:rPr lang="en-US" altLang="zh-TW" sz="1600" dirty="0" err="1">
                <a:ea typeface="新細明體" panose="02020500000000000000" pitchFamily="18" charset="-120"/>
              </a:rPr>
              <a:t>linac</a:t>
            </a:r>
            <a:r>
              <a:rPr lang="en-US" altLang="zh-TW" sz="1600" dirty="0">
                <a:ea typeface="新細明體" panose="02020500000000000000" pitchFamily="18" charset="-120"/>
              </a:rPr>
              <a:t> tracking or closed orbit for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ring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Model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364372"/>
            <a:ext cx="4040471" cy="27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9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Drift space calculated dynamically with lattice generator</a:t>
            </a:r>
          </a:p>
          <a:p>
            <a:r>
              <a:rPr lang="en-US" dirty="0"/>
              <a:t>L</a:t>
            </a:r>
            <a:r>
              <a:rPr lang="en-US" dirty="0" smtClean="0"/>
              <a:t>attice </a:t>
            </a:r>
            <a:r>
              <a:rPr lang="en-US" dirty="0"/>
              <a:t>– split all thick-lens elements with “begin”, “middle” and “end” markers</a:t>
            </a:r>
          </a:p>
          <a:p>
            <a:r>
              <a:rPr lang="en-US" dirty="0" smtClean="0"/>
              <a:t>Linear space </a:t>
            </a:r>
            <a:r>
              <a:rPr lang="en-US" dirty="0"/>
              <a:t>charge capable for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Adaptive space charge algorithm further split elements accordingly</a:t>
            </a:r>
          </a:p>
          <a:p>
            <a:r>
              <a:rPr lang="en-US" dirty="0"/>
              <a:t>Closed-orbit transfer map for storage ring</a:t>
            </a:r>
          </a:p>
          <a:p>
            <a:r>
              <a:rPr lang="en-US" dirty="0" smtClean="0"/>
              <a:t>Further </a:t>
            </a:r>
            <a:r>
              <a:rPr lang="en-US" dirty="0"/>
              <a:t>improvement in progress</a:t>
            </a:r>
          </a:p>
          <a:p>
            <a:pPr lvl="1"/>
            <a:r>
              <a:rPr lang="en-US" dirty="0"/>
              <a:t>Modeling fringe fields (overlapping fields)</a:t>
            </a:r>
          </a:p>
          <a:p>
            <a:pPr lvl="1"/>
            <a:r>
              <a:rPr lang="en-US" dirty="0"/>
              <a:t>Dynamic path lengths, beam phase in RF accelerating gaps, multi-beams…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~sec for 1000+ elements online model tracking </a:t>
            </a:r>
          </a:p>
          <a:p>
            <a:pPr lvl="1"/>
            <a:r>
              <a:rPr lang="en-US" dirty="0"/>
              <a:t>~</a:t>
            </a:r>
            <a:r>
              <a:rPr lang="en-US" dirty="0" err="1"/>
              <a:t>ms</a:t>
            </a:r>
            <a:r>
              <a:rPr lang="en-US" dirty="0"/>
              <a:t> for short </a:t>
            </a:r>
            <a:r>
              <a:rPr lang="en-US" dirty="0" err="1"/>
              <a:t>beamline</a:t>
            </a:r>
            <a:r>
              <a:rPr lang="en-US" dirty="0"/>
              <a:t> segment, good enough for working with solver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Model Details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4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XAL Online Model may not cover all physics</a:t>
            </a:r>
          </a:p>
          <a:p>
            <a:pPr lvl="1"/>
            <a:r>
              <a:rPr lang="en-US" dirty="0" smtClean="0"/>
              <a:t>Improve Open XAL Model</a:t>
            </a:r>
          </a:p>
          <a:p>
            <a:pPr lvl="1"/>
            <a:r>
              <a:rPr lang="en-US" dirty="0" smtClean="0"/>
              <a:t>Make other models working w/ Open XAL, using Open XAL APIs</a:t>
            </a:r>
          </a:p>
          <a:p>
            <a:r>
              <a:rPr lang="en-US" dirty="0" smtClean="0"/>
              <a:t>A model platform for various modeling tools</a:t>
            </a:r>
          </a:p>
          <a:p>
            <a:pPr lvl="1"/>
            <a:r>
              <a:rPr lang="en-US" dirty="0" smtClean="0"/>
              <a:t>Open XAL</a:t>
            </a:r>
          </a:p>
          <a:p>
            <a:pPr lvl="1"/>
            <a:r>
              <a:rPr lang="en-US" dirty="0" smtClean="0"/>
              <a:t>MAD-8</a:t>
            </a:r>
          </a:p>
          <a:p>
            <a:pPr lvl="1"/>
            <a:r>
              <a:rPr lang="en-US" dirty="0" smtClean="0"/>
              <a:t>MAD-X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DYNAC</a:t>
            </a:r>
          </a:p>
          <a:p>
            <a:pPr lvl="1"/>
            <a:r>
              <a:rPr lang="en-US" dirty="0" smtClean="0"/>
              <a:t>Trace-3D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Model Database – universal data container</a:t>
            </a:r>
          </a:p>
          <a:p>
            <a:r>
              <a:rPr lang="en-US" dirty="0" smtClean="0"/>
              <a:t>Data access API – model independent API</a:t>
            </a:r>
          </a:p>
          <a:p>
            <a:r>
              <a:rPr lang="en-US" dirty="0" smtClean="0"/>
              <a:t>Can be used for </a:t>
            </a:r>
            <a:r>
              <a:rPr lang="en-US" dirty="0"/>
              <a:t>m</a:t>
            </a:r>
            <a:r>
              <a:rPr lang="en-US" dirty="0" smtClean="0"/>
              <a:t>odel benchmark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Platform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28487" y="6039124"/>
            <a:ext cx="4241321" cy="364628"/>
          </a:xfrm>
        </p:spPr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68" y="2303902"/>
            <a:ext cx="3400150" cy="252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1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graphing – a built-in plotting package, may be replaced by JavaFX in the future</a:t>
            </a:r>
          </a:p>
          <a:p>
            <a:r>
              <a:rPr lang="en-US" dirty="0" smtClean="0"/>
              <a:t>Database connectivity – certain API for physics data, e.g. retrieval of machine snapshot for online model replay</a:t>
            </a:r>
          </a:p>
          <a:p>
            <a:r>
              <a:rPr lang="en-US" dirty="0" smtClean="0"/>
              <a:t>Channel Transformation – may use for fudge physics parameters, channel time correlation among PVs </a:t>
            </a:r>
          </a:p>
          <a:p>
            <a:r>
              <a:rPr lang="en-US" dirty="0" smtClean="0"/>
              <a:t>Mathematics – polynomial tools, matrix operation, special functions</a:t>
            </a:r>
          </a:p>
          <a:p>
            <a:r>
              <a:rPr lang="en-US" dirty="0" smtClean="0"/>
              <a:t>Digital signal processing</a:t>
            </a:r>
          </a:p>
          <a:p>
            <a:r>
              <a:rPr lang="en-US" dirty="0" smtClean="0"/>
              <a:t>Messaging – API for recording and passing information around</a:t>
            </a:r>
          </a:p>
          <a:p>
            <a:r>
              <a:rPr lang="en-US" dirty="0" smtClean="0"/>
              <a:t>Solver – for optimal solution finding, the most important tool</a:t>
            </a:r>
            <a:endParaRPr lang="en-US" dirty="0"/>
          </a:p>
          <a:p>
            <a:r>
              <a:rPr lang="en-US" dirty="0" smtClean="0"/>
              <a:t>Statistics </a:t>
            </a:r>
          </a:p>
          <a:p>
            <a:r>
              <a:rPr lang="en-US" dirty="0" smtClean="0"/>
              <a:t>... Many more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A GUI Application Framework is developed and used as a common starting point for application programs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Provides a common look feel for all apps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Quick jump-start for application development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Easy retro-fixes across many apps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zh-TW" sz="1800" dirty="0">
                <a:ea typeface="新細明體" panose="02020500000000000000" pitchFamily="18" charset="-120"/>
              </a:rPr>
              <a:t>Use familiar “windows” look feel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paradigm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 smtClean="0">
                <a:ea typeface="新細明體" panose="02020500000000000000" pitchFamily="18" charset="-120"/>
              </a:rPr>
              <a:t>Startup screen for opening a document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 smtClean="0">
                <a:ea typeface="新細明體" panose="02020500000000000000" pitchFamily="18" charset="-120"/>
              </a:rPr>
              <a:t>Accelerator selector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dirty="0" smtClean="0">
                <a:ea typeface="新細明體" panose="02020500000000000000" pitchFamily="18" charset="-120"/>
              </a:rPr>
              <a:t>GUI Framework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C:\Users\paul\OneDrive\work\talks\ICFA_0615\GUI_startu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575" y="1752600"/>
            <a:ext cx="3959225" cy="2622625"/>
          </a:xfrm>
          <a:prstGeom prst="rect">
            <a:avLst/>
          </a:prstGeom>
          <a:noFill/>
        </p:spPr>
      </p:pic>
      <p:pic>
        <p:nvPicPr>
          <p:cNvPr id="1027" name="Picture 3" descr="C:\Users\paul\OneDrive\work\talks\ICFA_0615\acc_sel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4799"/>
            <a:ext cx="4214813" cy="972065"/>
          </a:xfrm>
          <a:prstGeom prst="rect">
            <a:avLst/>
          </a:prstGeom>
          <a:noFill/>
        </p:spPr>
      </p:pic>
      <p:pic>
        <p:nvPicPr>
          <p:cNvPr id="1028" name="Picture 4" descr="C:\Users\paul\OneDrive\work\talks\ICFA_0615\GUI_fram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5257800"/>
            <a:ext cx="4017963" cy="62780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824" y="5382434"/>
            <a:ext cx="2610776" cy="256366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334000" y="4827589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600" dirty="0">
                <a:ea typeface="新細明體" panose="02020500000000000000" pitchFamily="18" charset="-120"/>
              </a:rPr>
              <a:t>Common default menu bar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5181600" y="5123607"/>
            <a:ext cx="1371600" cy="365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7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purpose apps/services</a:t>
            </a:r>
          </a:p>
          <a:p>
            <a:pPr lvl="1"/>
            <a:r>
              <a:rPr lang="en-US" dirty="0" err="1"/>
              <a:t>Beamline</a:t>
            </a:r>
            <a:r>
              <a:rPr lang="en-US" dirty="0"/>
              <a:t> “Z-plot</a:t>
            </a:r>
            <a:r>
              <a:rPr lang="en-US" dirty="0" smtClean="0"/>
              <a:t>” widget </a:t>
            </a:r>
            <a:r>
              <a:rPr lang="en-US" dirty="0"/>
              <a:t>– any kind of parameters along the </a:t>
            </a:r>
            <a:r>
              <a:rPr lang="en-US" dirty="0" err="1"/>
              <a:t>beamline</a:t>
            </a:r>
            <a:endParaRPr lang="en-US" dirty="0"/>
          </a:p>
          <a:p>
            <a:pPr lvl="2"/>
            <a:r>
              <a:rPr lang="en-US" dirty="0"/>
              <a:t>Orbit display, beam loss display, beam envelope…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Multi-knob/bump orbit </a:t>
            </a:r>
            <a:r>
              <a:rPr lang="en-US" dirty="0" smtClean="0">
                <a:solidFill>
                  <a:srgbClr val="FF0000"/>
                </a:solidFill>
              </a:rPr>
              <a:t>correction*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Save/restore*</a:t>
            </a:r>
            <a:r>
              <a:rPr lang="en-US" dirty="0" smtClean="0"/>
              <a:t> </a:t>
            </a:r>
            <a:r>
              <a:rPr lang="en-US" dirty="0"/>
              <a:t>(restoring physics, not just “numbers”)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Scan/correlation </a:t>
            </a:r>
            <a:r>
              <a:rPr lang="en-US" dirty="0" smtClean="0">
                <a:solidFill>
                  <a:srgbClr val="FF0000"/>
                </a:solidFill>
              </a:rPr>
              <a:t>plot*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Time-correlated machine </a:t>
            </a:r>
            <a:r>
              <a:rPr lang="en-US" dirty="0" smtClean="0">
                <a:solidFill>
                  <a:srgbClr val="FF0000"/>
                </a:solidFill>
              </a:rPr>
              <a:t>snapshot* </a:t>
            </a:r>
            <a:r>
              <a:rPr lang="en-US" dirty="0"/>
              <a:t>(</a:t>
            </a:r>
            <a:r>
              <a:rPr lang="en-US" dirty="0" err="1" smtClean="0"/>
              <a:t>PVLogger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Machine Protection Post-mortem </a:t>
            </a:r>
            <a:r>
              <a:rPr lang="en-US" dirty="0" smtClean="0"/>
              <a:t>analysis (</a:t>
            </a:r>
            <a:r>
              <a:rPr lang="en-US" dirty="0" smtClean="0">
                <a:solidFill>
                  <a:srgbClr val="FF0000"/>
                </a:solidFill>
              </a:rPr>
              <a:t>SNS implementation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PV Strip tool/</a:t>
            </a:r>
            <a:r>
              <a:rPr lang="en-US" dirty="0" smtClean="0">
                <a:solidFill>
                  <a:srgbClr val="FF0000"/>
                </a:solidFill>
              </a:rPr>
              <a:t>histogram*</a:t>
            </a:r>
            <a:endParaRPr lang="en-US" dirty="0"/>
          </a:p>
          <a:p>
            <a:r>
              <a:rPr lang="en-US" dirty="0"/>
              <a:t>Physics apps – typically model-based beam tuning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Orbit Difference*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Orbit Correction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Linac</a:t>
            </a:r>
            <a:r>
              <a:rPr lang="en-US" dirty="0" smtClean="0">
                <a:solidFill>
                  <a:srgbClr val="FF0000"/>
                </a:solidFill>
              </a:rPr>
              <a:t> Beta matching*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Linac</a:t>
            </a:r>
            <a:r>
              <a:rPr lang="en-US" dirty="0" smtClean="0">
                <a:solidFill>
                  <a:srgbClr val="FF0000"/>
                </a:solidFill>
              </a:rPr>
              <a:t> Cavity </a:t>
            </a:r>
            <a:r>
              <a:rPr lang="en-US" dirty="0">
                <a:solidFill>
                  <a:srgbClr val="FF0000"/>
                </a:solidFill>
              </a:rPr>
              <a:t>phase </a:t>
            </a:r>
            <a:r>
              <a:rPr lang="en-US" dirty="0" smtClean="0">
                <a:solidFill>
                  <a:srgbClr val="FF0000"/>
                </a:solidFill>
              </a:rPr>
              <a:t>setting*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Linac</a:t>
            </a:r>
            <a:r>
              <a:rPr lang="en-US" dirty="0">
                <a:solidFill>
                  <a:srgbClr val="FF0000"/>
                </a:solidFill>
              </a:rPr>
              <a:t> energy </a:t>
            </a:r>
            <a:r>
              <a:rPr lang="en-US" dirty="0" smtClean="0">
                <a:solidFill>
                  <a:srgbClr val="FF0000"/>
                </a:solidFill>
              </a:rPr>
              <a:t>management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simulator/virtual </a:t>
            </a:r>
            <a:r>
              <a:rPr lang="en-US" dirty="0" smtClean="0">
                <a:solidFill>
                  <a:srgbClr val="FF0000"/>
                </a:solidFill>
              </a:rPr>
              <a:t>accelerator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Wish List for Commissioning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*Open XAL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73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Bricks – a GUI application builder</a:t>
            </a:r>
          </a:p>
          <a:p>
            <a:pPr lvl="1"/>
            <a:r>
              <a:rPr lang="en-US" dirty="0" smtClean="0"/>
              <a:t>Currently in Java Swing, may refactored in JavaFX</a:t>
            </a:r>
          </a:p>
          <a:p>
            <a:r>
              <a:rPr lang="en-US" dirty="0" smtClean="0"/>
              <a:t>Experiment </a:t>
            </a:r>
            <a:r>
              <a:rPr lang="en-US" dirty="0" err="1" smtClean="0"/>
              <a:t>Automator</a:t>
            </a:r>
            <a:r>
              <a:rPr lang="en-US" dirty="0" smtClean="0"/>
              <a:t> – TRIUMF experiment automation</a:t>
            </a:r>
          </a:p>
          <a:p>
            <a:r>
              <a:rPr lang="en-US" dirty="0" smtClean="0"/>
              <a:t>External Lattice Generator – external model input file generator</a:t>
            </a:r>
          </a:p>
          <a:p>
            <a:r>
              <a:rPr lang="en-US" dirty="0" smtClean="0"/>
              <a:t>Application Launcher – grouping, sortable utility for applications</a:t>
            </a:r>
          </a:p>
          <a:p>
            <a:r>
              <a:rPr lang="en-US" dirty="0" smtClean="0"/>
              <a:t>Machine Simulator – Online Model display</a:t>
            </a:r>
          </a:p>
          <a:p>
            <a:r>
              <a:rPr lang="en-US" dirty="0" smtClean="0"/>
              <a:t>MTV (My Tuner Viewer) – general purpose device tuner/viewer</a:t>
            </a:r>
          </a:p>
          <a:p>
            <a:r>
              <a:rPr lang="en-US" dirty="0" smtClean="0"/>
              <a:t>Optics Editor – provide a convenient way to enable/disable nodes</a:t>
            </a:r>
          </a:p>
          <a:p>
            <a:r>
              <a:rPr lang="en-US" dirty="0" smtClean="0"/>
              <a:t>Optics Switcher – allow user to specify the default optics</a:t>
            </a:r>
          </a:p>
          <a:p>
            <a:r>
              <a:rPr lang="en-US" dirty="0" smtClean="0"/>
              <a:t>Scope </a:t>
            </a:r>
            <a:r>
              <a:rPr lang="en-US" dirty="0" smtClean="0"/>
              <a:t>– virtual scope for viewing waveform channels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Available Open XAL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15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procedure needs to be called by multiple applications or to be run periodically, it can be converted into a service</a:t>
            </a:r>
          </a:p>
          <a:p>
            <a:r>
              <a:rPr lang="en-US" dirty="0" smtClean="0"/>
              <a:t>Currently there are 2 services provided by Open XAL</a:t>
            </a:r>
          </a:p>
          <a:p>
            <a:pPr lvl="1"/>
            <a:r>
              <a:rPr lang="en-US" dirty="0" err="1" smtClean="0"/>
              <a:t>PVLogger</a:t>
            </a:r>
            <a:endParaRPr lang="en-US" dirty="0" smtClean="0"/>
          </a:p>
          <a:p>
            <a:pPr lvl="2"/>
            <a:r>
              <a:rPr lang="en-US" dirty="0" smtClean="0"/>
              <a:t>General purpose PV logging tool</a:t>
            </a:r>
          </a:p>
          <a:p>
            <a:pPr lvl="2"/>
            <a:r>
              <a:rPr lang="en-US" dirty="0" smtClean="0"/>
              <a:t>Can perform on-demand or periodic logging</a:t>
            </a:r>
          </a:p>
          <a:p>
            <a:pPr lvl="2"/>
            <a:r>
              <a:rPr lang="en-US" dirty="0" smtClean="0"/>
              <a:t>Common practice for beam invasive applications: take a machine snapshot prior to the invasive action, a “Restore” button can be provided for quickly reverting the action</a:t>
            </a:r>
          </a:p>
          <a:p>
            <a:pPr lvl="1"/>
            <a:r>
              <a:rPr lang="en-US" dirty="0" smtClean="0"/>
              <a:t>Worker</a:t>
            </a:r>
          </a:p>
          <a:p>
            <a:pPr lvl="2"/>
            <a:r>
              <a:rPr lang="en-US" dirty="0" smtClean="0"/>
              <a:t>A demo service</a:t>
            </a:r>
          </a:p>
          <a:p>
            <a:r>
              <a:rPr lang="en-US" dirty="0" smtClean="0"/>
              <a:t>Services are JSON-RPC based</a:t>
            </a:r>
          </a:p>
          <a:p>
            <a:pPr lvl="1"/>
            <a:r>
              <a:rPr lang="en-US" dirty="0" smtClean="0"/>
              <a:t>No EPICS needed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5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XAL 2.0 -&gt; Open XAL, an international collaboration</a:t>
            </a:r>
          </a:p>
          <a:p>
            <a:pPr lvl="1"/>
            <a:r>
              <a:rPr lang="en-US" dirty="0" smtClean="0"/>
              <a:t>CSNS, ESS, FRIB, GANIL, SNS, TRIUMF</a:t>
            </a:r>
          </a:p>
          <a:p>
            <a:pPr lvl="1"/>
            <a:r>
              <a:rPr lang="en-US" dirty="0" smtClean="0"/>
              <a:t>Starting from 2010</a:t>
            </a:r>
          </a:p>
          <a:p>
            <a:pPr lvl="1"/>
            <a:r>
              <a:rPr lang="en-US" dirty="0" smtClean="0"/>
              <a:t>Project milestones updated every 6 months</a:t>
            </a:r>
          </a:p>
          <a:p>
            <a:r>
              <a:rPr lang="en-US" dirty="0" smtClean="0"/>
              <a:t>Major code refactor</a:t>
            </a:r>
          </a:p>
          <a:p>
            <a:pPr lvl="1"/>
            <a:r>
              <a:rPr lang="en-US" dirty="0" smtClean="0"/>
              <a:t>More collaboration friendly – site specific configuration, extensions and plugin organization</a:t>
            </a:r>
          </a:p>
          <a:p>
            <a:pPr lvl="1"/>
            <a:r>
              <a:rPr lang="en-US" dirty="0" smtClean="0"/>
              <a:t>Use Java Generics in Online Model – ensure better code quality</a:t>
            </a:r>
          </a:p>
          <a:p>
            <a:r>
              <a:rPr lang="en-US" dirty="0" smtClean="0"/>
              <a:t>Up-to-date technologies used</a:t>
            </a:r>
          </a:p>
          <a:p>
            <a:pPr lvl="1"/>
            <a:r>
              <a:rPr lang="en-US" dirty="0" smtClean="0"/>
              <a:t>Java 7 Runtime, migrating to Java 8 in 2015</a:t>
            </a:r>
          </a:p>
          <a:p>
            <a:pPr lvl="1"/>
            <a:r>
              <a:rPr lang="en-US" dirty="0" err="1" smtClean="0"/>
              <a:t>JRuby</a:t>
            </a:r>
            <a:r>
              <a:rPr lang="en-US" dirty="0" smtClean="0"/>
              <a:t> 1.6 </a:t>
            </a:r>
          </a:p>
          <a:p>
            <a:pPr lvl="1"/>
            <a:r>
              <a:rPr lang="en-US" dirty="0" err="1" smtClean="0"/>
              <a:t>Jython</a:t>
            </a:r>
            <a:r>
              <a:rPr lang="en-US" dirty="0" smtClean="0"/>
              <a:t> 2.1</a:t>
            </a:r>
          </a:p>
          <a:p>
            <a:pPr lvl="1"/>
            <a:r>
              <a:rPr lang="en-US" dirty="0" smtClean="0"/>
              <a:t>ANT 1.9 for binary build without any Integrated Development Environment</a:t>
            </a:r>
          </a:p>
          <a:p>
            <a:r>
              <a:rPr lang="en-US" dirty="0" smtClean="0"/>
              <a:t>Early control room adoption – gaining operation experience and user feedback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XAL to Open XAL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Introduction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Right software architecture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Data handling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Application Programming Interface/Automation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Control system connectivity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Online Model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T</a:t>
            </a:r>
            <a:r>
              <a:rPr lang="en-US" dirty="0" smtClean="0">
                <a:latin typeface="Arial" pitchFamily="34" charset="0"/>
                <a:ea typeface="ＭＳ Ｐゴシック"/>
              </a:rPr>
              <a:t>ools</a:t>
            </a:r>
            <a:endParaRPr lang="en-US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GUI Framework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Applications and services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General purpose applications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Beam tuning applications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XAL -&gt; Open XAL (new XAL)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Conclusion</a:t>
            </a:r>
          </a:p>
        </p:txBody>
      </p:sp>
      <p:sp>
        <p:nvSpPr>
          <p:cNvPr id="102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BSD License</a:t>
            </a:r>
          </a:p>
          <a:p>
            <a:r>
              <a:rPr lang="en-US" dirty="0"/>
              <a:t>Source code available on </a:t>
            </a:r>
            <a:r>
              <a:rPr lang="en-US" dirty="0" err="1" smtClean="0"/>
              <a:t>SourceForge</a:t>
            </a:r>
            <a:endParaRPr lang="en-US" dirty="0" smtClean="0"/>
          </a:p>
          <a:p>
            <a:pPr lvl="1"/>
            <a:r>
              <a:rPr lang="en-US" dirty="0" smtClean="0"/>
              <a:t>Shared </a:t>
            </a:r>
            <a:r>
              <a:rPr lang="en-US" dirty="0" err="1" smtClean="0"/>
              <a:t>Git</a:t>
            </a:r>
            <a:r>
              <a:rPr lang="en-US" dirty="0" smtClean="0"/>
              <a:t> repositories</a:t>
            </a:r>
          </a:p>
          <a:p>
            <a:r>
              <a:rPr lang="en-US" dirty="0" smtClean="0"/>
              <a:t>Issue ticket tracking system</a:t>
            </a:r>
          </a:p>
          <a:p>
            <a:pPr lvl="1"/>
            <a:r>
              <a:rPr lang="en-US" dirty="0" smtClean="0"/>
              <a:t>Reporting bugs, tracking fix progress</a:t>
            </a:r>
          </a:p>
          <a:p>
            <a:pPr lvl="1"/>
            <a:r>
              <a:rPr lang="en-US" dirty="0" smtClean="0"/>
              <a:t>Requesting Features, improvements</a:t>
            </a:r>
            <a:endParaRPr lang="en-US" dirty="0"/>
          </a:p>
          <a:p>
            <a:r>
              <a:rPr lang="en-US" dirty="0" smtClean="0"/>
              <a:t>Mailing list</a:t>
            </a:r>
          </a:p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Online meetings</a:t>
            </a:r>
          </a:p>
          <a:p>
            <a:pPr lvl="1"/>
            <a:r>
              <a:rPr lang="en-US" dirty="0" smtClean="0"/>
              <a:t>In-person meetings, last at IPAC 2015</a:t>
            </a:r>
          </a:p>
          <a:p>
            <a:r>
              <a:rPr lang="en-US" dirty="0" smtClean="0"/>
              <a:t>Wiki Pages</a:t>
            </a:r>
            <a:endParaRPr lang="en-US" dirty="0"/>
          </a:p>
          <a:p>
            <a:r>
              <a:rPr lang="en-US" dirty="0" smtClean="0"/>
              <a:t>Website – </a:t>
            </a:r>
            <a:r>
              <a:rPr lang="en-US" dirty="0" smtClean="0">
                <a:hlinkClick r:id="rId2"/>
              </a:rPr>
              <a:t>http://xaldev.sourceforge.net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XAL Project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CSNS</a:t>
            </a:r>
          </a:p>
          <a:p>
            <a:pPr lvl="1"/>
            <a:r>
              <a:rPr lang="en-US" dirty="0" smtClean="0"/>
              <a:t>MEBT commissioning with XAL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applications developed for RCS, magnet database, lattice database</a:t>
            </a:r>
          </a:p>
          <a:p>
            <a:r>
              <a:rPr lang="en-US" dirty="0" smtClean="0"/>
              <a:t>ESS</a:t>
            </a:r>
          </a:p>
          <a:p>
            <a:pPr lvl="1"/>
            <a:r>
              <a:rPr lang="en-US" dirty="0" smtClean="0"/>
              <a:t>Beam Physics Group decided to use Open XAL for beam commissioning</a:t>
            </a:r>
          </a:p>
          <a:p>
            <a:pPr lvl="1"/>
            <a:r>
              <a:rPr lang="en-US" dirty="0" smtClean="0"/>
              <a:t>Model modified to handle field maps for cavities</a:t>
            </a:r>
          </a:p>
          <a:p>
            <a:pPr lvl="1"/>
            <a:r>
              <a:rPr lang="en-US" dirty="0" smtClean="0"/>
              <a:t>Developed Python integration environment (</a:t>
            </a:r>
            <a:r>
              <a:rPr lang="en-US" dirty="0" err="1" smtClean="0"/>
              <a:t>JPype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Solver used for matching initial beam parameters based on ESS criteria</a:t>
            </a:r>
          </a:p>
          <a:p>
            <a:pPr lvl="1"/>
            <a:r>
              <a:rPr lang="en-US" dirty="0" smtClean="0"/>
              <a:t>Automated installation scripts</a:t>
            </a:r>
          </a:p>
          <a:p>
            <a:pPr lvl="1"/>
            <a:r>
              <a:rPr lang="en-US" dirty="0" smtClean="0"/>
              <a:t>Optics files generated as custom XML files</a:t>
            </a:r>
          </a:p>
          <a:p>
            <a:r>
              <a:rPr lang="en-US" dirty="0" smtClean="0"/>
              <a:t>FRIB</a:t>
            </a:r>
          </a:p>
          <a:p>
            <a:pPr lvl="1"/>
            <a:r>
              <a:rPr lang="en-US" dirty="0" smtClean="0"/>
              <a:t>Several applications successfully demonstrated in control room for a new </a:t>
            </a:r>
            <a:r>
              <a:rPr lang="en-US" dirty="0" err="1" smtClean="0"/>
              <a:t>cryomodule</a:t>
            </a:r>
            <a:r>
              <a:rPr lang="en-US" dirty="0" smtClean="0"/>
              <a:t> commissioning</a:t>
            </a:r>
          </a:p>
          <a:p>
            <a:pPr lvl="1"/>
            <a:r>
              <a:rPr lang="en-US" dirty="0" smtClean="0"/>
              <a:t>Developed a model platform allowing integration with other accelerator codes</a:t>
            </a:r>
          </a:p>
          <a:p>
            <a:pPr lvl="1"/>
            <a:r>
              <a:rPr lang="en-US" dirty="0" smtClean="0"/>
              <a:t>Merged </a:t>
            </a:r>
            <a:r>
              <a:rPr lang="en-US" dirty="0" err="1" smtClean="0"/>
              <a:t>PVLogger</a:t>
            </a:r>
            <a:r>
              <a:rPr lang="en-US" dirty="0" smtClean="0"/>
              <a:t> and SCORE (Save/Compare/Restore)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XAL Project Status [1] (Pelaia)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GANIL SPIRAL2</a:t>
            </a:r>
          </a:p>
          <a:p>
            <a:pPr lvl="1"/>
            <a:r>
              <a:rPr lang="en-US" dirty="0" smtClean="0"/>
              <a:t>Adopted the Open XAL September 2014 snapshot</a:t>
            </a:r>
          </a:p>
          <a:p>
            <a:pPr lvl="1"/>
            <a:r>
              <a:rPr lang="en-US" dirty="0" smtClean="0"/>
              <a:t>Hibernate used for database interaction</a:t>
            </a:r>
          </a:p>
          <a:p>
            <a:pPr lvl="1"/>
            <a:r>
              <a:rPr lang="en-US" dirty="0" smtClean="0"/>
              <a:t>Accelerator input XML files generated from the database</a:t>
            </a:r>
          </a:p>
          <a:p>
            <a:pPr lvl="1"/>
            <a:r>
              <a:rPr lang="en-US" dirty="0" smtClean="0"/>
              <a:t>Core slightly modified to support accelerator object graph</a:t>
            </a:r>
          </a:p>
          <a:p>
            <a:pPr lvl="1"/>
            <a:r>
              <a:rPr lang="en-US" dirty="0" smtClean="0"/>
              <a:t>Developed tools for user interaction with process variables</a:t>
            </a:r>
          </a:p>
          <a:p>
            <a:pPr lvl="1"/>
            <a:r>
              <a:rPr lang="en-US" dirty="0" smtClean="0"/>
              <a:t>Custom SPIRAL2 application adaptor and document subclasses</a:t>
            </a:r>
            <a:endParaRPr lang="en-US" dirty="0"/>
          </a:p>
          <a:p>
            <a:r>
              <a:rPr lang="en-US" dirty="0"/>
              <a:t>SNS</a:t>
            </a:r>
          </a:p>
          <a:p>
            <a:pPr lvl="1"/>
            <a:r>
              <a:rPr lang="en-US" dirty="0" smtClean="0"/>
              <a:t>Old XAL code frozen, all active applications ported to Open XAL</a:t>
            </a:r>
          </a:p>
          <a:p>
            <a:pPr lvl="1"/>
            <a:r>
              <a:rPr lang="en-US" dirty="0" smtClean="0"/>
              <a:t>Deployed as default accelerator physics platform</a:t>
            </a:r>
          </a:p>
          <a:p>
            <a:pPr lvl="1"/>
            <a:r>
              <a:rPr lang="en-US" dirty="0" smtClean="0"/>
              <a:t>Ongoing software verification</a:t>
            </a:r>
            <a:endParaRPr lang="en-US" dirty="0"/>
          </a:p>
          <a:p>
            <a:r>
              <a:rPr lang="en-US" dirty="0"/>
              <a:t>TRIUMF</a:t>
            </a:r>
          </a:p>
          <a:p>
            <a:pPr lvl="1"/>
            <a:r>
              <a:rPr lang="en-US" dirty="0" smtClean="0"/>
              <a:t>Low energy empirical model has been successfully tested</a:t>
            </a:r>
          </a:p>
          <a:p>
            <a:pPr lvl="1"/>
            <a:r>
              <a:rPr lang="en-US" dirty="0" smtClean="0"/>
              <a:t>Developed magnet dithering an beam based alignment tool</a:t>
            </a:r>
          </a:p>
          <a:p>
            <a:pPr lvl="1"/>
            <a:r>
              <a:rPr lang="en-US" dirty="0" smtClean="0"/>
              <a:t>Developed Experiment </a:t>
            </a:r>
            <a:r>
              <a:rPr lang="en-US" dirty="0" err="1" smtClean="0"/>
              <a:t>Automator</a:t>
            </a:r>
            <a:r>
              <a:rPr lang="en-US" dirty="0" smtClean="0"/>
              <a:t> application</a:t>
            </a:r>
          </a:p>
          <a:p>
            <a:pPr lvl="1"/>
            <a:r>
              <a:rPr lang="en-US" dirty="0" smtClean="0"/>
              <a:t>Orbit correction package is planned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XAL Project Status </a:t>
            </a:r>
            <a:r>
              <a:rPr lang="en-US" dirty="0" smtClean="0"/>
              <a:t>[2] (Pelaia)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been </a:t>
            </a:r>
            <a:r>
              <a:rPr lang="en-US" dirty="0" smtClean="0"/>
              <a:t>about </a:t>
            </a:r>
            <a:r>
              <a:rPr lang="en-US" dirty="0" smtClean="0"/>
              <a:t>13 years since XAL first started</a:t>
            </a:r>
          </a:p>
          <a:p>
            <a:r>
              <a:rPr lang="en-US" dirty="0" smtClean="0"/>
              <a:t>XAL/Open XAL core, applications, services and supporting database provide an integrated high-level application environment</a:t>
            </a:r>
          </a:p>
          <a:p>
            <a:r>
              <a:rPr lang="en-US" dirty="0" smtClean="0"/>
              <a:t>XAL/Open XAL has a large community support with active development efforts</a:t>
            </a:r>
          </a:p>
          <a:p>
            <a:r>
              <a:rPr lang="en-US" dirty="0" smtClean="0"/>
              <a:t>Open XAL software is adequate for both commissioning and operation, i.e. no need to rewrite operation applications after commissioning</a:t>
            </a:r>
          </a:p>
          <a:p>
            <a:r>
              <a:rPr lang="en-US" dirty="0" smtClean="0"/>
              <a:t>Use software wisely might give you a lot more useful information, e.g. parasitically monitoring certain parameters/settings to collect machine statistics/stability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82310" y="5071321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</a:rPr>
              <a:t>A high-level software platform was needed for SNS commissioning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Evaluated CDEV, SDDS, SAD…, but decided to build a new one based on UAL2 design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Started (Summer 2002) just prior to the SNS Front-End commissioning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Java based, i.e. API accessible from Java, JYTHON, PYTHON, MATLAB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Why do we need a high-level software platform?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Easy for developing high-quality applications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Easy for software maintenance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What do we need for the platform?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Data structure 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Online Model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Started with Trace-3D (modified as a callable module via Java Native Interface)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Application Programming Interface (API) </a:t>
            </a:r>
          </a:p>
          <a:p>
            <a:pPr lvl="1"/>
            <a:r>
              <a:rPr lang="en-US" dirty="0">
                <a:latin typeface="Arial" pitchFamily="34" charset="0"/>
                <a:ea typeface="ＭＳ Ｐゴシック"/>
              </a:rPr>
              <a:t>Many </a:t>
            </a:r>
            <a:r>
              <a:rPr lang="en-US" dirty="0" smtClean="0">
                <a:latin typeface="Arial" pitchFamily="34" charset="0"/>
                <a:ea typeface="ＭＳ Ｐゴシック"/>
              </a:rPr>
              <a:t>tools</a:t>
            </a:r>
          </a:p>
          <a:p>
            <a:r>
              <a:rPr lang="en-US" dirty="0">
                <a:latin typeface="Arial" pitchFamily="34" charset="0"/>
                <a:ea typeface="ＭＳ Ｐゴシック"/>
              </a:rPr>
              <a:t>First applications: Orbit Difference, Histogram Display, XY(Z) Plot</a:t>
            </a:r>
          </a:p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79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16" y="3226054"/>
            <a:ext cx="3505200" cy="1323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11708" y="2917909"/>
            <a:ext cx="277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Orbit Diff. SNS MEBT, Jan. 2003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0" y="2209800"/>
            <a:ext cx="0" cy="708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Software architecture considerations</a:t>
            </a:r>
            <a:endParaRPr lang="en-US" dirty="0" smtClean="0">
              <a:latin typeface="Arial" pitchFamily="34" charset="0"/>
              <a:ea typeface="ＭＳ Ｐゴシック"/>
            </a:endParaRP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Portability – can be applied to other accelerator facility easily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Using abstract classes for generic API and “adapters” for specific implementations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Using configurations files as opposed to hard-code machine properties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</a:rPr>
              <a:t>Compatible with various control systems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Easy-to-use – intuitive API for physicist developers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Robustness – important for user facilities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Performance – must be fast enough for any online purposes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</a:rPr>
              <a:t>Avoid over-engineering – keep as simple as possible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Quick prototype support – scripting ideas</a:t>
            </a:r>
          </a:p>
          <a:p>
            <a:r>
              <a:rPr lang="en-US" dirty="0" smtClean="0">
                <a:latin typeface="Arial" pitchFamily="34" charset="0"/>
                <a:ea typeface="ＭＳ Ｐゴシック"/>
              </a:rPr>
              <a:t>High-level = XAL + Database + tools</a:t>
            </a:r>
          </a:p>
          <a:p>
            <a:pPr lvl="1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Essential tools: 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Optimizer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Data graphing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Control system connectivity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Database connectivity</a:t>
            </a:r>
          </a:p>
          <a:p>
            <a:pPr lvl="2"/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Graphical User Interface (GUI)</a:t>
            </a:r>
          </a:p>
        </p:txBody>
      </p:sp>
      <p:sp>
        <p:nvSpPr>
          <p:cNvPr id="1229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Software Architecture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, Slide </a:t>
            </a:r>
            <a:fld id="{1D2CDB64-C772-4C10-8066-C769534B205C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789394"/>
            <a:ext cx="3447308" cy="2600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/>
              <a:t>hierarchy describing the accelerator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Internal data structure matches this hierarchy</a:t>
            </a:r>
          </a:p>
          <a:p>
            <a:pPr lvl="1"/>
            <a:r>
              <a:rPr lang="en-US" dirty="0" smtClean="0"/>
              <a:t>APIs to access accelerator data</a:t>
            </a:r>
          </a:p>
          <a:p>
            <a:r>
              <a:rPr lang="en-US" dirty="0" smtClean="0"/>
              <a:t>Other core components</a:t>
            </a:r>
          </a:p>
          <a:p>
            <a:pPr lvl="1"/>
            <a:r>
              <a:rPr lang="en-US" dirty="0" smtClean="0"/>
              <a:t>Online Model</a:t>
            </a:r>
          </a:p>
          <a:p>
            <a:pPr lvl="1"/>
            <a:r>
              <a:rPr lang="en-US" dirty="0" smtClean="0"/>
              <a:t>Channel Access support</a:t>
            </a:r>
          </a:p>
          <a:p>
            <a:pPr lvl="1"/>
            <a:r>
              <a:rPr lang="en-US" dirty="0" smtClean="0"/>
              <a:t>Core tools – anything else needed by core</a:t>
            </a:r>
          </a:p>
          <a:p>
            <a:r>
              <a:rPr lang="en-US" dirty="0" smtClean="0"/>
              <a:t>Extensions (like EPICS’s) – supporting libraries</a:t>
            </a:r>
          </a:p>
          <a:p>
            <a:pPr lvl="1"/>
            <a:r>
              <a:rPr lang="en-US" dirty="0" smtClean="0"/>
              <a:t>Application (GUI) framework</a:t>
            </a:r>
          </a:p>
          <a:p>
            <a:pPr lvl="1"/>
            <a:r>
              <a:rPr lang="en-US" dirty="0" smtClean="0"/>
              <a:t>External lattice generator – hooks for other modeling tools, e.g. MAD-X</a:t>
            </a:r>
          </a:p>
          <a:p>
            <a:pPr lvl="1"/>
            <a:r>
              <a:rPr lang="en-US" dirty="0" smtClean="0"/>
              <a:t>Optimizer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Plugins – site specific implementations, e.g. EPICS Channel Access, database flavors (Oracle, MySQL…) </a:t>
            </a:r>
          </a:p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XAL Software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87" y="1773195"/>
            <a:ext cx="3597097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4780" y="1528280"/>
            <a:ext cx="26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XAL acc. class structure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static data saved in relational database</a:t>
            </a:r>
          </a:p>
          <a:p>
            <a:pPr lvl="1"/>
            <a:r>
              <a:rPr lang="en-US" dirty="0" smtClean="0"/>
              <a:t>Data needed for applications extracted from DB and stored in XML files</a:t>
            </a:r>
          </a:p>
          <a:p>
            <a:pPr lvl="2"/>
            <a:r>
              <a:rPr lang="en-US" dirty="0" smtClean="0"/>
              <a:t>Flexibility</a:t>
            </a:r>
          </a:p>
          <a:p>
            <a:pPr lvl="2"/>
            <a:r>
              <a:rPr lang="en-US" dirty="0" smtClean="0"/>
              <a:t>Can initialize directly from DB w API</a:t>
            </a:r>
          </a:p>
          <a:p>
            <a:pPr lvl="1"/>
            <a:r>
              <a:rPr lang="en-US" dirty="0" smtClean="0"/>
              <a:t>Database can be site specific</a:t>
            </a:r>
          </a:p>
          <a:p>
            <a:pPr lvl="1"/>
            <a:r>
              <a:rPr lang="en-US" dirty="0" smtClean="0"/>
              <a:t>A Lattice/Model Database developed</a:t>
            </a:r>
          </a:p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Handling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74" y="2157474"/>
            <a:ext cx="3962591" cy="318646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83116" y="4038600"/>
            <a:ext cx="10668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1329306"/>
            <a:ext cx="2772697" cy="281401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262903" y="3848100"/>
            <a:ext cx="304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467600" y="1599698"/>
            <a:ext cx="371359" cy="22484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3477000" cy="25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data container to store lattice and (optionally) model data</a:t>
            </a:r>
          </a:p>
          <a:p>
            <a:r>
              <a:rPr lang="en-US" dirty="0"/>
              <a:t>General enough for most machines/models</a:t>
            </a:r>
          </a:p>
          <a:p>
            <a:pPr lvl="1"/>
            <a:r>
              <a:rPr lang="en-US" dirty="0" smtClean="0"/>
              <a:t>Property name-value </a:t>
            </a:r>
            <a:r>
              <a:rPr lang="en-US" dirty="0"/>
              <a:t>pair, not fixed column names</a:t>
            </a:r>
          </a:p>
          <a:p>
            <a:r>
              <a:rPr lang="en-US" dirty="0" smtClean="0"/>
              <a:t>Prepare lattice </a:t>
            </a:r>
            <a:r>
              <a:rPr lang="en-US" dirty="0"/>
              <a:t>data in Excel spreadsheet template</a:t>
            </a:r>
          </a:p>
          <a:p>
            <a:pPr lvl="1"/>
            <a:r>
              <a:rPr lang="en-US" dirty="0"/>
              <a:t>Data upload routine for the template</a:t>
            </a:r>
          </a:p>
          <a:p>
            <a:pPr lvl="2"/>
            <a:r>
              <a:rPr lang="en-US" dirty="0"/>
              <a:t>Apache POI package for Excel file parsing</a:t>
            </a:r>
          </a:p>
          <a:p>
            <a:pPr lvl="1"/>
            <a:r>
              <a:rPr lang="en-US" dirty="0"/>
              <a:t>Data access API</a:t>
            </a:r>
          </a:p>
          <a:p>
            <a:pPr lvl="2"/>
            <a:r>
              <a:rPr lang="en-US" dirty="0"/>
              <a:t>Generate XAL configuration files from DB</a:t>
            </a:r>
          </a:p>
          <a:p>
            <a:pPr lvl="2"/>
            <a:r>
              <a:rPr lang="en-US" dirty="0"/>
              <a:t>Easy to write generators for other model tools</a:t>
            </a:r>
          </a:p>
          <a:p>
            <a:r>
              <a:rPr lang="en-US" dirty="0" smtClean="0"/>
              <a:t>20 </a:t>
            </a:r>
            <a:r>
              <a:rPr lang="en-US" dirty="0"/>
              <a:t>tables in DB covering lattice, model</a:t>
            </a:r>
          </a:p>
          <a:p>
            <a:r>
              <a:rPr lang="en-US" dirty="0"/>
              <a:t>DB schema is application oriented</a:t>
            </a:r>
          </a:p>
          <a:p>
            <a:r>
              <a:rPr lang="en-US" dirty="0"/>
              <a:t>Lattice/model service in progress</a:t>
            </a:r>
          </a:p>
          <a:p>
            <a:r>
              <a:rPr lang="en-US" dirty="0"/>
              <a:t>Model data display app in progress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Lattice/Model Database (DISCS Collaboration)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68" y="4020123"/>
            <a:ext cx="4097732" cy="22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5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atabase for “physics” applications (not the application configuration data) </a:t>
            </a:r>
          </a:p>
          <a:p>
            <a:pPr lvl="1"/>
            <a:r>
              <a:rPr lang="en-US" dirty="0" smtClean="0"/>
              <a:t>Machine snapshot</a:t>
            </a:r>
          </a:p>
          <a:p>
            <a:pPr lvl="1"/>
            <a:r>
              <a:rPr lang="en-US" dirty="0" smtClean="0"/>
              <a:t>Predefined “other” data</a:t>
            </a:r>
          </a:p>
          <a:p>
            <a:r>
              <a:rPr lang="en-US" dirty="0" err="1" smtClean="0"/>
              <a:t>PVLogger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General purpose PV logging</a:t>
            </a:r>
          </a:p>
          <a:p>
            <a:r>
              <a:rPr lang="en-US" dirty="0" smtClean="0"/>
              <a:t>SCORE</a:t>
            </a:r>
          </a:p>
          <a:p>
            <a:pPr lvl="1"/>
            <a:r>
              <a:rPr lang="en-US" dirty="0" smtClean="0"/>
              <a:t>Save/Compare/Restore Application</a:t>
            </a:r>
          </a:p>
          <a:p>
            <a:r>
              <a:rPr lang="en-US" dirty="0" smtClean="0"/>
              <a:t>2-in-1: </a:t>
            </a:r>
            <a:r>
              <a:rPr lang="en-US" dirty="0" err="1" smtClean="0"/>
              <a:t>PVLogger</a:t>
            </a:r>
            <a:r>
              <a:rPr lang="en-US" dirty="0" smtClean="0"/>
              <a:t> + SCORE </a:t>
            </a:r>
          </a:p>
          <a:p>
            <a:pPr lvl="1"/>
            <a:r>
              <a:rPr lang="en-US" dirty="0" smtClean="0"/>
              <a:t>Easy to set up (than any EPICS tools)</a:t>
            </a:r>
          </a:p>
          <a:p>
            <a:pPr lvl="2"/>
            <a:r>
              <a:rPr lang="en-US" dirty="0" smtClean="0"/>
              <a:t>Only needs an Excel file with PV names</a:t>
            </a:r>
          </a:p>
          <a:p>
            <a:pPr lvl="1"/>
            <a:r>
              <a:rPr lang="en-US" dirty="0" smtClean="0"/>
              <a:t>Periodic logging – JSON-RPC</a:t>
            </a:r>
          </a:p>
          <a:p>
            <a:pPr lvl="1"/>
            <a:r>
              <a:rPr lang="en-US" dirty="0" smtClean="0"/>
              <a:t>On-demand logging</a:t>
            </a:r>
          </a:p>
          <a:p>
            <a:pPr lvl="1"/>
            <a:r>
              <a:rPr lang="en-US" dirty="0" smtClean="0"/>
              <a:t>Restoring via SCORE GUI Application</a:t>
            </a:r>
          </a:p>
          <a:p>
            <a:pPr lvl="1"/>
            <a:r>
              <a:rPr lang="en-US" dirty="0" smtClean="0"/>
              <a:t>Online Model replay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Physics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58" y="1524000"/>
            <a:ext cx="389164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79" y="4070047"/>
            <a:ext cx="3124200" cy="22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5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Channel Class 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An abstract class that provides an interface to the control system.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Includes convenience functions  to hide details of the connection mechanism.</a:t>
            </a:r>
          </a:p>
          <a:p>
            <a:r>
              <a:rPr lang="en-US" altLang="zh-TW" dirty="0" err="1">
                <a:ea typeface="新細明體" panose="02020500000000000000" pitchFamily="18" charset="-120"/>
              </a:rPr>
              <a:t>JcaChannel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A concrete class that uses the Java Channel Access (JCA) interface to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EPICS v3 </a:t>
            </a:r>
            <a:r>
              <a:rPr lang="en-US" altLang="zh-TW" sz="1800" dirty="0">
                <a:ea typeface="新細明體" panose="02020500000000000000" pitchFamily="18" charset="-120"/>
              </a:rPr>
              <a:t>channel access protocol -- each EPICS signal is called a </a:t>
            </a:r>
            <a:r>
              <a:rPr lang="en-US" altLang="zh-TW" sz="1800" i="1" dirty="0">
                <a:ea typeface="新細明體" panose="02020500000000000000" pitchFamily="18" charset="-120"/>
              </a:rPr>
              <a:t>process variable </a:t>
            </a:r>
            <a:r>
              <a:rPr lang="en-US" altLang="zh-TW" sz="1800" dirty="0">
                <a:ea typeface="新細明體" panose="02020500000000000000" pitchFamily="18" charset="-120"/>
              </a:rPr>
              <a:t>(PV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).</a:t>
            </a:r>
          </a:p>
          <a:p>
            <a:pPr lvl="1"/>
            <a:r>
              <a:rPr lang="en-US" altLang="zh-TW" sz="1800" dirty="0" smtClean="0">
                <a:ea typeface="新細明體" panose="02020500000000000000" pitchFamily="18" charset="-120"/>
              </a:rPr>
              <a:t>It is a Plugin now which means EPICS v4 or any other protocols can be another Plugins, i.e. Open XAL is fully compatible with any communication protocols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r>
              <a:rPr lang="en-US" altLang="zh-TW" dirty="0">
                <a:ea typeface="新細明體" panose="02020500000000000000" pitchFamily="18" charset="-120"/>
              </a:rPr>
              <a:t>Transformations: </a:t>
            </a:r>
            <a:r>
              <a:rPr lang="en-US" altLang="zh-TW" dirty="0" smtClean="0">
                <a:ea typeface="新細明體" panose="02020500000000000000" pitchFamily="18" charset="-120"/>
              </a:rPr>
              <a:t>allows scaling/offset </a:t>
            </a:r>
            <a:r>
              <a:rPr lang="en-US" altLang="zh-TW" dirty="0">
                <a:ea typeface="新細明體" panose="02020500000000000000" pitchFamily="18" charset="-120"/>
              </a:rPr>
              <a:t>of the signal coming from the control system</a:t>
            </a: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Can map one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physical signal </a:t>
            </a:r>
            <a:r>
              <a:rPr lang="en-US" altLang="zh-TW" sz="1800" dirty="0">
                <a:ea typeface="新細明體" panose="02020500000000000000" pitchFamily="18" charset="-120"/>
              </a:rPr>
              <a:t>to &gt; one “Channel” object, with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different transformations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/>
            <a:r>
              <a:rPr lang="en-US" altLang="zh-TW" sz="1800" dirty="0">
                <a:ea typeface="新細明體" panose="02020500000000000000" pitchFamily="18" charset="-120"/>
              </a:rPr>
              <a:t>Facilitates quick fixes, changes to signals</a:t>
            </a:r>
          </a:p>
          <a:p>
            <a:pPr lvl="2"/>
            <a:r>
              <a:rPr lang="en-US" altLang="zh-TW" dirty="0" smtClean="0">
                <a:ea typeface="新細明體" panose="02020500000000000000" pitchFamily="18" charset="-120"/>
              </a:rPr>
              <a:t>Dipole corrector magnetic </a:t>
            </a:r>
            <a:r>
              <a:rPr lang="en-US" altLang="zh-TW" dirty="0">
                <a:ea typeface="新細明體" panose="02020500000000000000" pitchFamily="18" charset="-120"/>
              </a:rPr>
              <a:t>field </a:t>
            </a:r>
            <a:r>
              <a:rPr lang="en-US" altLang="zh-TW" dirty="0" smtClean="0">
                <a:ea typeface="新細明體" panose="02020500000000000000" pitchFamily="18" charset="-120"/>
              </a:rPr>
              <a:t>computed </a:t>
            </a:r>
            <a:r>
              <a:rPr lang="en-US" altLang="zh-TW" dirty="0">
                <a:ea typeface="新細明體" panose="02020500000000000000" pitchFamily="18" charset="-120"/>
              </a:rPr>
              <a:t>from power supply current.</a:t>
            </a:r>
          </a:p>
          <a:p>
            <a:pPr lvl="2"/>
            <a:r>
              <a:rPr lang="en-US" altLang="zh-TW" dirty="0">
                <a:ea typeface="新細明體" panose="02020500000000000000" pitchFamily="18" charset="-120"/>
              </a:rPr>
              <a:t>BPM polarity fixes.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Connectivity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P. Chu, June 2015 ICFA mini-Workshop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4A49F64DF79428F509E137829B888" ma:contentTypeVersion="6" ma:contentTypeDescription="Create a new document." ma:contentTypeScope="" ma:versionID="8a7aed8bdf4c3413bc989bce2f4b261c">
  <xsd:schema xmlns:xsd="http://www.w3.org/2001/XMLSchema" xmlns:xs="http://www.w3.org/2001/XMLSchema" xmlns:p="http://schemas.microsoft.com/office/2006/metadata/properties" xmlns:ns3="31ac3772-10db-466f-87b2-5ca6a813de61" targetNamespace="http://schemas.microsoft.com/office/2006/metadata/properties" ma:root="true" ma:fieldsID="d4808b643a3fcdf475531a36b224db68" ns3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3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11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Archive_x0020_Date xmlns="31ac3772-10db-466f-87b2-5ca6a813de61" xsi:nil="true"/>
  </documentManagement>
</p:properties>
</file>

<file path=customXml/itemProps1.xml><?xml version="1.0" encoding="utf-8"?>
<ds:datastoreItem xmlns:ds="http://schemas.openxmlformats.org/officeDocument/2006/customXml" ds:itemID="{E31DB0CB-4E0D-46AF-AE42-D1478287D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schemas.microsoft.com/office/2006/metadata/properties"/>
    <ds:schemaRef ds:uri="31ac3772-10db-466f-87b2-5ca6a813de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4280</TotalTime>
  <Words>2123</Words>
  <Application>Microsoft Office PowerPoint</Application>
  <PresentationFormat>On-screen Show (4:3)</PresentationFormat>
  <Paragraphs>332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Lucida Grande</vt:lpstr>
      <vt:lpstr>ＭＳ Ｐゴシック</vt:lpstr>
      <vt:lpstr>新細明體</vt:lpstr>
      <vt:lpstr>ヒラギノ角ゴ Pro W3</vt:lpstr>
      <vt:lpstr>Arial</vt:lpstr>
      <vt:lpstr>Calibri</vt:lpstr>
      <vt:lpstr>Helvetica</vt:lpstr>
      <vt:lpstr>Wingdings</vt:lpstr>
      <vt:lpstr>FRIB3</vt:lpstr>
      <vt:lpstr>XAL and Open XAL Software: the Development and Applications</vt:lpstr>
      <vt:lpstr>Outline</vt:lpstr>
      <vt:lpstr>Introduction</vt:lpstr>
      <vt:lpstr>Software Architecture Overview</vt:lpstr>
      <vt:lpstr>Open XAL Software Structure</vt:lpstr>
      <vt:lpstr>Data Handling</vt:lpstr>
      <vt:lpstr>Lattice/Model Database (DISCS Collaboration)</vt:lpstr>
      <vt:lpstr>Data for Physics Applications</vt:lpstr>
      <vt:lpstr>Control System Connectivity</vt:lpstr>
      <vt:lpstr>Online Model</vt:lpstr>
      <vt:lpstr>Online Model Features</vt:lpstr>
      <vt:lpstr>Online Model Details</vt:lpstr>
      <vt:lpstr>Simulation Platform</vt:lpstr>
      <vt:lpstr>Tools</vt:lpstr>
      <vt:lpstr>GUI Framework</vt:lpstr>
      <vt:lpstr>Application Wish List for Commissioning</vt:lpstr>
      <vt:lpstr>Other Available Open XAL Applications</vt:lpstr>
      <vt:lpstr>Services</vt:lpstr>
      <vt:lpstr>From XAL to Open XAL</vt:lpstr>
      <vt:lpstr>Open XAL Project Management</vt:lpstr>
      <vt:lpstr>Open XAL Project Status [1] (Pelaia)</vt:lpstr>
      <vt:lpstr>Open XAL Project Status [2] (Pelaia)</vt:lpstr>
      <vt:lpstr>Conclusion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creator>Engwall, Hannah</dc:creator>
  <cp:lastModifiedBy>C. M. P. Chu</cp:lastModifiedBy>
  <cp:revision>197</cp:revision>
  <cp:lastPrinted>2013-06-17T20:20:32Z</cp:lastPrinted>
  <dcterms:created xsi:type="dcterms:W3CDTF">2014-10-10T17:49:08Z</dcterms:created>
  <dcterms:modified xsi:type="dcterms:W3CDTF">2015-06-09T02:11:31Z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0x010100F664A49F64DF79428F509E137829B888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