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312" r:id="rId13"/>
    <p:sldId id="313" r:id="rId14"/>
    <p:sldId id="272" r:id="rId15"/>
    <p:sldId id="322" r:id="rId16"/>
    <p:sldId id="271" r:id="rId17"/>
    <p:sldId id="323" r:id="rId18"/>
    <p:sldId id="279" r:id="rId19"/>
    <p:sldId id="280" r:id="rId20"/>
    <p:sldId id="281" r:id="rId21"/>
    <p:sldId id="282" r:id="rId22"/>
    <p:sldId id="320" r:id="rId23"/>
    <p:sldId id="283" r:id="rId24"/>
    <p:sldId id="317" r:id="rId25"/>
    <p:sldId id="273" r:id="rId26"/>
    <p:sldId id="274" r:id="rId27"/>
    <p:sldId id="301" r:id="rId28"/>
    <p:sldId id="275" r:id="rId29"/>
    <p:sldId id="276" r:id="rId30"/>
    <p:sldId id="277" r:id="rId31"/>
    <p:sldId id="324" r:id="rId32"/>
    <p:sldId id="285" r:id="rId33"/>
    <p:sldId id="286" r:id="rId34"/>
    <p:sldId id="287" r:id="rId35"/>
    <p:sldId id="288" r:id="rId36"/>
    <p:sldId id="289" r:id="rId37"/>
    <p:sldId id="300" r:id="rId38"/>
    <p:sldId id="302" r:id="rId39"/>
    <p:sldId id="310" r:id="rId40"/>
    <p:sldId id="305" r:id="rId41"/>
    <p:sldId id="325" r:id="rId42"/>
    <p:sldId id="290" r:id="rId43"/>
    <p:sldId id="291" r:id="rId44"/>
    <p:sldId id="292" r:id="rId45"/>
    <p:sldId id="321" r:id="rId46"/>
    <p:sldId id="293" r:id="rId47"/>
    <p:sldId id="294" r:id="rId48"/>
    <p:sldId id="295" r:id="rId49"/>
    <p:sldId id="296" r:id="rId50"/>
    <p:sldId id="297" r:id="rId51"/>
    <p:sldId id="298" r:id="rId52"/>
    <p:sldId id="326" r:id="rId53"/>
    <p:sldId id="335" r:id="rId54"/>
    <p:sldId id="318" r:id="rId55"/>
    <p:sldId id="319" r:id="rId56"/>
    <p:sldId id="306" r:id="rId57"/>
    <p:sldId id="307" r:id="rId58"/>
    <p:sldId id="339" r:id="rId59"/>
    <p:sldId id="327" r:id="rId60"/>
    <p:sldId id="337" r:id="rId61"/>
    <p:sldId id="349" r:id="rId62"/>
    <p:sldId id="336" r:id="rId63"/>
    <p:sldId id="261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otchi\win2012.8.1\Work@JAEA\Studies\&#35542;&#25991;&#12539;&#20250;&#35696;\IPAC2015\&#36939;&#36578;&#12487;&#12540;&#12479;&#32113;&#21512;&#29256;201504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453941897078326E-2"/>
          <c:y val="2.3411180179869581E-2"/>
          <c:w val="0.91957569916769177"/>
          <c:h val="0.765249491840891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[運転データ統合版20150422.xlsx]Data!$B$2:$B$2380</c:f>
              <c:numCache>
                <c:formatCode>m/d/yyyy</c:formatCode>
                <c:ptCount val="2379"/>
                <c:pt idx="0">
                  <c:v>39598</c:v>
                </c:pt>
                <c:pt idx="1">
                  <c:v>39599</c:v>
                </c:pt>
                <c:pt idx="2">
                  <c:v>39600</c:v>
                </c:pt>
                <c:pt idx="3">
                  <c:v>39601</c:v>
                </c:pt>
                <c:pt idx="4">
                  <c:v>39602</c:v>
                </c:pt>
                <c:pt idx="5">
                  <c:v>39603</c:v>
                </c:pt>
                <c:pt idx="6">
                  <c:v>39604</c:v>
                </c:pt>
                <c:pt idx="7">
                  <c:v>39605</c:v>
                </c:pt>
                <c:pt idx="8">
                  <c:v>39606</c:v>
                </c:pt>
                <c:pt idx="9">
                  <c:v>39607</c:v>
                </c:pt>
                <c:pt idx="10">
                  <c:v>39608</c:v>
                </c:pt>
                <c:pt idx="11">
                  <c:v>39609</c:v>
                </c:pt>
                <c:pt idx="12">
                  <c:v>39610</c:v>
                </c:pt>
                <c:pt idx="13">
                  <c:v>39611</c:v>
                </c:pt>
                <c:pt idx="14">
                  <c:v>39612</c:v>
                </c:pt>
                <c:pt idx="15">
                  <c:v>39613</c:v>
                </c:pt>
                <c:pt idx="16">
                  <c:v>39614</c:v>
                </c:pt>
                <c:pt idx="17">
                  <c:v>39615</c:v>
                </c:pt>
                <c:pt idx="18">
                  <c:v>39616</c:v>
                </c:pt>
                <c:pt idx="19">
                  <c:v>39617</c:v>
                </c:pt>
                <c:pt idx="20">
                  <c:v>39618</c:v>
                </c:pt>
                <c:pt idx="21">
                  <c:v>39619</c:v>
                </c:pt>
                <c:pt idx="22">
                  <c:v>39620</c:v>
                </c:pt>
                <c:pt idx="23">
                  <c:v>39621</c:v>
                </c:pt>
                <c:pt idx="24">
                  <c:v>39622</c:v>
                </c:pt>
                <c:pt idx="25">
                  <c:v>39623</c:v>
                </c:pt>
                <c:pt idx="26">
                  <c:v>39624</c:v>
                </c:pt>
                <c:pt idx="27">
                  <c:v>39625</c:v>
                </c:pt>
                <c:pt idx="28">
                  <c:v>39626</c:v>
                </c:pt>
                <c:pt idx="29">
                  <c:v>39627</c:v>
                </c:pt>
                <c:pt idx="30">
                  <c:v>39628</c:v>
                </c:pt>
                <c:pt idx="31">
                  <c:v>39629</c:v>
                </c:pt>
                <c:pt idx="32">
                  <c:v>39630</c:v>
                </c:pt>
                <c:pt idx="33">
                  <c:v>39631</c:v>
                </c:pt>
                <c:pt idx="34">
                  <c:v>39632</c:v>
                </c:pt>
                <c:pt idx="35">
                  <c:v>39633</c:v>
                </c:pt>
                <c:pt idx="36">
                  <c:v>39634</c:v>
                </c:pt>
                <c:pt idx="37">
                  <c:v>39635</c:v>
                </c:pt>
                <c:pt idx="38">
                  <c:v>39636</c:v>
                </c:pt>
                <c:pt idx="39">
                  <c:v>39637</c:v>
                </c:pt>
                <c:pt idx="40">
                  <c:v>39638</c:v>
                </c:pt>
                <c:pt idx="41">
                  <c:v>39639</c:v>
                </c:pt>
                <c:pt idx="42">
                  <c:v>39640</c:v>
                </c:pt>
                <c:pt idx="43">
                  <c:v>39641</c:v>
                </c:pt>
                <c:pt idx="44">
                  <c:v>39642</c:v>
                </c:pt>
                <c:pt idx="45">
                  <c:v>39643</c:v>
                </c:pt>
                <c:pt idx="46">
                  <c:v>39644</c:v>
                </c:pt>
                <c:pt idx="47">
                  <c:v>39645</c:v>
                </c:pt>
                <c:pt idx="48">
                  <c:v>39646</c:v>
                </c:pt>
                <c:pt idx="49">
                  <c:v>39647</c:v>
                </c:pt>
                <c:pt idx="50">
                  <c:v>39648</c:v>
                </c:pt>
                <c:pt idx="51">
                  <c:v>39649</c:v>
                </c:pt>
                <c:pt idx="52">
                  <c:v>39650</c:v>
                </c:pt>
                <c:pt idx="53">
                  <c:v>39651</c:v>
                </c:pt>
                <c:pt idx="54">
                  <c:v>39652</c:v>
                </c:pt>
                <c:pt idx="55">
                  <c:v>39653</c:v>
                </c:pt>
                <c:pt idx="56">
                  <c:v>39654</c:v>
                </c:pt>
                <c:pt idx="57">
                  <c:v>39655</c:v>
                </c:pt>
                <c:pt idx="58">
                  <c:v>39656</c:v>
                </c:pt>
                <c:pt idx="59">
                  <c:v>39657</c:v>
                </c:pt>
                <c:pt idx="60">
                  <c:v>39658</c:v>
                </c:pt>
                <c:pt idx="61">
                  <c:v>39659</c:v>
                </c:pt>
                <c:pt idx="62">
                  <c:v>39660</c:v>
                </c:pt>
                <c:pt idx="63">
                  <c:v>39661</c:v>
                </c:pt>
                <c:pt idx="64">
                  <c:v>39662</c:v>
                </c:pt>
                <c:pt idx="65">
                  <c:v>39663</c:v>
                </c:pt>
                <c:pt idx="66">
                  <c:v>39664</c:v>
                </c:pt>
                <c:pt idx="67">
                  <c:v>39665</c:v>
                </c:pt>
                <c:pt idx="68">
                  <c:v>39666</c:v>
                </c:pt>
                <c:pt idx="69">
                  <c:v>39667</c:v>
                </c:pt>
                <c:pt idx="70">
                  <c:v>39668</c:v>
                </c:pt>
                <c:pt idx="71">
                  <c:v>39669</c:v>
                </c:pt>
                <c:pt idx="72">
                  <c:v>39670</c:v>
                </c:pt>
                <c:pt idx="73">
                  <c:v>39671</c:v>
                </c:pt>
                <c:pt idx="74">
                  <c:v>39672</c:v>
                </c:pt>
                <c:pt idx="75">
                  <c:v>39673</c:v>
                </c:pt>
                <c:pt idx="76">
                  <c:v>39674</c:v>
                </c:pt>
                <c:pt idx="77">
                  <c:v>39675</c:v>
                </c:pt>
                <c:pt idx="78">
                  <c:v>39676</c:v>
                </c:pt>
                <c:pt idx="79">
                  <c:v>39677</c:v>
                </c:pt>
                <c:pt idx="80">
                  <c:v>39678</c:v>
                </c:pt>
                <c:pt idx="81">
                  <c:v>39679</c:v>
                </c:pt>
                <c:pt idx="82">
                  <c:v>39680</c:v>
                </c:pt>
                <c:pt idx="83">
                  <c:v>39681</c:v>
                </c:pt>
                <c:pt idx="84">
                  <c:v>39682</c:v>
                </c:pt>
                <c:pt idx="85">
                  <c:v>39683</c:v>
                </c:pt>
                <c:pt idx="86">
                  <c:v>39684</c:v>
                </c:pt>
                <c:pt idx="87">
                  <c:v>39685</c:v>
                </c:pt>
                <c:pt idx="88">
                  <c:v>39686</c:v>
                </c:pt>
                <c:pt idx="89">
                  <c:v>39687</c:v>
                </c:pt>
                <c:pt idx="90">
                  <c:v>39688</c:v>
                </c:pt>
                <c:pt idx="91">
                  <c:v>39689</c:v>
                </c:pt>
                <c:pt idx="92">
                  <c:v>39690</c:v>
                </c:pt>
                <c:pt idx="93">
                  <c:v>39691</c:v>
                </c:pt>
                <c:pt idx="94">
                  <c:v>39692</c:v>
                </c:pt>
                <c:pt idx="95">
                  <c:v>39693</c:v>
                </c:pt>
                <c:pt idx="96">
                  <c:v>39694</c:v>
                </c:pt>
                <c:pt idx="97">
                  <c:v>39695</c:v>
                </c:pt>
                <c:pt idx="98">
                  <c:v>39696</c:v>
                </c:pt>
                <c:pt idx="99">
                  <c:v>39697</c:v>
                </c:pt>
                <c:pt idx="100">
                  <c:v>39698</c:v>
                </c:pt>
                <c:pt idx="101">
                  <c:v>39699</c:v>
                </c:pt>
                <c:pt idx="102">
                  <c:v>39700</c:v>
                </c:pt>
                <c:pt idx="103">
                  <c:v>39701</c:v>
                </c:pt>
                <c:pt idx="104">
                  <c:v>39702</c:v>
                </c:pt>
                <c:pt idx="105">
                  <c:v>39703</c:v>
                </c:pt>
                <c:pt idx="106">
                  <c:v>39704</c:v>
                </c:pt>
                <c:pt idx="107">
                  <c:v>39705</c:v>
                </c:pt>
                <c:pt idx="108">
                  <c:v>39706</c:v>
                </c:pt>
                <c:pt idx="109">
                  <c:v>39707</c:v>
                </c:pt>
                <c:pt idx="110">
                  <c:v>39708</c:v>
                </c:pt>
                <c:pt idx="111">
                  <c:v>39709</c:v>
                </c:pt>
                <c:pt idx="112">
                  <c:v>39710</c:v>
                </c:pt>
                <c:pt idx="113">
                  <c:v>39711</c:v>
                </c:pt>
                <c:pt idx="114">
                  <c:v>39712</c:v>
                </c:pt>
                <c:pt idx="115">
                  <c:v>39713</c:v>
                </c:pt>
                <c:pt idx="116">
                  <c:v>39714</c:v>
                </c:pt>
                <c:pt idx="117">
                  <c:v>39715</c:v>
                </c:pt>
                <c:pt idx="118">
                  <c:v>39716</c:v>
                </c:pt>
                <c:pt idx="119">
                  <c:v>39717</c:v>
                </c:pt>
                <c:pt idx="120">
                  <c:v>39718</c:v>
                </c:pt>
                <c:pt idx="121">
                  <c:v>39719</c:v>
                </c:pt>
                <c:pt idx="122">
                  <c:v>39720</c:v>
                </c:pt>
                <c:pt idx="123">
                  <c:v>39721</c:v>
                </c:pt>
                <c:pt idx="124">
                  <c:v>39722</c:v>
                </c:pt>
                <c:pt idx="125">
                  <c:v>39723</c:v>
                </c:pt>
                <c:pt idx="126">
                  <c:v>39724</c:v>
                </c:pt>
                <c:pt idx="127">
                  <c:v>39725</c:v>
                </c:pt>
                <c:pt idx="128">
                  <c:v>39726</c:v>
                </c:pt>
                <c:pt idx="129">
                  <c:v>39727</c:v>
                </c:pt>
                <c:pt idx="130">
                  <c:v>39728</c:v>
                </c:pt>
                <c:pt idx="131">
                  <c:v>39729</c:v>
                </c:pt>
                <c:pt idx="132">
                  <c:v>39730</c:v>
                </c:pt>
                <c:pt idx="133">
                  <c:v>39731</c:v>
                </c:pt>
                <c:pt idx="134">
                  <c:v>39732</c:v>
                </c:pt>
                <c:pt idx="135">
                  <c:v>39733</c:v>
                </c:pt>
                <c:pt idx="136">
                  <c:v>39734</c:v>
                </c:pt>
                <c:pt idx="137">
                  <c:v>39735</c:v>
                </c:pt>
                <c:pt idx="138">
                  <c:v>39736</c:v>
                </c:pt>
                <c:pt idx="139">
                  <c:v>39737</c:v>
                </c:pt>
                <c:pt idx="140">
                  <c:v>39738</c:v>
                </c:pt>
                <c:pt idx="141">
                  <c:v>39739</c:v>
                </c:pt>
                <c:pt idx="142">
                  <c:v>39740</c:v>
                </c:pt>
                <c:pt idx="143">
                  <c:v>39741</c:v>
                </c:pt>
                <c:pt idx="144">
                  <c:v>39742</c:v>
                </c:pt>
                <c:pt idx="145">
                  <c:v>39743</c:v>
                </c:pt>
                <c:pt idx="146">
                  <c:v>39744</c:v>
                </c:pt>
                <c:pt idx="147">
                  <c:v>39745</c:v>
                </c:pt>
                <c:pt idx="148">
                  <c:v>39746</c:v>
                </c:pt>
                <c:pt idx="149">
                  <c:v>39747</c:v>
                </c:pt>
                <c:pt idx="150">
                  <c:v>39748</c:v>
                </c:pt>
                <c:pt idx="151">
                  <c:v>39749</c:v>
                </c:pt>
                <c:pt idx="152">
                  <c:v>39750</c:v>
                </c:pt>
                <c:pt idx="153">
                  <c:v>39751</c:v>
                </c:pt>
                <c:pt idx="154">
                  <c:v>39752</c:v>
                </c:pt>
                <c:pt idx="155">
                  <c:v>39753</c:v>
                </c:pt>
                <c:pt idx="156">
                  <c:v>39754</c:v>
                </c:pt>
                <c:pt idx="157">
                  <c:v>39755</c:v>
                </c:pt>
                <c:pt idx="158">
                  <c:v>39756</c:v>
                </c:pt>
                <c:pt idx="159">
                  <c:v>39757</c:v>
                </c:pt>
                <c:pt idx="160">
                  <c:v>39758</c:v>
                </c:pt>
                <c:pt idx="161">
                  <c:v>39759</c:v>
                </c:pt>
                <c:pt idx="162">
                  <c:v>39760</c:v>
                </c:pt>
                <c:pt idx="163">
                  <c:v>39761</c:v>
                </c:pt>
                <c:pt idx="164">
                  <c:v>39762</c:v>
                </c:pt>
                <c:pt idx="165">
                  <c:v>39763</c:v>
                </c:pt>
                <c:pt idx="166">
                  <c:v>39764</c:v>
                </c:pt>
                <c:pt idx="167">
                  <c:v>39765</c:v>
                </c:pt>
                <c:pt idx="168">
                  <c:v>39766</c:v>
                </c:pt>
                <c:pt idx="169">
                  <c:v>39767</c:v>
                </c:pt>
                <c:pt idx="170">
                  <c:v>39768</c:v>
                </c:pt>
                <c:pt idx="171">
                  <c:v>39769</c:v>
                </c:pt>
                <c:pt idx="172">
                  <c:v>39770</c:v>
                </c:pt>
                <c:pt idx="173">
                  <c:v>39771</c:v>
                </c:pt>
                <c:pt idx="174">
                  <c:v>39772</c:v>
                </c:pt>
                <c:pt idx="175">
                  <c:v>39773</c:v>
                </c:pt>
                <c:pt idx="176">
                  <c:v>39774</c:v>
                </c:pt>
                <c:pt idx="177">
                  <c:v>39775</c:v>
                </c:pt>
                <c:pt idx="178">
                  <c:v>39776</c:v>
                </c:pt>
                <c:pt idx="179">
                  <c:v>39777</c:v>
                </c:pt>
                <c:pt idx="180">
                  <c:v>39778</c:v>
                </c:pt>
                <c:pt idx="181">
                  <c:v>39779</c:v>
                </c:pt>
                <c:pt idx="182">
                  <c:v>39780</c:v>
                </c:pt>
                <c:pt idx="183">
                  <c:v>39781</c:v>
                </c:pt>
                <c:pt idx="184">
                  <c:v>39782</c:v>
                </c:pt>
                <c:pt idx="185">
                  <c:v>39783</c:v>
                </c:pt>
                <c:pt idx="186">
                  <c:v>39784</c:v>
                </c:pt>
                <c:pt idx="187">
                  <c:v>39785</c:v>
                </c:pt>
                <c:pt idx="188">
                  <c:v>39786</c:v>
                </c:pt>
                <c:pt idx="189">
                  <c:v>39787</c:v>
                </c:pt>
                <c:pt idx="190">
                  <c:v>39788</c:v>
                </c:pt>
                <c:pt idx="191">
                  <c:v>39789</c:v>
                </c:pt>
                <c:pt idx="192">
                  <c:v>39790</c:v>
                </c:pt>
                <c:pt idx="193">
                  <c:v>39791</c:v>
                </c:pt>
                <c:pt idx="194">
                  <c:v>39792</c:v>
                </c:pt>
                <c:pt idx="195">
                  <c:v>39793</c:v>
                </c:pt>
                <c:pt idx="196">
                  <c:v>39794</c:v>
                </c:pt>
                <c:pt idx="197">
                  <c:v>39795</c:v>
                </c:pt>
                <c:pt idx="198">
                  <c:v>39796</c:v>
                </c:pt>
                <c:pt idx="199">
                  <c:v>39797</c:v>
                </c:pt>
                <c:pt idx="200">
                  <c:v>39798</c:v>
                </c:pt>
                <c:pt idx="201">
                  <c:v>39799</c:v>
                </c:pt>
                <c:pt idx="202">
                  <c:v>39800</c:v>
                </c:pt>
                <c:pt idx="203">
                  <c:v>39801</c:v>
                </c:pt>
                <c:pt idx="204">
                  <c:v>39802</c:v>
                </c:pt>
                <c:pt idx="205">
                  <c:v>39803</c:v>
                </c:pt>
                <c:pt idx="206">
                  <c:v>39804</c:v>
                </c:pt>
                <c:pt idx="207">
                  <c:v>39805</c:v>
                </c:pt>
                <c:pt idx="208">
                  <c:v>39806</c:v>
                </c:pt>
                <c:pt idx="209">
                  <c:v>39807</c:v>
                </c:pt>
                <c:pt idx="210">
                  <c:v>39808</c:v>
                </c:pt>
                <c:pt idx="211">
                  <c:v>39809</c:v>
                </c:pt>
                <c:pt idx="212">
                  <c:v>39810</c:v>
                </c:pt>
                <c:pt idx="213">
                  <c:v>39811</c:v>
                </c:pt>
                <c:pt idx="214">
                  <c:v>39812</c:v>
                </c:pt>
                <c:pt idx="215">
                  <c:v>39813</c:v>
                </c:pt>
                <c:pt idx="216">
                  <c:v>39814</c:v>
                </c:pt>
                <c:pt idx="217">
                  <c:v>39815</c:v>
                </c:pt>
                <c:pt idx="218">
                  <c:v>39816</c:v>
                </c:pt>
                <c:pt idx="219">
                  <c:v>39817</c:v>
                </c:pt>
                <c:pt idx="220">
                  <c:v>39818</c:v>
                </c:pt>
                <c:pt idx="221">
                  <c:v>39819</c:v>
                </c:pt>
                <c:pt idx="222">
                  <c:v>39820</c:v>
                </c:pt>
                <c:pt idx="223">
                  <c:v>39821</c:v>
                </c:pt>
                <c:pt idx="224">
                  <c:v>39822</c:v>
                </c:pt>
                <c:pt idx="225">
                  <c:v>39823</c:v>
                </c:pt>
                <c:pt idx="226">
                  <c:v>39824</c:v>
                </c:pt>
                <c:pt idx="227">
                  <c:v>39825</c:v>
                </c:pt>
                <c:pt idx="228">
                  <c:v>39826</c:v>
                </c:pt>
                <c:pt idx="229">
                  <c:v>39827</c:v>
                </c:pt>
                <c:pt idx="230">
                  <c:v>39828</c:v>
                </c:pt>
                <c:pt idx="231">
                  <c:v>39829</c:v>
                </c:pt>
                <c:pt idx="232">
                  <c:v>39830</c:v>
                </c:pt>
                <c:pt idx="233">
                  <c:v>39831</c:v>
                </c:pt>
                <c:pt idx="234">
                  <c:v>39832</c:v>
                </c:pt>
                <c:pt idx="235">
                  <c:v>39833</c:v>
                </c:pt>
                <c:pt idx="236">
                  <c:v>39834</c:v>
                </c:pt>
                <c:pt idx="237">
                  <c:v>39835</c:v>
                </c:pt>
                <c:pt idx="238">
                  <c:v>39836</c:v>
                </c:pt>
                <c:pt idx="239">
                  <c:v>39837</c:v>
                </c:pt>
                <c:pt idx="240">
                  <c:v>39838</c:v>
                </c:pt>
                <c:pt idx="241">
                  <c:v>39839</c:v>
                </c:pt>
                <c:pt idx="242">
                  <c:v>39840</c:v>
                </c:pt>
                <c:pt idx="243">
                  <c:v>39841</c:v>
                </c:pt>
                <c:pt idx="244">
                  <c:v>39842</c:v>
                </c:pt>
                <c:pt idx="245">
                  <c:v>39843</c:v>
                </c:pt>
                <c:pt idx="246">
                  <c:v>39844</c:v>
                </c:pt>
                <c:pt idx="247">
                  <c:v>39845</c:v>
                </c:pt>
                <c:pt idx="248">
                  <c:v>39846</c:v>
                </c:pt>
                <c:pt idx="249">
                  <c:v>39847</c:v>
                </c:pt>
                <c:pt idx="250">
                  <c:v>39848</c:v>
                </c:pt>
                <c:pt idx="251">
                  <c:v>39849</c:v>
                </c:pt>
                <c:pt idx="252">
                  <c:v>39850</c:v>
                </c:pt>
                <c:pt idx="253">
                  <c:v>39851</c:v>
                </c:pt>
                <c:pt idx="254">
                  <c:v>39852</c:v>
                </c:pt>
                <c:pt idx="255">
                  <c:v>39853</c:v>
                </c:pt>
                <c:pt idx="256">
                  <c:v>39854</c:v>
                </c:pt>
                <c:pt idx="257">
                  <c:v>39855</c:v>
                </c:pt>
                <c:pt idx="258">
                  <c:v>39856</c:v>
                </c:pt>
                <c:pt idx="259">
                  <c:v>39857</c:v>
                </c:pt>
                <c:pt idx="260">
                  <c:v>39858</c:v>
                </c:pt>
                <c:pt idx="261">
                  <c:v>39859</c:v>
                </c:pt>
                <c:pt idx="262">
                  <c:v>39860</c:v>
                </c:pt>
                <c:pt idx="263">
                  <c:v>39861</c:v>
                </c:pt>
                <c:pt idx="264">
                  <c:v>39862</c:v>
                </c:pt>
                <c:pt idx="265">
                  <c:v>39863</c:v>
                </c:pt>
                <c:pt idx="266">
                  <c:v>39864</c:v>
                </c:pt>
                <c:pt idx="267">
                  <c:v>39865</c:v>
                </c:pt>
                <c:pt idx="268">
                  <c:v>39866</c:v>
                </c:pt>
                <c:pt idx="269">
                  <c:v>39867</c:v>
                </c:pt>
                <c:pt idx="270">
                  <c:v>39868</c:v>
                </c:pt>
                <c:pt idx="271">
                  <c:v>39869</c:v>
                </c:pt>
                <c:pt idx="272">
                  <c:v>39870</c:v>
                </c:pt>
                <c:pt idx="273">
                  <c:v>39871</c:v>
                </c:pt>
                <c:pt idx="274">
                  <c:v>39872</c:v>
                </c:pt>
                <c:pt idx="275">
                  <c:v>39873</c:v>
                </c:pt>
                <c:pt idx="276">
                  <c:v>39874</c:v>
                </c:pt>
                <c:pt idx="277">
                  <c:v>39875</c:v>
                </c:pt>
                <c:pt idx="278">
                  <c:v>39876</c:v>
                </c:pt>
                <c:pt idx="279">
                  <c:v>39877</c:v>
                </c:pt>
                <c:pt idx="280">
                  <c:v>39878</c:v>
                </c:pt>
                <c:pt idx="281">
                  <c:v>39879</c:v>
                </c:pt>
                <c:pt idx="282">
                  <c:v>39880</c:v>
                </c:pt>
                <c:pt idx="283">
                  <c:v>39881</c:v>
                </c:pt>
                <c:pt idx="284">
                  <c:v>39882</c:v>
                </c:pt>
                <c:pt idx="285">
                  <c:v>39883</c:v>
                </c:pt>
                <c:pt idx="286">
                  <c:v>39884</c:v>
                </c:pt>
                <c:pt idx="287">
                  <c:v>39885</c:v>
                </c:pt>
                <c:pt idx="288">
                  <c:v>39886</c:v>
                </c:pt>
                <c:pt idx="289">
                  <c:v>39887</c:v>
                </c:pt>
                <c:pt idx="290">
                  <c:v>39888</c:v>
                </c:pt>
                <c:pt idx="291">
                  <c:v>39889</c:v>
                </c:pt>
                <c:pt idx="292">
                  <c:v>39890</c:v>
                </c:pt>
                <c:pt idx="293">
                  <c:v>39891</c:v>
                </c:pt>
                <c:pt idx="294">
                  <c:v>39892</c:v>
                </c:pt>
                <c:pt idx="295">
                  <c:v>39893</c:v>
                </c:pt>
                <c:pt idx="296">
                  <c:v>39894</c:v>
                </c:pt>
                <c:pt idx="297">
                  <c:v>39895</c:v>
                </c:pt>
                <c:pt idx="298">
                  <c:v>39896</c:v>
                </c:pt>
                <c:pt idx="299">
                  <c:v>39897</c:v>
                </c:pt>
                <c:pt idx="300">
                  <c:v>39898</c:v>
                </c:pt>
                <c:pt idx="301">
                  <c:v>39899</c:v>
                </c:pt>
                <c:pt idx="302">
                  <c:v>39900</c:v>
                </c:pt>
                <c:pt idx="303">
                  <c:v>39901</c:v>
                </c:pt>
                <c:pt idx="304">
                  <c:v>39902</c:v>
                </c:pt>
                <c:pt idx="305">
                  <c:v>39903</c:v>
                </c:pt>
                <c:pt idx="306">
                  <c:v>39904</c:v>
                </c:pt>
                <c:pt idx="307">
                  <c:v>39905</c:v>
                </c:pt>
                <c:pt idx="308">
                  <c:v>39906</c:v>
                </c:pt>
                <c:pt idx="309">
                  <c:v>39907</c:v>
                </c:pt>
                <c:pt idx="310">
                  <c:v>39908</c:v>
                </c:pt>
                <c:pt idx="311">
                  <c:v>39909</c:v>
                </c:pt>
                <c:pt idx="312">
                  <c:v>39910</c:v>
                </c:pt>
                <c:pt idx="313">
                  <c:v>39911</c:v>
                </c:pt>
                <c:pt idx="314">
                  <c:v>39912</c:v>
                </c:pt>
                <c:pt idx="315">
                  <c:v>39913</c:v>
                </c:pt>
                <c:pt idx="316">
                  <c:v>39914</c:v>
                </c:pt>
                <c:pt idx="317">
                  <c:v>39915</c:v>
                </c:pt>
                <c:pt idx="318">
                  <c:v>39916</c:v>
                </c:pt>
                <c:pt idx="319">
                  <c:v>39917</c:v>
                </c:pt>
                <c:pt idx="320">
                  <c:v>39918</c:v>
                </c:pt>
                <c:pt idx="321">
                  <c:v>39919</c:v>
                </c:pt>
                <c:pt idx="322">
                  <c:v>39920</c:v>
                </c:pt>
                <c:pt idx="323">
                  <c:v>39921</c:v>
                </c:pt>
                <c:pt idx="324">
                  <c:v>39922</c:v>
                </c:pt>
                <c:pt idx="325">
                  <c:v>39923</c:v>
                </c:pt>
                <c:pt idx="326">
                  <c:v>39924</c:v>
                </c:pt>
                <c:pt idx="327">
                  <c:v>39925</c:v>
                </c:pt>
                <c:pt idx="328">
                  <c:v>39926</c:v>
                </c:pt>
                <c:pt idx="329">
                  <c:v>39927</c:v>
                </c:pt>
                <c:pt idx="330">
                  <c:v>39928</c:v>
                </c:pt>
                <c:pt idx="331">
                  <c:v>39929</c:v>
                </c:pt>
                <c:pt idx="332">
                  <c:v>39930</c:v>
                </c:pt>
                <c:pt idx="333">
                  <c:v>39931</c:v>
                </c:pt>
                <c:pt idx="334">
                  <c:v>39932</c:v>
                </c:pt>
                <c:pt idx="335">
                  <c:v>39933</c:v>
                </c:pt>
                <c:pt idx="336">
                  <c:v>39934</c:v>
                </c:pt>
                <c:pt idx="337">
                  <c:v>39935</c:v>
                </c:pt>
                <c:pt idx="338">
                  <c:v>39936</c:v>
                </c:pt>
                <c:pt idx="339">
                  <c:v>39937</c:v>
                </c:pt>
                <c:pt idx="340">
                  <c:v>39938</c:v>
                </c:pt>
                <c:pt idx="341">
                  <c:v>39939</c:v>
                </c:pt>
                <c:pt idx="342">
                  <c:v>39940</c:v>
                </c:pt>
                <c:pt idx="343">
                  <c:v>39941</c:v>
                </c:pt>
                <c:pt idx="344">
                  <c:v>39942</c:v>
                </c:pt>
                <c:pt idx="345">
                  <c:v>39943</c:v>
                </c:pt>
                <c:pt idx="346">
                  <c:v>39944</c:v>
                </c:pt>
                <c:pt idx="347">
                  <c:v>39945</c:v>
                </c:pt>
                <c:pt idx="348">
                  <c:v>39946</c:v>
                </c:pt>
                <c:pt idx="349">
                  <c:v>39947</c:v>
                </c:pt>
                <c:pt idx="350">
                  <c:v>39948</c:v>
                </c:pt>
                <c:pt idx="351">
                  <c:v>39949</c:v>
                </c:pt>
                <c:pt idx="352">
                  <c:v>39950</c:v>
                </c:pt>
                <c:pt idx="353">
                  <c:v>39951</c:v>
                </c:pt>
                <c:pt idx="354">
                  <c:v>39952</c:v>
                </c:pt>
                <c:pt idx="355">
                  <c:v>39953</c:v>
                </c:pt>
                <c:pt idx="356">
                  <c:v>39954</c:v>
                </c:pt>
                <c:pt idx="357">
                  <c:v>39955</c:v>
                </c:pt>
                <c:pt idx="358">
                  <c:v>39956</c:v>
                </c:pt>
                <c:pt idx="359">
                  <c:v>39957</c:v>
                </c:pt>
                <c:pt idx="360">
                  <c:v>39958</c:v>
                </c:pt>
                <c:pt idx="361">
                  <c:v>39959</c:v>
                </c:pt>
                <c:pt idx="362">
                  <c:v>39960</c:v>
                </c:pt>
                <c:pt idx="363">
                  <c:v>39961</c:v>
                </c:pt>
                <c:pt idx="364">
                  <c:v>39962</c:v>
                </c:pt>
                <c:pt idx="365">
                  <c:v>39963</c:v>
                </c:pt>
                <c:pt idx="366">
                  <c:v>39964</c:v>
                </c:pt>
                <c:pt idx="367">
                  <c:v>39965</c:v>
                </c:pt>
                <c:pt idx="368">
                  <c:v>39966</c:v>
                </c:pt>
                <c:pt idx="369">
                  <c:v>39967</c:v>
                </c:pt>
                <c:pt idx="370">
                  <c:v>39968</c:v>
                </c:pt>
                <c:pt idx="371">
                  <c:v>39969</c:v>
                </c:pt>
                <c:pt idx="372">
                  <c:v>39970</c:v>
                </c:pt>
                <c:pt idx="373">
                  <c:v>39971</c:v>
                </c:pt>
                <c:pt idx="374">
                  <c:v>39972</c:v>
                </c:pt>
                <c:pt idx="375">
                  <c:v>39973</c:v>
                </c:pt>
                <c:pt idx="376">
                  <c:v>39974</c:v>
                </c:pt>
                <c:pt idx="377">
                  <c:v>39975</c:v>
                </c:pt>
                <c:pt idx="378">
                  <c:v>39976</c:v>
                </c:pt>
                <c:pt idx="379">
                  <c:v>39977</c:v>
                </c:pt>
                <c:pt idx="380">
                  <c:v>39978</c:v>
                </c:pt>
                <c:pt idx="381">
                  <c:v>39979</c:v>
                </c:pt>
                <c:pt idx="382">
                  <c:v>39980</c:v>
                </c:pt>
                <c:pt idx="383">
                  <c:v>39981</c:v>
                </c:pt>
                <c:pt idx="384">
                  <c:v>39982</c:v>
                </c:pt>
                <c:pt idx="385">
                  <c:v>39983</c:v>
                </c:pt>
                <c:pt idx="386">
                  <c:v>39984</c:v>
                </c:pt>
                <c:pt idx="387">
                  <c:v>39985</c:v>
                </c:pt>
                <c:pt idx="388">
                  <c:v>39986</c:v>
                </c:pt>
                <c:pt idx="389">
                  <c:v>39987</c:v>
                </c:pt>
                <c:pt idx="390">
                  <c:v>39988</c:v>
                </c:pt>
                <c:pt idx="391">
                  <c:v>39989</c:v>
                </c:pt>
                <c:pt idx="392">
                  <c:v>39990</c:v>
                </c:pt>
                <c:pt idx="393">
                  <c:v>39991</c:v>
                </c:pt>
                <c:pt idx="394">
                  <c:v>39992</c:v>
                </c:pt>
                <c:pt idx="395">
                  <c:v>39993</c:v>
                </c:pt>
                <c:pt idx="396">
                  <c:v>39994</c:v>
                </c:pt>
                <c:pt idx="397">
                  <c:v>39995</c:v>
                </c:pt>
                <c:pt idx="398">
                  <c:v>39996</c:v>
                </c:pt>
                <c:pt idx="399">
                  <c:v>39997</c:v>
                </c:pt>
                <c:pt idx="400">
                  <c:v>39998</c:v>
                </c:pt>
                <c:pt idx="401">
                  <c:v>39999</c:v>
                </c:pt>
                <c:pt idx="402">
                  <c:v>40000</c:v>
                </c:pt>
                <c:pt idx="403">
                  <c:v>40001</c:v>
                </c:pt>
                <c:pt idx="404">
                  <c:v>40002</c:v>
                </c:pt>
                <c:pt idx="405">
                  <c:v>40003</c:v>
                </c:pt>
                <c:pt idx="406">
                  <c:v>40004</c:v>
                </c:pt>
                <c:pt idx="407">
                  <c:v>40005</c:v>
                </c:pt>
                <c:pt idx="408">
                  <c:v>40006</c:v>
                </c:pt>
                <c:pt idx="409">
                  <c:v>40007</c:v>
                </c:pt>
                <c:pt idx="410">
                  <c:v>40008</c:v>
                </c:pt>
                <c:pt idx="411">
                  <c:v>40009</c:v>
                </c:pt>
                <c:pt idx="412">
                  <c:v>40010</c:v>
                </c:pt>
                <c:pt idx="413">
                  <c:v>40011</c:v>
                </c:pt>
                <c:pt idx="414">
                  <c:v>40012</c:v>
                </c:pt>
                <c:pt idx="415">
                  <c:v>40013</c:v>
                </c:pt>
                <c:pt idx="416">
                  <c:v>40014</c:v>
                </c:pt>
                <c:pt idx="417">
                  <c:v>40015</c:v>
                </c:pt>
                <c:pt idx="418">
                  <c:v>40016</c:v>
                </c:pt>
                <c:pt idx="419">
                  <c:v>40017</c:v>
                </c:pt>
                <c:pt idx="420">
                  <c:v>40018</c:v>
                </c:pt>
                <c:pt idx="421">
                  <c:v>40019</c:v>
                </c:pt>
                <c:pt idx="422">
                  <c:v>40020</c:v>
                </c:pt>
                <c:pt idx="423">
                  <c:v>40021</c:v>
                </c:pt>
                <c:pt idx="424">
                  <c:v>40022</c:v>
                </c:pt>
                <c:pt idx="425">
                  <c:v>40023</c:v>
                </c:pt>
                <c:pt idx="426">
                  <c:v>40024</c:v>
                </c:pt>
                <c:pt idx="427">
                  <c:v>40025</c:v>
                </c:pt>
                <c:pt idx="428">
                  <c:v>40026</c:v>
                </c:pt>
                <c:pt idx="429">
                  <c:v>40027</c:v>
                </c:pt>
                <c:pt idx="430">
                  <c:v>40028</c:v>
                </c:pt>
                <c:pt idx="431">
                  <c:v>40029</c:v>
                </c:pt>
                <c:pt idx="432">
                  <c:v>40030</c:v>
                </c:pt>
                <c:pt idx="433">
                  <c:v>40031</c:v>
                </c:pt>
                <c:pt idx="434">
                  <c:v>40032</c:v>
                </c:pt>
                <c:pt idx="435">
                  <c:v>40033</c:v>
                </c:pt>
                <c:pt idx="436">
                  <c:v>40034</c:v>
                </c:pt>
                <c:pt idx="437">
                  <c:v>40035</c:v>
                </c:pt>
                <c:pt idx="438">
                  <c:v>40036</c:v>
                </c:pt>
                <c:pt idx="439">
                  <c:v>40037</c:v>
                </c:pt>
                <c:pt idx="440">
                  <c:v>40038</c:v>
                </c:pt>
                <c:pt idx="441">
                  <c:v>40039</c:v>
                </c:pt>
                <c:pt idx="442">
                  <c:v>40040</c:v>
                </c:pt>
                <c:pt idx="443">
                  <c:v>40041</c:v>
                </c:pt>
                <c:pt idx="444">
                  <c:v>40042</c:v>
                </c:pt>
                <c:pt idx="445">
                  <c:v>40043</c:v>
                </c:pt>
                <c:pt idx="446">
                  <c:v>40044</c:v>
                </c:pt>
                <c:pt idx="447">
                  <c:v>40045</c:v>
                </c:pt>
                <c:pt idx="448">
                  <c:v>40046</c:v>
                </c:pt>
                <c:pt idx="449">
                  <c:v>40047</c:v>
                </c:pt>
                <c:pt idx="450">
                  <c:v>40048</c:v>
                </c:pt>
                <c:pt idx="451">
                  <c:v>40049</c:v>
                </c:pt>
                <c:pt idx="452">
                  <c:v>40050</c:v>
                </c:pt>
                <c:pt idx="453">
                  <c:v>40051</c:v>
                </c:pt>
                <c:pt idx="454">
                  <c:v>40052</c:v>
                </c:pt>
                <c:pt idx="455">
                  <c:v>40053</c:v>
                </c:pt>
                <c:pt idx="456">
                  <c:v>40054</c:v>
                </c:pt>
                <c:pt idx="457">
                  <c:v>40055</c:v>
                </c:pt>
                <c:pt idx="458">
                  <c:v>40056</c:v>
                </c:pt>
                <c:pt idx="459">
                  <c:v>40057</c:v>
                </c:pt>
                <c:pt idx="460">
                  <c:v>40058</c:v>
                </c:pt>
                <c:pt idx="461">
                  <c:v>40059</c:v>
                </c:pt>
                <c:pt idx="462">
                  <c:v>40060</c:v>
                </c:pt>
                <c:pt idx="463">
                  <c:v>40061</c:v>
                </c:pt>
                <c:pt idx="464">
                  <c:v>40062</c:v>
                </c:pt>
                <c:pt idx="465">
                  <c:v>40063</c:v>
                </c:pt>
                <c:pt idx="466">
                  <c:v>40064</c:v>
                </c:pt>
                <c:pt idx="467">
                  <c:v>40065</c:v>
                </c:pt>
                <c:pt idx="468">
                  <c:v>40066</c:v>
                </c:pt>
                <c:pt idx="469">
                  <c:v>40067</c:v>
                </c:pt>
                <c:pt idx="470">
                  <c:v>40068</c:v>
                </c:pt>
                <c:pt idx="471">
                  <c:v>40069</c:v>
                </c:pt>
                <c:pt idx="472">
                  <c:v>40070</c:v>
                </c:pt>
                <c:pt idx="473">
                  <c:v>40071</c:v>
                </c:pt>
                <c:pt idx="474">
                  <c:v>40072</c:v>
                </c:pt>
                <c:pt idx="475">
                  <c:v>40073</c:v>
                </c:pt>
                <c:pt idx="476">
                  <c:v>40074</c:v>
                </c:pt>
                <c:pt idx="477">
                  <c:v>40075</c:v>
                </c:pt>
                <c:pt idx="478">
                  <c:v>40076</c:v>
                </c:pt>
                <c:pt idx="479">
                  <c:v>40077</c:v>
                </c:pt>
                <c:pt idx="480">
                  <c:v>40078</c:v>
                </c:pt>
                <c:pt idx="481">
                  <c:v>40079</c:v>
                </c:pt>
                <c:pt idx="482">
                  <c:v>40080</c:v>
                </c:pt>
                <c:pt idx="483">
                  <c:v>40081</c:v>
                </c:pt>
                <c:pt idx="484">
                  <c:v>40082</c:v>
                </c:pt>
                <c:pt idx="485">
                  <c:v>40083</c:v>
                </c:pt>
                <c:pt idx="486">
                  <c:v>40084</c:v>
                </c:pt>
                <c:pt idx="487">
                  <c:v>40085</c:v>
                </c:pt>
                <c:pt idx="488">
                  <c:v>40086</c:v>
                </c:pt>
                <c:pt idx="489">
                  <c:v>40087</c:v>
                </c:pt>
                <c:pt idx="490">
                  <c:v>40088</c:v>
                </c:pt>
                <c:pt idx="491">
                  <c:v>40089</c:v>
                </c:pt>
                <c:pt idx="492">
                  <c:v>40090</c:v>
                </c:pt>
                <c:pt idx="493">
                  <c:v>40091</c:v>
                </c:pt>
                <c:pt idx="494">
                  <c:v>40092</c:v>
                </c:pt>
                <c:pt idx="495">
                  <c:v>40093</c:v>
                </c:pt>
                <c:pt idx="496">
                  <c:v>40094</c:v>
                </c:pt>
                <c:pt idx="497">
                  <c:v>40095</c:v>
                </c:pt>
                <c:pt idx="498">
                  <c:v>40096</c:v>
                </c:pt>
                <c:pt idx="499">
                  <c:v>40097</c:v>
                </c:pt>
                <c:pt idx="500">
                  <c:v>40098</c:v>
                </c:pt>
                <c:pt idx="501">
                  <c:v>40099</c:v>
                </c:pt>
                <c:pt idx="502">
                  <c:v>40100</c:v>
                </c:pt>
                <c:pt idx="503">
                  <c:v>40101</c:v>
                </c:pt>
                <c:pt idx="504">
                  <c:v>40102</c:v>
                </c:pt>
                <c:pt idx="505">
                  <c:v>40103</c:v>
                </c:pt>
                <c:pt idx="506">
                  <c:v>40104</c:v>
                </c:pt>
                <c:pt idx="507">
                  <c:v>40105</c:v>
                </c:pt>
                <c:pt idx="508">
                  <c:v>40106</c:v>
                </c:pt>
                <c:pt idx="509">
                  <c:v>40107</c:v>
                </c:pt>
                <c:pt idx="510">
                  <c:v>40108</c:v>
                </c:pt>
                <c:pt idx="511">
                  <c:v>40109</c:v>
                </c:pt>
                <c:pt idx="512">
                  <c:v>40110</c:v>
                </c:pt>
                <c:pt idx="513">
                  <c:v>40111</c:v>
                </c:pt>
                <c:pt idx="514">
                  <c:v>40112</c:v>
                </c:pt>
                <c:pt idx="515">
                  <c:v>40113</c:v>
                </c:pt>
                <c:pt idx="516">
                  <c:v>40114</c:v>
                </c:pt>
                <c:pt idx="517">
                  <c:v>40115</c:v>
                </c:pt>
                <c:pt idx="518">
                  <c:v>40116</c:v>
                </c:pt>
                <c:pt idx="519">
                  <c:v>40117</c:v>
                </c:pt>
                <c:pt idx="520">
                  <c:v>40118</c:v>
                </c:pt>
                <c:pt idx="521">
                  <c:v>40119</c:v>
                </c:pt>
                <c:pt idx="522">
                  <c:v>40120</c:v>
                </c:pt>
                <c:pt idx="523">
                  <c:v>40121</c:v>
                </c:pt>
                <c:pt idx="524">
                  <c:v>40122</c:v>
                </c:pt>
                <c:pt idx="525">
                  <c:v>40123</c:v>
                </c:pt>
                <c:pt idx="526">
                  <c:v>40124</c:v>
                </c:pt>
                <c:pt idx="527">
                  <c:v>40125</c:v>
                </c:pt>
                <c:pt idx="528">
                  <c:v>40126</c:v>
                </c:pt>
                <c:pt idx="529">
                  <c:v>40127</c:v>
                </c:pt>
                <c:pt idx="530">
                  <c:v>40128</c:v>
                </c:pt>
                <c:pt idx="531">
                  <c:v>40129</c:v>
                </c:pt>
                <c:pt idx="532">
                  <c:v>40130</c:v>
                </c:pt>
                <c:pt idx="533">
                  <c:v>40131</c:v>
                </c:pt>
                <c:pt idx="534">
                  <c:v>40132</c:v>
                </c:pt>
                <c:pt idx="535">
                  <c:v>40133</c:v>
                </c:pt>
                <c:pt idx="536">
                  <c:v>40134</c:v>
                </c:pt>
                <c:pt idx="537">
                  <c:v>40135</c:v>
                </c:pt>
                <c:pt idx="538">
                  <c:v>40136</c:v>
                </c:pt>
                <c:pt idx="539">
                  <c:v>40137</c:v>
                </c:pt>
                <c:pt idx="540">
                  <c:v>40138</c:v>
                </c:pt>
                <c:pt idx="541">
                  <c:v>40139</c:v>
                </c:pt>
                <c:pt idx="542">
                  <c:v>40140</c:v>
                </c:pt>
                <c:pt idx="543">
                  <c:v>40141</c:v>
                </c:pt>
                <c:pt idx="544">
                  <c:v>40142</c:v>
                </c:pt>
                <c:pt idx="545">
                  <c:v>40143</c:v>
                </c:pt>
                <c:pt idx="546">
                  <c:v>40144</c:v>
                </c:pt>
                <c:pt idx="547">
                  <c:v>40145</c:v>
                </c:pt>
                <c:pt idx="548">
                  <c:v>40146</c:v>
                </c:pt>
                <c:pt idx="549">
                  <c:v>40147</c:v>
                </c:pt>
                <c:pt idx="550">
                  <c:v>40148</c:v>
                </c:pt>
                <c:pt idx="551">
                  <c:v>40149</c:v>
                </c:pt>
                <c:pt idx="552">
                  <c:v>40150</c:v>
                </c:pt>
                <c:pt idx="553">
                  <c:v>40151</c:v>
                </c:pt>
                <c:pt idx="554">
                  <c:v>40152</c:v>
                </c:pt>
                <c:pt idx="555">
                  <c:v>40153</c:v>
                </c:pt>
                <c:pt idx="556">
                  <c:v>40154</c:v>
                </c:pt>
                <c:pt idx="557">
                  <c:v>40155</c:v>
                </c:pt>
                <c:pt idx="558">
                  <c:v>40156</c:v>
                </c:pt>
                <c:pt idx="559">
                  <c:v>40157</c:v>
                </c:pt>
                <c:pt idx="560">
                  <c:v>40158</c:v>
                </c:pt>
                <c:pt idx="561">
                  <c:v>40159</c:v>
                </c:pt>
                <c:pt idx="562">
                  <c:v>40160</c:v>
                </c:pt>
                <c:pt idx="563">
                  <c:v>40161</c:v>
                </c:pt>
                <c:pt idx="564">
                  <c:v>40162</c:v>
                </c:pt>
                <c:pt idx="565">
                  <c:v>40163</c:v>
                </c:pt>
                <c:pt idx="566">
                  <c:v>40164</c:v>
                </c:pt>
                <c:pt idx="567">
                  <c:v>40165</c:v>
                </c:pt>
                <c:pt idx="568">
                  <c:v>40166</c:v>
                </c:pt>
                <c:pt idx="569">
                  <c:v>40167</c:v>
                </c:pt>
                <c:pt idx="570">
                  <c:v>40168</c:v>
                </c:pt>
                <c:pt idx="571">
                  <c:v>40169</c:v>
                </c:pt>
                <c:pt idx="572">
                  <c:v>40170</c:v>
                </c:pt>
                <c:pt idx="573">
                  <c:v>40171</c:v>
                </c:pt>
                <c:pt idx="574">
                  <c:v>40172</c:v>
                </c:pt>
                <c:pt idx="575">
                  <c:v>40173</c:v>
                </c:pt>
                <c:pt idx="576">
                  <c:v>40174</c:v>
                </c:pt>
                <c:pt idx="577">
                  <c:v>40175</c:v>
                </c:pt>
                <c:pt idx="578">
                  <c:v>40176</c:v>
                </c:pt>
                <c:pt idx="579">
                  <c:v>40177</c:v>
                </c:pt>
                <c:pt idx="580">
                  <c:v>40178</c:v>
                </c:pt>
                <c:pt idx="581">
                  <c:v>40179</c:v>
                </c:pt>
                <c:pt idx="582">
                  <c:v>40180</c:v>
                </c:pt>
                <c:pt idx="583">
                  <c:v>40181</c:v>
                </c:pt>
                <c:pt idx="584">
                  <c:v>40182</c:v>
                </c:pt>
                <c:pt idx="585">
                  <c:v>40183</c:v>
                </c:pt>
                <c:pt idx="586">
                  <c:v>40184</c:v>
                </c:pt>
                <c:pt idx="587">
                  <c:v>40185</c:v>
                </c:pt>
                <c:pt idx="588">
                  <c:v>40186</c:v>
                </c:pt>
                <c:pt idx="589">
                  <c:v>40187</c:v>
                </c:pt>
                <c:pt idx="590">
                  <c:v>40188</c:v>
                </c:pt>
                <c:pt idx="591">
                  <c:v>40189</c:v>
                </c:pt>
                <c:pt idx="592">
                  <c:v>40190</c:v>
                </c:pt>
                <c:pt idx="593">
                  <c:v>40191</c:v>
                </c:pt>
                <c:pt idx="594">
                  <c:v>40192</c:v>
                </c:pt>
                <c:pt idx="595">
                  <c:v>40193</c:v>
                </c:pt>
                <c:pt idx="596">
                  <c:v>40194</c:v>
                </c:pt>
                <c:pt idx="597">
                  <c:v>40195</c:v>
                </c:pt>
                <c:pt idx="598">
                  <c:v>40196</c:v>
                </c:pt>
                <c:pt idx="599">
                  <c:v>40197</c:v>
                </c:pt>
                <c:pt idx="600">
                  <c:v>40198</c:v>
                </c:pt>
                <c:pt idx="601">
                  <c:v>40199</c:v>
                </c:pt>
                <c:pt idx="602">
                  <c:v>40200</c:v>
                </c:pt>
                <c:pt idx="603">
                  <c:v>40201</c:v>
                </c:pt>
                <c:pt idx="604">
                  <c:v>40202</c:v>
                </c:pt>
                <c:pt idx="605">
                  <c:v>40203</c:v>
                </c:pt>
                <c:pt idx="606">
                  <c:v>40204</c:v>
                </c:pt>
                <c:pt idx="607">
                  <c:v>40205</c:v>
                </c:pt>
                <c:pt idx="608">
                  <c:v>40206</c:v>
                </c:pt>
                <c:pt idx="609">
                  <c:v>40207</c:v>
                </c:pt>
                <c:pt idx="610">
                  <c:v>40208</c:v>
                </c:pt>
                <c:pt idx="611">
                  <c:v>40209</c:v>
                </c:pt>
                <c:pt idx="612">
                  <c:v>40210</c:v>
                </c:pt>
                <c:pt idx="613">
                  <c:v>40211</c:v>
                </c:pt>
                <c:pt idx="614">
                  <c:v>40212</c:v>
                </c:pt>
                <c:pt idx="615">
                  <c:v>40213</c:v>
                </c:pt>
                <c:pt idx="616">
                  <c:v>40214</c:v>
                </c:pt>
                <c:pt idx="617">
                  <c:v>40215</c:v>
                </c:pt>
                <c:pt idx="618">
                  <c:v>40216</c:v>
                </c:pt>
                <c:pt idx="619">
                  <c:v>40217</c:v>
                </c:pt>
                <c:pt idx="620">
                  <c:v>40218</c:v>
                </c:pt>
                <c:pt idx="621">
                  <c:v>40219</c:v>
                </c:pt>
                <c:pt idx="622">
                  <c:v>40220</c:v>
                </c:pt>
                <c:pt idx="623">
                  <c:v>40221</c:v>
                </c:pt>
                <c:pt idx="624">
                  <c:v>40222</c:v>
                </c:pt>
                <c:pt idx="625">
                  <c:v>40223</c:v>
                </c:pt>
                <c:pt idx="626">
                  <c:v>40224</c:v>
                </c:pt>
                <c:pt idx="627">
                  <c:v>40225</c:v>
                </c:pt>
                <c:pt idx="628">
                  <c:v>40226</c:v>
                </c:pt>
                <c:pt idx="629">
                  <c:v>40227</c:v>
                </c:pt>
                <c:pt idx="630">
                  <c:v>40228</c:v>
                </c:pt>
                <c:pt idx="631">
                  <c:v>40229</c:v>
                </c:pt>
                <c:pt idx="632">
                  <c:v>40230</c:v>
                </c:pt>
                <c:pt idx="633">
                  <c:v>40231</c:v>
                </c:pt>
                <c:pt idx="634">
                  <c:v>40232</c:v>
                </c:pt>
                <c:pt idx="635">
                  <c:v>40233</c:v>
                </c:pt>
                <c:pt idx="636">
                  <c:v>40234</c:v>
                </c:pt>
                <c:pt idx="637">
                  <c:v>40235</c:v>
                </c:pt>
                <c:pt idx="638">
                  <c:v>40236</c:v>
                </c:pt>
                <c:pt idx="639">
                  <c:v>40237</c:v>
                </c:pt>
                <c:pt idx="640">
                  <c:v>40238</c:v>
                </c:pt>
                <c:pt idx="641">
                  <c:v>40239</c:v>
                </c:pt>
                <c:pt idx="642">
                  <c:v>40240</c:v>
                </c:pt>
                <c:pt idx="643">
                  <c:v>40241</c:v>
                </c:pt>
                <c:pt idx="644">
                  <c:v>40242</c:v>
                </c:pt>
                <c:pt idx="645">
                  <c:v>40243</c:v>
                </c:pt>
                <c:pt idx="646">
                  <c:v>40244</c:v>
                </c:pt>
                <c:pt idx="647">
                  <c:v>40245</c:v>
                </c:pt>
                <c:pt idx="648">
                  <c:v>40246</c:v>
                </c:pt>
                <c:pt idx="649">
                  <c:v>40247</c:v>
                </c:pt>
                <c:pt idx="650">
                  <c:v>40248</c:v>
                </c:pt>
                <c:pt idx="651">
                  <c:v>40249</c:v>
                </c:pt>
                <c:pt idx="652">
                  <c:v>40250</c:v>
                </c:pt>
                <c:pt idx="653">
                  <c:v>40251</c:v>
                </c:pt>
                <c:pt idx="654">
                  <c:v>40252</c:v>
                </c:pt>
                <c:pt idx="655">
                  <c:v>40253</c:v>
                </c:pt>
                <c:pt idx="656">
                  <c:v>40254</c:v>
                </c:pt>
                <c:pt idx="657">
                  <c:v>40255</c:v>
                </c:pt>
                <c:pt idx="658">
                  <c:v>40256</c:v>
                </c:pt>
                <c:pt idx="659">
                  <c:v>40257</c:v>
                </c:pt>
                <c:pt idx="660">
                  <c:v>40258</c:v>
                </c:pt>
                <c:pt idx="661">
                  <c:v>40259</c:v>
                </c:pt>
                <c:pt idx="662">
                  <c:v>40260</c:v>
                </c:pt>
                <c:pt idx="663">
                  <c:v>40261</c:v>
                </c:pt>
                <c:pt idx="664">
                  <c:v>40262</c:v>
                </c:pt>
                <c:pt idx="665">
                  <c:v>40263</c:v>
                </c:pt>
                <c:pt idx="666">
                  <c:v>40264</c:v>
                </c:pt>
                <c:pt idx="667">
                  <c:v>40265</c:v>
                </c:pt>
                <c:pt idx="668">
                  <c:v>40266</c:v>
                </c:pt>
                <c:pt idx="669">
                  <c:v>40267</c:v>
                </c:pt>
                <c:pt idx="670">
                  <c:v>40268</c:v>
                </c:pt>
                <c:pt idx="671">
                  <c:v>40269</c:v>
                </c:pt>
                <c:pt idx="672">
                  <c:v>40270</c:v>
                </c:pt>
                <c:pt idx="673">
                  <c:v>40271</c:v>
                </c:pt>
                <c:pt idx="674">
                  <c:v>40272</c:v>
                </c:pt>
                <c:pt idx="675">
                  <c:v>40273</c:v>
                </c:pt>
                <c:pt idx="676">
                  <c:v>40274</c:v>
                </c:pt>
                <c:pt idx="677">
                  <c:v>40275</c:v>
                </c:pt>
                <c:pt idx="678">
                  <c:v>40276</c:v>
                </c:pt>
                <c:pt idx="679">
                  <c:v>40277</c:v>
                </c:pt>
                <c:pt idx="680">
                  <c:v>40278</c:v>
                </c:pt>
                <c:pt idx="681">
                  <c:v>40279</c:v>
                </c:pt>
                <c:pt idx="682">
                  <c:v>40280</c:v>
                </c:pt>
                <c:pt idx="683">
                  <c:v>40281</c:v>
                </c:pt>
                <c:pt idx="684">
                  <c:v>40282</c:v>
                </c:pt>
                <c:pt idx="685">
                  <c:v>40283</c:v>
                </c:pt>
                <c:pt idx="686">
                  <c:v>40284</c:v>
                </c:pt>
                <c:pt idx="687">
                  <c:v>40285</c:v>
                </c:pt>
                <c:pt idx="688">
                  <c:v>40286</c:v>
                </c:pt>
                <c:pt idx="689">
                  <c:v>40287</c:v>
                </c:pt>
                <c:pt idx="690">
                  <c:v>40288</c:v>
                </c:pt>
                <c:pt idx="691">
                  <c:v>40289</c:v>
                </c:pt>
                <c:pt idx="692">
                  <c:v>40290</c:v>
                </c:pt>
                <c:pt idx="693">
                  <c:v>40291</c:v>
                </c:pt>
                <c:pt idx="694">
                  <c:v>40292</c:v>
                </c:pt>
                <c:pt idx="695">
                  <c:v>40293</c:v>
                </c:pt>
                <c:pt idx="696">
                  <c:v>40294</c:v>
                </c:pt>
                <c:pt idx="697">
                  <c:v>40295</c:v>
                </c:pt>
                <c:pt idx="698">
                  <c:v>40296</c:v>
                </c:pt>
                <c:pt idx="699">
                  <c:v>40297</c:v>
                </c:pt>
                <c:pt idx="700">
                  <c:v>40298</c:v>
                </c:pt>
                <c:pt idx="701">
                  <c:v>40299</c:v>
                </c:pt>
                <c:pt idx="702">
                  <c:v>40300</c:v>
                </c:pt>
                <c:pt idx="703">
                  <c:v>40301</c:v>
                </c:pt>
                <c:pt idx="704">
                  <c:v>40302</c:v>
                </c:pt>
                <c:pt idx="705">
                  <c:v>40303</c:v>
                </c:pt>
                <c:pt idx="706">
                  <c:v>40304</c:v>
                </c:pt>
                <c:pt idx="707">
                  <c:v>40305</c:v>
                </c:pt>
                <c:pt idx="708">
                  <c:v>40306</c:v>
                </c:pt>
                <c:pt idx="709">
                  <c:v>40307</c:v>
                </c:pt>
                <c:pt idx="710">
                  <c:v>40308</c:v>
                </c:pt>
                <c:pt idx="711">
                  <c:v>40309</c:v>
                </c:pt>
                <c:pt idx="712">
                  <c:v>40310</c:v>
                </c:pt>
                <c:pt idx="713">
                  <c:v>40311</c:v>
                </c:pt>
                <c:pt idx="714">
                  <c:v>40312</c:v>
                </c:pt>
                <c:pt idx="715">
                  <c:v>40313</c:v>
                </c:pt>
                <c:pt idx="716">
                  <c:v>40314</c:v>
                </c:pt>
                <c:pt idx="717">
                  <c:v>40315</c:v>
                </c:pt>
                <c:pt idx="718">
                  <c:v>40316</c:v>
                </c:pt>
                <c:pt idx="719">
                  <c:v>40317</c:v>
                </c:pt>
                <c:pt idx="720">
                  <c:v>40318</c:v>
                </c:pt>
                <c:pt idx="721">
                  <c:v>40319</c:v>
                </c:pt>
                <c:pt idx="722">
                  <c:v>40320</c:v>
                </c:pt>
                <c:pt idx="723">
                  <c:v>40321</c:v>
                </c:pt>
                <c:pt idx="724">
                  <c:v>40322</c:v>
                </c:pt>
                <c:pt idx="725">
                  <c:v>40323</c:v>
                </c:pt>
                <c:pt idx="726">
                  <c:v>40324</c:v>
                </c:pt>
                <c:pt idx="727">
                  <c:v>40325</c:v>
                </c:pt>
                <c:pt idx="728">
                  <c:v>40326</c:v>
                </c:pt>
                <c:pt idx="729">
                  <c:v>40327</c:v>
                </c:pt>
                <c:pt idx="730">
                  <c:v>40328</c:v>
                </c:pt>
                <c:pt idx="731">
                  <c:v>40329</c:v>
                </c:pt>
                <c:pt idx="732">
                  <c:v>40330</c:v>
                </c:pt>
                <c:pt idx="733">
                  <c:v>40331</c:v>
                </c:pt>
                <c:pt idx="734">
                  <c:v>40332</c:v>
                </c:pt>
                <c:pt idx="735">
                  <c:v>40333</c:v>
                </c:pt>
                <c:pt idx="736">
                  <c:v>40334</c:v>
                </c:pt>
                <c:pt idx="737">
                  <c:v>40335</c:v>
                </c:pt>
                <c:pt idx="738">
                  <c:v>40336</c:v>
                </c:pt>
                <c:pt idx="739">
                  <c:v>40337</c:v>
                </c:pt>
                <c:pt idx="740">
                  <c:v>40338</c:v>
                </c:pt>
                <c:pt idx="741">
                  <c:v>40339</c:v>
                </c:pt>
                <c:pt idx="742">
                  <c:v>40340</c:v>
                </c:pt>
                <c:pt idx="743">
                  <c:v>40341</c:v>
                </c:pt>
                <c:pt idx="744">
                  <c:v>40342</c:v>
                </c:pt>
                <c:pt idx="745">
                  <c:v>40343</c:v>
                </c:pt>
                <c:pt idx="746">
                  <c:v>40344</c:v>
                </c:pt>
                <c:pt idx="747">
                  <c:v>40345</c:v>
                </c:pt>
                <c:pt idx="748">
                  <c:v>40346</c:v>
                </c:pt>
                <c:pt idx="749">
                  <c:v>40347</c:v>
                </c:pt>
                <c:pt idx="750">
                  <c:v>40348</c:v>
                </c:pt>
                <c:pt idx="751">
                  <c:v>40349</c:v>
                </c:pt>
                <c:pt idx="752">
                  <c:v>40350</c:v>
                </c:pt>
                <c:pt idx="753">
                  <c:v>40351</c:v>
                </c:pt>
                <c:pt idx="754">
                  <c:v>40352</c:v>
                </c:pt>
                <c:pt idx="755">
                  <c:v>40353</c:v>
                </c:pt>
                <c:pt idx="756">
                  <c:v>40354</c:v>
                </c:pt>
                <c:pt idx="757">
                  <c:v>40355</c:v>
                </c:pt>
                <c:pt idx="758">
                  <c:v>40356</c:v>
                </c:pt>
                <c:pt idx="759">
                  <c:v>40357</c:v>
                </c:pt>
                <c:pt idx="760">
                  <c:v>40358</c:v>
                </c:pt>
                <c:pt idx="761">
                  <c:v>40359</c:v>
                </c:pt>
                <c:pt idx="762">
                  <c:v>40360</c:v>
                </c:pt>
                <c:pt idx="763">
                  <c:v>40361</c:v>
                </c:pt>
                <c:pt idx="764">
                  <c:v>40362</c:v>
                </c:pt>
                <c:pt idx="765">
                  <c:v>40363</c:v>
                </c:pt>
                <c:pt idx="766">
                  <c:v>40364</c:v>
                </c:pt>
                <c:pt idx="767">
                  <c:v>40365</c:v>
                </c:pt>
                <c:pt idx="768">
                  <c:v>40366</c:v>
                </c:pt>
                <c:pt idx="769">
                  <c:v>40367</c:v>
                </c:pt>
                <c:pt idx="770">
                  <c:v>40368</c:v>
                </c:pt>
                <c:pt idx="771">
                  <c:v>40369</c:v>
                </c:pt>
                <c:pt idx="772">
                  <c:v>40370</c:v>
                </c:pt>
                <c:pt idx="773">
                  <c:v>40371</c:v>
                </c:pt>
                <c:pt idx="774">
                  <c:v>40372</c:v>
                </c:pt>
                <c:pt idx="775">
                  <c:v>40373</c:v>
                </c:pt>
                <c:pt idx="776">
                  <c:v>40374</c:v>
                </c:pt>
                <c:pt idx="777">
                  <c:v>40375</c:v>
                </c:pt>
                <c:pt idx="778">
                  <c:v>40376</c:v>
                </c:pt>
                <c:pt idx="779">
                  <c:v>40377</c:v>
                </c:pt>
                <c:pt idx="780">
                  <c:v>40378</c:v>
                </c:pt>
                <c:pt idx="781">
                  <c:v>40379</c:v>
                </c:pt>
                <c:pt idx="782">
                  <c:v>40380</c:v>
                </c:pt>
                <c:pt idx="783">
                  <c:v>40381</c:v>
                </c:pt>
                <c:pt idx="784">
                  <c:v>40382</c:v>
                </c:pt>
                <c:pt idx="785">
                  <c:v>40383</c:v>
                </c:pt>
                <c:pt idx="786">
                  <c:v>40384</c:v>
                </c:pt>
                <c:pt idx="787">
                  <c:v>40385</c:v>
                </c:pt>
                <c:pt idx="788">
                  <c:v>40386</c:v>
                </c:pt>
                <c:pt idx="789">
                  <c:v>40387</c:v>
                </c:pt>
                <c:pt idx="790">
                  <c:v>40388</c:v>
                </c:pt>
                <c:pt idx="791">
                  <c:v>40389</c:v>
                </c:pt>
                <c:pt idx="792">
                  <c:v>40390</c:v>
                </c:pt>
                <c:pt idx="793">
                  <c:v>40391</c:v>
                </c:pt>
                <c:pt idx="794">
                  <c:v>40392</c:v>
                </c:pt>
                <c:pt idx="795">
                  <c:v>40393</c:v>
                </c:pt>
                <c:pt idx="796">
                  <c:v>40394</c:v>
                </c:pt>
                <c:pt idx="797">
                  <c:v>40395</c:v>
                </c:pt>
                <c:pt idx="798">
                  <c:v>40396</c:v>
                </c:pt>
                <c:pt idx="799">
                  <c:v>40397</c:v>
                </c:pt>
                <c:pt idx="800">
                  <c:v>40398</c:v>
                </c:pt>
                <c:pt idx="801">
                  <c:v>40399</c:v>
                </c:pt>
                <c:pt idx="802">
                  <c:v>40400</c:v>
                </c:pt>
                <c:pt idx="803">
                  <c:v>40401</c:v>
                </c:pt>
                <c:pt idx="804">
                  <c:v>40402</c:v>
                </c:pt>
                <c:pt idx="805">
                  <c:v>40403</c:v>
                </c:pt>
                <c:pt idx="806">
                  <c:v>40404</c:v>
                </c:pt>
                <c:pt idx="807">
                  <c:v>40405</c:v>
                </c:pt>
                <c:pt idx="808">
                  <c:v>40406</c:v>
                </c:pt>
                <c:pt idx="809">
                  <c:v>40407</c:v>
                </c:pt>
                <c:pt idx="810">
                  <c:v>40408</c:v>
                </c:pt>
                <c:pt idx="811">
                  <c:v>40409</c:v>
                </c:pt>
                <c:pt idx="812">
                  <c:v>40410</c:v>
                </c:pt>
                <c:pt idx="813">
                  <c:v>40411</c:v>
                </c:pt>
                <c:pt idx="814">
                  <c:v>40412</c:v>
                </c:pt>
                <c:pt idx="815">
                  <c:v>40413</c:v>
                </c:pt>
                <c:pt idx="816">
                  <c:v>40414</c:v>
                </c:pt>
                <c:pt idx="817">
                  <c:v>40415</c:v>
                </c:pt>
                <c:pt idx="818">
                  <c:v>40416</c:v>
                </c:pt>
                <c:pt idx="819">
                  <c:v>40417</c:v>
                </c:pt>
                <c:pt idx="820">
                  <c:v>40418</c:v>
                </c:pt>
                <c:pt idx="821">
                  <c:v>40419</c:v>
                </c:pt>
                <c:pt idx="822">
                  <c:v>40420</c:v>
                </c:pt>
                <c:pt idx="823">
                  <c:v>40421</c:v>
                </c:pt>
                <c:pt idx="824">
                  <c:v>40422</c:v>
                </c:pt>
                <c:pt idx="825">
                  <c:v>40423</c:v>
                </c:pt>
                <c:pt idx="826">
                  <c:v>40424</c:v>
                </c:pt>
                <c:pt idx="827">
                  <c:v>40425</c:v>
                </c:pt>
                <c:pt idx="828">
                  <c:v>40426</c:v>
                </c:pt>
                <c:pt idx="829">
                  <c:v>40427</c:v>
                </c:pt>
                <c:pt idx="830">
                  <c:v>40428</c:v>
                </c:pt>
                <c:pt idx="831">
                  <c:v>40429</c:v>
                </c:pt>
                <c:pt idx="832">
                  <c:v>40430</c:v>
                </c:pt>
                <c:pt idx="833">
                  <c:v>40431</c:v>
                </c:pt>
                <c:pt idx="834">
                  <c:v>40432</c:v>
                </c:pt>
                <c:pt idx="835">
                  <c:v>40433</c:v>
                </c:pt>
                <c:pt idx="836">
                  <c:v>40434</c:v>
                </c:pt>
                <c:pt idx="837">
                  <c:v>40435</c:v>
                </c:pt>
                <c:pt idx="838">
                  <c:v>40436</c:v>
                </c:pt>
                <c:pt idx="839">
                  <c:v>40437</c:v>
                </c:pt>
                <c:pt idx="840">
                  <c:v>40438</c:v>
                </c:pt>
                <c:pt idx="841">
                  <c:v>40439</c:v>
                </c:pt>
                <c:pt idx="842">
                  <c:v>40440</c:v>
                </c:pt>
                <c:pt idx="843">
                  <c:v>40441</c:v>
                </c:pt>
                <c:pt idx="844">
                  <c:v>40442</c:v>
                </c:pt>
                <c:pt idx="845">
                  <c:v>40443</c:v>
                </c:pt>
                <c:pt idx="846">
                  <c:v>40444</c:v>
                </c:pt>
                <c:pt idx="847">
                  <c:v>40445</c:v>
                </c:pt>
                <c:pt idx="848">
                  <c:v>40446</c:v>
                </c:pt>
                <c:pt idx="849">
                  <c:v>40447</c:v>
                </c:pt>
                <c:pt idx="850">
                  <c:v>40448</c:v>
                </c:pt>
                <c:pt idx="851">
                  <c:v>40449</c:v>
                </c:pt>
                <c:pt idx="852">
                  <c:v>40450</c:v>
                </c:pt>
                <c:pt idx="853">
                  <c:v>40451</c:v>
                </c:pt>
                <c:pt idx="854">
                  <c:v>40452</c:v>
                </c:pt>
                <c:pt idx="855">
                  <c:v>40453</c:v>
                </c:pt>
                <c:pt idx="856">
                  <c:v>40454</c:v>
                </c:pt>
                <c:pt idx="857">
                  <c:v>40455</c:v>
                </c:pt>
                <c:pt idx="858">
                  <c:v>40456</c:v>
                </c:pt>
                <c:pt idx="859">
                  <c:v>40457</c:v>
                </c:pt>
                <c:pt idx="860">
                  <c:v>40458</c:v>
                </c:pt>
                <c:pt idx="861">
                  <c:v>40459</c:v>
                </c:pt>
                <c:pt idx="862">
                  <c:v>40460</c:v>
                </c:pt>
                <c:pt idx="863">
                  <c:v>40461</c:v>
                </c:pt>
                <c:pt idx="864">
                  <c:v>40462</c:v>
                </c:pt>
                <c:pt idx="865">
                  <c:v>40463</c:v>
                </c:pt>
                <c:pt idx="866">
                  <c:v>40464</c:v>
                </c:pt>
                <c:pt idx="867">
                  <c:v>40465</c:v>
                </c:pt>
                <c:pt idx="868">
                  <c:v>40466</c:v>
                </c:pt>
                <c:pt idx="869">
                  <c:v>40467</c:v>
                </c:pt>
                <c:pt idx="870">
                  <c:v>40468</c:v>
                </c:pt>
                <c:pt idx="871">
                  <c:v>40469</c:v>
                </c:pt>
                <c:pt idx="872">
                  <c:v>40470</c:v>
                </c:pt>
                <c:pt idx="873">
                  <c:v>40471</c:v>
                </c:pt>
                <c:pt idx="874">
                  <c:v>40472</c:v>
                </c:pt>
                <c:pt idx="875">
                  <c:v>40473</c:v>
                </c:pt>
                <c:pt idx="876">
                  <c:v>40474</c:v>
                </c:pt>
                <c:pt idx="877">
                  <c:v>40475</c:v>
                </c:pt>
                <c:pt idx="878">
                  <c:v>40476</c:v>
                </c:pt>
                <c:pt idx="879">
                  <c:v>40477</c:v>
                </c:pt>
                <c:pt idx="880">
                  <c:v>40478</c:v>
                </c:pt>
                <c:pt idx="881">
                  <c:v>40479</c:v>
                </c:pt>
                <c:pt idx="882">
                  <c:v>40480</c:v>
                </c:pt>
                <c:pt idx="883">
                  <c:v>40481</c:v>
                </c:pt>
                <c:pt idx="884">
                  <c:v>40482</c:v>
                </c:pt>
                <c:pt idx="885">
                  <c:v>40483</c:v>
                </c:pt>
                <c:pt idx="886">
                  <c:v>40484</c:v>
                </c:pt>
                <c:pt idx="887">
                  <c:v>40485</c:v>
                </c:pt>
                <c:pt idx="888">
                  <c:v>40486</c:v>
                </c:pt>
                <c:pt idx="889">
                  <c:v>40487</c:v>
                </c:pt>
                <c:pt idx="890">
                  <c:v>40488</c:v>
                </c:pt>
                <c:pt idx="891">
                  <c:v>40489</c:v>
                </c:pt>
                <c:pt idx="892">
                  <c:v>40490</c:v>
                </c:pt>
                <c:pt idx="893">
                  <c:v>40491</c:v>
                </c:pt>
                <c:pt idx="894">
                  <c:v>40492</c:v>
                </c:pt>
                <c:pt idx="895">
                  <c:v>40493</c:v>
                </c:pt>
                <c:pt idx="896">
                  <c:v>40494</c:v>
                </c:pt>
                <c:pt idx="897">
                  <c:v>40495</c:v>
                </c:pt>
                <c:pt idx="898">
                  <c:v>40496</c:v>
                </c:pt>
                <c:pt idx="899">
                  <c:v>40497</c:v>
                </c:pt>
                <c:pt idx="900">
                  <c:v>40498</c:v>
                </c:pt>
                <c:pt idx="901">
                  <c:v>40499</c:v>
                </c:pt>
                <c:pt idx="902">
                  <c:v>40500</c:v>
                </c:pt>
                <c:pt idx="903">
                  <c:v>40501</c:v>
                </c:pt>
                <c:pt idx="904">
                  <c:v>40502</c:v>
                </c:pt>
                <c:pt idx="905">
                  <c:v>40503</c:v>
                </c:pt>
                <c:pt idx="906">
                  <c:v>40504</c:v>
                </c:pt>
                <c:pt idx="907">
                  <c:v>40505</c:v>
                </c:pt>
                <c:pt idx="908">
                  <c:v>40506</c:v>
                </c:pt>
                <c:pt idx="909">
                  <c:v>40507</c:v>
                </c:pt>
                <c:pt idx="910">
                  <c:v>40508</c:v>
                </c:pt>
                <c:pt idx="911">
                  <c:v>40509</c:v>
                </c:pt>
                <c:pt idx="912">
                  <c:v>40510</c:v>
                </c:pt>
                <c:pt idx="913">
                  <c:v>40511</c:v>
                </c:pt>
                <c:pt idx="914">
                  <c:v>40512</c:v>
                </c:pt>
                <c:pt idx="915">
                  <c:v>40513</c:v>
                </c:pt>
                <c:pt idx="916">
                  <c:v>40514</c:v>
                </c:pt>
                <c:pt idx="917">
                  <c:v>40515</c:v>
                </c:pt>
                <c:pt idx="918">
                  <c:v>40516</c:v>
                </c:pt>
                <c:pt idx="919">
                  <c:v>40517</c:v>
                </c:pt>
                <c:pt idx="920">
                  <c:v>40518</c:v>
                </c:pt>
                <c:pt idx="921">
                  <c:v>40519</c:v>
                </c:pt>
                <c:pt idx="922">
                  <c:v>40520</c:v>
                </c:pt>
                <c:pt idx="923">
                  <c:v>40521</c:v>
                </c:pt>
                <c:pt idx="924">
                  <c:v>40522</c:v>
                </c:pt>
                <c:pt idx="925">
                  <c:v>40523</c:v>
                </c:pt>
                <c:pt idx="926">
                  <c:v>40524</c:v>
                </c:pt>
                <c:pt idx="927">
                  <c:v>40525</c:v>
                </c:pt>
                <c:pt idx="928">
                  <c:v>40526</c:v>
                </c:pt>
                <c:pt idx="929">
                  <c:v>40527</c:v>
                </c:pt>
                <c:pt idx="930">
                  <c:v>40528</c:v>
                </c:pt>
                <c:pt idx="931">
                  <c:v>40529</c:v>
                </c:pt>
                <c:pt idx="932">
                  <c:v>40530</c:v>
                </c:pt>
                <c:pt idx="933">
                  <c:v>40531</c:v>
                </c:pt>
                <c:pt idx="934">
                  <c:v>40532</c:v>
                </c:pt>
                <c:pt idx="935">
                  <c:v>40533</c:v>
                </c:pt>
                <c:pt idx="936">
                  <c:v>40534</c:v>
                </c:pt>
                <c:pt idx="937">
                  <c:v>40535</c:v>
                </c:pt>
                <c:pt idx="938">
                  <c:v>40536</c:v>
                </c:pt>
                <c:pt idx="939">
                  <c:v>40537</c:v>
                </c:pt>
                <c:pt idx="940">
                  <c:v>40538</c:v>
                </c:pt>
                <c:pt idx="941">
                  <c:v>40539</c:v>
                </c:pt>
                <c:pt idx="942">
                  <c:v>40540</c:v>
                </c:pt>
                <c:pt idx="943">
                  <c:v>40541</c:v>
                </c:pt>
                <c:pt idx="944">
                  <c:v>40542</c:v>
                </c:pt>
                <c:pt idx="945">
                  <c:v>40543</c:v>
                </c:pt>
                <c:pt idx="946">
                  <c:v>40544</c:v>
                </c:pt>
                <c:pt idx="947">
                  <c:v>40545</c:v>
                </c:pt>
                <c:pt idx="948">
                  <c:v>40546</c:v>
                </c:pt>
                <c:pt idx="949">
                  <c:v>40547</c:v>
                </c:pt>
                <c:pt idx="950">
                  <c:v>40548</c:v>
                </c:pt>
                <c:pt idx="951">
                  <c:v>40549</c:v>
                </c:pt>
                <c:pt idx="952">
                  <c:v>40550</c:v>
                </c:pt>
                <c:pt idx="953">
                  <c:v>40551</c:v>
                </c:pt>
                <c:pt idx="954">
                  <c:v>40552</c:v>
                </c:pt>
                <c:pt idx="955">
                  <c:v>40553</c:v>
                </c:pt>
                <c:pt idx="956">
                  <c:v>40554</c:v>
                </c:pt>
                <c:pt idx="957">
                  <c:v>40555</c:v>
                </c:pt>
                <c:pt idx="958">
                  <c:v>40556</c:v>
                </c:pt>
                <c:pt idx="959">
                  <c:v>40557</c:v>
                </c:pt>
                <c:pt idx="960">
                  <c:v>40558</c:v>
                </c:pt>
                <c:pt idx="961">
                  <c:v>40559</c:v>
                </c:pt>
                <c:pt idx="962">
                  <c:v>40560</c:v>
                </c:pt>
                <c:pt idx="963">
                  <c:v>40561</c:v>
                </c:pt>
                <c:pt idx="964">
                  <c:v>40562</c:v>
                </c:pt>
                <c:pt idx="965">
                  <c:v>40563</c:v>
                </c:pt>
                <c:pt idx="966">
                  <c:v>40564</c:v>
                </c:pt>
                <c:pt idx="967">
                  <c:v>40565</c:v>
                </c:pt>
                <c:pt idx="968">
                  <c:v>40566</c:v>
                </c:pt>
                <c:pt idx="969">
                  <c:v>40567</c:v>
                </c:pt>
                <c:pt idx="970">
                  <c:v>40568</c:v>
                </c:pt>
                <c:pt idx="971">
                  <c:v>40569</c:v>
                </c:pt>
                <c:pt idx="972">
                  <c:v>40570</c:v>
                </c:pt>
                <c:pt idx="973">
                  <c:v>40571</c:v>
                </c:pt>
                <c:pt idx="974">
                  <c:v>40572</c:v>
                </c:pt>
                <c:pt idx="975">
                  <c:v>40573</c:v>
                </c:pt>
                <c:pt idx="976">
                  <c:v>40574</c:v>
                </c:pt>
                <c:pt idx="977">
                  <c:v>40575</c:v>
                </c:pt>
                <c:pt idx="978">
                  <c:v>40576</c:v>
                </c:pt>
                <c:pt idx="979">
                  <c:v>40577</c:v>
                </c:pt>
                <c:pt idx="980">
                  <c:v>40578</c:v>
                </c:pt>
                <c:pt idx="981">
                  <c:v>40579</c:v>
                </c:pt>
                <c:pt idx="982">
                  <c:v>40580</c:v>
                </c:pt>
                <c:pt idx="983">
                  <c:v>40581</c:v>
                </c:pt>
                <c:pt idx="984">
                  <c:v>40582</c:v>
                </c:pt>
                <c:pt idx="985">
                  <c:v>40583</c:v>
                </c:pt>
                <c:pt idx="986">
                  <c:v>40584</c:v>
                </c:pt>
                <c:pt idx="987">
                  <c:v>40585</c:v>
                </c:pt>
                <c:pt idx="988">
                  <c:v>40586</c:v>
                </c:pt>
                <c:pt idx="989">
                  <c:v>40587</c:v>
                </c:pt>
                <c:pt idx="990">
                  <c:v>40588</c:v>
                </c:pt>
                <c:pt idx="991">
                  <c:v>40589</c:v>
                </c:pt>
                <c:pt idx="992">
                  <c:v>40590</c:v>
                </c:pt>
                <c:pt idx="993">
                  <c:v>40591</c:v>
                </c:pt>
                <c:pt idx="994">
                  <c:v>40592</c:v>
                </c:pt>
                <c:pt idx="995">
                  <c:v>40593</c:v>
                </c:pt>
                <c:pt idx="996">
                  <c:v>40594</c:v>
                </c:pt>
                <c:pt idx="997">
                  <c:v>40595</c:v>
                </c:pt>
                <c:pt idx="998">
                  <c:v>40596</c:v>
                </c:pt>
                <c:pt idx="999">
                  <c:v>40597</c:v>
                </c:pt>
                <c:pt idx="1000">
                  <c:v>40598</c:v>
                </c:pt>
                <c:pt idx="1001">
                  <c:v>40599</c:v>
                </c:pt>
                <c:pt idx="1002">
                  <c:v>40600</c:v>
                </c:pt>
                <c:pt idx="1003">
                  <c:v>40601</c:v>
                </c:pt>
                <c:pt idx="1004">
                  <c:v>40602</c:v>
                </c:pt>
                <c:pt idx="1005">
                  <c:v>40603</c:v>
                </c:pt>
                <c:pt idx="1006">
                  <c:v>40604</c:v>
                </c:pt>
                <c:pt idx="1007">
                  <c:v>40605</c:v>
                </c:pt>
                <c:pt idx="1008">
                  <c:v>40606</c:v>
                </c:pt>
                <c:pt idx="1009">
                  <c:v>40607</c:v>
                </c:pt>
                <c:pt idx="1010">
                  <c:v>40608</c:v>
                </c:pt>
                <c:pt idx="1011">
                  <c:v>40609</c:v>
                </c:pt>
                <c:pt idx="1012">
                  <c:v>40610</c:v>
                </c:pt>
                <c:pt idx="1013">
                  <c:v>40611</c:v>
                </c:pt>
                <c:pt idx="1014">
                  <c:v>40612</c:v>
                </c:pt>
                <c:pt idx="1015">
                  <c:v>40613</c:v>
                </c:pt>
                <c:pt idx="1016">
                  <c:v>40614</c:v>
                </c:pt>
                <c:pt idx="1017">
                  <c:v>40615</c:v>
                </c:pt>
                <c:pt idx="1018">
                  <c:v>40616</c:v>
                </c:pt>
                <c:pt idx="1019">
                  <c:v>40617</c:v>
                </c:pt>
                <c:pt idx="1020">
                  <c:v>40618</c:v>
                </c:pt>
                <c:pt idx="1021">
                  <c:v>40619</c:v>
                </c:pt>
                <c:pt idx="1022">
                  <c:v>40620</c:v>
                </c:pt>
                <c:pt idx="1023">
                  <c:v>40621</c:v>
                </c:pt>
                <c:pt idx="1024">
                  <c:v>40622</c:v>
                </c:pt>
                <c:pt idx="1025">
                  <c:v>40623</c:v>
                </c:pt>
                <c:pt idx="1026">
                  <c:v>40624</c:v>
                </c:pt>
                <c:pt idx="1027">
                  <c:v>40625</c:v>
                </c:pt>
                <c:pt idx="1028">
                  <c:v>40626</c:v>
                </c:pt>
                <c:pt idx="1029">
                  <c:v>40627</c:v>
                </c:pt>
                <c:pt idx="1030">
                  <c:v>40628</c:v>
                </c:pt>
                <c:pt idx="1031">
                  <c:v>40629</c:v>
                </c:pt>
                <c:pt idx="1032">
                  <c:v>40630</c:v>
                </c:pt>
                <c:pt idx="1033">
                  <c:v>40631</c:v>
                </c:pt>
                <c:pt idx="1034">
                  <c:v>40632</c:v>
                </c:pt>
                <c:pt idx="1035">
                  <c:v>40633</c:v>
                </c:pt>
                <c:pt idx="1036">
                  <c:v>40634</c:v>
                </c:pt>
                <c:pt idx="1037">
                  <c:v>40635</c:v>
                </c:pt>
                <c:pt idx="1038">
                  <c:v>40636</c:v>
                </c:pt>
                <c:pt idx="1039">
                  <c:v>40637</c:v>
                </c:pt>
                <c:pt idx="1040">
                  <c:v>40638</c:v>
                </c:pt>
                <c:pt idx="1041">
                  <c:v>40639</c:v>
                </c:pt>
                <c:pt idx="1042">
                  <c:v>40640</c:v>
                </c:pt>
                <c:pt idx="1043">
                  <c:v>40641</c:v>
                </c:pt>
                <c:pt idx="1044">
                  <c:v>40642</c:v>
                </c:pt>
                <c:pt idx="1045">
                  <c:v>40643</c:v>
                </c:pt>
                <c:pt idx="1046">
                  <c:v>40644</c:v>
                </c:pt>
                <c:pt idx="1047">
                  <c:v>40645</c:v>
                </c:pt>
                <c:pt idx="1048">
                  <c:v>40646</c:v>
                </c:pt>
                <c:pt idx="1049">
                  <c:v>40647</c:v>
                </c:pt>
                <c:pt idx="1050">
                  <c:v>40648</c:v>
                </c:pt>
                <c:pt idx="1051">
                  <c:v>40649</c:v>
                </c:pt>
                <c:pt idx="1052">
                  <c:v>40650</c:v>
                </c:pt>
                <c:pt idx="1053">
                  <c:v>40651</c:v>
                </c:pt>
                <c:pt idx="1054">
                  <c:v>40652</c:v>
                </c:pt>
                <c:pt idx="1055">
                  <c:v>40653</c:v>
                </c:pt>
                <c:pt idx="1056">
                  <c:v>40654</c:v>
                </c:pt>
                <c:pt idx="1057">
                  <c:v>40655</c:v>
                </c:pt>
                <c:pt idx="1058">
                  <c:v>40656</c:v>
                </c:pt>
                <c:pt idx="1059">
                  <c:v>40657</c:v>
                </c:pt>
                <c:pt idx="1060">
                  <c:v>40658</c:v>
                </c:pt>
                <c:pt idx="1061">
                  <c:v>40659</c:v>
                </c:pt>
                <c:pt idx="1062">
                  <c:v>40660</c:v>
                </c:pt>
                <c:pt idx="1063">
                  <c:v>40661</c:v>
                </c:pt>
                <c:pt idx="1064">
                  <c:v>40662</c:v>
                </c:pt>
                <c:pt idx="1065">
                  <c:v>40663</c:v>
                </c:pt>
                <c:pt idx="1066">
                  <c:v>40664</c:v>
                </c:pt>
                <c:pt idx="1067">
                  <c:v>40665</c:v>
                </c:pt>
                <c:pt idx="1068">
                  <c:v>40666</c:v>
                </c:pt>
                <c:pt idx="1069">
                  <c:v>40667</c:v>
                </c:pt>
                <c:pt idx="1070">
                  <c:v>40668</c:v>
                </c:pt>
                <c:pt idx="1071">
                  <c:v>40669</c:v>
                </c:pt>
                <c:pt idx="1072">
                  <c:v>40670</c:v>
                </c:pt>
                <c:pt idx="1073">
                  <c:v>40671</c:v>
                </c:pt>
                <c:pt idx="1074">
                  <c:v>40672</c:v>
                </c:pt>
                <c:pt idx="1075">
                  <c:v>40673</c:v>
                </c:pt>
                <c:pt idx="1076">
                  <c:v>40674</c:v>
                </c:pt>
                <c:pt idx="1077">
                  <c:v>40675</c:v>
                </c:pt>
                <c:pt idx="1078">
                  <c:v>40676</c:v>
                </c:pt>
                <c:pt idx="1079">
                  <c:v>40677</c:v>
                </c:pt>
                <c:pt idx="1080">
                  <c:v>40678</c:v>
                </c:pt>
                <c:pt idx="1081">
                  <c:v>40679</c:v>
                </c:pt>
                <c:pt idx="1082">
                  <c:v>40680</c:v>
                </c:pt>
                <c:pt idx="1083">
                  <c:v>40681</c:v>
                </c:pt>
                <c:pt idx="1084">
                  <c:v>40682</c:v>
                </c:pt>
                <c:pt idx="1085">
                  <c:v>40683</c:v>
                </c:pt>
                <c:pt idx="1086">
                  <c:v>40684</c:v>
                </c:pt>
                <c:pt idx="1087">
                  <c:v>40685</c:v>
                </c:pt>
                <c:pt idx="1088">
                  <c:v>40686</c:v>
                </c:pt>
                <c:pt idx="1089">
                  <c:v>40687</c:v>
                </c:pt>
                <c:pt idx="1090">
                  <c:v>40688</c:v>
                </c:pt>
                <c:pt idx="1091">
                  <c:v>40689</c:v>
                </c:pt>
                <c:pt idx="1092">
                  <c:v>40690</c:v>
                </c:pt>
                <c:pt idx="1093">
                  <c:v>40691</c:v>
                </c:pt>
                <c:pt idx="1094">
                  <c:v>40692</c:v>
                </c:pt>
                <c:pt idx="1095">
                  <c:v>40693</c:v>
                </c:pt>
                <c:pt idx="1096">
                  <c:v>40694</c:v>
                </c:pt>
                <c:pt idx="1097">
                  <c:v>40695</c:v>
                </c:pt>
                <c:pt idx="1098">
                  <c:v>40696</c:v>
                </c:pt>
                <c:pt idx="1099">
                  <c:v>40697</c:v>
                </c:pt>
                <c:pt idx="1100">
                  <c:v>40698</c:v>
                </c:pt>
                <c:pt idx="1101">
                  <c:v>40699</c:v>
                </c:pt>
                <c:pt idx="1102">
                  <c:v>40700</c:v>
                </c:pt>
                <c:pt idx="1103">
                  <c:v>40701</c:v>
                </c:pt>
                <c:pt idx="1104">
                  <c:v>40702</c:v>
                </c:pt>
                <c:pt idx="1105">
                  <c:v>40703</c:v>
                </c:pt>
                <c:pt idx="1106">
                  <c:v>40704</c:v>
                </c:pt>
                <c:pt idx="1107">
                  <c:v>40705</c:v>
                </c:pt>
                <c:pt idx="1108">
                  <c:v>40706</c:v>
                </c:pt>
                <c:pt idx="1109">
                  <c:v>40707</c:v>
                </c:pt>
                <c:pt idx="1110">
                  <c:v>40708</c:v>
                </c:pt>
                <c:pt idx="1111">
                  <c:v>40709</c:v>
                </c:pt>
                <c:pt idx="1112">
                  <c:v>40710</c:v>
                </c:pt>
                <c:pt idx="1113">
                  <c:v>40711</c:v>
                </c:pt>
                <c:pt idx="1114">
                  <c:v>40712</c:v>
                </c:pt>
                <c:pt idx="1115">
                  <c:v>40713</c:v>
                </c:pt>
                <c:pt idx="1116">
                  <c:v>40714</c:v>
                </c:pt>
                <c:pt idx="1117">
                  <c:v>40715</c:v>
                </c:pt>
                <c:pt idx="1118">
                  <c:v>40716</c:v>
                </c:pt>
                <c:pt idx="1119">
                  <c:v>40717</c:v>
                </c:pt>
                <c:pt idx="1120">
                  <c:v>40718</c:v>
                </c:pt>
                <c:pt idx="1121">
                  <c:v>40719</c:v>
                </c:pt>
                <c:pt idx="1122">
                  <c:v>40720</c:v>
                </c:pt>
                <c:pt idx="1123">
                  <c:v>40721</c:v>
                </c:pt>
                <c:pt idx="1124">
                  <c:v>40722</c:v>
                </c:pt>
                <c:pt idx="1125">
                  <c:v>40723</c:v>
                </c:pt>
                <c:pt idx="1126">
                  <c:v>40724</c:v>
                </c:pt>
                <c:pt idx="1127">
                  <c:v>40725</c:v>
                </c:pt>
                <c:pt idx="1128">
                  <c:v>40726</c:v>
                </c:pt>
                <c:pt idx="1129">
                  <c:v>40727</c:v>
                </c:pt>
                <c:pt idx="1130">
                  <c:v>40728</c:v>
                </c:pt>
                <c:pt idx="1131">
                  <c:v>40729</c:v>
                </c:pt>
                <c:pt idx="1132">
                  <c:v>40730</c:v>
                </c:pt>
                <c:pt idx="1133">
                  <c:v>40731</c:v>
                </c:pt>
                <c:pt idx="1134">
                  <c:v>40732</c:v>
                </c:pt>
                <c:pt idx="1135">
                  <c:v>40733</c:v>
                </c:pt>
                <c:pt idx="1136">
                  <c:v>40734</c:v>
                </c:pt>
                <c:pt idx="1137">
                  <c:v>40735</c:v>
                </c:pt>
                <c:pt idx="1138">
                  <c:v>40736</c:v>
                </c:pt>
                <c:pt idx="1139">
                  <c:v>40737</c:v>
                </c:pt>
                <c:pt idx="1140">
                  <c:v>40738</c:v>
                </c:pt>
                <c:pt idx="1141">
                  <c:v>40739</c:v>
                </c:pt>
                <c:pt idx="1142">
                  <c:v>40740</c:v>
                </c:pt>
                <c:pt idx="1143">
                  <c:v>40741</c:v>
                </c:pt>
                <c:pt idx="1144">
                  <c:v>40742</c:v>
                </c:pt>
                <c:pt idx="1145">
                  <c:v>40743</c:v>
                </c:pt>
                <c:pt idx="1146">
                  <c:v>40744</c:v>
                </c:pt>
                <c:pt idx="1147">
                  <c:v>40745</c:v>
                </c:pt>
                <c:pt idx="1148">
                  <c:v>40746</c:v>
                </c:pt>
                <c:pt idx="1149">
                  <c:v>40747</c:v>
                </c:pt>
                <c:pt idx="1150">
                  <c:v>40748</c:v>
                </c:pt>
                <c:pt idx="1151">
                  <c:v>40749</c:v>
                </c:pt>
                <c:pt idx="1152">
                  <c:v>40750</c:v>
                </c:pt>
                <c:pt idx="1153">
                  <c:v>40751</c:v>
                </c:pt>
                <c:pt idx="1154">
                  <c:v>40752</c:v>
                </c:pt>
                <c:pt idx="1155">
                  <c:v>40753</c:v>
                </c:pt>
                <c:pt idx="1156">
                  <c:v>40754</c:v>
                </c:pt>
                <c:pt idx="1157">
                  <c:v>40755</c:v>
                </c:pt>
                <c:pt idx="1158">
                  <c:v>40756</c:v>
                </c:pt>
                <c:pt idx="1159">
                  <c:v>40757</c:v>
                </c:pt>
                <c:pt idx="1160">
                  <c:v>40758</c:v>
                </c:pt>
                <c:pt idx="1161">
                  <c:v>40759</c:v>
                </c:pt>
                <c:pt idx="1162">
                  <c:v>40760</c:v>
                </c:pt>
                <c:pt idx="1163">
                  <c:v>40761</c:v>
                </c:pt>
                <c:pt idx="1164">
                  <c:v>40762</c:v>
                </c:pt>
                <c:pt idx="1165">
                  <c:v>40763</c:v>
                </c:pt>
                <c:pt idx="1166">
                  <c:v>40764</c:v>
                </c:pt>
                <c:pt idx="1167">
                  <c:v>40765</c:v>
                </c:pt>
                <c:pt idx="1168">
                  <c:v>40766</c:v>
                </c:pt>
                <c:pt idx="1169">
                  <c:v>40767</c:v>
                </c:pt>
                <c:pt idx="1170">
                  <c:v>40768</c:v>
                </c:pt>
                <c:pt idx="1171">
                  <c:v>40769</c:v>
                </c:pt>
                <c:pt idx="1172">
                  <c:v>40770</c:v>
                </c:pt>
                <c:pt idx="1173">
                  <c:v>40771</c:v>
                </c:pt>
                <c:pt idx="1174">
                  <c:v>40772</c:v>
                </c:pt>
                <c:pt idx="1175">
                  <c:v>40773</c:v>
                </c:pt>
                <c:pt idx="1176">
                  <c:v>40774</c:v>
                </c:pt>
                <c:pt idx="1177">
                  <c:v>40775</c:v>
                </c:pt>
                <c:pt idx="1178">
                  <c:v>40776</c:v>
                </c:pt>
                <c:pt idx="1179">
                  <c:v>40777</c:v>
                </c:pt>
                <c:pt idx="1180">
                  <c:v>40778</c:v>
                </c:pt>
                <c:pt idx="1181">
                  <c:v>40779</c:v>
                </c:pt>
                <c:pt idx="1182">
                  <c:v>40780</c:v>
                </c:pt>
                <c:pt idx="1183">
                  <c:v>40781</c:v>
                </c:pt>
                <c:pt idx="1184">
                  <c:v>40782</c:v>
                </c:pt>
                <c:pt idx="1185">
                  <c:v>40783</c:v>
                </c:pt>
                <c:pt idx="1186">
                  <c:v>40784</c:v>
                </c:pt>
                <c:pt idx="1187">
                  <c:v>40785</c:v>
                </c:pt>
                <c:pt idx="1188">
                  <c:v>40786</c:v>
                </c:pt>
                <c:pt idx="1189">
                  <c:v>40787</c:v>
                </c:pt>
                <c:pt idx="1190">
                  <c:v>40788</c:v>
                </c:pt>
                <c:pt idx="1191">
                  <c:v>40789</c:v>
                </c:pt>
                <c:pt idx="1192">
                  <c:v>40790</c:v>
                </c:pt>
                <c:pt idx="1193">
                  <c:v>40791</c:v>
                </c:pt>
                <c:pt idx="1194">
                  <c:v>40792</c:v>
                </c:pt>
                <c:pt idx="1195">
                  <c:v>40793</c:v>
                </c:pt>
                <c:pt idx="1196">
                  <c:v>40794</c:v>
                </c:pt>
                <c:pt idx="1197">
                  <c:v>40795</c:v>
                </c:pt>
                <c:pt idx="1198">
                  <c:v>40796</c:v>
                </c:pt>
                <c:pt idx="1199">
                  <c:v>40797</c:v>
                </c:pt>
                <c:pt idx="1200">
                  <c:v>40798</c:v>
                </c:pt>
                <c:pt idx="1201">
                  <c:v>40799</c:v>
                </c:pt>
                <c:pt idx="1202">
                  <c:v>40800</c:v>
                </c:pt>
                <c:pt idx="1203">
                  <c:v>40801</c:v>
                </c:pt>
                <c:pt idx="1204">
                  <c:v>40802</c:v>
                </c:pt>
                <c:pt idx="1205">
                  <c:v>40803</c:v>
                </c:pt>
                <c:pt idx="1206">
                  <c:v>40804</c:v>
                </c:pt>
                <c:pt idx="1207">
                  <c:v>40805</c:v>
                </c:pt>
                <c:pt idx="1208">
                  <c:v>40806</c:v>
                </c:pt>
                <c:pt idx="1209">
                  <c:v>40807</c:v>
                </c:pt>
                <c:pt idx="1210">
                  <c:v>40808</c:v>
                </c:pt>
                <c:pt idx="1211">
                  <c:v>40809</c:v>
                </c:pt>
                <c:pt idx="1212">
                  <c:v>40810</c:v>
                </c:pt>
                <c:pt idx="1213">
                  <c:v>40811</c:v>
                </c:pt>
                <c:pt idx="1214">
                  <c:v>40812</c:v>
                </c:pt>
                <c:pt idx="1215">
                  <c:v>40813</c:v>
                </c:pt>
                <c:pt idx="1216">
                  <c:v>40814</c:v>
                </c:pt>
                <c:pt idx="1217">
                  <c:v>40815</c:v>
                </c:pt>
                <c:pt idx="1218">
                  <c:v>40816</c:v>
                </c:pt>
                <c:pt idx="1219">
                  <c:v>40817</c:v>
                </c:pt>
                <c:pt idx="1220">
                  <c:v>40818</c:v>
                </c:pt>
                <c:pt idx="1221">
                  <c:v>40819</c:v>
                </c:pt>
                <c:pt idx="1222">
                  <c:v>40820</c:v>
                </c:pt>
                <c:pt idx="1223">
                  <c:v>40821</c:v>
                </c:pt>
                <c:pt idx="1224">
                  <c:v>40822</c:v>
                </c:pt>
                <c:pt idx="1225">
                  <c:v>40823</c:v>
                </c:pt>
                <c:pt idx="1226">
                  <c:v>40824</c:v>
                </c:pt>
                <c:pt idx="1227">
                  <c:v>40825</c:v>
                </c:pt>
                <c:pt idx="1228">
                  <c:v>40826</c:v>
                </c:pt>
                <c:pt idx="1229">
                  <c:v>40827</c:v>
                </c:pt>
                <c:pt idx="1230">
                  <c:v>40828</c:v>
                </c:pt>
                <c:pt idx="1231">
                  <c:v>40829</c:v>
                </c:pt>
                <c:pt idx="1232">
                  <c:v>40830</c:v>
                </c:pt>
                <c:pt idx="1233">
                  <c:v>40831</c:v>
                </c:pt>
                <c:pt idx="1234">
                  <c:v>40832</c:v>
                </c:pt>
                <c:pt idx="1235">
                  <c:v>40833</c:v>
                </c:pt>
                <c:pt idx="1236">
                  <c:v>40834</c:v>
                </c:pt>
                <c:pt idx="1237">
                  <c:v>40835</c:v>
                </c:pt>
                <c:pt idx="1238">
                  <c:v>40836</c:v>
                </c:pt>
                <c:pt idx="1239">
                  <c:v>40837</c:v>
                </c:pt>
                <c:pt idx="1240">
                  <c:v>40838</c:v>
                </c:pt>
                <c:pt idx="1241">
                  <c:v>40839</c:v>
                </c:pt>
                <c:pt idx="1242">
                  <c:v>40840</c:v>
                </c:pt>
                <c:pt idx="1243">
                  <c:v>40841</c:v>
                </c:pt>
                <c:pt idx="1244">
                  <c:v>40842</c:v>
                </c:pt>
                <c:pt idx="1245">
                  <c:v>40843</c:v>
                </c:pt>
                <c:pt idx="1246">
                  <c:v>40844</c:v>
                </c:pt>
                <c:pt idx="1247">
                  <c:v>40845</c:v>
                </c:pt>
                <c:pt idx="1248">
                  <c:v>40846</c:v>
                </c:pt>
                <c:pt idx="1249">
                  <c:v>40847</c:v>
                </c:pt>
                <c:pt idx="1250">
                  <c:v>40848</c:v>
                </c:pt>
                <c:pt idx="1251">
                  <c:v>40849</c:v>
                </c:pt>
                <c:pt idx="1252">
                  <c:v>40850</c:v>
                </c:pt>
                <c:pt idx="1253">
                  <c:v>40851</c:v>
                </c:pt>
                <c:pt idx="1254">
                  <c:v>40852</c:v>
                </c:pt>
                <c:pt idx="1255">
                  <c:v>40853</c:v>
                </c:pt>
                <c:pt idx="1256">
                  <c:v>40854</c:v>
                </c:pt>
                <c:pt idx="1257">
                  <c:v>40855</c:v>
                </c:pt>
                <c:pt idx="1258">
                  <c:v>40856</c:v>
                </c:pt>
                <c:pt idx="1259">
                  <c:v>40857</c:v>
                </c:pt>
                <c:pt idx="1260">
                  <c:v>40858</c:v>
                </c:pt>
                <c:pt idx="1261">
                  <c:v>40859</c:v>
                </c:pt>
                <c:pt idx="1262">
                  <c:v>40860</c:v>
                </c:pt>
                <c:pt idx="1263">
                  <c:v>40861</c:v>
                </c:pt>
                <c:pt idx="1264">
                  <c:v>40862</c:v>
                </c:pt>
                <c:pt idx="1265">
                  <c:v>40863</c:v>
                </c:pt>
                <c:pt idx="1266">
                  <c:v>40864</c:v>
                </c:pt>
                <c:pt idx="1267">
                  <c:v>40865</c:v>
                </c:pt>
                <c:pt idx="1268">
                  <c:v>40866</c:v>
                </c:pt>
                <c:pt idx="1269">
                  <c:v>40867</c:v>
                </c:pt>
                <c:pt idx="1270">
                  <c:v>40868</c:v>
                </c:pt>
                <c:pt idx="1271">
                  <c:v>40869</c:v>
                </c:pt>
                <c:pt idx="1272">
                  <c:v>40870</c:v>
                </c:pt>
                <c:pt idx="1273">
                  <c:v>40871</c:v>
                </c:pt>
                <c:pt idx="1274">
                  <c:v>40872</c:v>
                </c:pt>
                <c:pt idx="1275">
                  <c:v>40873</c:v>
                </c:pt>
                <c:pt idx="1276">
                  <c:v>40874</c:v>
                </c:pt>
                <c:pt idx="1277">
                  <c:v>40875</c:v>
                </c:pt>
                <c:pt idx="1278">
                  <c:v>40876</c:v>
                </c:pt>
                <c:pt idx="1279">
                  <c:v>40877</c:v>
                </c:pt>
                <c:pt idx="1280">
                  <c:v>40878</c:v>
                </c:pt>
                <c:pt idx="1281">
                  <c:v>40879</c:v>
                </c:pt>
                <c:pt idx="1282">
                  <c:v>40880</c:v>
                </c:pt>
                <c:pt idx="1283">
                  <c:v>40881</c:v>
                </c:pt>
                <c:pt idx="1284">
                  <c:v>40882</c:v>
                </c:pt>
                <c:pt idx="1285">
                  <c:v>40883</c:v>
                </c:pt>
                <c:pt idx="1286">
                  <c:v>40884</c:v>
                </c:pt>
                <c:pt idx="1287">
                  <c:v>40885</c:v>
                </c:pt>
                <c:pt idx="1288">
                  <c:v>40886</c:v>
                </c:pt>
                <c:pt idx="1289">
                  <c:v>40887</c:v>
                </c:pt>
                <c:pt idx="1290">
                  <c:v>40888</c:v>
                </c:pt>
                <c:pt idx="1291">
                  <c:v>40889</c:v>
                </c:pt>
                <c:pt idx="1292">
                  <c:v>40890</c:v>
                </c:pt>
                <c:pt idx="1293">
                  <c:v>40891</c:v>
                </c:pt>
                <c:pt idx="1294">
                  <c:v>40892</c:v>
                </c:pt>
                <c:pt idx="1295">
                  <c:v>40893</c:v>
                </c:pt>
                <c:pt idx="1296">
                  <c:v>40894</c:v>
                </c:pt>
                <c:pt idx="1297">
                  <c:v>40895</c:v>
                </c:pt>
                <c:pt idx="1298">
                  <c:v>40896</c:v>
                </c:pt>
                <c:pt idx="1299">
                  <c:v>40897</c:v>
                </c:pt>
                <c:pt idx="1300">
                  <c:v>40898</c:v>
                </c:pt>
                <c:pt idx="1301">
                  <c:v>40899</c:v>
                </c:pt>
                <c:pt idx="1302">
                  <c:v>40900</c:v>
                </c:pt>
                <c:pt idx="1303">
                  <c:v>40901</c:v>
                </c:pt>
                <c:pt idx="1304">
                  <c:v>40902</c:v>
                </c:pt>
                <c:pt idx="1305">
                  <c:v>40903</c:v>
                </c:pt>
                <c:pt idx="1306">
                  <c:v>40904</c:v>
                </c:pt>
                <c:pt idx="1307">
                  <c:v>40905</c:v>
                </c:pt>
                <c:pt idx="1308">
                  <c:v>40906</c:v>
                </c:pt>
                <c:pt idx="1309">
                  <c:v>40907</c:v>
                </c:pt>
                <c:pt idx="1310">
                  <c:v>40908</c:v>
                </c:pt>
                <c:pt idx="1311">
                  <c:v>40909</c:v>
                </c:pt>
                <c:pt idx="1312">
                  <c:v>40910</c:v>
                </c:pt>
                <c:pt idx="1313">
                  <c:v>40911</c:v>
                </c:pt>
                <c:pt idx="1314">
                  <c:v>40912</c:v>
                </c:pt>
                <c:pt idx="1315">
                  <c:v>40913</c:v>
                </c:pt>
                <c:pt idx="1316">
                  <c:v>40914</c:v>
                </c:pt>
                <c:pt idx="1317">
                  <c:v>40915</c:v>
                </c:pt>
                <c:pt idx="1318">
                  <c:v>40916</c:v>
                </c:pt>
                <c:pt idx="1319">
                  <c:v>40917</c:v>
                </c:pt>
                <c:pt idx="1320">
                  <c:v>40918</c:v>
                </c:pt>
                <c:pt idx="1321">
                  <c:v>40919</c:v>
                </c:pt>
                <c:pt idx="1322">
                  <c:v>40920</c:v>
                </c:pt>
                <c:pt idx="1323">
                  <c:v>40921</c:v>
                </c:pt>
                <c:pt idx="1324">
                  <c:v>40922</c:v>
                </c:pt>
                <c:pt idx="1325">
                  <c:v>40923</c:v>
                </c:pt>
                <c:pt idx="1326">
                  <c:v>40924</c:v>
                </c:pt>
                <c:pt idx="1327">
                  <c:v>40925</c:v>
                </c:pt>
                <c:pt idx="1328">
                  <c:v>40926</c:v>
                </c:pt>
                <c:pt idx="1329">
                  <c:v>40927</c:v>
                </c:pt>
                <c:pt idx="1330">
                  <c:v>40928</c:v>
                </c:pt>
                <c:pt idx="1331">
                  <c:v>40929</c:v>
                </c:pt>
                <c:pt idx="1332">
                  <c:v>40930</c:v>
                </c:pt>
                <c:pt idx="1333">
                  <c:v>40931</c:v>
                </c:pt>
                <c:pt idx="1334">
                  <c:v>40932</c:v>
                </c:pt>
                <c:pt idx="1335">
                  <c:v>40933</c:v>
                </c:pt>
                <c:pt idx="1336">
                  <c:v>40934</c:v>
                </c:pt>
                <c:pt idx="1337">
                  <c:v>40935</c:v>
                </c:pt>
                <c:pt idx="1338">
                  <c:v>40936</c:v>
                </c:pt>
                <c:pt idx="1339">
                  <c:v>40937</c:v>
                </c:pt>
                <c:pt idx="1340">
                  <c:v>40938</c:v>
                </c:pt>
                <c:pt idx="1341">
                  <c:v>40939</c:v>
                </c:pt>
                <c:pt idx="1342">
                  <c:v>40940</c:v>
                </c:pt>
                <c:pt idx="1343">
                  <c:v>40941</c:v>
                </c:pt>
                <c:pt idx="1344">
                  <c:v>40942</c:v>
                </c:pt>
                <c:pt idx="1345">
                  <c:v>40943</c:v>
                </c:pt>
                <c:pt idx="1346">
                  <c:v>40944</c:v>
                </c:pt>
                <c:pt idx="1347">
                  <c:v>40945</c:v>
                </c:pt>
                <c:pt idx="1348">
                  <c:v>40946</c:v>
                </c:pt>
                <c:pt idx="1349">
                  <c:v>40947</c:v>
                </c:pt>
                <c:pt idx="1350">
                  <c:v>40948</c:v>
                </c:pt>
                <c:pt idx="1351">
                  <c:v>40949</c:v>
                </c:pt>
                <c:pt idx="1352">
                  <c:v>40950</c:v>
                </c:pt>
                <c:pt idx="1353">
                  <c:v>40951</c:v>
                </c:pt>
                <c:pt idx="1354">
                  <c:v>40952</c:v>
                </c:pt>
                <c:pt idx="1355">
                  <c:v>40953</c:v>
                </c:pt>
                <c:pt idx="1356">
                  <c:v>40954</c:v>
                </c:pt>
                <c:pt idx="1357">
                  <c:v>40955</c:v>
                </c:pt>
                <c:pt idx="1358">
                  <c:v>40956</c:v>
                </c:pt>
                <c:pt idx="1359">
                  <c:v>40957</c:v>
                </c:pt>
                <c:pt idx="1360">
                  <c:v>40958</c:v>
                </c:pt>
                <c:pt idx="1361">
                  <c:v>40959</c:v>
                </c:pt>
                <c:pt idx="1362">
                  <c:v>40960</c:v>
                </c:pt>
                <c:pt idx="1363">
                  <c:v>40961</c:v>
                </c:pt>
                <c:pt idx="1364">
                  <c:v>40962</c:v>
                </c:pt>
                <c:pt idx="1365">
                  <c:v>40963</c:v>
                </c:pt>
                <c:pt idx="1366">
                  <c:v>40964</c:v>
                </c:pt>
                <c:pt idx="1367">
                  <c:v>40965</c:v>
                </c:pt>
                <c:pt idx="1368">
                  <c:v>40966</c:v>
                </c:pt>
                <c:pt idx="1369">
                  <c:v>40967</c:v>
                </c:pt>
                <c:pt idx="1370">
                  <c:v>40968</c:v>
                </c:pt>
                <c:pt idx="1371">
                  <c:v>40969</c:v>
                </c:pt>
                <c:pt idx="1372">
                  <c:v>40970</c:v>
                </c:pt>
                <c:pt idx="1373">
                  <c:v>40971</c:v>
                </c:pt>
                <c:pt idx="1374">
                  <c:v>40972</c:v>
                </c:pt>
                <c:pt idx="1375">
                  <c:v>40973</c:v>
                </c:pt>
                <c:pt idx="1376">
                  <c:v>40974</c:v>
                </c:pt>
                <c:pt idx="1377">
                  <c:v>40975</c:v>
                </c:pt>
                <c:pt idx="1378">
                  <c:v>40976</c:v>
                </c:pt>
                <c:pt idx="1379">
                  <c:v>40977</c:v>
                </c:pt>
                <c:pt idx="1380">
                  <c:v>40978</c:v>
                </c:pt>
                <c:pt idx="1381">
                  <c:v>40979</c:v>
                </c:pt>
                <c:pt idx="1382">
                  <c:v>40980</c:v>
                </c:pt>
                <c:pt idx="1383">
                  <c:v>40981</c:v>
                </c:pt>
                <c:pt idx="1384">
                  <c:v>40982</c:v>
                </c:pt>
                <c:pt idx="1385">
                  <c:v>40983</c:v>
                </c:pt>
                <c:pt idx="1386">
                  <c:v>40984</c:v>
                </c:pt>
                <c:pt idx="1387">
                  <c:v>40985</c:v>
                </c:pt>
                <c:pt idx="1388">
                  <c:v>40986</c:v>
                </c:pt>
                <c:pt idx="1389">
                  <c:v>40987</c:v>
                </c:pt>
                <c:pt idx="1390">
                  <c:v>40988</c:v>
                </c:pt>
                <c:pt idx="1391">
                  <c:v>40989</c:v>
                </c:pt>
                <c:pt idx="1392">
                  <c:v>40990</c:v>
                </c:pt>
                <c:pt idx="1393">
                  <c:v>40991</c:v>
                </c:pt>
                <c:pt idx="1394">
                  <c:v>40992</c:v>
                </c:pt>
                <c:pt idx="1395">
                  <c:v>40993</c:v>
                </c:pt>
                <c:pt idx="1396">
                  <c:v>40994</c:v>
                </c:pt>
                <c:pt idx="1397">
                  <c:v>40995</c:v>
                </c:pt>
                <c:pt idx="1398">
                  <c:v>40996</c:v>
                </c:pt>
                <c:pt idx="1399">
                  <c:v>40997</c:v>
                </c:pt>
                <c:pt idx="1400">
                  <c:v>40998</c:v>
                </c:pt>
                <c:pt idx="1401">
                  <c:v>40999</c:v>
                </c:pt>
                <c:pt idx="1402">
                  <c:v>41000</c:v>
                </c:pt>
                <c:pt idx="1403">
                  <c:v>41001</c:v>
                </c:pt>
                <c:pt idx="1404">
                  <c:v>41002</c:v>
                </c:pt>
                <c:pt idx="1405">
                  <c:v>41003</c:v>
                </c:pt>
                <c:pt idx="1406">
                  <c:v>41004</c:v>
                </c:pt>
                <c:pt idx="1407">
                  <c:v>41005</c:v>
                </c:pt>
                <c:pt idx="1408">
                  <c:v>41006</c:v>
                </c:pt>
                <c:pt idx="1409">
                  <c:v>41007</c:v>
                </c:pt>
                <c:pt idx="1410">
                  <c:v>41008</c:v>
                </c:pt>
                <c:pt idx="1411">
                  <c:v>41009</c:v>
                </c:pt>
                <c:pt idx="1412">
                  <c:v>41010</c:v>
                </c:pt>
                <c:pt idx="1413">
                  <c:v>41011</c:v>
                </c:pt>
                <c:pt idx="1414">
                  <c:v>41012</c:v>
                </c:pt>
                <c:pt idx="1415">
                  <c:v>41013</c:v>
                </c:pt>
                <c:pt idx="1416">
                  <c:v>41014</c:v>
                </c:pt>
                <c:pt idx="1417">
                  <c:v>41015</c:v>
                </c:pt>
                <c:pt idx="1418">
                  <c:v>41016</c:v>
                </c:pt>
                <c:pt idx="1419">
                  <c:v>41017</c:v>
                </c:pt>
                <c:pt idx="1420">
                  <c:v>41018</c:v>
                </c:pt>
                <c:pt idx="1421">
                  <c:v>41019</c:v>
                </c:pt>
                <c:pt idx="1422">
                  <c:v>41020</c:v>
                </c:pt>
                <c:pt idx="1423">
                  <c:v>41021</c:v>
                </c:pt>
                <c:pt idx="1424">
                  <c:v>41022</c:v>
                </c:pt>
                <c:pt idx="1425">
                  <c:v>41023</c:v>
                </c:pt>
                <c:pt idx="1426">
                  <c:v>41024</c:v>
                </c:pt>
                <c:pt idx="1427">
                  <c:v>41025</c:v>
                </c:pt>
                <c:pt idx="1428">
                  <c:v>41026</c:v>
                </c:pt>
                <c:pt idx="1429">
                  <c:v>41027</c:v>
                </c:pt>
                <c:pt idx="1430">
                  <c:v>41028</c:v>
                </c:pt>
                <c:pt idx="1431">
                  <c:v>41029</c:v>
                </c:pt>
                <c:pt idx="1432">
                  <c:v>41030</c:v>
                </c:pt>
                <c:pt idx="1433">
                  <c:v>41031</c:v>
                </c:pt>
                <c:pt idx="1434">
                  <c:v>41032</c:v>
                </c:pt>
                <c:pt idx="1435">
                  <c:v>41033</c:v>
                </c:pt>
                <c:pt idx="1436">
                  <c:v>41034</c:v>
                </c:pt>
                <c:pt idx="1437">
                  <c:v>41035</c:v>
                </c:pt>
                <c:pt idx="1438">
                  <c:v>41036</c:v>
                </c:pt>
                <c:pt idx="1439">
                  <c:v>41037</c:v>
                </c:pt>
                <c:pt idx="1440">
                  <c:v>41038</c:v>
                </c:pt>
                <c:pt idx="1441">
                  <c:v>41039</c:v>
                </c:pt>
                <c:pt idx="1442">
                  <c:v>41040</c:v>
                </c:pt>
                <c:pt idx="1443">
                  <c:v>41041</c:v>
                </c:pt>
                <c:pt idx="1444">
                  <c:v>41042</c:v>
                </c:pt>
                <c:pt idx="1445">
                  <c:v>41043</c:v>
                </c:pt>
                <c:pt idx="1446">
                  <c:v>41044</c:v>
                </c:pt>
                <c:pt idx="1447">
                  <c:v>41045</c:v>
                </c:pt>
                <c:pt idx="1448">
                  <c:v>41046</c:v>
                </c:pt>
                <c:pt idx="1449">
                  <c:v>41047</c:v>
                </c:pt>
                <c:pt idx="1450">
                  <c:v>41048</c:v>
                </c:pt>
                <c:pt idx="1451">
                  <c:v>41049</c:v>
                </c:pt>
                <c:pt idx="1452">
                  <c:v>41050</c:v>
                </c:pt>
                <c:pt idx="1453">
                  <c:v>41051</c:v>
                </c:pt>
                <c:pt idx="1454">
                  <c:v>41052</c:v>
                </c:pt>
                <c:pt idx="1455">
                  <c:v>41053</c:v>
                </c:pt>
                <c:pt idx="1456">
                  <c:v>41054</c:v>
                </c:pt>
                <c:pt idx="1457">
                  <c:v>41055</c:v>
                </c:pt>
                <c:pt idx="1458">
                  <c:v>41056</c:v>
                </c:pt>
                <c:pt idx="1459">
                  <c:v>41057</c:v>
                </c:pt>
                <c:pt idx="1460">
                  <c:v>41058</c:v>
                </c:pt>
                <c:pt idx="1461">
                  <c:v>41059</c:v>
                </c:pt>
                <c:pt idx="1462">
                  <c:v>41060</c:v>
                </c:pt>
                <c:pt idx="1463">
                  <c:v>41061</c:v>
                </c:pt>
                <c:pt idx="1464">
                  <c:v>41062</c:v>
                </c:pt>
                <c:pt idx="1465">
                  <c:v>41063</c:v>
                </c:pt>
                <c:pt idx="1466">
                  <c:v>41064</c:v>
                </c:pt>
                <c:pt idx="1467">
                  <c:v>41065</c:v>
                </c:pt>
                <c:pt idx="1468">
                  <c:v>41066</c:v>
                </c:pt>
                <c:pt idx="1469">
                  <c:v>41067</c:v>
                </c:pt>
                <c:pt idx="1470">
                  <c:v>41068</c:v>
                </c:pt>
                <c:pt idx="1471">
                  <c:v>41069</c:v>
                </c:pt>
                <c:pt idx="1472">
                  <c:v>41070</c:v>
                </c:pt>
                <c:pt idx="1473">
                  <c:v>41071</c:v>
                </c:pt>
                <c:pt idx="1474">
                  <c:v>41072</c:v>
                </c:pt>
                <c:pt idx="1475">
                  <c:v>41073</c:v>
                </c:pt>
                <c:pt idx="1476">
                  <c:v>41074</c:v>
                </c:pt>
                <c:pt idx="1477">
                  <c:v>41075</c:v>
                </c:pt>
                <c:pt idx="1478">
                  <c:v>41076</c:v>
                </c:pt>
                <c:pt idx="1479">
                  <c:v>41077</c:v>
                </c:pt>
                <c:pt idx="1480">
                  <c:v>41078</c:v>
                </c:pt>
                <c:pt idx="1481">
                  <c:v>41079</c:v>
                </c:pt>
                <c:pt idx="1482">
                  <c:v>41080</c:v>
                </c:pt>
                <c:pt idx="1483">
                  <c:v>41081</c:v>
                </c:pt>
                <c:pt idx="1484">
                  <c:v>41082</c:v>
                </c:pt>
                <c:pt idx="1485">
                  <c:v>41083</c:v>
                </c:pt>
                <c:pt idx="1486">
                  <c:v>41084</c:v>
                </c:pt>
                <c:pt idx="1487">
                  <c:v>41085</c:v>
                </c:pt>
                <c:pt idx="1488">
                  <c:v>41086</c:v>
                </c:pt>
                <c:pt idx="1489">
                  <c:v>41087</c:v>
                </c:pt>
                <c:pt idx="1490">
                  <c:v>41088</c:v>
                </c:pt>
                <c:pt idx="1491">
                  <c:v>41089</c:v>
                </c:pt>
                <c:pt idx="1492">
                  <c:v>41090</c:v>
                </c:pt>
                <c:pt idx="1493">
                  <c:v>41091</c:v>
                </c:pt>
                <c:pt idx="1494">
                  <c:v>41092</c:v>
                </c:pt>
                <c:pt idx="1495">
                  <c:v>41093</c:v>
                </c:pt>
                <c:pt idx="1496">
                  <c:v>41094</c:v>
                </c:pt>
                <c:pt idx="1497">
                  <c:v>41095</c:v>
                </c:pt>
                <c:pt idx="1498">
                  <c:v>41096</c:v>
                </c:pt>
                <c:pt idx="1499">
                  <c:v>41097</c:v>
                </c:pt>
                <c:pt idx="1500">
                  <c:v>41098</c:v>
                </c:pt>
                <c:pt idx="1501">
                  <c:v>41099</c:v>
                </c:pt>
                <c:pt idx="1502">
                  <c:v>41100</c:v>
                </c:pt>
                <c:pt idx="1503">
                  <c:v>41101</c:v>
                </c:pt>
                <c:pt idx="1504">
                  <c:v>41102</c:v>
                </c:pt>
                <c:pt idx="1505">
                  <c:v>41103</c:v>
                </c:pt>
                <c:pt idx="1506">
                  <c:v>41104</c:v>
                </c:pt>
                <c:pt idx="1507">
                  <c:v>41105</c:v>
                </c:pt>
                <c:pt idx="1508">
                  <c:v>41106</c:v>
                </c:pt>
                <c:pt idx="1509">
                  <c:v>41107</c:v>
                </c:pt>
                <c:pt idx="1510">
                  <c:v>41108</c:v>
                </c:pt>
                <c:pt idx="1511">
                  <c:v>41109</c:v>
                </c:pt>
                <c:pt idx="1512">
                  <c:v>41110</c:v>
                </c:pt>
                <c:pt idx="1513">
                  <c:v>41111</c:v>
                </c:pt>
                <c:pt idx="1514">
                  <c:v>41112</c:v>
                </c:pt>
                <c:pt idx="1515">
                  <c:v>41113</c:v>
                </c:pt>
                <c:pt idx="1516">
                  <c:v>41114</c:v>
                </c:pt>
                <c:pt idx="1517">
                  <c:v>41115</c:v>
                </c:pt>
                <c:pt idx="1518">
                  <c:v>41116</c:v>
                </c:pt>
                <c:pt idx="1519">
                  <c:v>41117</c:v>
                </c:pt>
                <c:pt idx="1520">
                  <c:v>41118</c:v>
                </c:pt>
                <c:pt idx="1521">
                  <c:v>41119</c:v>
                </c:pt>
                <c:pt idx="1522">
                  <c:v>41120</c:v>
                </c:pt>
                <c:pt idx="1523">
                  <c:v>41121</c:v>
                </c:pt>
                <c:pt idx="1524">
                  <c:v>41122</c:v>
                </c:pt>
                <c:pt idx="1525">
                  <c:v>41123</c:v>
                </c:pt>
                <c:pt idx="1526">
                  <c:v>41124</c:v>
                </c:pt>
                <c:pt idx="1527">
                  <c:v>41125</c:v>
                </c:pt>
                <c:pt idx="1528">
                  <c:v>41126</c:v>
                </c:pt>
                <c:pt idx="1529">
                  <c:v>41127</c:v>
                </c:pt>
                <c:pt idx="1530">
                  <c:v>41128</c:v>
                </c:pt>
                <c:pt idx="1531">
                  <c:v>41129</c:v>
                </c:pt>
                <c:pt idx="1532">
                  <c:v>41130</c:v>
                </c:pt>
                <c:pt idx="1533">
                  <c:v>41131</c:v>
                </c:pt>
                <c:pt idx="1534">
                  <c:v>41132</c:v>
                </c:pt>
                <c:pt idx="1535">
                  <c:v>41133</c:v>
                </c:pt>
                <c:pt idx="1536">
                  <c:v>41134</c:v>
                </c:pt>
                <c:pt idx="1537">
                  <c:v>41135</c:v>
                </c:pt>
                <c:pt idx="1538">
                  <c:v>41136</c:v>
                </c:pt>
                <c:pt idx="1539">
                  <c:v>41137</c:v>
                </c:pt>
                <c:pt idx="1540">
                  <c:v>41138</c:v>
                </c:pt>
                <c:pt idx="1541">
                  <c:v>41139</c:v>
                </c:pt>
                <c:pt idx="1542">
                  <c:v>41140</c:v>
                </c:pt>
                <c:pt idx="1543">
                  <c:v>41141</c:v>
                </c:pt>
                <c:pt idx="1544">
                  <c:v>41142</c:v>
                </c:pt>
                <c:pt idx="1545">
                  <c:v>41143</c:v>
                </c:pt>
                <c:pt idx="1546">
                  <c:v>41144</c:v>
                </c:pt>
                <c:pt idx="1547">
                  <c:v>41145</c:v>
                </c:pt>
                <c:pt idx="1548">
                  <c:v>41146</c:v>
                </c:pt>
                <c:pt idx="1549">
                  <c:v>41147</c:v>
                </c:pt>
                <c:pt idx="1550">
                  <c:v>41148</c:v>
                </c:pt>
                <c:pt idx="1551">
                  <c:v>41149</c:v>
                </c:pt>
                <c:pt idx="1552">
                  <c:v>41150</c:v>
                </c:pt>
                <c:pt idx="1553">
                  <c:v>41151</c:v>
                </c:pt>
                <c:pt idx="1554">
                  <c:v>41152</c:v>
                </c:pt>
                <c:pt idx="1555">
                  <c:v>41153</c:v>
                </c:pt>
                <c:pt idx="1556">
                  <c:v>41154</c:v>
                </c:pt>
                <c:pt idx="1557">
                  <c:v>41155</c:v>
                </c:pt>
                <c:pt idx="1558">
                  <c:v>41156</c:v>
                </c:pt>
                <c:pt idx="1559">
                  <c:v>41157</c:v>
                </c:pt>
                <c:pt idx="1560">
                  <c:v>41158</c:v>
                </c:pt>
                <c:pt idx="1561">
                  <c:v>41159</c:v>
                </c:pt>
                <c:pt idx="1562">
                  <c:v>41160</c:v>
                </c:pt>
                <c:pt idx="1563">
                  <c:v>41161</c:v>
                </c:pt>
                <c:pt idx="1564">
                  <c:v>41162</c:v>
                </c:pt>
                <c:pt idx="1565">
                  <c:v>41163</c:v>
                </c:pt>
                <c:pt idx="1566">
                  <c:v>41164</c:v>
                </c:pt>
                <c:pt idx="1567">
                  <c:v>41165</c:v>
                </c:pt>
                <c:pt idx="1568">
                  <c:v>41166</c:v>
                </c:pt>
                <c:pt idx="1569">
                  <c:v>41167</c:v>
                </c:pt>
                <c:pt idx="1570">
                  <c:v>41168</c:v>
                </c:pt>
                <c:pt idx="1571">
                  <c:v>41169</c:v>
                </c:pt>
                <c:pt idx="1572">
                  <c:v>41170</c:v>
                </c:pt>
                <c:pt idx="1573">
                  <c:v>41171</c:v>
                </c:pt>
                <c:pt idx="1574">
                  <c:v>41172</c:v>
                </c:pt>
                <c:pt idx="1575">
                  <c:v>41173</c:v>
                </c:pt>
                <c:pt idx="1576">
                  <c:v>41174</c:v>
                </c:pt>
                <c:pt idx="1577">
                  <c:v>41175</c:v>
                </c:pt>
                <c:pt idx="1578">
                  <c:v>41176</c:v>
                </c:pt>
                <c:pt idx="1579">
                  <c:v>41177</c:v>
                </c:pt>
                <c:pt idx="1580">
                  <c:v>41178</c:v>
                </c:pt>
                <c:pt idx="1581">
                  <c:v>41179</c:v>
                </c:pt>
                <c:pt idx="1582">
                  <c:v>41180</c:v>
                </c:pt>
                <c:pt idx="1583">
                  <c:v>41181</c:v>
                </c:pt>
                <c:pt idx="1584">
                  <c:v>41182</c:v>
                </c:pt>
                <c:pt idx="1585">
                  <c:v>41183</c:v>
                </c:pt>
                <c:pt idx="1586">
                  <c:v>41184</c:v>
                </c:pt>
                <c:pt idx="1587">
                  <c:v>41185</c:v>
                </c:pt>
                <c:pt idx="1588">
                  <c:v>41186</c:v>
                </c:pt>
                <c:pt idx="1589">
                  <c:v>41187</c:v>
                </c:pt>
                <c:pt idx="1590">
                  <c:v>41188</c:v>
                </c:pt>
                <c:pt idx="1591">
                  <c:v>41189</c:v>
                </c:pt>
                <c:pt idx="1592">
                  <c:v>41190</c:v>
                </c:pt>
                <c:pt idx="1593">
                  <c:v>41191</c:v>
                </c:pt>
                <c:pt idx="1594">
                  <c:v>41192</c:v>
                </c:pt>
                <c:pt idx="1595">
                  <c:v>41193</c:v>
                </c:pt>
                <c:pt idx="1596">
                  <c:v>41194</c:v>
                </c:pt>
                <c:pt idx="1597">
                  <c:v>41195</c:v>
                </c:pt>
                <c:pt idx="1598">
                  <c:v>41196</c:v>
                </c:pt>
                <c:pt idx="1599">
                  <c:v>41197</c:v>
                </c:pt>
                <c:pt idx="1600">
                  <c:v>41198</c:v>
                </c:pt>
                <c:pt idx="1601">
                  <c:v>41199</c:v>
                </c:pt>
                <c:pt idx="1602">
                  <c:v>41200</c:v>
                </c:pt>
                <c:pt idx="1603">
                  <c:v>41201</c:v>
                </c:pt>
                <c:pt idx="1604">
                  <c:v>41202</c:v>
                </c:pt>
                <c:pt idx="1605">
                  <c:v>41203</c:v>
                </c:pt>
                <c:pt idx="1606">
                  <c:v>41204</c:v>
                </c:pt>
                <c:pt idx="1607">
                  <c:v>41205</c:v>
                </c:pt>
                <c:pt idx="1608">
                  <c:v>41206</c:v>
                </c:pt>
                <c:pt idx="1609">
                  <c:v>41207</c:v>
                </c:pt>
                <c:pt idx="1610">
                  <c:v>41208</c:v>
                </c:pt>
                <c:pt idx="1611">
                  <c:v>41209</c:v>
                </c:pt>
                <c:pt idx="1612">
                  <c:v>41210</c:v>
                </c:pt>
                <c:pt idx="1613">
                  <c:v>41211</c:v>
                </c:pt>
                <c:pt idx="1614">
                  <c:v>41212</c:v>
                </c:pt>
                <c:pt idx="1615">
                  <c:v>41213</c:v>
                </c:pt>
                <c:pt idx="1616">
                  <c:v>41214</c:v>
                </c:pt>
                <c:pt idx="1617">
                  <c:v>41215</c:v>
                </c:pt>
                <c:pt idx="1618">
                  <c:v>41216</c:v>
                </c:pt>
                <c:pt idx="1619">
                  <c:v>41217</c:v>
                </c:pt>
                <c:pt idx="1620">
                  <c:v>41218</c:v>
                </c:pt>
                <c:pt idx="1621">
                  <c:v>41219</c:v>
                </c:pt>
                <c:pt idx="1622">
                  <c:v>41220</c:v>
                </c:pt>
                <c:pt idx="1623">
                  <c:v>41221</c:v>
                </c:pt>
                <c:pt idx="1624">
                  <c:v>41222</c:v>
                </c:pt>
                <c:pt idx="1625">
                  <c:v>41223</c:v>
                </c:pt>
                <c:pt idx="1626">
                  <c:v>41224</c:v>
                </c:pt>
                <c:pt idx="1627">
                  <c:v>41225</c:v>
                </c:pt>
                <c:pt idx="1628">
                  <c:v>41226</c:v>
                </c:pt>
                <c:pt idx="1629">
                  <c:v>41227</c:v>
                </c:pt>
                <c:pt idx="1630">
                  <c:v>41228</c:v>
                </c:pt>
                <c:pt idx="1631">
                  <c:v>41229</c:v>
                </c:pt>
                <c:pt idx="1632">
                  <c:v>41230</c:v>
                </c:pt>
                <c:pt idx="1633">
                  <c:v>41231</c:v>
                </c:pt>
                <c:pt idx="1634">
                  <c:v>41232</c:v>
                </c:pt>
                <c:pt idx="1635">
                  <c:v>41233</c:v>
                </c:pt>
                <c:pt idx="1636">
                  <c:v>41234</c:v>
                </c:pt>
                <c:pt idx="1637">
                  <c:v>41235</c:v>
                </c:pt>
                <c:pt idx="1638">
                  <c:v>41236</c:v>
                </c:pt>
                <c:pt idx="1639">
                  <c:v>41237</c:v>
                </c:pt>
                <c:pt idx="1640">
                  <c:v>41238</c:v>
                </c:pt>
                <c:pt idx="1641">
                  <c:v>41239</c:v>
                </c:pt>
                <c:pt idx="1642">
                  <c:v>41240</c:v>
                </c:pt>
                <c:pt idx="1643">
                  <c:v>41241</c:v>
                </c:pt>
                <c:pt idx="1644">
                  <c:v>41242</c:v>
                </c:pt>
                <c:pt idx="1645">
                  <c:v>41243</c:v>
                </c:pt>
                <c:pt idx="1646">
                  <c:v>41244</c:v>
                </c:pt>
                <c:pt idx="1647">
                  <c:v>41245</c:v>
                </c:pt>
                <c:pt idx="1648">
                  <c:v>41246</c:v>
                </c:pt>
                <c:pt idx="1649">
                  <c:v>41247</c:v>
                </c:pt>
                <c:pt idx="1650">
                  <c:v>41248</c:v>
                </c:pt>
                <c:pt idx="1651">
                  <c:v>41249</c:v>
                </c:pt>
                <c:pt idx="1652">
                  <c:v>41250</c:v>
                </c:pt>
                <c:pt idx="1653">
                  <c:v>41251</c:v>
                </c:pt>
                <c:pt idx="1654">
                  <c:v>41252</c:v>
                </c:pt>
                <c:pt idx="1655">
                  <c:v>41253</c:v>
                </c:pt>
                <c:pt idx="1656">
                  <c:v>41254</c:v>
                </c:pt>
                <c:pt idx="1657">
                  <c:v>41255</c:v>
                </c:pt>
                <c:pt idx="1658">
                  <c:v>41256</c:v>
                </c:pt>
                <c:pt idx="1659">
                  <c:v>41257</c:v>
                </c:pt>
                <c:pt idx="1660">
                  <c:v>41258</c:v>
                </c:pt>
                <c:pt idx="1661">
                  <c:v>41259</c:v>
                </c:pt>
                <c:pt idx="1662">
                  <c:v>41260</c:v>
                </c:pt>
                <c:pt idx="1663">
                  <c:v>41261</c:v>
                </c:pt>
                <c:pt idx="1664">
                  <c:v>41262</c:v>
                </c:pt>
                <c:pt idx="1665">
                  <c:v>41263</c:v>
                </c:pt>
                <c:pt idx="1666">
                  <c:v>41264</c:v>
                </c:pt>
                <c:pt idx="1667">
                  <c:v>41265</c:v>
                </c:pt>
                <c:pt idx="1668">
                  <c:v>41266</c:v>
                </c:pt>
                <c:pt idx="1669">
                  <c:v>41267</c:v>
                </c:pt>
                <c:pt idx="1670">
                  <c:v>41268</c:v>
                </c:pt>
                <c:pt idx="1671">
                  <c:v>41269</c:v>
                </c:pt>
                <c:pt idx="1672">
                  <c:v>41270</c:v>
                </c:pt>
                <c:pt idx="1673">
                  <c:v>41271</c:v>
                </c:pt>
                <c:pt idx="1674">
                  <c:v>41272</c:v>
                </c:pt>
                <c:pt idx="1675">
                  <c:v>41273</c:v>
                </c:pt>
                <c:pt idx="1676">
                  <c:v>41274</c:v>
                </c:pt>
                <c:pt idx="1677">
                  <c:v>41275</c:v>
                </c:pt>
                <c:pt idx="1678">
                  <c:v>41276</c:v>
                </c:pt>
                <c:pt idx="1679">
                  <c:v>41277</c:v>
                </c:pt>
                <c:pt idx="1680">
                  <c:v>41278</c:v>
                </c:pt>
                <c:pt idx="1681">
                  <c:v>41279</c:v>
                </c:pt>
                <c:pt idx="1682">
                  <c:v>41280</c:v>
                </c:pt>
                <c:pt idx="1683">
                  <c:v>41281</c:v>
                </c:pt>
                <c:pt idx="1684">
                  <c:v>41282</c:v>
                </c:pt>
                <c:pt idx="1685">
                  <c:v>41283</c:v>
                </c:pt>
                <c:pt idx="1686">
                  <c:v>41284</c:v>
                </c:pt>
                <c:pt idx="1687">
                  <c:v>41285</c:v>
                </c:pt>
                <c:pt idx="1688">
                  <c:v>41286</c:v>
                </c:pt>
                <c:pt idx="1689">
                  <c:v>41287</c:v>
                </c:pt>
                <c:pt idx="1690">
                  <c:v>41288</c:v>
                </c:pt>
                <c:pt idx="1691">
                  <c:v>41289</c:v>
                </c:pt>
                <c:pt idx="1692">
                  <c:v>41290</c:v>
                </c:pt>
                <c:pt idx="1693">
                  <c:v>41291</c:v>
                </c:pt>
                <c:pt idx="1694">
                  <c:v>41292</c:v>
                </c:pt>
                <c:pt idx="1695">
                  <c:v>41293</c:v>
                </c:pt>
                <c:pt idx="1696">
                  <c:v>41294</c:v>
                </c:pt>
                <c:pt idx="1697">
                  <c:v>41295</c:v>
                </c:pt>
                <c:pt idx="1698">
                  <c:v>41296</c:v>
                </c:pt>
                <c:pt idx="1699">
                  <c:v>41297</c:v>
                </c:pt>
                <c:pt idx="1700">
                  <c:v>41298</c:v>
                </c:pt>
                <c:pt idx="1701">
                  <c:v>41299</c:v>
                </c:pt>
                <c:pt idx="1702">
                  <c:v>41300</c:v>
                </c:pt>
                <c:pt idx="1703">
                  <c:v>41301</c:v>
                </c:pt>
                <c:pt idx="1704">
                  <c:v>41302</c:v>
                </c:pt>
                <c:pt idx="1705">
                  <c:v>41303</c:v>
                </c:pt>
                <c:pt idx="1706">
                  <c:v>41304</c:v>
                </c:pt>
                <c:pt idx="1707">
                  <c:v>41305</c:v>
                </c:pt>
                <c:pt idx="1708">
                  <c:v>41306</c:v>
                </c:pt>
                <c:pt idx="1709">
                  <c:v>41307</c:v>
                </c:pt>
                <c:pt idx="1710">
                  <c:v>41308</c:v>
                </c:pt>
                <c:pt idx="1711">
                  <c:v>41309</c:v>
                </c:pt>
                <c:pt idx="1712">
                  <c:v>41310</c:v>
                </c:pt>
                <c:pt idx="1713">
                  <c:v>41311</c:v>
                </c:pt>
                <c:pt idx="1714">
                  <c:v>41312</c:v>
                </c:pt>
                <c:pt idx="1715">
                  <c:v>41313</c:v>
                </c:pt>
                <c:pt idx="1716">
                  <c:v>41314</c:v>
                </c:pt>
                <c:pt idx="1717">
                  <c:v>41315</c:v>
                </c:pt>
                <c:pt idx="1718">
                  <c:v>41316</c:v>
                </c:pt>
                <c:pt idx="1719">
                  <c:v>41317</c:v>
                </c:pt>
                <c:pt idx="1720">
                  <c:v>41318</c:v>
                </c:pt>
                <c:pt idx="1721">
                  <c:v>41319</c:v>
                </c:pt>
                <c:pt idx="1722">
                  <c:v>41320</c:v>
                </c:pt>
                <c:pt idx="1723">
                  <c:v>41321</c:v>
                </c:pt>
                <c:pt idx="1724">
                  <c:v>41322</c:v>
                </c:pt>
                <c:pt idx="1725">
                  <c:v>41323</c:v>
                </c:pt>
                <c:pt idx="1726">
                  <c:v>41324</c:v>
                </c:pt>
                <c:pt idx="1727">
                  <c:v>41325</c:v>
                </c:pt>
                <c:pt idx="1728">
                  <c:v>41326</c:v>
                </c:pt>
                <c:pt idx="1729">
                  <c:v>41327</c:v>
                </c:pt>
                <c:pt idx="1730">
                  <c:v>41328</c:v>
                </c:pt>
                <c:pt idx="1731">
                  <c:v>41329</c:v>
                </c:pt>
                <c:pt idx="1732">
                  <c:v>41330</c:v>
                </c:pt>
                <c:pt idx="1733">
                  <c:v>41331</c:v>
                </c:pt>
                <c:pt idx="1734">
                  <c:v>41332</c:v>
                </c:pt>
                <c:pt idx="1735">
                  <c:v>41333</c:v>
                </c:pt>
                <c:pt idx="1736">
                  <c:v>41334</c:v>
                </c:pt>
                <c:pt idx="1737">
                  <c:v>41335</c:v>
                </c:pt>
                <c:pt idx="1738">
                  <c:v>41336</c:v>
                </c:pt>
                <c:pt idx="1739">
                  <c:v>41337</c:v>
                </c:pt>
                <c:pt idx="1740">
                  <c:v>41338</c:v>
                </c:pt>
                <c:pt idx="1741">
                  <c:v>41339</c:v>
                </c:pt>
                <c:pt idx="1742">
                  <c:v>41340</c:v>
                </c:pt>
                <c:pt idx="1743">
                  <c:v>41341</c:v>
                </c:pt>
                <c:pt idx="1744">
                  <c:v>41342</c:v>
                </c:pt>
                <c:pt idx="1745">
                  <c:v>41343</c:v>
                </c:pt>
                <c:pt idx="1746">
                  <c:v>41344</c:v>
                </c:pt>
                <c:pt idx="1747">
                  <c:v>41345</c:v>
                </c:pt>
                <c:pt idx="1748">
                  <c:v>41346</c:v>
                </c:pt>
                <c:pt idx="1749">
                  <c:v>41347</c:v>
                </c:pt>
                <c:pt idx="1750">
                  <c:v>41348</c:v>
                </c:pt>
                <c:pt idx="1751">
                  <c:v>41349</c:v>
                </c:pt>
                <c:pt idx="1752">
                  <c:v>41350</c:v>
                </c:pt>
                <c:pt idx="1753">
                  <c:v>41351</c:v>
                </c:pt>
                <c:pt idx="1754">
                  <c:v>41352</c:v>
                </c:pt>
                <c:pt idx="1755">
                  <c:v>41353</c:v>
                </c:pt>
                <c:pt idx="1756">
                  <c:v>41354</c:v>
                </c:pt>
                <c:pt idx="1757">
                  <c:v>41355</c:v>
                </c:pt>
                <c:pt idx="1758">
                  <c:v>41356</c:v>
                </c:pt>
                <c:pt idx="1759">
                  <c:v>41357</c:v>
                </c:pt>
                <c:pt idx="1760">
                  <c:v>41358</c:v>
                </c:pt>
                <c:pt idx="1761">
                  <c:v>41359</c:v>
                </c:pt>
                <c:pt idx="1762">
                  <c:v>41360</c:v>
                </c:pt>
                <c:pt idx="1763">
                  <c:v>41361</c:v>
                </c:pt>
                <c:pt idx="1764">
                  <c:v>41362</c:v>
                </c:pt>
                <c:pt idx="1765">
                  <c:v>41363</c:v>
                </c:pt>
                <c:pt idx="1766">
                  <c:v>41364</c:v>
                </c:pt>
                <c:pt idx="1767">
                  <c:v>41365</c:v>
                </c:pt>
                <c:pt idx="1768">
                  <c:v>41366</c:v>
                </c:pt>
                <c:pt idx="1769">
                  <c:v>41367</c:v>
                </c:pt>
                <c:pt idx="1770">
                  <c:v>41368</c:v>
                </c:pt>
                <c:pt idx="1771">
                  <c:v>41369</c:v>
                </c:pt>
                <c:pt idx="1772">
                  <c:v>41370</c:v>
                </c:pt>
                <c:pt idx="1773">
                  <c:v>41371</c:v>
                </c:pt>
                <c:pt idx="1774">
                  <c:v>41372</c:v>
                </c:pt>
                <c:pt idx="1775">
                  <c:v>41373</c:v>
                </c:pt>
                <c:pt idx="1776">
                  <c:v>41374</c:v>
                </c:pt>
                <c:pt idx="1777">
                  <c:v>41375</c:v>
                </c:pt>
                <c:pt idx="1778">
                  <c:v>41376</c:v>
                </c:pt>
                <c:pt idx="1779">
                  <c:v>41377</c:v>
                </c:pt>
                <c:pt idx="1780">
                  <c:v>41378</c:v>
                </c:pt>
                <c:pt idx="1781">
                  <c:v>41379</c:v>
                </c:pt>
                <c:pt idx="1782">
                  <c:v>41380</c:v>
                </c:pt>
                <c:pt idx="1783">
                  <c:v>41381</c:v>
                </c:pt>
                <c:pt idx="1784">
                  <c:v>41382</c:v>
                </c:pt>
                <c:pt idx="1785">
                  <c:v>41383</c:v>
                </c:pt>
                <c:pt idx="1786">
                  <c:v>41384</c:v>
                </c:pt>
                <c:pt idx="1787">
                  <c:v>41385</c:v>
                </c:pt>
                <c:pt idx="1788">
                  <c:v>41386</c:v>
                </c:pt>
                <c:pt idx="1789">
                  <c:v>41387</c:v>
                </c:pt>
                <c:pt idx="1790">
                  <c:v>41388</c:v>
                </c:pt>
                <c:pt idx="1791">
                  <c:v>41389</c:v>
                </c:pt>
                <c:pt idx="1792">
                  <c:v>41390</c:v>
                </c:pt>
                <c:pt idx="1793">
                  <c:v>41391</c:v>
                </c:pt>
                <c:pt idx="1794">
                  <c:v>41392</c:v>
                </c:pt>
                <c:pt idx="1795">
                  <c:v>41393</c:v>
                </c:pt>
                <c:pt idx="1796">
                  <c:v>41394</c:v>
                </c:pt>
                <c:pt idx="1797">
                  <c:v>41395</c:v>
                </c:pt>
                <c:pt idx="1798">
                  <c:v>41396</c:v>
                </c:pt>
                <c:pt idx="1799">
                  <c:v>41397</c:v>
                </c:pt>
                <c:pt idx="1800">
                  <c:v>41398</c:v>
                </c:pt>
                <c:pt idx="1801">
                  <c:v>41399</c:v>
                </c:pt>
                <c:pt idx="1802">
                  <c:v>41400</c:v>
                </c:pt>
                <c:pt idx="1803">
                  <c:v>41401</c:v>
                </c:pt>
                <c:pt idx="1804">
                  <c:v>41402</c:v>
                </c:pt>
                <c:pt idx="1805">
                  <c:v>41403</c:v>
                </c:pt>
                <c:pt idx="1806">
                  <c:v>41404</c:v>
                </c:pt>
                <c:pt idx="1807">
                  <c:v>41405</c:v>
                </c:pt>
                <c:pt idx="1808">
                  <c:v>41406</c:v>
                </c:pt>
                <c:pt idx="1809">
                  <c:v>41407</c:v>
                </c:pt>
                <c:pt idx="1810">
                  <c:v>41408</c:v>
                </c:pt>
                <c:pt idx="1811">
                  <c:v>41409</c:v>
                </c:pt>
                <c:pt idx="1812">
                  <c:v>41410</c:v>
                </c:pt>
                <c:pt idx="1813">
                  <c:v>41411</c:v>
                </c:pt>
                <c:pt idx="1814">
                  <c:v>41412</c:v>
                </c:pt>
                <c:pt idx="1815">
                  <c:v>41413</c:v>
                </c:pt>
                <c:pt idx="1816">
                  <c:v>41414</c:v>
                </c:pt>
                <c:pt idx="1817">
                  <c:v>41415</c:v>
                </c:pt>
                <c:pt idx="1818">
                  <c:v>41416</c:v>
                </c:pt>
                <c:pt idx="1819">
                  <c:v>41417</c:v>
                </c:pt>
                <c:pt idx="1820">
                  <c:v>41418</c:v>
                </c:pt>
                <c:pt idx="1821">
                  <c:v>41419</c:v>
                </c:pt>
                <c:pt idx="1822">
                  <c:v>41420</c:v>
                </c:pt>
                <c:pt idx="1823">
                  <c:v>41421</c:v>
                </c:pt>
                <c:pt idx="1824">
                  <c:v>41422</c:v>
                </c:pt>
                <c:pt idx="1825">
                  <c:v>41423</c:v>
                </c:pt>
                <c:pt idx="1826">
                  <c:v>41424</c:v>
                </c:pt>
                <c:pt idx="1827">
                  <c:v>41425</c:v>
                </c:pt>
                <c:pt idx="1828">
                  <c:v>41426</c:v>
                </c:pt>
                <c:pt idx="1829">
                  <c:v>41427</c:v>
                </c:pt>
                <c:pt idx="1830">
                  <c:v>41428</c:v>
                </c:pt>
                <c:pt idx="1831">
                  <c:v>41429</c:v>
                </c:pt>
                <c:pt idx="1832">
                  <c:v>41430</c:v>
                </c:pt>
                <c:pt idx="1833">
                  <c:v>41431</c:v>
                </c:pt>
                <c:pt idx="1834">
                  <c:v>41432</c:v>
                </c:pt>
                <c:pt idx="1835">
                  <c:v>41433</c:v>
                </c:pt>
                <c:pt idx="1836">
                  <c:v>41434</c:v>
                </c:pt>
                <c:pt idx="1837">
                  <c:v>41435</c:v>
                </c:pt>
                <c:pt idx="1838">
                  <c:v>41436</c:v>
                </c:pt>
                <c:pt idx="1839">
                  <c:v>41437</c:v>
                </c:pt>
                <c:pt idx="1840">
                  <c:v>41438</c:v>
                </c:pt>
                <c:pt idx="1841">
                  <c:v>41439</c:v>
                </c:pt>
                <c:pt idx="1842">
                  <c:v>41440</c:v>
                </c:pt>
                <c:pt idx="1843">
                  <c:v>41441</c:v>
                </c:pt>
                <c:pt idx="1844">
                  <c:v>41442</c:v>
                </c:pt>
                <c:pt idx="1845">
                  <c:v>41443</c:v>
                </c:pt>
                <c:pt idx="1846">
                  <c:v>41444</c:v>
                </c:pt>
                <c:pt idx="1847">
                  <c:v>41445</c:v>
                </c:pt>
                <c:pt idx="1848">
                  <c:v>41446</c:v>
                </c:pt>
                <c:pt idx="1849">
                  <c:v>41447</c:v>
                </c:pt>
                <c:pt idx="1850">
                  <c:v>41448</c:v>
                </c:pt>
                <c:pt idx="1851">
                  <c:v>41449</c:v>
                </c:pt>
                <c:pt idx="1852">
                  <c:v>41450</c:v>
                </c:pt>
                <c:pt idx="1853">
                  <c:v>41451</c:v>
                </c:pt>
                <c:pt idx="1854">
                  <c:v>41452</c:v>
                </c:pt>
                <c:pt idx="1855">
                  <c:v>41453</c:v>
                </c:pt>
                <c:pt idx="1856">
                  <c:v>41454</c:v>
                </c:pt>
                <c:pt idx="1857">
                  <c:v>41455</c:v>
                </c:pt>
                <c:pt idx="1858">
                  <c:v>41456</c:v>
                </c:pt>
                <c:pt idx="1859">
                  <c:v>41457</c:v>
                </c:pt>
                <c:pt idx="1860">
                  <c:v>41458</c:v>
                </c:pt>
                <c:pt idx="1861">
                  <c:v>41459</c:v>
                </c:pt>
                <c:pt idx="1862">
                  <c:v>41460</c:v>
                </c:pt>
                <c:pt idx="1863">
                  <c:v>41461</c:v>
                </c:pt>
                <c:pt idx="1864">
                  <c:v>41462</c:v>
                </c:pt>
                <c:pt idx="1865">
                  <c:v>41463</c:v>
                </c:pt>
                <c:pt idx="1866">
                  <c:v>41464</c:v>
                </c:pt>
                <c:pt idx="1867">
                  <c:v>41465</c:v>
                </c:pt>
                <c:pt idx="1868">
                  <c:v>41466</c:v>
                </c:pt>
                <c:pt idx="1869">
                  <c:v>41467</c:v>
                </c:pt>
                <c:pt idx="1870">
                  <c:v>41468</c:v>
                </c:pt>
                <c:pt idx="1871">
                  <c:v>41469</c:v>
                </c:pt>
                <c:pt idx="1872">
                  <c:v>41470</c:v>
                </c:pt>
                <c:pt idx="1873">
                  <c:v>41471</c:v>
                </c:pt>
                <c:pt idx="1874">
                  <c:v>41472</c:v>
                </c:pt>
                <c:pt idx="1875">
                  <c:v>41473</c:v>
                </c:pt>
                <c:pt idx="1876">
                  <c:v>41474</c:v>
                </c:pt>
                <c:pt idx="1877">
                  <c:v>41475</c:v>
                </c:pt>
                <c:pt idx="1878">
                  <c:v>41476</c:v>
                </c:pt>
                <c:pt idx="1879">
                  <c:v>41477</c:v>
                </c:pt>
                <c:pt idx="1880">
                  <c:v>41478</c:v>
                </c:pt>
                <c:pt idx="1881">
                  <c:v>41479</c:v>
                </c:pt>
                <c:pt idx="1882">
                  <c:v>41480</c:v>
                </c:pt>
                <c:pt idx="1883">
                  <c:v>41481</c:v>
                </c:pt>
                <c:pt idx="1884">
                  <c:v>41482</c:v>
                </c:pt>
                <c:pt idx="1885">
                  <c:v>41483</c:v>
                </c:pt>
                <c:pt idx="1886">
                  <c:v>41484</c:v>
                </c:pt>
                <c:pt idx="1887">
                  <c:v>41485</c:v>
                </c:pt>
                <c:pt idx="1888">
                  <c:v>41486</c:v>
                </c:pt>
                <c:pt idx="1889">
                  <c:v>41487</c:v>
                </c:pt>
                <c:pt idx="1890">
                  <c:v>41488</c:v>
                </c:pt>
                <c:pt idx="1891">
                  <c:v>41489</c:v>
                </c:pt>
                <c:pt idx="1892">
                  <c:v>41490</c:v>
                </c:pt>
                <c:pt idx="1893">
                  <c:v>41491</c:v>
                </c:pt>
                <c:pt idx="1894">
                  <c:v>41492</c:v>
                </c:pt>
                <c:pt idx="1895">
                  <c:v>41493</c:v>
                </c:pt>
                <c:pt idx="1896">
                  <c:v>41494</c:v>
                </c:pt>
                <c:pt idx="1897">
                  <c:v>41495</c:v>
                </c:pt>
                <c:pt idx="1898">
                  <c:v>41496</c:v>
                </c:pt>
                <c:pt idx="1899">
                  <c:v>41497</c:v>
                </c:pt>
                <c:pt idx="1900">
                  <c:v>41498</c:v>
                </c:pt>
                <c:pt idx="1901">
                  <c:v>41499</c:v>
                </c:pt>
                <c:pt idx="1902">
                  <c:v>41500</c:v>
                </c:pt>
                <c:pt idx="1903">
                  <c:v>41501</c:v>
                </c:pt>
                <c:pt idx="1904">
                  <c:v>41502</c:v>
                </c:pt>
                <c:pt idx="1905">
                  <c:v>41503</c:v>
                </c:pt>
                <c:pt idx="1906">
                  <c:v>41504</c:v>
                </c:pt>
                <c:pt idx="1907">
                  <c:v>41505</c:v>
                </c:pt>
                <c:pt idx="1908">
                  <c:v>41506</c:v>
                </c:pt>
                <c:pt idx="1909">
                  <c:v>41507</c:v>
                </c:pt>
                <c:pt idx="1910">
                  <c:v>41508</c:v>
                </c:pt>
                <c:pt idx="1911">
                  <c:v>41509</c:v>
                </c:pt>
                <c:pt idx="1912">
                  <c:v>41510</c:v>
                </c:pt>
                <c:pt idx="1913">
                  <c:v>41511</c:v>
                </c:pt>
                <c:pt idx="1914">
                  <c:v>41512</c:v>
                </c:pt>
                <c:pt idx="1915">
                  <c:v>41513</c:v>
                </c:pt>
                <c:pt idx="1916">
                  <c:v>41514</c:v>
                </c:pt>
                <c:pt idx="1917">
                  <c:v>41515</c:v>
                </c:pt>
                <c:pt idx="1918">
                  <c:v>41516</c:v>
                </c:pt>
                <c:pt idx="1919">
                  <c:v>41517</c:v>
                </c:pt>
                <c:pt idx="1920">
                  <c:v>41518</c:v>
                </c:pt>
                <c:pt idx="1921">
                  <c:v>41519</c:v>
                </c:pt>
                <c:pt idx="1922">
                  <c:v>41520</c:v>
                </c:pt>
                <c:pt idx="1923">
                  <c:v>41521</c:v>
                </c:pt>
                <c:pt idx="1924">
                  <c:v>41522</c:v>
                </c:pt>
                <c:pt idx="1925">
                  <c:v>41523</c:v>
                </c:pt>
                <c:pt idx="1926">
                  <c:v>41524</c:v>
                </c:pt>
                <c:pt idx="1927">
                  <c:v>41525</c:v>
                </c:pt>
                <c:pt idx="1928">
                  <c:v>41526</c:v>
                </c:pt>
                <c:pt idx="1929">
                  <c:v>41527</c:v>
                </c:pt>
                <c:pt idx="1930">
                  <c:v>41528</c:v>
                </c:pt>
                <c:pt idx="1931">
                  <c:v>41529</c:v>
                </c:pt>
                <c:pt idx="1932">
                  <c:v>41530</c:v>
                </c:pt>
                <c:pt idx="1933">
                  <c:v>41531</c:v>
                </c:pt>
                <c:pt idx="1934">
                  <c:v>41532</c:v>
                </c:pt>
                <c:pt idx="1935">
                  <c:v>41533</c:v>
                </c:pt>
                <c:pt idx="1936">
                  <c:v>41534</c:v>
                </c:pt>
                <c:pt idx="1937">
                  <c:v>41535</c:v>
                </c:pt>
                <c:pt idx="1938">
                  <c:v>41536</c:v>
                </c:pt>
                <c:pt idx="1939">
                  <c:v>41537</c:v>
                </c:pt>
                <c:pt idx="1940">
                  <c:v>41538</c:v>
                </c:pt>
                <c:pt idx="1941">
                  <c:v>41539</c:v>
                </c:pt>
                <c:pt idx="1942">
                  <c:v>41540</c:v>
                </c:pt>
                <c:pt idx="1943">
                  <c:v>41541</c:v>
                </c:pt>
                <c:pt idx="1944">
                  <c:v>41542</c:v>
                </c:pt>
                <c:pt idx="1945">
                  <c:v>41543</c:v>
                </c:pt>
                <c:pt idx="1946">
                  <c:v>41544</c:v>
                </c:pt>
                <c:pt idx="1947">
                  <c:v>41545</c:v>
                </c:pt>
                <c:pt idx="1948">
                  <c:v>41546</c:v>
                </c:pt>
                <c:pt idx="1949">
                  <c:v>41547</c:v>
                </c:pt>
                <c:pt idx="1950">
                  <c:v>41548</c:v>
                </c:pt>
                <c:pt idx="1951">
                  <c:v>41549</c:v>
                </c:pt>
                <c:pt idx="1952">
                  <c:v>41550</c:v>
                </c:pt>
                <c:pt idx="1953">
                  <c:v>41551</c:v>
                </c:pt>
                <c:pt idx="1954">
                  <c:v>41552</c:v>
                </c:pt>
                <c:pt idx="1955">
                  <c:v>41553</c:v>
                </c:pt>
                <c:pt idx="1956">
                  <c:v>41554</c:v>
                </c:pt>
                <c:pt idx="1957">
                  <c:v>41555</c:v>
                </c:pt>
                <c:pt idx="1958">
                  <c:v>41556</c:v>
                </c:pt>
                <c:pt idx="1959">
                  <c:v>41557</c:v>
                </c:pt>
                <c:pt idx="1960">
                  <c:v>41558</c:v>
                </c:pt>
                <c:pt idx="1961">
                  <c:v>41559</c:v>
                </c:pt>
                <c:pt idx="1962">
                  <c:v>41560</c:v>
                </c:pt>
                <c:pt idx="1963">
                  <c:v>41561</c:v>
                </c:pt>
                <c:pt idx="1964">
                  <c:v>41562</c:v>
                </c:pt>
                <c:pt idx="1965">
                  <c:v>41563</c:v>
                </c:pt>
                <c:pt idx="1966">
                  <c:v>41564</c:v>
                </c:pt>
                <c:pt idx="1967">
                  <c:v>41565</c:v>
                </c:pt>
                <c:pt idx="1968">
                  <c:v>41566</c:v>
                </c:pt>
                <c:pt idx="1969">
                  <c:v>41567</c:v>
                </c:pt>
                <c:pt idx="1970">
                  <c:v>41568</c:v>
                </c:pt>
                <c:pt idx="1971">
                  <c:v>41569</c:v>
                </c:pt>
                <c:pt idx="1972">
                  <c:v>41570</c:v>
                </c:pt>
                <c:pt idx="1973">
                  <c:v>41571</c:v>
                </c:pt>
                <c:pt idx="1974">
                  <c:v>41572</c:v>
                </c:pt>
                <c:pt idx="1975">
                  <c:v>41573</c:v>
                </c:pt>
                <c:pt idx="1976">
                  <c:v>41574</c:v>
                </c:pt>
                <c:pt idx="1977">
                  <c:v>41575</c:v>
                </c:pt>
                <c:pt idx="1978">
                  <c:v>41576</c:v>
                </c:pt>
                <c:pt idx="1979">
                  <c:v>41577</c:v>
                </c:pt>
                <c:pt idx="1980">
                  <c:v>41578</c:v>
                </c:pt>
                <c:pt idx="1981">
                  <c:v>41579</c:v>
                </c:pt>
                <c:pt idx="1982">
                  <c:v>41580</c:v>
                </c:pt>
                <c:pt idx="1983">
                  <c:v>41581</c:v>
                </c:pt>
                <c:pt idx="1984">
                  <c:v>41582</c:v>
                </c:pt>
                <c:pt idx="1985">
                  <c:v>41583</c:v>
                </c:pt>
                <c:pt idx="1986">
                  <c:v>41584</c:v>
                </c:pt>
                <c:pt idx="1987">
                  <c:v>41585</c:v>
                </c:pt>
                <c:pt idx="1988">
                  <c:v>41586</c:v>
                </c:pt>
                <c:pt idx="1989">
                  <c:v>41587</c:v>
                </c:pt>
                <c:pt idx="1990">
                  <c:v>41588</c:v>
                </c:pt>
                <c:pt idx="1991">
                  <c:v>41589</c:v>
                </c:pt>
                <c:pt idx="1992">
                  <c:v>41590</c:v>
                </c:pt>
                <c:pt idx="1993">
                  <c:v>41591</c:v>
                </c:pt>
                <c:pt idx="1994">
                  <c:v>41592</c:v>
                </c:pt>
                <c:pt idx="1995">
                  <c:v>41593</c:v>
                </c:pt>
                <c:pt idx="1996">
                  <c:v>41594</c:v>
                </c:pt>
                <c:pt idx="1997">
                  <c:v>41595</c:v>
                </c:pt>
                <c:pt idx="1998">
                  <c:v>41596</c:v>
                </c:pt>
                <c:pt idx="1999">
                  <c:v>41597</c:v>
                </c:pt>
                <c:pt idx="2000">
                  <c:v>41598</c:v>
                </c:pt>
                <c:pt idx="2001">
                  <c:v>41599</c:v>
                </c:pt>
                <c:pt idx="2002">
                  <c:v>41600</c:v>
                </c:pt>
                <c:pt idx="2003">
                  <c:v>41601</c:v>
                </c:pt>
                <c:pt idx="2004">
                  <c:v>41602</c:v>
                </c:pt>
                <c:pt idx="2005">
                  <c:v>41603</c:v>
                </c:pt>
                <c:pt idx="2006">
                  <c:v>41604</c:v>
                </c:pt>
                <c:pt idx="2007">
                  <c:v>41605</c:v>
                </c:pt>
                <c:pt idx="2008">
                  <c:v>41606</c:v>
                </c:pt>
                <c:pt idx="2009">
                  <c:v>41607</c:v>
                </c:pt>
                <c:pt idx="2010">
                  <c:v>41608</c:v>
                </c:pt>
                <c:pt idx="2011">
                  <c:v>41609</c:v>
                </c:pt>
                <c:pt idx="2012">
                  <c:v>41610</c:v>
                </c:pt>
                <c:pt idx="2013">
                  <c:v>41611</c:v>
                </c:pt>
                <c:pt idx="2014">
                  <c:v>41612</c:v>
                </c:pt>
                <c:pt idx="2015">
                  <c:v>41613</c:v>
                </c:pt>
                <c:pt idx="2016">
                  <c:v>41614</c:v>
                </c:pt>
                <c:pt idx="2017">
                  <c:v>41615</c:v>
                </c:pt>
                <c:pt idx="2018">
                  <c:v>41616</c:v>
                </c:pt>
                <c:pt idx="2019">
                  <c:v>41617</c:v>
                </c:pt>
                <c:pt idx="2020">
                  <c:v>41618</c:v>
                </c:pt>
                <c:pt idx="2021">
                  <c:v>41619</c:v>
                </c:pt>
                <c:pt idx="2022">
                  <c:v>41620</c:v>
                </c:pt>
                <c:pt idx="2023">
                  <c:v>41621</c:v>
                </c:pt>
                <c:pt idx="2024">
                  <c:v>41622</c:v>
                </c:pt>
                <c:pt idx="2025">
                  <c:v>41623</c:v>
                </c:pt>
                <c:pt idx="2026">
                  <c:v>41624</c:v>
                </c:pt>
                <c:pt idx="2027">
                  <c:v>41625</c:v>
                </c:pt>
                <c:pt idx="2028">
                  <c:v>41626</c:v>
                </c:pt>
                <c:pt idx="2029">
                  <c:v>41627</c:v>
                </c:pt>
                <c:pt idx="2030">
                  <c:v>41628</c:v>
                </c:pt>
                <c:pt idx="2031">
                  <c:v>41629</c:v>
                </c:pt>
                <c:pt idx="2032">
                  <c:v>41630</c:v>
                </c:pt>
                <c:pt idx="2033">
                  <c:v>41631</c:v>
                </c:pt>
                <c:pt idx="2034">
                  <c:v>41632</c:v>
                </c:pt>
                <c:pt idx="2035">
                  <c:v>41633</c:v>
                </c:pt>
                <c:pt idx="2036">
                  <c:v>41634</c:v>
                </c:pt>
                <c:pt idx="2037">
                  <c:v>41635</c:v>
                </c:pt>
                <c:pt idx="2038">
                  <c:v>41636</c:v>
                </c:pt>
                <c:pt idx="2039">
                  <c:v>41637</c:v>
                </c:pt>
                <c:pt idx="2040">
                  <c:v>41638</c:v>
                </c:pt>
                <c:pt idx="2041">
                  <c:v>41639</c:v>
                </c:pt>
                <c:pt idx="2042">
                  <c:v>41640</c:v>
                </c:pt>
                <c:pt idx="2043">
                  <c:v>41641</c:v>
                </c:pt>
                <c:pt idx="2044">
                  <c:v>41642</c:v>
                </c:pt>
                <c:pt idx="2045">
                  <c:v>41643</c:v>
                </c:pt>
                <c:pt idx="2046">
                  <c:v>41644</c:v>
                </c:pt>
                <c:pt idx="2047">
                  <c:v>41645</c:v>
                </c:pt>
                <c:pt idx="2048">
                  <c:v>41646</c:v>
                </c:pt>
                <c:pt idx="2049">
                  <c:v>41647</c:v>
                </c:pt>
                <c:pt idx="2050">
                  <c:v>41648</c:v>
                </c:pt>
                <c:pt idx="2051">
                  <c:v>41649</c:v>
                </c:pt>
                <c:pt idx="2052">
                  <c:v>41650</c:v>
                </c:pt>
                <c:pt idx="2053">
                  <c:v>41651</c:v>
                </c:pt>
                <c:pt idx="2054">
                  <c:v>41652</c:v>
                </c:pt>
                <c:pt idx="2055">
                  <c:v>41653</c:v>
                </c:pt>
                <c:pt idx="2056">
                  <c:v>41654</c:v>
                </c:pt>
                <c:pt idx="2057">
                  <c:v>41655</c:v>
                </c:pt>
                <c:pt idx="2058">
                  <c:v>41656</c:v>
                </c:pt>
                <c:pt idx="2059">
                  <c:v>41657</c:v>
                </c:pt>
                <c:pt idx="2060">
                  <c:v>41658</c:v>
                </c:pt>
                <c:pt idx="2061">
                  <c:v>41659</c:v>
                </c:pt>
                <c:pt idx="2062">
                  <c:v>41660</c:v>
                </c:pt>
                <c:pt idx="2063">
                  <c:v>41661</c:v>
                </c:pt>
                <c:pt idx="2064">
                  <c:v>41662</c:v>
                </c:pt>
                <c:pt idx="2065">
                  <c:v>41663</c:v>
                </c:pt>
                <c:pt idx="2066">
                  <c:v>41664</c:v>
                </c:pt>
                <c:pt idx="2067">
                  <c:v>41665</c:v>
                </c:pt>
                <c:pt idx="2068">
                  <c:v>41666</c:v>
                </c:pt>
                <c:pt idx="2069">
                  <c:v>41667</c:v>
                </c:pt>
                <c:pt idx="2070">
                  <c:v>41668</c:v>
                </c:pt>
                <c:pt idx="2071">
                  <c:v>41669</c:v>
                </c:pt>
                <c:pt idx="2072">
                  <c:v>41670</c:v>
                </c:pt>
                <c:pt idx="2073">
                  <c:v>41671</c:v>
                </c:pt>
                <c:pt idx="2074">
                  <c:v>41672</c:v>
                </c:pt>
                <c:pt idx="2075">
                  <c:v>41673</c:v>
                </c:pt>
                <c:pt idx="2076">
                  <c:v>41674</c:v>
                </c:pt>
                <c:pt idx="2077">
                  <c:v>41675</c:v>
                </c:pt>
                <c:pt idx="2078">
                  <c:v>41676</c:v>
                </c:pt>
                <c:pt idx="2079">
                  <c:v>41677</c:v>
                </c:pt>
                <c:pt idx="2080">
                  <c:v>41678</c:v>
                </c:pt>
                <c:pt idx="2081">
                  <c:v>41679</c:v>
                </c:pt>
                <c:pt idx="2082">
                  <c:v>41680</c:v>
                </c:pt>
                <c:pt idx="2083">
                  <c:v>41681</c:v>
                </c:pt>
                <c:pt idx="2084">
                  <c:v>41682</c:v>
                </c:pt>
                <c:pt idx="2085">
                  <c:v>41683</c:v>
                </c:pt>
                <c:pt idx="2086">
                  <c:v>41684</c:v>
                </c:pt>
                <c:pt idx="2087">
                  <c:v>41685</c:v>
                </c:pt>
                <c:pt idx="2088">
                  <c:v>41686</c:v>
                </c:pt>
                <c:pt idx="2089">
                  <c:v>41687</c:v>
                </c:pt>
                <c:pt idx="2090">
                  <c:v>41688</c:v>
                </c:pt>
                <c:pt idx="2091">
                  <c:v>41689</c:v>
                </c:pt>
                <c:pt idx="2092">
                  <c:v>41690</c:v>
                </c:pt>
                <c:pt idx="2093">
                  <c:v>41691</c:v>
                </c:pt>
                <c:pt idx="2094">
                  <c:v>41692</c:v>
                </c:pt>
                <c:pt idx="2095">
                  <c:v>41693</c:v>
                </c:pt>
                <c:pt idx="2096">
                  <c:v>41694</c:v>
                </c:pt>
                <c:pt idx="2097">
                  <c:v>41695</c:v>
                </c:pt>
                <c:pt idx="2098">
                  <c:v>41696</c:v>
                </c:pt>
                <c:pt idx="2099">
                  <c:v>41697</c:v>
                </c:pt>
                <c:pt idx="2100">
                  <c:v>41698</c:v>
                </c:pt>
                <c:pt idx="2101">
                  <c:v>41699</c:v>
                </c:pt>
                <c:pt idx="2102">
                  <c:v>41700</c:v>
                </c:pt>
                <c:pt idx="2103">
                  <c:v>41701</c:v>
                </c:pt>
                <c:pt idx="2104">
                  <c:v>41702</c:v>
                </c:pt>
                <c:pt idx="2105">
                  <c:v>41703</c:v>
                </c:pt>
                <c:pt idx="2106">
                  <c:v>41704</c:v>
                </c:pt>
                <c:pt idx="2107">
                  <c:v>41705</c:v>
                </c:pt>
                <c:pt idx="2108">
                  <c:v>41706</c:v>
                </c:pt>
                <c:pt idx="2109">
                  <c:v>41707</c:v>
                </c:pt>
                <c:pt idx="2110">
                  <c:v>41708</c:v>
                </c:pt>
                <c:pt idx="2111">
                  <c:v>41709</c:v>
                </c:pt>
                <c:pt idx="2112">
                  <c:v>41710</c:v>
                </c:pt>
                <c:pt idx="2113">
                  <c:v>41711</c:v>
                </c:pt>
                <c:pt idx="2114">
                  <c:v>41712</c:v>
                </c:pt>
                <c:pt idx="2115">
                  <c:v>41713</c:v>
                </c:pt>
                <c:pt idx="2116">
                  <c:v>41714</c:v>
                </c:pt>
                <c:pt idx="2117">
                  <c:v>41715</c:v>
                </c:pt>
                <c:pt idx="2118">
                  <c:v>41716</c:v>
                </c:pt>
                <c:pt idx="2119">
                  <c:v>41717</c:v>
                </c:pt>
                <c:pt idx="2120">
                  <c:v>41718</c:v>
                </c:pt>
                <c:pt idx="2121">
                  <c:v>41719</c:v>
                </c:pt>
                <c:pt idx="2122">
                  <c:v>41720</c:v>
                </c:pt>
                <c:pt idx="2123">
                  <c:v>41721</c:v>
                </c:pt>
                <c:pt idx="2124">
                  <c:v>41722</c:v>
                </c:pt>
                <c:pt idx="2125">
                  <c:v>41723</c:v>
                </c:pt>
                <c:pt idx="2126">
                  <c:v>41724</c:v>
                </c:pt>
                <c:pt idx="2127">
                  <c:v>41725</c:v>
                </c:pt>
                <c:pt idx="2128">
                  <c:v>41726</c:v>
                </c:pt>
                <c:pt idx="2129">
                  <c:v>41727</c:v>
                </c:pt>
                <c:pt idx="2130">
                  <c:v>41728</c:v>
                </c:pt>
                <c:pt idx="2131">
                  <c:v>41729</c:v>
                </c:pt>
                <c:pt idx="2132">
                  <c:v>41730</c:v>
                </c:pt>
                <c:pt idx="2133">
                  <c:v>41731</c:v>
                </c:pt>
                <c:pt idx="2134">
                  <c:v>41732</c:v>
                </c:pt>
                <c:pt idx="2135">
                  <c:v>41733</c:v>
                </c:pt>
                <c:pt idx="2136">
                  <c:v>41734</c:v>
                </c:pt>
                <c:pt idx="2137">
                  <c:v>41735</c:v>
                </c:pt>
                <c:pt idx="2138">
                  <c:v>41736</c:v>
                </c:pt>
                <c:pt idx="2139">
                  <c:v>41737</c:v>
                </c:pt>
                <c:pt idx="2140">
                  <c:v>41738</c:v>
                </c:pt>
                <c:pt idx="2141">
                  <c:v>41739</c:v>
                </c:pt>
                <c:pt idx="2142">
                  <c:v>41740</c:v>
                </c:pt>
                <c:pt idx="2143">
                  <c:v>41741</c:v>
                </c:pt>
                <c:pt idx="2144">
                  <c:v>41742</c:v>
                </c:pt>
                <c:pt idx="2145">
                  <c:v>41743</c:v>
                </c:pt>
                <c:pt idx="2146">
                  <c:v>41744</c:v>
                </c:pt>
                <c:pt idx="2147">
                  <c:v>41745</c:v>
                </c:pt>
                <c:pt idx="2148">
                  <c:v>41746</c:v>
                </c:pt>
                <c:pt idx="2149">
                  <c:v>41747</c:v>
                </c:pt>
                <c:pt idx="2150">
                  <c:v>41748</c:v>
                </c:pt>
                <c:pt idx="2151">
                  <c:v>41749</c:v>
                </c:pt>
                <c:pt idx="2152">
                  <c:v>41750</c:v>
                </c:pt>
                <c:pt idx="2153">
                  <c:v>41751</c:v>
                </c:pt>
                <c:pt idx="2154">
                  <c:v>41752</c:v>
                </c:pt>
                <c:pt idx="2155">
                  <c:v>41753</c:v>
                </c:pt>
                <c:pt idx="2156">
                  <c:v>41754</c:v>
                </c:pt>
                <c:pt idx="2157">
                  <c:v>41755</c:v>
                </c:pt>
                <c:pt idx="2158">
                  <c:v>41756</c:v>
                </c:pt>
                <c:pt idx="2159">
                  <c:v>41757</c:v>
                </c:pt>
                <c:pt idx="2160">
                  <c:v>41758</c:v>
                </c:pt>
                <c:pt idx="2161">
                  <c:v>41759</c:v>
                </c:pt>
                <c:pt idx="2162">
                  <c:v>41760</c:v>
                </c:pt>
                <c:pt idx="2163">
                  <c:v>41761</c:v>
                </c:pt>
                <c:pt idx="2164">
                  <c:v>41762</c:v>
                </c:pt>
                <c:pt idx="2165">
                  <c:v>41763</c:v>
                </c:pt>
                <c:pt idx="2166">
                  <c:v>41764</c:v>
                </c:pt>
                <c:pt idx="2167">
                  <c:v>41765</c:v>
                </c:pt>
                <c:pt idx="2168">
                  <c:v>41766</c:v>
                </c:pt>
                <c:pt idx="2169">
                  <c:v>41767</c:v>
                </c:pt>
                <c:pt idx="2170">
                  <c:v>41768</c:v>
                </c:pt>
                <c:pt idx="2171">
                  <c:v>41769</c:v>
                </c:pt>
                <c:pt idx="2172">
                  <c:v>41770</c:v>
                </c:pt>
                <c:pt idx="2173">
                  <c:v>41771</c:v>
                </c:pt>
                <c:pt idx="2174">
                  <c:v>41772</c:v>
                </c:pt>
                <c:pt idx="2175">
                  <c:v>41773</c:v>
                </c:pt>
                <c:pt idx="2176">
                  <c:v>41774</c:v>
                </c:pt>
                <c:pt idx="2177">
                  <c:v>41775</c:v>
                </c:pt>
                <c:pt idx="2178">
                  <c:v>41776</c:v>
                </c:pt>
                <c:pt idx="2179">
                  <c:v>41777</c:v>
                </c:pt>
                <c:pt idx="2180">
                  <c:v>41778</c:v>
                </c:pt>
                <c:pt idx="2181">
                  <c:v>41779</c:v>
                </c:pt>
                <c:pt idx="2182">
                  <c:v>41780</c:v>
                </c:pt>
                <c:pt idx="2183">
                  <c:v>41781</c:v>
                </c:pt>
                <c:pt idx="2184">
                  <c:v>41782</c:v>
                </c:pt>
                <c:pt idx="2185">
                  <c:v>41783</c:v>
                </c:pt>
                <c:pt idx="2186">
                  <c:v>41784</c:v>
                </c:pt>
                <c:pt idx="2187">
                  <c:v>41785</c:v>
                </c:pt>
                <c:pt idx="2188">
                  <c:v>41786</c:v>
                </c:pt>
                <c:pt idx="2189">
                  <c:v>41787</c:v>
                </c:pt>
                <c:pt idx="2190">
                  <c:v>41788</c:v>
                </c:pt>
                <c:pt idx="2191">
                  <c:v>41789</c:v>
                </c:pt>
                <c:pt idx="2192">
                  <c:v>41790</c:v>
                </c:pt>
                <c:pt idx="2193">
                  <c:v>41791</c:v>
                </c:pt>
                <c:pt idx="2194">
                  <c:v>41792</c:v>
                </c:pt>
                <c:pt idx="2195">
                  <c:v>41793</c:v>
                </c:pt>
                <c:pt idx="2196">
                  <c:v>41794</c:v>
                </c:pt>
                <c:pt idx="2197">
                  <c:v>41795</c:v>
                </c:pt>
                <c:pt idx="2198">
                  <c:v>41796</c:v>
                </c:pt>
                <c:pt idx="2199">
                  <c:v>41797</c:v>
                </c:pt>
                <c:pt idx="2200">
                  <c:v>41798</c:v>
                </c:pt>
                <c:pt idx="2201">
                  <c:v>41799</c:v>
                </c:pt>
                <c:pt idx="2202">
                  <c:v>41800</c:v>
                </c:pt>
                <c:pt idx="2203">
                  <c:v>41801</c:v>
                </c:pt>
                <c:pt idx="2204">
                  <c:v>41802</c:v>
                </c:pt>
                <c:pt idx="2205">
                  <c:v>41803</c:v>
                </c:pt>
                <c:pt idx="2206">
                  <c:v>41804</c:v>
                </c:pt>
                <c:pt idx="2207">
                  <c:v>41805</c:v>
                </c:pt>
                <c:pt idx="2208">
                  <c:v>41806</c:v>
                </c:pt>
                <c:pt idx="2209">
                  <c:v>41807</c:v>
                </c:pt>
                <c:pt idx="2210">
                  <c:v>41808</c:v>
                </c:pt>
                <c:pt idx="2211">
                  <c:v>41809</c:v>
                </c:pt>
                <c:pt idx="2212">
                  <c:v>41810</c:v>
                </c:pt>
                <c:pt idx="2213">
                  <c:v>41811</c:v>
                </c:pt>
                <c:pt idx="2214">
                  <c:v>41812</c:v>
                </c:pt>
                <c:pt idx="2215">
                  <c:v>41813</c:v>
                </c:pt>
                <c:pt idx="2216">
                  <c:v>41814</c:v>
                </c:pt>
                <c:pt idx="2217">
                  <c:v>41815</c:v>
                </c:pt>
                <c:pt idx="2218">
                  <c:v>41816</c:v>
                </c:pt>
                <c:pt idx="2219">
                  <c:v>41817</c:v>
                </c:pt>
                <c:pt idx="2220">
                  <c:v>41818</c:v>
                </c:pt>
                <c:pt idx="2221">
                  <c:v>41819</c:v>
                </c:pt>
                <c:pt idx="2222">
                  <c:v>41820</c:v>
                </c:pt>
                <c:pt idx="2223">
                  <c:v>41821</c:v>
                </c:pt>
                <c:pt idx="2225">
                  <c:v>41944</c:v>
                </c:pt>
                <c:pt idx="2226">
                  <c:v>41945</c:v>
                </c:pt>
                <c:pt idx="2227">
                  <c:v>41946</c:v>
                </c:pt>
                <c:pt idx="2228">
                  <c:v>41947</c:v>
                </c:pt>
                <c:pt idx="2229">
                  <c:v>41948</c:v>
                </c:pt>
                <c:pt idx="2230">
                  <c:v>41949</c:v>
                </c:pt>
                <c:pt idx="2231">
                  <c:v>41950</c:v>
                </c:pt>
                <c:pt idx="2232">
                  <c:v>41951</c:v>
                </c:pt>
                <c:pt idx="2233">
                  <c:v>41952</c:v>
                </c:pt>
                <c:pt idx="2234">
                  <c:v>41953</c:v>
                </c:pt>
                <c:pt idx="2235">
                  <c:v>41954</c:v>
                </c:pt>
                <c:pt idx="2236">
                  <c:v>41955</c:v>
                </c:pt>
                <c:pt idx="2237">
                  <c:v>41956</c:v>
                </c:pt>
                <c:pt idx="2238">
                  <c:v>41957</c:v>
                </c:pt>
                <c:pt idx="2239">
                  <c:v>41958</c:v>
                </c:pt>
                <c:pt idx="2240">
                  <c:v>41959</c:v>
                </c:pt>
                <c:pt idx="2241">
                  <c:v>41960</c:v>
                </c:pt>
                <c:pt idx="2242">
                  <c:v>41961</c:v>
                </c:pt>
                <c:pt idx="2243">
                  <c:v>41962</c:v>
                </c:pt>
                <c:pt idx="2244">
                  <c:v>41963</c:v>
                </c:pt>
                <c:pt idx="2245">
                  <c:v>41964</c:v>
                </c:pt>
                <c:pt idx="2246">
                  <c:v>41965</c:v>
                </c:pt>
                <c:pt idx="2247">
                  <c:v>41966</c:v>
                </c:pt>
                <c:pt idx="2248">
                  <c:v>41967</c:v>
                </c:pt>
                <c:pt idx="2249">
                  <c:v>41968</c:v>
                </c:pt>
                <c:pt idx="2251">
                  <c:v>41972</c:v>
                </c:pt>
                <c:pt idx="2252">
                  <c:v>41973</c:v>
                </c:pt>
                <c:pt idx="2253">
                  <c:v>41974</c:v>
                </c:pt>
                <c:pt idx="2254">
                  <c:v>41975</c:v>
                </c:pt>
                <c:pt idx="2255">
                  <c:v>41976</c:v>
                </c:pt>
                <c:pt idx="2256">
                  <c:v>41977</c:v>
                </c:pt>
                <c:pt idx="2257">
                  <c:v>41978</c:v>
                </c:pt>
                <c:pt idx="2258">
                  <c:v>41979</c:v>
                </c:pt>
                <c:pt idx="2259">
                  <c:v>41980</c:v>
                </c:pt>
                <c:pt idx="2260">
                  <c:v>41981</c:v>
                </c:pt>
                <c:pt idx="2261">
                  <c:v>41982</c:v>
                </c:pt>
                <c:pt idx="2262">
                  <c:v>41983</c:v>
                </c:pt>
                <c:pt idx="2263">
                  <c:v>41984</c:v>
                </c:pt>
                <c:pt idx="2264">
                  <c:v>41985</c:v>
                </c:pt>
                <c:pt idx="2265">
                  <c:v>41986</c:v>
                </c:pt>
                <c:pt idx="2266">
                  <c:v>41987</c:v>
                </c:pt>
                <c:pt idx="2267">
                  <c:v>41988</c:v>
                </c:pt>
                <c:pt idx="2268">
                  <c:v>41989</c:v>
                </c:pt>
                <c:pt idx="2269">
                  <c:v>41990</c:v>
                </c:pt>
                <c:pt idx="2270">
                  <c:v>41991</c:v>
                </c:pt>
                <c:pt idx="2271">
                  <c:v>41992</c:v>
                </c:pt>
                <c:pt idx="2272">
                  <c:v>41993</c:v>
                </c:pt>
                <c:pt idx="2273">
                  <c:v>41994</c:v>
                </c:pt>
                <c:pt idx="2274">
                  <c:v>41995</c:v>
                </c:pt>
                <c:pt idx="2276">
                  <c:v>42016</c:v>
                </c:pt>
                <c:pt idx="2277">
                  <c:v>42017</c:v>
                </c:pt>
                <c:pt idx="2278">
                  <c:v>42018</c:v>
                </c:pt>
                <c:pt idx="2279">
                  <c:v>42019</c:v>
                </c:pt>
                <c:pt idx="2280">
                  <c:v>42020</c:v>
                </c:pt>
                <c:pt idx="2281">
                  <c:v>42021</c:v>
                </c:pt>
                <c:pt idx="2282">
                  <c:v>42022</c:v>
                </c:pt>
                <c:pt idx="2283">
                  <c:v>42023</c:v>
                </c:pt>
                <c:pt idx="2284">
                  <c:v>42024</c:v>
                </c:pt>
                <c:pt idx="2285">
                  <c:v>42025</c:v>
                </c:pt>
                <c:pt idx="2286">
                  <c:v>42026</c:v>
                </c:pt>
                <c:pt idx="2287">
                  <c:v>42027</c:v>
                </c:pt>
                <c:pt idx="2288">
                  <c:v>42028</c:v>
                </c:pt>
                <c:pt idx="2289">
                  <c:v>42029</c:v>
                </c:pt>
                <c:pt idx="2290">
                  <c:v>42030</c:v>
                </c:pt>
                <c:pt idx="2291">
                  <c:v>42031</c:v>
                </c:pt>
                <c:pt idx="2292">
                  <c:v>42032</c:v>
                </c:pt>
                <c:pt idx="2293">
                  <c:v>42033</c:v>
                </c:pt>
                <c:pt idx="2294">
                  <c:v>42034</c:v>
                </c:pt>
                <c:pt idx="2295">
                  <c:v>42035</c:v>
                </c:pt>
                <c:pt idx="2296">
                  <c:v>42036</c:v>
                </c:pt>
                <c:pt idx="2297">
                  <c:v>42037</c:v>
                </c:pt>
                <c:pt idx="2298">
                  <c:v>42038</c:v>
                </c:pt>
                <c:pt idx="2299">
                  <c:v>42039</c:v>
                </c:pt>
                <c:pt idx="2300">
                  <c:v>42040</c:v>
                </c:pt>
                <c:pt idx="2301">
                  <c:v>42041</c:v>
                </c:pt>
                <c:pt idx="2302">
                  <c:v>42042</c:v>
                </c:pt>
                <c:pt idx="2303">
                  <c:v>42043</c:v>
                </c:pt>
                <c:pt idx="2304">
                  <c:v>42044</c:v>
                </c:pt>
                <c:pt idx="2305">
                  <c:v>42045</c:v>
                </c:pt>
                <c:pt idx="2306">
                  <c:v>42046</c:v>
                </c:pt>
                <c:pt idx="2307">
                  <c:v>42047</c:v>
                </c:pt>
                <c:pt idx="2308">
                  <c:v>42048</c:v>
                </c:pt>
                <c:pt idx="2309">
                  <c:v>42049</c:v>
                </c:pt>
                <c:pt idx="2310">
                  <c:v>42050</c:v>
                </c:pt>
                <c:pt idx="2311">
                  <c:v>42051</c:v>
                </c:pt>
                <c:pt idx="2312">
                  <c:v>42052</c:v>
                </c:pt>
                <c:pt idx="2314">
                  <c:v>42053</c:v>
                </c:pt>
                <c:pt idx="2315">
                  <c:v>42054</c:v>
                </c:pt>
                <c:pt idx="2316">
                  <c:v>42055</c:v>
                </c:pt>
                <c:pt idx="2317">
                  <c:v>42056</c:v>
                </c:pt>
                <c:pt idx="2318">
                  <c:v>42057</c:v>
                </c:pt>
                <c:pt idx="2319">
                  <c:v>42058</c:v>
                </c:pt>
                <c:pt idx="2320">
                  <c:v>42059</c:v>
                </c:pt>
                <c:pt idx="2321">
                  <c:v>42060</c:v>
                </c:pt>
                <c:pt idx="2322">
                  <c:v>42061</c:v>
                </c:pt>
                <c:pt idx="2323">
                  <c:v>42062</c:v>
                </c:pt>
                <c:pt idx="2324">
                  <c:v>42063</c:v>
                </c:pt>
                <c:pt idx="2325">
                  <c:v>42064</c:v>
                </c:pt>
                <c:pt idx="2326">
                  <c:v>42065</c:v>
                </c:pt>
                <c:pt idx="2327">
                  <c:v>42066</c:v>
                </c:pt>
                <c:pt idx="2328">
                  <c:v>42067</c:v>
                </c:pt>
                <c:pt idx="2329">
                  <c:v>42068</c:v>
                </c:pt>
                <c:pt idx="2330">
                  <c:v>42069</c:v>
                </c:pt>
                <c:pt idx="2331">
                  <c:v>42070</c:v>
                </c:pt>
                <c:pt idx="2332">
                  <c:v>42071</c:v>
                </c:pt>
                <c:pt idx="2333">
                  <c:v>42072</c:v>
                </c:pt>
                <c:pt idx="2334">
                  <c:v>42073</c:v>
                </c:pt>
                <c:pt idx="2335">
                  <c:v>42074</c:v>
                </c:pt>
                <c:pt idx="2336">
                  <c:v>42075</c:v>
                </c:pt>
                <c:pt idx="2337">
                  <c:v>42076</c:v>
                </c:pt>
                <c:pt idx="2338">
                  <c:v>42077</c:v>
                </c:pt>
                <c:pt idx="2339">
                  <c:v>42078</c:v>
                </c:pt>
                <c:pt idx="2340">
                  <c:v>42079</c:v>
                </c:pt>
                <c:pt idx="2341">
                  <c:v>42080</c:v>
                </c:pt>
                <c:pt idx="2342">
                  <c:v>42081</c:v>
                </c:pt>
                <c:pt idx="2343">
                  <c:v>42082</c:v>
                </c:pt>
                <c:pt idx="2344">
                  <c:v>42083</c:v>
                </c:pt>
                <c:pt idx="2345">
                  <c:v>42084</c:v>
                </c:pt>
                <c:pt idx="2346">
                  <c:v>42085</c:v>
                </c:pt>
                <c:pt idx="2347">
                  <c:v>42086</c:v>
                </c:pt>
                <c:pt idx="2348">
                  <c:v>42087</c:v>
                </c:pt>
                <c:pt idx="2349">
                  <c:v>42088</c:v>
                </c:pt>
                <c:pt idx="2350">
                  <c:v>42089</c:v>
                </c:pt>
                <c:pt idx="2351">
                  <c:v>42090</c:v>
                </c:pt>
                <c:pt idx="2352">
                  <c:v>42091</c:v>
                </c:pt>
                <c:pt idx="2353">
                  <c:v>42092</c:v>
                </c:pt>
                <c:pt idx="2354">
                  <c:v>42093</c:v>
                </c:pt>
                <c:pt idx="2355">
                  <c:v>42094</c:v>
                </c:pt>
                <c:pt idx="2356">
                  <c:v>42095</c:v>
                </c:pt>
                <c:pt idx="2358">
                  <c:v>42096</c:v>
                </c:pt>
                <c:pt idx="2359">
                  <c:v>42097</c:v>
                </c:pt>
                <c:pt idx="2360">
                  <c:v>42098</c:v>
                </c:pt>
                <c:pt idx="2361">
                  <c:v>42099</c:v>
                </c:pt>
                <c:pt idx="2362">
                  <c:v>42100</c:v>
                </c:pt>
                <c:pt idx="2363">
                  <c:v>42101</c:v>
                </c:pt>
                <c:pt idx="2364">
                  <c:v>42102</c:v>
                </c:pt>
                <c:pt idx="2365">
                  <c:v>42103</c:v>
                </c:pt>
                <c:pt idx="2366">
                  <c:v>42104</c:v>
                </c:pt>
                <c:pt idx="2367">
                  <c:v>42105</c:v>
                </c:pt>
                <c:pt idx="2368">
                  <c:v>42106</c:v>
                </c:pt>
                <c:pt idx="2369">
                  <c:v>42107</c:v>
                </c:pt>
                <c:pt idx="2370">
                  <c:v>42108</c:v>
                </c:pt>
                <c:pt idx="2371">
                  <c:v>42109</c:v>
                </c:pt>
                <c:pt idx="2372">
                  <c:v>42110</c:v>
                </c:pt>
                <c:pt idx="2373">
                  <c:v>42111</c:v>
                </c:pt>
                <c:pt idx="2374">
                  <c:v>42112</c:v>
                </c:pt>
                <c:pt idx="2375">
                  <c:v>42113</c:v>
                </c:pt>
                <c:pt idx="2376">
                  <c:v>42114</c:v>
                </c:pt>
                <c:pt idx="2377">
                  <c:v>42115</c:v>
                </c:pt>
                <c:pt idx="2378">
                  <c:v>42116</c:v>
                </c:pt>
              </c:numCache>
            </c:numRef>
          </c:cat>
          <c:val>
            <c:numRef>
              <c:f>[運転データ統合版20150422.xlsx]Data!$L$2:$L$2380</c:f>
              <c:numCache>
                <c:formatCode>General</c:formatCode>
                <c:ptCount val="2379"/>
                <c:pt idx="0">
                  <c:v>4.9609454399999988</c:v>
                </c:pt>
                <c:pt idx="1">
                  <c:v>4.9664723400000002</c:v>
                </c:pt>
                <c:pt idx="17">
                  <c:v>4.9675777200000004</c:v>
                </c:pt>
                <c:pt idx="18">
                  <c:v>5.0676836962500005</c:v>
                </c:pt>
                <c:pt idx="20">
                  <c:v>4.9604085411428578</c:v>
                </c:pt>
                <c:pt idx="21">
                  <c:v>5.4066828311466057</c:v>
                </c:pt>
                <c:pt idx="22">
                  <c:v>4.9177725053933559</c:v>
                </c:pt>
                <c:pt idx="23">
                  <c:v>4.8510297085510699</c:v>
                </c:pt>
                <c:pt idx="26">
                  <c:v>5.3977692027649775</c:v>
                </c:pt>
                <c:pt idx="112">
                  <c:v>4.7281864798172117</c:v>
                </c:pt>
                <c:pt idx="113">
                  <c:v>4.5118645946341447</c:v>
                </c:pt>
                <c:pt idx="114">
                  <c:v>4.2053285689877704</c:v>
                </c:pt>
                <c:pt idx="115">
                  <c:v>4.4036065570705096</c:v>
                </c:pt>
                <c:pt idx="116">
                  <c:v>4.6382113260000004</c:v>
                </c:pt>
                <c:pt idx="117">
                  <c:v>4.5991914120000006</c:v>
                </c:pt>
                <c:pt idx="118">
                  <c:v>4.6125665099999997</c:v>
                </c:pt>
                <c:pt idx="119">
                  <c:v>4.809444133538916</c:v>
                </c:pt>
                <c:pt idx="120">
                  <c:v>4.809444133538916</c:v>
                </c:pt>
                <c:pt idx="121">
                  <c:v>5.0936315483849235</c:v>
                </c:pt>
                <c:pt idx="122">
                  <c:v>5.0096746340802003</c:v>
                </c:pt>
                <c:pt idx="193">
                  <c:v>19.437912062799832</c:v>
                </c:pt>
                <c:pt idx="194">
                  <c:v>18.732282095957231</c:v>
                </c:pt>
                <c:pt idx="195">
                  <c:v>18.334682774574876</c:v>
                </c:pt>
                <c:pt idx="196">
                  <c:v>20.288079790540536</c:v>
                </c:pt>
                <c:pt idx="197">
                  <c:v>20.222513664596278</c:v>
                </c:pt>
                <c:pt idx="198">
                  <c:v>20.223133440167221</c:v>
                </c:pt>
                <c:pt idx="199">
                  <c:v>20.249304190260478</c:v>
                </c:pt>
                <c:pt idx="207">
                  <c:v>4.1063370343589245</c:v>
                </c:pt>
                <c:pt idx="208">
                  <c:v>4.1495721327722306</c:v>
                </c:pt>
                <c:pt idx="209">
                  <c:v>4.1118315873341622</c:v>
                </c:pt>
                <c:pt idx="210">
                  <c:v>4.0699195619488222</c:v>
                </c:pt>
                <c:pt idx="236">
                  <c:v>18.954618342701981</c:v>
                </c:pt>
                <c:pt idx="237">
                  <c:v>18.900484538662283</c:v>
                </c:pt>
                <c:pt idx="238">
                  <c:v>18.72489184304688</c:v>
                </c:pt>
                <c:pt idx="239">
                  <c:v>18.614843389830511</c:v>
                </c:pt>
                <c:pt idx="240">
                  <c:v>18.568331660273131</c:v>
                </c:pt>
                <c:pt idx="241">
                  <c:v>17.822934300741654</c:v>
                </c:pt>
                <c:pt idx="242">
                  <c:v>17.899829330636042</c:v>
                </c:pt>
                <c:pt idx="243">
                  <c:v>17.987777482152374</c:v>
                </c:pt>
                <c:pt idx="244">
                  <c:v>18.35422575670222</c:v>
                </c:pt>
                <c:pt idx="245">
                  <c:v>18.34343333534736</c:v>
                </c:pt>
                <c:pt idx="256">
                  <c:v>18.493044246</c:v>
                </c:pt>
                <c:pt idx="257">
                  <c:v>18.297979684869411</c:v>
                </c:pt>
                <c:pt idx="258">
                  <c:v>18.306069011230061</c:v>
                </c:pt>
                <c:pt idx="259">
                  <c:v>18.329153170172315</c:v>
                </c:pt>
                <c:pt idx="260">
                  <c:v>18.054433477883784</c:v>
                </c:pt>
                <c:pt idx="261">
                  <c:v>18.005306931246508</c:v>
                </c:pt>
                <c:pt idx="262">
                  <c:v>17.93813438183448</c:v>
                </c:pt>
                <c:pt idx="263">
                  <c:v>17.991326386746465</c:v>
                </c:pt>
                <c:pt idx="264">
                  <c:v>17.781448025230116</c:v>
                </c:pt>
                <c:pt idx="265">
                  <c:v>18.294448585057154</c:v>
                </c:pt>
                <c:pt idx="266">
                  <c:v>18.182227289960302</c:v>
                </c:pt>
                <c:pt idx="267">
                  <c:v>18.091758937896586</c:v>
                </c:pt>
                <c:pt idx="268">
                  <c:v>18.165719396453184</c:v>
                </c:pt>
                <c:pt idx="269">
                  <c:v>18.260890003740414</c:v>
                </c:pt>
                <c:pt idx="270">
                  <c:v>18.388688290044296</c:v>
                </c:pt>
                <c:pt idx="271">
                  <c:v>18.463426092372558</c:v>
                </c:pt>
                <c:pt idx="272">
                  <c:v>18.376823413774193</c:v>
                </c:pt>
                <c:pt idx="273">
                  <c:v>18.515855729465819</c:v>
                </c:pt>
                <c:pt idx="362">
                  <c:v>20.4446475795053</c:v>
                </c:pt>
                <c:pt idx="363">
                  <c:v>20.752152307756205</c:v>
                </c:pt>
                <c:pt idx="364">
                  <c:v>16.476848459371983</c:v>
                </c:pt>
                <c:pt idx="365">
                  <c:v>16.400250763488291</c:v>
                </c:pt>
                <c:pt idx="366">
                  <c:v>16.096107640919385</c:v>
                </c:pt>
                <c:pt idx="367">
                  <c:v>16.103981561304838</c:v>
                </c:pt>
                <c:pt idx="368">
                  <c:v>16.496887601096336</c:v>
                </c:pt>
                <c:pt idx="369">
                  <c:v>16.59267880481455</c:v>
                </c:pt>
                <c:pt idx="370">
                  <c:v>16.237294602848575</c:v>
                </c:pt>
                <c:pt idx="371">
                  <c:v>16.047044277529434</c:v>
                </c:pt>
                <c:pt idx="372">
                  <c:v>16.759500898707422</c:v>
                </c:pt>
                <c:pt idx="373">
                  <c:v>16.442692536001623</c:v>
                </c:pt>
                <c:pt idx="374">
                  <c:v>16.215668270827365</c:v>
                </c:pt>
                <c:pt idx="375">
                  <c:v>0</c:v>
                </c:pt>
                <c:pt idx="376">
                  <c:v>17.323830105402518</c:v>
                </c:pt>
                <c:pt idx="377">
                  <c:v>17.969546453161268</c:v>
                </c:pt>
                <c:pt idx="378">
                  <c:v>17.726484367413004</c:v>
                </c:pt>
                <c:pt idx="379">
                  <c:v>18.06206129562495</c:v>
                </c:pt>
                <c:pt idx="380">
                  <c:v>18.144765996261881</c:v>
                </c:pt>
                <c:pt idx="381">
                  <c:v>18.229403203357027</c:v>
                </c:pt>
                <c:pt idx="382">
                  <c:v>17.379853525717195</c:v>
                </c:pt>
                <c:pt idx="383">
                  <c:v>17.784987860015093</c:v>
                </c:pt>
                <c:pt idx="384">
                  <c:v>17.828652089001526</c:v>
                </c:pt>
                <c:pt idx="385">
                  <c:v>17.701118381305516</c:v>
                </c:pt>
                <c:pt idx="386">
                  <c:v>18.624357444350302</c:v>
                </c:pt>
                <c:pt idx="387">
                  <c:v>18.885581361136904</c:v>
                </c:pt>
                <c:pt idx="388">
                  <c:v>18.736501997988423</c:v>
                </c:pt>
                <c:pt idx="494">
                  <c:v>22.647814341908706</c:v>
                </c:pt>
                <c:pt idx="496">
                  <c:v>9.4508360086445613</c:v>
                </c:pt>
                <c:pt idx="497">
                  <c:v>9.9496159616359936</c:v>
                </c:pt>
                <c:pt idx="500">
                  <c:v>10.329874469347397</c:v>
                </c:pt>
                <c:pt idx="501">
                  <c:v>10.404938510985321</c:v>
                </c:pt>
                <c:pt idx="502">
                  <c:v>21.224470894596987</c:v>
                </c:pt>
                <c:pt idx="503">
                  <c:v>20.900567358275886</c:v>
                </c:pt>
                <c:pt idx="504">
                  <c:v>20.742696216899283</c:v>
                </c:pt>
                <c:pt idx="505">
                  <c:v>21.03826542174172</c:v>
                </c:pt>
                <c:pt idx="506">
                  <c:v>21.358701962090798</c:v>
                </c:pt>
                <c:pt idx="507">
                  <c:v>21.080120724691476</c:v>
                </c:pt>
                <c:pt idx="508">
                  <c:v>21.070344562682834</c:v>
                </c:pt>
                <c:pt idx="509">
                  <c:v>20.493083577120601</c:v>
                </c:pt>
                <c:pt idx="510">
                  <c:v>20.786591816775275</c:v>
                </c:pt>
                <c:pt idx="511">
                  <c:v>20.527638459062128</c:v>
                </c:pt>
                <c:pt idx="528">
                  <c:v>51.720442554646851</c:v>
                </c:pt>
                <c:pt idx="529">
                  <c:v>111.70154384583806</c:v>
                </c:pt>
                <c:pt idx="530">
                  <c:v>111.48500588713254</c:v>
                </c:pt>
                <c:pt idx="531">
                  <c:v>110.61474064190702</c:v>
                </c:pt>
                <c:pt idx="532">
                  <c:v>108.72182341615715</c:v>
                </c:pt>
                <c:pt idx="533">
                  <c:v>108.7812272374684</c:v>
                </c:pt>
                <c:pt idx="534">
                  <c:v>108.05165033838222</c:v>
                </c:pt>
                <c:pt idx="535">
                  <c:v>107.32710967741937</c:v>
                </c:pt>
                <c:pt idx="536">
                  <c:v>107.39035042501084</c:v>
                </c:pt>
                <c:pt idx="537">
                  <c:v>106.98036650091599</c:v>
                </c:pt>
                <c:pt idx="538">
                  <c:v>108.73270841101235</c:v>
                </c:pt>
                <c:pt idx="539">
                  <c:v>106.84848201514778</c:v>
                </c:pt>
                <c:pt idx="540">
                  <c:v>107.44582196981574</c:v>
                </c:pt>
                <c:pt idx="541">
                  <c:v>108.50767090183408</c:v>
                </c:pt>
                <c:pt idx="542">
                  <c:v>107.32319496543734</c:v>
                </c:pt>
                <c:pt idx="543">
                  <c:v>106.63190789307872</c:v>
                </c:pt>
                <c:pt idx="544">
                  <c:v>106.97683188455591</c:v>
                </c:pt>
                <c:pt idx="545">
                  <c:v>107.55368704182801</c:v>
                </c:pt>
                <c:pt idx="556">
                  <c:v>301.69320312667884</c:v>
                </c:pt>
                <c:pt idx="557">
                  <c:v>116.52881678279746</c:v>
                </c:pt>
                <c:pt idx="558">
                  <c:v>116.6141773107128</c:v>
                </c:pt>
                <c:pt idx="559">
                  <c:v>117.33839160468102</c:v>
                </c:pt>
                <c:pt idx="560">
                  <c:v>117.73960952464451</c:v>
                </c:pt>
                <c:pt idx="561">
                  <c:v>117.95254892307695</c:v>
                </c:pt>
                <c:pt idx="562">
                  <c:v>119.8161554605619</c:v>
                </c:pt>
                <c:pt idx="563">
                  <c:v>119.98594794275991</c:v>
                </c:pt>
                <c:pt idx="564">
                  <c:v>119.3629522812648</c:v>
                </c:pt>
                <c:pt idx="565">
                  <c:v>118.94966431788855</c:v>
                </c:pt>
                <c:pt idx="566">
                  <c:v>121.08375646079058</c:v>
                </c:pt>
                <c:pt idx="567">
                  <c:v>120.6055340423096</c:v>
                </c:pt>
                <c:pt idx="568">
                  <c:v>120.59857282369423</c:v>
                </c:pt>
                <c:pt idx="569">
                  <c:v>120.33019553859002</c:v>
                </c:pt>
                <c:pt idx="570">
                  <c:v>120.09871031421501</c:v>
                </c:pt>
                <c:pt idx="571">
                  <c:v>117.98012111959289</c:v>
                </c:pt>
                <c:pt idx="572">
                  <c:v>117.47987963353449</c:v>
                </c:pt>
                <c:pt idx="573">
                  <c:v>119.15240543281047</c:v>
                </c:pt>
                <c:pt idx="597">
                  <c:v>113.79986520717644</c:v>
                </c:pt>
                <c:pt idx="598">
                  <c:v>113.77702920746482</c:v>
                </c:pt>
                <c:pt idx="599">
                  <c:v>113.26888540140844</c:v>
                </c:pt>
                <c:pt idx="600">
                  <c:v>113.55777663070167</c:v>
                </c:pt>
                <c:pt idx="601">
                  <c:v>113.45504166304822</c:v>
                </c:pt>
                <c:pt idx="602">
                  <c:v>112.92134142419513</c:v>
                </c:pt>
                <c:pt idx="603">
                  <c:v>114.88049479656084</c:v>
                </c:pt>
                <c:pt idx="604">
                  <c:v>115.18473029527559</c:v>
                </c:pt>
                <c:pt idx="605">
                  <c:v>114.63261038221742</c:v>
                </c:pt>
                <c:pt idx="606">
                  <c:v>114.38648309621591</c:v>
                </c:pt>
                <c:pt idx="607">
                  <c:v>116.34546460783382</c:v>
                </c:pt>
                <c:pt idx="608">
                  <c:v>116.17794009395908</c:v>
                </c:pt>
                <c:pt idx="609">
                  <c:v>115.92381289455376</c:v>
                </c:pt>
                <c:pt idx="610">
                  <c:v>118.5536803094749</c:v>
                </c:pt>
                <c:pt idx="611">
                  <c:v>118.34737405397476</c:v>
                </c:pt>
                <c:pt idx="612">
                  <c:v>115.32533491744435</c:v>
                </c:pt>
                <c:pt idx="613">
                  <c:v>115.54172994623015</c:v>
                </c:pt>
                <c:pt idx="614">
                  <c:v>115.7911497887324</c:v>
                </c:pt>
                <c:pt idx="684">
                  <c:v>40.067260221191589</c:v>
                </c:pt>
                <c:pt idx="685">
                  <c:v>77.831375261912825</c:v>
                </c:pt>
                <c:pt idx="686">
                  <c:v>69.737128516483509</c:v>
                </c:pt>
                <c:pt idx="691">
                  <c:v>119.52724365557194</c:v>
                </c:pt>
                <c:pt idx="692">
                  <c:v>118.16835174584257</c:v>
                </c:pt>
                <c:pt idx="693">
                  <c:v>117.62093733165091</c:v>
                </c:pt>
                <c:pt idx="694">
                  <c:v>117.18671234438202</c:v>
                </c:pt>
                <c:pt idx="709">
                  <c:v>116.20743360277136</c:v>
                </c:pt>
                <c:pt idx="710">
                  <c:v>115.52650417277795</c:v>
                </c:pt>
                <c:pt idx="711">
                  <c:v>119.79763163206641</c:v>
                </c:pt>
                <c:pt idx="712">
                  <c:v>119.6219346595354</c:v>
                </c:pt>
                <c:pt idx="713">
                  <c:v>120.22912455269216</c:v>
                </c:pt>
                <c:pt idx="714">
                  <c:v>122.22213186281068</c:v>
                </c:pt>
                <c:pt idx="715">
                  <c:v>121.73928021543107</c:v>
                </c:pt>
                <c:pt idx="716">
                  <c:v>118.94670421426041</c:v>
                </c:pt>
                <c:pt idx="717">
                  <c:v>119.27821395348836</c:v>
                </c:pt>
                <c:pt idx="718">
                  <c:v>122.0458171253523</c:v>
                </c:pt>
                <c:pt idx="719">
                  <c:v>121.67637610736288</c:v>
                </c:pt>
                <c:pt idx="720">
                  <c:v>121.99329459327338</c:v>
                </c:pt>
                <c:pt idx="721">
                  <c:v>121.48600629787013</c:v>
                </c:pt>
                <c:pt idx="722">
                  <c:v>121.38697990613083</c:v>
                </c:pt>
                <c:pt idx="723">
                  <c:v>121.55223825850409</c:v>
                </c:pt>
                <c:pt idx="724">
                  <c:v>120.55018634301693</c:v>
                </c:pt>
                <c:pt idx="725">
                  <c:v>119.60097763259867</c:v>
                </c:pt>
                <c:pt idx="726">
                  <c:v>119.57055907129191</c:v>
                </c:pt>
                <c:pt idx="727">
                  <c:v>119.76798179264821</c:v>
                </c:pt>
                <c:pt idx="728">
                  <c:v>117.93834151171428</c:v>
                </c:pt>
                <c:pt idx="729">
                  <c:v>118.07976641948396</c:v>
                </c:pt>
                <c:pt idx="730">
                  <c:v>118.08403146879471</c:v>
                </c:pt>
                <c:pt idx="731">
                  <c:v>113.96303068444426</c:v>
                </c:pt>
                <c:pt idx="732">
                  <c:v>119.20448399823995</c:v>
                </c:pt>
                <c:pt idx="738">
                  <c:v>113.16826391384845</c:v>
                </c:pt>
                <c:pt idx="739">
                  <c:v>111.48399150957205</c:v>
                </c:pt>
                <c:pt idx="740">
                  <c:v>111.96212840306531</c:v>
                </c:pt>
                <c:pt idx="741">
                  <c:v>115.73380458318296</c:v>
                </c:pt>
                <c:pt idx="742">
                  <c:v>115.4959907950431</c:v>
                </c:pt>
                <c:pt idx="743">
                  <c:v>116.22429521334304</c:v>
                </c:pt>
                <c:pt idx="744">
                  <c:v>117.40982345777705</c:v>
                </c:pt>
                <c:pt idx="745">
                  <c:v>117.77431298656221</c:v>
                </c:pt>
                <c:pt idx="746">
                  <c:v>119.15892300644913</c:v>
                </c:pt>
                <c:pt idx="747">
                  <c:v>118.65938440547511</c:v>
                </c:pt>
                <c:pt idx="748">
                  <c:v>118.56421926709304</c:v>
                </c:pt>
                <c:pt idx="749">
                  <c:v>120.22695528407068</c:v>
                </c:pt>
                <c:pt idx="750">
                  <c:v>119.88643444017153</c:v>
                </c:pt>
                <c:pt idx="751">
                  <c:v>118.88969995855342</c:v>
                </c:pt>
                <c:pt idx="752">
                  <c:v>115.1036211927028</c:v>
                </c:pt>
                <c:pt idx="753">
                  <c:v>118.15322432752967</c:v>
                </c:pt>
                <c:pt idx="754">
                  <c:v>117.6747528267355</c:v>
                </c:pt>
                <c:pt idx="755">
                  <c:v>117.36186068978844</c:v>
                </c:pt>
                <c:pt idx="756">
                  <c:v>118.73541938941938</c:v>
                </c:pt>
                <c:pt idx="757">
                  <c:v>120.67795243488111</c:v>
                </c:pt>
                <c:pt idx="868">
                  <c:v>108.94296121997213</c:v>
                </c:pt>
                <c:pt idx="869">
                  <c:v>104.95805843244547</c:v>
                </c:pt>
                <c:pt idx="870">
                  <c:v>107.66802085975148</c:v>
                </c:pt>
                <c:pt idx="871">
                  <c:v>108.60569220959535</c:v>
                </c:pt>
                <c:pt idx="872">
                  <c:v>107.10093090905198</c:v>
                </c:pt>
                <c:pt idx="873">
                  <c:v>112.54827225884364</c:v>
                </c:pt>
                <c:pt idx="874">
                  <c:v>111.11616342521339</c:v>
                </c:pt>
                <c:pt idx="875">
                  <c:v>110.64674693609928</c:v>
                </c:pt>
                <c:pt idx="876">
                  <c:v>111.64963700489842</c:v>
                </c:pt>
                <c:pt idx="890">
                  <c:v>200.06769904554554</c:v>
                </c:pt>
                <c:pt idx="891">
                  <c:v>98.260539500529291</c:v>
                </c:pt>
                <c:pt idx="892">
                  <c:v>103.73106883044207</c:v>
                </c:pt>
                <c:pt idx="893">
                  <c:v>102.34763688379725</c:v>
                </c:pt>
                <c:pt idx="894">
                  <c:v>105.12160296089321</c:v>
                </c:pt>
                <c:pt idx="895">
                  <c:v>105.12459043850897</c:v>
                </c:pt>
                <c:pt idx="896">
                  <c:v>105.6381043008641</c:v>
                </c:pt>
                <c:pt idx="897">
                  <c:v>105.60026734012416</c:v>
                </c:pt>
                <c:pt idx="898">
                  <c:v>106.29703072100313</c:v>
                </c:pt>
                <c:pt idx="899">
                  <c:v>106.36903375156986</c:v>
                </c:pt>
                <c:pt idx="900">
                  <c:v>113.87850914803751</c:v>
                </c:pt>
                <c:pt idx="901">
                  <c:v>113.89314927257537</c:v>
                </c:pt>
                <c:pt idx="902">
                  <c:v>113.77362466666665</c:v>
                </c:pt>
                <c:pt idx="903">
                  <c:v>114.08537572209015</c:v>
                </c:pt>
                <c:pt idx="904">
                  <c:v>113.50519473333333</c:v>
                </c:pt>
                <c:pt idx="905">
                  <c:v>113.5651036</c:v>
                </c:pt>
                <c:pt idx="906">
                  <c:v>109.62905100903872</c:v>
                </c:pt>
                <c:pt idx="907">
                  <c:v>109.6792447718535</c:v>
                </c:pt>
                <c:pt idx="908">
                  <c:v>109.55194483779171</c:v>
                </c:pt>
                <c:pt idx="909">
                  <c:v>109.6145414673893</c:v>
                </c:pt>
                <c:pt idx="910">
                  <c:v>216.31604752844018</c:v>
                </c:pt>
                <c:pt idx="911">
                  <c:v>216.21902287006125</c:v>
                </c:pt>
                <c:pt idx="912">
                  <c:v>215.40146994991656</c:v>
                </c:pt>
                <c:pt idx="913">
                  <c:v>215.48172264656787</c:v>
                </c:pt>
                <c:pt idx="914">
                  <c:v>215.12741799999998</c:v>
                </c:pt>
                <c:pt idx="915">
                  <c:v>215.03598533333337</c:v>
                </c:pt>
                <c:pt idx="916">
                  <c:v>214.80665127164465</c:v>
                </c:pt>
                <c:pt idx="924">
                  <c:v>213.8703638248042</c:v>
                </c:pt>
                <c:pt idx="925">
                  <c:v>214.04933539136135</c:v>
                </c:pt>
                <c:pt idx="926">
                  <c:v>213.78595066666671</c:v>
                </c:pt>
                <c:pt idx="927">
                  <c:v>213.9250452390884</c:v>
                </c:pt>
                <c:pt idx="928">
                  <c:v>213.53810712284866</c:v>
                </c:pt>
                <c:pt idx="929">
                  <c:v>213.68360066666671</c:v>
                </c:pt>
                <c:pt idx="930">
                  <c:v>213.30893370795056</c:v>
                </c:pt>
                <c:pt idx="931">
                  <c:v>213.41212661572081</c:v>
                </c:pt>
                <c:pt idx="932">
                  <c:v>213.60308533333335</c:v>
                </c:pt>
                <c:pt idx="966">
                  <c:v>218.03737558323323</c:v>
                </c:pt>
                <c:pt idx="967">
                  <c:v>218.30491524324324</c:v>
                </c:pt>
                <c:pt idx="968">
                  <c:v>217.62270797636629</c:v>
                </c:pt>
                <c:pt idx="969">
                  <c:v>217.36679077580524</c:v>
                </c:pt>
                <c:pt idx="970">
                  <c:v>217.60219320570988</c:v>
                </c:pt>
                <c:pt idx="971">
                  <c:v>217.65430118918923</c:v>
                </c:pt>
                <c:pt idx="972">
                  <c:v>214.90123635521238</c:v>
                </c:pt>
                <c:pt idx="973">
                  <c:v>215.57817893494615</c:v>
                </c:pt>
                <c:pt idx="974">
                  <c:v>217.10725427027029</c:v>
                </c:pt>
                <c:pt idx="975">
                  <c:v>216.96783697297298</c:v>
                </c:pt>
                <c:pt idx="976">
                  <c:v>217.38364810098551</c:v>
                </c:pt>
                <c:pt idx="977">
                  <c:v>217.37413881081088</c:v>
                </c:pt>
                <c:pt idx="978">
                  <c:v>217.29638427969252</c:v>
                </c:pt>
                <c:pt idx="979">
                  <c:v>217.18505585372174</c:v>
                </c:pt>
                <c:pt idx="980">
                  <c:v>218.08716985534298</c:v>
                </c:pt>
                <c:pt idx="981">
                  <c:v>218.062607050173</c:v>
                </c:pt>
                <c:pt idx="982">
                  <c:v>218.69712953062208</c:v>
                </c:pt>
                <c:pt idx="983">
                  <c:v>218.64360685967179</c:v>
                </c:pt>
                <c:pt idx="984">
                  <c:v>218.11785035841137</c:v>
                </c:pt>
                <c:pt idx="985">
                  <c:v>217.93048021621621</c:v>
                </c:pt>
                <c:pt idx="986">
                  <c:v>219.61940369253682</c:v>
                </c:pt>
                <c:pt idx="987">
                  <c:v>219.51718183783782</c:v>
                </c:pt>
                <c:pt idx="988">
                  <c:v>219.1015855135135</c:v>
                </c:pt>
                <c:pt idx="989">
                  <c:v>219.03254075675679</c:v>
                </c:pt>
                <c:pt idx="990">
                  <c:v>218.97570980876</c:v>
                </c:pt>
                <c:pt idx="991">
                  <c:v>219.18921924324326</c:v>
                </c:pt>
                <c:pt idx="992">
                  <c:v>218.6780224864865</c:v>
                </c:pt>
                <c:pt idx="993">
                  <c:v>218.81776544196282</c:v>
                </c:pt>
                <c:pt idx="994">
                  <c:v>219.68821047259365</c:v>
                </c:pt>
                <c:pt idx="995">
                  <c:v>219.41892583783786</c:v>
                </c:pt>
                <c:pt idx="1011">
                  <c:v>219.18376850467291</c:v>
                </c:pt>
                <c:pt idx="1012">
                  <c:v>220.09427425462849</c:v>
                </c:pt>
                <c:pt idx="1013">
                  <c:v>220.98990450969703</c:v>
                </c:pt>
                <c:pt idx="1014">
                  <c:v>221.65805141576902</c:v>
                </c:pt>
                <c:pt idx="1015">
                  <c:v>222.0011243956958</c:v>
                </c:pt>
                <c:pt idx="1305">
                  <c:v>114.05974067999999</c:v>
                </c:pt>
                <c:pt idx="1334">
                  <c:v>114.34824486000002</c:v>
                </c:pt>
                <c:pt idx="1335">
                  <c:v>112.79186982</c:v>
                </c:pt>
                <c:pt idx="1336">
                  <c:v>114.63674903999997</c:v>
                </c:pt>
                <c:pt idx="1337">
                  <c:v>114.81029369999999</c:v>
                </c:pt>
                <c:pt idx="1338">
                  <c:v>114.11832582000002</c:v>
                </c:pt>
                <c:pt idx="1339">
                  <c:v>115.21375739999999</c:v>
                </c:pt>
                <c:pt idx="1340">
                  <c:v>115.61722109999999</c:v>
                </c:pt>
                <c:pt idx="1341">
                  <c:v>115.44478181999999</c:v>
                </c:pt>
                <c:pt idx="1342">
                  <c:v>114.92525322000002</c:v>
                </c:pt>
                <c:pt idx="1343">
                  <c:v>114.98273297999999</c:v>
                </c:pt>
                <c:pt idx="1344">
                  <c:v>114.86777346000002</c:v>
                </c:pt>
                <c:pt idx="1345">
                  <c:v>114.92525322000002</c:v>
                </c:pt>
                <c:pt idx="1346">
                  <c:v>114.23328533999999</c:v>
                </c:pt>
                <c:pt idx="1347">
                  <c:v>114.63674903999997</c:v>
                </c:pt>
                <c:pt idx="1348">
                  <c:v>114.00226092</c:v>
                </c:pt>
                <c:pt idx="1349">
                  <c:v>114.6942288</c:v>
                </c:pt>
                <c:pt idx="1350">
                  <c:v>115.15627764</c:v>
                </c:pt>
                <c:pt idx="1351">
                  <c:v>114.40572462000002</c:v>
                </c:pt>
                <c:pt idx="1352">
                  <c:v>114.6942288</c:v>
                </c:pt>
                <c:pt idx="1354">
                  <c:v>113.77234188000001</c:v>
                </c:pt>
                <c:pt idx="1355">
                  <c:v>113.77234188000001</c:v>
                </c:pt>
                <c:pt idx="1356">
                  <c:v>112.84934957999999</c:v>
                </c:pt>
                <c:pt idx="1357">
                  <c:v>113.13785376</c:v>
                </c:pt>
                <c:pt idx="1358">
                  <c:v>114.63674903999997</c:v>
                </c:pt>
                <c:pt idx="1359">
                  <c:v>114.17580558000002</c:v>
                </c:pt>
                <c:pt idx="1360">
                  <c:v>113.65627698000002</c:v>
                </c:pt>
                <c:pt idx="1361">
                  <c:v>113.54131745999999</c:v>
                </c:pt>
                <c:pt idx="1362">
                  <c:v>113.48383770000001</c:v>
                </c:pt>
                <c:pt idx="1363">
                  <c:v>114.23328533999999</c:v>
                </c:pt>
                <c:pt idx="1375">
                  <c:v>114.23328533999999</c:v>
                </c:pt>
                <c:pt idx="1376">
                  <c:v>115.15627764</c:v>
                </c:pt>
                <c:pt idx="1377">
                  <c:v>114.98273297999999</c:v>
                </c:pt>
                <c:pt idx="1378">
                  <c:v>114.98273297999999</c:v>
                </c:pt>
                <c:pt idx="1379">
                  <c:v>113.25281328</c:v>
                </c:pt>
                <c:pt idx="1380">
                  <c:v>111.17690964000002</c:v>
                </c:pt>
                <c:pt idx="1381">
                  <c:v>111.92635728</c:v>
                </c:pt>
                <c:pt idx="1382">
                  <c:v>112.79186982</c:v>
                </c:pt>
                <c:pt idx="1383">
                  <c:v>112.32982098000002</c:v>
                </c:pt>
                <c:pt idx="1384">
                  <c:v>111.81139775999999</c:v>
                </c:pt>
                <c:pt idx="1385">
                  <c:v>205.99087914</c:v>
                </c:pt>
                <c:pt idx="1386">
                  <c:v>204.83465165999999</c:v>
                </c:pt>
                <c:pt idx="1387">
                  <c:v>205.41276540000001</c:v>
                </c:pt>
                <c:pt idx="1388">
                  <c:v>206.56899288000002</c:v>
                </c:pt>
                <c:pt idx="1389">
                  <c:v>204.54614748000003</c:v>
                </c:pt>
                <c:pt idx="1390">
                  <c:v>206.56899288000002</c:v>
                </c:pt>
                <c:pt idx="1391">
                  <c:v>205.12426121999997</c:v>
                </c:pt>
                <c:pt idx="1392">
                  <c:v>203.67842418000004</c:v>
                </c:pt>
                <c:pt idx="1409">
                  <c:v>210.32728487999998</c:v>
                </c:pt>
                <c:pt idx="1410">
                  <c:v>207.43671618000002</c:v>
                </c:pt>
                <c:pt idx="1411">
                  <c:v>211.77312191999999</c:v>
                </c:pt>
                <c:pt idx="1412">
                  <c:v>212.35123565999996</c:v>
                </c:pt>
                <c:pt idx="1413">
                  <c:v>213.21674820000001</c:v>
                </c:pt>
                <c:pt idx="1414">
                  <c:v>211.77312191999999</c:v>
                </c:pt>
                <c:pt idx="1415">
                  <c:v>211.48351235999999</c:v>
                </c:pt>
                <c:pt idx="1416">
                  <c:v>206.28048870000001</c:v>
                </c:pt>
                <c:pt idx="1417">
                  <c:v>209.74917114000004</c:v>
                </c:pt>
                <c:pt idx="1418">
                  <c:v>206.84975940000004</c:v>
                </c:pt>
                <c:pt idx="1419">
                  <c:v>208.01482992000001</c:v>
                </c:pt>
                <c:pt idx="1420">
                  <c:v>209.74917114000004</c:v>
                </c:pt>
                <c:pt idx="1421">
                  <c:v>210.61689443999995</c:v>
                </c:pt>
                <c:pt idx="1425">
                  <c:v>210.32728487999998</c:v>
                </c:pt>
                <c:pt idx="1426">
                  <c:v>208.88255321999995</c:v>
                </c:pt>
                <c:pt idx="1427">
                  <c:v>209.17105739999997</c:v>
                </c:pt>
                <c:pt idx="1428">
                  <c:v>210.03878070000002</c:v>
                </c:pt>
                <c:pt idx="1429">
                  <c:v>208.88255321999995</c:v>
                </c:pt>
                <c:pt idx="1430">
                  <c:v>208.59294366000003</c:v>
                </c:pt>
                <c:pt idx="1431">
                  <c:v>208.88255321999995</c:v>
                </c:pt>
                <c:pt idx="1432">
                  <c:v>211.48351235999999</c:v>
                </c:pt>
                <c:pt idx="1433">
                  <c:v>210.90539862</c:v>
                </c:pt>
                <c:pt idx="1434">
                  <c:v>211.48351235999999</c:v>
                </c:pt>
                <c:pt idx="1435">
                  <c:v>210.61689443999995</c:v>
                </c:pt>
                <c:pt idx="1436">
                  <c:v>210.61689443999995</c:v>
                </c:pt>
                <c:pt idx="1437">
                  <c:v>208.88255321999995</c:v>
                </c:pt>
                <c:pt idx="1438">
                  <c:v>208.30443947999998</c:v>
                </c:pt>
                <c:pt idx="1439">
                  <c:v>206.56899288000002</c:v>
                </c:pt>
                <c:pt idx="1440">
                  <c:v>205.12426121999997</c:v>
                </c:pt>
                <c:pt idx="1441">
                  <c:v>216.10842228000001</c:v>
                </c:pt>
                <c:pt idx="1442">
                  <c:v>215.81991809999997</c:v>
                </c:pt>
                <c:pt idx="1443">
                  <c:v>216.97614558000001</c:v>
                </c:pt>
                <c:pt idx="1444">
                  <c:v>216.39803184000002</c:v>
                </c:pt>
                <c:pt idx="1445">
                  <c:v>218.13237306000002</c:v>
                </c:pt>
                <c:pt idx="1446">
                  <c:v>218.13237306000002</c:v>
                </c:pt>
                <c:pt idx="1447">
                  <c:v>214.9521948</c:v>
                </c:pt>
                <c:pt idx="1448">
                  <c:v>214.37408105999998</c:v>
                </c:pt>
                <c:pt idx="1449">
                  <c:v>212.63973984</c:v>
                </c:pt>
                <c:pt idx="1450">
                  <c:v>213.79596732000005</c:v>
                </c:pt>
                <c:pt idx="1451">
                  <c:v>213.79596732000005</c:v>
                </c:pt>
                <c:pt idx="1452">
                  <c:v>214.08557687999999</c:v>
                </c:pt>
                <c:pt idx="1453">
                  <c:v>213.21785358</c:v>
                </c:pt>
                <c:pt idx="1454">
                  <c:v>212.63973984</c:v>
                </c:pt>
                <c:pt idx="1455">
                  <c:v>218.42087723999998</c:v>
                </c:pt>
                <c:pt idx="1456">
                  <c:v>218.13237306000002</c:v>
                </c:pt>
                <c:pt idx="1460">
                  <c:v>212.35123565999996</c:v>
                </c:pt>
                <c:pt idx="1461">
                  <c:v>212.06162610000004</c:v>
                </c:pt>
                <c:pt idx="1462">
                  <c:v>211.48351235999999</c:v>
                </c:pt>
                <c:pt idx="1463">
                  <c:v>215.24180436000003</c:v>
                </c:pt>
                <c:pt idx="1464">
                  <c:v>212.92934940000004</c:v>
                </c:pt>
                <c:pt idx="1465">
                  <c:v>212.35123565999996</c:v>
                </c:pt>
                <c:pt idx="1466">
                  <c:v>211.77312191999999</c:v>
                </c:pt>
                <c:pt idx="1467">
                  <c:v>210.32728487999998</c:v>
                </c:pt>
                <c:pt idx="1468">
                  <c:v>209.46066696000003</c:v>
                </c:pt>
                <c:pt idx="1469">
                  <c:v>209.17105739999997</c:v>
                </c:pt>
                <c:pt idx="1470">
                  <c:v>208.59294366000003</c:v>
                </c:pt>
                <c:pt idx="1471">
                  <c:v>208.01482992000001</c:v>
                </c:pt>
                <c:pt idx="1472">
                  <c:v>207.72522036000001</c:v>
                </c:pt>
                <c:pt idx="1473">
                  <c:v>207.148212</c:v>
                </c:pt>
                <c:pt idx="1474">
                  <c:v>207.43671618000002</c:v>
                </c:pt>
                <c:pt idx="1475">
                  <c:v>207.72522036000001</c:v>
                </c:pt>
                <c:pt idx="1476">
                  <c:v>205.12426121999997</c:v>
                </c:pt>
                <c:pt idx="1477">
                  <c:v>207.148212</c:v>
                </c:pt>
                <c:pt idx="1478">
                  <c:v>206.56899288000002</c:v>
                </c:pt>
                <c:pt idx="1479">
                  <c:v>205.12426121999997</c:v>
                </c:pt>
                <c:pt idx="1480">
                  <c:v>206.28048870000001</c:v>
                </c:pt>
                <c:pt idx="1481">
                  <c:v>206.85860243999997</c:v>
                </c:pt>
                <c:pt idx="1482">
                  <c:v>205.41276540000001</c:v>
                </c:pt>
                <c:pt idx="1483">
                  <c:v>205.41276540000001</c:v>
                </c:pt>
                <c:pt idx="1484">
                  <c:v>203.67842418000004</c:v>
                </c:pt>
                <c:pt idx="1485">
                  <c:v>203.96803374000001</c:v>
                </c:pt>
                <c:pt idx="1486">
                  <c:v>202.52219670000002</c:v>
                </c:pt>
                <c:pt idx="1487">
                  <c:v>203.10031044000002</c:v>
                </c:pt>
                <c:pt idx="1488">
                  <c:v>203.10031044000002</c:v>
                </c:pt>
                <c:pt idx="1489">
                  <c:v>202.81180626</c:v>
                </c:pt>
                <c:pt idx="1490">
                  <c:v>203.10031044000002</c:v>
                </c:pt>
                <c:pt idx="1491">
                  <c:v>266.98353677999995</c:v>
                </c:pt>
                <c:pt idx="1492">
                  <c:v>265.82730930000002</c:v>
                </c:pt>
                <c:pt idx="1493">
                  <c:v>265.53880512000001</c:v>
                </c:pt>
                <c:pt idx="1494">
                  <c:v>262.93674060000001</c:v>
                </c:pt>
                <c:pt idx="1602">
                  <c:v>53.945063274193544</c:v>
                </c:pt>
                <c:pt idx="1603">
                  <c:v>110.70097766129032</c:v>
                </c:pt>
                <c:pt idx="1604">
                  <c:v>110.70097766129032</c:v>
                </c:pt>
                <c:pt idx="1605">
                  <c:v>212.18770995967748</c:v>
                </c:pt>
                <c:pt idx="1606">
                  <c:v>280.46159092741931</c:v>
                </c:pt>
                <c:pt idx="1607">
                  <c:v>213.45393592741937</c:v>
                </c:pt>
                <c:pt idx="1608">
                  <c:v>280.71419661290321</c:v>
                </c:pt>
                <c:pt idx="1609">
                  <c:v>213.45393592741937</c:v>
                </c:pt>
                <c:pt idx="1610">
                  <c:v>212.69398717741939</c:v>
                </c:pt>
                <c:pt idx="1611">
                  <c:v>211.93510427419352</c:v>
                </c:pt>
                <c:pt idx="1612">
                  <c:v>212.69398717741939</c:v>
                </c:pt>
                <c:pt idx="1613">
                  <c:v>212.94765870967743</c:v>
                </c:pt>
                <c:pt idx="1614">
                  <c:v>211.68143274193545</c:v>
                </c:pt>
                <c:pt idx="1615">
                  <c:v>214.72016189516128</c:v>
                </c:pt>
                <c:pt idx="1616">
                  <c:v>214.21388467741937</c:v>
                </c:pt>
                <c:pt idx="1617">
                  <c:v>213.20026439516133</c:v>
                </c:pt>
                <c:pt idx="1618">
                  <c:v>214.21388467741937</c:v>
                </c:pt>
                <c:pt idx="1619">
                  <c:v>213.45393592741937</c:v>
                </c:pt>
                <c:pt idx="1620">
                  <c:v>213.7076074596774</c:v>
                </c:pt>
                <c:pt idx="1621">
                  <c:v>213.7076074596774</c:v>
                </c:pt>
                <c:pt idx="1622">
                  <c:v>213.20026439516133</c:v>
                </c:pt>
                <c:pt idx="1623">
                  <c:v>212.44138149193546</c:v>
                </c:pt>
                <c:pt idx="1624">
                  <c:v>212.44138149193546</c:v>
                </c:pt>
                <c:pt idx="1625">
                  <c:v>211.93510427419352</c:v>
                </c:pt>
                <c:pt idx="1626">
                  <c:v>212.69398717741939</c:v>
                </c:pt>
                <c:pt idx="1627">
                  <c:v>212.69398717741939</c:v>
                </c:pt>
                <c:pt idx="1629">
                  <c:v>279.1996283467742</c:v>
                </c:pt>
                <c:pt idx="1630">
                  <c:v>275.9157544354839</c:v>
                </c:pt>
                <c:pt idx="1633">
                  <c:v>534.49928999999997</c:v>
                </c:pt>
                <c:pt idx="1636">
                  <c:v>259.99946455645153</c:v>
                </c:pt>
                <c:pt idx="1637">
                  <c:v>265.05370995967746</c:v>
                </c:pt>
                <c:pt idx="1638">
                  <c:v>268.59018955645155</c:v>
                </c:pt>
                <c:pt idx="1639">
                  <c:v>268.84279524193545</c:v>
                </c:pt>
                <c:pt idx="1640">
                  <c:v>268.59018955645155</c:v>
                </c:pt>
                <c:pt idx="1641">
                  <c:v>272.38034068548382</c:v>
                </c:pt>
                <c:pt idx="1642">
                  <c:v>272.63294637096777</c:v>
                </c:pt>
                <c:pt idx="1643">
                  <c:v>272.12773500000003</c:v>
                </c:pt>
                <c:pt idx="1644">
                  <c:v>278.18920560483861</c:v>
                </c:pt>
                <c:pt idx="1645">
                  <c:v>275.66314875</c:v>
                </c:pt>
                <c:pt idx="1646">
                  <c:v>207.88275483870967</c:v>
                </c:pt>
                <c:pt idx="1647">
                  <c:v>206.87020040322579</c:v>
                </c:pt>
                <c:pt idx="1648">
                  <c:v>206.11025165322582</c:v>
                </c:pt>
                <c:pt idx="1649">
                  <c:v>206.11025165322582</c:v>
                </c:pt>
                <c:pt idx="1650">
                  <c:v>201.80423068548393</c:v>
                </c:pt>
                <c:pt idx="1651">
                  <c:v>274.65379185483869</c:v>
                </c:pt>
                <c:pt idx="1652">
                  <c:v>271.87512931451613</c:v>
                </c:pt>
                <c:pt idx="1653">
                  <c:v>276.92617717741933</c:v>
                </c:pt>
                <c:pt idx="1654">
                  <c:v>273.39076342741936</c:v>
                </c:pt>
                <c:pt idx="1655">
                  <c:v>272.63294637096777</c:v>
                </c:pt>
                <c:pt idx="1656">
                  <c:v>271.87512931451613</c:v>
                </c:pt>
                <c:pt idx="1657">
                  <c:v>270.61210088709674</c:v>
                </c:pt>
                <c:pt idx="1658">
                  <c:v>274.40118616935479</c:v>
                </c:pt>
                <c:pt idx="1659">
                  <c:v>294.61834115999994</c:v>
                </c:pt>
                <c:pt idx="1660">
                  <c:v>294.61834115999994</c:v>
                </c:pt>
                <c:pt idx="1661">
                  <c:v>294.07540734000008</c:v>
                </c:pt>
                <c:pt idx="1662">
                  <c:v>286.74465534000001</c:v>
                </c:pt>
                <c:pt idx="1663">
                  <c:v>292.44660587999999</c:v>
                </c:pt>
                <c:pt idx="1664">
                  <c:v>292.44660587999999</c:v>
                </c:pt>
                <c:pt idx="1665">
                  <c:v>292.17513896999998</c:v>
                </c:pt>
                <c:pt idx="1666">
                  <c:v>286.20172151999998</c:v>
                </c:pt>
                <c:pt idx="1667">
                  <c:v>284.02884081000002</c:v>
                </c:pt>
                <c:pt idx="1668">
                  <c:v>281.04155937000007</c:v>
                </c:pt>
                <c:pt idx="1669">
                  <c:v>278.86982409000001</c:v>
                </c:pt>
                <c:pt idx="1670">
                  <c:v>284.84438697000002</c:v>
                </c:pt>
                <c:pt idx="1671">
                  <c:v>281.04155937000007</c:v>
                </c:pt>
                <c:pt idx="1672">
                  <c:v>279.41275790999998</c:v>
                </c:pt>
                <c:pt idx="1689">
                  <c:v>287.28758916000004</c:v>
                </c:pt>
                <c:pt idx="1690">
                  <c:v>282.94297316999996</c:v>
                </c:pt>
                <c:pt idx="1691">
                  <c:v>281.85710553000001</c:v>
                </c:pt>
                <c:pt idx="1692">
                  <c:v>280.22715863999997</c:v>
                </c:pt>
                <c:pt idx="1693">
                  <c:v>281.97722504032254</c:v>
                </c:pt>
                <c:pt idx="1694">
                  <c:v>281.47201366935485</c:v>
                </c:pt>
                <c:pt idx="1695">
                  <c:v>281.21940798387095</c:v>
                </c:pt>
                <c:pt idx="1696">
                  <c:v>281.72461935483869</c:v>
                </c:pt>
                <c:pt idx="1697">
                  <c:v>280.71419661290321</c:v>
                </c:pt>
                <c:pt idx="1698">
                  <c:v>279.45223403225805</c:v>
                </c:pt>
                <c:pt idx="1699">
                  <c:v>309.98980995967742</c:v>
                </c:pt>
                <c:pt idx="1700">
                  <c:v>306.45865959677428</c:v>
                </c:pt>
                <c:pt idx="1701">
                  <c:v>303.93580028225801</c:v>
                </c:pt>
                <c:pt idx="1702">
                  <c:v>304.69255149193549</c:v>
                </c:pt>
                <c:pt idx="1703">
                  <c:v>301.66554665322576</c:v>
                </c:pt>
                <c:pt idx="1704">
                  <c:v>299.39422717741934</c:v>
                </c:pt>
                <c:pt idx="1705">
                  <c:v>300.90772959677417</c:v>
                </c:pt>
                <c:pt idx="1706">
                  <c:v>297.87965891129033</c:v>
                </c:pt>
                <c:pt idx="1707">
                  <c:v>296.11355080645166</c:v>
                </c:pt>
                <c:pt idx="1708">
                  <c:v>296.87030201612902</c:v>
                </c:pt>
                <c:pt idx="1709">
                  <c:v>297.37551338709682</c:v>
                </c:pt>
                <c:pt idx="1710">
                  <c:v>293.08548012096776</c:v>
                </c:pt>
                <c:pt idx="1711">
                  <c:v>292.32766306451612</c:v>
                </c:pt>
                <c:pt idx="1712">
                  <c:v>291.8235175403226</c:v>
                </c:pt>
                <c:pt idx="1713">
                  <c:v>300.65618975806456</c:v>
                </c:pt>
                <c:pt idx="1714">
                  <c:v>298.38487028225813</c:v>
                </c:pt>
                <c:pt idx="1715">
                  <c:v>297.37551338709682</c:v>
                </c:pt>
                <c:pt idx="1716">
                  <c:v>297.62811907258066</c:v>
                </c:pt>
                <c:pt idx="1717">
                  <c:v>297.12290770161286</c:v>
                </c:pt>
                <c:pt idx="1718">
                  <c:v>299.14162149193544</c:v>
                </c:pt>
                <c:pt idx="1719">
                  <c:v>301.16033528225813</c:v>
                </c:pt>
                <c:pt idx="1720">
                  <c:v>296.87030201612902</c:v>
                </c:pt>
                <c:pt idx="1721">
                  <c:v>295.8609451209677</c:v>
                </c:pt>
                <c:pt idx="1722">
                  <c:v>291.5709118548387</c:v>
                </c:pt>
                <c:pt idx="1723">
                  <c:v>290.56048911290316</c:v>
                </c:pt>
                <c:pt idx="1724">
                  <c:v>291.8235175403226</c:v>
                </c:pt>
                <c:pt idx="1725">
                  <c:v>291.06570048387096</c:v>
                </c:pt>
                <c:pt idx="1726">
                  <c:v>289.55113221774195</c:v>
                </c:pt>
                <c:pt idx="1727">
                  <c:v>290.30894927419359</c:v>
                </c:pt>
                <c:pt idx="1728">
                  <c:v>306.20605391129027</c:v>
                </c:pt>
                <c:pt idx="1729">
                  <c:v>308.2247677016129</c:v>
                </c:pt>
                <c:pt idx="1732">
                  <c:v>306.71126528225801</c:v>
                </c:pt>
                <c:pt idx="1733">
                  <c:v>309.23305875</c:v>
                </c:pt>
                <c:pt idx="1734">
                  <c:v>308.98151891129027</c:v>
                </c:pt>
                <c:pt idx="1735">
                  <c:v>311.7559180645161</c:v>
                </c:pt>
                <c:pt idx="1736">
                  <c:v>310.74656116935483</c:v>
                </c:pt>
                <c:pt idx="1737">
                  <c:v>311.50331237903225</c:v>
                </c:pt>
                <c:pt idx="1738">
                  <c:v>308.72891322580648</c:v>
                </c:pt>
                <c:pt idx="1739">
                  <c:v>304.43994580645153</c:v>
                </c:pt>
                <c:pt idx="1740">
                  <c:v>309.23305875</c:v>
                </c:pt>
                <c:pt idx="1741">
                  <c:v>281.72461935483869</c:v>
                </c:pt>
                <c:pt idx="1742">
                  <c:v>303.03152450999994</c:v>
                </c:pt>
                <c:pt idx="1743">
                  <c:v>301.40272304999996</c:v>
                </c:pt>
                <c:pt idx="1744">
                  <c:v>300.58946774999998</c:v>
                </c:pt>
                <c:pt idx="1745">
                  <c:v>299.77506701999999</c:v>
                </c:pt>
                <c:pt idx="1746">
                  <c:v>297.06039791999996</c:v>
                </c:pt>
                <c:pt idx="1747">
                  <c:v>297.60333173999993</c:v>
                </c:pt>
                <c:pt idx="1748">
                  <c:v>297.06039791999996</c:v>
                </c:pt>
                <c:pt idx="1749">
                  <c:v>297.87479865</c:v>
                </c:pt>
                <c:pt idx="1750">
                  <c:v>303.68319459677417</c:v>
                </c:pt>
                <c:pt idx="1751">
                  <c:v>304.43994580645153</c:v>
                </c:pt>
                <c:pt idx="1752">
                  <c:v>301.41294096774192</c:v>
                </c:pt>
                <c:pt idx="1753">
                  <c:v>302.16969217741939</c:v>
                </c:pt>
                <c:pt idx="1754">
                  <c:v>301.16033528225813</c:v>
                </c:pt>
                <c:pt idx="1755">
                  <c:v>300.40358407258066</c:v>
                </c:pt>
                <c:pt idx="1756">
                  <c:v>300.40358407258066</c:v>
                </c:pt>
                <c:pt idx="1757">
                  <c:v>299.39422717741934</c:v>
                </c:pt>
                <c:pt idx="1758">
                  <c:v>298.13226459677423</c:v>
                </c:pt>
                <c:pt idx="1759">
                  <c:v>298.63747596774198</c:v>
                </c:pt>
                <c:pt idx="1760">
                  <c:v>295.8609451209677</c:v>
                </c:pt>
                <c:pt idx="1761">
                  <c:v>295.35679959677418</c:v>
                </c:pt>
                <c:pt idx="1762">
                  <c:v>297.12290770161286</c:v>
                </c:pt>
                <c:pt idx="1763">
                  <c:v>120.61335266129032</c:v>
                </c:pt>
                <c:pt idx="1764">
                  <c:v>120.35968112903227</c:v>
                </c:pt>
                <c:pt idx="1765">
                  <c:v>121.12176157258067</c:v>
                </c:pt>
                <c:pt idx="1766">
                  <c:v>120.35968112903227</c:v>
                </c:pt>
                <c:pt idx="1767">
                  <c:v>301.91708649193544</c:v>
                </c:pt>
                <c:pt idx="1768">
                  <c:v>303.17904907258071</c:v>
                </c:pt>
                <c:pt idx="1769">
                  <c:v>304.18840596774203</c:v>
                </c:pt>
                <c:pt idx="1770">
                  <c:v>302.92644338709675</c:v>
                </c:pt>
                <c:pt idx="1771">
                  <c:v>302.92644338709675</c:v>
                </c:pt>
                <c:pt idx="1772">
                  <c:v>302.42229786290329</c:v>
                </c:pt>
                <c:pt idx="1773">
                  <c:v>299.39422717741934</c:v>
                </c:pt>
                <c:pt idx="1774">
                  <c:v>299.64683286290318</c:v>
                </c:pt>
                <c:pt idx="1775">
                  <c:v>296.87030201612902</c:v>
                </c:pt>
                <c:pt idx="1776">
                  <c:v>298.13226459677423</c:v>
                </c:pt>
                <c:pt idx="1777">
                  <c:v>298.63747596774198</c:v>
                </c:pt>
                <c:pt idx="1778">
                  <c:v>301.41294096774192</c:v>
                </c:pt>
                <c:pt idx="1792">
                  <c:v>304.11739215</c:v>
                </c:pt>
                <c:pt idx="1793">
                  <c:v>296.51746410000004</c:v>
                </c:pt>
                <c:pt idx="1794">
                  <c:v>285.6587877</c:v>
                </c:pt>
                <c:pt idx="1795">
                  <c:v>263.65507740000004</c:v>
                </c:pt>
                <c:pt idx="1796">
                  <c:v>305.20211436</c:v>
                </c:pt>
                <c:pt idx="1797">
                  <c:v>306.01651509000004</c:v>
                </c:pt>
                <c:pt idx="1798">
                  <c:v>301.91708649193544</c:v>
                </c:pt>
                <c:pt idx="1799">
                  <c:v>301.41294096774192</c:v>
                </c:pt>
                <c:pt idx="1800">
                  <c:v>301.16033528225813</c:v>
                </c:pt>
                <c:pt idx="1801">
                  <c:v>301.66554665322576</c:v>
                </c:pt>
                <c:pt idx="1802">
                  <c:v>301.91708649193544</c:v>
                </c:pt>
                <c:pt idx="1803">
                  <c:v>303.4316547580645</c:v>
                </c:pt>
                <c:pt idx="1804">
                  <c:v>298.88901580645165</c:v>
                </c:pt>
                <c:pt idx="1805">
                  <c:v>295.97453027999995</c:v>
                </c:pt>
                <c:pt idx="1806">
                  <c:v>297.06039791999996</c:v>
                </c:pt>
                <c:pt idx="1807">
                  <c:v>296.24599718999997</c:v>
                </c:pt>
                <c:pt idx="1808">
                  <c:v>297.87479865</c:v>
                </c:pt>
                <c:pt idx="1809">
                  <c:v>296.51746410000004</c:v>
                </c:pt>
                <c:pt idx="1810">
                  <c:v>298.68919937999999</c:v>
                </c:pt>
                <c:pt idx="1811">
                  <c:v>294.88980806999996</c:v>
                </c:pt>
                <c:pt idx="1812">
                  <c:v>293.53247351999994</c:v>
                </c:pt>
                <c:pt idx="1813">
                  <c:v>293.80394043000001</c:v>
                </c:pt>
                <c:pt idx="1814">
                  <c:v>292.44660587999999</c:v>
                </c:pt>
                <c:pt idx="1815">
                  <c:v>291.63220514999995</c:v>
                </c:pt>
                <c:pt idx="1816">
                  <c:v>291.63220514999995</c:v>
                </c:pt>
                <c:pt idx="1817">
                  <c:v>289.45932443999999</c:v>
                </c:pt>
                <c:pt idx="1818">
                  <c:v>296.51746410000004</c:v>
                </c:pt>
                <c:pt idx="1819">
                  <c:v>297.06039791999996</c:v>
                </c:pt>
                <c:pt idx="1820">
                  <c:v>297.33186482999992</c:v>
                </c:pt>
                <c:pt idx="1821">
                  <c:v>298.41773247000003</c:v>
                </c:pt>
                <c:pt idx="2089">
                  <c:v>113.32427849999999</c:v>
                </c:pt>
                <c:pt idx="2090">
                  <c:v>110.74393710000001</c:v>
                </c:pt>
                <c:pt idx="2091">
                  <c:v>223.20505800000001</c:v>
                </c:pt>
                <c:pt idx="2092">
                  <c:v>220.34909250000001</c:v>
                </c:pt>
                <c:pt idx="2093">
                  <c:v>219.49122149999999</c:v>
                </c:pt>
                <c:pt idx="2094">
                  <c:v>219.49122149999999</c:v>
                </c:pt>
                <c:pt idx="2095">
                  <c:v>217.77788249999998</c:v>
                </c:pt>
                <c:pt idx="2096">
                  <c:v>216.34929899999997</c:v>
                </c:pt>
                <c:pt idx="2097">
                  <c:v>216.92121299999999</c:v>
                </c:pt>
                <c:pt idx="2098">
                  <c:v>214.9207155</c:v>
                </c:pt>
                <c:pt idx="2099">
                  <c:v>304.19937449999998</c:v>
                </c:pt>
                <c:pt idx="2100">
                  <c:v>304.48412999999994</c:v>
                </c:pt>
                <c:pt idx="2101">
                  <c:v>305.33839650000004</c:v>
                </c:pt>
                <c:pt idx="2102">
                  <c:v>303.05915099999993</c:v>
                </c:pt>
                <c:pt idx="2103">
                  <c:v>300.21159599999999</c:v>
                </c:pt>
                <c:pt idx="2104">
                  <c:v>300.4963515</c:v>
                </c:pt>
                <c:pt idx="2105">
                  <c:v>300.4963515</c:v>
                </c:pt>
                <c:pt idx="2106">
                  <c:v>303.91341749999998</c:v>
                </c:pt>
                <c:pt idx="2107">
                  <c:v>303.05915099999993</c:v>
                </c:pt>
                <c:pt idx="2108">
                  <c:v>305.05364099999997</c:v>
                </c:pt>
                <c:pt idx="2109">
                  <c:v>303.05915099999993</c:v>
                </c:pt>
                <c:pt idx="2110">
                  <c:v>302.77439549999997</c:v>
                </c:pt>
                <c:pt idx="2111">
                  <c:v>303.3439065</c:v>
                </c:pt>
                <c:pt idx="2112">
                  <c:v>302.77439549999997</c:v>
                </c:pt>
                <c:pt idx="2113">
                  <c:v>302.48963999999995</c:v>
                </c:pt>
                <c:pt idx="2114">
                  <c:v>303.3439065</c:v>
                </c:pt>
                <c:pt idx="2115">
                  <c:v>301.63537350000001</c:v>
                </c:pt>
                <c:pt idx="2116">
                  <c:v>306.19266299999998</c:v>
                </c:pt>
                <c:pt idx="2117">
                  <c:v>304.48412999999994</c:v>
                </c:pt>
                <c:pt idx="2118">
                  <c:v>306.4774185</c:v>
                </c:pt>
                <c:pt idx="2119">
                  <c:v>306.19266299999998</c:v>
                </c:pt>
                <c:pt idx="2120">
                  <c:v>300.78110699999996</c:v>
                </c:pt>
                <c:pt idx="2121">
                  <c:v>302.20488450000005</c:v>
                </c:pt>
                <c:pt idx="2122">
                  <c:v>307.90119599999997</c:v>
                </c:pt>
                <c:pt idx="2123">
                  <c:v>301.63537350000001</c:v>
                </c:pt>
                <c:pt idx="2124">
                  <c:v>297.60333173999993</c:v>
                </c:pt>
                <c:pt idx="2125">
                  <c:v>296.78893100999994</c:v>
                </c:pt>
                <c:pt idx="2127">
                  <c:v>277.93659991935482</c:v>
                </c:pt>
                <c:pt idx="2128">
                  <c:v>291.5709118548387</c:v>
                </c:pt>
                <c:pt idx="2129">
                  <c:v>285.76417862903224</c:v>
                </c:pt>
                <c:pt idx="2130">
                  <c:v>287.78395826612905</c:v>
                </c:pt>
                <c:pt idx="2131">
                  <c:v>286.52199568548389</c:v>
                </c:pt>
                <c:pt idx="2132">
                  <c:v>276.92617717741933</c:v>
                </c:pt>
                <c:pt idx="2133">
                  <c:v>280.71419661290321</c:v>
                </c:pt>
                <c:pt idx="2134">
                  <c:v>279.70483971774195</c:v>
                </c:pt>
                <c:pt idx="2135">
                  <c:v>282.22983072580644</c:v>
                </c:pt>
                <c:pt idx="2136">
                  <c:v>287.27874689516131</c:v>
                </c:pt>
                <c:pt idx="2137">
                  <c:v>285.00742741935483</c:v>
                </c:pt>
                <c:pt idx="2138">
                  <c:v>284.24961036290318</c:v>
                </c:pt>
                <c:pt idx="2145">
                  <c:v>307.46801649193543</c:v>
                </c:pt>
                <c:pt idx="2146">
                  <c:v>307.46801649193543</c:v>
                </c:pt>
                <c:pt idx="2152">
                  <c:v>302.67383770161291</c:v>
                </c:pt>
                <c:pt idx="2153">
                  <c:v>299.14162149193544</c:v>
                </c:pt>
                <c:pt idx="2154">
                  <c:v>301.91708649193544</c:v>
                </c:pt>
                <c:pt idx="2155">
                  <c:v>296.36615649193556</c:v>
                </c:pt>
                <c:pt idx="2156">
                  <c:v>297.12290770161286</c:v>
                </c:pt>
                <c:pt idx="2157">
                  <c:v>296.6187621774194</c:v>
                </c:pt>
                <c:pt idx="2158">
                  <c:v>293.08548012096776</c:v>
                </c:pt>
                <c:pt idx="2159">
                  <c:v>292.32766306451612</c:v>
                </c:pt>
                <c:pt idx="2160">
                  <c:v>292.58026874999996</c:v>
                </c:pt>
                <c:pt idx="2161">
                  <c:v>291.8235175403226</c:v>
                </c:pt>
                <c:pt idx="2162">
                  <c:v>292.32766306451612</c:v>
                </c:pt>
                <c:pt idx="2164">
                  <c:v>307.46801649193543</c:v>
                </c:pt>
                <c:pt idx="2165">
                  <c:v>305.19669701612906</c:v>
                </c:pt>
                <c:pt idx="2166">
                  <c:v>303.68319459677417</c:v>
                </c:pt>
                <c:pt idx="2167">
                  <c:v>306.45865959677428</c:v>
                </c:pt>
                <c:pt idx="2168">
                  <c:v>301.16033528225813</c:v>
                </c:pt>
                <c:pt idx="2169">
                  <c:v>302.67383770161291</c:v>
                </c:pt>
                <c:pt idx="2170">
                  <c:v>301.41294096774192</c:v>
                </c:pt>
                <c:pt idx="2171">
                  <c:v>298.38487028225813</c:v>
                </c:pt>
                <c:pt idx="2172">
                  <c:v>296.11355080645166</c:v>
                </c:pt>
                <c:pt idx="2173">
                  <c:v>293.84223133064518</c:v>
                </c:pt>
                <c:pt idx="2174">
                  <c:v>292.32766306451612</c:v>
                </c:pt>
                <c:pt idx="2175">
                  <c:v>281.47201366935485</c:v>
                </c:pt>
                <c:pt idx="2176">
                  <c:v>284.75482173387098</c:v>
                </c:pt>
                <c:pt idx="2177">
                  <c:v>280.20898524193547</c:v>
                </c:pt>
                <c:pt idx="2178">
                  <c:v>279.45223403225805</c:v>
                </c:pt>
                <c:pt idx="2179">
                  <c:v>284.75482173387098</c:v>
                </c:pt>
                <c:pt idx="2180">
                  <c:v>279.95744540322579</c:v>
                </c:pt>
                <c:pt idx="2181">
                  <c:v>279.45223403225805</c:v>
                </c:pt>
                <c:pt idx="2182">
                  <c:v>277.68399423387098</c:v>
                </c:pt>
                <c:pt idx="2183">
                  <c:v>278.18920560483861</c:v>
                </c:pt>
                <c:pt idx="2184">
                  <c:v>276.16836012096775</c:v>
                </c:pt>
                <c:pt idx="2185">
                  <c:v>275.9157544354839</c:v>
                </c:pt>
                <c:pt idx="2186">
                  <c:v>272.38034068548382</c:v>
                </c:pt>
                <c:pt idx="2187">
                  <c:v>275.41054306451611</c:v>
                </c:pt>
                <c:pt idx="2188">
                  <c:v>275.41054306451611</c:v>
                </c:pt>
                <c:pt idx="2189">
                  <c:v>274.14858048387094</c:v>
                </c:pt>
                <c:pt idx="2190">
                  <c:v>274.65379185483869</c:v>
                </c:pt>
                <c:pt idx="2191">
                  <c:v>271.87512931451613</c:v>
                </c:pt>
                <c:pt idx="2192">
                  <c:v>272.63294637096777</c:v>
                </c:pt>
                <c:pt idx="2193">
                  <c:v>269.34800661290325</c:v>
                </c:pt>
                <c:pt idx="2194">
                  <c:v>267.07455544354838</c:v>
                </c:pt>
                <c:pt idx="2195">
                  <c:v>268.08497818548392</c:v>
                </c:pt>
                <c:pt idx="2196">
                  <c:v>308.2247677016129</c:v>
                </c:pt>
                <c:pt idx="2197">
                  <c:v>289.04592084677421</c:v>
                </c:pt>
                <c:pt idx="2198">
                  <c:v>290.81309479838711</c:v>
                </c:pt>
                <c:pt idx="2199">
                  <c:v>290.56048911290316</c:v>
                </c:pt>
                <c:pt idx="2200">
                  <c:v>286.01678431451614</c:v>
                </c:pt>
                <c:pt idx="2201">
                  <c:v>291.8235175403226</c:v>
                </c:pt>
                <c:pt idx="2202">
                  <c:v>276.92617717741933</c:v>
                </c:pt>
                <c:pt idx="2203">
                  <c:v>274.40118616935479</c:v>
                </c:pt>
                <c:pt idx="2204">
                  <c:v>300.90772959677417</c:v>
                </c:pt>
                <c:pt idx="2205">
                  <c:v>297.87965891129033</c:v>
                </c:pt>
                <c:pt idx="2206">
                  <c:v>296.87030201612902</c:v>
                </c:pt>
                <c:pt idx="2207">
                  <c:v>297.12290770161286</c:v>
                </c:pt>
                <c:pt idx="2208">
                  <c:v>299.14162149193544</c:v>
                </c:pt>
                <c:pt idx="2209">
                  <c:v>297.87965891129033</c:v>
                </c:pt>
                <c:pt idx="2210">
                  <c:v>298.88901580645165</c:v>
                </c:pt>
                <c:pt idx="2211">
                  <c:v>301.66554665322576</c:v>
                </c:pt>
                <c:pt idx="2212">
                  <c:v>300.89920282258066</c:v>
                </c:pt>
                <c:pt idx="2213">
                  <c:v>304.43994580645153</c:v>
                </c:pt>
                <c:pt idx="2214">
                  <c:v>304.69255149193549</c:v>
                </c:pt>
                <c:pt idx="2215">
                  <c:v>304.43994580645153</c:v>
                </c:pt>
                <c:pt idx="2216">
                  <c:v>300.15097838709676</c:v>
                </c:pt>
                <c:pt idx="2217">
                  <c:v>300.90772959677417</c:v>
                </c:pt>
                <c:pt idx="2218">
                  <c:v>297.87965891129033</c:v>
                </c:pt>
                <c:pt idx="2221">
                  <c:v>570.06609300000002</c:v>
                </c:pt>
                <c:pt idx="2222">
                  <c:v>559.06275599999992</c:v>
                </c:pt>
                <c:pt idx="2226">
                  <c:v>301.16033528225813</c:v>
                </c:pt>
                <c:pt idx="2227">
                  <c:v>298.63747596774198</c:v>
                </c:pt>
                <c:pt idx="2228">
                  <c:v>294.09483701612908</c:v>
                </c:pt>
                <c:pt idx="2230">
                  <c:v>305.44930270161291</c:v>
                </c:pt>
                <c:pt idx="2231">
                  <c:v>306.96280512096774</c:v>
                </c:pt>
                <c:pt idx="2232">
                  <c:v>297.37551338709682</c:v>
                </c:pt>
                <c:pt idx="2233">
                  <c:v>293.84223133064518</c:v>
                </c:pt>
                <c:pt idx="2234">
                  <c:v>291.31830616935491</c:v>
                </c:pt>
                <c:pt idx="2235">
                  <c:v>293.08548012096776</c:v>
                </c:pt>
                <c:pt idx="2236">
                  <c:v>293.33701995967743</c:v>
                </c:pt>
                <c:pt idx="2237">
                  <c:v>296.6187621774194</c:v>
                </c:pt>
                <c:pt idx="2238">
                  <c:v>296.36615649193556</c:v>
                </c:pt>
                <c:pt idx="2239">
                  <c:v>298.88901580645165</c:v>
                </c:pt>
                <c:pt idx="2240">
                  <c:v>299.64683286290318</c:v>
                </c:pt>
                <c:pt idx="2241">
                  <c:v>299.64683286290318</c:v>
                </c:pt>
                <c:pt idx="2242">
                  <c:v>299.39422717741934</c:v>
                </c:pt>
                <c:pt idx="2243">
                  <c:v>298.38487028225813</c:v>
                </c:pt>
                <c:pt idx="2244">
                  <c:v>298.88901580645165</c:v>
                </c:pt>
                <c:pt idx="2245">
                  <c:v>298.88901580645165</c:v>
                </c:pt>
                <c:pt idx="2246">
                  <c:v>299.89837270161297</c:v>
                </c:pt>
                <c:pt idx="2247">
                  <c:v>299.39422717741934</c:v>
                </c:pt>
                <c:pt idx="2248">
                  <c:v>299.39422717741934</c:v>
                </c:pt>
                <c:pt idx="2249">
                  <c:v>298.88901580645165</c:v>
                </c:pt>
                <c:pt idx="2251">
                  <c:v>298.63747596774198</c:v>
                </c:pt>
                <c:pt idx="2252">
                  <c:v>298.63747596774198</c:v>
                </c:pt>
                <c:pt idx="2253">
                  <c:v>298.88901580645165</c:v>
                </c:pt>
                <c:pt idx="2254">
                  <c:v>293.08548012096776</c:v>
                </c:pt>
                <c:pt idx="2255">
                  <c:v>293.58962564516133</c:v>
                </c:pt>
                <c:pt idx="2256">
                  <c:v>292.32766306451612</c:v>
                </c:pt>
                <c:pt idx="2257">
                  <c:v>299.39422717741934</c:v>
                </c:pt>
                <c:pt idx="2258">
                  <c:v>299.64683286290318</c:v>
                </c:pt>
                <c:pt idx="2259">
                  <c:v>298.88901580645165</c:v>
                </c:pt>
                <c:pt idx="2260">
                  <c:v>301.66554665322576</c:v>
                </c:pt>
                <c:pt idx="2261">
                  <c:v>295.10419391129028</c:v>
                </c:pt>
                <c:pt idx="2262">
                  <c:v>294.09483701612908</c:v>
                </c:pt>
                <c:pt idx="2263">
                  <c:v>297.87965891129033</c:v>
                </c:pt>
                <c:pt idx="2264">
                  <c:v>299.39422717741934</c:v>
                </c:pt>
                <c:pt idx="2265">
                  <c:v>299.64683286290318</c:v>
                </c:pt>
                <c:pt idx="2266">
                  <c:v>298.88901580645165</c:v>
                </c:pt>
                <c:pt idx="2267">
                  <c:v>299.39422717741934</c:v>
                </c:pt>
                <c:pt idx="2268">
                  <c:v>297.62811907258066</c:v>
                </c:pt>
                <c:pt idx="2269">
                  <c:v>293.84223133064518</c:v>
                </c:pt>
                <c:pt idx="2270">
                  <c:v>299.89837270161297</c:v>
                </c:pt>
                <c:pt idx="2271">
                  <c:v>295.35679959677418</c:v>
                </c:pt>
                <c:pt idx="2272">
                  <c:v>294.85158822580638</c:v>
                </c:pt>
                <c:pt idx="2273">
                  <c:v>293.33701995967743</c:v>
                </c:pt>
                <c:pt idx="2274">
                  <c:v>294.85158822580638</c:v>
                </c:pt>
                <c:pt idx="2276">
                  <c:v>983.6</c:v>
                </c:pt>
                <c:pt idx="2320">
                  <c:v>0</c:v>
                </c:pt>
                <c:pt idx="2321">
                  <c:v>592.63638677419351</c:v>
                </c:pt>
                <c:pt idx="2322">
                  <c:v>300.40358407258066</c:v>
                </c:pt>
                <c:pt idx="2323">
                  <c:v>300.40358407258066</c:v>
                </c:pt>
                <c:pt idx="2324">
                  <c:v>300.90772959677417</c:v>
                </c:pt>
                <c:pt idx="2329">
                  <c:v>294.85158822580638</c:v>
                </c:pt>
                <c:pt idx="2330">
                  <c:v>296.87030201612902</c:v>
                </c:pt>
                <c:pt idx="2331">
                  <c:v>296.87030201612902</c:v>
                </c:pt>
                <c:pt idx="2332">
                  <c:v>296.11355080645166</c:v>
                </c:pt>
                <c:pt idx="2333">
                  <c:v>296.87030201612902</c:v>
                </c:pt>
                <c:pt idx="2334">
                  <c:v>408.4164961693549</c:v>
                </c:pt>
                <c:pt idx="2335">
                  <c:v>407.66294250000004</c:v>
                </c:pt>
                <c:pt idx="2336">
                  <c:v>407.41140266129037</c:v>
                </c:pt>
                <c:pt idx="2337">
                  <c:v>407.66294250000004</c:v>
                </c:pt>
                <c:pt idx="2338">
                  <c:v>406.90938883064518</c:v>
                </c:pt>
                <c:pt idx="2339">
                  <c:v>410.42668318548385</c:v>
                </c:pt>
                <c:pt idx="2340">
                  <c:v>408.66803600806452</c:v>
                </c:pt>
                <c:pt idx="2341">
                  <c:v>408.66803600806452</c:v>
                </c:pt>
                <c:pt idx="2342">
                  <c:v>408.4164961693549</c:v>
                </c:pt>
                <c:pt idx="2343">
                  <c:v>413.94291169354835</c:v>
                </c:pt>
                <c:pt idx="2344">
                  <c:v>413.69137185483874</c:v>
                </c:pt>
                <c:pt idx="2345">
                  <c:v>413.44089786290323</c:v>
                </c:pt>
                <c:pt idx="2346">
                  <c:v>414.44492552419354</c:v>
                </c:pt>
                <c:pt idx="2347">
                  <c:v>413.18935802419355</c:v>
                </c:pt>
                <c:pt idx="2348">
                  <c:v>413.69137185483874</c:v>
                </c:pt>
                <c:pt idx="2349">
                  <c:v>413.44089786290323</c:v>
                </c:pt>
                <c:pt idx="2350">
                  <c:v>413.69137185483874</c:v>
                </c:pt>
                <c:pt idx="2351">
                  <c:v>409.67312951612905</c:v>
                </c:pt>
                <c:pt idx="2352">
                  <c:v>410.17514334677418</c:v>
                </c:pt>
                <c:pt idx="2353">
                  <c:v>407.91448233870972</c:v>
                </c:pt>
                <c:pt idx="2354">
                  <c:v>410.92869701612898</c:v>
                </c:pt>
                <c:pt idx="2355">
                  <c:v>409.9236035080645</c:v>
                </c:pt>
                <c:pt idx="2356">
                  <c:v>411.93379052419351</c:v>
                </c:pt>
                <c:pt idx="2364">
                  <c:v>402.70798854000003</c:v>
                </c:pt>
                <c:pt idx="2365">
                  <c:v>405.9518463</c:v>
                </c:pt>
                <c:pt idx="2366">
                  <c:v>403.78927445999994</c:v>
                </c:pt>
                <c:pt idx="2367">
                  <c:v>404.32991742000002</c:v>
                </c:pt>
                <c:pt idx="2368">
                  <c:v>405.68152481999994</c:v>
                </c:pt>
                <c:pt idx="2369">
                  <c:v>404.60023890000002</c:v>
                </c:pt>
                <c:pt idx="2370">
                  <c:v>513.59477598000001</c:v>
                </c:pt>
                <c:pt idx="2371">
                  <c:v>515.47900832999994</c:v>
                </c:pt>
                <c:pt idx="2372">
                  <c:v>513.0564238799999</c:v>
                </c:pt>
                <c:pt idx="2373">
                  <c:v>514.67148018</c:v>
                </c:pt>
                <c:pt idx="2374">
                  <c:v>514.13312807999989</c:v>
                </c:pt>
                <c:pt idx="2375">
                  <c:v>514.67148018</c:v>
                </c:pt>
                <c:pt idx="2376">
                  <c:v>514.13312807999989</c:v>
                </c:pt>
                <c:pt idx="2377">
                  <c:v>515.47900832999994</c:v>
                </c:pt>
                <c:pt idx="2378">
                  <c:v>514.67148018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175872"/>
        <c:axId val="412163360"/>
      </c:barChart>
      <c:dateAx>
        <c:axId val="412175872"/>
        <c:scaling>
          <c:orientation val="minMax"/>
          <c:max val="42125"/>
          <c:min val="39753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2163360"/>
        <c:crosses val="autoZero"/>
        <c:auto val="1"/>
        <c:lblOffset val="100"/>
        <c:baseTimeUnit val="days"/>
        <c:majorUnit val="3"/>
        <c:majorTimeUnit val="months"/>
      </c:dateAx>
      <c:valAx>
        <c:axId val="41216336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1217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83D09-BAC3-4AB2-89E2-8C2CE467014E}" type="datetimeFigureOut">
              <a:rPr kumimoji="1" lang="ja-JP" altLang="en-US" smtClean="0"/>
              <a:t>2015/6/3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861A0-7A33-4C09-860E-DBF6FFDC2C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88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766FC-1E94-45E9-BB20-BBED8170414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95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FC64A-7A4A-451F-8736-17EB745F4F44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sp>
        <p:nvSpPr>
          <p:cNvPr id="83972" name="スライド番号プレースホルダ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1D45BB-08C0-4655-B4B3-E7A4F05074D7}" type="slidenum">
              <a:rPr lang="en-US" altLang="ja-JP" sz="1200"/>
              <a:pPr algn="r"/>
              <a:t>38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87538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EA373A-9C24-429B-86E0-952F8C1329AC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627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EA373A-9C24-429B-86E0-952F8C1329AC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682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861A0-7A33-4C09-860E-DBF6FFDC2C0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702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E5D40F-7188-40FC-B0AD-E56B520EF3A6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５０</a:t>
            </a:r>
            <a:r>
              <a:rPr lang="en-US" altLang="ja-JP"/>
              <a:t>π→</a:t>
            </a:r>
            <a:r>
              <a:rPr lang="ja-JP" altLang="en-US"/>
              <a:t>２</a:t>
            </a:r>
            <a:r>
              <a:rPr lang="en-US" altLang="ja-JP"/>
              <a:t>×10^15 [particle/m^3], 216π→4.5×10^14 [particle/m^3]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26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BC2A93-4B6B-4DC7-8DDA-2F9E8A615DFF}" type="slidenum">
              <a:rPr lang="ja-JP" altLang="en-US" smtClean="0"/>
              <a:pPr/>
              <a:t>2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41167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861A0-7A33-4C09-860E-DBF6FFDC2C0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50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861A0-7A33-4C09-860E-DBF6FFDC2C0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766FC-1E94-45E9-BB20-BBED8170414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94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9CAC2-B70F-4E04-A703-399E84DB47B1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28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B01620-A4A8-44DB-A654-2F71092439D1}" type="slidenum">
              <a:rPr lang="ja-JP" altLang="en-US" smtClean="0"/>
              <a:pPr/>
              <a:t>28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87342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53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49906C-4A54-4190-ACF9-764293470B29}" type="slidenum">
              <a:rPr lang="ja-JP" altLang="en-US" smtClean="0"/>
              <a:pPr/>
              <a:t>29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283864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63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EF981A-5F3B-4B14-ADC4-6CE462EDD427}" type="slidenum">
              <a:rPr lang="ja-JP" altLang="en-US" smtClean="0"/>
              <a:pPr/>
              <a:t>30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83571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99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2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30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Hiroyuki Harada</a:t>
            </a: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BC2CC-D7F6-4F19-85B5-535F455A470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77450781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9A2CE0F-8412-47C7-A9A6-143D936208BC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xfrm>
            <a:off x="745067" y="1600200"/>
            <a:ext cx="7992533" cy="39751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779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59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88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9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5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59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26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25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33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Hiroyuki Harada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1A26-38D0-4F67-B32D-7DCA807038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12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png"/><Relationship Id="rId9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14.bin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6.wmf"/><Relationship Id="rId5" Type="http://schemas.openxmlformats.org/officeDocument/2006/relationships/image" Target="../media/image60.png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59.png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ttp://imss.kek.jp/about/library/img/facility/J-PARC-birdview02_(c)jpa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7334"/>
            <a:ext cx="12192000" cy="96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65113"/>
            <a:ext cx="9144000" cy="1582737"/>
          </a:xfrm>
        </p:spPr>
        <p:txBody>
          <a:bodyPr>
            <a:normAutofit/>
          </a:bodyPr>
          <a:lstStyle/>
          <a:p>
            <a:r>
              <a:rPr kumimoji="1" lang="en-US" altLang="ja-JP" sz="4000" b="1" i="1" dirty="0" smtClean="0">
                <a:solidFill>
                  <a:srgbClr val="FFFF00"/>
                </a:solidFill>
              </a:rPr>
              <a:t>Commissioning experience of </a:t>
            </a:r>
            <a:r>
              <a:rPr kumimoji="1" lang="en-US" altLang="ja-JP" sz="4000" b="1" i="1" dirty="0" smtClean="0">
                <a:solidFill>
                  <a:srgbClr val="FFFF00"/>
                </a:solidFill>
              </a:rPr>
              <a:t>J-PARC </a:t>
            </a:r>
            <a:r>
              <a:rPr kumimoji="1" lang="en-US" altLang="ja-JP" sz="4000" b="1" i="1" dirty="0" smtClean="0">
                <a:solidFill>
                  <a:srgbClr val="FFFF00"/>
                </a:solidFill>
              </a:rPr>
              <a:t>RCS</a:t>
            </a:r>
            <a:endParaRPr kumimoji="1" lang="ja-JP" altLang="en-US" sz="4000" b="1" i="1" dirty="0">
              <a:solidFill>
                <a:srgbClr val="FFFF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97858" y="5459413"/>
            <a:ext cx="9645445" cy="165576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Hiroyuki Harada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J-PARC beam commissioning group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</a:rPr>
              <a:t>ICFA mini-Workshop on Beam Commissioning for High Intensity Accelerators</a:t>
            </a:r>
          </a:p>
        </p:txBody>
      </p:sp>
    </p:spTree>
    <p:extLst>
      <p:ext uri="{BB962C8B-B14F-4D97-AF65-F5344CB8AC3E}">
        <p14:creationId xmlns:p14="http://schemas.microsoft.com/office/powerpoint/2010/main" val="6163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B7EDA-F815-4905-94F5-829CAEC827DA}" type="slidenum">
              <a:rPr lang="en-US" altLang="ja-JP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34819" name="Rectangle 135"/>
          <p:cNvSpPr>
            <a:spLocks noChangeArrowheads="1"/>
          </p:cNvSpPr>
          <p:nvPr/>
        </p:nvSpPr>
        <p:spPr bwMode="auto">
          <a:xfrm>
            <a:off x="1524000" y="3807103"/>
            <a:ext cx="91440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4821" name="Line 116"/>
          <p:cNvSpPr>
            <a:spLocks noChangeShapeType="1"/>
          </p:cNvSpPr>
          <p:nvPr/>
        </p:nvSpPr>
        <p:spPr bwMode="auto">
          <a:xfrm>
            <a:off x="1919288" y="3573463"/>
            <a:ext cx="76327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2" name="Line 111"/>
          <p:cNvSpPr>
            <a:spLocks noChangeShapeType="1"/>
          </p:cNvSpPr>
          <p:nvPr/>
        </p:nvSpPr>
        <p:spPr bwMode="auto">
          <a:xfrm>
            <a:off x="6600826" y="3573463"/>
            <a:ext cx="2087563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3" name="Line 106"/>
          <p:cNvSpPr>
            <a:spLocks noChangeShapeType="1"/>
          </p:cNvSpPr>
          <p:nvPr/>
        </p:nvSpPr>
        <p:spPr bwMode="auto">
          <a:xfrm>
            <a:off x="2640013" y="3573463"/>
            <a:ext cx="17272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304800"/>
            <a:ext cx="8497888" cy="8207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4000" b="1" i="1" dirty="0">
                <a:solidFill>
                  <a:srgbClr val="00B0F0"/>
                </a:solidFill>
                <a:latin typeface="+mn-lt"/>
              </a:rPr>
              <a:t>  Horizontal Painting Injection Process</a:t>
            </a:r>
          </a:p>
        </p:txBody>
      </p:sp>
      <p:sp>
        <p:nvSpPr>
          <p:cNvPr id="34825" name="Line 3"/>
          <p:cNvSpPr>
            <a:spLocks noChangeShapeType="1"/>
          </p:cNvSpPr>
          <p:nvPr/>
        </p:nvSpPr>
        <p:spPr bwMode="auto">
          <a:xfrm flipV="1">
            <a:off x="4354513" y="3028950"/>
            <a:ext cx="654050" cy="522288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6" name="Line 4"/>
          <p:cNvSpPr>
            <a:spLocks noChangeShapeType="1"/>
          </p:cNvSpPr>
          <p:nvPr/>
        </p:nvSpPr>
        <p:spPr bwMode="auto">
          <a:xfrm>
            <a:off x="4986339" y="3028950"/>
            <a:ext cx="993775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7" name="Line 5"/>
          <p:cNvSpPr>
            <a:spLocks noChangeShapeType="1"/>
          </p:cNvSpPr>
          <p:nvPr/>
        </p:nvSpPr>
        <p:spPr bwMode="auto">
          <a:xfrm>
            <a:off x="5961064" y="3028950"/>
            <a:ext cx="649287" cy="522288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8" name="Line 14"/>
          <p:cNvSpPr>
            <a:spLocks noChangeShapeType="1"/>
          </p:cNvSpPr>
          <p:nvPr/>
        </p:nvSpPr>
        <p:spPr bwMode="auto">
          <a:xfrm>
            <a:off x="3033713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29" name="Line 15"/>
          <p:cNvSpPr>
            <a:spLocks noChangeShapeType="1"/>
          </p:cNvSpPr>
          <p:nvPr/>
        </p:nvSpPr>
        <p:spPr bwMode="auto">
          <a:xfrm>
            <a:off x="32861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0" name="Line 16"/>
          <p:cNvSpPr>
            <a:spLocks noChangeShapeType="1"/>
          </p:cNvSpPr>
          <p:nvPr/>
        </p:nvSpPr>
        <p:spPr bwMode="auto">
          <a:xfrm>
            <a:off x="507523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1" name="Line 17"/>
          <p:cNvSpPr>
            <a:spLocks noChangeShapeType="1"/>
          </p:cNvSpPr>
          <p:nvPr/>
        </p:nvSpPr>
        <p:spPr bwMode="auto">
          <a:xfrm>
            <a:off x="589438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2" name="Line 18"/>
          <p:cNvSpPr>
            <a:spLocks noChangeShapeType="1"/>
          </p:cNvSpPr>
          <p:nvPr/>
        </p:nvSpPr>
        <p:spPr bwMode="auto">
          <a:xfrm>
            <a:off x="667385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3" name="Line 19"/>
          <p:cNvSpPr>
            <a:spLocks noChangeShapeType="1"/>
          </p:cNvSpPr>
          <p:nvPr/>
        </p:nvSpPr>
        <p:spPr bwMode="auto">
          <a:xfrm>
            <a:off x="80105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4" name="Line 20"/>
          <p:cNvSpPr>
            <a:spLocks noChangeShapeType="1"/>
          </p:cNvSpPr>
          <p:nvPr/>
        </p:nvSpPr>
        <p:spPr bwMode="auto">
          <a:xfrm>
            <a:off x="6935788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35" name="Text Box 21"/>
          <p:cNvSpPr txBox="1">
            <a:spLocks noChangeArrowheads="1"/>
          </p:cNvSpPr>
          <p:nvPr/>
        </p:nvSpPr>
        <p:spPr bwMode="auto">
          <a:xfrm>
            <a:off x="2808289" y="2936875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PB1,2</a:t>
            </a:r>
          </a:p>
        </p:txBody>
      </p:sp>
      <p:sp>
        <p:nvSpPr>
          <p:cNvPr id="34836" name="Text Box 22"/>
          <p:cNvSpPr txBox="1">
            <a:spLocks noChangeArrowheads="1"/>
          </p:cNvSpPr>
          <p:nvPr/>
        </p:nvSpPr>
        <p:spPr bwMode="auto">
          <a:xfrm>
            <a:off x="7489826" y="2936875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PB3,4</a:t>
            </a:r>
          </a:p>
        </p:txBody>
      </p:sp>
      <p:sp>
        <p:nvSpPr>
          <p:cNvPr id="34837" name="Text Box 23"/>
          <p:cNvSpPr txBox="1">
            <a:spLocks noChangeArrowheads="1"/>
          </p:cNvSpPr>
          <p:nvPr/>
        </p:nvSpPr>
        <p:spPr bwMode="auto">
          <a:xfrm>
            <a:off x="3789364" y="1352550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QFL</a:t>
            </a:r>
          </a:p>
        </p:txBody>
      </p:sp>
      <p:sp>
        <p:nvSpPr>
          <p:cNvPr id="34838" name="Text Box 24"/>
          <p:cNvSpPr txBox="1">
            <a:spLocks noChangeArrowheads="1"/>
          </p:cNvSpPr>
          <p:nvPr/>
        </p:nvSpPr>
        <p:spPr bwMode="auto">
          <a:xfrm>
            <a:off x="6711950" y="1352550"/>
            <a:ext cx="630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QDL</a:t>
            </a:r>
          </a:p>
        </p:txBody>
      </p:sp>
      <p:sp>
        <p:nvSpPr>
          <p:cNvPr id="34839" name="Text Box 25"/>
          <p:cNvSpPr txBox="1">
            <a:spLocks noChangeArrowheads="1"/>
          </p:cNvSpPr>
          <p:nvPr/>
        </p:nvSpPr>
        <p:spPr bwMode="auto">
          <a:xfrm>
            <a:off x="405447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SB1</a:t>
            </a:r>
          </a:p>
        </p:txBody>
      </p:sp>
      <p:sp>
        <p:nvSpPr>
          <p:cNvPr id="34840" name="Text Box 26"/>
          <p:cNvSpPr txBox="1">
            <a:spLocks noChangeArrowheads="1"/>
          </p:cNvSpPr>
          <p:nvPr/>
        </p:nvSpPr>
        <p:spPr bwMode="auto">
          <a:xfrm>
            <a:off x="4724400" y="37401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SB2</a:t>
            </a:r>
          </a:p>
        </p:txBody>
      </p:sp>
      <p:sp>
        <p:nvSpPr>
          <p:cNvPr id="34841" name="Text Box 27"/>
          <p:cNvSpPr txBox="1">
            <a:spLocks noChangeArrowheads="1"/>
          </p:cNvSpPr>
          <p:nvPr/>
        </p:nvSpPr>
        <p:spPr bwMode="auto">
          <a:xfrm>
            <a:off x="5678488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SB3</a:t>
            </a:r>
          </a:p>
        </p:txBody>
      </p:sp>
      <p:sp>
        <p:nvSpPr>
          <p:cNvPr id="34842" name="Text Box 28"/>
          <p:cNvSpPr txBox="1">
            <a:spLocks noChangeArrowheads="1"/>
          </p:cNvSpPr>
          <p:nvPr/>
        </p:nvSpPr>
        <p:spPr bwMode="auto">
          <a:xfrm>
            <a:off x="635952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SB4</a:t>
            </a:r>
          </a:p>
        </p:txBody>
      </p:sp>
      <p:sp>
        <p:nvSpPr>
          <p:cNvPr id="34843" name="Text Box 29"/>
          <p:cNvSpPr txBox="1">
            <a:spLocks noChangeArrowheads="1"/>
          </p:cNvSpPr>
          <p:nvPr/>
        </p:nvSpPr>
        <p:spPr bwMode="auto">
          <a:xfrm>
            <a:off x="2266950" y="2112963"/>
            <a:ext cx="35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x</a:t>
            </a:r>
          </a:p>
        </p:txBody>
      </p:sp>
      <p:sp>
        <p:nvSpPr>
          <p:cNvPr id="34844" name="Line 30"/>
          <p:cNvSpPr>
            <a:spLocks noChangeShapeType="1"/>
          </p:cNvSpPr>
          <p:nvPr/>
        </p:nvSpPr>
        <p:spPr bwMode="auto">
          <a:xfrm flipH="1" flipV="1">
            <a:off x="3160713" y="1352550"/>
            <a:ext cx="188912" cy="3619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45" name="Text Box 31"/>
          <p:cNvSpPr txBox="1">
            <a:spLocks noChangeArrowheads="1"/>
          </p:cNvSpPr>
          <p:nvPr/>
        </p:nvSpPr>
        <p:spPr bwMode="auto">
          <a:xfrm>
            <a:off x="2978150" y="2138363"/>
            <a:ext cx="941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009900"/>
                </a:solidFill>
              </a:rPr>
              <a:t>ISEP1,2</a:t>
            </a:r>
          </a:p>
        </p:txBody>
      </p:sp>
      <p:sp>
        <p:nvSpPr>
          <p:cNvPr id="34846" name="Line 32"/>
          <p:cNvSpPr>
            <a:spLocks noChangeShapeType="1"/>
          </p:cNvSpPr>
          <p:nvPr/>
        </p:nvSpPr>
        <p:spPr bwMode="auto">
          <a:xfrm>
            <a:off x="3349626" y="1690688"/>
            <a:ext cx="314325" cy="1190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47" name="Line 33"/>
          <p:cNvSpPr>
            <a:spLocks noChangeShapeType="1"/>
          </p:cNvSpPr>
          <p:nvPr/>
        </p:nvSpPr>
        <p:spPr bwMode="auto">
          <a:xfrm>
            <a:off x="3646489" y="1809751"/>
            <a:ext cx="395287" cy="746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48" name="Line 34"/>
          <p:cNvSpPr>
            <a:spLocks noChangeShapeType="1"/>
          </p:cNvSpPr>
          <p:nvPr/>
        </p:nvSpPr>
        <p:spPr bwMode="auto">
          <a:xfrm>
            <a:off x="4054476" y="1884363"/>
            <a:ext cx="341313" cy="1127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49" name="Line 35"/>
          <p:cNvSpPr>
            <a:spLocks noChangeShapeType="1"/>
          </p:cNvSpPr>
          <p:nvPr/>
        </p:nvSpPr>
        <p:spPr bwMode="auto">
          <a:xfrm>
            <a:off x="4354514" y="1971676"/>
            <a:ext cx="661987" cy="5937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0" name="Line 36"/>
          <p:cNvSpPr>
            <a:spLocks noChangeShapeType="1"/>
          </p:cNvSpPr>
          <p:nvPr/>
        </p:nvSpPr>
        <p:spPr bwMode="auto">
          <a:xfrm>
            <a:off x="5484813" y="1989139"/>
            <a:ext cx="0" cy="78263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1" name="Text Box 37"/>
          <p:cNvSpPr txBox="1">
            <a:spLocks noChangeArrowheads="1"/>
          </p:cNvSpPr>
          <p:nvPr/>
        </p:nvSpPr>
        <p:spPr bwMode="auto">
          <a:xfrm>
            <a:off x="5232400" y="1755775"/>
            <a:ext cx="890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</a:rPr>
              <a:t>1st foil</a:t>
            </a:r>
          </a:p>
        </p:txBody>
      </p:sp>
      <p:sp>
        <p:nvSpPr>
          <p:cNvPr id="34852" name="Text Box 38"/>
          <p:cNvSpPr txBox="1">
            <a:spLocks noChangeArrowheads="1"/>
          </p:cNvSpPr>
          <p:nvPr/>
        </p:nvSpPr>
        <p:spPr bwMode="auto">
          <a:xfrm>
            <a:off x="2617788" y="2495550"/>
            <a:ext cx="349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34853" name="Line 40"/>
          <p:cNvSpPr>
            <a:spLocks noChangeShapeType="1"/>
          </p:cNvSpPr>
          <p:nvPr/>
        </p:nvSpPr>
        <p:spPr bwMode="auto">
          <a:xfrm>
            <a:off x="4441825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4" name="Line 41"/>
          <p:cNvSpPr>
            <a:spLocks noChangeShapeType="1"/>
          </p:cNvSpPr>
          <p:nvPr/>
        </p:nvSpPr>
        <p:spPr bwMode="auto">
          <a:xfrm>
            <a:off x="49387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5" name="Line 42"/>
          <p:cNvSpPr>
            <a:spLocks noChangeShapeType="1"/>
          </p:cNvSpPr>
          <p:nvPr/>
        </p:nvSpPr>
        <p:spPr bwMode="auto">
          <a:xfrm>
            <a:off x="6030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6" name="Line 43"/>
          <p:cNvSpPr>
            <a:spLocks noChangeShapeType="1"/>
          </p:cNvSpPr>
          <p:nvPr/>
        </p:nvSpPr>
        <p:spPr bwMode="auto">
          <a:xfrm>
            <a:off x="6538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7" name="Line 44"/>
          <p:cNvSpPr>
            <a:spLocks noChangeShapeType="1"/>
          </p:cNvSpPr>
          <p:nvPr/>
        </p:nvSpPr>
        <p:spPr bwMode="auto">
          <a:xfrm>
            <a:off x="4054475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8" name="Line 45"/>
          <p:cNvSpPr>
            <a:spLocks noChangeShapeType="1"/>
          </p:cNvSpPr>
          <p:nvPr/>
        </p:nvSpPr>
        <p:spPr bwMode="auto">
          <a:xfrm>
            <a:off x="430530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59" name="Line 46"/>
          <p:cNvSpPr>
            <a:spLocks noChangeShapeType="1"/>
          </p:cNvSpPr>
          <p:nvPr/>
        </p:nvSpPr>
        <p:spPr bwMode="auto">
          <a:xfrm>
            <a:off x="3340100" y="1504950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0" name="Line 47"/>
          <p:cNvSpPr>
            <a:spLocks noChangeShapeType="1"/>
          </p:cNvSpPr>
          <p:nvPr/>
        </p:nvSpPr>
        <p:spPr bwMode="auto">
          <a:xfrm>
            <a:off x="3663950" y="1655763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1" name="Line 48"/>
          <p:cNvSpPr>
            <a:spLocks noChangeShapeType="1"/>
          </p:cNvSpPr>
          <p:nvPr/>
        </p:nvSpPr>
        <p:spPr bwMode="auto">
          <a:xfrm>
            <a:off x="7750175" y="325755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2" name="Line 49"/>
          <p:cNvSpPr>
            <a:spLocks noChangeShapeType="1"/>
          </p:cNvSpPr>
          <p:nvPr/>
        </p:nvSpPr>
        <p:spPr bwMode="auto">
          <a:xfrm flipV="1">
            <a:off x="4668838" y="180975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3" name="Line 50"/>
          <p:cNvSpPr>
            <a:spLocks noChangeShapeType="1"/>
          </p:cNvSpPr>
          <p:nvPr/>
        </p:nvSpPr>
        <p:spPr bwMode="auto">
          <a:xfrm flipV="1">
            <a:off x="5418138" y="196215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4" name="Line 51"/>
          <p:cNvSpPr>
            <a:spLocks noChangeShapeType="1"/>
          </p:cNvSpPr>
          <p:nvPr/>
        </p:nvSpPr>
        <p:spPr bwMode="auto">
          <a:xfrm flipV="1">
            <a:off x="6234113" y="1884364"/>
            <a:ext cx="0" cy="9921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5" name="Text Box 52"/>
          <p:cNvSpPr txBox="1">
            <a:spLocks noChangeArrowheads="1"/>
          </p:cNvSpPr>
          <p:nvPr/>
        </p:nvSpPr>
        <p:spPr bwMode="auto">
          <a:xfrm>
            <a:off x="4270375" y="15319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MWPM3</a:t>
            </a:r>
          </a:p>
        </p:txBody>
      </p:sp>
      <p:sp>
        <p:nvSpPr>
          <p:cNvPr id="34866" name="Text Box 53"/>
          <p:cNvSpPr txBox="1">
            <a:spLocks noChangeArrowheads="1"/>
          </p:cNvSpPr>
          <p:nvPr/>
        </p:nvSpPr>
        <p:spPr bwMode="auto">
          <a:xfrm>
            <a:off x="5043488" y="15573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MWPM4</a:t>
            </a:r>
          </a:p>
        </p:txBody>
      </p:sp>
      <p:sp>
        <p:nvSpPr>
          <p:cNvPr id="34867" name="Text Box 54"/>
          <p:cNvSpPr txBox="1">
            <a:spLocks noChangeArrowheads="1"/>
          </p:cNvSpPr>
          <p:nvPr/>
        </p:nvSpPr>
        <p:spPr bwMode="auto">
          <a:xfrm>
            <a:off x="5883275" y="1644651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MWPM5</a:t>
            </a:r>
          </a:p>
        </p:txBody>
      </p:sp>
      <p:sp>
        <p:nvSpPr>
          <p:cNvPr id="34868" name="Line 55"/>
          <p:cNvSpPr>
            <a:spLocks noChangeShapeType="1"/>
          </p:cNvSpPr>
          <p:nvPr/>
        </p:nvSpPr>
        <p:spPr bwMode="auto">
          <a:xfrm>
            <a:off x="6610350" y="25701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69" name="Line 56"/>
          <p:cNvSpPr>
            <a:spLocks noChangeShapeType="1"/>
          </p:cNvSpPr>
          <p:nvPr/>
        </p:nvSpPr>
        <p:spPr bwMode="auto">
          <a:xfrm>
            <a:off x="5880101" y="2708276"/>
            <a:ext cx="720725" cy="73025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0" name="Line 57"/>
          <p:cNvSpPr>
            <a:spLocks noChangeShapeType="1"/>
          </p:cNvSpPr>
          <p:nvPr/>
        </p:nvSpPr>
        <p:spPr bwMode="auto">
          <a:xfrm flipV="1">
            <a:off x="6575426" y="2565400"/>
            <a:ext cx="384175" cy="2349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1" name="Line 58"/>
          <p:cNvSpPr>
            <a:spLocks noChangeShapeType="1"/>
          </p:cNvSpPr>
          <p:nvPr/>
        </p:nvSpPr>
        <p:spPr bwMode="auto">
          <a:xfrm>
            <a:off x="6780213" y="18843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2" name="Line 59"/>
          <p:cNvSpPr>
            <a:spLocks noChangeShapeType="1"/>
          </p:cNvSpPr>
          <p:nvPr/>
        </p:nvSpPr>
        <p:spPr bwMode="auto">
          <a:xfrm flipV="1">
            <a:off x="5951539" y="2266951"/>
            <a:ext cx="828675" cy="441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3" name="Line 60"/>
          <p:cNvSpPr>
            <a:spLocks noChangeShapeType="1"/>
          </p:cNvSpPr>
          <p:nvPr/>
        </p:nvSpPr>
        <p:spPr bwMode="auto">
          <a:xfrm>
            <a:off x="6780213" y="2266950"/>
            <a:ext cx="2032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4" name="Line 61"/>
          <p:cNvSpPr>
            <a:spLocks noChangeShapeType="1"/>
          </p:cNvSpPr>
          <p:nvPr/>
        </p:nvSpPr>
        <p:spPr bwMode="auto">
          <a:xfrm flipV="1">
            <a:off x="6983414" y="1962150"/>
            <a:ext cx="477837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75" name="Text Box 62"/>
          <p:cNvSpPr txBox="1">
            <a:spLocks noChangeArrowheads="1"/>
          </p:cNvSpPr>
          <p:nvPr/>
        </p:nvSpPr>
        <p:spPr bwMode="auto">
          <a:xfrm>
            <a:off x="6240463" y="2171701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C000"/>
                </a:solidFill>
              </a:rPr>
              <a:t>H</a:t>
            </a:r>
            <a:r>
              <a:rPr lang="en-US" altLang="ja-JP" sz="1400" b="1" baseline="3000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34876" name="Text Box 63"/>
          <p:cNvSpPr txBox="1">
            <a:spLocks noChangeArrowheads="1"/>
          </p:cNvSpPr>
          <p:nvPr/>
        </p:nvSpPr>
        <p:spPr bwMode="auto">
          <a:xfrm>
            <a:off x="6224588" y="2708276"/>
            <a:ext cx="359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0066"/>
                </a:solidFill>
              </a:rPr>
              <a:t>H</a:t>
            </a:r>
            <a:r>
              <a:rPr lang="en-US" altLang="ja-JP" sz="1400" b="1" baseline="3000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4877" name="Text Box 64"/>
          <p:cNvSpPr txBox="1">
            <a:spLocks noChangeArrowheads="1"/>
          </p:cNvSpPr>
          <p:nvPr/>
        </p:nvSpPr>
        <p:spPr bwMode="auto">
          <a:xfrm>
            <a:off x="7056438" y="1811338"/>
            <a:ext cx="381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8000"/>
                </a:solidFill>
              </a:rPr>
              <a:t>H</a:t>
            </a:r>
            <a:r>
              <a:rPr lang="en-US" altLang="ja-JP" sz="1600" b="1" baseline="30000">
                <a:solidFill>
                  <a:srgbClr val="008000"/>
                </a:solidFill>
              </a:rPr>
              <a:t>+</a:t>
            </a:r>
            <a:endParaRPr lang="en-US" altLang="ja-JP" sz="1200" b="1">
              <a:solidFill>
                <a:srgbClr val="008000"/>
              </a:solidFill>
            </a:endParaRPr>
          </a:p>
        </p:txBody>
      </p:sp>
      <p:sp>
        <p:nvSpPr>
          <p:cNvPr id="34878" name="Text Box 65"/>
          <p:cNvSpPr txBox="1">
            <a:spLocks noChangeArrowheads="1"/>
          </p:cNvSpPr>
          <p:nvPr/>
        </p:nvSpPr>
        <p:spPr bwMode="auto">
          <a:xfrm rot="-2400000">
            <a:off x="7248526" y="1363663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To beam dump</a:t>
            </a:r>
          </a:p>
        </p:txBody>
      </p:sp>
      <p:sp>
        <p:nvSpPr>
          <p:cNvPr id="34879" name="Line 66"/>
          <p:cNvSpPr>
            <a:spLocks noChangeShapeType="1"/>
          </p:cNvSpPr>
          <p:nvPr/>
        </p:nvSpPr>
        <p:spPr bwMode="auto">
          <a:xfrm flipV="1">
            <a:off x="7527925" y="1341438"/>
            <a:ext cx="800100" cy="620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0" name="Line 67"/>
          <p:cNvSpPr>
            <a:spLocks noChangeShapeType="1"/>
          </p:cNvSpPr>
          <p:nvPr/>
        </p:nvSpPr>
        <p:spPr bwMode="auto">
          <a:xfrm>
            <a:off x="6610350" y="1555750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1" name="Line 68"/>
          <p:cNvSpPr>
            <a:spLocks noChangeShapeType="1"/>
          </p:cNvSpPr>
          <p:nvPr/>
        </p:nvSpPr>
        <p:spPr bwMode="auto">
          <a:xfrm>
            <a:off x="6780213" y="1339851"/>
            <a:ext cx="0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2" name="Text Box 69"/>
          <p:cNvSpPr txBox="1">
            <a:spLocks noChangeArrowheads="1"/>
          </p:cNvSpPr>
          <p:nvPr/>
        </p:nvSpPr>
        <p:spPr bwMode="auto">
          <a:xfrm>
            <a:off x="6162675" y="1357314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chemeClr val="bg1">
                    <a:lumMod val="50000"/>
                  </a:schemeClr>
                </a:solidFill>
              </a:rPr>
              <a:t>2nd foil</a:t>
            </a:r>
          </a:p>
        </p:txBody>
      </p:sp>
      <p:sp>
        <p:nvSpPr>
          <p:cNvPr id="34883" name="Text Box 70"/>
          <p:cNvSpPr txBox="1">
            <a:spLocks noChangeArrowheads="1"/>
          </p:cNvSpPr>
          <p:nvPr/>
        </p:nvSpPr>
        <p:spPr bwMode="auto">
          <a:xfrm>
            <a:off x="6446839" y="1139825"/>
            <a:ext cx="663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>
                    <a:lumMod val="50000"/>
                  </a:schemeClr>
                </a:solidFill>
              </a:rPr>
              <a:t>3rd foil</a:t>
            </a:r>
          </a:p>
        </p:txBody>
      </p:sp>
      <p:sp>
        <p:nvSpPr>
          <p:cNvPr id="34884" name="Line 71"/>
          <p:cNvSpPr>
            <a:spLocks noChangeShapeType="1"/>
          </p:cNvSpPr>
          <p:nvPr/>
        </p:nvSpPr>
        <p:spPr bwMode="auto">
          <a:xfrm>
            <a:off x="2278064" y="2876550"/>
            <a:ext cx="612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5" name="Line 72"/>
          <p:cNvSpPr>
            <a:spLocks noChangeShapeType="1"/>
          </p:cNvSpPr>
          <p:nvPr/>
        </p:nvSpPr>
        <p:spPr bwMode="auto">
          <a:xfrm flipV="1">
            <a:off x="2278063" y="219075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7" name="Oval 87"/>
          <p:cNvSpPr>
            <a:spLocks noChangeArrowheads="1"/>
          </p:cNvSpPr>
          <p:nvPr/>
        </p:nvSpPr>
        <p:spPr bwMode="auto">
          <a:xfrm rot="1800000">
            <a:off x="2352675" y="3933826"/>
            <a:ext cx="3455988" cy="2016125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88" name="Line 88"/>
          <p:cNvSpPr>
            <a:spLocks noChangeShapeType="1"/>
          </p:cNvSpPr>
          <p:nvPr/>
        </p:nvSpPr>
        <p:spPr bwMode="auto">
          <a:xfrm flipV="1">
            <a:off x="1955801" y="5084764"/>
            <a:ext cx="40671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89" name="Line 89"/>
          <p:cNvSpPr>
            <a:spLocks noChangeShapeType="1"/>
          </p:cNvSpPr>
          <p:nvPr/>
        </p:nvSpPr>
        <p:spPr bwMode="auto">
          <a:xfrm flipH="1" flipV="1">
            <a:off x="2279650" y="3573464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90" name="Oval 90"/>
          <p:cNvSpPr>
            <a:spLocks noChangeArrowheads="1"/>
          </p:cNvSpPr>
          <p:nvPr/>
        </p:nvSpPr>
        <p:spPr bwMode="auto">
          <a:xfrm rot="-3600000">
            <a:off x="5230019" y="5663407"/>
            <a:ext cx="368300" cy="220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891" name="Text Box 91"/>
          <p:cNvSpPr txBox="1">
            <a:spLocks noChangeArrowheads="1"/>
          </p:cNvSpPr>
          <p:nvPr/>
        </p:nvSpPr>
        <p:spPr bwMode="auto">
          <a:xfrm>
            <a:off x="5807075" y="4725988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x[mm]</a:t>
            </a:r>
          </a:p>
        </p:txBody>
      </p:sp>
      <p:sp>
        <p:nvSpPr>
          <p:cNvPr id="34892" name="Text Box 92"/>
          <p:cNvSpPr txBox="1">
            <a:spLocks noChangeArrowheads="1"/>
          </p:cNvSpPr>
          <p:nvPr/>
        </p:nvSpPr>
        <p:spPr bwMode="auto">
          <a:xfrm>
            <a:off x="1488108" y="3789040"/>
            <a:ext cx="107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x’[</a:t>
            </a:r>
            <a:r>
              <a:rPr lang="en-US" altLang="ja-JP" sz="1600" b="1" dirty="0" err="1"/>
              <a:t>mrad</a:t>
            </a:r>
            <a:r>
              <a:rPr lang="en-US" altLang="ja-JP" sz="1600" b="1" dirty="0"/>
              <a:t>]</a:t>
            </a:r>
          </a:p>
        </p:txBody>
      </p:sp>
      <p:sp>
        <p:nvSpPr>
          <p:cNvPr id="34893" name="Text Box 93"/>
          <p:cNvSpPr txBox="1">
            <a:spLocks noChangeArrowheads="1"/>
          </p:cNvSpPr>
          <p:nvPr/>
        </p:nvSpPr>
        <p:spPr bwMode="auto">
          <a:xfrm rot="1800000">
            <a:off x="3071814" y="6162676"/>
            <a:ext cx="2160587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Painting Area</a:t>
            </a:r>
            <a:endParaRPr lang="ja-JP" altLang="en-US" b="1">
              <a:solidFill>
                <a:srgbClr val="009900"/>
              </a:solidFill>
            </a:endParaRPr>
          </a:p>
        </p:txBody>
      </p:sp>
      <p:sp>
        <p:nvSpPr>
          <p:cNvPr id="34894" name="Text Box 94"/>
          <p:cNvSpPr txBox="1">
            <a:spLocks noChangeArrowheads="1"/>
          </p:cNvSpPr>
          <p:nvPr/>
        </p:nvSpPr>
        <p:spPr bwMode="auto">
          <a:xfrm>
            <a:off x="4873626" y="5876926"/>
            <a:ext cx="1579563" cy="341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sz="1600" b="1" dirty="0"/>
              <a:t>Injection Beam</a:t>
            </a:r>
            <a:endParaRPr lang="ja-JP" altLang="en-US" sz="1600" b="1" dirty="0"/>
          </a:p>
        </p:txBody>
      </p:sp>
      <p:sp>
        <p:nvSpPr>
          <p:cNvPr id="34895" name="Line 95"/>
          <p:cNvSpPr>
            <a:spLocks noChangeShapeType="1"/>
          </p:cNvSpPr>
          <p:nvPr/>
        </p:nvSpPr>
        <p:spPr bwMode="auto">
          <a:xfrm flipV="1">
            <a:off x="5448300" y="5086350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96" name="Text Box 96"/>
          <p:cNvSpPr txBox="1">
            <a:spLocks noChangeArrowheads="1"/>
          </p:cNvSpPr>
          <p:nvPr/>
        </p:nvSpPr>
        <p:spPr bwMode="auto">
          <a:xfrm>
            <a:off x="50149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124.1</a:t>
            </a:r>
          </a:p>
        </p:txBody>
      </p:sp>
      <p:sp>
        <p:nvSpPr>
          <p:cNvPr id="34897" name="Text Box 97"/>
          <p:cNvSpPr txBox="1">
            <a:spLocks noChangeArrowheads="1"/>
          </p:cNvSpPr>
          <p:nvPr/>
        </p:nvSpPr>
        <p:spPr bwMode="auto">
          <a:xfrm>
            <a:off x="39354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93</a:t>
            </a:r>
          </a:p>
        </p:txBody>
      </p:sp>
      <p:sp>
        <p:nvSpPr>
          <p:cNvPr id="34898" name="Line 98"/>
          <p:cNvSpPr>
            <a:spLocks noChangeShapeType="1"/>
          </p:cNvSpPr>
          <p:nvPr/>
        </p:nvSpPr>
        <p:spPr bwMode="auto">
          <a:xfrm flipH="1">
            <a:off x="2279650" y="5805488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899" name="Text Box 99"/>
          <p:cNvSpPr txBox="1">
            <a:spLocks noChangeArrowheads="1"/>
          </p:cNvSpPr>
          <p:nvPr/>
        </p:nvSpPr>
        <p:spPr bwMode="auto">
          <a:xfrm>
            <a:off x="2279651" y="5757863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-4.4</a:t>
            </a:r>
          </a:p>
        </p:txBody>
      </p:sp>
      <p:sp>
        <p:nvSpPr>
          <p:cNvPr id="34900" name="Text Box 100"/>
          <p:cNvSpPr txBox="1">
            <a:spLocks noChangeArrowheads="1"/>
          </p:cNvSpPr>
          <p:nvPr/>
        </p:nvSpPr>
        <p:spPr bwMode="auto">
          <a:xfrm>
            <a:off x="2279650" y="4797426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0</a:t>
            </a:r>
          </a:p>
        </p:txBody>
      </p:sp>
      <p:sp>
        <p:nvSpPr>
          <p:cNvPr id="34901" name="Line 101"/>
          <p:cNvSpPr>
            <a:spLocks noChangeShapeType="1"/>
          </p:cNvSpPr>
          <p:nvPr/>
        </p:nvSpPr>
        <p:spPr bwMode="auto">
          <a:xfrm>
            <a:off x="5016500" y="2565400"/>
            <a:ext cx="431800" cy="714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02" name="Line 102"/>
          <p:cNvSpPr>
            <a:spLocks noChangeShapeType="1"/>
          </p:cNvSpPr>
          <p:nvPr/>
        </p:nvSpPr>
        <p:spPr bwMode="auto">
          <a:xfrm>
            <a:off x="5448301" y="2636838"/>
            <a:ext cx="576263" cy="809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03" name="Text Box 103"/>
          <p:cNvSpPr txBox="1">
            <a:spLocks noChangeArrowheads="1"/>
          </p:cNvSpPr>
          <p:nvPr/>
        </p:nvSpPr>
        <p:spPr bwMode="auto">
          <a:xfrm>
            <a:off x="2855913" y="1323976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9900"/>
                </a:solidFill>
              </a:rPr>
              <a:t>H</a:t>
            </a:r>
            <a:r>
              <a:rPr lang="en-US" altLang="ja-JP" sz="1400" b="1" baseline="30000">
                <a:solidFill>
                  <a:srgbClr val="FF9900"/>
                </a:solidFill>
              </a:rPr>
              <a:t>-</a:t>
            </a:r>
          </a:p>
        </p:txBody>
      </p:sp>
      <p:sp>
        <p:nvSpPr>
          <p:cNvPr id="34904" name="Text Box 104"/>
          <p:cNvSpPr txBox="1">
            <a:spLocks noChangeArrowheads="1"/>
          </p:cNvSpPr>
          <p:nvPr/>
        </p:nvSpPr>
        <p:spPr bwMode="auto">
          <a:xfrm>
            <a:off x="1631950" y="3212977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34905" name="Line 105"/>
          <p:cNvSpPr>
            <a:spLocks noChangeShapeType="1"/>
          </p:cNvSpPr>
          <p:nvPr/>
        </p:nvSpPr>
        <p:spPr bwMode="auto">
          <a:xfrm flipV="1">
            <a:off x="2281239" y="3573463"/>
            <a:ext cx="719137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06" name="Text Box 108"/>
          <p:cNvSpPr txBox="1">
            <a:spLocks noChangeArrowheads="1"/>
          </p:cNvSpPr>
          <p:nvPr/>
        </p:nvSpPr>
        <p:spPr bwMode="auto">
          <a:xfrm>
            <a:off x="7969250" y="3068639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34907" name="Oval 109"/>
          <p:cNvSpPr>
            <a:spLocks noChangeArrowheads="1"/>
          </p:cNvSpPr>
          <p:nvPr/>
        </p:nvSpPr>
        <p:spPr bwMode="auto">
          <a:xfrm rot="1800000">
            <a:off x="2606676" y="4152901"/>
            <a:ext cx="2911475" cy="1547813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08" name="Line 112"/>
          <p:cNvSpPr>
            <a:spLocks noChangeShapeType="1"/>
          </p:cNvSpPr>
          <p:nvPr/>
        </p:nvSpPr>
        <p:spPr bwMode="auto">
          <a:xfrm>
            <a:off x="5961063" y="2724150"/>
            <a:ext cx="614362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09" name="Line 113"/>
          <p:cNvSpPr>
            <a:spLocks noChangeShapeType="1"/>
          </p:cNvSpPr>
          <p:nvPr/>
        </p:nvSpPr>
        <p:spPr bwMode="auto">
          <a:xfrm>
            <a:off x="6575425" y="3257551"/>
            <a:ext cx="331788" cy="14446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0" name="Line 114"/>
          <p:cNvSpPr>
            <a:spLocks noChangeShapeType="1"/>
          </p:cNvSpPr>
          <p:nvPr/>
        </p:nvSpPr>
        <p:spPr bwMode="auto">
          <a:xfrm>
            <a:off x="6967539" y="3408364"/>
            <a:ext cx="1000125" cy="206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1" name="AutoShape 115"/>
          <p:cNvSpPr>
            <a:spLocks noChangeArrowheads="1"/>
          </p:cNvSpPr>
          <p:nvPr/>
        </p:nvSpPr>
        <p:spPr bwMode="auto">
          <a:xfrm>
            <a:off x="8040689" y="3284538"/>
            <a:ext cx="719137" cy="576262"/>
          </a:xfrm>
          <a:prstGeom prst="rightArrow">
            <a:avLst>
              <a:gd name="adj1" fmla="val 50000"/>
              <a:gd name="adj2" fmla="val 31198"/>
            </a:avLst>
          </a:prstGeom>
          <a:solidFill>
            <a:srgbClr val="0099CC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117"/>
          <p:cNvGrpSpPr>
            <a:grpSpLocks/>
          </p:cNvGrpSpPr>
          <p:nvPr/>
        </p:nvGrpSpPr>
        <p:grpSpPr bwMode="auto">
          <a:xfrm>
            <a:off x="7248526" y="4945063"/>
            <a:ext cx="2517775" cy="1439862"/>
            <a:chOff x="3016" y="2069"/>
            <a:chExt cx="2087" cy="907"/>
          </a:xfrm>
        </p:grpSpPr>
        <p:sp>
          <p:nvSpPr>
            <p:cNvPr id="34929" name="Line 118"/>
            <p:cNvSpPr>
              <a:spLocks noChangeShapeType="1"/>
            </p:cNvSpPr>
            <p:nvPr/>
          </p:nvSpPr>
          <p:spPr bwMode="auto">
            <a:xfrm>
              <a:off x="3424" y="2069"/>
              <a:ext cx="2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0" name="Freeform 119"/>
            <p:cNvSpPr>
              <a:spLocks/>
            </p:cNvSpPr>
            <p:nvPr/>
          </p:nvSpPr>
          <p:spPr bwMode="auto">
            <a:xfrm>
              <a:off x="3697" y="2069"/>
              <a:ext cx="1406" cy="907"/>
            </a:xfrm>
            <a:custGeom>
              <a:avLst/>
              <a:gdLst>
                <a:gd name="T0" fmla="*/ 0 w 1406"/>
                <a:gd name="T1" fmla="*/ 0 h 907"/>
                <a:gd name="T2" fmla="*/ 90 w 1406"/>
                <a:gd name="T3" fmla="*/ 272 h 907"/>
                <a:gd name="T4" fmla="*/ 272 w 1406"/>
                <a:gd name="T5" fmla="*/ 499 h 907"/>
                <a:gd name="T6" fmla="*/ 589 w 1406"/>
                <a:gd name="T7" fmla="*/ 681 h 907"/>
                <a:gd name="T8" fmla="*/ 1406 w 1406"/>
                <a:gd name="T9" fmla="*/ 907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6"/>
                <a:gd name="T16" fmla="*/ 0 h 907"/>
                <a:gd name="T17" fmla="*/ 1406 w 1406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6" h="907">
                  <a:moveTo>
                    <a:pt x="0" y="0"/>
                  </a:moveTo>
                  <a:cubicBezTo>
                    <a:pt x="22" y="94"/>
                    <a:pt x="45" y="189"/>
                    <a:pt x="90" y="272"/>
                  </a:cubicBezTo>
                  <a:cubicBezTo>
                    <a:pt x="135" y="355"/>
                    <a:pt x="189" y="431"/>
                    <a:pt x="272" y="499"/>
                  </a:cubicBezTo>
                  <a:cubicBezTo>
                    <a:pt x="355" y="567"/>
                    <a:pt x="400" y="613"/>
                    <a:pt x="589" y="681"/>
                  </a:cubicBezTo>
                  <a:cubicBezTo>
                    <a:pt x="778" y="749"/>
                    <a:pt x="1092" y="828"/>
                    <a:pt x="1406" y="907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1" name="Line 120"/>
            <p:cNvSpPr>
              <a:spLocks noChangeShapeType="1"/>
            </p:cNvSpPr>
            <p:nvPr/>
          </p:nvSpPr>
          <p:spPr bwMode="auto">
            <a:xfrm flipH="1">
              <a:off x="3016" y="2069"/>
              <a:ext cx="408" cy="9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4913" name="Line 121"/>
          <p:cNvSpPr>
            <a:spLocks noChangeShapeType="1"/>
          </p:cNvSpPr>
          <p:nvPr/>
        </p:nvSpPr>
        <p:spPr bwMode="auto">
          <a:xfrm flipV="1">
            <a:off x="7102475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4" name="Line 122"/>
          <p:cNvSpPr>
            <a:spLocks noChangeShapeType="1"/>
          </p:cNvSpPr>
          <p:nvPr/>
        </p:nvSpPr>
        <p:spPr bwMode="auto">
          <a:xfrm>
            <a:off x="7751764" y="4797425"/>
            <a:ext cx="2016125" cy="63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5" name="Line 123"/>
          <p:cNvSpPr>
            <a:spLocks noChangeShapeType="1"/>
          </p:cNvSpPr>
          <p:nvPr/>
        </p:nvSpPr>
        <p:spPr bwMode="auto">
          <a:xfrm>
            <a:off x="9766300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6" name="Line 124"/>
          <p:cNvSpPr>
            <a:spLocks noChangeShapeType="1"/>
          </p:cNvSpPr>
          <p:nvPr/>
        </p:nvSpPr>
        <p:spPr bwMode="auto">
          <a:xfrm flipV="1">
            <a:off x="9766300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7" name="Line 125"/>
          <p:cNvSpPr>
            <a:spLocks noChangeShapeType="1"/>
          </p:cNvSpPr>
          <p:nvPr/>
        </p:nvSpPr>
        <p:spPr bwMode="auto">
          <a:xfrm flipV="1">
            <a:off x="8040688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18" name="Text Box 126"/>
          <p:cNvSpPr txBox="1">
            <a:spLocks noChangeArrowheads="1"/>
          </p:cNvSpPr>
          <p:nvPr/>
        </p:nvSpPr>
        <p:spPr bwMode="auto">
          <a:xfrm>
            <a:off x="8326438" y="44370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SB</a:t>
            </a:r>
          </a:p>
        </p:txBody>
      </p:sp>
      <p:sp>
        <p:nvSpPr>
          <p:cNvPr id="34919" name="Text Box 127"/>
          <p:cNvSpPr txBox="1">
            <a:spLocks noChangeArrowheads="1"/>
          </p:cNvSpPr>
          <p:nvPr/>
        </p:nvSpPr>
        <p:spPr bwMode="auto">
          <a:xfrm>
            <a:off x="7608889" y="507841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PB</a:t>
            </a:r>
          </a:p>
        </p:txBody>
      </p:sp>
      <p:sp>
        <p:nvSpPr>
          <p:cNvPr id="34920" name="Rectangle 128"/>
          <p:cNvSpPr>
            <a:spLocks noChangeArrowheads="1"/>
          </p:cNvSpPr>
          <p:nvPr/>
        </p:nvSpPr>
        <p:spPr bwMode="auto">
          <a:xfrm>
            <a:off x="9624392" y="6093297"/>
            <a:ext cx="143496" cy="29321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921" name="Line 129"/>
          <p:cNvSpPr>
            <a:spLocks noChangeShapeType="1"/>
          </p:cNvSpPr>
          <p:nvPr/>
        </p:nvSpPr>
        <p:spPr bwMode="auto">
          <a:xfrm flipV="1">
            <a:off x="7032625" y="63817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34922" name="Line 130"/>
          <p:cNvSpPr>
            <a:spLocks noChangeShapeType="1"/>
          </p:cNvSpPr>
          <p:nvPr/>
        </p:nvSpPr>
        <p:spPr bwMode="auto">
          <a:xfrm flipV="1">
            <a:off x="7104063" y="4508500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4923" name="Text Box 131"/>
          <p:cNvSpPr txBox="1">
            <a:spLocks noChangeArrowheads="1"/>
          </p:cNvSpPr>
          <p:nvPr/>
        </p:nvSpPr>
        <p:spPr bwMode="auto">
          <a:xfrm>
            <a:off x="7104064" y="43656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current</a:t>
            </a:r>
            <a:endParaRPr lang="ja-JP" altLang="en-US" sz="1600" b="1"/>
          </a:p>
        </p:txBody>
      </p:sp>
      <p:sp>
        <p:nvSpPr>
          <p:cNvPr id="34924" name="Text Box 132"/>
          <p:cNvSpPr txBox="1">
            <a:spLocks noChangeArrowheads="1"/>
          </p:cNvSpPr>
          <p:nvPr/>
        </p:nvSpPr>
        <p:spPr bwMode="auto">
          <a:xfrm>
            <a:off x="10055226" y="6381750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time</a:t>
            </a:r>
            <a:endParaRPr lang="ja-JP" altLang="en-US" sz="1600" b="1" dirty="0"/>
          </a:p>
        </p:txBody>
      </p:sp>
      <p:sp>
        <p:nvSpPr>
          <p:cNvPr id="34925" name="Line 133"/>
          <p:cNvSpPr>
            <a:spLocks noChangeShapeType="1"/>
          </p:cNvSpPr>
          <p:nvPr/>
        </p:nvSpPr>
        <p:spPr bwMode="auto">
          <a:xfrm>
            <a:off x="8112126" y="652462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4926" name="Text Box 134"/>
          <p:cNvSpPr txBox="1">
            <a:spLocks noChangeArrowheads="1"/>
          </p:cNvSpPr>
          <p:nvPr/>
        </p:nvSpPr>
        <p:spPr bwMode="auto">
          <a:xfrm>
            <a:off x="7824788" y="6500814"/>
            <a:ext cx="2557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Injection period(500μsec)</a:t>
            </a:r>
          </a:p>
        </p:txBody>
      </p:sp>
      <p:sp>
        <p:nvSpPr>
          <p:cNvPr id="34927" name="Line 137"/>
          <p:cNvSpPr>
            <a:spLocks noChangeShapeType="1"/>
          </p:cNvSpPr>
          <p:nvPr/>
        </p:nvSpPr>
        <p:spPr bwMode="auto">
          <a:xfrm flipV="1">
            <a:off x="6935789" y="2133600"/>
            <a:ext cx="528637" cy="4508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928" name="AutoShape 122"/>
          <p:cNvSpPr>
            <a:spLocks noChangeArrowheads="1"/>
          </p:cNvSpPr>
          <p:nvPr/>
        </p:nvSpPr>
        <p:spPr bwMode="auto">
          <a:xfrm>
            <a:off x="2309814" y="3429001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9" name="円/楕円 148"/>
          <p:cNvSpPr/>
          <p:nvPr/>
        </p:nvSpPr>
        <p:spPr>
          <a:xfrm>
            <a:off x="4079776" y="5013176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0" name="Text Box 94"/>
          <p:cNvSpPr txBox="1">
            <a:spLocks noChangeArrowheads="1"/>
          </p:cNvSpPr>
          <p:nvPr/>
        </p:nvSpPr>
        <p:spPr bwMode="auto">
          <a:xfrm>
            <a:off x="3652342" y="5085185"/>
            <a:ext cx="1579563" cy="341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sz="1600" b="1" dirty="0"/>
              <a:t>Ring orbit</a:t>
            </a:r>
            <a:endParaRPr lang="ja-JP" altLang="en-US" sz="1600" b="1" dirty="0"/>
          </a:p>
        </p:txBody>
      </p:sp>
      <p:sp>
        <p:nvSpPr>
          <p:cNvPr id="116" name="正方形/長方形 115"/>
          <p:cNvSpPr/>
          <p:nvPr/>
        </p:nvSpPr>
        <p:spPr>
          <a:xfrm>
            <a:off x="5231904" y="4293096"/>
            <a:ext cx="1224136" cy="230425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82188" y="4290109"/>
            <a:ext cx="91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7985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61FE1-E552-4168-A941-76C683F3DA36}" type="slidenum">
              <a:rPr lang="en-US" altLang="ja-JP"/>
              <a:pPr>
                <a:defRPr/>
              </a:pPr>
              <a:t>11</a:t>
            </a:fld>
            <a:endParaRPr lang="en-US" altLang="ja-JP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304800"/>
            <a:ext cx="8497888" cy="8207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000" b="1" i="1" dirty="0">
                <a:solidFill>
                  <a:srgbClr val="00B0F0"/>
                </a:solidFill>
                <a:latin typeface="+mn-lt"/>
              </a:rPr>
              <a:t>  Vertical Painting Injection process</a:t>
            </a:r>
          </a:p>
        </p:txBody>
      </p:sp>
      <p:pic>
        <p:nvPicPr>
          <p:cNvPr id="35844" name="Picture 3" descr="rcsinjarea-saham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9" y="1196976"/>
            <a:ext cx="87852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19"/>
          <p:cNvSpPr txBox="1">
            <a:spLocks noChangeArrowheads="1"/>
          </p:cNvSpPr>
          <p:nvPr/>
        </p:nvSpPr>
        <p:spPr bwMode="auto">
          <a:xfrm>
            <a:off x="1847850" y="3789363"/>
            <a:ext cx="35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y</a:t>
            </a:r>
          </a:p>
        </p:txBody>
      </p:sp>
      <p:sp>
        <p:nvSpPr>
          <p:cNvPr id="35846" name="Line 21"/>
          <p:cNvSpPr>
            <a:spLocks noChangeShapeType="1"/>
          </p:cNvSpPr>
          <p:nvPr/>
        </p:nvSpPr>
        <p:spPr bwMode="auto">
          <a:xfrm>
            <a:off x="4945063" y="5659439"/>
            <a:ext cx="0" cy="50482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47" name="Text Box 22"/>
          <p:cNvSpPr txBox="1">
            <a:spLocks noChangeArrowheads="1"/>
          </p:cNvSpPr>
          <p:nvPr/>
        </p:nvSpPr>
        <p:spPr bwMode="auto">
          <a:xfrm>
            <a:off x="4721225" y="6172200"/>
            <a:ext cx="890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chemeClr val="bg1">
                    <a:lumMod val="50000"/>
                  </a:schemeClr>
                </a:solidFill>
              </a:rPr>
              <a:t>1st foil</a:t>
            </a:r>
          </a:p>
        </p:txBody>
      </p:sp>
      <p:sp>
        <p:nvSpPr>
          <p:cNvPr id="35848" name="Text Box 23"/>
          <p:cNvSpPr txBox="1">
            <a:spLocks noChangeArrowheads="1"/>
          </p:cNvSpPr>
          <p:nvPr/>
        </p:nvSpPr>
        <p:spPr bwMode="auto">
          <a:xfrm>
            <a:off x="2198688" y="4171950"/>
            <a:ext cx="349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35849" name="Line 33"/>
          <p:cNvSpPr>
            <a:spLocks noChangeShapeType="1"/>
          </p:cNvSpPr>
          <p:nvPr/>
        </p:nvSpPr>
        <p:spPr bwMode="auto">
          <a:xfrm flipV="1">
            <a:off x="4224338" y="4940301"/>
            <a:ext cx="0" cy="12239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50" name="Line 34"/>
          <p:cNvSpPr>
            <a:spLocks noChangeShapeType="1"/>
          </p:cNvSpPr>
          <p:nvPr/>
        </p:nvSpPr>
        <p:spPr bwMode="auto">
          <a:xfrm flipV="1">
            <a:off x="4999038" y="4970463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51" name="Line 35"/>
          <p:cNvSpPr>
            <a:spLocks noChangeShapeType="1"/>
          </p:cNvSpPr>
          <p:nvPr/>
        </p:nvSpPr>
        <p:spPr bwMode="auto">
          <a:xfrm flipV="1">
            <a:off x="5808663" y="5011738"/>
            <a:ext cx="0" cy="12255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52" name="Text Box 36"/>
          <p:cNvSpPr txBox="1">
            <a:spLocks noChangeArrowheads="1"/>
          </p:cNvSpPr>
          <p:nvPr/>
        </p:nvSpPr>
        <p:spPr bwMode="auto">
          <a:xfrm>
            <a:off x="3851275" y="4652964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MWPM3</a:t>
            </a:r>
          </a:p>
        </p:txBody>
      </p:sp>
      <p:sp>
        <p:nvSpPr>
          <p:cNvPr id="35853" name="Text Box 37"/>
          <p:cNvSpPr txBox="1">
            <a:spLocks noChangeArrowheads="1"/>
          </p:cNvSpPr>
          <p:nvPr/>
        </p:nvSpPr>
        <p:spPr bwMode="auto">
          <a:xfrm>
            <a:off x="4624388" y="4683126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MWPM4</a:t>
            </a:r>
          </a:p>
        </p:txBody>
      </p:sp>
      <p:sp>
        <p:nvSpPr>
          <p:cNvPr id="35854" name="Text Box 38"/>
          <p:cNvSpPr txBox="1">
            <a:spLocks noChangeArrowheads="1"/>
          </p:cNvSpPr>
          <p:nvPr/>
        </p:nvSpPr>
        <p:spPr bwMode="auto">
          <a:xfrm>
            <a:off x="5464175" y="4652964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MWPM5</a:t>
            </a:r>
          </a:p>
        </p:txBody>
      </p:sp>
      <p:sp>
        <p:nvSpPr>
          <p:cNvPr id="35855" name="Line 49"/>
          <p:cNvSpPr>
            <a:spLocks noChangeShapeType="1"/>
          </p:cNvSpPr>
          <p:nvPr/>
        </p:nvSpPr>
        <p:spPr bwMode="auto">
          <a:xfrm>
            <a:off x="1858964" y="4552950"/>
            <a:ext cx="612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56" name="Line 50"/>
          <p:cNvSpPr>
            <a:spLocks noChangeShapeType="1"/>
          </p:cNvSpPr>
          <p:nvPr/>
        </p:nvSpPr>
        <p:spPr bwMode="auto">
          <a:xfrm flipV="1">
            <a:off x="1858963" y="386715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57" name="Text Box 51"/>
          <p:cNvSpPr txBox="1">
            <a:spLocks noChangeArrowheads="1"/>
          </p:cNvSpPr>
          <p:nvPr/>
        </p:nvSpPr>
        <p:spPr bwMode="auto">
          <a:xfrm>
            <a:off x="1703389" y="5876925"/>
            <a:ext cx="5048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rgbClr val="FF9900"/>
                </a:solidFill>
              </a:rPr>
              <a:t>H</a:t>
            </a:r>
            <a:r>
              <a:rPr lang="en-US" altLang="ja-JP" sz="1400" b="1" baseline="30000">
                <a:solidFill>
                  <a:srgbClr val="FF9900"/>
                </a:solidFill>
              </a:rPr>
              <a:t>-</a:t>
            </a:r>
          </a:p>
        </p:txBody>
      </p:sp>
      <p:sp>
        <p:nvSpPr>
          <p:cNvPr id="35858" name="Oval 95"/>
          <p:cNvSpPr>
            <a:spLocks noChangeArrowheads="1"/>
          </p:cNvSpPr>
          <p:nvPr/>
        </p:nvSpPr>
        <p:spPr bwMode="auto">
          <a:xfrm>
            <a:off x="1774826" y="1628776"/>
            <a:ext cx="576263" cy="7921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59" name="Oval 96"/>
          <p:cNvSpPr>
            <a:spLocks noChangeArrowheads="1"/>
          </p:cNvSpPr>
          <p:nvPr/>
        </p:nvSpPr>
        <p:spPr bwMode="auto">
          <a:xfrm>
            <a:off x="2566988" y="1916113"/>
            <a:ext cx="576262" cy="7921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60" name="Line 99"/>
          <p:cNvSpPr>
            <a:spLocks noChangeShapeType="1"/>
          </p:cNvSpPr>
          <p:nvPr/>
        </p:nvSpPr>
        <p:spPr bwMode="auto">
          <a:xfrm flipV="1">
            <a:off x="2495550" y="522922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5861" name="Line 100"/>
          <p:cNvSpPr>
            <a:spLocks noChangeShapeType="1"/>
          </p:cNvSpPr>
          <p:nvPr/>
        </p:nvSpPr>
        <p:spPr bwMode="auto">
          <a:xfrm flipV="1">
            <a:off x="3071813" y="522922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5862" name="Line 101"/>
          <p:cNvSpPr>
            <a:spLocks noChangeShapeType="1"/>
          </p:cNvSpPr>
          <p:nvPr/>
        </p:nvSpPr>
        <p:spPr bwMode="auto">
          <a:xfrm>
            <a:off x="1992313" y="5876925"/>
            <a:ext cx="5472112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5863" name="Text Box 102"/>
          <p:cNvSpPr txBox="1">
            <a:spLocks noChangeArrowheads="1"/>
          </p:cNvSpPr>
          <p:nvPr/>
        </p:nvSpPr>
        <p:spPr bwMode="auto">
          <a:xfrm>
            <a:off x="1992313" y="48688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VPB1</a:t>
            </a:r>
          </a:p>
        </p:txBody>
      </p:sp>
      <p:sp>
        <p:nvSpPr>
          <p:cNvPr id="35864" name="Text Box 103"/>
          <p:cNvSpPr txBox="1">
            <a:spLocks noChangeArrowheads="1"/>
          </p:cNvSpPr>
          <p:nvPr/>
        </p:nvSpPr>
        <p:spPr bwMode="auto">
          <a:xfrm>
            <a:off x="2711451" y="4868863"/>
            <a:ext cx="792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VPB2</a:t>
            </a:r>
          </a:p>
        </p:txBody>
      </p:sp>
      <p:sp>
        <p:nvSpPr>
          <p:cNvPr id="35865" name="Line 104"/>
          <p:cNvSpPr>
            <a:spLocks noChangeShapeType="1"/>
          </p:cNvSpPr>
          <p:nvPr/>
        </p:nvSpPr>
        <p:spPr bwMode="auto">
          <a:xfrm>
            <a:off x="1920875" y="5876925"/>
            <a:ext cx="287338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2495550" y="5876925"/>
            <a:ext cx="4681538" cy="0"/>
            <a:chOff x="1292" y="3521"/>
            <a:chExt cx="2949" cy="0"/>
          </a:xfrm>
        </p:grpSpPr>
        <p:sp>
          <p:nvSpPr>
            <p:cNvPr id="35889" name="Line 110"/>
            <p:cNvSpPr>
              <a:spLocks noChangeShapeType="1"/>
            </p:cNvSpPr>
            <p:nvPr/>
          </p:nvSpPr>
          <p:spPr bwMode="auto">
            <a:xfrm>
              <a:off x="2835" y="3521"/>
              <a:ext cx="1406" cy="0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890" name="Line 111"/>
            <p:cNvSpPr>
              <a:spLocks noChangeShapeType="1"/>
            </p:cNvSpPr>
            <p:nvPr/>
          </p:nvSpPr>
          <p:spPr bwMode="auto">
            <a:xfrm>
              <a:off x="1292" y="3521"/>
              <a:ext cx="1543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2495550" y="5661025"/>
            <a:ext cx="4681538" cy="503238"/>
            <a:chOff x="1292" y="3385"/>
            <a:chExt cx="2949" cy="317"/>
          </a:xfrm>
        </p:grpSpPr>
        <p:sp>
          <p:nvSpPr>
            <p:cNvPr id="35886" name="Line 108"/>
            <p:cNvSpPr>
              <a:spLocks noChangeShapeType="1"/>
            </p:cNvSpPr>
            <p:nvPr/>
          </p:nvSpPr>
          <p:spPr bwMode="auto">
            <a:xfrm flipV="1">
              <a:off x="1292" y="3385"/>
              <a:ext cx="363" cy="13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887" name="Line 109"/>
            <p:cNvSpPr>
              <a:spLocks noChangeShapeType="1"/>
            </p:cNvSpPr>
            <p:nvPr/>
          </p:nvSpPr>
          <p:spPr bwMode="auto">
            <a:xfrm>
              <a:off x="2835" y="3521"/>
              <a:ext cx="1406" cy="181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888" name="Line 112"/>
            <p:cNvSpPr>
              <a:spLocks noChangeShapeType="1"/>
            </p:cNvSpPr>
            <p:nvPr/>
          </p:nvSpPr>
          <p:spPr bwMode="auto">
            <a:xfrm>
              <a:off x="1655" y="3385"/>
              <a:ext cx="1180" cy="13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2495550" y="5516563"/>
            <a:ext cx="4681538" cy="792162"/>
            <a:chOff x="1292" y="3294"/>
            <a:chExt cx="2949" cy="499"/>
          </a:xfrm>
        </p:grpSpPr>
        <p:sp>
          <p:nvSpPr>
            <p:cNvPr id="35883" name="Line 106"/>
            <p:cNvSpPr>
              <a:spLocks noChangeShapeType="1"/>
            </p:cNvSpPr>
            <p:nvPr/>
          </p:nvSpPr>
          <p:spPr bwMode="auto">
            <a:xfrm flipV="1">
              <a:off x="1292" y="3294"/>
              <a:ext cx="363" cy="22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884" name="Line 107"/>
            <p:cNvSpPr>
              <a:spLocks noChangeShapeType="1"/>
            </p:cNvSpPr>
            <p:nvPr/>
          </p:nvSpPr>
          <p:spPr bwMode="auto">
            <a:xfrm>
              <a:off x="2835" y="3521"/>
              <a:ext cx="1406" cy="272"/>
            </a:xfrm>
            <a:prstGeom prst="line">
              <a:avLst/>
            </a:prstGeom>
            <a:noFill/>
            <a:ln w="28575">
              <a:solidFill>
                <a:srgbClr val="0099FF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885" name="Line 113"/>
            <p:cNvSpPr>
              <a:spLocks noChangeShapeType="1"/>
            </p:cNvSpPr>
            <p:nvPr/>
          </p:nvSpPr>
          <p:spPr bwMode="auto">
            <a:xfrm>
              <a:off x="1655" y="3294"/>
              <a:ext cx="1180" cy="22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</p:grpSp>
      <p:sp>
        <p:nvSpPr>
          <p:cNvPr id="35869" name="Text Box 114"/>
          <p:cNvSpPr txBox="1">
            <a:spLocks noChangeArrowheads="1"/>
          </p:cNvSpPr>
          <p:nvPr/>
        </p:nvSpPr>
        <p:spPr bwMode="auto">
          <a:xfrm>
            <a:off x="6816726" y="5516563"/>
            <a:ext cx="504825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>
                <a:solidFill>
                  <a:srgbClr val="0099FF"/>
                </a:solidFill>
              </a:rPr>
              <a:t>H</a:t>
            </a:r>
            <a:r>
              <a:rPr lang="en-US" altLang="ja-JP" sz="1400" b="1" baseline="30000">
                <a:solidFill>
                  <a:srgbClr val="0099FF"/>
                </a:solidFill>
              </a:rPr>
              <a:t>+</a:t>
            </a:r>
          </a:p>
        </p:txBody>
      </p:sp>
      <p:sp>
        <p:nvSpPr>
          <p:cNvPr id="35870" name="Oval 118"/>
          <p:cNvSpPr>
            <a:spLocks noChangeArrowheads="1"/>
          </p:cNvSpPr>
          <p:nvPr/>
        </p:nvSpPr>
        <p:spPr bwMode="auto">
          <a:xfrm rot="-2700000">
            <a:off x="7437439" y="4518026"/>
            <a:ext cx="2808287" cy="1298575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871" name="Line 119"/>
          <p:cNvSpPr>
            <a:spLocks noChangeShapeType="1"/>
          </p:cNvSpPr>
          <p:nvPr/>
        </p:nvSpPr>
        <p:spPr bwMode="auto">
          <a:xfrm>
            <a:off x="7177089" y="5229225"/>
            <a:ext cx="3455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5872" name="Line 120"/>
          <p:cNvSpPr>
            <a:spLocks noChangeShapeType="1"/>
          </p:cNvSpPr>
          <p:nvPr/>
        </p:nvSpPr>
        <p:spPr bwMode="auto">
          <a:xfrm flipV="1">
            <a:off x="8832850" y="3789363"/>
            <a:ext cx="0" cy="295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3138" name="Oval 130"/>
          <p:cNvSpPr>
            <a:spLocks noChangeArrowheads="1"/>
          </p:cNvSpPr>
          <p:nvPr/>
        </p:nvSpPr>
        <p:spPr bwMode="auto">
          <a:xfrm rot="2700000">
            <a:off x="8736013" y="5038726"/>
            <a:ext cx="142875" cy="3810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7610475" y="4748213"/>
            <a:ext cx="2471738" cy="1231900"/>
            <a:chOff x="3834" y="2991"/>
            <a:chExt cx="1557" cy="776"/>
          </a:xfrm>
        </p:grpSpPr>
        <p:sp>
          <p:nvSpPr>
            <p:cNvPr id="35881" name="Oval 122"/>
            <p:cNvSpPr>
              <a:spLocks noChangeArrowheads="1"/>
            </p:cNvSpPr>
            <p:nvPr/>
          </p:nvSpPr>
          <p:spPr bwMode="auto">
            <a:xfrm rot="2700000">
              <a:off x="4556" y="3602"/>
              <a:ext cx="90" cy="24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82" name="Oval 131"/>
            <p:cNvSpPr>
              <a:spLocks noChangeArrowheads="1"/>
            </p:cNvSpPr>
            <p:nvPr/>
          </p:nvSpPr>
          <p:spPr bwMode="auto">
            <a:xfrm rot="-2700000">
              <a:off x="3834" y="2991"/>
              <a:ext cx="1557" cy="545"/>
            </a:xfrm>
            <a:prstGeom prst="ellipse">
              <a:avLst/>
            </a:prstGeom>
            <a:noFill/>
            <a:ln w="28575">
              <a:solidFill>
                <a:srgbClr val="00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7747001" y="4837114"/>
            <a:ext cx="2251075" cy="752475"/>
            <a:chOff x="3920" y="3047"/>
            <a:chExt cx="1418" cy="474"/>
          </a:xfrm>
        </p:grpSpPr>
        <p:sp>
          <p:nvSpPr>
            <p:cNvPr id="35878" name="Oval 132"/>
            <p:cNvSpPr>
              <a:spLocks noChangeArrowheads="1"/>
            </p:cNvSpPr>
            <p:nvPr/>
          </p:nvSpPr>
          <p:spPr bwMode="auto">
            <a:xfrm rot="2700000">
              <a:off x="4543" y="3356"/>
              <a:ext cx="90" cy="24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79" name="Oval 133"/>
            <p:cNvSpPr>
              <a:spLocks noChangeArrowheads="1"/>
            </p:cNvSpPr>
            <p:nvPr/>
          </p:nvSpPr>
          <p:spPr bwMode="auto">
            <a:xfrm rot="-2700000">
              <a:off x="3920" y="3047"/>
              <a:ext cx="1418" cy="414"/>
            </a:xfrm>
            <a:prstGeom prst="ellipse">
              <a:avLst/>
            </a:prstGeom>
            <a:noFill/>
            <a:ln w="28575">
              <a:solidFill>
                <a:srgbClr val="00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80" name="Oval 134"/>
            <p:cNvSpPr>
              <a:spLocks noChangeArrowheads="1"/>
            </p:cNvSpPr>
            <p:nvPr/>
          </p:nvSpPr>
          <p:spPr bwMode="auto">
            <a:xfrm rot="-2700000">
              <a:off x="4065" y="3162"/>
              <a:ext cx="1139" cy="153"/>
            </a:xfrm>
            <a:prstGeom prst="ellipse">
              <a:avLst/>
            </a:prstGeom>
            <a:noFill/>
            <a:ln w="28575">
              <a:solidFill>
                <a:srgbClr val="0099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5876" name="Text Box 137"/>
          <p:cNvSpPr txBox="1">
            <a:spLocks noChangeArrowheads="1"/>
          </p:cNvSpPr>
          <p:nvPr/>
        </p:nvSpPr>
        <p:spPr bwMode="auto">
          <a:xfrm>
            <a:off x="10274301" y="4868863"/>
            <a:ext cx="35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y</a:t>
            </a:r>
          </a:p>
        </p:txBody>
      </p:sp>
      <p:sp>
        <p:nvSpPr>
          <p:cNvPr id="35877" name="Text Box 138"/>
          <p:cNvSpPr txBox="1">
            <a:spLocks noChangeArrowheads="1"/>
          </p:cNvSpPr>
          <p:nvPr/>
        </p:nvSpPr>
        <p:spPr bwMode="auto">
          <a:xfrm>
            <a:off x="8832851" y="3644901"/>
            <a:ext cx="35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y‘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8525100" y="3680393"/>
            <a:ext cx="617087" cy="293891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356070" y="3953856"/>
            <a:ext cx="93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0005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38" grpId="0" animBg="1"/>
      <p:bldP spid="4313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55" y="1854801"/>
            <a:ext cx="3662969" cy="296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04" y="1897361"/>
            <a:ext cx="4455666" cy="317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38200" y="209624"/>
            <a:ext cx="73096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Longitudinal </a:t>
            </a:r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injection painting</a:t>
            </a:r>
            <a:endParaRPr lang="en-US" altLang="ja-JP" sz="4400" b="1" i="1" dirty="0">
              <a:solidFill>
                <a:srgbClr val="00B0F0"/>
              </a:solidFill>
              <a:ea typeface="ＭＳ Ｐ明朝" pitchFamily="18" charset="-128"/>
            </a:endParaRPr>
          </a:p>
        </p:txBody>
      </p:sp>
      <p:sp>
        <p:nvSpPr>
          <p:cNvPr id="6" name="テキスト ボックス 25"/>
          <p:cNvSpPr txBox="1">
            <a:spLocks noChangeArrowheads="1"/>
          </p:cNvSpPr>
          <p:nvPr/>
        </p:nvSpPr>
        <p:spPr bwMode="auto">
          <a:xfrm>
            <a:off x="2414762" y="1562695"/>
            <a:ext cx="2949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Momentum offset injection</a:t>
            </a:r>
            <a:endParaRPr lang="ja-JP" altLang="en-US" dirty="0"/>
          </a:p>
        </p:txBody>
      </p:sp>
      <p:sp>
        <p:nvSpPr>
          <p:cNvPr id="7" name="正方形/長方形 5"/>
          <p:cNvSpPr>
            <a:spLocks noChangeArrowheads="1"/>
          </p:cNvSpPr>
          <p:nvPr/>
        </p:nvSpPr>
        <p:spPr bwMode="auto">
          <a:xfrm>
            <a:off x="2630043" y="5128220"/>
            <a:ext cx="2710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000" dirty="0">
                <a:solidFill>
                  <a:srgbClr val="FF0000"/>
                </a:solidFill>
              </a:rPr>
              <a:t>p/p=0,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0.1 and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0.2</a:t>
            </a:r>
            <a:r>
              <a:rPr lang="en-US" altLang="ja-JP" sz="2000" dirty="0">
                <a:solidFill>
                  <a:srgbClr val="FF0000"/>
                </a:solidFill>
              </a:rPr>
              <a:t>%</a:t>
            </a:r>
            <a:endParaRPr lang="ja-JP" altLang="en-US" sz="2000" dirty="0"/>
          </a:p>
        </p:txBody>
      </p:sp>
      <p:sp>
        <p:nvSpPr>
          <p:cNvPr id="8" name="テキスト ボックス 26"/>
          <p:cNvSpPr txBox="1">
            <a:spLocks noChangeArrowheads="1"/>
          </p:cNvSpPr>
          <p:nvPr/>
        </p:nvSpPr>
        <p:spPr bwMode="auto">
          <a:xfrm>
            <a:off x="7282354" y="1580158"/>
            <a:ext cx="2077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RF voltage pattern</a:t>
            </a:r>
          </a:p>
        </p:txBody>
      </p:sp>
      <p:sp>
        <p:nvSpPr>
          <p:cNvPr id="9" name="正方形/長方形 27"/>
          <p:cNvSpPr>
            <a:spLocks noChangeArrowheads="1"/>
          </p:cNvSpPr>
          <p:nvPr/>
        </p:nvSpPr>
        <p:spPr bwMode="auto">
          <a:xfrm>
            <a:off x="1928490" y="5579071"/>
            <a:ext cx="4527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 dirty="0"/>
              <a:t>Uniform bunch distribution is formed through</a:t>
            </a:r>
          </a:p>
          <a:p>
            <a:r>
              <a:rPr lang="en-US" altLang="ja-JP" sz="1600" dirty="0"/>
              <a:t>emittance dilution by the </a:t>
            </a:r>
            <a:r>
              <a:rPr lang="en-US" altLang="ja-JP" sz="1600" dirty="0"/>
              <a:t>large synchrotron motion excited by momentum offset.</a:t>
            </a:r>
            <a:endParaRPr lang="en-US" altLang="ja-JP" sz="1600" dirty="0"/>
          </a:p>
        </p:txBody>
      </p:sp>
      <p:sp>
        <p:nvSpPr>
          <p:cNvPr id="10" name="正方形/長方形 29"/>
          <p:cNvSpPr>
            <a:spLocks noChangeArrowheads="1"/>
          </p:cNvSpPr>
          <p:nvPr/>
        </p:nvSpPr>
        <p:spPr bwMode="auto">
          <a:xfrm>
            <a:off x="6374954" y="5553670"/>
            <a:ext cx="41767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 dirty="0"/>
              <a:t>The second harmonic </a:t>
            </a:r>
            <a:r>
              <a:rPr lang="en-US" altLang="ja-JP" sz="1600" dirty="0"/>
              <a:t>rf fills the role in shaping flatter and wider rf bucket potential, leading to better longitudinal motion to make a flatter bunch distribution.</a:t>
            </a:r>
            <a:endParaRPr lang="ja-JP" altLang="en-US" sz="1600" dirty="0"/>
          </a:p>
        </p:txBody>
      </p:sp>
      <p:sp>
        <p:nvSpPr>
          <p:cNvPr id="11" name="角丸四角形 34"/>
          <p:cNvSpPr>
            <a:spLocks noChangeArrowheads="1"/>
          </p:cNvSpPr>
          <p:nvPr/>
        </p:nvSpPr>
        <p:spPr bwMode="auto">
          <a:xfrm>
            <a:off x="2649092" y="5109170"/>
            <a:ext cx="2828204" cy="4318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12" name="テキスト ボックス 25"/>
          <p:cNvSpPr txBox="1">
            <a:spLocks noChangeArrowheads="1"/>
          </p:cNvSpPr>
          <p:nvPr/>
        </p:nvSpPr>
        <p:spPr bwMode="auto">
          <a:xfrm>
            <a:off x="8345260" y="2065759"/>
            <a:ext cx="1776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accent2"/>
                </a:solidFill>
              </a:rPr>
              <a:t>Fundamental rf</a:t>
            </a:r>
            <a:endParaRPr lang="ja-JP" altLang="en-US" dirty="0">
              <a:solidFill>
                <a:schemeClr val="accent2"/>
              </a:solidFill>
            </a:endParaRPr>
          </a:p>
        </p:txBody>
      </p:sp>
      <p:sp>
        <p:nvSpPr>
          <p:cNvPr id="13" name="テキスト ボックス 28"/>
          <p:cNvSpPr txBox="1">
            <a:spLocks noChangeArrowheads="1"/>
          </p:cNvSpPr>
          <p:nvPr/>
        </p:nvSpPr>
        <p:spPr bwMode="auto">
          <a:xfrm>
            <a:off x="7198950" y="3625513"/>
            <a:ext cx="2182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</a:rPr>
              <a:t>Second harmonic rf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正方形/長方形 29"/>
          <p:cNvSpPr>
            <a:spLocks noChangeArrowheads="1"/>
          </p:cNvSpPr>
          <p:nvPr/>
        </p:nvSpPr>
        <p:spPr bwMode="auto">
          <a:xfrm>
            <a:off x="7608168" y="5128220"/>
            <a:ext cx="15615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V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/V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1</a:t>
            </a:r>
            <a:r>
              <a:rPr lang="en-US" altLang="ja-JP" sz="2000" dirty="0">
                <a:solidFill>
                  <a:srgbClr val="FF0000"/>
                </a:solidFill>
              </a:rPr>
              <a:t>=80%</a:t>
            </a:r>
            <a:endParaRPr lang="ja-JP" altLang="en-US" sz="2000" dirty="0"/>
          </a:p>
        </p:txBody>
      </p:sp>
      <p:sp>
        <p:nvSpPr>
          <p:cNvPr id="15" name="角丸四角形 34"/>
          <p:cNvSpPr>
            <a:spLocks noChangeArrowheads="1"/>
          </p:cNvSpPr>
          <p:nvPr/>
        </p:nvSpPr>
        <p:spPr bwMode="auto">
          <a:xfrm>
            <a:off x="7579868" y="5109170"/>
            <a:ext cx="1530787" cy="4318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55391" y="4749105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5452476" y="3136521"/>
            <a:ext cx="158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RF voltage (kV)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68650" y="2264539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V</a:t>
            </a:r>
            <a:r>
              <a:rPr lang="en-US" altLang="ja-JP" baseline="-25000" dirty="0">
                <a:solidFill>
                  <a:srgbClr val="0070C0"/>
                </a:solidFill>
              </a:rPr>
              <a:t>1</a:t>
            </a:r>
            <a:endParaRPr lang="ja-JP" altLang="en-US" baseline="-25000" dirty="0">
              <a:solidFill>
                <a:srgbClr val="0070C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58333" y="3301235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V</a:t>
            </a:r>
            <a:r>
              <a:rPr lang="en-US" altLang="ja-JP" baseline="-25000" dirty="0">
                <a:solidFill>
                  <a:srgbClr val="FF0000"/>
                </a:solidFill>
              </a:rPr>
              <a:t>2</a:t>
            </a:r>
            <a:endParaRPr lang="ja-JP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112080" y="788716"/>
            <a:ext cx="5156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F. Tamura et al, PRST-AB </a:t>
            </a:r>
            <a:r>
              <a:rPr lang="en-US" altLang="ja-JP" b="1" dirty="0">
                <a:solidFill>
                  <a:srgbClr val="BC5704"/>
                </a:solidFill>
              </a:rPr>
              <a:t>12</a:t>
            </a:r>
            <a:r>
              <a:rPr lang="en-US" altLang="ja-JP" dirty="0">
                <a:solidFill>
                  <a:srgbClr val="BC5704"/>
                </a:solidFill>
              </a:rPr>
              <a:t>, 041001 (2009</a:t>
            </a:r>
            <a:r>
              <a:rPr lang="en-US" altLang="ja-JP" dirty="0">
                <a:solidFill>
                  <a:srgbClr val="BC5704"/>
                </a:solidFill>
              </a:rPr>
              <a:t>).</a:t>
            </a:r>
          </a:p>
          <a:p>
            <a:r>
              <a:rPr lang="en-US" altLang="ja-JP" dirty="0">
                <a:solidFill>
                  <a:srgbClr val="BC5704"/>
                </a:solidFill>
              </a:rPr>
              <a:t>M</a:t>
            </a:r>
            <a:r>
              <a:rPr lang="en-US" altLang="ja-JP" dirty="0">
                <a:solidFill>
                  <a:srgbClr val="BC5704"/>
                </a:solidFill>
              </a:rPr>
              <a:t>. </a:t>
            </a:r>
            <a:r>
              <a:rPr lang="en-US" altLang="ja-JP" dirty="0">
                <a:solidFill>
                  <a:srgbClr val="BC5704"/>
                </a:solidFill>
              </a:rPr>
              <a:t>Yamamoto et al, NIM., </a:t>
            </a:r>
            <a:r>
              <a:rPr lang="en-US" altLang="ja-JP" dirty="0">
                <a:solidFill>
                  <a:srgbClr val="BC5704"/>
                </a:solidFill>
              </a:rPr>
              <a:t>Sect. A </a:t>
            </a:r>
            <a:r>
              <a:rPr lang="en-US" altLang="ja-JP" b="1" dirty="0">
                <a:solidFill>
                  <a:srgbClr val="BC5704"/>
                </a:solidFill>
              </a:rPr>
              <a:t>621</a:t>
            </a:r>
            <a:r>
              <a:rPr lang="en-US" altLang="ja-JP" dirty="0">
                <a:solidFill>
                  <a:srgbClr val="BC5704"/>
                </a:solidFill>
              </a:rPr>
              <a:t>, 15 (2010</a:t>
            </a:r>
            <a:r>
              <a:rPr lang="en-US" altLang="ja-JP" dirty="0">
                <a:solidFill>
                  <a:srgbClr val="BC5704"/>
                </a:solidFill>
              </a:rPr>
              <a:t>).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997624" y="648014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r>
              <a:rPr lang="en-US" altLang="ja-JP" dirty="0"/>
              <a:t>/23</a:t>
            </a:r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94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50" y="2038711"/>
            <a:ext cx="4025720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7"/>
          <p:cNvCxnSpPr>
            <a:cxnSpLocks noChangeShapeType="1"/>
          </p:cNvCxnSpPr>
          <p:nvPr/>
        </p:nvCxnSpPr>
        <p:spPr bwMode="auto">
          <a:xfrm rot="5400000">
            <a:off x="1857439" y="2302633"/>
            <a:ext cx="504825" cy="504825"/>
          </a:xfrm>
          <a:prstGeom prst="straightConnector1">
            <a:avLst/>
          </a:prstGeom>
          <a:noFill/>
          <a:ln w="9525" algn="ctr">
            <a:solidFill>
              <a:srgbClr val="0362E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テキスト ボックス 8"/>
          <p:cNvSpPr txBox="1">
            <a:spLocks noChangeArrowheads="1"/>
          </p:cNvSpPr>
          <p:nvPr/>
        </p:nvSpPr>
        <p:spPr bwMode="auto">
          <a:xfrm>
            <a:off x="2279714" y="2086236"/>
            <a:ext cx="970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362ED"/>
                </a:solidFill>
              </a:rPr>
              <a:t>V</a:t>
            </a:r>
            <a:r>
              <a:rPr lang="en-US" altLang="ja-JP" sz="1600" baseline="-25000" dirty="0">
                <a:solidFill>
                  <a:srgbClr val="0362ED"/>
                </a:solidFill>
              </a:rPr>
              <a:t>2</a:t>
            </a:r>
            <a:r>
              <a:rPr lang="en-US" altLang="ja-JP" sz="1600" dirty="0">
                <a:solidFill>
                  <a:srgbClr val="0362ED"/>
                </a:solidFill>
              </a:rPr>
              <a:t>/V</a:t>
            </a:r>
            <a:r>
              <a:rPr lang="en-US" altLang="ja-JP" sz="1600" baseline="-25000" dirty="0">
                <a:solidFill>
                  <a:srgbClr val="0362ED"/>
                </a:solidFill>
              </a:rPr>
              <a:t>1</a:t>
            </a:r>
            <a:r>
              <a:rPr lang="en-US" altLang="ja-JP" sz="1600" dirty="0">
                <a:solidFill>
                  <a:srgbClr val="0362ED"/>
                </a:solidFill>
              </a:rPr>
              <a:t>=0</a:t>
            </a:r>
            <a:endParaRPr lang="ja-JP" altLang="en-US" sz="1600" dirty="0">
              <a:solidFill>
                <a:srgbClr val="0362ED"/>
              </a:solidFill>
            </a:endParaRPr>
          </a:p>
        </p:txBody>
      </p:sp>
      <p:cxnSp>
        <p:nvCxnSpPr>
          <p:cNvPr id="6" name="直線矢印コネクタ 9"/>
          <p:cNvCxnSpPr>
            <a:cxnSpLocks noChangeAspect="1"/>
          </p:cNvCxnSpPr>
          <p:nvPr/>
        </p:nvCxnSpPr>
        <p:spPr bwMode="auto">
          <a:xfrm rot="5400000">
            <a:off x="2543238" y="2926520"/>
            <a:ext cx="222250" cy="2222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線矢印コネクタ 15"/>
          <p:cNvCxnSpPr>
            <a:cxnSpLocks noChangeAspect="1" noChangeShapeType="1"/>
          </p:cNvCxnSpPr>
          <p:nvPr/>
        </p:nvCxnSpPr>
        <p:spPr bwMode="auto">
          <a:xfrm rot="10800000" flipV="1">
            <a:off x="2463863" y="3224970"/>
            <a:ext cx="323850" cy="3238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線矢印コネクタ 17"/>
          <p:cNvCxnSpPr>
            <a:cxnSpLocks noChangeAspect="1" noChangeShapeType="1"/>
          </p:cNvCxnSpPr>
          <p:nvPr/>
        </p:nvCxnSpPr>
        <p:spPr bwMode="auto">
          <a:xfrm rot="5400000">
            <a:off x="2381313" y="3559932"/>
            <a:ext cx="431800" cy="431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テキスト ボックス 21"/>
          <p:cNvSpPr txBox="1">
            <a:spLocks noChangeArrowheads="1"/>
          </p:cNvSpPr>
          <p:nvPr/>
        </p:nvSpPr>
        <p:spPr bwMode="auto">
          <a:xfrm>
            <a:off x="1752664" y="1553938"/>
            <a:ext cx="3029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err="1"/>
              <a:t>V</a:t>
            </a:r>
            <a:r>
              <a:rPr lang="en-US" altLang="ja-JP" baseline="-25000" dirty="0" err="1"/>
              <a:t>rf</a:t>
            </a:r>
            <a:r>
              <a:rPr lang="en-US" altLang="ja-JP" dirty="0"/>
              <a:t>=V</a:t>
            </a:r>
            <a:r>
              <a:rPr lang="en-US" altLang="ja-JP" baseline="-25000" dirty="0"/>
              <a:t>1</a:t>
            </a:r>
            <a:r>
              <a:rPr lang="en-US" altLang="ja-JP" dirty="0"/>
              <a:t>sin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-V</a:t>
            </a:r>
            <a:r>
              <a:rPr lang="en-US" altLang="ja-JP" baseline="-25000" dirty="0"/>
              <a:t>2</a:t>
            </a:r>
            <a:r>
              <a:rPr lang="en-US" altLang="ja-JP" dirty="0"/>
              <a:t>sin{2(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-</a:t>
            </a:r>
            <a:r>
              <a:rPr lang="en-US" altLang="ja-JP" dirty="0" err="1">
                <a:latin typeface="Symbol" panose="05050102010706020507" pitchFamily="18" charset="2"/>
              </a:rPr>
              <a:t>f</a:t>
            </a:r>
            <a:r>
              <a:rPr lang="en-US" altLang="ja-JP" baseline="-25000" dirty="0" err="1"/>
              <a:t>s</a:t>
            </a:r>
            <a:r>
              <a:rPr lang="en-US" altLang="ja-JP" dirty="0"/>
              <a:t>)+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baseline="-25000" dirty="0">
                <a:solidFill>
                  <a:srgbClr val="FF0000"/>
                </a:solidFill>
              </a:rPr>
              <a:t>2</a:t>
            </a:r>
            <a:r>
              <a:rPr lang="en-US" altLang="ja-JP" dirty="0"/>
              <a:t>}</a:t>
            </a:r>
            <a:endParaRPr lang="ja-JP" altLang="en-US" dirty="0"/>
          </a:p>
        </p:txBody>
      </p:sp>
      <p:sp>
        <p:nvSpPr>
          <p:cNvPr id="11" name="テキスト ボックス 22"/>
          <p:cNvSpPr txBox="1">
            <a:spLocks noChangeArrowheads="1"/>
          </p:cNvSpPr>
          <p:nvPr/>
        </p:nvSpPr>
        <p:spPr bwMode="auto">
          <a:xfrm>
            <a:off x="2740635" y="2682045"/>
            <a:ext cx="2004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(A)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=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  <a:ea typeface="SimSun" pitchFamily="2" charset="-122"/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100 deg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40634" y="2999545"/>
            <a:ext cx="18341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(B)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=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50 deg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8"/>
          <p:cNvSpPr txBox="1">
            <a:spLocks noChangeArrowheads="1"/>
          </p:cNvSpPr>
          <p:nvPr/>
        </p:nvSpPr>
        <p:spPr bwMode="auto">
          <a:xfrm>
            <a:off x="2740634" y="3320220"/>
            <a:ext cx="1101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(C) 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=0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正方形/長方形 29"/>
          <p:cNvSpPr>
            <a:spLocks noChangeArrowheads="1"/>
          </p:cNvSpPr>
          <p:nvPr/>
        </p:nvSpPr>
        <p:spPr bwMode="auto">
          <a:xfrm>
            <a:off x="5805487" y="3668787"/>
            <a:ext cx="44253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/>
              <a:t>The second harmonic phase sweep method enables </a:t>
            </a:r>
            <a:r>
              <a:rPr lang="en-US" altLang="ja-JP" sz="2000" dirty="0"/>
              <a:t>further bunch </a:t>
            </a:r>
            <a:r>
              <a:rPr lang="en-US" altLang="ja-JP" sz="2000" dirty="0"/>
              <a:t>distribution </a:t>
            </a:r>
            <a:r>
              <a:rPr lang="en-US" altLang="ja-JP" sz="2000" dirty="0"/>
              <a:t>control through </a:t>
            </a:r>
            <a:r>
              <a:rPr lang="en-US" altLang="ja-JP" sz="2000" dirty="0"/>
              <a:t>a </a:t>
            </a:r>
            <a:r>
              <a:rPr lang="en-US" altLang="ja-JP" sz="2000" dirty="0"/>
              <a:t>dynamical </a:t>
            </a:r>
            <a:r>
              <a:rPr lang="en-US" altLang="ja-JP" sz="2000" dirty="0"/>
              <a:t>change of the rf bucket potential during injection.</a:t>
            </a:r>
            <a:endParaRPr lang="ja-JP" altLang="en-US" sz="2000" dirty="0"/>
          </a:p>
        </p:txBody>
      </p:sp>
      <p:sp>
        <p:nvSpPr>
          <p:cNvPr id="15" name="角丸四角形 33"/>
          <p:cNvSpPr>
            <a:spLocks noChangeArrowheads="1"/>
          </p:cNvSpPr>
          <p:nvPr/>
        </p:nvSpPr>
        <p:spPr bwMode="auto">
          <a:xfrm>
            <a:off x="6409894" y="2618625"/>
            <a:ext cx="2072306" cy="5635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16" name="テキスト ボックス 1"/>
          <p:cNvSpPr txBox="1">
            <a:spLocks noChangeArrowheads="1"/>
          </p:cNvSpPr>
          <p:nvPr/>
        </p:nvSpPr>
        <p:spPr bwMode="auto">
          <a:xfrm>
            <a:off x="1463738" y="1223738"/>
            <a:ext cx="830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Additional </a:t>
            </a:r>
            <a:r>
              <a:rPr lang="en-US" altLang="ja-JP" dirty="0"/>
              <a:t>control in longitudinal </a:t>
            </a:r>
            <a:r>
              <a:rPr lang="en-US" altLang="ja-JP" dirty="0"/>
              <a:t>painting ; </a:t>
            </a:r>
            <a:r>
              <a:rPr lang="en-US" altLang="ja-JP" dirty="0">
                <a:solidFill>
                  <a:srgbClr val="FF0000"/>
                </a:solidFill>
              </a:rPr>
              <a:t>phase sweep of </a:t>
            </a:r>
            <a:r>
              <a:rPr lang="en-US" altLang="ja-JP" dirty="0">
                <a:solidFill>
                  <a:srgbClr val="FF0000"/>
                </a:solidFill>
              </a:rPr>
              <a:t>V</a:t>
            </a:r>
            <a:r>
              <a:rPr lang="en-US" altLang="ja-JP" baseline="-25000" dirty="0">
                <a:solidFill>
                  <a:srgbClr val="FF0000"/>
                </a:solidFill>
              </a:rPr>
              <a:t>2 </a:t>
            </a:r>
            <a:r>
              <a:rPr lang="en-US" altLang="ja-JP" dirty="0">
                <a:solidFill>
                  <a:srgbClr val="FF0000"/>
                </a:solidFill>
              </a:rPr>
              <a:t>during injection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22"/>
          <p:cNvSpPr txBox="1">
            <a:spLocks noChangeArrowheads="1"/>
          </p:cNvSpPr>
          <p:nvPr/>
        </p:nvSpPr>
        <p:spPr bwMode="auto">
          <a:xfrm>
            <a:off x="6468054" y="2700351"/>
            <a:ext cx="1955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=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  <a:ea typeface="SimSun" pitchFamily="2" charset="-122"/>
              </a:rPr>
              <a:t>-</a:t>
            </a:r>
            <a:r>
              <a:rPr lang="en-US" altLang="ja-JP" sz="2000" dirty="0">
                <a:solidFill>
                  <a:srgbClr val="FF0000"/>
                </a:solidFill>
              </a:rPr>
              <a:t>100</a:t>
            </a:r>
            <a:r>
              <a:rPr lang="ja-JP" altLang="en-US" sz="2000" dirty="0">
                <a:solidFill>
                  <a:srgbClr val="FF0000"/>
                </a:solidFill>
              </a:rPr>
              <a:t>⇒</a:t>
            </a:r>
            <a:r>
              <a:rPr lang="en-US" altLang="ja-JP" sz="2000" dirty="0">
                <a:solidFill>
                  <a:srgbClr val="FF0000"/>
                </a:solidFill>
              </a:rPr>
              <a:t>0 deg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8"/>
          <p:cNvSpPr txBox="1">
            <a:spLocks noChangeArrowheads="1"/>
          </p:cNvSpPr>
          <p:nvPr/>
        </p:nvSpPr>
        <p:spPr bwMode="auto">
          <a:xfrm>
            <a:off x="2470213" y="2393120"/>
            <a:ext cx="1508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V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2</a:t>
            </a:r>
            <a:r>
              <a:rPr lang="en-US" altLang="ja-JP" sz="2000" dirty="0">
                <a:solidFill>
                  <a:srgbClr val="FF0000"/>
                </a:solidFill>
              </a:rPr>
              <a:t>/V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1</a:t>
            </a:r>
            <a:r>
              <a:rPr lang="en-US" altLang="ja-JP" sz="2000" dirty="0">
                <a:solidFill>
                  <a:srgbClr val="FF0000"/>
                </a:solidFill>
              </a:rPr>
              <a:t>=80%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32905" y="5279150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119962" y="3418162"/>
            <a:ext cx="233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RF potential well (Arb.)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997624" y="648014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8</a:t>
            </a:r>
            <a:r>
              <a:rPr lang="en-US" altLang="ja-JP" dirty="0"/>
              <a:t>/23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838200" y="209624"/>
            <a:ext cx="73096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Longitudinal </a:t>
            </a:r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injection painting</a:t>
            </a:r>
            <a:endParaRPr lang="en-US" altLang="ja-JP" sz="4400" b="1" i="1" dirty="0">
              <a:solidFill>
                <a:srgbClr val="00B0F0"/>
              </a:solidFill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30048"/>
            <a:ext cx="3419872" cy="240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C10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36602">
            <a:off x="5678209" y="2809615"/>
            <a:ext cx="2536825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矢印コネクタ 5"/>
          <p:cNvCxnSpPr/>
          <p:nvPr/>
        </p:nvCxnSpPr>
        <p:spPr>
          <a:xfrm flipV="1">
            <a:off x="3719736" y="4797152"/>
            <a:ext cx="792088" cy="28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 rot="1341470">
            <a:off x="3177853" y="4733629"/>
            <a:ext cx="787325" cy="379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5520" y="980728"/>
            <a:ext cx="2374900" cy="316865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1340769"/>
            <a:ext cx="2205038" cy="2376487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0097" y="1412776"/>
            <a:ext cx="3529013" cy="259080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6960097" y="1890695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rgbClr val="FFFF00"/>
                </a:solidFill>
                <a:latin typeface="Arial" pitchFamily="34" charset="0"/>
              </a:rPr>
              <a:t>to MLF</a:t>
            </a:r>
            <a:endParaRPr lang="en-US" altLang="ja-JP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7984030" y="2322743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rgbClr val="FFFF00"/>
                </a:solidFill>
                <a:latin typeface="Arial" pitchFamily="34" charset="0"/>
              </a:rPr>
              <a:t>to MR</a:t>
            </a:r>
            <a:endParaRPr lang="en-US" altLang="ja-JP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 flipV="1">
            <a:off x="7069238" y="1889158"/>
            <a:ext cx="1219247" cy="89043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" name="Line 44"/>
          <p:cNvSpPr>
            <a:spLocks noChangeShapeType="1"/>
          </p:cNvSpPr>
          <p:nvPr/>
        </p:nvSpPr>
        <p:spPr bwMode="auto">
          <a:xfrm flipV="1">
            <a:off x="7069237" y="2203525"/>
            <a:ext cx="1296144" cy="70843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9445502" y="2923605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chemeClr val="bg1"/>
                </a:solidFill>
                <a:latin typeface="Arial" pitchFamily="34" charset="0"/>
              </a:rPr>
              <a:t>RCS</a:t>
            </a:r>
            <a:endParaRPr lang="en-US" altLang="ja-JP" b="1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 rot="1448485">
            <a:off x="4344816" y="4472623"/>
            <a:ext cx="1512168" cy="4636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 rot="1448485">
            <a:off x="6207538" y="4846036"/>
            <a:ext cx="935775" cy="5353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 rot="1448485">
            <a:off x="8183593" y="4998526"/>
            <a:ext cx="1873486" cy="145389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2423592" y="1772816"/>
            <a:ext cx="576064" cy="22322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6096000" y="2420888"/>
            <a:ext cx="0" cy="129614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5519936" y="2060848"/>
            <a:ext cx="144016" cy="165618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H="1" flipV="1">
            <a:off x="9301485" y="2707581"/>
            <a:ext cx="144016" cy="129614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6062084" y="2852936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chemeClr val="bg1"/>
                </a:solidFill>
                <a:latin typeface="Arial" pitchFamily="34" charset="0"/>
              </a:rPr>
              <a:t>RCS</a:t>
            </a:r>
            <a:endParaRPr lang="en-US" altLang="ja-JP" b="1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4603284" y="1547500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rgbClr val="FFFF00"/>
                </a:solidFill>
                <a:latin typeface="Arial" pitchFamily="34" charset="0"/>
              </a:rPr>
              <a:t>to MLF / MR</a:t>
            </a:r>
            <a:endParaRPr lang="en-US" altLang="ja-JP" b="1" i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ectangle 45"/>
          <p:cNvSpPr>
            <a:spLocks noChangeArrowheads="1"/>
          </p:cNvSpPr>
          <p:nvPr/>
        </p:nvSpPr>
        <p:spPr bwMode="auto">
          <a:xfrm>
            <a:off x="1813612" y="2492896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solidFill>
                  <a:schemeClr val="bg1"/>
                </a:solidFill>
                <a:latin typeface="Arial" pitchFamily="34" charset="0"/>
              </a:rPr>
              <a:t>RCS</a:t>
            </a:r>
            <a:endParaRPr lang="en-US" altLang="ja-JP" b="1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7032104" y="5217554"/>
            <a:ext cx="2808312" cy="3716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7716577" y="5333332"/>
            <a:ext cx="1907815" cy="5439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 rot="384454">
            <a:off x="8809457" y="5096529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latin typeface="Arial" pitchFamily="34" charset="0"/>
              </a:rPr>
              <a:t>to MLF</a:t>
            </a:r>
            <a:endParaRPr lang="en-US" altLang="ja-JP" b="1" i="1" dirty="0">
              <a:latin typeface="Arial" pitchFamily="34" charset="0"/>
            </a:endParaRPr>
          </a:p>
        </p:txBody>
      </p:sp>
      <p:sp>
        <p:nvSpPr>
          <p:cNvPr id="47" name="Rectangle 41"/>
          <p:cNvSpPr>
            <a:spLocks noChangeArrowheads="1"/>
          </p:cNvSpPr>
          <p:nvPr/>
        </p:nvSpPr>
        <p:spPr bwMode="auto">
          <a:xfrm rot="1046800">
            <a:off x="9115158" y="5867980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latin typeface="Arial" pitchFamily="34" charset="0"/>
              </a:rPr>
              <a:t>to MR</a:t>
            </a:r>
            <a:endParaRPr lang="en-US" altLang="ja-JP" b="1" i="1" dirty="0">
              <a:latin typeface="Arial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 rot="1173346">
            <a:off x="6749078" y="5777013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ja-JP" b="1" i="1" dirty="0">
                <a:latin typeface="Arial" pitchFamily="34" charset="0"/>
              </a:rPr>
              <a:t>RCS</a:t>
            </a:r>
            <a:endParaRPr lang="en-US" altLang="ja-JP" b="1" i="1" dirty="0">
              <a:latin typeface="Arial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991544" y="42210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00FF"/>
                </a:solidFill>
              </a:rPr>
              <a:t>8 kicker magnets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367808" y="37890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8000"/>
                </a:solidFill>
              </a:rPr>
              <a:t>3 DC septum magnets</a:t>
            </a:r>
            <a:endParaRPr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608168" y="40770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C000"/>
                </a:solidFill>
              </a:rPr>
              <a:t>Beam transport line</a:t>
            </a:r>
            <a:endParaRPr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52" name="タイトル 11"/>
          <p:cNvSpPr txBox="1">
            <a:spLocks/>
          </p:cNvSpPr>
          <p:nvPr/>
        </p:nvSpPr>
        <p:spPr>
          <a:xfrm>
            <a:off x="1981200" y="130622"/>
            <a:ext cx="829126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400" b="1" i="1" dirty="0">
                <a:solidFill>
                  <a:srgbClr val="0070C0"/>
                </a:solidFill>
                <a:ea typeface="+mj-ea"/>
                <a:cs typeface="+mj-cs"/>
              </a:rPr>
              <a:t>RCS fast extraction system</a:t>
            </a:r>
            <a:endParaRPr lang="ja-JP" altLang="en-US" sz="4400" b="1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50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>
                <a:solidFill>
                  <a:srgbClr val="0000FF"/>
                </a:solidFill>
              </a:rPr>
              <a:t>Simulation model</a:t>
            </a:r>
            <a:r>
              <a:rPr lang="en-US" altLang="ja-JP" b="1" i="1" dirty="0">
                <a:solidFill>
                  <a:srgbClr val="0000FF"/>
                </a:solidFill>
              </a:rPr>
              <a:t> for beam commissioning</a:t>
            </a:r>
            <a:endParaRPr lang="en-US" altLang="ja-JP" b="1" i="1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R</a:t>
            </a:r>
            <a:r>
              <a:rPr kumimoji="1" lang="en-US" altLang="ja-JP" b="1" i="1" dirty="0" smtClean="0"/>
              <a:t>ing optics tuning and lattice imperfection measurement</a:t>
            </a:r>
            <a:endParaRPr kumimoji="1"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Injection tuning, </a:t>
            </a:r>
            <a:r>
              <a:rPr lang="en-US" altLang="ja-JP" b="1" i="1" dirty="0"/>
              <a:t>p</a:t>
            </a:r>
            <a:r>
              <a:rPr lang="en-US" altLang="ja-JP" b="1" i="1" dirty="0" smtClean="0"/>
              <a:t>ainting </a:t>
            </a:r>
            <a:r>
              <a:rPr lang="en-US" altLang="ja-JP" b="1" i="1" dirty="0" smtClean="0"/>
              <a:t>injection </a:t>
            </a:r>
            <a:r>
              <a:rPr lang="en-US" altLang="ja-JP" b="1" i="1" dirty="0" smtClean="0"/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Extraction kicker field ringing compensation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High intensity beam </a:t>
            </a:r>
            <a:r>
              <a:rPr lang="en-US" altLang="ja-JP" b="1" i="1" dirty="0" smtClean="0"/>
              <a:t>study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5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6"/>
          <p:cNvSpPr txBox="1">
            <a:spLocks noChangeArrowheads="1"/>
          </p:cNvSpPr>
          <p:nvPr/>
        </p:nvSpPr>
        <p:spPr bwMode="auto">
          <a:xfrm>
            <a:off x="1923651" y="684106"/>
            <a:ext cx="8882171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ＭＳ Ｐ明朝" charset="-128"/>
              </a:rPr>
              <a:t>Simulation Codes: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+mn-lt"/>
                <a:ea typeface="ＭＳ Ｐ明朝" charset="-128"/>
              </a:rPr>
              <a:t>SAD </a:t>
            </a:r>
            <a:r>
              <a:rPr lang="en-US" altLang="ja-JP" dirty="0" smtClean="0">
                <a:latin typeface="+mn-lt"/>
                <a:ea typeface="ＭＳ Ｐ明朝" charset="-128"/>
              </a:rPr>
              <a:t>(Powerful code in designs, simulations, commissioning developed by KEK) </a:t>
            </a:r>
            <a:endParaRPr lang="en-US" altLang="ja-JP" b="1" dirty="0" smtClean="0">
              <a:latin typeface="+mn-lt"/>
              <a:ea typeface="ＭＳ Ｐ明朝" charset="-128"/>
            </a:endParaRPr>
          </a:p>
          <a:p>
            <a:pPr marL="1085850" lvl="1" indent="-342900" eaLnBrk="1" hangingPunct="1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+mn-lt"/>
                <a:ea typeface="ＭＳ Ｐ明朝" charset="-128"/>
              </a:rPr>
              <a:t>Simpsons</a:t>
            </a:r>
            <a:r>
              <a:rPr lang="en-US" altLang="ja-JP" dirty="0" smtClean="0">
                <a:solidFill>
                  <a:prstClr val="black"/>
                </a:solidFill>
                <a:latin typeface="+mn-lt"/>
                <a:ea typeface="ＭＳ Ｐ明朝" charset="-128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(PIC particle tracking code developed by Dr. Shinji </a:t>
            </a:r>
            <a:r>
              <a:rPr lang="en-US" altLang="ja-JP" dirty="0" smtClean="0">
                <a:solidFill>
                  <a:prstClr val="black"/>
                </a:solidFill>
                <a:latin typeface="+mn-lt"/>
                <a:ea typeface="ＭＳ Ｐ明朝" charset="-128"/>
              </a:rPr>
              <a:t>Machida[STFC/RAL])</a:t>
            </a:r>
            <a:endParaRPr lang="en-US" altLang="ja-JP" sz="28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ＭＳ Ｐ明朝" charset="-128"/>
            </a:endParaRPr>
          </a:p>
          <a:p>
            <a:pPr eaLnBrk="1" hangingPunct="1"/>
            <a:r>
              <a:rPr lang="en-US" altLang="ja-JP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ＭＳ Ｐ明朝" charset="-128"/>
              </a:rPr>
              <a:t>Imperfections included:</a:t>
            </a:r>
          </a:p>
          <a:p>
            <a:pPr marL="1028700" lvl="1" eaLnBrk="1" hangingPunct="1">
              <a:buFont typeface="Wingdings" pitchFamily="2" charset="2"/>
              <a:buChar char="u"/>
            </a:pPr>
            <a:r>
              <a:rPr lang="en-US" altLang="ja-JP" u="sng" dirty="0">
                <a:solidFill>
                  <a:prstClr val="black"/>
                </a:solidFill>
                <a:latin typeface="+mn-lt"/>
                <a:ea typeface="ＭＳ Ｐ明朝" charset="-128"/>
              </a:rPr>
              <a:t>Time independent imperfections</a:t>
            </a:r>
          </a:p>
          <a:p>
            <a:pPr lvl="1" eaLnBrk="1" hangingPunct="1"/>
            <a:r>
              <a:rPr lang="ja-JP" altLang="en-US" dirty="0">
                <a:solidFill>
                  <a:prstClr val="black"/>
                </a:solidFill>
                <a:latin typeface="+mn-lt"/>
                <a:ea typeface="ＭＳ Ｐ明朝" charset="-128"/>
              </a:rPr>
              <a:t>　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  - Measured main and </a:t>
            </a:r>
            <a:r>
              <a:rPr lang="en-US" altLang="ja-JP" dirty="0" err="1">
                <a:solidFill>
                  <a:prstClr val="black"/>
                </a:solidFill>
                <a:latin typeface="+mn-lt"/>
                <a:ea typeface="ＭＳ Ｐ明朝" charset="-128"/>
              </a:rPr>
              <a:t>multipole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field components for all the main magnets:</a:t>
            </a:r>
          </a:p>
          <a:p>
            <a:pPr lvl="1" eaLnBrk="1" hangingPunct="1"/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  </a:t>
            </a:r>
            <a:r>
              <a:rPr lang="ja-JP" altLang="en-US" dirty="0">
                <a:solidFill>
                  <a:prstClr val="black"/>
                </a:solidFill>
                <a:latin typeface="+mn-lt"/>
                <a:ea typeface="ＭＳ Ｐ明朝" charset="-128"/>
              </a:rPr>
              <a:t>　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    </a:t>
            </a:r>
            <a:r>
              <a:rPr lang="en-US" altLang="ja-JP" dirty="0" smtClean="0">
                <a:solidFill>
                  <a:prstClr val="black"/>
                </a:solidFill>
                <a:latin typeface="+mn-lt"/>
                <a:ea typeface="ＭＳ Ｐ明朝" charset="-128"/>
              </a:rPr>
              <a:t>     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BM (K</a:t>
            </a:r>
            <a:r>
              <a:rPr lang="en-US" altLang="ja-JP" baseline="-25000" dirty="0">
                <a:solidFill>
                  <a:prstClr val="black"/>
                </a:solidFill>
                <a:latin typeface="+mn-lt"/>
                <a:ea typeface="ＭＳ Ｐ明朝" charset="-128"/>
              </a:rPr>
              <a:t>0~6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), QM (K</a:t>
            </a:r>
            <a:r>
              <a:rPr lang="en-US" altLang="ja-JP" baseline="-25000" dirty="0">
                <a:solidFill>
                  <a:prstClr val="black"/>
                </a:solidFill>
                <a:latin typeface="+mn-lt"/>
                <a:ea typeface="ＭＳ Ｐ明朝" charset="-128"/>
              </a:rPr>
              <a:t>1, 5, 9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), and SM (K</a:t>
            </a:r>
            <a:r>
              <a:rPr lang="en-US" altLang="ja-JP" baseline="-25000" dirty="0">
                <a:solidFill>
                  <a:prstClr val="black"/>
                </a:solidFill>
                <a:latin typeface="+mn-lt"/>
                <a:ea typeface="ＭＳ Ｐ明朝" charset="-128"/>
              </a:rPr>
              <a:t>2, 8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) obtained from field measurements</a:t>
            </a:r>
          </a:p>
          <a:p>
            <a:pPr lvl="1" eaLnBrk="1" hangingPunct="1"/>
            <a:r>
              <a:rPr lang="ja-JP" altLang="en-US" dirty="0">
                <a:solidFill>
                  <a:prstClr val="black"/>
                </a:solidFill>
                <a:latin typeface="+mn-lt"/>
                <a:ea typeface="ＭＳ Ｐ明朝" charset="-128"/>
              </a:rPr>
              <a:t>　   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- Alignment errors (</a:t>
            </a:r>
            <a:r>
              <a:rPr lang="en-US" altLang="ja-JP" dirty="0" err="1">
                <a:latin typeface="+mn-lt"/>
                <a:cs typeface="Times New Roman" pitchFamily="18" charset="0"/>
              </a:rPr>
              <a:t>Δx</a:t>
            </a:r>
            <a:r>
              <a:rPr lang="en-US" altLang="ja-JP" dirty="0">
                <a:latin typeface="+mn-lt"/>
                <a:cs typeface="Times New Roman" pitchFamily="18" charset="0"/>
              </a:rPr>
              <a:t>, </a:t>
            </a:r>
            <a:r>
              <a:rPr lang="en-US" altLang="ja-JP" dirty="0" err="1">
                <a:latin typeface="+mn-lt"/>
                <a:cs typeface="Times New Roman" pitchFamily="18" charset="0"/>
              </a:rPr>
              <a:t>Δy</a:t>
            </a:r>
            <a:r>
              <a:rPr lang="en-US" altLang="ja-JP" dirty="0">
                <a:latin typeface="+mn-lt"/>
                <a:cs typeface="Times New Roman" pitchFamily="18" charset="0"/>
              </a:rPr>
              <a:t>, Δs, </a:t>
            </a:r>
            <a:r>
              <a:rPr lang="en-US" altLang="ja-JP" dirty="0" err="1">
                <a:latin typeface="+mn-lt"/>
                <a:cs typeface="Times New Roman" pitchFamily="18" charset="0"/>
              </a:rPr>
              <a:t>Δ</a:t>
            </a:r>
            <a:r>
              <a:rPr lang="en-US" altLang="ja-JP" dirty="0" err="1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ja-JP" dirty="0">
                <a:latin typeface="+mn-lt"/>
                <a:cs typeface="Times New Roman" pitchFamily="18" charset="0"/>
              </a:rPr>
              <a:t>) after the earthquake</a:t>
            </a:r>
            <a:endParaRPr lang="en-US" altLang="ja-JP" dirty="0">
              <a:solidFill>
                <a:prstClr val="black"/>
              </a:solidFill>
              <a:latin typeface="+mn-lt"/>
              <a:ea typeface="ＭＳ Ｐ明朝" charset="-128"/>
            </a:endParaRPr>
          </a:p>
          <a:p>
            <a:pPr marL="1028700" lvl="1" eaLnBrk="1" hangingPunct="1">
              <a:buFont typeface="Wingdings" pitchFamily="2" charset="2"/>
              <a:buChar char="u"/>
            </a:pPr>
            <a:r>
              <a:rPr lang="en-US" altLang="ja-JP" u="sng" dirty="0">
                <a:solidFill>
                  <a:prstClr val="black"/>
                </a:solidFill>
                <a:latin typeface="+mn-lt"/>
                <a:ea typeface="ＭＳ Ｐ明朝" charset="-128"/>
              </a:rPr>
              <a:t>Time dependent imperfections</a:t>
            </a:r>
          </a:p>
          <a:p>
            <a:pPr lvl="1" eaLnBrk="1" hangingPunct="1"/>
            <a:r>
              <a:rPr lang="ja-JP" altLang="en-US" dirty="0">
                <a:latin typeface="+mn-lt"/>
                <a:ea typeface="ＭＳ Ｐ明朝" charset="-128"/>
              </a:rPr>
              <a:t>   　</a:t>
            </a:r>
            <a:r>
              <a:rPr lang="en-US" altLang="ja-JP" dirty="0">
                <a:latin typeface="+mn-lt"/>
                <a:ea typeface="ＭＳ Ｐ明朝" charset="-128"/>
              </a:rPr>
              <a:t>- Edge focus of the injection bump magnets:</a:t>
            </a:r>
          </a:p>
          <a:p>
            <a:pPr lvl="1" eaLnBrk="1" hangingPunct="1"/>
            <a:r>
              <a:rPr lang="en-US" altLang="ja-JP" dirty="0">
                <a:latin typeface="+mn-lt"/>
                <a:ea typeface="ＭＳ Ｐ明朝" charset="-128"/>
              </a:rPr>
              <a:t>      </a:t>
            </a:r>
            <a:r>
              <a:rPr lang="ja-JP" altLang="en-US" dirty="0">
                <a:latin typeface="+mn-lt"/>
                <a:ea typeface="ＭＳ Ｐ明朝" charset="-128"/>
              </a:rPr>
              <a:t>　</a:t>
            </a:r>
            <a:r>
              <a:rPr lang="en-US" altLang="ja-JP" dirty="0">
                <a:latin typeface="+mn-lt"/>
                <a:ea typeface="ＭＳ Ｐ明朝" charset="-128"/>
              </a:rPr>
              <a:t>  </a:t>
            </a:r>
            <a:r>
              <a:rPr lang="en-US" altLang="ja-JP" dirty="0" smtClean="0">
                <a:latin typeface="+mn-lt"/>
                <a:ea typeface="ＭＳ Ｐ明朝" charset="-128"/>
              </a:rPr>
              <a:t>     </a:t>
            </a:r>
            <a:r>
              <a:rPr lang="en-US" altLang="ja-JP" dirty="0">
                <a:latin typeface="+mn-lt"/>
                <a:ea typeface="ＭＳ Ｐ明朝" charset="-128"/>
              </a:rPr>
              <a:t>K</a:t>
            </a:r>
            <a:r>
              <a:rPr lang="en-US" altLang="ja-JP" baseline="-25000" dirty="0">
                <a:latin typeface="+mn-lt"/>
                <a:ea typeface="ＭＳ Ｐ明朝" charset="-128"/>
              </a:rPr>
              <a:t>1</a:t>
            </a:r>
            <a:r>
              <a:rPr lang="en-US" altLang="ja-JP" dirty="0">
                <a:latin typeface="+mn-lt"/>
                <a:ea typeface="ＭＳ Ｐ明朝" charset="-128"/>
              </a:rPr>
              <a:t> estimated from measured optical functions</a:t>
            </a:r>
          </a:p>
          <a:p>
            <a:pPr lvl="1" eaLnBrk="1" hangingPunct="1"/>
            <a:r>
              <a:rPr lang="ja-JP" altLang="en-US" dirty="0">
                <a:solidFill>
                  <a:prstClr val="black"/>
                </a:solidFill>
                <a:latin typeface="+mn-lt"/>
                <a:ea typeface="ＭＳ Ｐ明朝" charset="-128"/>
              </a:rPr>
              <a:t>　   </a:t>
            </a:r>
            <a:r>
              <a:rPr lang="en-US" altLang="ja-JP" dirty="0">
                <a:latin typeface="+mn-lt"/>
                <a:ea typeface="ＭＳ Ｐ明朝" charset="-128"/>
              </a:rPr>
              <a:t>- Static leakage fields from the extraction beam line:</a:t>
            </a:r>
          </a:p>
          <a:p>
            <a:pPr lvl="1" eaLnBrk="1" hangingPunct="1"/>
            <a:r>
              <a:rPr lang="en-US" altLang="ja-JP" dirty="0">
                <a:latin typeface="+mn-lt"/>
                <a:ea typeface="ＭＳ Ｐ明朝" charset="-128"/>
              </a:rPr>
              <a:t>   </a:t>
            </a:r>
            <a:r>
              <a:rPr lang="ja-JP" altLang="en-US" dirty="0">
                <a:latin typeface="+mn-lt"/>
                <a:ea typeface="ＭＳ Ｐ明朝" charset="-128"/>
              </a:rPr>
              <a:t>　   </a:t>
            </a:r>
            <a:r>
              <a:rPr lang="ja-JP" altLang="en-US" dirty="0" smtClean="0">
                <a:latin typeface="+mn-lt"/>
                <a:ea typeface="ＭＳ Ｐ明朝" charset="-128"/>
              </a:rPr>
              <a:t>    </a:t>
            </a:r>
            <a:r>
              <a:rPr lang="en-US" altLang="ja-JP" dirty="0" smtClean="0">
                <a:latin typeface="+mn-lt"/>
                <a:ea typeface="ＭＳ Ｐ明朝" charset="-128"/>
              </a:rPr>
              <a:t>   </a:t>
            </a:r>
            <a:r>
              <a:rPr lang="en-US" altLang="ja-JP" dirty="0">
                <a:latin typeface="+mn-lt"/>
                <a:ea typeface="ＭＳ Ｐ明朝" charset="-128"/>
              </a:rPr>
              <a:t>K</a:t>
            </a:r>
            <a:r>
              <a:rPr lang="en-US" altLang="ja-JP" baseline="-25000" dirty="0">
                <a:latin typeface="+mn-lt"/>
                <a:ea typeface="ＭＳ Ｐ明朝" charset="-128"/>
              </a:rPr>
              <a:t>0,1</a:t>
            </a:r>
            <a:r>
              <a:rPr lang="en-US" altLang="ja-JP" dirty="0">
                <a:latin typeface="+mn-lt"/>
                <a:ea typeface="ＭＳ Ｐ明朝" charset="-128"/>
              </a:rPr>
              <a:t> and SK</a:t>
            </a:r>
            <a:r>
              <a:rPr lang="en-US" altLang="ja-JP" baseline="-25000" dirty="0">
                <a:latin typeface="+mn-lt"/>
                <a:ea typeface="ＭＳ Ｐ明朝" charset="-128"/>
              </a:rPr>
              <a:t>0,1</a:t>
            </a:r>
            <a:r>
              <a:rPr lang="en-US" altLang="ja-JP" dirty="0">
                <a:latin typeface="+mn-lt"/>
                <a:ea typeface="ＭＳ Ｐ明朝" charset="-128"/>
              </a:rPr>
              <a:t> estimated from measured COD and optical functions</a:t>
            </a:r>
          </a:p>
          <a:p>
            <a:pPr lvl="1" eaLnBrk="1" hangingPunct="1"/>
            <a:r>
              <a:rPr lang="ja-JP" altLang="en-US" dirty="0">
                <a:latin typeface="+mn-lt"/>
                <a:ea typeface="ＭＳ Ｐ明朝" charset="-128"/>
              </a:rPr>
              <a:t>   　</a:t>
            </a:r>
            <a:r>
              <a:rPr lang="en-US" altLang="ja-JP" dirty="0">
                <a:latin typeface="+mn-lt"/>
                <a:ea typeface="ＭＳ Ｐ明朝" charset="-128"/>
              </a:rPr>
              <a:t>- BM-QM field tracking errors</a:t>
            </a:r>
          </a:p>
          <a:p>
            <a:pPr lvl="1" eaLnBrk="1" hangingPunct="1"/>
            <a:r>
              <a:rPr lang="en-US" altLang="ja-JP" dirty="0">
                <a:latin typeface="+mn-lt"/>
                <a:ea typeface="ＭＳ Ｐ明朝" charset="-128"/>
              </a:rPr>
              <a:t>      </a:t>
            </a:r>
            <a:r>
              <a:rPr lang="ja-JP" altLang="en-US" dirty="0">
                <a:latin typeface="+mn-lt"/>
                <a:ea typeface="ＭＳ Ｐ明朝" charset="-128"/>
              </a:rPr>
              <a:t>　</a:t>
            </a:r>
            <a:r>
              <a:rPr lang="en-US" altLang="ja-JP" dirty="0">
                <a:latin typeface="+mn-lt"/>
                <a:ea typeface="ＭＳ Ｐ明朝" charset="-128"/>
              </a:rPr>
              <a:t>  </a:t>
            </a:r>
            <a:r>
              <a:rPr lang="en-US" altLang="ja-JP" dirty="0" smtClean="0">
                <a:latin typeface="+mn-lt"/>
                <a:ea typeface="ＭＳ Ｐ明朝" charset="-128"/>
              </a:rPr>
              <a:t>     </a:t>
            </a:r>
            <a:r>
              <a:rPr lang="en-US" altLang="ja-JP" dirty="0">
                <a:latin typeface="+mn-lt"/>
                <a:ea typeface="ＭＳ Ｐ明朝" charset="-128"/>
              </a:rPr>
              <a:t>estimated from measured tune </a:t>
            </a:r>
            <a:r>
              <a:rPr lang="en-US" altLang="ja-JP" dirty="0" smtClean="0">
                <a:latin typeface="+mn-lt"/>
                <a:ea typeface="ＭＳ Ｐ明朝" charset="-128"/>
              </a:rPr>
              <a:t>excursion </a:t>
            </a:r>
            <a:r>
              <a:rPr lang="en-US" altLang="ja-JP" dirty="0">
                <a:latin typeface="+mn-lt"/>
                <a:ea typeface="ＭＳ Ｐ明朝" charset="-128"/>
              </a:rPr>
              <a:t>over acceleration</a:t>
            </a:r>
          </a:p>
          <a:p>
            <a:pPr lvl="1" eaLnBrk="1" hangingPunct="1"/>
            <a:r>
              <a:rPr lang="ja-JP" altLang="en-US" dirty="0">
                <a:latin typeface="+mn-lt"/>
                <a:ea typeface="ＭＳ Ｐ明朝" charset="-128"/>
              </a:rPr>
              <a:t>   　</a:t>
            </a:r>
            <a:r>
              <a:rPr lang="en-US" altLang="ja-JP" dirty="0">
                <a:latin typeface="+mn-lt"/>
                <a:ea typeface="ＭＳ Ｐ明朝" charset="-128"/>
              </a:rPr>
              <a:t>- 1-kHz BM ripple</a:t>
            </a:r>
          </a:p>
          <a:p>
            <a:pPr lvl="1" eaLnBrk="1" hangingPunct="1"/>
            <a:r>
              <a:rPr lang="en-US" altLang="ja-JP" dirty="0">
                <a:latin typeface="+mn-lt"/>
                <a:ea typeface="ＭＳ Ｐ明朝" charset="-128"/>
              </a:rPr>
              <a:t>      </a:t>
            </a:r>
            <a:r>
              <a:rPr lang="ja-JP" altLang="en-US" dirty="0">
                <a:latin typeface="+mn-lt"/>
                <a:ea typeface="ＭＳ Ｐ明朝" charset="-128"/>
              </a:rPr>
              <a:t>　</a:t>
            </a:r>
            <a:r>
              <a:rPr lang="ja-JP" altLang="en-US" dirty="0" smtClean="0">
                <a:latin typeface="+mn-lt"/>
                <a:ea typeface="ＭＳ Ｐ明朝" charset="-128"/>
              </a:rPr>
              <a:t>     </a:t>
            </a:r>
            <a:r>
              <a:rPr lang="en-US" altLang="ja-JP" dirty="0" smtClean="0">
                <a:latin typeface="+mn-lt"/>
                <a:ea typeface="ＭＳ Ｐ明朝" charset="-128"/>
              </a:rPr>
              <a:t>  estimated </a:t>
            </a:r>
            <a:r>
              <a:rPr lang="en-US" altLang="ja-JP" dirty="0">
                <a:latin typeface="+mn-lt"/>
                <a:ea typeface="ＭＳ Ｐ明朝" charset="-128"/>
              </a:rPr>
              <a:t>from measured orbit variation</a:t>
            </a:r>
          </a:p>
          <a:p>
            <a:pPr lvl="1" eaLnBrk="1" hangingPunct="1"/>
            <a:r>
              <a:rPr lang="ja-JP" altLang="en-US" dirty="0">
                <a:latin typeface="+mn-lt"/>
                <a:ea typeface="ＭＳ Ｐ明朝" charset="-128"/>
              </a:rPr>
              <a:t>   　</a:t>
            </a:r>
            <a:r>
              <a:rPr lang="en-US" altLang="ja-JP" dirty="0">
                <a:latin typeface="+mn-lt"/>
                <a:ea typeface="ＭＳ Ｐ明朝" charset="-128"/>
              </a:rPr>
              <a:t>- 100-kHz ripple induced by injection bump magnets</a:t>
            </a:r>
          </a:p>
          <a:p>
            <a:pPr lvl="1" eaLnBrk="1" hangingPunct="1"/>
            <a:r>
              <a:rPr lang="en-US" altLang="ja-JP" dirty="0">
                <a:latin typeface="+mn-lt"/>
                <a:ea typeface="ＭＳ Ｐ明朝" charset="-128"/>
              </a:rPr>
              <a:t>      </a:t>
            </a:r>
            <a:r>
              <a:rPr lang="ja-JP" altLang="en-US" dirty="0">
                <a:latin typeface="+mn-lt"/>
                <a:ea typeface="ＭＳ Ｐ明朝" charset="-128"/>
              </a:rPr>
              <a:t>　</a:t>
            </a:r>
            <a:r>
              <a:rPr lang="ja-JP" altLang="en-US" dirty="0" smtClean="0">
                <a:latin typeface="+mn-lt"/>
                <a:ea typeface="ＭＳ Ｐ明朝" charset="-128"/>
              </a:rPr>
              <a:t>    </a:t>
            </a:r>
            <a:r>
              <a:rPr lang="en-US" altLang="ja-JP" dirty="0" smtClean="0">
                <a:latin typeface="+mn-lt"/>
                <a:ea typeface="ＭＳ Ｐ明朝" charset="-128"/>
              </a:rPr>
              <a:t>   </a:t>
            </a:r>
            <a:r>
              <a:rPr lang="en-US" altLang="ja-JP" dirty="0">
                <a:latin typeface="+mn-lt"/>
                <a:ea typeface="ＭＳ Ｐ明朝" charset="-128"/>
              </a:rPr>
              <a:t>estimated from turn-by-turn BPM data</a:t>
            </a:r>
          </a:p>
          <a:p>
            <a:pPr marL="1028700" lvl="1" eaLnBrk="1" hangingPunct="1">
              <a:buFont typeface="Wingdings" pitchFamily="2" charset="2"/>
              <a:buChar char="u"/>
            </a:pP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</a:t>
            </a:r>
            <a:r>
              <a:rPr lang="en-US" altLang="ja-JP" u="sng" dirty="0">
                <a:solidFill>
                  <a:prstClr val="black"/>
                </a:solidFill>
                <a:latin typeface="+mn-lt"/>
                <a:ea typeface="ＭＳ Ｐ明朝" charset="-128"/>
              </a:rPr>
              <a:t>Foil scattering:</a:t>
            </a:r>
          </a:p>
          <a:p>
            <a:pPr lvl="1" eaLnBrk="1" hangingPunct="1"/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  </a:t>
            </a:r>
            <a:r>
              <a:rPr lang="ja-JP" altLang="en-US" dirty="0">
                <a:solidFill>
                  <a:prstClr val="black"/>
                </a:solidFill>
                <a:latin typeface="+mn-lt"/>
                <a:ea typeface="ＭＳ Ｐ明朝" charset="-128"/>
              </a:rPr>
              <a:t>　   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  </a:t>
            </a:r>
            <a:r>
              <a:rPr lang="en-US" altLang="ja-JP" dirty="0" smtClean="0">
                <a:solidFill>
                  <a:prstClr val="black"/>
                </a:solidFill>
                <a:latin typeface="+mn-lt"/>
                <a:ea typeface="ＭＳ Ｐ明朝" charset="-128"/>
              </a:rPr>
              <a:t>     </a:t>
            </a:r>
            <a:r>
              <a:rPr lang="en-US" altLang="ja-JP" dirty="0">
                <a:solidFill>
                  <a:prstClr val="black"/>
                </a:solidFill>
                <a:latin typeface="+mn-lt"/>
                <a:ea typeface="ＭＳ Ｐ明朝" charset="-128"/>
              </a:rPr>
              <a:t>Coulomb &amp; nuclear scattering angle distribution calculated with GEANT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72763" y="181411"/>
            <a:ext cx="85010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4000" b="1" i="1" dirty="0" smtClean="0">
                <a:solidFill>
                  <a:srgbClr val="00B0F0"/>
                </a:solidFill>
              </a:rPr>
              <a:t>Simulation codes and imperfections</a:t>
            </a:r>
            <a:endParaRPr lang="ja-JP" altLang="en-US" sz="4000" b="1" i="1" dirty="0">
              <a:solidFill>
                <a:srgbClr val="00B0F0"/>
              </a:solidFill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9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Simulation model  for beam commissioning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>
                <a:solidFill>
                  <a:srgbClr val="0000FF"/>
                </a:solidFill>
              </a:rPr>
              <a:t>R</a:t>
            </a:r>
            <a:r>
              <a:rPr kumimoji="1" lang="en-US" altLang="ja-JP" b="1" i="1" dirty="0" smtClean="0">
                <a:solidFill>
                  <a:srgbClr val="0000FF"/>
                </a:solidFill>
              </a:rPr>
              <a:t>ing optics tuning and lattice imperfection measurement</a:t>
            </a:r>
            <a:endParaRPr kumimoji="1" lang="en-US" altLang="ja-JP" b="1" i="1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Injection tuning, </a:t>
            </a:r>
            <a:r>
              <a:rPr lang="en-US" altLang="ja-JP" b="1" i="1" dirty="0"/>
              <a:t>p</a:t>
            </a:r>
            <a:r>
              <a:rPr lang="en-US" altLang="ja-JP" b="1" i="1" dirty="0" smtClean="0"/>
              <a:t>ainting </a:t>
            </a:r>
            <a:r>
              <a:rPr lang="en-US" altLang="ja-JP" b="1" i="1" dirty="0" smtClean="0"/>
              <a:t>injection </a:t>
            </a:r>
            <a:r>
              <a:rPr lang="en-US" altLang="ja-JP" b="1" i="1" dirty="0" smtClean="0"/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Extraction kicker field ringing compensation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High intensity beam </a:t>
            </a:r>
            <a:r>
              <a:rPr lang="en-US" altLang="ja-JP" b="1" i="1" dirty="0" smtClean="0"/>
              <a:t>study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28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4352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~Tune meter system and beam condition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7" name="Picture 12" descr="C:\Documents and Settings\harada\My Documents\My Pictures\3gev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6" y="2672914"/>
            <a:ext cx="3902076" cy="284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円/楕円 8"/>
          <p:cNvSpPr/>
          <p:nvPr/>
        </p:nvSpPr>
        <p:spPr>
          <a:xfrm>
            <a:off x="3336084" y="3281475"/>
            <a:ext cx="215900" cy="144463"/>
          </a:xfrm>
          <a:prstGeom prst="ellipse">
            <a:avLst/>
          </a:prstGeom>
          <a:solidFill>
            <a:srgbClr val="0000FF">
              <a:alpha val="50196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915886" y="5114204"/>
            <a:ext cx="215900" cy="14446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1798923" y="5228321"/>
            <a:ext cx="207886" cy="2115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3537236" y="3058098"/>
            <a:ext cx="263320" cy="22327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2803915" y="2760887"/>
            <a:ext cx="2125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b="1" dirty="0" smtClean="0">
                <a:solidFill>
                  <a:srgbClr val="0000FF"/>
                </a:solidFill>
              </a:rPr>
              <a:t>Tune BPM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574" y="5371291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Transverse RF as exciter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0770" y="1357711"/>
            <a:ext cx="4517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/>
              <a:t>Tune meter system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rgbClr val="FF0000"/>
                </a:solidFill>
              </a:rPr>
              <a:t>Transverse RF </a:t>
            </a:r>
            <a:r>
              <a:rPr lang="en-US" altLang="ja-JP" dirty="0" smtClean="0"/>
              <a:t>for beta oscillation excitation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 smtClean="0">
                <a:solidFill>
                  <a:srgbClr val="0000FF"/>
                </a:solidFill>
              </a:rPr>
              <a:t>Tune BPM </a:t>
            </a:r>
            <a:r>
              <a:rPr kumimoji="1" lang="en-US" altLang="ja-JP" dirty="0" smtClean="0"/>
              <a:t>for beta oscillation detection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5283946" y="4302115"/>
            <a:ext cx="28813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6723808" y="3078152"/>
            <a:ext cx="0" cy="2376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490321" y="3432165"/>
            <a:ext cx="2462212" cy="887412"/>
          </a:xfrm>
          <a:custGeom>
            <a:avLst/>
            <a:gdLst>
              <a:gd name="connsiteX0" fmla="*/ 0 w 2461846"/>
              <a:gd name="connsiteY0" fmla="*/ 886264 h 886264"/>
              <a:gd name="connsiteX1" fmla="*/ 1237957 w 2461846"/>
              <a:gd name="connsiteY1" fmla="*/ 0 h 886264"/>
              <a:gd name="connsiteX2" fmla="*/ 2461846 w 2461846"/>
              <a:gd name="connsiteY2" fmla="*/ 886264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846" h="886264">
                <a:moveTo>
                  <a:pt x="0" y="886264"/>
                </a:moveTo>
                <a:cubicBezTo>
                  <a:pt x="413824" y="443132"/>
                  <a:pt x="827649" y="0"/>
                  <a:pt x="1237957" y="0"/>
                </a:cubicBezTo>
                <a:cubicBezTo>
                  <a:pt x="1648265" y="0"/>
                  <a:pt x="2055055" y="443132"/>
                  <a:pt x="2461846" y="8862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1" name="フリーフォーム 30"/>
          <p:cNvSpPr/>
          <p:nvPr/>
        </p:nvSpPr>
        <p:spPr>
          <a:xfrm rot="10800000">
            <a:off x="5487146" y="4302115"/>
            <a:ext cx="2462212" cy="885825"/>
          </a:xfrm>
          <a:custGeom>
            <a:avLst/>
            <a:gdLst>
              <a:gd name="connsiteX0" fmla="*/ 0 w 2461846"/>
              <a:gd name="connsiteY0" fmla="*/ 886264 h 886264"/>
              <a:gd name="connsiteX1" fmla="*/ 1237957 w 2461846"/>
              <a:gd name="connsiteY1" fmla="*/ 0 h 886264"/>
              <a:gd name="connsiteX2" fmla="*/ 2461846 w 2461846"/>
              <a:gd name="connsiteY2" fmla="*/ 886264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846" h="886264">
                <a:moveTo>
                  <a:pt x="0" y="886264"/>
                </a:moveTo>
                <a:cubicBezTo>
                  <a:pt x="413824" y="443132"/>
                  <a:pt x="827649" y="0"/>
                  <a:pt x="1237957" y="0"/>
                </a:cubicBezTo>
                <a:cubicBezTo>
                  <a:pt x="1648265" y="0"/>
                  <a:pt x="2055055" y="443132"/>
                  <a:pt x="2461846" y="8862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931646" y="4157652"/>
            <a:ext cx="1584325" cy="288925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 rot="5400000">
            <a:off x="6148339" y="4158446"/>
            <a:ext cx="1152525" cy="287338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正方形/長方形 33"/>
          <p:cNvSpPr/>
          <p:nvPr/>
        </p:nvSpPr>
        <p:spPr>
          <a:xfrm rot="8249904">
            <a:off x="6149133" y="4157652"/>
            <a:ext cx="1150938" cy="288925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5" name="正方形/長方形 34"/>
          <p:cNvSpPr/>
          <p:nvPr/>
        </p:nvSpPr>
        <p:spPr>
          <a:xfrm rot="2582888">
            <a:off x="6166596" y="4149715"/>
            <a:ext cx="1152525" cy="287337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" name="テキスト ボックス 29"/>
          <p:cNvSpPr txBox="1">
            <a:spLocks noChangeArrowheads="1"/>
          </p:cNvSpPr>
          <p:nvPr/>
        </p:nvSpPr>
        <p:spPr bwMode="auto">
          <a:xfrm>
            <a:off x="6723808" y="2924165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i="1" dirty="0" err="1">
                <a:latin typeface="Symbol" panose="05050102010706020507" pitchFamily="18" charset="2"/>
              </a:rPr>
              <a:t>D</a:t>
            </a:r>
            <a:r>
              <a:rPr lang="en-US" altLang="ja-JP" i="1" dirty="0" err="1"/>
              <a:t>p</a:t>
            </a:r>
            <a:r>
              <a:rPr lang="en-US" altLang="ja-JP" i="1" dirty="0"/>
              <a:t>/p</a:t>
            </a:r>
            <a:endParaRPr lang="ja-JP" altLang="en-US" i="1" dirty="0"/>
          </a:p>
        </p:txBody>
      </p:sp>
      <p:sp>
        <p:nvSpPr>
          <p:cNvPr id="37" name="テキスト ボックス 30"/>
          <p:cNvSpPr txBox="1">
            <a:spLocks noChangeArrowheads="1"/>
          </p:cNvSpPr>
          <p:nvPr/>
        </p:nvSpPr>
        <p:spPr bwMode="auto">
          <a:xfrm>
            <a:off x="7844817" y="3896508"/>
            <a:ext cx="38952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i="1" dirty="0">
                <a:latin typeface="Symbol" panose="05050102010706020507" pitchFamily="18" charset="2"/>
              </a:rPr>
              <a:t>f</a:t>
            </a:r>
            <a:endParaRPr lang="ja-JP" altLang="en-US" i="1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9086239" y="4297326"/>
            <a:ext cx="28813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V="1">
            <a:off x="10526101" y="3073363"/>
            <a:ext cx="0" cy="2376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フリーフォーム 39"/>
          <p:cNvSpPr/>
          <p:nvPr/>
        </p:nvSpPr>
        <p:spPr>
          <a:xfrm>
            <a:off x="9292614" y="3427376"/>
            <a:ext cx="2462212" cy="887412"/>
          </a:xfrm>
          <a:custGeom>
            <a:avLst/>
            <a:gdLst>
              <a:gd name="connsiteX0" fmla="*/ 0 w 2461846"/>
              <a:gd name="connsiteY0" fmla="*/ 886264 h 886264"/>
              <a:gd name="connsiteX1" fmla="*/ 1237957 w 2461846"/>
              <a:gd name="connsiteY1" fmla="*/ 0 h 886264"/>
              <a:gd name="connsiteX2" fmla="*/ 2461846 w 2461846"/>
              <a:gd name="connsiteY2" fmla="*/ 886264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846" h="886264">
                <a:moveTo>
                  <a:pt x="0" y="886264"/>
                </a:moveTo>
                <a:cubicBezTo>
                  <a:pt x="413824" y="443132"/>
                  <a:pt x="827649" y="0"/>
                  <a:pt x="1237957" y="0"/>
                </a:cubicBezTo>
                <a:cubicBezTo>
                  <a:pt x="1648265" y="0"/>
                  <a:pt x="2055055" y="443132"/>
                  <a:pt x="2461846" y="8862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" name="フリーフォーム 40"/>
          <p:cNvSpPr/>
          <p:nvPr/>
        </p:nvSpPr>
        <p:spPr>
          <a:xfrm rot="10800000">
            <a:off x="9289439" y="4297326"/>
            <a:ext cx="2462212" cy="885825"/>
          </a:xfrm>
          <a:custGeom>
            <a:avLst/>
            <a:gdLst>
              <a:gd name="connsiteX0" fmla="*/ 0 w 2461846"/>
              <a:gd name="connsiteY0" fmla="*/ 886264 h 886264"/>
              <a:gd name="connsiteX1" fmla="*/ 1237957 w 2461846"/>
              <a:gd name="connsiteY1" fmla="*/ 0 h 886264"/>
              <a:gd name="connsiteX2" fmla="*/ 2461846 w 2461846"/>
              <a:gd name="connsiteY2" fmla="*/ 886264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846" h="886264">
                <a:moveTo>
                  <a:pt x="0" y="886264"/>
                </a:moveTo>
                <a:cubicBezTo>
                  <a:pt x="413824" y="443132"/>
                  <a:pt x="827649" y="0"/>
                  <a:pt x="1237957" y="0"/>
                </a:cubicBezTo>
                <a:cubicBezTo>
                  <a:pt x="1648265" y="0"/>
                  <a:pt x="2055055" y="443132"/>
                  <a:pt x="2461846" y="886264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6" name="テキスト ボックス 29"/>
          <p:cNvSpPr txBox="1">
            <a:spLocks noChangeArrowheads="1"/>
          </p:cNvSpPr>
          <p:nvPr/>
        </p:nvSpPr>
        <p:spPr bwMode="auto">
          <a:xfrm>
            <a:off x="10526101" y="2919376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i="1" dirty="0" err="1">
                <a:latin typeface="Symbol" panose="05050102010706020507" pitchFamily="18" charset="2"/>
              </a:rPr>
              <a:t>D</a:t>
            </a:r>
            <a:r>
              <a:rPr lang="en-US" altLang="ja-JP" i="1" dirty="0" err="1"/>
              <a:t>p</a:t>
            </a:r>
            <a:r>
              <a:rPr lang="en-US" altLang="ja-JP" i="1" dirty="0"/>
              <a:t>/p</a:t>
            </a:r>
            <a:endParaRPr lang="ja-JP" altLang="en-US" i="1" dirty="0"/>
          </a:p>
        </p:txBody>
      </p:sp>
      <p:sp>
        <p:nvSpPr>
          <p:cNvPr id="47" name="テキスト ボックス 30"/>
          <p:cNvSpPr txBox="1">
            <a:spLocks noChangeArrowheads="1"/>
          </p:cNvSpPr>
          <p:nvPr/>
        </p:nvSpPr>
        <p:spPr bwMode="auto">
          <a:xfrm>
            <a:off x="11660176" y="3904150"/>
            <a:ext cx="38952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i="1" dirty="0">
                <a:latin typeface="Symbol" panose="05050102010706020507" pitchFamily="18" charset="2"/>
              </a:rPr>
              <a:t>f</a:t>
            </a:r>
            <a:endParaRPr lang="ja-JP" altLang="en-US" i="1" dirty="0"/>
          </a:p>
        </p:txBody>
      </p:sp>
      <p:sp>
        <p:nvSpPr>
          <p:cNvPr id="48" name="正方形/長方形 47"/>
          <p:cNvSpPr/>
          <p:nvPr/>
        </p:nvSpPr>
        <p:spPr>
          <a:xfrm>
            <a:off x="10306232" y="4143687"/>
            <a:ext cx="433387" cy="298450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9" name="正方形/長方形 48"/>
          <p:cNvSpPr/>
          <p:nvPr/>
        </p:nvSpPr>
        <p:spPr>
          <a:xfrm rot="5400000">
            <a:off x="10307026" y="4144480"/>
            <a:ext cx="431800" cy="296863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正方形/長方形 49"/>
          <p:cNvSpPr/>
          <p:nvPr/>
        </p:nvSpPr>
        <p:spPr>
          <a:xfrm rot="7889344">
            <a:off x="10302263" y="4139719"/>
            <a:ext cx="431800" cy="296862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1" name="正方形/長方形 50"/>
          <p:cNvSpPr/>
          <p:nvPr/>
        </p:nvSpPr>
        <p:spPr>
          <a:xfrm rot="3273443">
            <a:off x="10302263" y="4139719"/>
            <a:ext cx="431800" cy="296862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2" name="右矢印 51"/>
          <p:cNvSpPr/>
          <p:nvPr/>
        </p:nvSpPr>
        <p:spPr>
          <a:xfrm>
            <a:off x="8460702" y="4045706"/>
            <a:ext cx="474431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7756534" y="4548209"/>
            <a:ext cx="2093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Chopped width </a:t>
            </a:r>
            <a:r>
              <a:rPr lang="en-US" altLang="ja-JP" dirty="0"/>
              <a:t>of injection beam :</a:t>
            </a:r>
          </a:p>
          <a:p>
            <a:r>
              <a:rPr lang="en-US" altLang="ja-JP" dirty="0" smtClean="0"/>
              <a:t>489nsec </a:t>
            </a:r>
            <a:r>
              <a:rPr lang="ja-JP" altLang="en-US" dirty="0"/>
              <a:t>⇒ </a:t>
            </a:r>
            <a:r>
              <a:rPr lang="en-US" altLang="ja-JP" dirty="0" smtClean="0"/>
              <a:t>150nsec</a:t>
            </a:r>
            <a:endParaRPr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761665" y="5528220"/>
            <a:ext cx="191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/>
              <a:t>Typical RF capture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9569515" y="5583022"/>
            <a:ext cx="218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RF capture for tune measurement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439312" y="1346933"/>
            <a:ext cx="53123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/>
              <a:t>Beam condition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Momentum spread control by shorter chopped width of injection beam (489 </a:t>
            </a:r>
            <a:r>
              <a:rPr lang="ja-JP" altLang="en-US" dirty="0"/>
              <a:t>⇒ </a:t>
            </a:r>
            <a:r>
              <a:rPr lang="en-US" altLang="ja-JP" dirty="0" smtClean="0"/>
              <a:t>150nsec) for reduction of oscillation damping by chromatic tune spread</a:t>
            </a:r>
            <a:endParaRPr lang="ja-JP" altLang="en-US" dirty="0"/>
          </a:p>
          <a:p>
            <a:pPr marL="285750" indent="-285750">
              <a:buFont typeface="Wingdings" panose="05000000000000000000" pitchFamily="2" charset="2"/>
              <a:buChar char="l"/>
            </a:pPr>
            <a:endParaRPr kumimoji="1"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6198079" y="5201449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600" i="1" dirty="0" err="1">
                <a:solidFill>
                  <a:srgbClr val="FF0000"/>
                </a:solidFill>
              </a:rPr>
              <a:t>p</a:t>
            </a:r>
            <a:r>
              <a:rPr lang="en-US" altLang="ja-JP" sz="1600" i="1" dirty="0">
                <a:solidFill>
                  <a:srgbClr val="FF0000"/>
                </a:solidFill>
              </a:rPr>
              <a:t>/p</a:t>
            </a:r>
            <a:r>
              <a:rPr lang="en-US" altLang="ja-JP" sz="1600" dirty="0">
                <a:solidFill>
                  <a:srgbClr val="FF0000"/>
                </a:solidFill>
              </a:rPr>
              <a:t>:±0.60%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9985112" y="5183152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6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1600" i="1" dirty="0" smtClean="0">
                <a:solidFill>
                  <a:srgbClr val="FF0000"/>
                </a:solidFill>
              </a:rPr>
              <a:t>/p</a:t>
            </a:r>
            <a:r>
              <a:rPr lang="en-US" altLang="ja-JP" sz="1600" dirty="0" smtClean="0">
                <a:solidFill>
                  <a:srgbClr val="FF0000"/>
                </a:solidFill>
              </a:rPr>
              <a:t>:±0.15%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01559" y="2397959"/>
            <a:ext cx="7894637" cy="4241800"/>
            <a:chOff x="911225" y="2381607"/>
            <a:chExt cx="7894637" cy="42418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225" y="2957870"/>
              <a:ext cx="7894637" cy="329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テキスト ボックス 16"/>
            <p:cNvSpPr txBox="1">
              <a:spLocks noChangeArrowheads="1"/>
            </p:cNvSpPr>
            <p:nvPr/>
          </p:nvSpPr>
          <p:spPr bwMode="auto">
            <a:xfrm>
              <a:off x="1983658" y="6253520"/>
              <a:ext cx="578136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dirty="0"/>
                <a:t>FFT spectrum @ 2ms in the DC mode (</a:t>
              </a:r>
              <a:r>
                <a:rPr lang="en-US" altLang="ja-JP" dirty="0">
                  <a:latin typeface="Symbol" panose="05050102010706020507" pitchFamily="18" charset="2"/>
                </a:rPr>
                <a:t>D</a:t>
              </a:r>
              <a:r>
                <a:rPr lang="en-US" altLang="ja-JP" dirty="0"/>
                <a:t>T=160μsec)</a:t>
              </a:r>
              <a:endParaRPr lang="ja-JP" altLang="en-US" dirty="0"/>
            </a:p>
          </p:txBody>
        </p:sp>
        <p:sp>
          <p:nvSpPr>
            <p:cNvPr id="45" name="テキスト ボックス 18"/>
            <p:cNvSpPr txBox="1">
              <a:spLocks noChangeArrowheads="1"/>
            </p:cNvSpPr>
            <p:nvPr/>
          </p:nvSpPr>
          <p:spPr bwMode="auto">
            <a:xfrm>
              <a:off x="4799012" y="2427645"/>
              <a:ext cx="32400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 dirty="0">
                  <a:solidFill>
                    <a:srgbClr val="0000FF"/>
                  </a:solidFill>
                </a:rPr>
                <a:t>Revolution frequency of h=5</a:t>
              </a:r>
              <a:endParaRPr lang="ja-JP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59" name="直線矢印コネクタ 58"/>
            <p:cNvCxnSpPr/>
            <p:nvPr/>
          </p:nvCxnSpPr>
          <p:spPr>
            <a:xfrm>
              <a:off x="3575050" y="2741970"/>
              <a:ext cx="936625" cy="863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>
              <a:off x="3790950" y="2741970"/>
              <a:ext cx="1223962" cy="79216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21"/>
            <p:cNvSpPr txBox="1">
              <a:spLocks noChangeArrowheads="1"/>
            </p:cNvSpPr>
            <p:nvPr/>
          </p:nvSpPr>
          <p:spPr bwMode="auto">
            <a:xfrm>
              <a:off x="1054100" y="2381607"/>
              <a:ext cx="37449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b="1" dirty="0">
                  <a:solidFill>
                    <a:srgbClr val="FF0000"/>
                  </a:solidFill>
                </a:rPr>
                <a:t>Sideband of </a:t>
              </a:r>
              <a:r>
                <a:rPr lang="en-US" altLang="ja-JP" b="1" dirty="0" err="1">
                  <a:solidFill>
                    <a:srgbClr val="FF0000"/>
                  </a:solidFill>
                </a:rPr>
                <a:t>betatron</a:t>
              </a:r>
              <a:r>
                <a:rPr lang="en-US" altLang="ja-JP" b="1" dirty="0">
                  <a:solidFill>
                    <a:srgbClr val="FF0000"/>
                  </a:solidFill>
                </a:rPr>
                <a:t> tune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92736" y="2397959"/>
            <a:ext cx="7894637" cy="4311766"/>
            <a:chOff x="887412" y="2381607"/>
            <a:chExt cx="7894637" cy="4311766"/>
          </a:xfrm>
        </p:grpSpPr>
        <p:sp>
          <p:nvSpPr>
            <p:cNvPr id="64" name="テキスト ボックス 14"/>
            <p:cNvSpPr txBox="1">
              <a:spLocks noChangeArrowheads="1"/>
            </p:cNvSpPr>
            <p:nvPr/>
          </p:nvSpPr>
          <p:spPr bwMode="auto">
            <a:xfrm>
              <a:off x="2123767" y="6323486"/>
              <a:ext cx="5915333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dirty="0"/>
                <a:t>Zoom of FFT spectrum @ 2ms in the DC mode (</a:t>
              </a:r>
              <a:r>
                <a:rPr lang="en-US" altLang="ja-JP" dirty="0">
                  <a:latin typeface="Symbol" panose="05050102010706020507" pitchFamily="18" charset="2"/>
                </a:rPr>
                <a:t>D</a:t>
              </a:r>
              <a:r>
                <a:rPr lang="en-US" altLang="ja-JP" dirty="0"/>
                <a:t>T=160μsec)</a:t>
              </a:r>
              <a:endParaRPr lang="ja-JP" altLang="en-US" dirty="0"/>
            </a:p>
          </p:txBody>
        </p:sp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12" y="2928520"/>
              <a:ext cx="7894637" cy="339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直線矢印コネクタ 43"/>
            <p:cNvCxnSpPr/>
            <p:nvPr/>
          </p:nvCxnSpPr>
          <p:spPr>
            <a:xfrm flipH="1">
              <a:off x="4944550" y="2670532"/>
              <a:ext cx="141800" cy="120516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18"/>
            <p:cNvSpPr txBox="1">
              <a:spLocks noChangeArrowheads="1"/>
            </p:cNvSpPr>
            <p:nvPr/>
          </p:nvSpPr>
          <p:spPr bwMode="auto">
            <a:xfrm>
              <a:off x="4788360" y="2427645"/>
              <a:ext cx="32400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 dirty="0">
                  <a:solidFill>
                    <a:srgbClr val="0000FF"/>
                  </a:solidFill>
                </a:rPr>
                <a:t>Revolution frequency of h=5</a:t>
              </a:r>
              <a:endParaRPr lang="ja-JP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66" name="直線矢印コネクタ 65"/>
            <p:cNvCxnSpPr/>
            <p:nvPr/>
          </p:nvCxnSpPr>
          <p:spPr>
            <a:xfrm>
              <a:off x="3564398" y="2741970"/>
              <a:ext cx="70362" cy="12239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>
              <a:off x="3780298" y="2741970"/>
              <a:ext cx="2288714" cy="118187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21"/>
            <p:cNvSpPr txBox="1">
              <a:spLocks noChangeArrowheads="1"/>
            </p:cNvSpPr>
            <p:nvPr/>
          </p:nvSpPr>
          <p:spPr bwMode="auto">
            <a:xfrm>
              <a:off x="1043448" y="2381607"/>
              <a:ext cx="37449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b="1" dirty="0">
                  <a:solidFill>
                    <a:srgbClr val="FF0000"/>
                  </a:solidFill>
                </a:rPr>
                <a:t>Sideband of </a:t>
              </a:r>
              <a:r>
                <a:rPr lang="en-US" altLang="ja-JP" b="1" dirty="0" err="1">
                  <a:solidFill>
                    <a:srgbClr val="FF0000"/>
                  </a:solidFill>
                </a:rPr>
                <a:t>betatron</a:t>
              </a:r>
              <a:r>
                <a:rPr lang="en-US" altLang="ja-JP" b="1" dirty="0">
                  <a:solidFill>
                    <a:srgbClr val="FF0000"/>
                  </a:solidFill>
                </a:rPr>
                <a:t> tune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70251" y="2398680"/>
            <a:ext cx="7902575" cy="4322795"/>
            <a:chOff x="864927" y="2382328"/>
            <a:chExt cx="7902575" cy="4322795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864927" y="2382328"/>
              <a:ext cx="7902575" cy="3899801"/>
              <a:chOff x="864927" y="2382328"/>
              <a:chExt cx="7902575" cy="3899801"/>
            </a:xfrm>
          </p:grpSpPr>
          <p:pic>
            <p:nvPicPr>
              <p:cNvPr id="6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927" y="2950079"/>
                <a:ext cx="7902575" cy="333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0" name="直線矢印コネクタ 69"/>
              <p:cNvCxnSpPr/>
              <p:nvPr/>
            </p:nvCxnSpPr>
            <p:spPr>
              <a:xfrm flipH="1">
                <a:off x="4950797" y="2671253"/>
                <a:ext cx="141800" cy="120516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4794607" y="2428366"/>
                <a:ext cx="32400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r>
                  <a:rPr lang="en-US" altLang="ja-JP" b="1" dirty="0">
                    <a:solidFill>
                      <a:srgbClr val="0000FF"/>
                    </a:solidFill>
                  </a:rPr>
                  <a:t>Revolution frequency of h=5</a:t>
                </a:r>
                <a:endParaRPr lang="ja-JP" altLang="en-US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72" name="直線矢印コネクタ 71"/>
              <p:cNvCxnSpPr/>
              <p:nvPr/>
            </p:nvCxnSpPr>
            <p:spPr>
              <a:xfrm>
                <a:off x="3570645" y="2742691"/>
                <a:ext cx="70362" cy="122396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矢印コネクタ 72"/>
              <p:cNvCxnSpPr/>
              <p:nvPr/>
            </p:nvCxnSpPr>
            <p:spPr>
              <a:xfrm>
                <a:off x="3786545" y="2742691"/>
                <a:ext cx="2288714" cy="118187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1049695" y="2382328"/>
                <a:ext cx="3744912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/>
                <a:r>
                  <a:rPr lang="en-US" altLang="ja-JP" b="1" dirty="0">
                    <a:solidFill>
                      <a:srgbClr val="FF0000"/>
                    </a:solidFill>
                  </a:rPr>
                  <a:t>Sideband of </a:t>
                </a:r>
                <a:r>
                  <a:rPr lang="en-US" altLang="ja-JP" b="1" dirty="0" err="1">
                    <a:solidFill>
                      <a:srgbClr val="FF0000"/>
                    </a:solidFill>
                  </a:rPr>
                  <a:t>betatron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 tune</a:t>
                </a:r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5" name="テキスト ボックス 14"/>
            <p:cNvSpPr txBox="1">
              <a:spLocks noChangeArrowheads="1"/>
            </p:cNvSpPr>
            <p:nvPr/>
          </p:nvSpPr>
          <p:spPr bwMode="auto">
            <a:xfrm>
              <a:off x="1946173" y="6335236"/>
              <a:ext cx="6378677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/>
              <a:r>
                <a:rPr lang="en-US" altLang="ja-JP" dirty="0"/>
                <a:t>Zoom of FFT spectrum @ 2ms in the DC mode (</a:t>
              </a:r>
              <a:r>
                <a:rPr lang="en-US" altLang="ja-JP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D</a:t>
              </a:r>
              <a:r>
                <a:rPr lang="en-US" altLang="ja-JP" b="1" dirty="0">
                  <a:solidFill>
                    <a:srgbClr val="0000FF"/>
                  </a:solidFill>
                </a:rPr>
                <a:t>T=1600μsec</a:t>
              </a:r>
              <a:r>
                <a:rPr lang="en-US" altLang="ja-JP" dirty="0"/>
                <a:t>)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4352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~FFT spectrum in DC mode (beam storage mode)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8693" y="1370592"/>
            <a:ext cx="8965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Pickup  of </a:t>
            </a:r>
            <a:r>
              <a:rPr lang="en-US" altLang="ja-JP" sz="2000" dirty="0" err="1" smtClean="0"/>
              <a:t>betatron</a:t>
            </a:r>
            <a:r>
              <a:rPr lang="en-US" altLang="ja-JP" sz="2000" dirty="0" smtClean="0"/>
              <a:t> oscillation and FFT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Identification of both revolution and </a:t>
            </a:r>
            <a:r>
              <a:rPr lang="en-US" altLang="ja-JP" sz="2000" dirty="0" err="1" smtClean="0"/>
              <a:t>betatron</a:t>
            </a:r>
            <a:r>
              <a:rPr lang="en-US" altLang="ja-JP" sz="2000" dirty="0" smtClean="0"/>
              <a:t> sideband peaks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Calculation of </a:t>
            </a:r>
            <a:r>
              <a:rPr kumimoji="1" lang="en-US" altLang="ja-JP" sz="2000" dirty="0" err="1" smtClean="0"/>
              <a:t>betatron</a:t>
            </a:r>
            <a:r>
              <a:rPr kumimoji="1" lang="en-US" altLang="ja-JP" sz="2000" dirty="0" smtClean="0"/>
              <a:t> tune</a:t>
            </a:r>
          </a:p>
        </p:txBody>
      </p:sp>
      <p:graphicFrame>
        <p:nvGraphicFramePr>
          <p:cNvPr id="7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070651"/>
              </p:ext>
            </p:extLst>
          </p:nvPr>
        </p:nvGraphicFramePr>
        <p:xfrm>
          <a:off x="8945802" y="2193171"/>
          <a:ext cx="2624137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数式" r:id="rId6" imgW="977760" imgH="634680" progId="Equation.3">
                  <p:embed/>
                </p:oleObj>
              </mc:Choice>
              <mc:Fallback>
                <p:oleObj name="数式" r:id="rId6" imgW="97776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5802" y="2193171"/>
                        <a:ext cx="2624137" cy="1241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テキスト ボックス 21"/>
          <p:cNvSpPr txBox="1"/>
          <p:nvPr/>
        </p:nvSpPr>
        <p:spPr>
          <a:xfrm>
            <a:off x="8610600" y="3740142"/>
            <a:ext cx="3396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 err="1" smtClean="0">
                <a:latin typeface="Symbol" panose="05050102010706020507" pitchFamily="18" charset="2"/>
              </a:rPr>
              <a:t>Dn</a:t>
            </a:r>
            <a:r>
              <a:rPr kumimoji="1" lang="en-US" altLang="ja-JP" sz="2000" i="1" dirty="0" smtClean="0">
                <a:latin typeface="Symbol" panose="05050102010706020507" pitchFamily="18" charset="2"/>
              </a:rPr>
              <a:t> </a:t>
            </a:r>
            <a:r>
              <a:rPr kumimoji="1" lang="en-US" altLang="ja-JP" sz="2000" i="1" dirty="0" smtClean="0"/>
              <a:t>depends on</a:t>
            </a:r>
            <a:r>
              <a:rPr kumimoji="1" lang="en-US" altLang="ja-JP" sz="2000" i="1" dirty="0" smtClean="0">
                <a:latin typeface="Symbol" panose="05050102010706020507" pitchFamily="18" charset="2"/>
              </a:rPr>
              <a:t> </a:t>
            </a:r>
            <a:r>
              <a:rPr kumimoji="1" lang="en-US" altLang="ja-JP" sz="2000" i="1" dirty="0" err="1" smtClean="0">
                <a:latin typeface="Symbol" panose="05050102010706020507" pitchFamily="18" charset="2"/>
              </a:rPr>
              <a:t>D</a:t>
            </a:r>
            <a:r>
              <a:rPr kumimoji="1" lang="en-US" altLang="ja-JP" sz="2000" i="1" dirty="0" err="1" smtClean="0"/>
              <a:t>f</a:t>
            </a:r>
            <a:r>
              <a:rPr kumimoji="1" lang="en-US" altLang="ja-JP" sz="2000" i="1" dirty="0" smtClean="0"/>
              <a:t> = 1/</a:t>
            </a:r>
            <a:r>
              <a:rPr kumimoji="1" lang="en-US" altLang="ja-JP" sz="2000" i="1" dirty="0" smtClean="0">
                <a:latin typeface="Symbol" panose="05050102010706020507" pitchFamily="18" charset="2"/>
              </a:rPr>
              <a:t>D</a:t>
            </a:r>
            <a:r>
              <a:rPr kumimoji="1" lang="en-US" altLang="ja-JP" sz="2000" i="1" dirty="0" smtClean="0"/>
              <a:t>T</a:t>
            </a:r>
          </a:p>
          <a:p>
            <a:endParaRPr lang="en-US" altLang="ja-JP" sz="2000" i="1" dirty="0"/>
          </a:p>
          <a:p>
            <a:r>
              <a:rPr lang="en-US" altLang="ja-JP" sz="2000" i="1" dirty="0" smtClean="0">
                <a:latin typeface="Symbol" panose="05050102010706020507" pitchFamily="18" charset="2"/>
              </a:rPr>
              <a:t>D</a:t>
            </a:r>
            <a:r>
              <a:rPr lang="en-US" altLang="ja-JP" sz="2000" i="1" dirty="0" smtClean="0"/>
              <a:t>T : 160</a:t>
            </a:r>
            <a:r>
              <a:rPr lang="en-US" altLang="ja-JP" sz="2000" i="1" dirty="0" smtClean="0">
                <a:latin typeface="Symbol" panose="05050102010706020507" pitchFamily="18" charset="2"/>
              </a:rPr>
              <a:t>m</a:t>
            </a:r>
            <a:r>
              <a:rPr lang="en-US" altLang="ja-JP" sz="2000" i="1" dirty="0" smtClean="0"/>
              <a:t>sec,</a:t>
            </a:r>
            <a:r>
              <a:rPr lang="en-US" altLang="ja-JP" sz="2000" i="1" dirty="0" smtClean="0">
                <a:latin typeface="Symbol" panose="05050102010706020507" pitchFamily="18" charset="2"/>
              </a:rPr>
              <a:t> </a:t>
            </a:r>
            <a:r>
              <a:rPr lang="en-US" altLang="ja-JP" sz="2000" i="1" dirty="0" err="1" smtClean="0">
                <a:latin typeface="Symbol" panose="05050102010706020507" pitchFamily="18" charset="2"/>
              </a:rPr>
              <a:t>Dn</a:t>
            </a:r>
            <a:r>
              <a:rPr lang="en-US" altLang="ja-JP" sz="2000" i="1" dirty="0" smtClean="0">
                <a:latin typeface="Symbol" panose="05050102010706020507" pitchFamily="18" charset="2"/>
              </a:rPr>
              <a:t> = ±0.013</a:t>
            </a:r>
          </a:p>
          <a:p>
            <a:r>
              <a:rPr lang="en-US" altLang="ja-JP" sz="2000" i="1" dirty="0">
                <a:latin typeface="Symbol" panose="05050102010706020507" pitchFamily="18" charset="2"/>
              </a:rPr>
              <a:t>D</a:t>
            </a:r>
            <a:r>
              <a:rPr lang="en-US" altLang="ja-JP" sz="2000" i="1" dirty="0"/>
              <a:t>T : </a:t>
            </a:r>
            <a:r>
              <a:rPr lang="en-US" altLang="ja-JP" sz="2000" i="1" dirty="0" smtClean="0"/>
              <a:t>1600</a:t>
            </a:r>
            <a:r>
              <a:rPr lang="en-US" altLang="ja-JP" sz="2000" i="1" dirty="0" smtClean="0">
                <a:latin typeface="Symbol" panose="05050102010706020507" pitchFamily="18" charset="2"/>
              </a:rPr>
              <a:t>m</a:t>
            </a:r>
            <a:r>
              <a:rPr lang="en-US" altLang="ja-JP" sz="2000" i="1" dirty="0" smtClean="0"/>
              <a:t>sec</a:t>
            </a:r>
            <a:r>
              <a:rPr lang="en-US" altLang="ja-JP" sz="2000" i="1" dirty="0"/>
              <a:t>,</a:t>
            </a:r>
            <a:r>
              <a:rPr lang="en-US" altLang="ja-JP" sz="2000" i="1" dirty="0">
                <a:latin typeface="Symbol" panose="05050102010706020507" pitchFamily="18" charset="2"/>
              </a:rPr>
              <a:t> </a:t>
            </a:r>
            <a:r>
              <a:rPr lang="en-US" altLang="ja-JP" sz="2000" i="1" dirty="0" err="1">
                <a:latin typeface="Symbol" panose="05050102010706020507" pitchFamily="18" charset="2"/>
              </a:rPr>
              <a:t>Dn</a:t>
            </a:r>
            <a:r>
              <a:rPr lang="en-US" altLang="ja-JP" sz="2000" i="1" dirty="0">
                <a:latin typeface="Symbol" panose="05050102010706020507" pitchFamily="18" charset="2"/>
              </a:rPr>
              <a:t> = ±</a:t>
            </a:r>
            <a:r>
              <a:rPr lang="en-US" altLang="ja-JP" sz="2000" i="1" dirty="0" smtClean="0">
                <a:latin typeface="Symbol" panose="05050102010706020507" pitchFamily="18" charset="2"/>
              </a:rPr>
              <a:t>0.0013</a:t>
            </a:r>
            <a:endParaRPr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288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 descr="http://imss.kek.jp/about/library/img/facility/J-PARC-birdview02_(c)jpar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848" y="-7926133"/>
            <a:ext cx="22803473" cy="1799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Line 9"/>
          <p:cNvSpPr>
            <a:spLocks noChangeShapeType="1"/>
          </p:cNvSpPr>
          <p:nvPr/>
        </p:nvSpPr>
        <p:spPr bwMode="auto">
          <a:xfrm>
            <a:off x="2473326" y="5919788"/>
            <a:ext cx="423863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2933701" y="5756275"/>
            <a:ext cx="2055813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/>
            <a:r>
              <a:rPr lang="en-US" altLang="ja-JP" b="1" dirty="0">
                <a:solidFill>
                  <a:srgbClr val="00CC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JFY 2009</a:t>
            </a:r>
          </a:p>
        </p:txBody>
      </p:sp>
      <p:sp>
        <p:nvSpPr>
          <p:cNvPr id="6154" name="Line 18"/>
          <p:cNvSpPr>
            <a:spLocks noChangeShapeType="1"/>
          </p:cNvSpPr>
          <p:nvPr/>
        </p:nvSpPr>
        <p:spPr bwMode="auto">
          <a:xfrm>
            <a:off x="2473326" y="5651500"/>
            <a:ext cx="423863" cy="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19"/>
          <p:cNvSpPr>
            <a:spLocks noChangeArrowheads="1"/>
          </p:cNvSpPr>
          <p:nvPr/>
        </p:nvSpPr>
        <p:spPr bwMode="auto">
          <a:xfrm>
            <a:off x="2935289" y="5476875"/>
            <a:ext cx="2765425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/>
            <a:r>
              <a:rPr lang="en-US" altLang="ja-JP" b="1" dirty="0">
                <a:solidFill>
                  <a:srgbClr val="00B0F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JFY 2008</a:t>
            </a:r>
          </a:p>
        </p:txBody>
      </p:sp>
      <p:sp>
        <p:nvSpPr>
          <p:cNvPr id="6159" name="Rectangle 24"/>
          <p:cNvSpPr>
            <a:spLocks noChangeArrowheads="1"/>
          </p:cNvSpPr>
          <p:nvPr/>
        </p:nvSpPr>
        <p:spPr bwMode="auto">
          <a:xfrm>
            <a:off x="2957514" y="5214938"/>
            <a:ext cx="3138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JFY 2006 / 2007</a:t>
            </a:r>
          </a:p>
        </p:txBody>
      </p:sp>
      <p:sp>
        <p:nvSpPr>
          <p:cNvPr id="6160" name="Line 25"/>
          <p:cNvSpPr>
            <a:spLocks noChangeShapeType="1"/>
          </p:cNvSpPr>
          <p:nvPr/>
        </p:nvSpPr>
        <p:spPr bwMode="auto">
          <a:xfrm>
            <a:off x="2481263" y="5408613"/>
            <a:ext cx="423862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1" name="Rectangle 26"/>
          <p:cNvSpPr>
            <a:spLocks noChangeArrowheads="1"/>
          </p:cNvSpPr>
          <p:nvPr/>
        </p:nvSpPr>
        <p:spPr bwMode="auto">
          <a:xfrm>
            <a:off x="2254251" y="5246689"/>
            <a:ext cx="2709863" cy="8461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1952626" y="2000250"/>
            <a:ext cx="6454775" cy="1085850"/>
            <a:chOff x="428625" y="2000250"/>
            <a:chExt cx="6454775" cy="1085850"/>
          </a:xfrm>
        </p:grpSpPr>
        <p:sp>
          <p:nvSpPr>
            <p:cNvPr id="6147" name="Freeform 7"/>
            <p:cNvSpPr>
              <a:spLocks/>
            </p:cNvSpPr>
            <p:nvPr/>
          </p:nvSpPr>
          <p:spPr bwMode="auto">
            <a:xfrm>
              <a:off x="1638300" y="2698750"/>
              <a:ext cx="5245100" cy="387350"/>
            </a:xfrm>
            <a:custGeom>
              <a:avLst/>
              <a:gdLst>
                <a:gd name="T0" fmla="*/ 2147483647 w 3894"/>
                <a:gd name="T1" fmla="*/ 2147483647 h 408"/>
                <a:gd name="T2" fmla="*/ 2147483647 w 3894"/>
                <a:gd name="T3" fmla="*/ 2147483647 h 408"/>
                <a:gd name="T4" fmla="*/ 2147483647 w 3894"/>
                <a:gd name="T5" fmla="*/ 2147483647 h 408"/>
                <a:gd name="T6" fmla="*/ 2147483647 w 3894"/>
                <a:gd name="T7" fmla="*/ 2147483647 h 408"/>
                <a:gd name="T8" fmla="*/ 2147483647 w 3894"/>
                <a:gd name="T9" fmla="*/ 2147483647 h 408"/>
                <a:gd name="T10" fmla="*/ 2147483647 w 3894"/>
                <a:gd name="T11" fmla="*/ 2147483647 h 408"/>
                <a:gd name="T12" fmla="*/ 0 w 3894"/>
                <a:gd name="T13" fmla="*/ 2147483647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00CC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428625" y="2000250"/>
              <a:ext cx="2786063" cy="739775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28575">
              <a:solidFill>
                <a:srgbClr val="33CC33"/>
              </a:solidFill>
              <a:prstDash val="solid"/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/>
            <a:p>
              <a:pPr defTabSz="957263">
                <a:spcBef>
                  <a:spcPct val="50000"/>
                </a:spcBef>
                <a:defRPr/>
              </a:pPr>
              <a:r>
                <a:rPr lang="en-US" altLang="ja-JP" sz="2200" b="1" dirty="0">
                  <a:solidFill>
                    <a:srgbClr val="00CC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Neutrino Beam Line to </a:t>
              </a:r>
              <a:r>
                <a:rPr lang="en-US" altLang="ja-JP" sz="2200" b="1" dirty="0" err="1">
                  <a:solidFill>
                    <a:srgbClr val="00CC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Kamioka</a:t>
              </a:r>
              <a:r>
                <a:rPr lang="ja-JP" altLang="en-US" sz="2200" b="1" dirty="0">
                  <a:solidFill>
                    <a:srgbClr val="00CC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 </a:t>
              </a:r>
              <a:r>
                <a:rPr lang="en-US" altLang="ja-JP" sz="2200" b="1" dirty="0">
                  <a:solidFill>
                    <a:srgbClr val="00CC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(NU)</a:t>
              </a: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4599807" y="1871664"/>
            <a:ext cx="2415357" cy="2709465"/>
            <a:chOff x="3075806" y="1871663"/>
            <a:chExt cx="2415357" cy="2709465"/>
          </a:xfrm>
        </p:grpSpPr>
        <p:sp>
          <p:nvSpPr>
            <p:cNvPr id="6152" name="Freeform 14"/>
            <p:cNvSpPr>
              <a:spLocks/>
            </p:cNvSpPr>
            <p:nvPr/>
          </p:nvSpPr>
          <p:spPr bwMode="auto">
            <a:xfrm rot="600000">
              <a:off x="4856163" y="1871663"/>
              <a:ext cx="635000" cy="1520825"/>
            </a:xfrm>
            <a:custGeom>
              <a:avLst/>
              <a:gdLst>
                <a:gd name="T0" fmla="*/ 2147483647 w 578"/>
                <a:gd name="T1" fmla="*/ 0 h 1033"/>
                <a:gd name="T2" fmla="*/ 2147483647 w 578"/>
                <a:gd name="T3" fmla="*/ 2147483647 h 1033"/>
                <a:gd name="T4" fmla="*/ 2147483647 w 578"/>
                <a:gd name="T5" fmla="*/ 2147483647 h 1033"/>
                <a:gd name="T6" fmla="*/ 2147483647 w 578"/>
                <a:gd name="T7" fmla="*/ 2147483647 h 1033"/>
                <a:gd name="T8" fmla="*/ 2147483647 w 578"/>
                <a:gd name="T9" fmla="*/ 2147483647 h 1033"/>
                <a:gd name="T10" fmla="*/ 2147483647 w 578"/>
                <a:gd name="T11" fmla="*/ 2147483647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63" name="Text Box 15"/>
            <p:cNvSpPr txBox="1">
              <a:spLocks noChangeArrowheads="1"/>
            </p:cNvSpPr>
            <p:nvPr/>
          </p:nvSpPr>
          <p:spPr bwMode="auto">
            <a:xfrm>
              <a:off x="3075806" y="3773090"/>
              <a:ext cx="2000250" cy="808038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57150">
              <a:solidFill>
                <a:srgbClr val="00B0F0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/>
            <a:p>
              <a:pPr defTabSz="957263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2000" b="1" dirty="0">
                  <a:solidFill>
                    <a:srgbClr val="00B0F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Materials &amp; Life Science Facility (MLF)</a:t>
              </a: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6197601" y="1370013"/>
            <a:ext cx="3827463" cy="712228"/>
            <a:chOff x="4673600" y="1370013"/>
            <a:chExt cx="3827463" cy="712228"/>
          </a:xfrm>
        </p:grpSpPr>
        <p:sp>
          <p:nvSpPr>
            <p:cNvPr id="6158" name="Oval 23"/>
            <p:cNvSpPr>
              <a:spLocks noChangeArrowheads="1"/>
            </p:cNvSpPr>
            <p:nvPr/>
          </p:nvSpPr>
          <p:spPr bwMode="auto">
            <a:xfrm>
              <a:off x="4673600" y="1463675"/>
              <a:ext cx="1066800" cy="56673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5857875" y="1370013"/>
              <a:ext cx="2643188" cy="712228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25400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5740" tIns="47870" rIns="95740" bIns="47870">
              <a:spAutoFit/>
            </a:bodyPr>
            <a:lstStyle/>
            <a:p>
              <a:pPr algn="ctr" defTabSz="957263">
                <a:spcBef>
                  <a:spcPct val="50000"/>
                </a:spcBef>
                <a:defRPr/>
              </a:pPr>
              <a:r>
                <a:rPr lang="en-US" altLang="ja-JP" sz="2000" b="1" dirty="0">
                  <a:solidFill>
                    <a:srgbClr val="FFC0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3 GeV Rapid Cycling  Synchrotron (RCS)</a:t>
              </a: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4867276" y="5003801"/>
            <a:ext cx="5757863" cy="1724025"/>
            <a:chOff x="3028950" y="4851400"/>
            <a:chExt cx="5757863" cy="1724025"/>
          </a:xfrm>
          <a:solidFill>
            <a:schemeClr val="accent1">
              <a:lumMod val="50000"/>
              <a:alpha val="70000"/>
            </a:schemeClr>
          </a:solidFill>
        </p:grpSpPr>
        <p:sp>
          <p:nvSpPr>
            <p:cNvPr id="6151" name="Freeform 13"/>
            <p:cNvSpPr>
              <a:spLocks/>
            </p:cNvSpPr>
            <p:nvPr/>
          </p:nvSpPr>
          <p:spPr bwMode="auto">
            <a:xfrm>
              <a:off x="3028950" y="4851400"/>
              <a:ext cx="2662239" cy="826219"/>
            </a:xfrm>
            <a:custGeom>
              <a:avLst/>
              <a:gdLst>
                <a:gd name="T0" fmla="*/ 0 w 1956"/>
                <a:gd name="T1" fmla="*/ 0 h 580"/>
                <a:gd name="T2" fmla="*/ 2147483647 w 1956"/>
                <a:gd name="T3" fmla="*/ 2147483647 h 580"/>
                <a:gd name="T4" fmla="*/ 0 60000 65536"/>
                <a:gd name="T5" fmla="*/ 0 60000 65536"/>
                <a:gd name="T6" fmla="*/ 0 w 1956"/>
                <a:gd name="T7" fmla="*/ 0 h 580"/>
                <a:gd name="T8" fmla="*/ 1956 w 1956"/>
                <a:gd name="T9" fmla="*/ 580 h 5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56" h="580">
                  <a:moveTo>
                    <a:pt x="0" y="0"/>
                  </a:moveTo>
                  <a:lnTo>
                    <a:pt x="1956" y="580"/>
                  </a:lnTo>
                </a:path>
              </a:pathLst>
            </a:custGeom>
            <a:grpFill/>
            <a:ln w="57150">
              <a:solidFill>
                <a:srgbClr val="00B0F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65" name="Text Box 14"/>
            <p:cNvSpPr txBox="1">
              <a:spLocks noChangeArrowheads="1"/>
            </p:cNvSpPr>
            <p:nvPr/>
          </p:nvSpPr>
          <p:spPr bwMode="auto">
            <a:xfrm>
              <a:off x="6664325" y="5500688"/>
              <a:ext cx="2122488" cy="1074737"/>
            </a:xfrm>
            <a:prstGeom prst="rect">
              <a:avLst/>
            </a:prstGeom>
            <a:grpFill/>
            <a:ln w="28575">
              <a:solidFill>
                <a:srgbClr val="00B0F0"/>
              </a:solidFill>
              <a:prstDash val="solid"/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/>
            <a:p>
              <a:pPr defTabSz="957263">
                <a:spcBef>
                  <a:spcPct val="50000"/>
                </a:spcBef>
              </a:pPr>
              <a:r>
                <a:rPr lang="en-US" altLang="ja-JP" sz="2200" b="1" dirty="0">
                  <a:solidFill>
                    <a:srgbClr val="00B0F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Hadron Experimental Hall (HD)</a:t>
              </a: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5243514" y="122238"/>
            <a:ext cx="3228975" cy="1370012"/>
            <a:chOff x="3719513" y="122238"/>
            <a:chExt cx="3228975" cy="1370012"/>
          </a:xfrm>
        </p:grpSpPr>
        <p:sp>
          <p:nvSpPr>
            <p:cNvPr id="6157" name="Line 21"/>
            <p:cNvSpPr>
              <a:spLocks noChangeShapeType="1"/>
            </p:cNvSpPr>
            <p:nvPr/>
          </p:nvSpPr>
          <p:spPr bwMode="auto">
            <a:xfrm flipH="1">
              <a:off x="3719513" y="276225"/>
              <a:ext cx="58737" cy="1216025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62" name="Text Box 20"/>
            <p:cNvSpPr txBox="1">
              <a:spLocks noChangeArrowheads="1"/>
            </p:cNvSpPr>
            <p:nvPr/>
          </p:nvSpPr>
          <p:spPr bwMode="auto">
            <a:xfrm>
              <a:off x="4000500" y="122238"/>
              <a:ext cx="2947988" cy="404452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25400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5740" tIns="47870" rIns="95740" bIns="47870">
              <a:spAutoFit/>
            </a:bodyPr>
            <a:lstStyle/>
            <a:p>
              <a:pPr algn="ctr" defTabSz="957263">
                <a:spcBef>
                  <a:spcPct val="50000"/>
                </a:spcBef>
                <a:defRPr/>
              </a:pPr>
              <a:r>
                <a:rPr lang="en-US" altLang="ja-JP" sz="2000" b="1" dirty="0">
                  <a:solidFill>
                    <a:srgbClr val="FFC0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400 MeV H</a:t>
              </a:r>
              <a:r>
                <a:rPr lang="en-US" altLang="ja-JP" sz="2000" b="1" baseline="30000" dirty="0">
                  <a:solidFill>
                    <a:srgbClr val="FFC0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-</a:t>
              </a:r>
              <a:r>
                <a:rPr lang="en-US" altLang="ja-JP" sz="2000" b="1" dirty="0">
                  <a:solidFill>
                    <a:srgbClr val="FFC0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 </a:t>
              </a:r>
              <a:r>
                <a:rPr lang="en-US" altLang="ja-JP" sz="2000" b="1" dirty="0" err="1" smtClean="0">
                  <a:solidFill>
                    <a:srgbClr val="FFC00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Linac</a:t>
              </a:r>
              <a:endParaRPr lang="en-US" altLang="ja-JP" sz="2000" b="1" dirty="0">
                <a:solidFill>
                  <a:srgbClr val="FFC0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2965450" y="2025650"/>
            <a:ext cx="7512050" cy="3206750"/>
            <a:chOff x="1441450" y="2025650"/>
            <a:chExt cx="7512050" cy="3206750"/>
          </a:xfrm>
        </p:grpSpPr>
        <p:sp>
          <p:nvSpPr>
            <p:cNvPr id="6150" name="Freeform 12"/>
            <p:cNvSpPr>
              <a:spLocks/>
            </p:cNvSpPr>
            <p:nvPr/>
          </p:nvSpPr>
          <p:spPr bwMode="auto">
            <a:xfrm>
              <a:off x="3803650" y="2025650"/>
              <a:ext cx="1663700" cy="577850"/>
            </a:xfrm>
            <a:custGeom>
              <a:avLst/>
              <a:gdLst>
                <a:gd name="T0" fmla="*/ 2147483647 w 1048"/>
                <a:gd name="T1" fmla="*/ 0 h 364"/>
                <a:gd name="T2" fmla="*/ 0 w 1048"/>
                <a:gd name="T3" fmla="*/ 2147483647 h 364"/>
                <a:gd name="T4" fmla="*/ 0 60000 65536"/>
                <a:gd name="T5" fmla="*/ 0 60000 65536"/>
                <a:gd name="T6" fmla="*/ 0 w 1048"/>
                <a:gd name="T7" fmla="*/ 0 h 364"/>
                <a:gd name="T8" fmla="*/ 1048 w 1048"/>
                <a:gd name="T9" fmla="*/ 364 h 3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48" h="364">
                  <a:moveTo>
                    <a:pt x="1048" y="0"/>
                  </a:moveTo>
                  <a:lnTo>
                    <a:pt x="0" y="364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3" name="Freeform 17"/>
            <p:cNvSpPr>
              <a:spLocks/>
            </p:cNvSpPr>
            <p:nvPr/>
          </p:nvSpPr>
          <p:spPr bwMode="auto">
            <a:xfrm>
              <a:off x="1441450" y="2395538"/>
              <a:ext cx="5783263" cy="2836862"/>
            </a:xfrm>
            <a:custGeom>
              <a:avLst/>
              <a:gdLst>
                <a:gd name="T0" fmla="*/ 2147483647 w 3643"/>
                <a:gd name="T1" fmla="*/ 2147483647 h 1787"/>
                <a:gd name="T2" fmla="*/ 2147483647 w 3643"/>
                <a:gd name="T3" fmla="*/ 2147483647 h 1787"/>
                <a:gd name="T4" fmla="*/ 2147483647 w 3643"/>
                <a:gd name="T5" fmla="*/ 2147483647 h 1787"/>
                <a:gd name="T6" fmla="*/ 2147483647 w 3643"/>
                <a:gd name="T7" fmla="*/ 2147483647 h 1787"/>
                <a:gd name="T8" fmla="*/ 2147483647 w 3643"/>
                <a:gd name="T9" fmla="*/ 2147483647 h 1787"/>
                <a:gd name="T10" fmla="*/ 2147483647 w 3643"/>
                <a:gd name="T11" fmla="*/ 2147483647 h 1787"/>
                <a:gd name="T12" fmla="*/ 2147483647 w 3643"/>
                <a:gd name="T13" fmla="*/ 2147483647 h 1787"/>
                <a:gd name="T14" fmla="*/ 2147483647 w 3643"/>
                <a:gd name="T15" fmla="*/ 2147483647 h 1787"/>
                <a:gd name="T16" fmla="*/ 2147483647 w 3643"/>
                <a:gd name="T17" fmla="*/ 2147483647 h 1787"/>
                <a:gd name="T18" fmla="*/ 2147483647 w 3643"/>
                <a:gd name="T19" fmla="*/ 2147483647 h 1787"/>
                <a:gd name="T20" fmla="*/ 2147483647 w 3643"/>
                <a:gd name="T21" fmla="*/ 2147483647 h 1787"/>
                <a:gd name="T22" fmla="*/ 2147483647 w 3643"/>
                <a:gd name="T23" fmla="*/ 2147483647 h 1787"/>
                <a:gd name="T24" fmla="*/ 2147483647 w 3643"/>
                <a:gd name="T25" fmla="*/ 2147483647 h 1787"/>
                <a:gd name="T26" fmla="*/ 2147483647 w 3643"/>
                <a:gd name="T27" fmla="*/ 2147483647 h 1787"/>
                <a:gd name="T28" fmla="*/ 2147483647 w 3643"/>
                <a:gd name="T29" fmla="*/ 2147483647 h 1787"/>
                <a:gd name="T30" fmla="*/ 2147483647 w 3643"/>
                <a:gd name="T31" fmla="*/ 2147483647 h 1787"/>
                <a:gd name="T32" fmla="*/ 2147483647 w 3643"/>
                <a:gd name="T33" fmla="*/ 2147483647 h 1787"/>
                <a:gd name="T34" fmla="*/ 2147483647 w 3643"/>
                <a:gd name="T35" fmla="*/ 2147483647 h 1787"/>
                <a:gd name="T36" fmla="*/ 2147483647 w 3643"/>
                <a:gd name="T37" fmla="*/ 2147483647 h 1787"/>
                <a:gd name="T38" fmla="*/ 2147483647 w 3643"/>
                <a:gd name="T39" fmla="*/ 2147483647 h 1787"/>
                <a:gd name="T40" fmla="*/ 2147483647 w 3643"/>
                <a:gd name="T41" fmla="*/ 2147483647 h 17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43"/>
                <a:gd name="T64" fmla="*/ 0 h 1787"/>
                <a:gd name="T65" fmla="*/ 3643 w 3643"/>
                <a:gd name="T66" fmla="*/ 1787 h 17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43" h="1787">
                  <a:moveTo>
                    <a:pt x="368" y="1323"/>
                  </a:moveTo>
                  <a:cubicBezTo>
                    <a:pt x="419" y="1344"/>
                    <a:pt x="488" y="1388"/>
                    <a:pt x="676" y="1447"/>
                  </a:cubicBezTo>
                  <a:cubicBezTo>
                    <a:pt x="864" y="1506"/>
                    <a:pt x="1223" y="1623"/>
                    <a:pt x="1499" y="1678"/>
                  </a:cubicBezTo>
                  <a:cubicBezTo>
                    <a:pt x="1775" y="1733"/>
                    <a:pt x="2096" y="1769"/>
                    <a:pt x="2332" y="1777"/>
                  </a:cubicBezTo>
                  <a:cubicBezTo>
                    <a:pt x="2569" y="1787"/>
                    <a:pt x="2742" y="1771"/>
                    <a:pt x="2917" y="1730"/>
                  </a:cubicBezTo>
                  <a:cubicBezTo>
                    <a:pt x="3094" y="1690"/>
                    <a:pt x="3268" y="1622"/>
                    <a:pt x="3387" y="1531"/>
                  </a:cubicBezTo>
                  <a:cubicBezTo>
                    <a:pt x="3504" y="1440"/>
                    <a:pt x="3613" y="1348"/>
                    <a:pt x="3629" y="1185"/>
                  </a:cubicBezTo>
                  <a:cubicBezTo>
                    <a:pt x="3643" y="1023"/>
                    <a:pt x="3542" y="713"/>
                    <a:pt x="3478" y="558"/>
                  </a:cubicBezTo>
                  <a:cubicBezTo>
                    <a:pt x="3413" y="401"/>
                    <a:pt x="3350" y="333"/>
                    <a:pt x="3238" y="249"/>
                  </a:cubicBezTo>
                  <a:cubicBezTo>
                    <a:pt x="3128" y="166"/>
                    <a:pt x="2957" y="100"/>
                    <a:pt x="2814" y="59"/>
                  </a:cubicBezTo>
                  <a:cubicBezTo>
                    <a:pt x="2670" y="18"/>
                    <a:pt x="2536" y="4"/>
                    <a:pt x="2376" y="1"/>
                  </a:cubicBezTo>
                  <a:cubicBezTo>
                    <a:pt x="2216" y="0"/>
                    <a:pt x="2060" y="12"/>
                    <a:pt x="1852" y="48"/>
                  </a:cubicBezTo>
                  <a:cubicBezTo>
                    <a:pt x="1644" y="84"/>
                    <a:pt x="1310" y="172"/>
                    <a:pt x="1124" y="219"/>
                  </a:cubicBezTo>
                  <a:cubicBezTo>
                    <a:pt x="938" y="266"/>
                    <a:pt x="839" y="299"/>
                    <a:pt x="735" y="331"/>
                  </a:cubicBezTo>
                  <a:cubicBezTo>
                    <a:pt x="631" y="363"/>
                    <a:pt x="566" y="387"/>
                    <a:pt x="500" y="411"/>
                  </a:cubicBezTo>
                  <a:cubicBezTo>
                    <a:pt x="434" y="435"/>
                    <a:pt x="397" y="445"/>
                    <a:pt x="340" y="475"/>
                  </a:cubicBezTo>
                  <a:cubicBezTo>
                    <a:pt x="283" y="505"/>
                    <a:pt x="209" y="542"/>
                    <a:pt x="158" y="589"/>
                  </a:cubicBezTo>
                  <a:cubicBezTo>
                    <a:pt x="107" y="636"/>
                    <a:pt x="58" y="688"/>
                    <a:pt x="35" y="755"/>
                  </a:cubicBezTo>
                  <a:cubicBezTo>
                    <a:pt x="12" y="822"/>
                    <a:pt x="0" y="920"/>
                    <a:pt x="20" y="991"/>
                  </a:cubicBezTo>
                  <a:cubicBezTo>
                    <a:pt x="40" y="1062"/>
                    <a:pt x="96" y="1123"/>
                    <a:pt x="156" y="1179"/>
                  </a:cubicBezTo>
                  <a:cubicBezTo>
                    <a:pt x="216" y="1235"/>
                    <a:pt x="333" y="1296"/>
                    <a:pt x="380" y="1327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63" name="Text Box 13"/>
            <p:cNvSpPr txBox="1">
              <a:spLocks noChangeArrowheads="1"/>
            </p:cNvSpPr>
            <p:nvPr/>
          </p:nvSpPr>
          <p:spPr bwMode="auto">
            <a:xfrm>
              <a:off x="6018213" y="3214688"/>
              <a:ext cx="2935287" cy="589117"/>
            </a:xfrm>
            <a:prstGeom prst="rect">
              <a:avLst/>
            </a:prstGeom>
            <a:solidFill>
              <a:schemeClr val="accent1">
                <a:lumMod val="50000"/>
                <a:alpha val="70000"/>
              </a:schemeClr>
            </a:solidFill>
            <a:ln w="25400">
              <a:solidFill>
                <a:srgbClr val="00B0F0"/>
              </a:solidFill>
              <a:miter lim="800000"/>
              <a:headEnd/>
              <a:tailEnd/>
            </a:ln>
          </p:spPr>
          <p:txBody>
            <a:bodyPr lIns="95740" tIns="47870" rIns="95740" bIns="47870">
              <a:spAutoFit/>
            </a:bodyPr>
            <a:lstStyle/>
            <a:p>
              <a:pPr algn="ctr" defTabSz="957263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altLang="ja-JP" sz="2000" b="1" dirty="0">
                  <a:solidFill>
                    <a:srgbClr val="00B0F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3</a:t>
              </a:r>
              <a:r>
                <a:rPr lang="en-US" altLang="ja-JP" sz="2000" b="1" dirty="0" smtClean="0">
                  <a:solidFill>
                    <a:srgbClr val="00B0F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0 </a:t>
              </a:r>
              <a:r>
                <a:rPr lang="en-US" altLang="ja-JP" sz="2000" b="1" dirty="0">
                  <a:solidFill>
                    <a:srgbClr val="00B0F0"/>
                  </a:solidFill>
                  <a:latin typeface="Times New Roman" pitchFamily="18" charset="0"/>
                  <a:ea typeface="HG創英角ﾎﾟｯﾌﾟ体" pitchFamily="49" charset="-128"/>
                  <a:cs typeface="Times New Roman" pitchFamily="18" charset="0"/>
                </a:rPr>
                <a:t>GeV Main Ring Synchrotron (MR)             </a:t>
              </a:r>
            </a:p>
          </p:txBody>
        </p:sp>
      </p:grpSp>
      <p:sp>
        <p:nvSpPr>
          <p:cNvPr id="6168" name="Rectangle 6"/>
          <p:cNvSpPr>
            <a:spLocks noChangeArrowheads="1"/>
          </p:cNvSpPr>
          <p:nvPr/>
        </p:nvSpPr>
        <p:spPr bwMode="auto">
          <a:xfrm>
            <a:off x="642248" y="122238"/>
            <a:ext cx="3662156" cy="1323439"/>
          </a:xfrm>
          <a:prstGeom prst="rect">
            <a:avLst/>
          </a:prstGeom>
          <a:solidFill>
            <a:srgbClr val="000080">
              <a:alpha val="54117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J-PARC</a:t>
            </a: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(JAEA &amp; KEK)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968209" y="2060848"/>
            <a:ext cx="123456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C0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1 MW </a:t>
            </a:r>
            <a:endParaRPr lang="ja-JP" alt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8712294" y="3889542"/>
            <a:ext cx="1683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B0F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0.75 MW </a:t>
            </a:r>
            <a:endParaRPr lang="ja-JP" alt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 flipV="1">
            <a:off x="5230814" y="1477964"/>
            <a:ext cx="1362075" cy="793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7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410" y="275223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50041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6105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202169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778233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354297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930361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3506425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082489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58553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234617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810681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386745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6962809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7538873" y="6083493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82889" y="5744590"/>
            <a:ext cx="147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Time(frame)</a:t>
            </a:r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626105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1202169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778233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2354297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2930361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3506425" y="6083493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698113" y="6011485"/>
            <a:ext cx="504056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482088" y="565045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160μsec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288028" y="2382907"/>
            <a:ext cx="486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FFT spectrum in the AC mode (T=160μsec)</a:t>
            </a:r>
            <a:endParaRPr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70121" y="607420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</a:t>
            </a:r>
            <a:endParaRPr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46185" y="60834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</a:t>
            </a:r>
            <a:endParaRPr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22249" y="60834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3</a:t>
            </a:r>
            <a:endParaRPr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498313" y="60834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4</a:t>
            </a:r>
            <a:endParaRPr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074377" y="60834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5</a:t>
            </a:r>
            <a:endParaRPr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650441" y="608349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6</a:t>
            </a:r>
            <a:endParaRPr lang="ja-JP" altLang="en-US" dirty="0"/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>
          <a:xfrm>
            <a:off x="8610600" y="6124005"/>
            <a:ext cx="2743200" cy="365125"/>
          </a:xfrm>
        </p:spPr>
        <p:txBody>
          <a:bodyPr/>
          <a:lstStyle/>
          <a:p>
            <a:fld id="{8A164686-BA70-4922-919D-028AADB877D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~FFT spectrum in </a:t>
            </a: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AC mode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26105" y="1754395"/>
            <a:ext cx="896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Tune </a:t>
            </a:r>
            <a:r>
              <a:rPr lang="en-US" altLang="ja-JP" sz="2000" dirty="0" smtClean="0"/>
              <a:t>is measured frame by frame</a:t>
            </a:r>
            <a:endParaRPr kumimoji="1" lang="en-US" altLang="ja-JP" sz="2000" dirty="0" smtClean="0"/>
          </a:p>
        </p:txBody>
      </p:sp>
      <p:grpSp>
        <p:nvGrpSpPr>
          <p:cNvPr id="7" name="グループ化 6"/>
          <p:cNvGrpSpPr/>
          <p:nvPr/>
        </p:nvGrpSpPr>
        <p:grpSpPr>
          <a:xfrm>
            <a:off x="7166895" y="1186829"/>
            <a:ext cx="5075486" cy="3866164"/>
            <a:chOff x="7166895" y="1186829"/>
            <a:chExt cx="5075486" cy="3866164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7166895" y="1391939"/>
              <a:ext cx="5075486" cy="3661054"/>
              <a:chOff x="7166895" y="1391939"/>
              <a:chExt cx="5075486" cy="3661054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7306383" y="1391939"/>
                <a:ext cx="4935998" cy="3661054"/>
                <a:chOff x="7306383" y="1391939"/>
                <a:chExt cx="4935998" cy="3661054"/>
              </a:xfrm>
            </p:grpSpPr>
            <p:pic>
              <p:nvPicPr>
                <p:cNvPr id="72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429101" y="1391939"/>
                  <a:ext cx="4619378" cy="2865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" name="上矢印 3"/>
                <p:cNvSpPr/>
                <p:nvPr/>
              </p:nvSpPr>
              <p:spPr>
                <a:xfrm>
                  <a:off x="7853524" y="4099811"/>
                  <a:ext cx="134911" cy="344774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7306383" y="4406662"/>
                  <a:ext cx="124964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 smtClean="0"/>
                    <a:t>0msec</a:t>
                  </a:r>
                </a:p>
                <a:p>
                  <a:pPr algn="ctr"/>
                  <a:r>
                    <a:rPr lang="en-US" altLang="ja-JP" dirty="0" smtClean="0"/>
                    <a:t>Injection</a:t>
                  </a:r>
                  <a:endParaRPr lang="ja-JP" altLang="en-US" dirty="0"/>
                </a:p>
              </p:txBody>
            </p:sp>
            <p:sp>
              <p:nvSpPr>
                <p:cNvPr id="74" name="上矢印 73"/>
                <p:cNvSpPr/>
                <p:nvPr/>
              </p:nvSpPr>
              <p:spPr>
                <a:xfrm>
                  <a:off x="11770397" y="4099811"/>
                  <a:ext cx="134911" cy="344774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テキスト ボックス 74"/>
                <p:cNvSpPr txBox="1"/>
                <p:nvPr/>
              </p:nvSpPr>
              <p:spPr>
                <a:xfrm>
                  <a:off x="10992735" y="4406662"/>
                  <a:ext cx="124964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 smtClean="0"/>
                    <a:t>20msec</a:t>
                  </a:r>
                </a:p>
                <a:p>
                  <a:pPr algn="ctr"/>
                  <a:r>
                    <a:rPr lang="en-US" altLang="ja-JP" dirty="0" smtClean="0"/>
                    <a:t>Extraction</a:t>
                  </a:r>
                  <a:endParaRPr lang="ja-JP" altLang="en-US" dirty="0"/>
                </a:p>
              </p:txBody>
            </p:sp>
          </p:grpSp>
          <p:sp>
            <p:nvSpPr>
              <p:cNvPr id="76" name="テキスト ボックス 75"/>
              <p:cNvSpPr txBox="1"/>
              <p:nvPr/>
            </p:nvSpPr>
            <p:spPr>
              <a:xfrm rot="16200000">
                <a:off x="6730485" y="2482612"/>
                <a:ext cx="1249646" cy="3768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TuneX</a:t>
                </a:r>
                <a:endParaRPr lang="ja-JP" altLang="en-US" dirty="0"/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9254593" y="4099811"/>
                <a:ext cx="1249646" cy="3768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time[</a:t>
                </a:r>
                <a:r>
                  <a:rPr lang="en-US" altLang="ja-JP" dirty="0" err="1" smtClean="0"/>
                  <a:t>msec</a:t>
                </a:r>
                <a:r>
                  <a:rPr lang="en-US" altLang="ja-JP" dirty="0" smtClean="0"/>
                  <a:t>]</a:t>
                </a:r>
                <a:endParaRPr lang="ja-JP" altLang="en-US" dirty="0"/>
              </a:p>
            </p:txBody>
          </p:sp>
        </p:grpSp>
        <p:sp>
          <p:nvSpPr>
            <p:cNvPr id="78" name="テキスト ボックス 77"/>
            <p:cNvSpPr txBox="1"/>
            <p:nvPr/>
          </p:nvSpPr>
          <p:spPr>
            <a:xfrm>
              <a:off x="7255905" y="3831332"/>
              <a:ext cx="597619" cy="3812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6.37</a:t>
              </a:r>
              <a:endParaRPr lang="ja-JP" altLang="en-US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7255904" y="1186829"/>
              <a:ext cx="597619" cy="3812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6.46</a:t>
              </a:r>
              <a:endParaRPr lang="ja-JP" altLang="en-US" dirty="0"/>
            </a:p>
          </p:txBody>
        </p:sp>
      </p:grp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167921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2723838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9754" y="2726389"/>
            <a:ext cx="7114286" cy="29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1919536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495600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071664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647728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223792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799856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375920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951984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6528048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104112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680176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8256240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8832304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9408368" y="6093576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516888" y="5923667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Time</a:t>
            </a:r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2495600" y="6093576"/>
            <a:ext cx="576064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2567608" y="6021568"/>
            <a:ext cx="504056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351583" y="566053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160μsec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91743" y="5647850"/>
            <a:ext cx="486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FFT spectrum in the AC mode (T=160μsec)</a:t>
            </a:r>
            <a:endParaRPr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639616" y="60842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</a:t>
            </a:r>
            <a:endParaRPr lang="ja-JP" altLang="en-US" dirty="0"/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>
          <a:xfrm>
            <a:off x="8610600" y="6124005"/>
            <a:ext cx="2743200" cy="365125"/>
          </a:xfrm>
        </p:spPr>
        <p:txBody>
          <a:bodyPr/>
          <a:lstStyle/>
          <a:p>
            <a:fld id="{8A164686-BA70-4922-919D-028AADB877D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8200" y="2301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~FFT spectrum in </a:t>
            </a: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AC mode</a:t>
            </a:r>
            <a:endParaRPr kumimoji="1" lang="ja-JP" altLang="en-US" dirty="0"/>
          </a:p>
        </p:txBody>
      </p:sp>
      <p:grpSp>
        <p:nvGrpSpPr>
          <p:cNvPr id="57" name="グループ化 56"/>
          <p:cNvGrpSpPr/>
          <p:nvPr/>
        </p:nvGrpSpPr>
        <p:grpSpPr>
          <a:xfrm>
            <a:off x="2399656" y="6093576"/>
            <a:ext cx="5832648" cy="768458"/>
            <a:chOff x="971600" y="5605841"/>
            <a:chExt cx="5832648" cy="768458"/>
          </a:xfrm>
        </p:grpSpPr>
        <p:sp>
          <p:nvSpPr>
            <p:cNvPr id="58" name="正方形/長方形 57"/>
            <p:cNvSpPr/>
            <p:nvPr/>
          </p:nvSpPr>
          <p:spPr>
            <a:xfrm>
              <a:off x="1084013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660077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2236141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2812205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3388269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3964333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4540397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5116461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5652120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6228184" y="5605841"/>
              <a:ext cx="576064" cy="28803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>
              <a:off x="971600" y="6067869"/>
              <a:ext cx="583264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/>
            <p:cNvSpPr txBox="1"/>
            <p:nvPr/>
          </p:nvSpPr>
          <p:spPr>
            <a:xfrm>
              <a:off x="3347864" y="6004967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1600μsec</a:t>
              </a:r>
              <a:endParaRPr kumimoji="1" lang="ja-JP" altLang="en-US" dirty="0"/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3791743" y="5677830"/>
            <a:ext cx="4861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FFT spectrum in the AC mode (</a:t>
            </a:r>
            <a:r>
              <a:rPr lang="en-US" altLang="ja-JP" dirty="0" smtClean="0"/>
              <a:t>T=1600μsec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26105" y="1585738"/>
            <a:ext cx="10331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Accuracy of measured tune must be increased to understand tune tracking during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Revolution frequency shifts to higher one quickly in </a:t>
            </a:r>
            <a:r>
              <a:rPr lang="en-US" altLang="ja-JP" sz="2000" dirty="0" smtClean="0"/>
              <a:t>synchrotron such as </a:t>
            </a:r>
            <a:r>
              <a:rPr kumimoji="1" lang="en-US" altLang="ja-JP" sz="2000" dirty="0" smtClean="0"/>
              <a:t>RCS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FFT spectrum with the same method as DC mode has wider peaks</a:t>
            </a:r>
            <a:endParaRPr kumimoji="1" lang="en-US" altLang="ja-JP" sz="2000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654445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786791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362855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938919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514983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1047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667111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243175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4819239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5395303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971367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547431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7123495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7699559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8275623" y="270586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219639" y="2366965"/>
            <a:ext cx="147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Time(frame)</a:t>
            </a:r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785734" y="2705868"/>
            <a:ext cx="576064" cy="288032"/>
          </a:xfrm>
          <a:prstGeom prst="rect">
            <a:avLst/>
          </a:prstGeom>
          <a:solidFill>
            <a:srgbClr val="FFFF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1434863" y="2633860"/>
            <a:ext cx="504056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218838" y="231779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160μsec</a:t>
            </a:r>
            <a:endParaRPr lang="ja-JP" altLang="en-US" dirty="0"/>
          </a:p>
        </p:txBody>
      </p:sp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>
          <a:xfrm>
            <a:off x="8685550" y="6124005"/>
            <a:ext cx="2743200" cy="365125"/>
          </a:xfrm>
        </p:spPr>
        <p:txBody>
          <a:bodyPr/>
          <a:lstStyle/>
          <a:p>
            <a:fld id="{8A164686-BA70-4922-919D-028AADB877D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~New analytical technic in AC mode</a:t>
            </a:r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26105" y="1754395"/>
            <a:ext cx="896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Tune </a:t>
            </a:r>
            <a:r>
              <a:rPr lang="en-US" altLang="ja-JP" sz="2000" dirty="0" smtClean="0"/>
              <a:t>is NOT measured frame by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Tunes are measured with sliding 1 frame (step = 8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sz="2000" dirty="0" smtClean="0"/>
              <a:t>sec)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178949" y="3250534"/>
            <a:ext cx="5644082" cy="3364306"/>
            <a:chOff x="178949" y="3250534"/>
            <a:chExt cx="5644082" cy="3364306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7362" y="3250534"/>
              <a:ext cx="5290972" cy="3238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8749410"/>
                </p:ext>
              </p:extLst>
            </p:nvPr>
          </p:nvGraphicFramePr>
          <p:xfrm>
            <a:off x="817225" y="3388174"/>
            <a:ext cx="1848212" cy="891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数式" r:id="rId4" imgW="939600" imgH="622080" progId="Equation.3">
                    <p:embed/>
                  </p:oleObj>
                </mc:Choice>
                <mc:Fallback>
                  <p:oleObj name="数式" r:id="rId4" imgW="939600" imgH="622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7225" y="3388174"/>
                          <a:ext cx="1848212" cy="89151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テキスト ボックス 55"/>
            <p:cNvSpPr txBox="1"/>
            <p:nvPr/>
          </p:nvSpPr>
          <p:spPr>
            <a:xfrm>
              <a:off x="532059" y="6245508"/>
              <a:ext cx="5976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0ms</a:t>
              </a:r>
              <a:endParaRPr lang="ja-JP" altLang="en-US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5060715" y="6245508"/>
              <a:ext cx="7623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2.5ms</a:t>
              </a:r>
              <a:endParaRPr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 rot="16200000">
              <a:off x="-257461" y="4559608"/>
              <a:ext cx="1249646" cy="376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TuneX</a:t>
              </a:r>
              <a:endParaRPr lang="ja-JP" altLang="en-US" dirty="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1654109" y="5779235"/>
              <a:ext cx="37706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1402495" y="5779235"/>
              <a:ext cx="944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160</a:t>
              </a:r>
              <a:r>
                <a:rPr lang="en-US" altLang="ja-JP" dirty="0" smtClean="0">
                  <a:latin typeface="Symbol" panose="05050102010706020507" pitchFamily="18" charset="2"/>
                </a:rPr>
                <a:t>m</a:t>
              </a:r>
              <a:r>
                <a:rPr lang="en-US" altLang="ja-JP" dirty="0" smtClean="0"/>
                <a:t>s</a:t>
              </a:r>
              <a:endParaRPr lang="ja-JP" altLang="en-US" dirty="0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5452064" y="3822517"/>
            <a:ext cx="1478010" cy="1262783"/>
            <a:chOff x="5452064" y="3822517"/>
            <a:chExt cx="1478010" cy="1262783"/>
          </a:xfrm>
        </p:grpSpPr>
        <p:sp>
          <p:nvSpPr>
            <p:cNvPr id="12" name="右矢印 11"/>
            <p:cNvSpPr/>
            <p:nvPr/>
          </p:nvSpPr>
          <p:spPr>
            <a:xfrm>
              <a:off x="5846747" y="4410742"/>
              <a:ext cx="724400" cy="6745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5452064" y="3822517"/>
              <a:ext cx="14780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0000"/>
                  </a:solidFill>
                </a:rPr>
                <a:t>Moving average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576964" y="3250534"/>
            <a:ext cx="5644082" cy="3341821"/>
            <a:chOff x="6576964" y="3250534"/>
            <a:chExt cx="5644082" cy="3341821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25029" y="3250534"/>
              <a:ext cx="5237845" cy="3238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テキスト ボックス 63"/>
            <p:cNvSpPr txBox="1"/>
            <p:nvPr/>
          </p:nvSpPr>
          <p:spPr>
            <a:xfrm>
              <a:off x="6930074" y="6223023"/>
              <a:ext cx="5976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0ms</a:t>
              </a:r>
              <a:endParaRPr lang="ja-JP" altLang="en-US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11458730" y="6223023"/>
              <a:ext cx="7623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20ms</a:t>
              </a:r>
              <a:endParaRPr lang="ja-JP" altLang="en-US" dirty="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 rot="16200000">
              <a:off x="6140554" y="4537123"/>
              <a:ext cx="1249646" cy="376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TuneX</a:t>
              </a:r>
              <a:endParaRPr lang="ja-JP" altLang="en-US" dirty="0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8445099" y="5317570"/>
              <a:ext cx="2602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rgbClr val="FF0000"/>
                  </a:solidFill>
                </a:rPr>
                <a:t>Moving average tune 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91239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61419 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スライド番号プレースホルダ 54"/>
          <p:cNvSpPr>
            <a:spLocks noGrp="1"/>
          </p:cNvSpPr>
          <p:nvPr>
            <p:ph type="sldNum" sz="quarter" idx="12"/>
          </p:nvPr>
        </p:nvSpPr>
        <p:spPr>
          <a:xfrm>
            <a:off x="8610600" y="6124005"/>
            <a:ext cx="2743200" cy="365125"/>
          </a:xfrm>
        </p:spPr>
        <p:txBody>
          <a:bodyPr/>
          <a:lstStyle/>
          <a:p>
            <a:fld id="{8A164686-BA70-4922-919D-028AADB877D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8200" y="2301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  <a:t>Tune Measurement</a:t>
            </a:r>
            <a:br>
              <a:rPr lang="en-US" altLang="ja-JP" b="1" i="1" dirty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b="1" i="1" dirty="0" smtClean="0">
                <a:solidFill>
                  <a:srgbClr val="00B0F0"/>
                </a:solidFill>
                <a:cs typeface="Times New Roman" pitchFamily="18" charset="0"/>
              </a:rPr>
              <a:t>~Comparison between general and new analysis</a:t>
            </a:r>
            <a:endParaRPr kumimoji="1" lang="ja-JP" altLang="en-US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986" y="2252332"/>
            <a:ext cx="6907341" cy="42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円/楕円 1"/>
          <p:cNvSpPr/>
          <p:nvPr/>
        </p:nvSpPr>
        <p:spPr>
          <a:xfrm>
            <a:off x="2592058" y="2023672"/>
            <a:ext cx="89941" cy="8244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3980127" y="2023672"/>
            <a:ext cx="89941" cy="8244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442156" y="1849001"/>
            <a:ext cx="147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general</a:t>
            </a:r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665334" y="1849001"/>
            <a:ext cx="147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new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92715" y="2383436"/>
            <a:ext cx="460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Tunes during acceleration were measured with high accuracy by using new analysis.</a:t>
            </a:r>
          </a:p>
          <a:p>
            <a:r>
              <a:rPr lang="en-US" altLang="ja-JP" dirty="0" smtClean="0"/>
              <a:t>We can </a:t>
            </a:r>
            <a:r>
              <a:rPr lang="en-US" altLang="ja-JP" dirty="0"/>
              <a:t> </a:t>
            </a:r>
            <a:r>
              <a:rPr lang="en-US" altLang="ja-JP" dirty="0" smtClean="0"/>
              <a:t>clearly discuss tune excursion caused by B-Q tracking.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13302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3"/>
          <p:cNvSpPr txBox="1">
            <a:spLocks noChangeArrowheads="1"/>
          </p:cNvSpPr>
          <p:nvPr/>
        </p:nvSpPr>
        <p:spPr bwMode="auto">
          <a:xfrm>
            <a:off x="509667" y="188641"/>
            <a:ext cx="98860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4000" b="1" i="1" dirty="0">
                <a:solidFill>
                  <a:srgbClr val="00B0F0"/>
                </a:solidFill>
                <a:cs typeface="Times New Roman" pitchFamily="18" charset="0"/>
              </a:rPr>
              <a:t>Tune </a:t>
            </a:r>
            <a:r>
              <a:rPr lang="en-US" altLang="ja-JP" sz="4000" b="1" i="1" dirty="0" smtClean="0">
                <a:solidFill>
                  <a:srgbClr val="00B0F0"/>
                </a:solidFill>
                <a:cs typeface="Times New Roman" pitchFamily="18" charset="0"/>
              </a:rPr>
              <a:t>control during acceleration</a:t>
            </a:r>
            <a:endParaRPr lang="ja-JP" altLang="en-US" sz="4000" b="1" dirty="0">
              <a:solidFill>
                <a:schemeClr val="accent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20" y="2346026"/>
            <a:ext cx="7299151" cy="344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485679" y="587441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Time (ms)</a:t>
            </a:r>
            <a:endParaRPr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1817505" y="3205888"/>
            <a:ext cx="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Tune</a:t>
            </a:r>
            <a:endParaRPr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57487" y="1985986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Horizontal</a:t>
            </a:r>
            <a:endParaRPr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57887" y="1985986"/>
            <a:ext cx="90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Vertical</a:t>
            </a:r>
            <a:endParaRPr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8261" y="4722291"/>
            <a:ext cx="16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Measured tune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Calculated tune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74645" y="4722291"/>
            <a:ext cx="16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Measured tune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Calculated tune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22367" y="1104177"/>
            <a:ext cx="8544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measured tune patterns were well </a:t>
            </a:r>
            <a:r>
              <a:rPr lang="en-US" altLang="ja-JP" sz="2000" dirty="0" smtClean="0"/>
              <a:t>reproduced </a:t>
            </a:r>
            <a:r>
              <a:rPr lang="en-US" altLang="ja-JP" sz="2000" dirty="0"/>
              <a:t>in our simulation.</a:t>
            </a:r>
          </a:p>
          <a:p>
            <a:r>
              <a:rPr lang="en-US" altLang="ja-JP" sz="2000" dirty="0"/>
              <a:t>Tune during </a:t>
            </a:r>
            <a:r>
              <a:rPr lang="en-US" altLang="ja-JP" sz="2000" dirty="0" smtClean="0"/>
              <a:t>acceleration was </a:t>
            </a:r>
            <a:r>
              <a:rPr lang="en-US" altLang="ja-JP" sz="2000" dirty="0"/>
              <a:t>well controlled by changing QMs top current. </a:t>
            </a:r>
            <a:endParaRPr lang="ja-JP" altLang="en-US" sz="2000" dirty="0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8671810" y="4039849"/>
            <a:ext cx="442210" cy="38974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endCxn id="4" idx="6"/>
          </p:cNvCxnSpPr>
          <p:nvPr/>
        </p:nvCxnSpPr>
        <p:spPr>
          <a:xfrm flipH="1">
            <a:off x="9114020" y="4212236"/>
            <a:ext cx="674557" cy="224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9731848" y="3933691"/>
            <a:ext cx="169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Failure of peak search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46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3"/>
          <p:cNvGrpSpPr/>
          <p:nvPr/>
        </p:nvGrpSpPr>
        <p:grpSpPr>
          <a:xfrm>
            <a:off x="1775520" y="105444"/>
            <a:ext cx="4248472" cy="6131869"/>
            <a:chOff x="524528" y="105443"/>
            <a:chExt cx="4407512" cy="6491909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528" y="10544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040" y="226568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528" y="442592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5735961" y="6125234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ea typeface="ＭＳ Ｐ明朝" pitchFamily="18" charset="-128"/>
                <a:cs typeface="Times New Roman" pitchFamily="18" charset="0"/>
              </a:rPr>
              <a:t>s(m)</a:t>
            </a:r>
            <a:endParaRPr lang="ja-JP" altLang="en-US" sz="2000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8" name="円/楕円 16"/>
          <p:cNvSpPr>
            <a:spLocks noChangeArrowheads="1"/>
          </p:cNvSpPr>
          <p:nvPr/>
        </p:nvSpPr>
        <p:spPr bwMode="auto">
          <a:xfrm>
            <a:off x="1919537" y="6598493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1" name="テキスト ボックス 23"/>
          <p:cNvSpPr txBox="1">
            <a:spLocks noChangeArrowheads="1"/>
          </p:cNvSpPr>
          <p:nvPr/>
        </p:nvSpPr>
        <p:spPr bwMode="auto">
          <a:xfrm>
            <a:off x="2019548" y="6474822"/>
            <a:ext cx="1412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ea typeface="ＭＳ Ｐ明朝" pitchFamily="18" charset="-128"/>
                <a:cs typeface="Times New Roman" pitchFamily="18" charset="0"/>
              </a:rPr>
              <a:t>Measured </a:t>
            </a:r>
            <a:endParaRPr lang="ja-JP" altLang="en-US" sz="1600" dirty="0">
              <a:solidFill>
                <a:srgbClr val="FF3399"/>
              </a:solidFill>
              <a:ea typeface="ＭＳ Ｐ明朝" pitchFamily="18" charset="-128"/>
              <a:cs typeface="Times New Roman" pitchFamily="18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261766" y="6643265"/>
            <a:ext cx="144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23"/>
          <p:cNvSpPr txBox="1">
            <a:spLocks noChangeArrowheads="1"/>
          </p:cNvSpPr>
          <p:nvPr/>
        </p:nvSpPr>
        <p:spPr bwMode="auto">
          <a:xfrm>
            <a:off x="3405782" y="6474822"/>
            <a:ext cx="1422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ea typeface="ＭＳ Ｐ明朝" pitchFamily="18" charset="-128"/>
                <a:cs typeface="Times New Roman" pitchFamily="18" charset="0"/>
              </a:rPr>
              <a:t>Designed </a:t>
            </a:r>
            <a:endParaRPr lang="ja-JP" altLang="en-US" sz="1600" dirty="0">
              <a:solidFill>
                <a:srgbClr val="FF3399"/>
              </a:solidFill>
              <a:ea typeface="ＭＳ Ｐ明朝" pitchFamily="18" charset="-128"/>
              <a:cs typeface="Times New Roman" pitchFamily="18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611836" y="6643265"/>
            <a:ext cx="21602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3"/>
          <p:cNvSpPr txBox="1">
            <a:spLocks noChangeArrowheads="1"/>
          </p:cNvSpPr>
          <p:nvPr/>
        </p:nvSpPr>
        <p:spPr bwMode="auto">
          <a:xfrm>
            <a:off x="4827860" y="6474822"/>
            <a:ext cx="1440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ea typeface="ＭＳ Ｐ明朝" pitchFamily="18" charset="-128"/>
                <a:cs typeface="Times New Roman" pitchFamily="18" charset="0"/>
              </a:rPr>
              <a:t>Reproduced </a:t>
            </a:r>
            <a:endParaRPr lang="ja-JP" altLang="en-US" sz="1600" dirty="0">
              <a:solidFill>
                <a:srgbClr val="FF3399"/>
              </a:solidFill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541704" y="5617403"/>
            <a:ext cx="4609728" cy="70788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3399"/>
                </a:solidFill>
                <a:ea typeface="ＭＳ Ｐ明朝" pitchFamily="18" charset="-128"/>
                <a:cs typeface="Times New Roman" pitchFamily="18" charset="0"/>
              </a:rPr>
              <a:t>The measured optics </a:t>
            </a:r>
            <a:r>
              <a:rPr lang="en-US" altLang="ja-JP" sz="2000" dirty="0" smtClean="0">
                <a:solidFill>
                  <a:srgbClr val="FF3399"/>
                </a:solidFill>
                <a:ea typeface="ＭＳ Ｐ明朝" pitchFamily="18" charset="-128"/>
                <a:cs typeface="Times New Roman" pitchFamily="18" charset="0"/>
              </a:rPr>
              <a:t>was reasonably </a:t>
            </a:r>
            <a:r>
              <a:rPr lang="en-US" altLang="ja-JP" sz="2000" dirty="0" smtClean="0">
                <a:solidFill>
                  <a:srgbClr val="FF3399"/>
                </a:solidFill>
                <a:ea typeface="ＭＳ Ｐ明朝" pitchFamily="18" charset="-128"/>
                <a:cs typeface="Times New Roman" pitchFamily="18" charset="0"/>
              </a:rPr>
              <a:t>well-reproduced </a:t>
            </a:r>
            <a:r>
              <a:rPr lang="en-US" altLang="ja-JP" sz="2000" dirty="0">
                <a:solidFill>
                  <a:srgbClr val="FF3399"/>
                </a:solidFill>
                <a:ea typeface="ＭＳ Ｐ明朝" pitchFamily="18" charset="-128"/>
                <a:cs typeface="Times New Roman" pitchFamily="18" charset="0"/>
              </a:rPr>
              <a:t>in our accelerator </a:t>
            </a:r>
            <a:r>
              <a:rPr lang="en-US" altLang="ja-JP" sz="2000" dirty="0" smtClean="0">
                <a:solidFill>
                  <a:srgbClr val="FF3399"/>
                </a:solidFill>
                <a:ea typeface="ＭＳ Ｐ明朝" pitchFamily="18" charset="-128"/>
                <a:cs typeface="Times New Roman" pitchFamily="18" charset="0"/>
              </a:rPr>
              <a:t>model.</a:t>
            </a:r>
            <a:endParaRPr lang="ja-JP" altLang="en-US" sz="2000" dirty="0"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12024" y="1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i="1" dirty="0">
                <a:solidFill>
                  <a:srgbClr val="00B0F0"/>
                </a:solidFill>
                <a:cs typeface="Times New Roman" pitchFamily="18" charset="0"/>
              </a:rPr>
              <a:t>Optics </a:t>
            </a:r>
            <a:r>
              <a:rPr lang="en-US" altLang="ja-JP" sz="3600" b="1" i="1" dirty="0" smtClean="0">
                <a:solidFill>
                  <a:srgbClr val="00B0F0"/>
                </a:solidFill>
                <a:cs typeface="Times New Roman" pitchFamily="18" charset="0"/>
              </a:rPr>
              <a:t>Correction</a:t>
            </a:r>
            <a:endParaRPr lang="en-US" altLang="ja-JP" sz="3600" b="1" i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25" name="テキスト ボックス 6"/>
          <p:cNvSpPr txBox="1">
            <a:spLocks noChangeArrowheads="1"/>
          </p:cNvSpPr>
          <p:nvPr/>
        </p:nvSpPr>
        <p:spPr bwMode="auto">
          <a:xfrm>
            <a:off x="2159447" y="1259468"/>
            <a:ext cx="1584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Injection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6" name="テキスト ボックス 7"/>
          <p:cNvSpPr txBox="1">
            <a:spLocks noChangeArrowheads="1"/>
          </p:cNvSpPr>
          <p:nvPr/>
        </p:nvSpPr>
        <p:spPr bwMode="auto">
          <a:xfrm>
            <a:off x="2207568" y="3284984"/>
            <a:ext cx="1725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Extraction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2207569" y="5373216"/>
            <a:ext cx="944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RF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078343" y="38176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(m)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1222359" y="1426385"/>
            <a:ext cx="89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altLang="ja-JP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(m)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テキスト ボックス 5"/>
          <p:cNvSpPr txBox="1">
            <a:spLocks noChangeArrowheads="1"/>
          </p:cNvSpPr>
          <p:nvPr/>
        </p:nvSpPr>
        <p:spPr bwMode="auto">
          <a:xfrm>
            <a:off x="6168008" y="3933056"/>
            <a:ext cx="442798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u="sng" dirty="0">
                <a:ea typeface="ＭＳ Ｐ明朝" pitchFamily="18" charset="-128"/>
                <a:cs typeface="Times New Roman" pitchFamily="18" charset="0"/>
              </a:rPr>
              <a:t>Beta functions </a:t>
            </a:r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: Estimated from a response of the closed orbit for a dipole kick (STM) : 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graphicFrame>
        <p:nvGraphicFramePr>
          <p:cNvPr id="60417" name="Object 2"/>
          <p:cNvGraphicFramePr>
            <a:graphicFrameLocks noChangeAspect="1"/>
          </p:cNvGraphicFramePr>
          <p:nvPr>
            <p:extLst/>
          </p:nvPr>
        </p:nvGraphicFramePr>
        <p:xfrm>
          <a:off x="7599363" y="4610100"/>
          <a:ext cx="20161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数式" r:id="rId6" imgW="1218960" imgH="431640" progId="Equation.3">
                  <p:embed/>
                </p:oleObj>
              </mc:Choice>
              <mc:Fallback>
                <p:oleObj name="数式" r:id="rId6" imgW="1218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9363" y="4610100"/>
                        <a:ext cx="2016125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正方形/長方形 39"/>
          <p:cNvSpPr/>
          <p:nvPr/>
        </p:nvSpPr>
        <p:spPr>
          <a:xfrm>
            <a:off x="6168008" y="2708921"/>
            <a:ext cx="4355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u="sng" dirty="0">
                <a:cs typeface="Times New Roman" pitchFamily="18" charset="0"/>
              </a:rPr>
              <a:t>Dispersion functions </a:t>
            </a:r>
            <a:r>
              <a:rPr lang="en-US" altLang="ja-JP" dirty="0">
                <a:cs typeface="Times New Roman" pitchFamily="18" charset="0"/>
              </a:rPr>
              <a:t>: Measured by looking at a </a:t>
            </a:r>
            <a:r>
              <a:rPr lang="en-US" altLang="ja-JP" dirty="0" err="1">
                <a:cs typeface="Times New Roman" pitchFamily="18" charset="0"/>
              </a:rPr>
              <a:t>rf</a:t>
            </a:r>
            <a:r>
              <a:rPr lang="en-US" altLang="ja-JP" dirty="0">
                <a:cs typeface="Times New Roman" pitchFamily="18" charset="0"/>
              </a:rPr>
              <a:t>-frequency dependence of the closed orbit</a:t>
            </a:r>
            <a:endParaRPr lang="ja-JP" altLang="en-US" dirty="0">
              <a:cs typeface="Times New Roman" pitchFamily="18" charset="0"/>
            </a:endParaRP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>
            <p:extLst/>
          </p:nvPr>
        </p:nvGraphicFramePr>
        <p:xfrm>
          <a:off x="7645400" y="3498850"/>
          <a:ext cx="18065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数式" r:id="rId8" imgW="1091880" imgH="228600" progId="Equation.3">
                  <p:embed/>
                </p:oleObj>
              </mc:Choice>
              <mc:Fallback>
                <p:oleObj name="数式" r:id="rId8" imgW="1091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5400" y="3498850"/>
                        <a:ext cx="18065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正方形/長方形 40"/>
          <p:cNvSpPr/>
          <p:nvPr/>
        </p:nvSpPr>
        <p:spPr>
          <a:xfrm>
            <a:off x="6168008" y="764705"/>
            <a:ext cx="4355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u="sng" dirty="0" err="1">
                <a:cs typeface="Times New Roman" pitchFamily="18" charset="0"/>
              </a:rPr>
              <a:t>Betatron</a:t>
            </a:r>
            <a:r>
              <a:rPr lang="en-US" altLang="ja-JP" sz="2000" b="1" u="sng" dirty="0">
                <a:cs typeface="Times New Roman" pitchFamily="18" charset="0"/>
              </a:rPr>
              <a:t> tunes </a:t>
            </a:r>
            <a:r>
              <a:rPr lang="en-US" altLang="ja-JP" dirty="0">
                <a:cs typeface="Times New Roman" pitchFamily="18" charset="0"/>
              </a:rPr>
              <a:t>: Measured by Fourier transform analysis of detected transverse beam oscillation</a:t>
            </a:r>
            <a:endParaRPr lang="ja-JP" altLang="en-US" dirty="0">
              <a:cs typeface="Times New Roman" pitchFamily="18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816080" y="1772816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HG創英角ﾎﾟｯﾌﾟ体" pitchFamily="49" charset="-128"/>
                <a:cs typeface="Times New Roman" pitchFamily="18" charset="0"/>
              </a:rPr>
              <a:t>Set tune             </a:t>
            </a:r>
            <a:r>
              <a:rPr lang="en-US" altLang="ja-JP" dirty="0">
                <a:ea typeface="HG創英角ﾎﾟｯﾌﾟ体" pitchFamily="49" charset="-128"/>
                <a:cs typeface="Times New Roman" pitchFamily="18" charset="0"/>
              </a:rPr>
              <a:t>:  (6.640, 6.250)</a:t>
            </a:r>
            <a:endParaRPr lang="en-US" altLang="ja-JP" u="sng" dirty="0">
              <a:ea typeface="HG創英角ﾎﾟｯﾌﾟ体" pitchFamily="49" charset="-128"/>
              <a:cs typeface="Times New Roman" pitchFamily="18" charset="0"/>
            </a:endParaRPr>
          </a:p>
          <a:p>
            <a:r>
              <a:rPr lang="en-US" altLang="ja-JP" dirty="0" smtClean="0">
                <a:ea typeface="HG創英角ﾎﾟｯﾌﾟ体" pitchFamily="49" charset="-128"/>
                <a:cs typeface="Times New Roman" pitchFamily="18" charset="0"/>
              </a:rPr>
              <a:t>Measured tune  </a:t>
            </a:r>
            <a:r>
              <a:rPr lang="en-US" altLang="ja-JP" dirty="0">
                <a:ea typeface="HG創英角ﾎﾟｯﾌﾟ体" pitchFamily="49" charset="-128"/>
                <a:cs typeface="Times New Roman" pitchFamily="18" charset="0"/>
              </a:rPr>
              <a:t>:  (6.672, 6.240)</a:t>
            </a:r>
          </a:p>
          <a:p>
            <a:pPr algn="r"/>
            <a:r>
              <a:rPr lang="en-US" altLang="ja-JP" dirty="0">
                <a:ea typeface="HG創英角ﾎﾟｯﾌﾟ体" pitchFamily="49" charset="-128"/>
                <a:cs typeface="Times New Roman" pitchFamily="18" charset="0"/>
              </a:rPr>
              <a:t>@ Day-1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4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6062332" y="3427319"/>
            <a:ext cx="6088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The </a:t>
            </a:r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ring optics were 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well corrected to the design value with no iteration by our accelerator </a:t>
            </a:r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model.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68008" y="0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i="1" dirty="0">
                <a:solidFill>
                  <a:srgbClr val="00B0F0"/>
                </a:solidFill>
                <a:cs typeface="Times New Roman" pitchFamily="18" charset="0"/>
              </a:rPr>
              <a:t>Optics Correction</a:t>
            </a:r>
          </a:p>
          <a:p>
            <a:r>
              <a:rPr lang="en-US" altLang="ja-JP" sz="2400" b="1" i="1" dirty="0">
                <a:solidFill>
                  <a:srgbClr val="00B0F0"/>
                </a:solidFill>
                <a:cs typeface="Times New Roman" pitchFamily="18" charset="0"/>
              </a:rPr>
              <a:t>- Based accelerator model</a:t>
            </a:r>
            <a:endParaRPr lang="ja-JP" altLang="en-US" sz="2400" b="1" i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grpSp>
        <p:nvGrpSpPr>
          <p:cNvPr id="2" name="グループ化 26"/>
          <p:cNvGrpSpPr/>
          <p:nvPr/>
        </p:nvGrpSpPr>
        <p:grpSpPr>
          <a:xfrm>
            <a:off x="1775520" y="105444"/>
            <a:ext cx="4248472" cy="6131869"/>
            <a:chOff x="539552" y="105443"/>
            <a:chExt cx="4400000" cy="6491909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0544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226568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4425923"/>
              <a:ext cx="4400000" cy="217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テキスト ボックス 6"/>
          <p:cNvSpPr txBox="1">
            <a:spLocks noChangeArrowheads="1"/>
          </p:cNvSpPr>
          <p:nvPr/>
        </p:nvSpPr>
        <p:spPr bwMode="auto">
          <a:xfrm>
            <a:off x="2159447" y="1340768"/>
            <a:ext cx="1584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Injection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49" name="テキスト ボックス 7"/>
          <p:cNvSpPr txBox="1">
            <a:spLocks noChangeArrowheads="1"/>
          </p:cNvSpPr>
          <p:nvPr/>
        </p:nvSpPr>
        <p:spPr bwMode="auto">
          <a:xfrm>
            <a:off x="2207568" y="3501008"/>
            <a:ext cx="1725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Extraction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50" name="テキスト ボックス 8"/>
          <p:cNvSpPr txBox="1">
            <a:spLocks noChangeArrowheads="1"/>
          </p:cNvSpPr>
          <p:nvPr/>
        </p:nvSpPr>
        <p:spPr bwMode="auto">
          <a:xfrm>
            <a:off x="2207569" y="5661248"/>
            <a:ext cx="944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ea typeface="ＭＳ Ｐ明朝" pitchFamily="18" charset="-128"/>
                <a:cs typeface="Times New Roman" pitchFamily="18" charset="0"/>
              </a:rPr>
              <a:t>RF + Arc</a:t>
            </a:r>
            <a:endParaRPr lang="ja-JP" altLang="en-US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 rot="16200000">
            <a:off x="1222359" y="1426385"/>
            <a:ext cx="89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altLang="ja-JP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(m)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 rot="16200000">
            <a:off x="1078343" y="38176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(m)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168008" y="1268760"/>
            <a:ext cx="5261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“</a:t>
            </a:r>
            <a:r>
              <a:rPr lang="en-US" altLang="ja-JP" sz="2400" dirty="0">
                <a:solidFill>
                  <a:srgbClr val="0000FF"/>
                </a:solidFill>
                <a:ea typeface="HG創英角ﾎﾟｯﾌﾟ体" pitchFamily="49" charset="-128"/>
                <a:cs typeface="Times New Roman" pitchFamily="18" charset="0"/>
              </a:rPr>
              <a:t>Fudge factor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”: the difference of the set and </a:t>
            </a:r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reproduced 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quadrupole strength </a:t>
            </a:r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of 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7 families in our accelerator model</a:t>
            </a:r>
          </a:p>
        </p:txBody>
      </p:sp>
      <p:sp>
        <p:nvSpPr>
          <p:cNvPr id="54" name="下矢印 53"/>
          <p:cNvSpPr/>
          <p:nvPr/>
        </p:nvSpPr>
        <p:spPr>
          <a:xfrm>
            <a:off x="8472264" y="2660631"/>
            <a:ext cx="100811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cs typeface="Times New Roman" pitchFamily="18" charset="0"/>
            </a:endParaRPr>
          </a:p>
        </p:txBody>
      </p:sp>
      <p:sp>
        <p:nvSpPr>
          <p:cNvPr id="55" name="テキスト ボックス 12"/>
          <p:cNvSpPr txBox="1">
            <a:spLocks noChangeArrowheads="1"/>
          </p:cNvSpPr>
          <p:nvPr/>
        </p:nvSpPr>
        <p:spPr bwMode="auto">
          <a:xfrm>
            <a:off x="5735961" y="6125234"/>
            <a:ext cx="652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ea typeface="ＭＳ Ｐ明朝" pitchFamily="18" charset="-128"/>
                <a:cs typeface="Times New Roman" pitchFamily="18" charset="0"/>
              </a:rPr>
              <a:t>s(m)</a:t>
            </a:r>
            <a:endParaRPr lang="ja-JP" altLang="en-US" sz="2000" dirty="0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56" name="円/楕円 16"/>
          <p:cNvSpPr>
            <a:spLocks noChangeArrowheads="1"/>
          </p:cNvSpPr>
          <p:nvPr/>
        </p:nvSpPr>
        <p:spPr bwMode="auto">
          <a:xfrm>
            <a:off x="2539605" y="6598493"/>
            <a:ext cx="142875" cy="142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57" name="テキスト ボックス 23"/>
          <p:cNvSpPr txBox="1">
            <a:spLocks noChangeArrowheads="1"/>
          </p:cNvSpPr>
          <p:nvPr/>
        </p:nvSpPr>
        <p:spPr bwMode="auto">
          <a:xfrm>
            <a:off x="2639616" y="6474822"/>
            <a:ext cx="14121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ea typeface="ＭＳ Ｐ明朝" pitchFamily="18" charset="-128"/>
                <a:cs typeface="Times New Roman" pitchFamily="18" charset="0"/>
              </a:rPr>
              <a:t>Measured </a:t>
            </a:r>
            <a:endParaRPr lang="ja-JP" altLang="en-US" sz="1600" dirty="0">
              <a:solidFill>
                <a:srgbClr val="FF3399"/>
              </a:solidFill>
              <a:ea typeface="ＭＳ Ｐ明朝" pitchFamily="18" charset="-128"/>
              <a:cs typeface="Times New Roman" pitchFamily="18" charset="0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>
            <a:off x="3881834" y="6643265"/>
            <a:ext cx="144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23"/>
          <p:cNvSpPr txBox="1">
            <a:spLocks noChangeArrowheads="1"/>
          </p:cNvSpPr>
          <p:nvPr/>
        </p:nvSpPr>
        <p:spPr bwMode="auto">
          <a:xfrm>
            <a:off x="4025850" y="6474822"/>
            <a:ext cx="1422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ea typeface="ＭＳ Ｐ明朝" pitchFamily="18" charset="-128"/>
                <a:cs typeface="Times New Roman" pitchFamily="18" charset="0"/>
              </a:rPr>
              <a:t>Designed </a:t>
            </a:r>
            <a:endParaRPr lang="ja-JP" altLang="en-US" sz="1600" dirty="0">
              <a:solidFill>
                <a:srgbClr val="FF3399"/>
              </a:solidFill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80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57439" y="169338"/>
            <a:ext cx="313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i="1" dirty="0" smtClean="0">
                <a:solidFill>
                  <a:srgbClr val="00B0F0"/>
                </a:solidFill>
                <a:cs typeface="Times New Roman" pitchFamily="18" charset="0"/>
              </a:rPr>
              <a:t>Optics control</a:t>
            </a:r>
            <a:endParaRPr lang="ja-JP" altLang="en-US" sz="40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30" y="2159310"/>
            <a:ext cx="4064818" cy="429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34" y="2156740"/>
            <a:ext cx="3996000" cy="43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03826" y="1828077"/>
            <a:ext cx="144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Beta function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33651" y="1827844"/>
            <a:ext cx="200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Dispersion function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1001271" y="3959842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x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2400" baseline="-25000" dirty="0">
                <a:solidFill>
                  <a:srgbClr val="0000FF"/>
                </a:solidFill>
              </a:rPr>
              <a:t>y</a:t>
            </a:r>
            <a:r>
              <a:rPr lang="en-US" altLang="ja-JP" sz="2400" dirty="0"/>
              <a:t> (m)</a:t>
            </a:r>
            <a:endParaRPr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741052" y="3959842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altLang="ja-JP" sz="2400" baseline="-25000" dirty="0" err="1">
                <a:solidFill>
                  <a:srgbClr val="FF0000"/>
                </a:solidFill>
              </a:rPr>
              <a:t>x</a:t>
            </a:r>
            <a:r>
              <a:rPr lang="en-US" altLang="ja-JP" sz="2400" dirty="0"/>
              <a:t> (m)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50818" y="63508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 (m)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95499" y="63452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 (m)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88654" y="1537362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Design curves</a:t>
            </a:r>
          </a:p>
          <a:p>
            <a:r>
              <a:rPr lang="en-US" altLang="ja-JP" dirty="0"/>
              <a:t>Measurements</a:t>
            </a:r>
            <a:endParaRPr lang="ja-JP" altLang="en-US" dirty="0"/>
          </a:p>
        </p:txBody>
      </p:sp>
      <p:cxnSp>
        <p:nvCxnSpPr>
          <p:cNvPr id="12" name="直線コネクタ 11"/>
          <p:cNvCxnSpPr/>
          <p:nvPr/>
        </p:nvCxnSpPr>
        <p:spPr bwMode="auto">
          <a:xfrm>
            <a:off x="3869685" y="1714243"/>
            <a:ext cx="23490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円/楕円 13"/>
          <p:cNvSpPr/>
          <p:nvPr/>
        </p:nvSpPr>
        <p:spPr bwMode="auto">
          <a:xfrm>
            <a:off x="3966115" y="1937431"/>
            <a:ext cx="91059" cy="91059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03918" y="1535621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Design curves</a:t>
            </a:r>
          </a:p>
          <a:p>
            <a:r>
              <a:rPr lang="en-US" altLang="ja-JP" dirty="0"/>
              <a:t>Measurements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8684949" y="1712502"/>
            <a:ext cx="23490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円/楕円 19"/>
          <p:cNvSpPr/>
          <p:nvPr/>
        </p:nvSpPr>
        <p:spPr bwMode="auto">
          <a:xfrm>
            <a:off x="8781379" y="1935690"/>
            <a:ext cx="91059" cy="91059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311639" y="844835"/>
            <a:ext cx="9425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We can control ring optics easily.</a:t>
            </a:r>
          </a:p>
          <a:p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It 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was possible to do </a:t>
            </a:r>
            <a:r>
              <a:rPr lang="en-US" altLang="ja-JP" sz="2400" dirty="0" smtClean="0">
                <a:ea typeface="HG創英角ﾎﾟｯﾌﾟ体" pitchFamily="49" charset="-128"/>
                <a:cs typeface="Times New Roman" pitchFamily="18" charset="0"/>
              </a:rPr>
              <a:t>many beam tunings </a:t>
            </a:r>
            <a:r>
              <a:rPr lang="en-US" altLang="ja-JP" sz="2400" dirty="0">
                <a:ea typeface="HG創英角ﾎﾟｯﾌﾟ体" pitchFamily="49" charset="-128"/>
                <a:cs typeface="Times New Roman" pitchFamily="18" charset="0"/>
              </a:rPr>
              <a:t>based-on our accelerator model.</a:t>
            </a:r>
            <a:endParaRPr lang="en-US" altLang="ja-JP" sz="2400" dirty="0">
              <a:ea typeface="HG創英角ﾎﾟｯﾌﾟ体" pitchFamily="49" charset="-128"/>
              <a:cs typeface="Times New Roman" pitchFamily="18" charset="0"/>
            </a:endParaRP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47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739901" y="1589"/>
            <a:ext cx="88931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b="1" i="1" dirty="0">
                <a:solidFill>
                  <a:srgbClr val="00B0F0"/>
                </a:solidFill>
                <a:ea typeface="ＭＳ Ｐ明朝" pitchFamily="18" charset="-128"/>
                <a:cs typeface="Times New Roman" pitchFamily="18" charset="0"/>
              </a:rPr>
              <a:t>Beam-based measurements</a:t>
            </a:r>
          </a:p>
          <a:p>
            <a:r>
              <a:rPr lang="en-US" altLang="ja-JP" sz="3200" b="1" i="1" dirty="0">
                <a:solidFill>
                  <a:srgbClr val="00B0F0"/>
                </a:solidFill>
                <a:ea typeface="ＭＳ Ｐ明朝" pitchFamily="18" charset="-128"/>
                <a:cs typeface="Times New Roman" pitchFamily="18" charset="0"/>
              </a:rPr>
              <a:t>         of lattice imperfections in the RCS - I -</a:t>
            </a:r>
          </a:p>
        </p:txBody>
      </p:sp>
      <p:pic>
        <p:nvPicPr>
          <p:cNvPr id="20483" name="図 19" descr="beta_s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1" y="2894370"/>
            <a:ext cx="3512765" cy="370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テキスト ボックス 21"/>
          <p:cNvSpPr txBox="1">
            <a:spLocks noChangeArrowheads="1"/>
          </p:cNvSpPr>
          <p:nvPr/>
        </p:nvSpPr>
        <p:spPr bwMode="auto">
          <a:xfrm rot="-5400000">
            <a:off x="1427670" y="4610686"/>
            <a:ext cx="1034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sz="160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ja-JP" sz="1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sz="1600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ja-JP" sz="1600" dirty="0">
                <a:latin typeface="Times New Roman" pitchFamily="18" charset="0"/>
                <a:cs typeface="Times New Roman" pitchFamily="18" charset="0"/>
              </a:rPr>
              <a:t> (m)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5" name="テキスト ボックス 26"/>
          <p:cNvSpPr txBox="1">
            <a:spLocks noChangeArrowheads="1"/>
          </p:cNvSpPr>
          <p:nvPr/>
        </p:nvSpPr>
        <p:spPr bwMode="auto">
          <a:xfrm>
            <a:off x="4856164" y="6502400"/>
            <a:ext cx="614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>
                <a:cs typeface="Times New Roman" pitchFamily="18" charset="0"/>
              </a:rPr>
              <a:t>s (m)</a:t>
            </a:r>
            <a:endParaRPr lang="ja-JP" altLang="en-US" sz="1600">
              <a:cs typeface="Times New Roman" pitchFamily="18" charset="0"/>
            </a:endParaRPr>
          </a:p>
        </p:txBody>
      </p:sp>
      <p:sp>
        <p:nvSpPr>
          <p:cNvPr id="20486" name="テキスト ボックス 29"/>
          <p:cNvSpPr txBox="1">
            <a:spLocks noChangeArrowheads="1"/>
          </p:cNvSpPr>
          <p:nvPr/>
        </p:nvSpPr>
        <p:spPr bwMode="auto">
          <a:xfrm>
            <a:off x="7096004" y="5609778"/>
            <a:ext cx="31614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3399"/>
                </a:solidFill>
                <a:cs typeface="Times New Roman" pitchFamily="18" charset="0"/>
              </a:rPr>
              <a:t>Edge focus</a:t>
            </a:r>
          </a:p>
          <a:p>
            <a:r>
              <a:rPr lang="en-US" altLang="ja-JP" sz="2000" dirty="0">
                <a:solidFill>
                  <a:srgbClr val="FF3399"/>
                </a:solidFill>
                <a:cs typeface="Times New Roman" pitchFamily="18" charset="0"/>
              </a:rPr>
              <a:t>estimated;  K</a:t>
            </a:r>
            <a:r>
              <a:rPr lang="en-US" altLang="ja-JP" sz="2000" baseline="-25000" dirty="0">
                <a:solidFill>
                  <a:srgbClr val="FF3399"/>
                </a:solidFill>
                <a:cs typeface="Times New Roman" pitchFamily="18" charset="0"/>
              </a:rPr>
              <a:t>1</a:t>
            </a:r>
            <a:r>
              <a:rPr lang="en-US" altLang="ja-JP" sz="2000" dirty="0">
                <a:solidFill>
                  <a:srgbClr val="FF3399"/>
                </a:solidFill>
                <a:cs typeface="Times New Roman" pitchFamily="18" charset="0"/>
              </a:rPr>
              <a:t>~-0.003335m</a:t>
            </a:r>
            <a:r>
              <a:rPr lang="en-US" altLang="ja-JP" sz="2000" baseline="30000" dirty="0">
                <a:solidFill>
                  <a:srgbClr val="FF3399"/>
                </a:solidFill>
                <a:cs typeface="Times New Roman" pitchFamily="18" charset="0"/>
              </a:rPr>
              <a:t>-1</a:t>
            </a:r>
            <a:endParaRPr lang="ja-JP" altLang="en-US" sz="2000" baseline="30000" dirty="0">
              <a:solidFill>
                <a:srgbClr val="FF3399"/>
              </a:solidFill>
              <a:cs typeface="Times New Roman" pitchFamily="18" charset="0"/>
            </a:endParaRPr>
          </a:p>
        </p:txBody>
      </p:sp>
      <p:sp>
        <p:nvSpPr>
          <p:cNvPr id="20487" name="円/楕円 31"/>
          <p:cNvSpPr>
            <a:spLocks noChangeArrowheads="1"/>
          </p:cNvSpPr>
          <p:nvPr/>
        </p:nvSpPr>
        <p:spPr bwMode="auto">
          <a:xfrm>
            <a:off x="6606208" y="5522399"/>
            <a:ext cx="3667125" cy="936625"/>
          </a:xfrm>
          <a:prstGeom prst="ellipse">
            <a:avLst/>
          </a:prstGeom>
          <a:noFill/>
          <a:ln w="9525" algn="ctr">
            <a:solidFill>
              <a:srgbClr val="FF33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88" name="正方形/長方形 18"/>
          <p:cNvSpPr>
            <a:spLocks noChangeArrowheads="1"/>
          </p:cNvSpPr>
          <p:nvPr/>
        </p:nvSpPr>
        <p:spPr bwMode="auto">
          <a:xfrm>
            <a:off x="5017120" y="1708796"/>
            <a:ext cx="357188" cy="1000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89" name="正方形/長方形 19"/>
          <p:cNvSpPr>
            <a:spLocks noChangeArrowheads="1"/>
          </p:cNvSpPr>
          <p:nvPr/>
        </p:nvSpPr>
        <p:spPr bwMode="auto">
          <a:xfrm>
            <a:off x="5785470" y="1700859"/>
            <a:ext cx="357188" cy="1000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0" name="正方形/長方形 20"/>
          <p:cNvSpPr>
            <a:spLocks noChangeArrowheads="1"/>
          </p:cNvSpPr>
          <p:nvPr/>
        </p:nvSpPr>
        <p:spPr bwMode="auto">
          <a:xfrm>
            <a:off x="6536359" y="1708796"/>
            <a:ext cx="357187" cy="1000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1" name="正方形/長方形 21"/>
          <p:cNvSpPr>
            <a:spLocks noChangeArrowheads="1"/>
          </p:cNvSpPr>
          <p:nvPr/>
        </p:nvSpPr>
        <p:spPr bwMode="auto">
          <a:xfrm>
            <a:off x="7311059" y="1708796"/>
            <a:ext cx="357187" cy="1000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cxnSp>
        <p:nvCxnSpPr>
          <p:cNvPr id="20492" name="直線矢印コネクタ 25"/>
          <p:cNvCxnSpPr>
            <a:cxnSpLocks noChangeShapeType="1"/>
          </p:cNvCxnSpPr>
          <p:nvPr/>
        </p:nvCxnSpPr>
        <p:spPr bwMode="auto">
          <a:xfrm flipV="1">
            <a:off x="5198096" y="1905646"/>
            <a:ext cx="792163" cy="358775"/>
          </a:xfrm>
          <a:prstGeom prst="straightConnector1">
            <a:avLst/>
          </a:prstGeom>
          <a:noFill/>
          <a:ln w="22225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20493" name="直線コネクタ 27"/>
          <p:cNvCxnSpPr>
            <a:cxnSpLocks noChangeShapeType="1"/>
          </p:cNvCxnSpPr>
          <p:nvPr/>
        </p:nvCxnSpPr>
        <p:spPr bwMode="auto">
          <a:xfrm>
            <a:off x="5974383" y="1913583"/>
            <a:ext cx="785812" cy="0"/>
          </a:xfrm>
          <a:prstGeom prst="line">
            <a:avLst/>
          </a:prstGeom>
          <a:noFill/>
          <a:ln w="22225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20494" name="直線矢印コネクタ 29"/>
          <p:cNvCxnSpPr>
            <a:cxnSpLocks noChangeShapeType="1"/>
          </p:cNvCxnSpPr>
          <p:nvPr/>
        </p:nvCxnSpPr>
        <p:spPr bwMode="auto">
          <a:xfrm>
            <a:off x="6718920" y="1905646"/>
            <a:ext cx="808038" cy="392113"/>
          </a:xfrm>
          <a:prstGeom prst="straightConnector1">
            <a:avLst/>
          </a:prstGeom>
          <a:noFill/>
          <a:ln w="22225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20495" name="円/楕円 33"/>
          <p:cNvSpPr>
            <a:spLocks noChangeArrowheads="1"/>
          </p:cNvSpPr>
          <p:nvPr/>
        </p:nvSpPr>
        <p:spPr bwMode="auto">
          <a:xfrm>
            <a:off x="5188570" y="1923108"/>
            <a:ext cx="357188" cy="5000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6" name="円/楕円 35"/>
          <p:cNvSpPr>
            <a:spLocks noChangeArrowheads="1"/>
          </p:cNvSpPr>
          <p:nvPr/>
        </p:nvSpPr>
        <p:spPr bwMode="auto">
          <a:xfrm>
            <a:off x="5642595" y="1743721"/>
            <a:ext cx="357188" cy="5000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7" name="円/楕円 36"/>
          <p:cNvSpPr>
            <a:spLocks noChangeArrowheads="1"/>
          </p:cNvSpPr>
          <p:nvPr/>
        </p:nvSpPr>
        <p:spPr bwMode="auto">
          <a:xfrm>
            <a:off x="6714159" y="1743721"/>
            <a:ext cx="357187" cy="500063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8" name="円/楕円 37"/>
          <p:cNvSpPr>
            <a:spLocks noChangeArrowheads="1"/>
          </p:cNvSpPr>
          <p:nvPr/>
        </p:nvSpPr>
        <p:spPr bwMode="auto">
          <a:xfrm>
            <a:off x="7168184" y="1923108"/>
            <a:ext cx="357187" cy="5000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0499" name="テキスト ボックス 30"/>
          <p:cNvSpPr txBox="1">
            <a:spLocks noChangeArrowheads="1"/>
          </p:cNvSpPr>
          <p:nvPr/>
        </p:nvSpPr>
        <p:spPr bwMode="auto">
          <a:xfrm>
            <a:off x="4079777" y="2352700"/>
            <a:ext cx="9749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cs typeface="Times New Roman" pitchFamily="18" charset="0"/>
              </a:rPr>
              <a:t>~58 </a:t>
            </a:r>
            <a:r>
              <a:rPr lang="en-US" altLang="ja-JP" sz="1600" dirty="0" err="1">
                <a:cs typeface="Times New Roman" pitchFamily="18" charset="0"/>
              </a:rPr>
              <a:t>mrad</a:t>
            </a:r>
            <a:endParaRPr lang="ja-JP" altLang="en-US" sz="1600" dirty="0">
              <a:cs typeface="Times New Roman" pitchFamily="18" charset="0"/>
            </a:endParaRPr>
          </a:p>
        </p:txBody>
      </p:sp>
      <p:sp>
        <p:nvSpPr>
          <p:cNvPr id="20500" name="テキスト ボックス 33"/>
          <p:cNvSpPr txBox="1">
            <a:spLocks noChangeArrowheads="1"/>
          </p:cNvSpPr>
          <p:nvPr/>
        </p:nvSpPr>
        <p:spPr bwMode="auto">
          <a:xfrm>
            <a:off x="2054225" y="981075"/>
            <a:ext cx="4870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000">
                <a:solidFill>
                  <a:srgbClr val="1070FC"/>
                </a:solidFill>
                <a:cs typeface="Times New Roman" pitchFamily="18" charset="0"/>
              </a:rPr>
              <a:t> Edge focus of the injection-bump magnets</a:t>
            </a:r>
          </a:p>
          <a:p>
            <a:r>
              <a:rPr lang="en-US" altLang="ja-JP" sz="2000">
                <a:solidFill>
                  <a:srgbClr val="1070FC"/>
                </a:solidFill>
                <a:cs typeface="Times New Roman" pitchFamily="18" charset="0"/>
              </a:rPr>
              <a:t>      (0.5 ms flattop + 0.5 ms fall time)</a:t>
            </a:r>
            <a:endParaRPr lang="ja-JP" altLang="en-US" sz="2000">
              <a:solidFill>
                <a:srgbClr val="1070FC"/>
              </a:solidFill>
              <a:cs typeface="Times New Roman" pitchFamily="18" charset="0"/>
            </a:endParaRPr>
          </a:p>
        </p:txBody>
      </p:sp>
      <p:cxnSp>
        <p:nvCxnSpPr>
          <p:cNvPr id="20501" name="直線コネクタ 35"/>
          <p:cNvCxnSpPr>
            <a:cxnSpLocks noChangeShapeType="1"/>
          </p:cNvCxnSpPr>
          <p:nvPr/>
        </p:nvCxnSpPr>
        <p:spPr bwMode="auto">
          <a:xfrm>
            <a:off x="4190033" y="2281883"/>
            <a:ext cx="4392612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20502" name="直線コネクタ 23"/>
          <p:cNvCxnSpPr>
            <a:cxnSpLocks noChangeShapeType="1"/>
          </p:cNvCxnSpPr>
          <p:nvPr/>
        </p:nvCxnSpPr>
        <p:spPr bwMode="auto">
          <a:xfrm>
            <a:off x="4374183" y="2277120"/>
            <a:ext cx="857250" cy="0"/>
          </a:xfrm>
          <a:prstGeom prst="line">
            <a:avLst/>
          </a:prstGeom>
          <a:noFill/>
          <a:ln w="22225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20503" name="直線矢印コネクタ 31"/>
          <p:cNvCxnSpPr>
            <a:cxnSpLocks noChangeShapeType="1"/>
          </p:cNvCxnSpPr>
          <p:nvPr/>
        </p:nvCxnSpPr>
        <p:spPr bwMode="auto">
          <a:xfrm>
            <a:off x="7511084" y="2281884"/>
            <a:ext cx="928687" cy="1587"/>
          </a:xfrm>
          <a:prstGeom prst="straightConnector1">
            <a:avLst/>
          </a:prstGeom>
          <a:noFill/>
          <a:ln w="22225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20504" name="テキスト ボックス 39"/>
          <p:cNvSpPr txBox="1">
            <a:spLocks noChangeArrowheads="1"/>
          </p:cNvSpPr>
          <p:nvPr/>
        </p:nvSpPr>
        <p:spPr bwMode="auto">
          <a:xfrm>
            <a:off x="2270126" y="2636912"/>
            <a:ext cx="4072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cs typeface="Times New Roman" pitchFamily="18" charset="0"/>
              </a:rPr>
              <a:t>Result of beta modulation measurements</a:t>
            </a:r>
          </a:p>
        </p:txBody>
      </p:sp>
      <p:sp>
        <p:nvSpPr>
          <p:cNvPr id="20505" name="テキスト ボックス 41"/>
          <p:cNvSpPr txBox="1">
            <a:spLocks noChangeArrowheads="1"/>
          </p:cNvSpPr>
          <p:nvPr/>
        </p:nvSpPr>
        <p:spPr bwMode="auto">
          <a:xfrm>
            <a:off x="6007249" y="4934050"/>
            <a:ext cx="2842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 New Roman" pitchFamily="18" charset="0"/>
              </a:rPr>
              <a:t>calculation      (injection bump ; ON)</a:t>
            </a:r>
          </a:p>
        </p:txBody>
      </p:sp>
      <p:sp>
        <p:nvSpPr>
          <p:cNvPr id="20506" name="正方形/長方形 42"/>
          <p:cNvSpPr>
            <a:spLocks noChangeArrowheads="1"/>
          </p:cNvSpPr>
          <p:nvPr/>
        </p:nvSpPr>
        <p:spPr bwMode="auto">
          <a:xfrm>
            <a:off x="5807224" y="4721324"/>
            <a:ext cx="2996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700">
                <a:cs typeface="Times New Roman" pitchFamily="18" charset="0"/>
              </a:rPr>
              <a:t> </a:t>
            </a:r>
            <a:r>
              <a:rPr lang="ja-JP" altLang="en-US" sz="700">
                <a:cs typeface="Times New Roman" pitchFamily="18" charset="0"/>
              </a:rPr>
              <a:t>●  </a:t>
            </a:r>
            <a:r>
              <a:rPr lang="ja-JP" altLang="en-US" sz="1600">
                <a:cs typeface="Times New Roman" pitchFamily="18" charset="0"/>
              </a:rPr>
              <a:t> </a:t>
            </a:r>
            <a:r>
              <a:rPr lang="en-US" altLang="ja-JP" sz="1400">
                <a:cs typeface="Times New Roman" pitchFamily="18" charset="0"/>
              </a:rPr>
              <a:t>measurement (injection bump ; ON)</a:t>
            </a:r>
            <a:endParaRPr lang="ja-JP" altLang="en-US" sz="1600">
              <a:cs typeface="Times New Roman" pitchFamily="18" charset="0"/>
            </a:endParaRPr>
          </a:p>
        </p:txBody>
      </p:sp>
      <p:sp>
        <p:nvSpPr>
          <p:cNvPr id="20507" name="テキスト ボックス 43"/>
          <p:cNvSpPr txBox="1">
            <a:spLocks noChangeArrowheads="1"/>
          </p:cNvSpPr>
          <p:nvPr/>
        </p:nvSpPr>
        <p:spPr bwMode="auto">
          <a:xfrm>
            <a:off x="5616724" y="4340324"/>
            <a:ext cx="1939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cs typeface="Times New Roman" pitchFamily="18" charset="0"/>
              </a:rPr>
              <a:t>Horizontal beta function</a:t>
            </a:r>
          </a:p>
          <a:p>
            <a:r>
              <a:rPr lang="en-US" altLang="ja-JP" sz="1400">
                <a:solidFill>
                  <a:srgbClr val="1070FC"/>
                </a:solidFill>
                <a:cs typeface="Times New Roman" pitchFamily="18" charset="0"/>
              </a:rPr>
              <a:t>Vertical beta function</a:t>
            </a:r>
          </a:p>
        </p:txBody>
      </p:sp>
      <p:sp>
        <p:nvSpPr>
          <p:cNvPr id="20508" name="テキスト ボックス 44"/>
          <p:cNvSpPr txBox="1">
            <a:spLocks noChangeArrowheads="1"/>
          </p:cNvSpPr>
          <p:nvPr/>
        </p:nvSpPr>
        <p:spPr bwMode="auto">
          <a:xfrm>
            <a:off x="6005661" y="5137250"/>
            <a:ext cx="29113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cs typeface="Times New Roman" pitchFamily="18" charset="0"/>
              </a:rPr>
              <a:t>calculation      (injection bump ; OFF)</a:t>
            </a:r>
          </a:p>
        </p:txBody>
      </p:sp>
      <p:cxnSp>
        <p:nvCxnSpPr>
          <p:cNvPr id="20509" name="直線コネクタ 46"/>
          <p:cNvCxnSpPr>
            <a:cxnSpLocks noChangeShapeType="1"/>
          </p:cNvCxnSpPr>
          <p:nvPr/>
        </p:nvCxnSpPr>
        <p:spPr bwMode="auto">
          <a:xfrm>
            <a:off x="5832623" y="5099149"/>
            <a:ext cx="215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cxnSp>
        <p:nvCxnSpPr>
          <p:cNvPr id="20510" name="直線コネクタ 50"/>
          <p:cNvCxnSpPr>
            <a:cxnSpLocks noChangeShapeType="1"/>
          </p:cNvCxnSpPr>
          <p:nvPr/>
        </p:nvCxnSpPr>
        <p:spPr bwMode="auto">
          <a:xfrm>
            <a:off x="5832623" y="5292824"/>
            <a:ext cx="215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511" name="テキスト ボックス 31"/>
          <p:cNvSpPr txBox="1">
            <a:spLocks noChangeArrowheads="1"/>
          </p:cNvSpPr>
          <p:nvPr/>
        </p:nvSpPr>
        <p:spPr bwMode="auto">
          <a:xfrm>
            <a:off x="6013451" y="3140969"/>
            <a:ext cx="55664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cs typeface="Times New Roman" pitchFamily="18" charset="0"/>
              </a:rPr>
              <a:t>Beta modulation caused by the edge focus;</a:t>
            </a:r>
          </a:p>
          <a:p>
            <a:r>
              <a:rPr lang="en-US" altLang="ja-JP" dirty="0">
                <a:cs typeface="Times New Roman" pitchFamily="18" charset="0"/>
              </a:rPr>
              <a:t>        - makes a distortion </a:t>
            </a:r>
            <a:r>
              <a:rPr lang="en-US" altLang="ja-JP" dirty="0" smtClean="0">
                <a:cs typeface="Times New Roman" pitchFamily="18" charset="0"/>
              </a:rPr>
              <a:t>of the </a:t>
            </a:r>
            <a:r>
              <a:rPr lang="en-US" altLang="ja-JP" dirty="0">
                <a:cs typeface="Times New Roman" pitchFamily="18" charset="0"/>
              </a:rPr>
              <a:t>lattice super-periodicity</a:t>
            </a:r>
          </a:p>
          <a:p>
            <a:r>
              <a:rPr lang="en-US" altLang="ja-JP" dirty="0">
                <a:cs typeface="Times New Roman" pitchFamily="18" charset="0"/>
              </a:rPr>
              <a:t>        - drives random lattice resonances.</a:t>
            </a:r>
          </a:p>
        </p:txBody>
      </p:sp>
      <p:sp>
        <p:nvSpPr>
          <p:cNvPr id="20512" name="テキスト ボックス 32"/>
          <p:cNvSpPr txBox="1">
            <a:spLocks noChangeArrowheads="1"/>
          </p:cNvSpPr>
          <p:nvPr/>
        </p:nvSpPr>
        <p:spPr bwMode="auto">
          <a:xfrm>
            <a:off x="7729339" y="1848644"/>
            <a:ext cx="2167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  <a:cs typeface="Times New Roman" pitchFamily="18" charset="0"/>
              </a:rPr>
              <a:t>Injection or bit bump</a:t>
            </a:r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530351" y="44450"/>
            <a:ext cx="88931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b="1" i="1" dirty="0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rPr>
              <a:t>Beam-based measurements</a:t>
            </a:r>
          </a:p>
          <a:p>
            <a:r>
              <a:rPr lang="en-US" altLang="ja-JP" sz="3200" b="1" i="1" dirty="0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rPr>
              <a:t>         of lattice imperfections in the RCS - II -</a:t>
            </a:r>
          </a:p>
        </p:txBody>
      </p:sp>
      <p:pic>
        <p:nvPicPr>
          <p:cNvPr id="21507" name="Picture 6" descr="THPP112f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439" y="2243138"/>
            <a:ext cx="33988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Oval 32"/>
          <p:cNvSpPr>
            <a:spLocks noChangeArrowheads="1"/>
          </p:cNvSpPr>
          <p:nvPr/>
        </p:nvSpPr>
        <p:spPr bwMode="auto">
          <a:xfrm>
            <a:off x="3692525" y="2681289"/>
            <a:ext cx="668338" cy="6429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7" name="Oval 36"/>
          <p:cNvSpPr>
            <a:spLocks noChangeArrowheads="1"/>
          </p:cNvSpPr>
          <p:nvPr/>
        </p:nvSpPr>
        <p:spPr bwMode="auto">
          <a:xfrm>
            <a:off x="1751014" y="2100264"/>
            <a:ext cx="865187" cy="7143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8" name="テキスト ボックス 25"/>
          <p:cNvSpPr txBox="1">
            <a:spLocks noChangeArrowheads="1"/>
          </p:cNvSpPr>
          <p:nvPr/>
        </p:nvSpPr>
        <p:spPr bwMode="auto">
          <a:xfrm rot="1740000">
            <a:off x="2536826" y="2165350"/>
            <a:ext cx="233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Extraction beam line DC magnets</a:t>
            </a:r>
            <a:endParaRPr lang="ja-JP" altLang="en-US" sz="1600">
              <a:solidFill>
                <a:srgbClr val="FF0000"/>
              </a:solidFill>
              <a:latin typeface="Times New Roman" pitchFamily="18" charset="0"/>
              <a:ea typeface="HG創英角ﾎﾟｯﾌﾟ体" pitchFamily="49" charset="-128"/>
              <a:cs typeface="Times New Roman" pitchFamily="18" charset="0"/>
            </a:endParaRPr>
          </a:p>
        </p:txBody>
      </p:sp>
      <p:sp>
        <p:nvSpPr>
          <p:cNvPr id="21519" name="テキスト ボックス 20"/>
          <p:cNvSpPr txBox="1">
            <a:spLocks noChangeArrowheads="1"/>
          </p:cNvSpPr>
          <p:nvPr/>
        </p:nvSpPr>
        <p:spPr bwMode="auto">
          <a:xfrm>
            <a:off x="1674813" y="1052513"/>
            <a:ext cx="66992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000">
                <a:solidFill>
                  <a:srgbClr val="1070FC"/>
                </a:solidFill>
                <a:latin typeface="Times New Roman" pitchFamily="18" charset="0"/>
                <a:cs typeface="Times New Roman" pitchFamily="18" charset="0"/>
              </a:rPr>
              <a:t> Leakage fields from the extraction beam line DC magnets;</a:t>
            </a:r>
          </a:p>
          <a:p>
            <a:r>
              <a:rPr lang="en-US" altLang="ja-JP" sz="2000">
                <a:solidFill>
                  <a:srgbClr val="1070FC"/>
                </a:solidFill>
                <a:latin typeface="Times New Roman" pitchFamily="18" charset="0"/>
                <a:cs typeface="Times New Roman" pitchFamily="18" charset="0"/>
              </a:rPr>
              <a:t>         - evaluation of dipole and normal quadrupole components</a:t>
            </a:r>
            <a:endParaRPr lang="ja-JP" altLang="en-US" sz="2000">
              <a:solidFill>
                <a:srgbClr val="1070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0" name="テキスト ボックス 21"/>
          <p:cNvSpPr txBox="1">
            <a:spLocks noChangeArrowheads="1"/>
          </p:cNvSpPr>
          <p:nvPr/>
        </p:nvSpPr>
        <p:spPr bwMode="auto">
          <a:xfrm>
            <a:off x="5949951" y="5826126"/>
            <a:ext cx="4083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Normal quadrupole component estimated</a:t>
            </a:r>
          </a:p>
          <a:p>
            <a:r>
              <a:rPr lang="en-US" altLang="ja-JP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from the optics measurements; 0.0048 m</a:t>
            </a:r>
            <a:r>
              <a:rPr lang="en-US" altLang="ja-JP" baseline="3000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21524" name="円/楕円 15"/>
          <p:cNvSpPr>
            <a:spLocks noChangeArrowheads="1"/>
          </p:cNvSpPr>
          <p:nvPr/>
        </p:nvSpPr>
        <p:spPr bwMode="auto">
          <a:xfrm>
            <a:off x="5803900" y="5599114"/>
            <a:ext cx="4679950" cy="1050925"/>
          </a:xfrm>
          <a:prstGeom prst="ellipse">
            <a:avLst/>
          </a:prstGeom>
          <a:noFill/>
          <a:ln w="9525" algn="ctr">
            <a:solidFill>
              <a:srgbClr val="FF33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1525" name="正方形/長方形 26"/>
          <p:cNvSpPr>
            <a:spLocks noChangeArrowheads="1"/>
          </p:cNvSpPr>
          <p:nvPr/>
        </p:nvSpPr>
        <p:spPr bwMode="auto">
          <a:xfrm rot="1800000">
            <a:off x="1576388" y="3476625"/>
            <a:ext cx="2195512" cy="863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21526" name="テキスト ボックス 25"/>
          <p:cNvSpPr txBox="1">
            <a:spLocks noChangeArrowheads="1"/>
          </p:cNvSpPr>
          <p:nvPr/>
        </p:nvSpPr>
        <p:spPr bwMode="auto">
          <a:xfrm rot="1740000">
            <a:off x="1906588" y="3422651"/>
            <a:ext cx="2000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0362ED"/>
                </a:solidFill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RCS ring</a:t>
            </a:r>
            <a:endParaRPr lang="ja-JP" altLang="en-US" sz="1600">
              <a:solidFill>
                <a:srgbClr val="0362ED"/>
              </a:solidFill>
              <a:latin typeface="Times New Roman" pitchFamily="18" charset="0"/>
              <a:ea typeface="HG創英角ﾎﾟｯﾌﾟ体" pitchFamily="49" charset="-128"/>
              <a:cs typeface="Times New Roman" pitchFamily="18" charset="0"/>
            </a:endParaRPr>
          </a:p>
        </p:txBody>
      </p:sp>
      <p:sp>
        <p:nvSpPr>
          <p:cNvPr id="21527" name="テキスト ボックス 25"/>
          <p:cNvSpPr txBox="1">
            <a:spLocks noChangeArrowheads="1"/>
          </p:cNvSpPr>
          <p:nvPr/>
        </p:nvSpPr>
        <p:spPr bwMode="auto">
          <a:xfrm>
            <a:off x="1674813" y="3860800"/>
            <a:ext cx="36856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Leakage field includes; 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Dipole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component;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- makes COD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(correctable by steering magnets)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・ </a:t>
            </a:r>
            <a:r>
              <a:rPr lang="en-US" altLang="ja-JP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en-US" altLang="ja-JP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ja-JP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component;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 - makes a distortion of the lattice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   super-periodicity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 - drives random lattice resonances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・ </a:t>
            </a:r>
            <a:r>
              <a:rPr lang="en-US" altLang="ja-JP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Skew </a:t>
            </a:r>
            <a:r>
              <a:rPr lang="en-US" altLang="ja-JP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quadrupole</a:t>
            </a:r>
            <a:r>
              <a:rPr lang="en-US" altLang="ja-JP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component;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     - causes linear coupling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5821327" y="1785938"/>
            <a:ext cx="5489475" cy="3803452"/>
            <a:chOff x="3622775" y="1785938"/>
            <a:chExt cx="5489475" cy="3803452"/>
          </a:xfrm>
        </p:grpSpPr>
        <p:pic>
          <p:nvPicPr>
            <p:cNvPr id="21508" name="図 2" descr="cod_fr_lk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9050" y="2114550"/>
              <a:ext cx="3278188" cy="325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テキスト ボックス 10"/>
            <p:cNvSpPr txBox="1">
              <a:spLocks noChangeArrowheads="1"/>
            </p:cNvSpPr>
            <p:nvPr/>
          </p:nvSpPr>
          <p:spPr bwMode="auto">
            <a:xfrm>
              <a:off x="6588125" y="5281613"/>
              <a:ext cx="5581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Times New Roman" pitchFamily="18" charset="0"/>
                  <a:cs typeface="Times New Roman" pitchFamily="18" charset="0"/>
                </a:rPr>
                <a:t>s (m)</a:t>
              </a:r>
              <a:endParaRPr lang="ja-JP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0" name="正方形/長方形 13"/>
            <p:cNvSpPr>
              <a:spLocks noChangeArrowheads="1"/>
            </p:cNvSpPr>
            <p:nvPr/>
          </p:nvSpPr>
          <p:spPr bwMode="auto">
            <a:xfrm>
              <a:off x="7019925" y="3151188"/>
              <a:ext cx="20891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Dipole component</a:t>
              </a:r>
            </a:p>
            <a:p>
              <a:r>
                <a:rPr lang="en-US" altLang="ja-JP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estimated;</a:t>
              </a:r>
            </a:p>
            <a:p>
              <a:r>
                <a:rPr lang="en-US" altLang="ja-JP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-1.14 mrad (hor.)</a:t>
              </a:r>
            </a:p>
            <a:p>
              <a:r>
                <a:rPr lang="en-US" altLang="ja-JP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-0.12 mrad (ver.)</a:t>
              </a:r>
            </a:p>
          </p:txBody>
        </p:sp>
        <p:sp>
          <p:nvSpPr>
            <p:cNvPr id="21511" name="円/楕円 15"/>
            <p:cNvSpPr>
              <a:spLocks noChangeArrowheads="1"/>
            </p:cNvSpPr>
            <p:nvPr/>
          </p:nvSpPr>
          <p:spPr bwMode="auto">
            <a:xfrm>
              <a:off x="6951663" y="2862263"/>
              <a:ext cx="2160587" cy="1655762"/>
            </a:xfrm>
            <a:prstGeom prst="ellipse">
              <a:avLst/>
            </a:prstGeom>
            <a:noFill/>
            <a:ln w="9525" algn="ctr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>
                <a:latin typeface="Times New Roman" pitchFamily="18" charset="0"/>
                <a:ea typeface="ＭＳ Ｐ明朝" pitchFamily="18" charset="-128"/>
                <a:cs typeface="Times New Roman" pitchFamily="18" charset="0"/>
              </a:endParaRPr>
            </a:p>
          </p:txBody>
        </p:sp>
        <p:sp>
          <p:nvSpPr>
            <p:cNvPr id="21512" name="テキスト ボックス 18"/>
            <p:cNvSpPr txBox="1">
              <a:spLocks noChangeArrowheads="1"/>
            </p:cNvSpPr>
            <p:nvPr/>
          </p:nvSpPr>
          <p:spPr bwMode="auto">
            <a:xfrm>
              <a:off x="3851275" y="1785938"/>
              <a:ext cx="33201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Times New Roman" pitchFamily="18" charset="0"/>
                  <a:cs typeface="Times New Roman" pitchFamily="18" charset="0"/>
                </a:rPr>
                <a:t>COD caused by the leakage fields</a:t>
              </a:r>
            </a:p>
          </p:txBody>
        </p:sp>
        <p:sp>
          <p:nvSpPr>
            <p:cNvPr id="21513" name="テキスト ボックス 19"/>
            <p:cNvSpPr txBox="1">
              <a:spLocks noChangeArrowheads="1"/>
            </p:cNvSpPr>
            <p:nvPr/>
          </p:nvSpPr>
          <p:spPr bwMode="auto">
            <a:xfrm rot="-5400000">
              <a:off x="3370943" y="2279749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Δx</a:t>
              </a:r>
              <a:r>
                <a:rPr lang="en-US" altLang="ja-JP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(m)</a:t>
              </a:r>
              <a:r>
                <a:rPr lang="ja-JP" alt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　</a:t>
              </a:r>
            </a:p>
          </p:txBody>
        </p:sp>
        <p:sp>
          <p:nvSpPr>
            <p:cNvPr id="21514" name="テキスト ボックス 20"/>
            <p:cNvSpPr txBox="1">
              <a:spLocks noChangeArrowheads="1"/>
            </p:cNvSpPr>
            <p:nvPr/>
          </p:nvSpPr>
          <p:spPr bwMode="auto">
            <a:xfrm rot="-5400000">
              <a:off x="3442953" y="3997424"/>
              <a:ext cx="6928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Δy</a:t>
              </a:r>
              <a:r>
                <a:rPr lang="en-US" altLang="ja-JP" sz="1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(m)</a:t>
              </a:r>
              <a:endParaRPr lang="ja-JP" altLang="en-US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テキスト ボックス 11"/>
            <p:cNvSpPr txBox="1">
              <a:spLocks noChangeArrowheads="1"/>
            </p:cNvSpPr>
            <p:nvPr/>
          </p:nvSpPr>
          <p:spPr bwMode="auto">
            <a:xfrm>
              <a:off x="4595813" y="3203575"/>
              <a:ext cx="12570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05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□</a:t>
              </a:r>
              <a:r>
                <a:rPr lang="ja-JP" alt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calculation</a:t>
              </a:r>
            </a:p>
          </p:txBody>
        </p:sp>
        <p:sp>
          <p:nvSpPr>
            <p:cNvPr id="21521" name="正方形/長方形 23"/>
            <p:cNvSpPr>
              <a:spLocks noChangeArrowheads="1"/>
            </p:cNvSpPr>
            <p:nvPr/>
          </p:nvSpPr>
          <p:spPr bwMode="auto">
            <a:xfrm>
              <a:off x="4640263" y="3338513"/>
              <a:ext cx="13885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7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●</a:t>
              </a:r>
              <a:r>
                <a:rPr lang="ja-JP" altLang="en-US" sz="1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measurement</a:t>
              </a:r>
              <a:endParaRPr lang="ja-JP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テキスト ボックス 24"/>
            <p:cNvSpPr txBox="1">
              <a:spLocks noChangeArrowheads="1"/>
            </p:cNvSpPr>
            <p:nvPr/>
          </p:nvSpPr>
          <p:spPr bwMode="auto">
            <a:xfrm>
              <a:off x="4591050" y="4816475"/>
              <a:ext cx="12570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050" dirty="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□</a:t>
              </a:r>
              <a:r>
                <a:rPr lang="ja-JP" altLang="en-US" sz="1400" dirty="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400" dirty="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- calculation</a:t>
              </a:r>
            </a:p>
          </p:txBody>
        </p:sp>
        <p:sp>
          <p:nvSpPr>
            <p:cNvPr id="21523" name="正方形/長方形 25"/>
            <p:cNvSpPr>
              <a:spLocks noChangeArrowheads="1"/>
            </p:cNvSpPr>
            <p:nvPr/>
          </p:nvSpPr>
          <p:spPr bwMode="auto">
            <a:xfrm>
              <a:off x="4635500" y="4951413"/>
              <a:ext cx="13885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70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●</a:t>
              </a:r>
              <a:r>
                <a:rPr lang="ja-JP" altLang="en-US" sz="160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400">
                  <a:solidFill>
                    <a:srgbClr val="1070FC"/>
                  </a:solidFill>
                  <a:latin typeface="Times New Roman" pitchFamily="18" charset="0"/>
                  <a:cs typeface="Times New Roman" pitchFamily="18" charset="0"/>
                </a:rPr>
                <a:t>- measurement</a:t>
              </a:r>
              <a:endParaRPr lang="ja-JP" altLang="en-US" sz="1600">
                <a:solidFill>
                  <a:srgbClr val="1070F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28" name="テキスト ボックス 23"/>
            <p:cNvSpPr txBox="1">
              <a:spLocks noChangeArrowheads="1"/>
            </p:cNvSpPr>
            <p:nvPr/>
          </p:nvSpPr>
          <p:spPr bwMode="auto">
            <a:xfrm>
              <a:off x="5580063" y="4005263"/>
              <a:ext cx="10182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  <a:cs typeface="Times New Roman" pitchFamily="18" charset="0"/>
                </a:rPr>
                <a:t>±1.5 mm</a:t>
              </a:r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29" name="テキスト ボックス 25"/>
            <p:cNvSpPr txBox="1">
              <a:spLocks noChangeArrowheads="1"/>
            </p:cNvSpPr>
            <p:nvPr/>
          </p:nvSpPr>
          <p:spPr bwMode="auto">
            <a:xfrm>
              <a:off x="5580063" y="2162175"/>
              <a:ext cx="9669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itchFamily="18" charset="0"/>
                  <a:cs typeface="Times New Roman" pitchFamily="18" charset="0"/>
                </a:rPr>
                <a:t>±10 mm</a:t>
              </a:r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4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0" grpId="0"/>
      <p:bldP spid="215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Simulation model for beam commissioning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R</a:t>
            </a:r>
            <a:r>
              <a:rPr kumimoji="1" lang="en-US" altLang="ja-JP" b="1" i="1" dirty="0" smtClean="0"/>
              <a:t>ing optics tuning and lattice imperfection measurement</a:t>
            </a:r>
            <a:endParaRPr kumimoji="1"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Injection tuning, </a:t>
            </a:r>
            <a:r>
              <a:rPr lang="en-US" altLang="ja-JP" b="1" i="1" dirty="0"/>
              <a:t>p</a:t>
            </a:r>
            <a:r>
              <a:rPr lang="en-US" altLang="ja-JP" b="1" i="1" dirty="0" smtClean="0"/>
              <a:t>ainting </a:t>
            </a:r>
            <a:r>
              <a:rPr lang="en-US" altLang="ja-JP" b="1" i="1" dirty="0" smtClean="0"/>
              <a:t>injection </a:t>
            </a:r>
            <a:r>
              <a:rPr lang="en-US" altLang="ja-JP" b="1" i="1" dirty="0" smtClean="0"/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Extraction kicker field ringing compensation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High intensity beam </a:t>
            </a:r>
            <a:r>
              <a:rPr lang="en-US" altLang="ja-JP" b="1" i="1" dirty="0" smtClean="0"/>
              <a:t>study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3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図 2" descr="cod_skewq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1" y="3098801"/>
            <a:ext cx="3027363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テキスト ボックス 3"/>
          <p:cNvSpPr txBox="1">
            <a:spLocks noChangeArrowheads="1"/>
          </p:cNvSpPr>
          <p:nvPr/>
        </p:nvSpPr>
        <p:spPr bwMode="auto">
          <a:xfrm rot="-5400000">
            <a:off x="1644871" y="3289708"/>
            <a:ext cx="742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Δx</a:t>
            </a:r>
            <a:r>
              <a:rPr lang="en-US" altLang="ja-JP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(mm)</a:t>
            </a:r>
            <a:endParaRPr lang="ja-JP" alt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テキスト ボックス 4"/>
          <p:cNvSpPr txBox="1">
            <a:spLocks noChangeArrowheads="1"/>
          </p:cNvSpPr>
          <p:nvPr/>
        </p:nvSpPr>
        <p:spPr bwMode="auto">
          <a:xfrm rot="-5400000">
            <a:off x="1657572" y="4085839"/>
            <a:ext cx="742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Δy</a:t>
            </a:r>
            <a:r>
              <a:rPr lang="en-US" altLang="ja-JP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(mm)</a:t>
            </a:r>
            <a:endParaRPr lang="ja-JP" altLang="en-US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09764" y="2519364"/>
          <a:ext cx="42576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数式" r:id="rId5" imgW="4241520" imgH="507960" progId="Equation.3">
                  <p:embed/>
                </p:oleObj>
              </mc:Choice>
              <mc:Fallback>
                <p:oleObj name="数式" r:id="rId5" imgW="4241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4" y="2519364"/>
                        <a:ext cx="4257675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テキスト ボックス 11"/>
          <p:cNvSpPr txBox="1">
            <a:spLocks noChangeArrowheads="1"/>
          </p:cNvSpPr>
          <p:nvPr/>
        </p:nvSpPr>
        <p:spPr bwMode="auto">
          <a:xfrm>
            <a:off x="4648201" y="6181726"/>
            <a:ext cx="505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latin typeface="Times New Roman" pitchFamily="18" charset="0"/>
                <a:cs typeface="Times New Roman" pitchFamily="18" charset="0"/>
              </a:rPr>
              <a:t>s (m)</a:t>
            </a:r>
            <a:endParaRPr lang="ja-JP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下矢印 52"/>
          <p:cNvSpPr>
            <a:spLocks noChangeArrowheads="1"/>
          </p:cNvSpPr>
          <p:nvPr/>
        </p:nvSpPr>
        <p:spPr bwMode="auto">
          <a:xfrm>
            <a:off x="2755901" y="3652839"/>
            <a:ext cx="214313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33" name="下矢印 53"/>
          <p:cNvSpPr>
            <a:spLocks noChangeArrowheads="1"/>
          </p:cNvSpPr>
          <p:nvPr/>
        </p:nvSpPr>
        <p:spPr bwMode="auto">
          <a:xfrm>
            <a:off x="2763838" y="5259389"/>
            <a:ext cx="214312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34" name="テキスト ボックス 54"/>
          <p:cNvSpPr txBox="1">
            <a:spLocks noChangeArrowheads="1"/>
          </p:cNvSpPr>
          <p:nvPr/>
        </p:nvSpPr>
        <p:spPr bwMode="auto">
          <a:xfrm rot="-5400000">
            <a:off x="1641696" y="4942295"/>
            <a:ext cx="742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Δx</a:t>
            </a:r>
            <a:r>
              <a:rPr lang="en-US" altLang="ja-JP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(mm)</a:t>
            </a:r>
            <a:endParaRPr lang="ja-JP" alt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テキスト ボックス 55"/>
          <p:cNvSpPr txBox="1">
            <a:spLocks noChangeArrowheads="1"/>
          </p:cNvSpPr>
          <p:nvPr/>
        </p:nvSpPr>
        <p:spPr bwMode="auto">
          <a:xfrm rot="-5400000">
            <a:off x="1653602" y="5661433"/>
            <a:ext cx="7425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Δy</a:t>
            </a:r>
            <a:r>
              <a:rPr lang="en-US" altLang="ja-JP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(mm)</a:t>
            </a:r>
            <a:endParaRPr lang="ja-JP" altLang="en-US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6" name="直線矢印コネクタ 31"/>
          <p:cNvCxnSpPr>
            <a:cxnSpLocks noChangeShapeType="1"/>
          </p:cNvCxnSpPr>
          <p:nvPr/>
        </p:nvCxnSpPr>
        <p:spPr bwMode="auto">
          <a:xfrm rot="5400000">
            <a:off x="4167189" y="3284539"/>
            <a:ext cx="357187" cy="1587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37" name="テキスト ボックス 32"/>
          <p:cNvSpPr txBox="1">
            <a:spLocks noChangeArrowheads="1"/>
          </p:cNvSpPr>
          <p:nvPr/>
        </p:nvSpPr>
        <p:spPr bwMode="auto">
          <a:xfrm>
            <a:off x="4283075" y="3084514"/>
            <a:ext cx="547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Kick</a:t>
            </a:r>
            <a:endParaRPr lang="ja-JP" altLang="en-US" sz="1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8" name="直線矢印コネクタ 33"/>
          <p:cNvCxnSpPr>
            <a:cxnSpLocks noChangeShapeType="1"/>
          </p:cNvCxnSpPr>
          <p:nvPr/>
        </p:nvCxnSpPr>
        <p:spPr bwMode="auto">
          <a:xfrm rot="5400000">
            <a:off x="4829175" y="4892675"/>
            <a:ext cx="357188" cy="1588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39" name="テキスト ボックス 34"/>
          <p:cNvSpPr txBox="1">
            <a:spLocks noChangeArrowheads="1"/>
          </p:cNvSpPr>
          <p:nvPr/>
        </p:nvSpPr>
        <p:spPr bwMode="auto">
          <a:xfrm>
            <a:off x="4935538" y="4689476"/>
            <a:ext cx="546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Kick</a:t>
            </a:r>
            <a:endParaRPr lang="ja-JP" altLang="en-US" sz="1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円/楕円 43"/>
          <p:cNvSpPr>
            <a:spLocks noChangeArrowheads="1"/>
          </p:cNvSpPr>
          <p:nvPr/>
        </p:nvSpPr>
        <p:spPr bwMode="auto">
          <a:xfrm>
            <a:off x="1827213" y="2998789"/>
            <a:ext cx="3643312" cy="17557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pic>
        <p:nvPicPr>
          <p:cNvPr id="1041" name="図 2" descr="tune_meas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265613"/>
            <a:ext cx="4357688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テキスト ボックス 4"/>
          <p:cNvSpPr txBox="1">
            <a:spLocks noChangeArrowheads="1"/>
          </p:cNvSpPr>
          <p:nvPr/>
        </p:nvSpPr>
        <p:spPr bwMode="auto">
          <a:xfrm>
            <a:off x="6237288" y="4187825"/>
            <a:ext cx="44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±</a:t>
            </a:r>
            <a:endParaRPr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テキスト ボックス 5"/>
          <p:cNvSpPr txBox="1">
            <a:spLocks noChangeArrowheads="1"/>
          </p:cNvSpPr>
          <p:nvPr/>
        </p:nvSpPr>
        <p:spPr bwMode="auto">
          <a:xfrm>
            <a:off x="8185150" y="4810125"/>
            <a:ext cx="458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rev</a:t>
            </a:r>
            <a:endParaRPr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テキスト ボックス 42"/>
          <p:cNvSpPr txBox="1">
            <a:spLocks noChangeArrowheads="1"/>
          </p:cNvSpPr>
          <p:nvPr/>
        </p:nvSpPr>
        <p:spPr bwMode="auto">
          <a:xfrm>
            <a:off x="6888164" y="4367213"/>
            <a:ext cx="24764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imes New Roman" pitchFamily="18" charset="0"/>
                <a:ea typeface="HGSｺﾞｼｯｸE" pitchFamily="50" charset="-128"/>
                <a:cs typeface="Times New Roman" pitchFamily="18" charset="0"/>
              </a:rPr>
              <a:t>FT spectrum of BPM signal</a:t>
            </a:r>
            <a:endParaRPr lang="ja-JP" altLang="en-US" sz="1600" dirty="0">
              <a:latin typeface="Times New Roman" pitchFamily="18" charset="0"/>
              <a:ea typeface="HGSｺﾞｼｯｸE" pitchFamily="50" charset="-128"/>
              <a:cs typeface="Times New Roman" pitchFamily="18" charset="0"/>
            </a:endParaRPr>
          </a:p>
        </p:txBody>
      </p:sp>
      <p:sp>
        <p:nvSpPr>
          <p:cNvPr id="1045" name="円/楕円 43"/>
          <p:cNvSpPr>
            <a:spLocks noChangeArrowheads="1"/>
          </p:cNvSpPr>
          <p:nvPr/>
        </p:nvSpPr>
        <p:spPr bwMode="auto">
          <a:xfrm>
            <a:off x="6167438" y="4006850"/>
            <a:ext cx="571500" cy="17589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407151" y="2555875"/>
          <a:ext cx="3559175" cy="166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数式" r:id="rId8" imgW="3644640" imgH="1701720" progId="Equation.3">
                  <p:embed/>
                </p:oleObj>
              </mc:Choice>
              <mc:Fallback>
                <p:oleObj name="数式" r:id="rId8" imgW="3644640" imgH="1701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1" y="2555875"/>
                        <a:ext cx="3559175" cy="166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テキスト ボックス 11"/>
          <p:cNvSpPr txBox="1">
            <a:spLocks noChangeArrowheads="1"/>
          </p:cNvSpPr>
          <p:nvPr/>
        </p:nvSpPr>
        <p:spPr bwMode="auto">
          <a:xfrm>
            <a:off x="9752014" y="5965826"/>
            <a:ext cx="505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latin typeface="Times New Roman" pitchFamily="18" charset="0"/>
                <a:cs typeface="Times New Roman" pitchFamily="18" charset="0"/>
              </a:rPr>
              <a:t> (Hz)</a:t>
            </a:r>
            <a:endParaRPr lang="ja-JP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7" name="円/楕円 32"/>
          <p:cNvSpPr>
            <a:spLocks noChangeArrowheads="1"/>
          </p:cNvSpPr>
          <p:nvPr/>
        </p:nvSpPr>
        <p:spPr bwMode="auto">
          <a:xfrm>
            <a:off x="3919538" y="2568576"/>
            <a:ext cx="500062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48" name="円/楕円 33"/>
          <p:cNvSpPr>
            <a:spLocks noChangeArrowheads="1"/>
          </p:cNvSpPr>
          <p:nvPr/>
        </p:nvSpPr>
        <p:spPr bwMode="auto">
          <a:xfrm>
            <a:off x="3490913" y="2578101"/>
            <a:ext cx="500062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49" name="円/楕円 34"/>
          <p:cNvSpPr>
            <a:spLocks noChangeArrowheads="1"/>
          </p:cNvSpPr>
          <p:nvPr/>
        </p:nvSpPr>
        <p:spPr bwMode="auto">
          <a:xfrm>
            <a:off x="1881188" y="2578101"/>
            <a:ext cx="500062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50" name="円/楕円 35"/>
          <p:cNvSpPr>
            <a:spLocks noChangeArrowheads="1"/>
          </p:cNvSpPr>
          <p:nvPr/>
        </p:nvSpPr>
        <p:spPr bwMode="auto">
          <a:xfrm>
            <a:off x="6853238" y="3433764"/>
            <a:ext cx="500062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51" name="円/楕円 36"/>
          <p:cNvSpPr>
            <a:spLocks noChangeArrowheads="1"/>
          </p:cNvSpPr>
          <p:nvPr/>
        </p:nvSpPr>
        <p:spPr bwMode="auto">
          <a:xfrm>
            <a:off x="9077326" y="3433764"/>
            <a:ext cx="500063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52" name="円/楕円 37"/>
          <p:cNvSpPr>
            <a:spLocks noChangeArrowheads="1"/>
          </p:cNvSpPr>
          <p:nvPr/>
        </p:nvSpPr>
        <p:spPr bwMode="auto">
          <a:xfrm>
            <a:off x="8310563" y="3810001"/>
            <a:ext cx="500062" cy="428625"/>
          </a:xfrm>
          <a:prstGeom prst="ellipse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cxnSp>
        <p:nvCxnSpPr>
          <p:cNvPr id="1053" name="直線矢印コネクタ 38"/>
          <p:cNvCxnSpPr>
            <a:cxnSpLocks noChangeShapeType="1"/>
          </p:cNvCxnSpPr>
          <p:nvPr/>
        </p:nvCxnSpPr>
        <p:spPr bwMode="auto">
          <a:xfrm rot="5400000">
            <a:off x="6250782" y="4680744"/>
            <a:ext cx="288925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54" name="直線矢印コネクタ 39"/>
          <p:cNvCxnSpPr>
            <a:cxnSpLocks noChangeShapeType="1"/>
          </p:cNvCxnSpPr>
          <p:nvPr/>
        </p:nvCxnSpPr>
        <p:spPr bwMode="auto">
          <a:xfrm rot="5400000">
            <a:off x="6369050" y="4679950"/>
            <a:ext cx="287338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55" name="テキスト ボックス 7"/>
          <p:cNvSpPr txBox="1">
            <a:spLocks noChangeArrowheads="1"/>
          </p:cNvSpPr>
          <p:nvPr/>
        </p:nvSpPr>
        <p:spPr bwMode="auto">
          <a:xfrm>
            <a:off x="1847851" y="1668464"/>
            <a:ext cx="34756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Orbit leak (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Δy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) to the vertical plane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by a horizontal single kick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6" name="円/楕円 43"/>
          <p:cNvSpPr>
            <a:spLocks noChangeArrowheads="1"/>
          </p:cNvSpPr>
          <p:nvPr/>
        </p:nvSpPr>
        <p:spPr bwMode="auto">
          <a:xfrm>
            <a:off x="1804988" y="4627564"/>
            <a:ext cx="3643312" cy="17557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57" name="テキスト ボックス 34"/>
          <p:cNvSpPr txBox="1">
            <a:spLocks noChangeArrowheads="1"/>
          </p:cNvSpPr>
          <p:nvPr/>
        </p:nvSpPr>
        <p:spPr bwMode="auto">
          <a:xfrm>
            <a:off x="6229350" y="1666875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Systematic measurement of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two normal mode </a:t>
            </a:r>
            <a:r>
              <a:rPr lang="en-US" altLang="ja-JP" dirty="0" err="1">
                <a:latin typeface="Times New Roman" pitchFamily="18" charset="0"/>
                <a:cs typeface="Times New Roman" pitchFamily="18" charset="0"/>
              </a:rPr>
              <a:t>betatron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tunes (ν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near a linear coupling resonance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8" name="テキスト ボックス 8"/>
          <p:cNvSpPr txBox="1">
            <a:spLocks noChangeArrowheads="1"/>
          </p:cNvSpPr>
          <p:nvPr/>
        </p:nvSpPr>
        <p:spPr bwMode="auto">
          <a:xfrm>
            <a:off x="5187951" y="6129339"/>
            <a:ext cx="3884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Skew quadrupole component estimated;</a:t>
            </a:r>
          </a:p>
          <a:p>
            <a:r>
              <a:rPr lang="en-US" altLang="ja-JP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-0.00112 m</a:t>
            </a:r>
            <a:r>
              <a:rPr lang="en-US" altLang="ja-JP" baseline="3000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ja-JP" altLang="en-US" baseline="3000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9" name="円/楕円 9"/>
          <p:cNvSpPr>
            <a:spLocks noChangeArrowheads="1"/>
          </p:cNvSpPr>
          <p:nvPr/>
        </p:nvSpPr>
        <p:spPr bwMode="auto">
          <a:xfrm>
            <a:off x="5016501" y="6002339"/>
            <a:ext cx="4602163" cy="788987"/>
          </a:xfrm>
          <a:prstGeom prst="ellipse">
            <a:avLst/>
          </a:prstGeom>
          <a:noFill/>
          <a:ln w="9525" algn="ctr">
            <a:solidFill>
              <a:srgbClr val="FF33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>
              <a:latin typeface="Times New Roman" pitchFamily="18" charset="0"/>
              <a:ea typeface="ＭＳ Ｐ明朝" pitchFamily="18" charset="-128"/>
              <a:cs typeface="Times New Roman" pitchFamily="18" charset="0"/>
            </a:endParaRPr>
          </a:p>
        </p:txBody>
      </p:sp>
      <p:sp>
        <p:nvSpPr>
          <p:cNvPr id="1060" name="Rectangle 4"/>
          <p:cNvSpPr>
            <a:spLocks noChangeArrowheads="1"/>
          </p:cNvSpPr>
          <p:nvPr/>
        </p:nvSpPr>
        <p:spPr bwMode="auto">
          <a:xfrm>
            <a:off x="1631951" y="44450"/>
            <a:ext cx="889317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3200" b="1" i="1" dirty="0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rPr>
              <a:t>Beam-based measurements</a:t>
            </a:r>
          </a:p>
          <a:p>
            <a:r>
              <a:rPr lang="en-US" altLang="ja-JP" sz="3200" b="1" i="1" dirty="0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  <a:cs typeface="Times New Roman" pitchFamily="18" charset="0"/>
              </a:rPr>
              <a:t>         of lattice imperfections in the RCS - II -</a:t>
            </a:r>
          </a:p>
        </p:txBody>
      </p:sp>
      <p:sp>
        <p:nvSpPr>
          <p:cNvPr id="1061" name="テキスト ボックス 46"/>
          <p:cNvSpPr txBox="1">
            <a:spLocks noChangeArrowheads="1"/>
          </p:cNvSpPr>
          <p:nvPr/>
        </p:nvSpPr>
        <p:spPr bwMode="auto">
          <a:xfrm>
            <a:off x="1749426" y="1017588"/>
            <a:ext cx="64780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2000">
                <a:solidFill>
                  <a:srgbClr val="1070FC"/>
                </a:solidFill>
                <a:latin typeface="Times New Roman" pitchFamily="18" charset="0"/>
                <a:cs typeface="Times New Roman" pitchFamily="18" charset="0"/>
              </a:rPr>
              <a:t> Leakage fields from the extraction beam line DC magnets;</a:t>
            </a:r>
          </a:p>
          <a:p>
            <a:r>
              <a:rPr lang="en-US" altLang="ja-JP" sz="2000">
                <a:solidFill>
                  <a:srgbClr val="1070FC"/>
                </a:solidFill>
                <a:latin typeface="Times New Roman" pitchFamily="18" charset="0"/>
                <a:cs typeface="Times New Roman" pitchFamily="18" charset="0"/>
              </a:rPr>
              <a:t>           - evaluation of skew quadrupole component</a:t>
            </a:r>
            <a:endParaRPr lang="ja-JP" altLang="en-US" sz="2000">
              <a:solidFill>
                <a:srgbClr val="1070F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5087939" y="3602039"/>
            <a:ext cx="1257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050" dirty="0">
                <a:latin typeface="Times New Roman" pitchFamily="18" charset="0"/>
                <a:cs typeface="Times New Roman" pitchFamily="18" charset="0"/>
              </a:rPr>
              <a:t>□</a:t>
            </a:r>
            <a:r>
              <a:rPr lang="ja-JP" alt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- calculation</a:t>
            </a:r>
          </a:p>
        </p:txBody>
      </p:sp>
      <p:sp>
        <p:nvSpPr>
          <p:cNvPr id="1063" name="正方形/長方形 23"/>
          <p:cNvSpPr>
            <a:spLocks noChangeArrowheads="1"/>
          </p:cNvSpPr>
          <p:nvPr/>
        </p:nvSpPr>
        <p:spPr bwMode="auto">
          <a:xfrm>
            <a:off x="5132388" y="3736975"/>
            <a:ext cx="13885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700"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ja-JP" alt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>
                <a:latin typeface="Times New Roman" pitchFamily="18" charset="0"/>
                <a:cs typeface="Times New Roman" pitchFamily="18" charset="0"/>
              </a:rPr>
              <a:t>- measurement</a:t>
            </a:r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スライド番号プレースホル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2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Simulation model for bea</a:t>
            </a:r>
            <a:r>
              <a:rPr lang="en-US" altLang="ja-JP" b="1" i="1" dirty="0" smtClean="0"/>
              <a:t>m commissioning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R</a:t>
            </a:r>
            <a:r>
              <a:rPr kumimoji="1" lang="en-US" altLang="ja-JP" b="1" i="1" dirty="0" smtClean="0"/>
              <a:t>ing optics tuning and lattice imperfection measurement</a:t>
            </a:r>
            <a:endParaRPr kumimoji="1"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>
                <a:solidFill>
                  <a:srgbClr val="0000FF"/>
                </a:solidFill>
              </a:rPr>
              <a:t>Injection tuning, </a:t>
            </a:r>
            <a:r>
              <a:rPr lang="en-US" altLang="ja-JP" b="1" i="1" dirty="0">
                <a:solidFill>
                  <a:srgbClr val="0000FF"/>
                </a:solidFill>
              </a:rPr>
              <a:t>p</a:t>
            </a:r>
            <a:r>
              <a:rPr lang="en-US" altLang="ja-JP" b="1" i="1" dirty="0" smtClean="0">
                <a:solidFill>
                  <a:srgbClr val="0000FF"/>
                </a:solidFill>
              </a:rPr>
              <a:t>ainting </a:t>
            </a:r>
            <a:r>
              <a:rPr lang="en-US" altLang="ja-JP" b="1" i="1" dirty="0" smtClean="0">
                <a:solidFill>
                  <a:srgbClr val="0000FF"/>
                </a:solidFill>
              </a:rPr>
              <a:t>injection </a:t>
            </a:r>
            <a:r>
              <a:rPr lang="en-US" altLang="ja-JP" b="1" i="1" dirty="0" smtClean="0">
                <a:solidFill>
                  <a:srgbClr val="0000FF"/>
                </a:solidFill>
              </a:rPr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Extraction kicker field ringing compensation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High intensity beam </a:t>
            </a:r>
            <a:r>
              <a:rPr lang="en-US" altLang="ja-JP" b="1" i="1" dirty="0" smtClean="0"/>
              <a:t>study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7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C5626-671D-440E-B00C-7CE7BCE0DCCF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33354" y="150462"/>
            <a:ext cx="10105677" cy="1183458"/>
          </a:xfrm>
        </p:spPr>
        <p:txBody>
          <a:bodyPr>
            <a:noAutofit/>
          </a:bodyPr>
          <a:lstStyle/>
          <a:p>
            <a:r>
              <a:rPr lang="en-US" altLang="ja-JP" b="1" i="1" dirty="0">
                <a:solidFill>
                  <a:srgbClr val="00B0F0"/>
                </a:solidFill>
                <a:latin typeface="+mn-lt"/>
              </a:rPr>
              <a:t>Identification </a:t>
            </a:r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of </a:t>
            </a:r>
            <a:r>
              <a:rPr lang="en-US" altLang="ja-JP" b="1" i="1" dirty="0">
                <a:solidFill>
                  <a:srgbClr val="00B0F0"/>
                </a:solidFill>
                <a:latin typeface="+mn-lt"/>
              </a:rPr>
              <a:t>phase space coordinates </a:t>
            </a:r>
            <a:br>
              <a:rPr lang="en-US" altLang="ja-JP" b="1" i="1" dirty="0">
                <a:solidFill>
                  <a:srgbClr val="00B0F0"/>
                </a:solidFill>
                <a:latin typeface="+mn-lt"/>
              </a:rPr>
            </a:br>
            <a:r>
              <a:rPr lang="en-US" altLang="ja-JP" b="1" i="1" dirty="0">
                <a:solidFill>
                  <a:srgbClr val="00B0F0"/>
                </a:solidFill>
                <a:latin typeface="+mn-lt"/>
              </a:rPr>
              <a:t>at injection point</a:t>
            </a:r>
            <a:endParaRPr lang="ja-JP" altLang="en-US" b="1" i="1" dirty="0">
              <a:solidFill>
                <a:srgbClr val="00B0F0"/>
              </a:solidFill>
              <a:latin typeface="+mn-lt"/>
              <a:ea typeface="ＭＳ Ｐゴシック" pitchFamily="50" charset="-128"/>
            </a:endParaRP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>
            <p:extLst/>
          </p:nvPr>
        </p:nvGraphicFramePr>
        <p:xfrm>
          <a:off x="96600" y="3411856"/>
          <a:ext cx="66595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数式" r:id="rId3" imgW="3632040" imgH="241200" progId="Equation.3">
                  <p:embed/>
                </p:oleObj>
              </mc:Choice>
              <mc:Fallback>
                <p:oleObj name="数式" r:id="rId3" imgW="3632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00" y="3411856"/>
                        <a:ext cx="6659563" cy="44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87387" y="3828082"/>
            <a:ext cx="41923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i="1" dirty="0">
                <a:ea typeface="ＭＳ Ｐ明朝" charset="-128"/>
              </a:rPr>
              <a:t>x</a:t>
            </a:r>
            <a:r>
              <a:rPr lang="en-US" altLang="ja-JP" i="1" baseline="-25000" dirty="0">
                <a:ea typeface="ＭＳ Ｐ明朝" charset="-128"/>
              </a:rPr>
              <a:t>0</a:t>
            </a:r>
            <a:r>
              <a:rPr lang="en-US" altLang="ja-JP" dirty="0">
                <a:ea typeface="ＭＳ Ｐ明朝" charset="-128"/>
              </a:rPr>
              <a:t> : </a:t>
            </a:r>
            <a:r>
              <a:rPr lang="en-US" altLang="ja-JP" dirty="0" smtClean="0">
                <a:ea typeface="ＭＳ Ｐ明朝" charset="-128"/>
              </a:rPr>
              <a:t>Initial position,   </a:t>
            </a:r>
            <a:r>
              <a:rPr lang="en-US" altLang="ja-JP" i="1" dirty="0">
                <a:ea typeface="ＭＳ Ｐ明朝" charset="-128"/>
              </a:rPr>
              <a:t>x</a:t>
            </a:r>
            <a:r>
              <a:rPr lang="en-US" altLang="ja-JP" i="1" baseline="-25000" dirty="0">
                <a:ea typeface="ＭＳ Ｐ明朝" charset="-128"/>
              </a:rPr>
              <a:t>0</a:t>
            </a:r>
            <a:r>
              <a:rPr lang="en-US" altLang="ja-JP" i="1" dirty="0">
                <a:ea typeface="ＭＳ Ｐ明朝" charset="-128"/>
              </a:rPr>
              <a:t>’</a:t>
            </a:r>
            <a:r>
              <a:rPr lang="en-US" altLang="ja-JP" dirty="0">
                <a:ea typeface="ＭＳ Ｐ明朝" charset="-128"/>
              </a:rPr>
              <a:t> : </a:t>
            </a:r>
            <a:r>
              <a:rPr lang="en-US" altLang="ja-JP" dirty="0" smtClean="0">
                <a:ea typeface="ＭＳ Ｐ明朝" charset="-128"/>
              </a:rPr>
              <a:t>Initial angle,</a:t>
            </a:r>
            <a:r>
              <a:rPr lang="ja-JP" altLang="en-US" dirty="0">
                <a:ea typeface="ＭＳ Ｐ明朝" charset="-128"/>
              </a:rPr>
              <a:t>　</a:t>
            </a:r>
            <a:endParaRPr lang="en-US" altLang="ja-JP" dirty="0" smtClean="0">
              <a:ea typeface="ＭＳ Ｐ明朝" charset="-128"/>
            </a:endParaRPr>
          </a:p>
          <a:p>
            <a:pPr algn="ctr"/>
            <a:r>
              <a:rPr lang="en-US" altLang="ja-JP" i="1" dirty="0" err="1" smtClean="0">
                <a:ea typeface="ＭＳ Ｐ明朝" charset="-128"/>
              </a:rPr>
              <a:t>ν</a:t>
            </a:r>
            <a:r>
              <a:rPr lang="en-US" altLang="ja-JP" i="1" baseline="-25000" dirty="0" err="1" smtClean="0">
                <a:ea typeface="ＭＳ Ｐ明朝" charset="-128"/>
              </a:rPr>
              <a:t>x</a:t>
            </a:r>
            <a:r>
              <a:rPr lang="en-US" altLang="ja-JP" i="1" baseline="-25000" dirty="0" smtClean="0">
                <a:ea typeface="ＭＳ Ｐ明朝" charset="-128"/>
              </a:rPr>
              <a:t> </a:t>
            </a:r>
            <a:r>
              <a:rPr lang="en-US" altLang="ja-JP" dirty="0" smtClean="0">
                <a:ea typeface="ＭＳ Ｐ明朝" charset="-128"/>
              </a:rPr>
              <a:t>: </a:t>
            </a:r>
            <a:r>
              <a:rPr lang="en-US" altLang="ja-JP" dirty="0" err="1" smtClean="0">
                <a:ea typeface="ＭＳ Ｐ明朝" charset="-128"/>
              </a:rPr>
              <a:t>betatron</a:t>
            </a:r>
            <a:r>
              <a:rPr lang="en-US" altLang="ja-JP" dirty="0" smtClean="0">
                <a:ea typeface="ＭＳ Ｐ明朝" charset="-128"/>
              </a:rPr>
              <a:t> tune ,</a:t>
            </a:r>
            <a:r>
              <a:rPr lang="ja-JP" altLang="en-US" dirty="0" smtClean="0">
                <a:ea typeface="ＭＳ Ｐ明朝" charset="-128"/>
              </a:rPr>
              <a:t>　</a:t>
            </a:r>
            <a:r>
              <a:rPr lang="ja-JP" altLang="en-US" i="1" dirty="0" smtClean="0">
                <a:ea typeface="ＭＳ Ｐ明朝" charset="-128"/>
              </a:rPr>
              <a:t>ｎ </a:t>
            </a:r>
            <a:r>
              <a:rPr lang="en-US" altLang="ja-JP" dirty="0" smtClean="0">
                <a:ea typeface="ＭＳ Ｐ明朝" charset="-128"/>
              </a:rPr>
              <a:t>:</a:t>
            </a:r>
            <a:r>
              <a:rPr lang="ja-JP" altLang="en-US" dirty="0" smtClean="0">
                <a:ea typeface="ＭＳ Ｐ明朝" charset="-128"/>
              </a:rPr>
              <a:t> </a:t>
            </a:r>
            <a:r>
              <a:rPr lang="en-US" altLang="ja-JP" dirty="0" smtClean="0">
                <a:ea typeface="ＭＳ Ｐ明朝" charset="-128"/>
              </a:rPr>
              <a:t>Turn number</a:t>
            </a:r>
          </a:p>
          <a:p>
            <a:pPr algn="ctr"/>
            <a:r>
              <a:rPr lang="en-US" altLang="ja-JP" dirty="0" smtClean="0">
                <a:ea typeface="ＭＳ Ｐ明朝" charset="-128"/>
              </a:rPr>
              <a:t> </a:t>
            </a:r>
            <a:r>
              <a:rPr lang="en-US" altLang="ja-JP" i="1" dirty="0" smtClean="0">
                <a:ea typeface="ＭＳ Ｐ明朝" charset="-128"/>
              </a:rPr>
              <a:t>α</a:t>
            </a:r>
            <a:r>
              <a:rPr lang="en-US" altLang="ja-JP" i="1" baseline="-25000" dirty="0" smtClean="0">
                <a:ea typeface="ＭＳ Ｐ明朝" charset="-128"/>
              </a:rPr>
              <a:t>x</a:t>
            </a:r>
            <a:r>
              <a:rPr lang="en-US" altLang="ja-JP" dirty="0">
                <a:ea typeface="ＭＳ Ｐ明朝" charset="-128"/>
              </a:rPr>
              <a:t>, </a:t>
            </a:r>
            <a:r>
              <a:rPr lang="en-US" altLang="ja-JP" i="1" dirty="0" err="1" smtClean="0">
                <a:latin typeface="Symbol" panose="05050102010706020507" pitchFamily="18" charset="2"/>
                <a:ea typeface="ＭＳ Ｐ明朝" charset="-128"/>
              </a:rPr>
              <a:t>b</a:t>
            </a:r>
            <a:r>
              <a:rPr lang="en-US" altLang="ja-JP" i="1" baseline="-25000" dirty="0" err="1" smtClean="0">
                <a:ea typeface="ＭＳ Ｐ明朝" charset="-128"/>
              </a:rPr>
              <a:t>x</a:t>
            </a:r>
            <a:r>
              <a:rPr lang="en-US" altLang="ja-JP" i="1" baseline="-25000" dirty="0" smtClean="0">
                <a:ea typeface="ＭＳ Ｐ明朝" charset="-128"/>
              </a:rPr>
              <a:t> </a:t>
            </a:r>
            <a:r>
              <a:rPr lang="en-US" altLang="ja-JP" dirty="0" smtClean="0">
                <a:ea typeface="ＭＳ Ｐ明朝" charset="-128"/>
              </a:rPr>
              <a:t>: Twiss parameter</a:t>
            </a:r>
            <a:endParaRPr lang="ja-JP" altLang="en-US" dirty="0">
              <a:ea typeface="ＭＳ Ｐ明朝" charset="-128"/>
            </a:endParaRP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719018" y="3913058"/>
            <a:ext cx="792163" cy="1676709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graphicFrame>
        <p:nvGraphicFramePr>
          <p:cNvPr id="27655" name="Object 7"/>
          <p:cNvGraphicFramePr>
            <a:graphicFrameLocks noChangeAspect="1"/>
          </p:cNvGraphicFramePr>
          <p:nvPr>
            <p:extLst/>
          </p:nvPr>
        </p:nvGraphicFramePr>
        <p:xfrm>
          <a:off x="6902915" y="3346921"/>
          <a:ext cx="4177783" cy="1916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数式" r:id="rId5" imgW="2158920" imgH="990360" progId="Equation.3">
                  <p:embed/>
                </p:oleObj>
              </mc:Choice>
              <mc:Fallback>
                <p:oleObj name="数式" r:id="rId5" imgW="215892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915" y="3346921"/>
                        <a:ext cx="4177783" cy="19168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9"/>
          <p:cNvGraphicFramePr>
            <a:graphicFrameLocks noChangeAspect="1"/>
          </p:cNvGraphicFramePr>
          <p:nvPr>
            <p:extLst/>
          </p:nvPr>
        </p:nvGraphicFramePr>
        <p:xfrm>
          <a:off x="6902915" y="5419656"/>
          <a:ext cx="4743174" cy="1084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数式" r:id="rId7" imgW="2222280" imgH="507960" progId="Equation.3">
                  <p:embed/>
                </p:oleObj>
              </mc:Choice>
              <mc:Fallback>
                <p:oleObj name="数式" r:id="rId7" imgW="2222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915" y="5419656"/>
                        <a:ext cx="4743174" cy="10845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/>
          </p:nvPr>
        </p:nvGraphicFramePr>
        <p:xfrm>
          <a:off x="265787" y="5712004"/>
          <a:ext cx="24907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数式" r:id="rId9" imgW="1358640" imgH="431640" progId="Equation.3">
                  <p:embed/>
                </p:oleObj>
              </mc:Choice>
              <mc:Fallback>
                <p:oleObj name="数式" r:id="rId9" imgW="1358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87" y="5712004"/>
                        <a:ext cx="2490787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645243" y="5139498"/>
            <a:ext cx="244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Fourier transform</a:t>
            </a:r>
            <a:endParaRPr kumimoji="1" lang="ja-JP" altLang="en-US" dirty="0"/>
          </a:p>
        </p:txBody>
      </p:sp>
      <p:grpSp>
        <p:nvGrpSpPr>
          <p:cNvPr id="14" name="Group 32"/>
          <p:cNvGrpSpPr>
            <a:grpSpLocks/>
          </p:cNvGrpSpPr>
          <p:nvPr/>
        </p:nvGrpSpPr>
        <p:grpSpPr bwMode="auto">
          <a:xfrm>
            <a:off x="621553" y="1722022"/>
            <a:ext cx="3313113" cy="1096963"/>
            <a:chOff x="68" y="663"/>
            <a:chExt cx="2430" cy="691"/>
          </a:xfrm>
        </p:grpSpPr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231" y="1316"/>
              <a:ext cx="22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730" y="998"/>
              <a:ext cx="453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183" y="998"/>
              <a:ext cx="31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 flipV="1">
              <a:off x="1474" y="998"/>
              <a:ext cx="453" cy="3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843" y="709"/>
              <a:ext cx="1541" cy="645"/>
            </a:xfrm>
            <a:custGeom>
              <a:avLst/>
              <a:gdLst>
                <a:gd name="T0" fmla="*/ 0 w 1541"/>
                <a:gd name="T1" fmla="*/ 0 h 645"/>
                <a:gd name="T2" fmla="*/ 2147481432 w 1541"/>
                <a:gd name="T3" fmla="*/ 2147481299 h 645"/>
                <a:gd name="T4" fmla="*/ 2147481432 w 1541"/>
                <a:gd name="T5" fmla="*/ 2147481299 h 645"/>
                <a:gd name="T6" fmla="*/ 2147481432 w 1541"/>
                <a:gd name="T7" fmla="*/ 2147481299 h 645"/>
                <a:gd name="T8" fmla="*/ 2147481432 w 1541"/>
                <a:gd name="T9" fmla="*/ 2147481299 h 6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1"/>
                <a:gd name="T16" fmla="*/ 0 h 645"/>
                <a:gd name="T17" fmla="*/ 1541 w 1541"/>
                <a:gd name="T18" fmla="*/ 645 h 6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1" h="645">
                  <a:moveTo>
                    <a:pt x="0" y="0"/>
                  </a:moveTo>
                  <a:lnTo>
                    <a:pt x="350" y="256"/>
                  </a:lnTo>
                  <a:lnTo>
                    <a:pt x="639" y="288"/>
                  </a:lnTo>
                  <a:lnTo>
                    <a:pt x="1082" y="559"/>
                  </a:lnTo>
                  <a:lnTo>
                    <a:pt x="1541" y="645"/>
                  </a:lnTo>
                </a:path>
              </a:pathLst>
            </a:custGeom>
            <a:noFill/>
            <a:ln w="254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961" y="663"/>
              <a:ext cx="10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FF9900"/>
                  </a:solidFill>
                  <a:latin typeface="HG創英角ﾎﾟｯﾌﾟ体" pitchFamily="49" charset="-128"/>
                  <a:ea typeface="HG創英角ﾎﾟｯﾌﾟ体" pitchFamily="49" charset="-128"/>
                </a:rPr>
                <a:t>Injection beam</a:t>
              </a: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866" y="1137"/>
              <a:ext cx="1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HG創英角ﾎﾟｯﾌﾟ体" pitchFamily="49" charset="-128"/>
                  <a:ea typeface="HG創英角ﾎﾟｯﾌﾟ体" pitchFamily="49" charset="-128"/>
                </a:rPr>
                <a:t>Injection bump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50" y="1019"/>
              <a:ext cx="2296" cy="335"/>
            </a:xfrm>
            <a:custGeom>
              <a:avLst/>
              <a:gdLst>
                <a:gd name="T0" fmla="*/ 0 w 2296"/>
                <a:gd name="T1" fmla="*/ 2147481329 h 335"/>
                <a:gd name="T2" fmla="*/ 2147481199 w 2296"/>
                <a:gd name="T3" fmla="*/ 2147481329 h 335"/>
                <a:gd name="T4" fmla="*/ 2147481199 w 2296"/>
                <a:gd name="T5" fmla="*/ 2147481329 h 335"/>
                <a:gd name="T6" fmla="*/ 2147481199 w 2296"/>
                <a:gd name="T7" fmla="*/ 0 h 335"/>
                <a:gd name="T8" fmla="*/ 2147481199 w 2296"/>
                <a:gd name="T9" fmla="*/ 2147481329 h 335"/>
                <a:gd name="T10" fmla="*/ 2147481199 w 2296"/>
                <a:gd name="T11" fmla="*/ 2147481329 h 335"/>
                <a:gd name="T12" fmla="*/ 2147481199 w 2296"/>
                <a:gd name="T13" fmla="*/ 2147481329 h 3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96"/>
                <a:gd name="T22" fmla="*/ 0 h 335"/>
                <a:gd name="T23" fmla="*/ 2296 w 2296"/>
                <a:gd name="T24" fmla="*/ 335 h 3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96" h="335">
                  <a:moveTo>
                    <a:pt x="0" y="335"/>
                  </a:moveTo>
                  <a:lnTo>
                    <a:pt x="576" y="304"/>
                  </a:lnTo>
                  <a:lnTo>
                    <a:pt x="755" y="195"/>
                  </a:lnTo>
                  <a:lnTo>
                    <a:pt x="1067" y="0"/>
                  </a:lnTo>
                  <a:lnTo>
                    <a:pt x="1357" y="58"/>
                  </a:lnTo>
                  <a:lnTo>
                    <a:pt x="1767" y="304"/>
                  </a:lnTo>
                  <a:lnTo>
                    <a:pt x="2296" y="234"/>
                  </a:ln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68" y="1080"/>
              <a:ext cx="9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chemeClr val="accent2"/>
                  </a:solidFill>
                  <a:latin typeface="HG創英角ﾎﾟｯﾌﾟ体" pitchFamily="49" charset="-128"/>
                  <a:ea typeface="HG創英角ﾎﾟｯﾌﾟ体" pitchFamily="49" charset="-128"/>
                </a:rPr>
                <a:t>Closed orbit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4420925" y="1619173"/>
            <a:ext cx="540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Injection error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solidFill>
                  <a:srgbClr val="FF0000"/>
                </a:solidFill>
              </a:rPr>
              <a:t>Painting injection process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2640013" y="1125538"/>
            <a:ext cx="6697662" cy="5599112"/>
            <a:chOff x="2640013" y="1125538"/>
            <a:chExt cx="6697662" cy="5599112"/>
          </a:xfrm>
        </p:grpSpPr>
        <p:pic>
          <p:nvPicPr>
            <p:cNvPr id="28675" name="Picture 3" descr="20080528_BetatronSign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0013" y="1125538"/>
              <a:ext cx="6697662" cy="5599112"/>
            </a:xfrm>
            <a:prstGeom prst="rect">
              <a:avLst/>
            </a:prstGeom>
            <a:noFill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3439507" y="3347515"/>
              <a:ext cx="5163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Detected signals at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left-side</a:t>
              </a:r>
              <a:r>
                <a:rPr lang="en-US" altLang="ja-JP" dirty="0" smtClean="0"/>
                <a:t> and </a:t>
              </a:r>
              <a:r>
                <a:rPr lang="en-US" altLang="ja-JP" dirty="0" smtClean="0">
                  <a:solidFill>
                    <a:srgbClr val="0000FF"/>
                  </a:solidFill>
                </a:rPr>
                <a:t>right-side</a:t>
              </a:r>
              <a:r>
                <a:rPr lang="en-US" altLang="ja-JP" dirty="0" smtClean="0"/>
                <a:t> electrode</a:t>
              </a:r>
              <a:endParaRPr kumimoji="1" lang="ja-JP" altLang="en-US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424113" y="1125539"/>
            <a:ext cx="6911976" cy="5610225"/>
            <a:chOff x="2424113" y="1125539"/>
            <a:chExt cx="6911976" cy="5610225"/>
          </a:xfrm>
        </p:grpSpPr>
        <p:pic>
          <p:nvPicPr>
            <p:cNvPr id="28676" name="Picture 4" descr="20080626_ResMatX_h1_right_DataI400_Data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0014" y="1125539"/>
              <a:ext cx="6696075" cy="5610225"/>
            </a:xfrm>
            <a:prstGeom prst="rect">
              <a:avLst/>
            </a:prstGeom>
            <a:noFill/>
          </p:spPr>
        </p:pic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3719513" y="2990851"/>
              <a:ext cx="3529012" cy="1668463"/>
              <a:chOff x="1383" y="1884"/>
              <a:chExt cx="2223" cy="1051"/>
            </a:xfrm>
          </p:grpSpPr>
          <p:sp>
            <p:nvSpPr>
              <p:cNvPr id="28678" name="Text Box 6"/>
              <p:cNvSpPr txBox="1">
                <a:spLocks noChangeArrowheads="1"/>
              </p:cNvSpPr>
              <p:nvPr/>
            </p:nvSpPr>
            <p:spPr bwMode="auto">
              <a:xfrm>
                <a:off x="1383" y="1884"/>
                <a:ext cx="8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b="1">
                    <a:solidFill>
                      <a:srgbClr val="0000FF"/>
                    </a:solidFill>
                    <a:latin typeface="Arial" charset="0"/>
                  </a:rPr>
                  <a:t>A</a:t>
                </a:r>
                <a:r>
                  <a:rPr lang="en-US" altLang="ja-JP" b="1" baseline="-25000">
                    <a:solidFill>
                      <a:srgbClr val="0000FF"/>
                    </a:solidFill>
                    <a:latin typeface="Arial" charset="0"/>
                  </a:rPr>
                  <a:t>11</a:t>
                </a:r>
              </a:p>
            </p:txBody>
          </p:sp>
          <p:sp>
            <p:nvSpPr>
              <p:cNvPr id="28679" name="Text Box 7"/>
              <p:cNvSpPr txBox="1">
                <a:spLocks noChangeArrowheads="1"/>
              </p:cNvSpPr>
              <p:nvPr/>
            </p:nvSpPr>
            <p:spPr bwMode="auto">
              <a:xfrm>
                <a:off x="2744" y="1884"/>
                <a:ext cx="8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b="1">
                    <a:solidFill>
                      <a:srgbClr val="0000FF"/>
                    </a:solidFill>
                    <a:latin typeface="Arial" charset="0"/>
                  </a:rPr>
                  <a:t>A</a:t>
                </a:r>
                <a:r>
                  <a:rPr lang="en-US" altLang="ja-JP" b="1" baseline="-25000">
                    <a:solidFill>
                      <a:srgbClr val="0000FF"/>
                    </a:solidFill>
                    <a:latin typeface="Arial" charset="0"/>
                  </a:rPr>
                  <a:t>12</a:t>
                </a:r>
              </a:p>
            </p:txBody>
          </p:sp>
          <p:sp>
            <p:nvSpPr>
              <p:cNvPr id="28680" name="Text Box 8"/>
              <p:cNvSpPr txBox="1">
                <a:spLocks noChangeArrowheads="1"/>
              </p:cNvSpPr>
              <p:nvPr/>
            </p:nvSpPr>
            <p:spPr bwMode="auto">
              <a:xfrm>
                <a:off x="1383" y="2704"/>
                <a:ext cx="8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b="1">
                    <a:solidFill>
                      <a:srgbClr val="FF0000"/>
                    </a:solidFill>
                    <a:latin typeface="Arial" charset="0"/>
                  </a:rPr>
                  <a:t>A</a:t>
                </a:r>
                <a:r>
                  <a:rPr lang="en-US" altLang="ja-JP" b="1" baseline="-25000">
                    <a:solidFill>
                      <a:srgbClr val="FF0000"/>
                    </a:solidFill>
                    <a:latin typeface="Arial" charset="0"/>
                  </a:rPr>
                  <a:t>21</a:t>
                </a:r>
              </a:p>
            </p:txBody>
          </p:sp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2744" y="2704"/>
                <a:ext cx="8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b="1">
                    <a:solidFill>
                      <a:srgbClr val="FF0000"/>
                    </a:solidFill>
                    <a:latin typeface="Arial" charset="0"/>
                  </a:rPr>
                  <a:t>A</a:t>
                </a:r>
                <a:r>
                  <a:rPr lang="en-US" altLang="ja-JP" b="1" baseline="-25000">
                    <a:solidFill>
                      <a:srgbClr val="FF0000"/>
                    </a:solidFill>
                    <a:latin typeface="Arial" charset="0"/>
                  </a:rPr>
                  <a:t>22</a:t>
                </a:r>
              </a:p>
            </p:txBody>
          </p:sp>
        </p:grpSp>
        <p:graphicFrame>
          <p:nvGraphicFramePr>
            <p:cNvPr id="28682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3736975" y="1773238"/>
            <a:ext cx="3128963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2" name="数式" r:id="rId6" imgW="1981080" imgH="482400" progId="Equation.3">
                    <p:embed/>
                  </p:oleObj>
                </mc:Choice>
                <mc:Fallback>
                  <p:oleObj name="数式" r:id="rId6" imgW="198108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6975" y="1773238"/>
                          <a:ext cx="3128963" cy="762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424113" y="3284537"/>
              <a:ext cx="4329113" cy="2460624"/>
              <a:chOff x="567" y="2069"/>
              <a:chExt cx="2727" cy="1550"/>
            </a:xfrm>
          </p:grpSpPr>
          <p:graphicFrame>
            <p:nvGraphicFramePr>
              <p:cNvPr id="28683" name="Object 11"/>
              <p:cNvGraphicFramePr>
                <a:graphicFrameLocks noChangeAspect="1"/>
              </p:cNvGraphicFramePr>
              <p:nvPr/>
            </p:nvGraphicFramePr>
            <p:xfrm>
              <a:off x="567" y="2069"/>
              <a:ext cx="657" cy="2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3" name="数式" r:id="rId8" imgW="660240" imgH="228600" progId="Equation.3">
                      <p:embed/>
                    </p:oleObj>
                  </mc:Choice>
                  <mc:Fallback>
                    <p:oleObj name="数式" r:id="rId8" imgW="6602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2069"/>
                            <a:ext cx="657" cy="22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84" name="Object 12"/>
              <p:cNvGraphicFramePr>
                <a:graphicFrameLocks noChangeAspect="1"/>
              </p:cNvGraphicFramePr>
              <p:nvPr/>
            </p:nvGraphicFramePr>
            <p:xfrm>
              <a:off x="567" y="2931"/>
              <a:ext cx="657" cy="2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4" name="数式" r:id="rId10" imgW="660240" imgH="228600" progId="Equation.3">
                      <p:embed/>
                    </p:oleObj>
                  </mc:Choice>
                  <mc:Fallback>
                    <p:oleObj name="数式" r:id="rId10" imgW="6602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" y="2931"/>
                            <a:ext cx="657" cy="22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85" name="Object 1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554" y="3379"/>
              <a:ext cx="316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5" name="数式" r:id="rId12" imgW="317160" imgH="241200" progId="Equation.3">
                      <p:embed/>
                    </p:oleObj>
                  </mc:Choice>
                  <mc:Fallback>
                    <p:oleObj name="数式" r:id="rId12" imgW="317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3379"/>
                            <a:ext cx="316" cy="24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86" name="Object 1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940" y="3379"/>
              <a:ext cx="354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96" name="数式" r:id="rId14" imgW="355320" imgH="241200" progId="Equation.3">
                      <p:embed/>
                    </p:oleObj>
                  </mc:Choice>
                  <mc:Fallback>
                    <p:oleObj name="数式" r:id="rId14" imgW="35532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40" y="3379"/>
                            <a:ext cx="354" cy="24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98AB-9814-4B2E-A088-4514511143AB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055" y="188914"/>
            <a:ext cx="11282901" cy="863823"/>
          </a:xfrm>
        </p:spPr>
        <p:txBody>
          <a:bodyPr>
            <a:noAutofit/>
          </a:bodyPr>
          <a:lstStyle/>
          <a:p>
            <a:r>
              <a:rPr lang="en-US" altLang="ja-JP" sz="4000" b="1" i="1" dirty="0" smtClean="0">
                <a:solidFill>
                  <a:srgbClr val="00B0F0"/>
                </a:solidFill>
                <a:latin typeface="+mn-lt"/>
                <a:ea typeface="ＭＳ Ｐゴシック" pitchFamily="50" charset="-128"/>
              </a:rPr>
              <a:t>Measurement of response matrix</a:t>
            </a:r>
            <a:endParaRPr lang="ja-JP" altLang="en-US" sz="4000" b="1" i="1" dirty="0">
              <a:solidFill>
                <a:srgbClr val="00B0F0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4064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4BFF-8301-49DB-9D46-BFF9B92F0B68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3671" y="304801"/>
            <a:ext cx="10630892" cy="777875"/>
          </a:xfrm>
        </p:spPr>
        <p:txBody>
          <a:bodyPr>
            <a:normAutofit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  <a:ea typeface="ＭＳ Ｐゴシック" pitchFamily="50" charset="-128"/>
              </a:rPr>
              <a:t>Injection error and </a:t>
            </a:r>
            <a:r>
              <a:rPr lang="en-US" altLang="ja-JP" b="1" i="1" dirty="0" err="1" smtClean="0">
                <a:solidFill>
                  <a:srgbClr val="00B0F0"/>
                </a:solidFill>
                <a:latin typeface="+mn-lt"/>
                <a:ea typeface="ＭＳ Ｐゴシック" pitchFamily="50" charset="-128"/>
              </a:rPr>
              <a:t>betatron</a:t>
            </a:r>
            <a:r>
              <a:rPr lang="en-US" altLang="ja-JP" b="1" i="1" dirty="0" smtClean="0">
                <a:solidFill>
                  <a:srgbClr val="00B0F0"/>
                </a:solidFill>
                <a:latin typeface="+mn-lt"/>
                <a:ea typeface="ＭＳ Ｐゴシック" pitchFamily="50" charset="-128"/>
              </a:rPr>
              <a:t> oscillation</a:t>
            </a:r>
            <a:endParaRPr lang="ja-JP" altLang="en-US" b="1" i="1" dirty="0">
              <a:solidFill>
                <a:srgbClr val="00B0F0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29699" name="Picture 3" descr="20080528_InjError_IPM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1268414"/>
            <a:ext cx="5040312" cy="4689475"/>
          </a:xfrm>
          <a:prstGeom prst="rect">
            <a:avLst/>
          </a:prstGeom>
          <a:noFill/>
        </p:spPr>
      </p:pic>
      <p:pic>
        <p:nvPicPr>
          <p:cNvPr id="29700" name="Picture 4" descr="20080528_InjError_IPM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2763" y="1268413"/>
            <a:ext cx="5040312" cy="4691062"/>
          </a:xfrm>
          <a:prstGeom prst="rect">
            <a:avLst/>
          </a:prstGeom>
          <a:noFill/>
        </p:spPr>
      </p:pic>
      <p:pic>
        <p:nvPicPr>
          <p:cNvPr id="29701" name="Picture 5" descr="20080528_InjErrorCor_IPM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388" y="1268413"/>
            <a:ext cx="5040312" cy="4691062"/>
          </a:xfrm>
          <a:prstGeom prst="rect">
            <a:avLst/>
          </a:prstGeom>
          <a:noFill/>
        </p:spPr>
      </p:pic>
      <p:pic>
        <p:nvPicPr>
          <p:cNvPr id="29702" name="Picture 6" descr="20080528_InjErrorCor_IPM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176" y="1268414"/>
            <a:ext cx="5040313" cy="4689475"/>
          </a:xfrm>
          <a:prstGeom prst="rect">
            <a:avLst/>
          </a:prstGeom>
          <a:noFill/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133600" y="6021388"/>
            <a:ext cx="86881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latin typeface="Arial" charset="0"/>
              </a:rPr>
              <a:t>Mountain view of Ionization profile monitors in the ring (Injection to first 10 turns)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V="1">
            <a:off x="2208213" y="2349500"/>
            <a:ext cx="0" cy="280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 rot="16200000">
            <a:off x="1318420" y="2037557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 sz="1600" b="1">
                <a:ea typeface="ＭＳ Ｐ明朝" charset="-128"/>
              </a:rPr>
              <a:t>20 μsec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 rot="16200000">
            <a:off x="1367632" y="4875094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 sz="1600" b="1" dirty="0" smtClean="0">
                <a:ea typeface="ＭＳ Ｐ明朝" charset="-128"/>
              </a:rPr>
              <a:t>Injection</a:t>
            </a:r>
            <a:endParaRPr lang="ja-JP" altLang="en-US" sz="1600" b="1" dirty="0">
              <a:ea typeface="ＭＳ Ｐ明朝" charset="-128"/>
            </a:endParaRP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6145213" y="2349500"/>
            <a:ext cx="0" cy="280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 rot="16200000">
            <a:off x="5255420" y="2037557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altLang="ja-JP" sz="1600" b="1">
                <a:ea typeface="ＭＳ Ｐ明朝" charset="-128"/>
              </a:rPr>
              <a:t>20 μsec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 rot="16200000">
            <a:off x="5335760" y="4917691"/>
            <a:ext cx="12073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ja-JP" sz="1600" b="1" dirty="0" smtClean="0">
                <a:ea typeface="ＭＳ Ｐ明朝" charset="-128"/>
              </a:rPr>
              <a:t>Injection</a:t>
            </a:r>
            <a:endParaRPr lang="ja-JP" altLang="en-US" sz="1600" b="1" dirty="0">
              <a:ea typeface="ＭＳ Ｐ明朝" charset="-128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427998" y="1724025"/>
            <a:ext cx="200835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0000FF"/>
                </a:solidFill>
                <a:ea typeface="ＭＳ Ｐ明朝" charset="-128"/>
              </a:rPr>
              <a:t>Horizontal plane</a:t>
            </a:r>
            <a:endParaRPr lang="ja-JP" altLang="en-US" sz="1600" b="1" dirty="0">
              <a:solidFill>
                <a:srgbClr val="0000FF"/>
              </a:solidFill>
              <a:ea typeface="ＭＳ Ｐ明朝" charset="-128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6530479" y="1724025"/>
            <a:ext cx="1655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ea typeface="ＭＳ Ｐ明朝" charset="-128"/>
              </a:rPr>
              <a:t>Vertical plane</a:t>
            </a:r>
            <a:endParaRPr lang="ja-JP" altLang="en-US" sz="1600" b="1" dirty="0">
              <a:solidFill>
                <a:srgbClr val="FF0000"/>
              </a:solidFill>
              <a:ea typeface="ＭＳ Ｐ明朝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6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33A83-F72C-407E-AEFF-3C6450497A0D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30752" name="Rectangle 32"/>
          <p:cNvSpPr>
            <a:spLocks noChangeArrowheads="1"/>
          </p:cNvSpPr>
          <p:nvPr/>
        </p:nvSpPr>
        <p:spPr bwMode="auto">
          <a:xfrm>
            <a:off x="1778788" y="1741089"/>
            <a:ext cx="184731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4" y="3195638"/>
            <a:ext cx="4211637" cy="3503612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311427" y="126961"/>
            <a:ext cx="11569147" cy="908050"/>
          </a:xfrm>
        </p:spPr>
        <p:txBody>
          <a:bodyPr>
            <a:noAutofit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  <a:ea typeface="ＭＳ Ｐゴシック" pitchFamily="50" charset="-128"/>
              </a:rPr>
              <a:t>Horizontal and vertical painting injection process</a:t>
            </a:r>
            <a:endParaRPr lang="ja-JP" altLang="en-US" b="1" i="1" dirty="0">
              <a:solidFill>
                <a:srgbClr val="00B0F0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046288" y="2852738"/>
            <a:ext cx="38877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176713"/>
            <a:r>
              <a:rPr lang="en-US" altLang="ja-JP" b="1" dirty="0" smtClean="0">
                <a:solidFill>
                  <a:srgbClr val="0000FF"/>
                </a:solidFill>
                <a:ea typeface="ＭＳ 明朝" charset="-128"/>
              </a:rPr>
              <a:t>Horizontal phase space</a:t>
            </a:r>
            <a:endParaRPr lang="ja-JP" altLang="en-US" b="1" dirty="0">
              <a:solidFill>
                <a:srgbClr val="0000FF"/>
              </a:solidFill>
              <a:ea typeface="ＭＳ 明朝" charset="-128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136775" y="3700464"/>
            <a:ext cx="1295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76713"/>
            <a:r>
              <a:rPr lang="en-US" altLang="ja-JP" sz="2000" b="1">
                <a:solidFill>
                  <a:srgbClr val="FF6600"/>
                </a:solidFill>
                <a:ea typeface="ＭＳ 明朝" charset="-128"/>
              </a:rPr>
              <a:t>100π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69312" y="1330444"/>
            <a:ext cx="3313112" cy="1439863"/>
            <a:chOff x="3016" y="2069"/>
            <a:chExt cx="2087" cy="907"/>
          </a:xfrm>
        </p:grpSpPr>
        <p:sp>
          <p:nvSpPr>
            <p:cNvPr id="30731" name="Line 5"/>
            <p:cNvSpPr>
              <a:spLocks noChangeShapeType="1"/>
            </p:cNvSpPr>
            <p:nvPr/>
          </p:nvSpPr>
          <p:spPr bwMode="auto">
            <a:xfrm>
              <a:off x="3424" y="2069"/>
              <a:ext cx="2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732" name="Freeform 6"/>
            <p:cNvSpPr>
              <a:spLocks/>
            </p:cNvSpPr>
            <p:nvPr/>
          </p:nvSpPr>
          <p:spPr bwMode="auto">
            <a:xfrm>
              <a:off x="3697" y="2069"/>
              <a:ext cx="1406" cy="907"/>
            </a:xfrm>
            <a:custGeom>
              <a:avLst/>
              <a:gdLst>
                <a:gd name="T0" fmla="*/ 0 w 1406"/>
                <a:gd name="T1" fmla="*/ 0 h 907"/>
                <a:gd name="T2" fmla="*/ 90 w 1406"/>
                <a:gd name="T3" fmla="*/ 272 h 907"/>
                <a:gd name="T4" fmla="*/ 272 w 1406"/>
                <a:gd name="T5" fmla="*/ 499 h 907"/>
                <a:gd name="T6" fmla="*/ 589 w 1406"/>
                <a:gd name="T7" fmla="*/ 681 h 907"/>
                <a:gd name="T8" fmla="*/ 1406 w 1406"/>
                <a:gd name="T9" fmla="*/ 907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6"/>
                <a:gd name="T16" fmla="*/ 0 h 907"/>
                <a:gd name="T17" fmla="*/ 1406 w 1406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6" h="907">
                  <a:moveTo>
                    <a:pt x="0" y="0"/>
                  </a:moveTo>
                  <a:cubicBezTo>
                    <a:pt x="22" y="94"/>
                    <a:pt x="45" y="189"/>
                    <a:pt x="90" y="272"/>
                  </a:cubicBezTo>
                  <a:cubicBezTo>
                    <a:pt x="135" y="355"/>
                    <a:pt x="189" y="431"/>
                    <a:pt x="272" y="499"/>
                  </a:cubicBezTo>
                  <a:cubicBezTo>
                    <a:pt x="355" y="567"/>
                    <a:pt x="400" y="613"/>
                    <a:pt x="589" y="681"/>
                  </a:cubicBezTo>
                  <a:cubicBezTo>
                    <a:pt x="778" y="749"/>
                    <a:pt x="1092" y="828"/>
                    <a:pt x="1406" y="90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ja-JP" altLang="ja-JP">
                <a:latin typeface="Book Antiqua" pitchFamily="18" charset="0"/>
              </a:endParaRPr>
            </a:p>
          </p:txBody>
        </p:sp>
        <p:sp>
          <p:nvSpPr>
            <p:cNvPr id="30733" name="Line 7"/>
            <p:cNvSpPr>
              <a:spLocks noChangeShapeType="1"/>
            </p:cNvSpPr>
            <p:nvPr/>
          </p:nvSpPr>
          <p:spPr bwMode="auto">
            <a:xfrm flipH="1">
              <a:off x="3016" y="2069"/>
              <a:ext cx="408" cy="9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734" name="Line 13"/>
          <p:cNvSpPr>
            <a:spLocks noChangeShapeType="1"/>
          </p:cNvSpPr>
          <p:nvPr/>
        </p:nvSpPr>
        <p:spPr bwMode="auto">
          <a:xfrm flipV="1">
            <a:off x="5482424" y="1198682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35" name="Line 14"/>
          <p:cNvSpPr>
            <a:spLocks noChangeShapeType="1"/>
          </p:cNvSpPr>
          <p:nvPr/>
        </p:nvSpPr>
        <p:spPr bwMode="auto">
          <a:xfrm flipV="1">
            <a:off x="3250399" y="1189157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2748750" y="1335206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b="1">
                <a:solidFill>
                  <a:srgbClr val="FF0000"/>
                </a:solidFill>
                <a:latin typeface="Book Antiqua" pitchFamily="18" charset="0"/>
              </a:rPr>
              <a:t>PB</a:t>
            </a:r>
          </a:p>
        </p:txBody>
      </p:sp>
      <p:sp>
        <p:nvSpPr>
          <p:cNvPr id="30737" name="正方形/長方形 22"/>
          <p:cNvSpPr>
            <a:spLocks noChangeArrowheads="1"/>
          </p:cNvSpPr>
          <p:nvPr/>
        </p:nvSpPr>
        <p:spPr bwMode="auto">
          <a:xfrm>
            <a:off x="3244049" y="2559169"/>
            <a:ext cx="71438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cxnSp>
        <p:nvCxnSpPr>
          <p:cNvPr id="30738" name="直線矢印コネクタ 23"/>
          <p:cNvCxnSpPr>
            <a:cxnSpLocks noChangeShapeType="1"/>
          </p:cNvCxnSpPr>
          <p:nvPr/>
        </p:nvCxnSpPr>
        <p:spPr bwMode="auto">
          <a:xfrm>
            <a:off x="3244050" y="1185982"/>
            <a:ext cx="2214563" cy="15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30739" name="テキスト ボックス 25"/>
          <p:cNvSpPr txBox="1">
            <a:spLocks noChangeArrowheads="1"/>
          </p:cNvSpPr>
          <p:nvPr/>
        </p:nvSpPr>
        <p:spPr bwMode="auto">
          <a:xfrm>
            <a:off x="3958424" y="952618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1400">
                <a:solidFill>
                  <a:srgbClr val="FF0000"/>
                </a:solidFill>
                <a:latin typeface="Book Antiqua" pitchFamily="18" charset="0"/>
              </a:rPr>
              <a:t>500</a:t>
            </a:r>
            <a:r>
              <a:rPr lang="en-US" altLang="ja-JP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1400">
                <a:solidFill>
                  <a:srgbClr val="FF0000"/>
                </a:solidFill>
                <a:latin typeface="Book Antiqua" pitchFamily="18" charset="0"/>
              </a:rPr>
              <a:t>s</a:t>
            </a:r>
          </a:p>
        </p:txBody>
      </p:sp>
      <p:sp>
        <p:nvSpPr>
          <p:cNvPr id="30740" name="Line 14"/>
          <p:cNvSpPr>
            <a:spLocks noChangeShapeType="1"/>
          </p:cNvSpPr>
          <p:nvPr/>
        </p:nvSpPr>
        <p:spPr bwMode="auto">
          <a:xfrm flipV="1">
            <a:off x="3669499" y="119074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41" name="正方形/長方形 22"/>
          <p:cNvSpPr>
            <a:spLocks noChangeArrowheads="1"/>
          </p:cNvSpPr>
          <p:nvPr/>
        </p:nvSpPr>
        <p:spPr bwMode="auto">
          <a:xfrm>
            <a:off x="3663149" y="2560756"/>
            <a:ext cx="71438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0742" name="Line 14"/>
          <p:cNvSpPr>
            <a:spLocks noChangeShapeType="1"/>
          </p:cNvSpPr>
          <p:nvPr/>
        </p:nvSpPr>
        <p:spPr bwMode="auto">
          <a:xfrm flipV="1">
            <a:off x="4117174" y="119074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43" name="正方形/長方形 22"/>
          <p:cNvSpPr>
            <a:spLocks noChangeArrowheads="1"/>
          </p:cNvSpPr>
          <p:nvPr/>
        </p:nvSpPr>
        <p:spPr bwMode="auto">
          <a:xfrm>
            <a:off x="4110824" y="2560756"/>
            <a:ext cx="71438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0744" name="Line 14"/>
          <p:cNvSpPr>
            <a:spLocks noChangeShapeType="1"/>
          </p:cNvSpPr>
          <p:nvPr/>
        </p:nvSpPr>
        <p:spPr bwMode="auto">
          <a:xfrm flipV="1">
            <a:off x="4574374" y="119074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45" name="正方形/長方形 22"/>
          <p:cNvSpPr>
            <a:spLocks noChangeArrowheads="1"/>
          </p:cNvSpPr>
          <p:nvPr/>
        </p:nvSpPr>
        <p:spPr bwMode="auto">
          <a:xfrm>
            <a:off x="4568024" y="2560756"/>
            <a:ext cx="71438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0746" name="Line 14"/>
          <p:cNvSpPr>
            <a:spLocks noChangeShapeType="1"/>
          </p:cNvSpPr>
          <p:nvPr/>
        </p:nvSpPr>
        <p:spPr bwMode="auto">
          <a:xfrm flipV="1">
            <a:off x="5026812" y="119074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747" name="正方形/長方形 22"/>
          <p:cNvSpPr>
            <a:spLocks noChangeArrowheads="1"/>
          </p:cNvSpPr>
          <p:nvPr/>
        </p:nvSpPr>
        <p:spPr bwMode="auto">
          <a:xfrm>
            <a:off x="5029988" y="2560756"/>
            <a:ext cx="71437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0748" name="正方形/長方形 22"/>
          <p:cNvSpPr>
            <a:spLocks noChangeArrowheads="1"/>
          </p:cNvSpPr>
          <p:nvPr/>
        </p:nvSpPr>
        <p:spPr bwMode="auto">
          <a:xfrm>
            <a:off x="5482424" y="2560756"/>
            <a:ext cx="71438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0749" name="Line 18"/>
          <p:cNvSpPr>
            <a:spLocks noChangeShapeType="1"/>
          </p:cNvSpPr>
          <p:nvPr/>
        </p:nvSpPr>
        <p:spPr bwMode="auto">
          <a:xfrm>
            <a:off x="1886737" y="2779831"/>
            <a:ext cx="4500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265738" y="5822951"/>
            <a:ext cx="144462" cy="144463"/>
            <a:chOff x="2336" y="3657"/>
            <a:chExt cx="91" cy="91"/>
          </a:xfrm>
        </p:grpSpPr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>
              <a:off x="2336" y="3703"/>
              <a:ext cx="9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2382" y="3657"/>
              <a:ext cx="0" cy="9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39" name="Text Box 132"/>
          <p:cNvSpPr txBox="1">
            <a:spLocks noChangeArrowheads="1"/>
          </p:cNvSpPr>
          <p:nvPr/>
        </p:nvSpPr>
        <p:spPr bwMode="auto">
          <a:xfrm>
            <a:off x="5901523" y="244169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time</a:t>
            </a:r>
            <a:endParaRPr lang="ja-JP" altLang="en-US" sz="1600" b="1" dirty="0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5633224" y="1356279"/>
            <a:ext cx="779475" cy="120289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633223" y="980597"/>
            <a:ext cx="246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Single pulse injection</a:t>
            </a:r>
            <a:endParaRPr kumimoji="1" lang="ja-JP" altLang="en-US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0" y="3195638"/>
            <a:ext cx="4175125" cy="3424238"/>
          </a:xfrm>
          <a:prstGeom prst="rect">
            <a:avLst/>
          </a:prstGeom>
          <a:noFill/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0226675" y="3649664"/>
            <a:ext cx="9366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176713"/>
            <a:r>
              <a:rPr lang="en-US" altLang="ja-JP" sz="2000" b="1">
                <a:solidFill>
                  <a:srgbClr val="FF6600"/>
                </a:solidFill>
                <a:ea typeface="ＭＳ 明朝" charset="-128"/>
              </a:rPr>
              <a:t>100π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906417" y="2864447"/>
            <a:ext cx="38877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176713"/>
            <a:r>
              <a:rPr lang="en-US" altLang="ja-JP" b="1" dirty="0" smtClean="0">
                <a:solidFill>
                  <a:srgbClr val="0000FF"/>
                </a:solidFill>
                <a:ea typeface="ＭＳ 明朝" charset="-128"/>
              </a:rPr>
              <a:t>Vertical phase space</a:t>
            </a:r>
            <a:endParaRPr lang="ja-JP" altLang="en-US" b="1" dirty="0">
              <a:solidFill>
                <a:srgbClr val="0000FF"/>
              </a:solidFill>
              <a:ea typeface="ＭＳ 明朝" charset="-128"/>
            </a:endParaRPr>
          </a:p>
        </p:txBody>
      </p:sp>
      <p:sp>
        <p:nvSpPr>
          <p:cNvPr id="45" name="Rectangle 29"/>
          <p:cNvSpPr>
            <a:spLocks noChangeArrowheads="1"/>
          </p:cNvSpPr>
          <p:nvPr/>
        </p:nvSpPr>
        <p:spPr bwMode="auto">
          <a:xfrm>
            <a:off x="6239662" y="1765735"/>
            <a:ext cx="184731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46" name="Freeform 6"/>
          <p:cNvSpPr>
            <a:spLocks/>
          </p:cNvSpPr>
          <p:nvPr/>
        </p:nvSpPr>
        <p:spPr bwMode="auto">
          <a:xfrm flipV="1">
            <a:off x="7777949" y="1366202"/>
            <a:ext cx="2232025" cy="1439863"/>
          </a:xfrm>
          <a:custGeom>
            <a:avLst/>
            <a:gdLst>
              <a:gd name="T0" fmla="*/ 0 w 1406"/>
              <a:gd name="T1" fmla="*/ 0 h 907"/>
              <a:gd name="T2" fmla="*/ 2147483647 w 1406"/>
              <a:gd name="T3" fmla="*/ 2147483647 h 907"/>
              <a:gd name="T4" fmla="*/ 2147483647 w 1406"/>
              <a:gd name="T5" fmla="*/ 2147483647 h 907"/>
              <a:gd name="T6" fmla="*/ 2147483647 w 1406"/>
              <a:gd name="T7" fmla="*/ 2147483647 h 907"/>
              <a:gd name="T8" fmla="*/ 2147483647 w 1406"/>
              <a:gd name="T9" fmla="*/ 2147483647 h 9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6"/>
              <a:gd name="T16" fmla="*/ 0 h 907"/>
              <a:gd name="T17" fmla="*/ 1406 w 1406"/>
              <a:gd name="T18" fmla="*/ 907 h 9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6" h="907">
                <a:moveTo>
                  <a:pt x="0" y="0"/>
                </a:moveTo>
                <a:cubicBezTo>
                  <a:pt x="22" y="94"/>
                  <a:pt x="45" y="189"/>
                  <a:pt x="90" y="272"/>
                </a:cubicBezTo>
                <a:cubicBezTo>
                  <a:pt x="135" y="355"/>
                  <a:pt x="189" y="431"/>
                  <a:pt x="272" y="499"/>
                </a:cubicBezTo>
                <a:cubicBezTo>
                  <a:pt x="355" y="567"/>
                  <a:pt x="400" y="613"/>
                  <a:pt x="589" y="681"/>
                </a:cubicBezTo>
                <a:cubicBezTo>
                  <a:pt x="778" y="749"/>
                  <a:pt x="1092" y="828"/>
                  <a:pt x="1406" y="907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</a:endParaRPr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V="1">
            <a:off x="9997273" y="1223326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" name="Line 14"/>
          <p:cNvSpPr>
            <a:spLocks noChangeShapeType="1"/>
          </p:cNvSpPr>
          <p:nvPr/>
        </p:nvSpPr>
        <p:spPr bwMode="auto">
          <a:xfrm flipV="1">
            <a:off x="7765248" y="1213801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8544724" y="1758236"/>
            <a:ext cx="67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b="1" dirty="0">
                <a:solidFill>
                  <a:srgbClr val="FF0000"/>
                </a:solidFill>
                <a:latin typeface="Book Antiqua" pitchFamily="18" charset="0"/>
              </a:rPr>
              <a:t>VPB</a:t>
            </a:r>
          </a:p>
        </p:txBody>
      </p:sp>
      <p:sp>
        <p:nvSpPr>
          <p:cNvPr id="50" name="正方形/長方形 22"/>
          <p:cNvSpPr>
            <a:spLocks noChangeArrowheads="1"/>
          </p:cNvSpPr>
          <p:nvPr/>
        </p:nvSpPr>
        <p:spPr bwMode="auto">
          <a:xfrm>
            <a:off x="7758898" y="2583814"/>
            <a:ext cx="71438" cy="214312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cxnSp>
        <p:nvCxnSpPr>
          <p:cNvPr id="51" name="直線矢印コネクタ 23"/>
          <p:cNvCxnSpPr>
            <a:cxnSpLocks noChangeShapeType="1"/>
          </p:cNvCxnSpPr>
          <p:nvPr/>
        </p:nvCxnSpPr>
        <p:spPr bwMode="auto">
          <a:xfrm>
            <a:off x="7758899" y="1212215"/>
            <a:ext cx="2214563" cy="15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52" name="テキスト ボックス 25"/>
          <p:cNvSpPr txBox="1">
            <a:spLocks noChangeArrowheads="1"/>
          </p:cNvSpPr>
          <p:nvPr/>
        </p:nvSpPr>
        <p:spPr bwMode="auto">
          <a:xfrm>
            <a:off x="8473273" y="978851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sz="1400">
                <a:solidFill>
                  <a:srgbClr val="FF0000"/>
                </a:solidFill>
                <a:latin typeface="Book Antiqua" pitchFamily="18" charset="0"/>
              </a:rPr>
              <a:t>500</a:t>
            </a:r>
            <a:r>
              <a:rPr lang="en-US" altLang="ja-JP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1400">
                <a:solidFill>
                  <a:srgbClr val="FF0000"/>
                </a:solidFill>
                <a:latin typeface="Book Antiqua" pitchFamily="18" charset="0"/>
              </a:rPr>
              <a:t>s</a:t>
            </a: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 flipV="1">
            <a:off x="8184348" y="1215390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" name="正方形/長方形 22"/>
          <p:cNvSpPr>
            <a:spLocks noChangeArrowheads="1"/>
          </p:cNvSpPr>
          <p:nvPr/>
        </p:nvSpPr>
        <p:spPr bwMode="auto">
          <a:xfrm>
            <a:off x="8177998" y="2585402"/>
            <a:ext cx="71438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 flipV="1">
            <a:off x="8632023" y="1215390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6" name="正方形/長方形 22"/>
          <p:cNvSpPr>
            <a:spLocks noChangeArrowheads="1"/>
          </p:cNvSpPr>
          <p:nvPr/>
        </p:nvSpPr>
        <p:spPr bwMode="auto">
          <a:xfrm>
            <a:off x="8625673" y="2585402"/>
            <a:ext cx="71438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 flipV="1">
            <a:off x="9089223" y="1215390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8" name="正方形/長方形 22"/>
          <p:cNvSpPr>
            <a:spLocks noChangeArrowheads="1"/>
          </p:cNvSpPr>
          <p:nvPr/>
        </p:nvSpPr>
        <p:spPr bwMode="auto">
          <a:xfrm>
            <a:off x="9082873" y="2585402"/>
            <a:ext cx="71438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59" name="Line 14"/>
          <p:cNvSpPr>
            <a:spLocks noChangeShapeType="1"/>
          </p:cNvSpPr>
          <p:nvPr/>
        </p:nvSpPr>
        <p:spPr bwMode="auto">
          <a:xfrm flipV="1">
            <a:off x="9541661" y="1215390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0" name="正方形/長方形 22"/>
          <p:cNvSpPr>
            <a:spLocks noChangeArrowheads="1"/>
          </p:cNvSpPr>
          <p:nvPr/>
        </p:nvSpPr>
        <p:spPr bwMode="auto">
          <a:xfrm>
            <a:off x="9544837" y="2585402"/>
            <a:ext cx="71437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61" name="正方形/長方形 22"/>
          <p:cNvSpPr>
            <a:spLocks noChangeArrowheads="1"/>
          </p:cNvSpPr>
          <p:nvPr/>
        </p:nvSpPr>
        <p:spPr bwMode="auto">
          <a:xfrm>
            <a:off x="9997273" y="2585402"/>
            <a:ext cx="71438" cy="21431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62" name="Line 18"/>
          <p:cNvSpPr>
            <a:spLocks noChangeShapeType="1"/>
          </p:cNvSpPr>
          <p:nvPr/>
        </p:nvSpPr>
        <p:spPr bwMode="auto">
          <a:xfrm>
            <a:off x="6777824" y="2796184"/>
            <a:ext cx="4143373" cy="9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63" name="Text Box 132"/>
          <p:cNvSpPr txBox="1">
            <a:spLocks noChangeArrowheads="1"/>
          </p:cNvSpPr>
          <p:nvPr/>
        </p:nvSpPr>
        <p:spPr bwMode="auto">
          <a:xfrm>
            <a:off x="10362397" y="2394902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time</a:t>
            </a:r>
            <a:endParaRPr lang="ja-JP" altLang="en-US" sz="1600" b="1" dirty="0"/>
          </a:p>
        </p:txBody>
      </p:sp>
      <p:cxnSp>
        <p:nvCxnSpPr>
          <p:cNvPr id="64" name="直線矢印コネクタ 63"/>
          <p:cNvCxnSpPr>
            <a:stCxn id="6" idx="2"/>
          </p:cNvCxnSpPr>
          <p:nvPr/>
        </p:nvCxnSpPr>
        <p:spPr>
          <a:xfrm>
            <a:off x="6866324" y="1349929"/>
            <a:ext cx="874815" cy="126004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93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531" y="86044"/>
            <a:ext cx="11548351" cy="1025851"/>
          </a:xfrm>
        </p:spPr>
        <p:txBody>
          <a:bodyPr>
            <a:normAutofit/>
          </a:bodyPr>
          <a:lstStyle/>
          <a:p>
            <a:r>
              <a:rPr kumimoji="1" lang="en-US" altLang="ja-JP" sz="3600" b="1" i="1" dirty="0" smtClean="0">
                <a:solidFill>
                  <a:srgbClr val="00B0F0"/>
                </a:solidFill>
                <a:latin typeface="+mn-lt"/>
              </a:rPr>
              <a:t>Recent measurement method of painting injection process</a:t>
            </a:r>
            <a:endParaRPr kumimoji="1" lang="ja-JP" altLang="en-US" sz="36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243138" y="2071339"/>
            <a:ext cx="184731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33662" y="1660694"/>
            <a:ext cx="3313112" cy="1439863"/>
            <a:chOff x="3016" y="2069"/>
            <a:chExt cx="2087" cy="907"/>
          </a:xfrm>
        </p:grpSpPr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3424" y="2069"/>
              <a:ext cx="2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697" y="2069"/>
              <a:ext cx="1406" cy="907"/>
            </a:xfrm>
            <a:custGeom>
              <a:avLst/>
              <a:gdLst>
                <a:gd name="T0" fmla="*/ 0 w 1406"/>
                <a:gd name="T1" fmla="*/ 0 h 907"/>
                <a:gd name="T2" fmla="*/ 90 w 1406"/>
                <a:gd name="T3" fmla="*/ 272 h 907"/>
                <a:gd name="T4" fmla="*/ 272 w 1406"/>
                <a:gd name="T5" fmla="*/ 499 h 907"/>
                <a:gd name="T6" fmla="*/ 589 w 1406"/>
                <a:gd name="T7" fmla="*/ 681 h 907"/>
                <a:gd name="T8" fmla="*/ 1406 w 1406"/>
                <a:gd name="T9" fmla="*/ 907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6"/>
                <a:gd name="T16" fmla="*/ 0 h 907"/>
                <a:gd name="T17" fmla="*/ 1406 w 1406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6" h="907">
                  <a:moveTo>
                    <a:pt x="0" y="0"/>
                  </a:moveTo>
                  <a:cubicBezTo>
                    <a:pt x="22" y="94"/>
                    <a:pt x="45" y="189"/>
                    <a:pt x="90" y="272"/>
                  </a:cubicBezTo>
                  <a:cubicBezTo>
                    <a:pt x="135" y="355"/>
                    <a:pt x="189" y="431"/>
                    <a:pt x="272" y="499"/>
                  </a:cubicBezTo>
                  <a:cubicBezTo>
                    <a:pt x="355" y="567"/>
                    <a:pt x="400" y="613"/>
                    <a:pt x="589" y="681"/>
                  </a:cubicBezTo>
                  <a:cubicBezTo>
                    <a:pt x="778" y="749"/>
                    <a:pt x="1092" y="828"/>
                    <a:pt x="1406" y="90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ja-JP" altLang="ja-JP">
                <a:latin typeface="Book Antiqua" pitchFamily="18" charset="0"/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H="1">
              <a:off x="3016" y="2069"/>
              <a:ext cx="408" cy="9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3946774" y="1528932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1714749" y="1519407"/>
            <a:ext cx="0" cy="158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213100" y="1665456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b="1">
                <a:solidFill>
                  <a:srgbClr val="FF0000"/>
                </a:solidFill>
                <a:latin typeface="Book Antiqua" pitchFamily="18" charset="0"/>
              </a:rPr>
              <a:t>PB</a:t>
            </a:r>
          </a:p>
        </p:txBody>
      </p:sp>
      <p:cxnSp>
        <p:nvCxnSpPr>
          <p:cNvPr id="20" name="直線矢印コネクタ 23"/>
          <p:cNvCxnSpPr>
            <a:cxnSpLocks noChangeShapeType="1"/>
          </p:cNvCxnSpPr>
          <p:nvPr/>
        </p:nvCxnSpPr>
        <p:spPr bwMode="auto">
          <a:xfrm>
            <a:off x="1708400" y="1516232"/>
            <a:ext cx="2214563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21" name="テキスト ボックス 25"/>
          <p:cNvSpPr txBox="1">
            <a:spLocks noChangeArrowheads="1"/>
          </p:cNvSpPr>
          <p:nvPr/>
        </p:nvSpPr>
        <p:spPr bwMode="auto">
          <a:xfrm>
            <a:off x="2422774" y="1195407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ja-JP" dirty="0">
                <a:solidFill>
                  <a:srgbClr val="FF0000"/>
                </a:solidFill>
                <a:latin typeface="Book Antiqua" pitchFamily="18" charset="0"/>
              </a:rPr>
              <a:t>500</a:t>
            </a:r>
            <a:r>
              <a:rPr lang="en-US" altLang="ja-JP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dirty="0">
                <a:solidFill>
                  <a:srgbClr val="FF0000"/>
                </a:solidFill>
                <a:latin typeface="Book Antiqua" pitchFamily="18" charset="0"/>
              </a:rPr>
              <a:t>s</a:t>
            </a: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2133849" y="152099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2581524" y="152099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V="1">
            <a:off x="3038724" y="152099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V="1">
            <a:off x="3491162" y="1520993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>
            <a:off x="351087" y="3110081"/>
            <a:ext cx="4500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32" name="正方形/長方形 22"/>
          <p:cNvSpPr>
            <a:spLocks noChangeArrowheads="1"/>
          </p:cNvSpPr>
          <p:nvPr/>
        </p:nvSpPr>
        <p:spPr bwMode="auto">
          <a:xfrm>
            <a:off x="1296443" y="2886244"/>
            <a:ext cx="396082" cy="223837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l">
              <a:spcBef>
                <a:spcPct val="0"/>
              </a:spcBef>
            </a:pPr>
            <a:endParaRPr lang="ja-JP" altLang="ja-JP">
              <a:latin typeface="Book Antiqua" pitchFamily="18" charset="0"/>
              <a:ea typeface="ＭＳ Ｐ明朝" charset="-128"/>
            </a:endParaRPr>
          </a:p>
        </p:txBody>
      </p:sp>
      <p:sp>
        <p:nvSpPr>
          <p:cNvPr id="36" name="Text Box 132"/>
          <p:cNvSpPr txBox="1">
            <a:spLocks noChangeArrowheads="1"/>
          </p:cNvSpPr>
          <p:nvPr/>
        </p:nvSpPr>
        <p:spPr bwMode="auto">
          <a:xfrm>
            <a:off x="4402385" y="2829887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time</a:t>
            </a:r>
            <a:endParaRPr lang="ja-JP" altLang="en-US" sz="1600" b="1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1006027" y="1418482"/>
            <a:ext cx="480897" cy="1479389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135166" y="886592"/>
            <a:ext cx="246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Multi-turn injection </a:t>
            </a:r>
            <a:r>
              <a:rPr kumimoji="1" lang="en-US" altLang="ja-JP" dirty="0" smtClean="0"/>
              <a:t>just before </a:t>
            </a:r>
            <a:r>
              <a:rPr kumimoji="1" lang="en-US" altLang="ja-JP" dirty="0" smtClean="0"/>
              <a:t>PB decay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723733" y="3203761"/>
            <a:ext cx="22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Take BPM data</a:t>
            </a:r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714750" y="3226964"/>
            <a:ext cx="224281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/>
          <p:cNvGrpSpPr/>
          <p:nvPr/>
        </p:nvGrpSpPr>
        <p:grpSpPr>
          <a:xfrm>
            <a:off x="135167" y="3935647"/>
            <a:ext cx="11889860" cy="2859246"/>
            <a:chOff x="135167" y="3935647"/>
            <a:chExt cx="11889860" cy="285924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9321" y="4632865"/>
              <a:ext cx="3745706" cy="1826419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090" y="4632865"/>
              <a:ext cx="3748088" cy="1814513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2085" y="4651915"/>
              <a:ext cx="3755231" cy="1807369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242054" y="6425561"/>
              <a:ext cx="2075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s</a:t>
              </a:r>
              <a:r>
                <a:rPr kumimoji="1" lang="en-US" altLang="ja-JP" dirty="0" smtClean="0"/>
                <a:t>[m]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16200000">
              <a:off x="-717813" y="5291844"/>
              <a:ext cx="2075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x</a:t>
              </a:r>
              <a:r>
                <a:rPr kumimoji="1" lang="en-US" altLang="ja-JP" dirty="0" smtClean="0"/>
                <a:t>[mm]</a:t>
              </a:r>
              <a:endParaRPr kumimoji="1" lang="ja-JP" altLang="en-US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352488" y="4307100"/>
              <a:ext cx="2075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T=0</a:t>
              </a:r>
              <a:r>
                <a:rPr kumimoji="1" lang="en-US" altLang="ja-JP" dirty="0" smtClean="0">
                  <a:latin typeface="Symbol" panose="05050102010706020507" pitchFamily="18" charset="2"/>
                </a:rPr>
                <a:t>m</a:t>
              </a:r>
              <a:r>
                <a:rPr kumimoji="1" lang="en-US" altLang="ja-JP" dirty="0" smtClean="0"/>
                <a:t>s</a:t>
              </a:r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250074" y="4301185"/>
              <a:ext cx="2075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T=250</a:t>
              </a:r>
              <a:r>
                <a:rPr kumimoji="1" lang="en-US" altLang="ja-JP" dirty="0" smtClean="0">
                  <a:latin typeface="Symbol" panose="05050102010706020507" pitchFamily="18" charset="2"/>
                </a:rPr>
                <a:t>m</a:t>
              </a:r>
              <a:r>
                <a:rPr kumimoji="1" lang="en-US" altLang="ja-JP" dirty="0" smtClean="0"/>
                <a:t>s</a:t>
              </a:r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9143212" y="4301185"/>
              <a:ext cx="2075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T=500</a:t>
              </a:r>
              <a:r>
                <a:rPr kumimoji="1" lang="en-US" altLang="ja-JP" dirty="0" smtClean="0">
                  <a:latin typeface="Symbol" panose="05050102010706020507" pitchFamily="18" charset="2"/>
                </a:rPr>
                <a:t>m</a:t>
              </a:r>
              <a:r>
                <a:rPr kumimoji="1" lang="en-US" altLang="ja-JP" dirty="0" smtClean="0"/>
                <a:t>s</a:t>
              </a:r>
              <a:endParaRPr kumimoji="1" lang="ja-JP" altLang="en-US" dirty="0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198781" y="4046255"/>
              <a:ext cx="138528" cy="14811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09724" y="3935647"/>
              <a:ext cx="2767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Measured</a:t>
              </a:r>
              <a:r>
                <a:rPr kumimoji="1" lang="en-US" altLang="ja-JP" dirty="0" smtClean="0"/>
                <a:t> </a:t>
              </a:r>
              <a:r>
                <a:rPr kumimoji="1" lang="en-US" altLang="ja-JP" dirty="0" smtClean="0">
                  <a:latin typeface="Symbol" panose="05050102010706020507" pitchFamily="18" charset="2"/>
                </a:rPr>
                <a:t>D</a:t>
              </a:r>
              <a:r>
                <a:rPr kumimoji="1" lang="en-US" altLang="ja-JP" dirty="0" smtClean="0"/>
                <a:t>X (PBON – OFF)</a:t>
              </a:r>
              <a:endParaRPr kumimoji="1" lang="ja-JP" altLang="en-US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3328498" y="3935647"/>
              <a:ext cx="22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Calculated orbit</a:t>
              </a:r>
              <a:endParaRPr kumimoji="1" lang="ja-JP" altLang="en-US" dirty="0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3337360" y="4120313"/>
              <a:ext cx="306615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グループ化 55"/>
          <p:cNvGrpSpPr/>
          <p:nvPr/>
        </p:nvGrpSpPr>
        <p:grpSpPr>
          <a:xfrm>
            <a:off x="5916162" y="1184921"/>
            <a:ext cx="6387795" cy="2861334"/>
            <a:chOff x="5916162" y="1184921"/>
            <a:chExt cx="6387795" cy="2861334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5698" y="1184921"/>
              <a:ext cx="5826126" cy="2561121"/>
            </a:xfrm>
            <a:prstGeom prst="rect">
              <a:avLst/>
            </a:prstGeom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8279321" y="1195407"/>
              <a:ext cx="1023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(</a:t>
              </a:r>
              <a:r>
                <a:rPr lang="en-US" altLang="ja-JP" sz="2000" dirty="0" err="1"/>
                <a:t>x,x</a:t>
              </a:r>
              <a:r>
                <a:rPr lang="en-US" altLang="ja-JP" sz="2000" dirty="0"/>
                <a:t>’)</a:t>
              </a:r>
              <a:endParaRPr lang="ja-JP" altLang="en-US" sz="20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1251925" y="1200891"/>
              <a:ext cx="1052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(</a:t>
              </a:r>
              <a:r>
                <a:rPr lang="en-US" altLang="ja-JP" sz="2000" dirty="0" err="1"/>
                <a:t>y,y</a:t>
              </a:r>
              <a:r>
                <a:rPr lang="en-US" altLang="ja-JP" sz="2000" dirty="0"/>
                <a:t>’)</a:t>
              </a:r>
              <a:endParaRPr lang="ja-JP" altLang="en-US" sz="20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 rot="16200000">
              <a:off x="5586873" y="2327609"/>
              <a:ext cx="1027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x‘ (mrad)</a:t>
              </a:r>
              <a:endParaRPr lang="ja-JP" altLang="en-US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 rot="16200000">
              <a:off x="8601264" y="2280815"/>
              <a:ext cx="1034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y‘ (mrad)</a:t>
              </a:r>
              <a:endParaRPr lang="ja-JP" altLang="en-US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360290" y="3676923"/>
              <a:ext cx="84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x (mm)</a:t>
              </a:r>
              <a:endParaRPr lang="ja-JP" altLang="en-US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0311485" y="367692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y (mm)</a:t>
              </a:r>
              <a:endParaRPr lang="ja-JP" altLang="en-US" dirty="0"/>
            </a:p>
          </p:txBody>
        </p:sp>
      </p:grpSp>
      <p:sp>
        <p:nvSpPr>
          <p:cNvPr id="57" name="日付プレースホルダー 5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8" name="スライド番号プレースホルダー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9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9704" y="150469"/>
            <a:ext cx="11498184" cy="1325563"/>
          </a:xfrm>
        </p:spPr>
        <p:txBody>
          <a:bodyPr>
            <a:normAutofit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</a:rPr>
              <a:t>Switching transverse painting area pulse-by-pulse between MLF and MR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60" y="2843543"/>
            <a:ext cx="4914900" cy="3341370"/>
          </a:xfrm>
          <a:prstGeom prst="rect">
            <a:avLst/>
          </a:prstGeom>
        </p:spPr>
      </p:pic>
      <p:grpSp>
        <p:nvGrpSpPr>
          <p:cNvPr id="43" name="グループ化 42"/>
          <p:cNvGrpSpPr/>
          <p:nvPr/>
        </p:nvGrpSpPr>
        <p:grpSpPr>
          <a:xfrm>
            <a:off x="5761448" y="3055937"/>
            <a:ext cx="6252056" cy="2933333"/>
            <a:chOff x="5775690" y="1989015"/>
            <a:chExt cx="6252056" cy="2933333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5690" y="1989015"/>
              <a:ext cx="6152198" cy="251460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8598418" y="2876983"/>
              <a:ext cx="787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</a:rPr>
                <a:t>100</a:t>
              </a:r>
              <a:r>
                <a:rPr lang="en-US" altLang="ja-JP" b="1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lang="en-US" altLang="ja-JP" b="1" dirty="0" smtClean="0">
                  <a:solidFill>
                    <a:srgbClr val="0000FF"/>
                  </a:solidFill>
                </a:rPr>
                <a:t> 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222975" y="4553016"/>
              <a:ext cx="15121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7030A0"/>
                  </a:solidFill>
                </a:rPr>
                <a:t>15</a:t>
              </a:r>
              <a:r>
                <a:rPr kumimoji="1" lang="en-US" altLang="ja-JP" b="1" dirty="0" smtClean="0">
                  <a:solidFill>
                    <a:srgbClr val="7030A0"/>
                  </a:solidFill>
                </a:rPr>
                <a:t>0</a:t>
              </a:r>
              <a:r>
                <a:rPr kumimoji="1" lang="en-US" altLang="ja-JP" b="1" dirty="0" smtClean="0">
                  <a:solidFill>
                    <a:srgbClr val="7030A0"/>
                  </a:solidFill>
                  <a:latin typeface="Symbol" pitchFamily="18" charset="2"/>
                </a:rPr>
                <a:t>p</a:t>
              </a:r>
              <a:r>
                <a:rPr kumimoji="1" lang="en-US" altLang="ja-JP" b="1" dirty="0" smtClean="0">
                  <a:solidFill>
                    <a:srgbClr val="7030A0"/>
                  </a:solidFill>
                </a:rPr>
                <a:t> </a:t>
              </a:r>
              <a:r>
                <a:rPr kumimoji="1" lang="en-US" altLang="ja-JP" b="1" dirty="0" smtClean="0">
                  <a:solidFill>
                    <a:srgbClr val="7030A0"/>
                  </a:solidFill>
                </a:rPr>
                <a:t>for MLF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300320" y="2203788"/>
              <a:ext cx="702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Foil </a:t>
              </a:r>
              <a:endParaRPr kumimoji="1" lang="en-US" altLang="ja-JP" b="1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edge</a:t>
              </a:r>
              <a:endParaRPr kumimoji="1" lang="ja-JP" altLang="en-US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421696" y="387925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Inj. beam</a:t>
              </a:r>
              <a:endParaRPr kumimoji="1" lang="ja-JP" altLang="en-US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435854" y="387925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Inj. beam</a:t>
              </a:r>
              <a:endParaRPr kumimoji="1" lang="ja-JP" altLang="en-US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0465078" y="389558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Inj. beam</a:t>
              </a:r>
              <a:endParaRPr kumimoji="1" lang="ja-JP" altLang="en-US" b="1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924229" y="3227923"/>
              <a:ext cx="634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50</a:t>
              </a:r>
              <a:r>
                <a:rPr lang="en-US" altLang="ja-JP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421696" y="2672457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7030A0"/>
                  </a:solidFill>
                </a:rPr>
                <a:t>150</a:t>
              </a:r>
              <a:r>
                <a:rPr lang="en-US" altLang="ja-JP" b="1" dirty="0" smtClean="0">
                  <a:solidFill>
                    <a:srgbClr val="7030A0"/>
                  </a:solidFill>
                  <a:latin typeface="Symbol" pitchFamily="18" charset="2"/>
                </a:rPr>
                <a:t>p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9306402" y="2214187"/>
              <a:ext cx="702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Foil </a:t>
              </a:r>
              <a:endParaRPr kumimoji="1" lang="en-US" altLang="ja-JP" b="1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edge</a:t>
              </a:r>
              <a:endParaRPr kumimoji="1" lang="ja-JP" altLang="en-US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1325112" y="2203787"/>
              <a:ext cx="702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Foil </a:t>
              </a:r>
              <a:endParaRPr kumimoji="1" lang="en-US" altLang="ja-JP" b="1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r>
                <a:rPr kumimoji="1" lang="en-US" altLang="ja-JP" b="1" dirty="0" smtClean="0">
                  <a:solidFill>
                    <a:schemeClr val="bg1">
                      <a:lumMod val="65000"/>
                    </a:schemeClr>
                  </a:solidFill>
                </a:rPr>
                <a:t>edge</a:t>
              </a:r>
              <a:endParaRPr kumimoji="1" lang="ja-JP" altLang="en-US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236264" y="4553016"/>
              <a:ext cx="15121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0000FF"/>
                  </a:solidFill>
                </a:rPr>
                <a:t>10</a:t>
              </a:r>
              <a:r>
                <a:rPr kumimoji="1" lang="en-US" altLang="ja-JP" b="1" dirty="0" smtClean="0">
                  <a:solidFill>
                    <a:srgbClr val="0000FF"/>
                  </a:solidFill>
                </a:rPr>
                <a:t>0</a:t>
              </a:r>
              <a:r>
                <a:rPr kumimoji="1" lang="en-US" altLang="ja-JP" b="1" dirty="0" smtClean="0">
                  <a:solidFill>
                    <a:srgbClr val="0000FF"/>
                  </a:solidFill>
                  <a:latin typeface="Symbol" pitchFamily="18" charset="2"/>
                </a:rPr>
                <a:t>p</a:t>
              </a:r>
              <a:r>
                <a:rPr kumimoji="1" lang="en-US" altLang="ja-JP" b="1" dirty="0" smtClean="0">
                  <a:solidFill>
                    <a:srgbClr val="0000FF"/>
                  </a:solidFill>
                </a:rPr>
                <a:t> </a:t>
              </a:r>
              <a:r>
                <a:rPr kumimoji="1" lang="en-US" altLang="ja-JP" b="1" dirty="0" smtClean="0">
                  <a:solidFill>
                    <a:srgbClr val="0000FF"/>
                  </a:solidFill>
                </a:rPr>
                <a:t>for </a:t>
              </a:r>
              <a:r>
                <a:rPr kumimoji="1" lang="en-US" altLang="ja-JP" b="1" dirty="0" smtClean="0">
                  <a:solidFill>
                    <a:srgbClr val="0000FF"/>
                  </a:solidFill>
                </a:rPr>
                <a:t>MR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0249553" y="4553016"/>
              <a:ext cx="15121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</a:rPr>
                <a:t>5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0</a:t>
              </a:r>
              <a:r>
                <a:rPr kumimoji="1" lang="en-US" altLang="ja-JP" b="1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for 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MR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2961721" y="3704646"/>
            <a:ext cx="63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50</a:t>
            </a:r>
            <a:r>
              <a:rPr lang="en-US" altLang="ja-JP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58980" y="4416717"/>
            <a:ext cx="78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100</a:t>
            </a:r>
            <a:r>
              <a:rPr lang="en-US" altLang="ja-JP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altLang="ja-JP" b="1" dirty="0" smtClean="0">
                <a:solidFill>
                  <a:srgbClr val="0000FF"/>
                </a:solidFill>
              </a:rPr>
              <a:t> 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61721" y="4857874"/>
            <a:ext cx="73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7030A0"/>
                </a:solidFill>
              </a:rPr>
              <a:t>150</a:t>
            </a:r>
            <a:r>
              <a:rPr lang="en-US" altLang="ja-JP" b="1" dirty="0" smtClean="0">
                <a:solidFill>
                  <a:srgbClr val="7030A0"/>
                </a:solidFill>
                <a:latin typeface="Symbol" pitchFamily="18" charset="2"/>
              </a:rPr>
              <a:t>p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>
            <a:off x="3897234" y="3068715"/>
            <a:ext cx="0" cy="270816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2259914" y="3058315"/>
            <a:ext cx="0" cy="270816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1047778" y="3079531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Inj. start</a:t>
            </a:r>
            <a:endParaRPr kumimoji="1" lang="ja-JP" altLang="en-US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63363" y="3089429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Inj. </a:t>
            </a:r>
            <a:r>
              <a:rPr lang="en-US" altLang="ja-JP" b="1" dirty="0" smtClean="0"/>
              <a:t>end</a:t>
            </a:r>
            <a:endParaRPr kumimoji="1" lang="ja-JP" altLang="en-US" b="1" dirty="0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2258723" y="3398427"/>
            <a:ext cx="163732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2359716" y="3055937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500</a:t>
            </a:r>
            <a:r>
              <a:rPr lang="en-US" altLang="ja-JP" b="1" dirty="0" smtClean="0">
                <a:latin typeface="Symbol" panose="05050102010706020507" pitchFamily="18" charset="2"/>
              </a:rPr>
              <a:t>m</a:t>
            </a:r>
            <a:r>
              <a:rPr lang="en-US" altLang="ja-JP" b="1" dirty="0" smtClean="0"/>
              <a:t>sec</a:t>
            </a:r>
            <a:endParaRPr kumimoji="1" lang="ja-JP" altLang="en-US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69448" y="5988144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Calculation</a:t>
            </a:r>
            <a:endParaRPr kumimoji="1" lang="ja-JP" altLang="en-US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04538" y="1626288"/>
            <a:ext cx="1020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The RCS are required different beam emittance from the MLF and MR.</a:t>
            </a:r>
          </a:p>
          <a:p>
            <a:r>
              <a:rPr lang="en-US" altLang="ja-JP" sz="2000" dirty="0" smtClean="0"/>
              <a:t>So, RCS is operating with switching transverse painting are pulse-by-pulse between MLF and MR.</a:t>
            </a:r>
            <a:endParaRPr kumimoji="1" lang="ja-JP" altLang="en-US" sz="2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47778" y="2536221"/>
            <a:ext cx="424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Horizontal Paint bump patterns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54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タイトル 1"/>
          <p:cNvSpPr>
            <a:spLocks noGrp="1"/>
          </p:cNvSpPr>
          <p:nvPr>
            <p:ph type="title" idx="4294967295"/>
          </p:nvPr>
        </p:nvSpPr>
        <p:spPr>
          <a:xfrm>
            <a:off x="642478" y="109821"/>
            <a:ext cx="4286820" cy="1124744"/>
          </a:xfrm>
        </p:spPr>
        <p:txBody>
          <a:bodyPr>
            <a:normAutofit/>
          </a:bodyPr>
          <a:lstStyle/>
          <a:p>
            <a:r>
              <a:rPr lang="en-US" altLang="ja-JP" sz="3600" b="1" i="1" dirty="0">
                <a:solidFill>
                  <a:srgbClr val="00B0F0"/>
                </a:solidFill>
                <a:cs typeface="Times New Roman" pitchFamily="18" charset="0"/>
              </a:rPr>
              <a:t>Beam loss issue</a:t>
            </a:r>
            <a:br>
              <a:rPr lang="en-US" altLang="ja-JP" sz="3600" b="1" i="1" dirty="0">
                <a:solidFill>
                  <a:srgbClr val="00B0F0"/>
                </a:solidFill>
                <a:cs typeface="Times New Roman" pitchFamily="18" charset="0"/>
              </a:rPr>
            </a:br>
            <a:r>
              <a:rPr lang="en-US" altLang="ja-JP" sz="3600" b="1" i="1" dirty="0">
                <a:solidFill>
                  <a:srgbClr val="00B0F0"/>
                </a:solidFill>
                <a:cs typeface="Times New Roman" pitchFamily="18" charset="0"/>
              </a:rPr>
              <a:t>by foil scattering</a:t>
            </a:r>
            <a:endParaRPr lang="ja-JP" altLang="en-US" sz="3600" b="1" i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grpSp>
        <p:nvGrpSpPr>
          <p:cNvPr id="75" name="グループ化 74"/>
          <p:cNvGrpSpPr/>
          <p:nvPr/>
        </p:nvGrpSpPr>
        <p:grpSpPr>
          <a:xfrm>
            <a:off x="1487488" y="260649"/>
            <a:ext cx="7739682" cy="4948663"/>
            <a:chOff x="-36513" y="1813695"/>
            <a:chExt cx="7739682" cy="4948663"/>
          </a:xfrm>
        </p:grpSpPr>
        <p:pic>
          <p:nvPicPr>
            <p:cNvPr id="829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3376" y="2780928"/>
              <a:ext cx="4663288" cy="338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0" name="Text Box 27"/>
            <p:cNvSpPr txBox="1">
              <a:spLocks noChangeArrowheads="1"/>
            </p:cNvSpPr>
            <p:nvPr/>
          </p:nvSpPr>
          <p:spPr bwMode="auto">
            <a:xfrm>
              <a:off x="2627949" y="5729838"/>
              <a:ext cx="1008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ja-JP" b="1" baseline="30000" dirty="0">
                  <a:latin typeface="Times New Roman" pitchFamily="18" charset="0"/>
                  <a:cs typeface="Times New Roman" pitchFamily="18" charset="0"/>
                </a:rPr>
                <a:t>st</a:t>
              </a:r>
              <a:r>
                <a:rPr lang="en-US" altLang="ja-JP" b="1" dirty="0">
                  <a:latin typeface="Times New Roman" pitchFamily="18" charset="0"/>
                  <a:cs typeface="Times New Roman" pitchFamily="18" charset="0"/>
                </a:rPr>
                <a:t> Foil</a:t>
              </a:r>
              <a:endParaRPr lang="en-US" altLang="ja-JP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951" name="Text Box 28"/>
            <p:cNvSpPr txBox="1">
              <a:spLocks noChangeArrowheads="1"/>
            </p:cNvSpPr>
            <p:nvPr/>
          </p:nvSpPr>
          <p:spPr bwMode="auto">
            <a:xfrm>
              <a:off x="2843808" y="4005064"/>
              <a:ext cx="1008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b="1" dirty="0">
                  <a:latin typeface="Times New Roman" pitchFamily="18" charset="0"/>
                  <a:cs typeface="Times New Roman" pitchFamily="18" charset="0"/>
                </a:rPr>
                <a:t>QDL</a:t>
              </a:r>
            </a:p>
          </p:txBody>
        </p:sp>
        <p:sp>
          <p:nvSpPr>
            <p:cNvPr id="82952" name="Text Box 29"/>
            <p:cNvSpPr txBox="1">
              <a:spLocks noChangeArrowheads="1"/>
            </p:cNvSpPr>
            <p:nvPr/>
          </p:nvSpPr>
          <p:spPr bwMode="auto">
            <a:xfrm>
              <a:off x="889000" y="5357813"/>
              <a:ext cx="10080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b="1">
                  <a:latin typeface="Times New Roman" pitchFamily="18" charset="0"/>
                  <a:cs typeface="Times New Roman" pitchFamily="18" charset="0"/>
                </a:rPr>
                <a:t>QFL</a:t>
              </a:r>
            </a:p>
          </p:txBody>
        </p:sp>
        <p:grpSp>
          <p:nvGrpSpPr>
            <p:cNvPr id="2" name="グループ化 20"/>
            <p:cNvGrpSpPr>
              <a:grpSpLocks/>
            </p:cNvGrpSpPr>
            <p:nvPr/>
          </p:nvGrpSpPr>
          <p:grpSpPr bwMode="auto">
            <a:xfrm rot="20169985">
              <a:off x="4480900" y="1813695"/>
              <a:ext cx="1522464" cy="952962"/>
              <a:chOff x="4526296" y="1053295"/>
              <a:chExt cx="1512887" cy="953207"/>
            </a:xfrm>
          </p:grpSpPr>
          <p:sp>
            <p:nvSpPr>
              <p:cNvPr id="82954" name="Line 33"/>
              <p:cNvSpPr>
                <a:spLocks noChangeShapeType="1"/>
              </p:cNvSpPr>
              <p:nvPr/>
            </p:nvSpPr>
            <p:spPr bwMode="auto">
              <a:xfrm flipV="1">
                <a:off x="4978084" y="1053295"/>
                <a:ext cx="928694" cy="9532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955" name="Text Box 36"/>
              <p:cNvSpPr txBox="1">
                <a:spLocks noChangeArrowheads="1"/>
              </p:cNvSpPr>
              <p:nvPr/>
            </p:nvSpPr>
            <p:spPr bwMode="auto">
              <a:xfrm rot="-2679990">
                <a:off x="4526296" y="1213768"/>
                <a:ext cx="1512887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sz="1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To H0 dump</a:t>
                </a:r>
                <a:endParaRPr lang="ja-JP" altLang="en-US" sz="1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下矢印 22"/>
            <p:cNvSpPr>
              <a:spLocks noChangeArrowheads="1"/>
            </p:cNvSpPr>
            <p:nvPr/>
          </p:nvSpPr>
          <p:spPr bwMode="auto">
            <a:xfrm rot="7996251">
              <a:off x="2712881" y="5421069"/>
              <a:ext cx="285750" cy="35718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 w="25400" algn="ctr">
              <a:solidFill>
                <a:srgbClr val="7030A0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28"/>
            <p:cNvSpPr txBox="1">
              <a:spLocks noChangeArrowheads="1"/>
            </p:cNvSpPr>
            <p:nvPr/>
          </p:nvSpPr>
          <p:spPr bwMode="auto">
            <a:xfrm>
              <a:off x="5364088" y="4149080"/>
              <a:ext cx="857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b="1" dirty="0">
                  <a:solidFill>
                    <a:srgbClr val="FF0000"/>
                  </a:solidFill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rPr>
                <a:t>BPM</a:t>
              </a:r>
            </a:p>
          </p:txBody>
        </p: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2483768" y="3573016"/>
              <a:ext cx="15716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b="1" dirty="0"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rPr>
                <a:t>H0-Septum1</a:t>
              </a:r>
            </a:p>
          </p:txBody>
        </p:sp>
        <p:sp>
          <p:nvSpPr>
            <p:cNvPr id="40" name="Text Box 28"/>
            <p:cNvSpPr txBox="1">
              <a:spLocks noChangeArrowheads="1"/>
            </p:cNvSpPr>
            <p:nvPr/>
          </p:nvSpPr>
          <p:spPr bwMode="auto">
            <a:xfrm>
              <a:off x="2771800" y="3068960"/>
              <a:ext cx="15716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ja-JP" b="1" dirty="0"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rPr>
                <a:t>H0-Septum2</a:t>
              </a: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rot="16200000" flipH="1">
              <a:off x="3923928" y="3861048"/>
              <a:ext cx="214312" cy="2143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rot="16200000" flipH="1">
              <a:off x="4211960" y="3284984"/>
              <a:ext cx="214312" cy="2143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5652119" y="2173735"/>
              <a:ext cx="20510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b="1" dirty="0">
                  <a:latin typeface="Times New Roman" pitchFamily="18" charset="0"/>
                  <a:cs typeface="Times New Roman" pitchFamily="18" charset="0"/>
                </a:rPr>
                <a:t>Ring Collimator</a:t>
              </a:r>
            </a:p>
          </p:txBody>
        </p:sp>
        <p:sp>
          <p:nvSpPr>
            <p:cNvPr id="82983" name="Line 39"/>
            <p:cNvSpPr>
              <a:spLocks noChangeShapeType="1"/>
            </p:cNvSpPr>
            <p:nvPr/>
          </p:nvSpPr>
          <p:spPr bwMode="auto">
            <a:xfrm flipH="1">
              <a:off x="6228184" y="2461768"/>
              <a:ext cx="72007" cy="4320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984" name="Line 32"/>
            <p:cNvSpPr>
              <a:spLocks noChangeShapeType="1"/>
            </p:cNvSpPr>
            <p:nvPr/>
          </p:nvSpPr>
          <p:spPr bwMode="auto">
            <a:xfrm rot="20203362" flipV="1">
              <a:off x="1258888" y="6251575"/>
              <a:ext cx="1096962" cy="10953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985" name="Text Box 35"/>
            <p:cNvSpPr txBox="1">
              <a:spLocks noChangeArrowheads="1"/>
            </p:cNvSpPr>
            <p:nvPr/>
          </p:nvSpPr>
          <p:spPr bwMode="auto">
            <a:xfrm rot="19800000">
              <a:off x="1304482" y="6177583"/>
              <a:ext cx="15128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Circulating beam</a:t>
              </a:r>
              <a:endParaRPr lang="ja-JP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986" name="Line 32"/>
            <p:cNvSpPr>
              <a:spLocks noChangeShapeType="1"/>
            </p:cNvSpPr>
            <p:nvPr/>
          </p:nvSpPr>
          <p:spPr bwMode="auto">
            <a:xfrm rot="-1396638">
              <a:off x="250825" y="5229225"/>
              <a:ext cx="1081088" cy="3603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987" name="Text Box 35"/>
            <p:cNvSpPr txBox="1">
              <a:spLocks noChangeArrowheads="1"/>
            </p:cNvSpPr>
            <p:nvPr/>
          </p:nvSpPr>
          <p:spPr bwMode="auto">
            <a:xfrm rot="21300000">
              <a:off x="-36513" y="5037138"/>
              <a:ext cx="1512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Injection beam</a:t>
              </a:r>
              <a:endParaRPr lang="ja-JP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rot="20203362" flipV="1">
              <a:off x="6018318" y="3425268"/>
              <a:ext cx="1096962" cy="10953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 Box 35"/>
            <p:cNvSpPr txBox="1">
              <a:spLocks noChangeArrowheads="1"/>
            </p:cNvSpPr>
            <p:nvPr/>
          </p:nvSpPr>
          <p:spPr bwMode="auto">
            <a:xfrm rot="19800000">
              <a:off x="5966590" y="3408010"/>
              <a:ext cx="15128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Circulating beam</a:t>
              </a:r>
              <a:endParaRPr lang="ja-JP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下矢印 42"/>
            <p:cNvSpPr/>
            <p:nvPr/>
          </p:nvSpPr>
          <p:spPr>
            <a:xfrm rot="8632731">
              <a:off x="4182807" y="4354243"/>
              <a:ext cx="360040" cy="4320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 rot="19592833">
              <a:off x="4001498" y="4677226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H0 branch</a:t>
              </a:r>
              <a:endParaRPr lang="ja-JP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下矢印 45"/>
            <p:cNvSpPr/>
            <p:nvPr/>
          </p:nvSpPr>
          <p:spPr>
            <a:xfrm rot="9111516">
              <a:off x="5500906" y="3815829"/>
              <a:ext cx="432048" cy="3600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6" name="Picture 3" descr="C:\Users\skato\Documents\2012修士論文発表会\2012MasterThesis_0116p2\chap2_Fig\InjTrack_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14" y="3933057"/>
            <a:ext cx="4625204" cy="250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円/楕円 76"/>
          <p:cNvSpPr/>
          <p:nvPr/>
        </p:nvSpPr>
        <p:spPr>
          <a:xfrm rot="5400000">
            <a:off x="7803176" y="4341875"/>
            <a:ext cx="274504" cy="669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円/楕円 77"/>
          <p:cNvSpPr/>
          <p:nvPr/>
        </p:nvSpPr>
        <p:spPr>
          <a:xfrm rot="5400000">
            <a:off x="9022727" y="5246488"/>
            <a:ext cx="419748" cy="6580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円/楕円 78"/>
          <p:cNvSpPr/>
          <p:nvPr/>
        </p:nvSpPr>
        <p:spPr>
          <a:xfrm rot="5400000">
            <a:off x="7803111" y="5000509"/>
            <a:ext cx="274504" cy="6699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正方形/長方形 79"/>
          <p:cNvSpPr/>
          <p:nvPr/>
        </p:nvSpPr>
        <p:spPr bwMode="auto">
          <a:xfrm>
            <a:off x="5708883" y="5962227"/>
            <a:ext cx="4893519" cy="6864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9144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ja-JP" altLang="en-US" sz="2000"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81" name="直線コネクタ 80"/>
          <p:cNvSpPr/>
          <p:nvPr/>
        </p:nvSpPr>
        <p:spPr>
          <a:xfrm>
            <a:off x="6026946" y="6087311"/>
            <a:ext cx="4047976" cy="0"/>
          </a:xfrm>
          <a:prstGeom prst="line">
            <a:avLst/>
          </a:prstGeom>
          <a:noFill/>
          <a:ln w="57150">
            <a:solidFill>
              <a:srgbClr val="FF6633"/>
            </a:solidFill>
            <a:prstDash val="solid"/>
          </a:ln>
        </p:spPr>
        <p:txBody>
          <a:bodyPr vert="horz" lIns="99000" tIns="54000" rIns="99000" bIns="54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6196483" y="5991232"/>
            <a:ext cx="362" cy="192159"/>
          </a:xfrm>
          <a:prstGeom prst="rect">
            <a:avLst/>
          </a:prstGeom>
          <a:solidFill>
            <a:srgbClr val="99CCFF"/>
          </a:solidFill>
          <a:ln w="7620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7148332" y="5995595"/>
            <a:ext cx="348678" cy="2025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00FF"/>
            </a:solidFill>
            <a:prstDash val="solid"/>
          </a:ln>
        </p:spPr>
        <p:txBody>
          <a:bodyPr vert="horz" lIns="90000" tIns="45000" rIns="90000" bIns="45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9070437" y="5976451"/>
            <a:ext cx="181175" cy="221721"/>
          </a:xfrm>
          <a:prstGeom prst="rect">
            <a:avLst/>
          </a:prstGeom>
          <a:solidFill>
            <a:srgbClr val="00AE00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069843" y="6149519"/>
            <a:ext cx="609168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altLang="ja-JP" sz="1600" dirty="0">
                <a:uFill>
                  <a:solidFill>
                    <a:srgbClr val="FF00FF"/>
                  </a:solidFill>
                </a:uFill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QDL</a:t>
            </a:r>
            <a:endParaRPr lang="ja-JP" altLang="en-US" sz="1600" dirty="0">
              <a:uFill>
                <a:solidFill>
                  <a:srgbClr val="FF00FF"/>
                </a:solidFill>
              </a:uFill>
              <a:latin typeface="Times New Roman" pitchFamily="18" charset="0"/>
              <a:ea typeface="HGPｺﾞｼｯｸE" pitchFamily="50" charset="-128"/>
              <a:cs typeface="Times New Roman" pitchFamily="18" charset="0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7629401" y="6149010"/>
            <a:ext cx="763043" cy="5038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altLang="ja-JP" sz="14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H0</a:t>
            </a:r>
          </a:p>
          <a:p>
            <a:pPr hangingPunct="0">
              <a:buNone/>
            </a:pPr>
            <a:r>
              <a:rPr lang="en-US" altLang="ja-JP" sz="14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branch</a:t>
            </a:r>
            <a:endParaRPr lang="ja-JP" altLang="en-US" sz="1400" dirty="0">
              <a:latin typeface="Times New Roman" pitchFamily="18" charset="0"/>
              <a:ea typeface="HGPｺﾞｼｯｸE" pitchFamily="50" charset="-128"/>
              <a:cs typeface="Times New Roman" pitchFamily="18" charset="0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8899115" y="6155537"/>
            <a:ext cx="585077" cy="2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14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BPM</a:t>
            </a:r>
          </a:p>
        </p:txBody>
      </p:sp>
      <p:sp>
        <p:nvSpPr>
          <p:cNvPr id="89" name="正方形/長方形 88"/>
          <p:cNvSpPr/>
          <p:nvPr/>
        </p:nvSpPr>
        <p:spPr>
          <a:xfrm>
            <a:off x="7754328" y="5976451"/>
            <a:ext cx="344261" cy="221721"/>
          </a:xfrm>
          <a:prstGeom prst="rect">
            <a:avLst/>
          </a:prstGeom>
          <a:solidFill>
            <a:srgbClr val="FFC000"/>
          </a:solidFill>
          <a:ln w="0">
            <a:solidFill>
              <a:srgbClr val="FF0000"/>
            </a:solidFill>
            <a:prstDash val="solid"/>
          </a:ln>
        </p:spPr>
        <p:txBody>
          <a:bodyPr vert="horz" lIns="90000" tIns="45000" rIns="90000" bIns="45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9424816" y="5995595"/>
            <a:ext cx="261909" cy="2025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solidFill>
              <a:srgbClr val="0070C0"/>
            </a:solidFill>
            <a:prstDash val="solid"/>
          </a:ln>
        </p:spPr>
        <p:txBody>
          <a:bodyPr vert="horz" lIns="90000" tIns="45000" rIns="90000" bIns="4500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US">
              <a:latin typeface="Times New Roman" pitchFamily="18" charset="0"/>
              <a:ea typeface="VL ゴシック" pitchFamily="2"/>
              <a:cs typeface="Times New Roman" pitchFamily="18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9318203" y="6147681"/>
            <a:ext cx="648052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altLang="ja-JP" sz="16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QFM</a:t>
            </a:r>
            <a:endParaRPr lang="ja-JP" altLang="en-US" sz="1600" dirty="0">
              <a:latin typeface="Times New Roman" pitchFamily="18" charset="0"/>
              <a:ea typeface="HGPｺﾞｼｯｸE" pitchFamily="50" charset="-128"/>
              <a:cs typeface="Times New Roman" pitchFamily="18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519936" y="6181584"/>
            <a:ext cx="1465104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altLang="ja-JP" sz="16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1</a:t>
            </a:r>
            <a:r>
              <a:rPr lang="en-US" altLang="ja-JP" sz="1600" baseline="300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st</a:t>
            </a:r>
            <a:r>
              <a:rPr lang="en-US" altLang="ja-JP" sz="16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 foil</a:t>
            </a:r>
            <a:endParaRPr lang="ja-JP" altLang="en-US" sz="1600" dirty="0">
              <a:latin typeface="Times New Roman" pitchFamily="18" charset="0"/>
              <a:ea typeface="HGPｺﾞｼｯｸE" pitchFamily="50" charset="-128"/>
              <a:cs typeface="Times New Roman" pitchFamily="18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9116924" y="4460565"/>
            <a:ext cx="1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3399"/>
                  </a:solidFill>
                </a:uFill>
                <a:latin typeface="Times New Roman" pitchFamily="18" charset="0"/>
                <a:ea typeface="+mj-ea"/>
                <a:cs typeface="Times New Roman" pitchFamily="18" charset="0"/>
              </a:rPr>
              <a:t>Beam loss</a:t>
            </a:r>
            <a:endParaRPr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3399"/>
                </a:solidFill>
              </a:u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96" name="直線コネクタ 95"/>
          <p:cNvCxnSpPr>
            <a:endCxn id="79" idx="0"/>
          </p:cNvCxnSpPr>
          <p:nvPr/>
        </p:nvCxnSpPr>
        <p:spPr>
          <a:xfrm flipH="1">
            <a:off x="8275328" y="4705238"/>
            <a:ext cx="936799" cy="6302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>
            <a:endCxn id="78" idx="2"/>
          </p:cNvCxnSpPr>
          <p:nvPr/>
        </p:nvCxnSpPr>
        <p:spPr>
          <a:xfrm>
            <a:off x="9191653" y="4705237"/>
            <a:ext cx="40949" cy="6603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/>
          <p:cNvCxnSpPr>
            <a:endCxn id="77" idx="0"/>
          </p:cNvCxnSpPr>
          <p:nvPr/>
        </p:nvCxnSpPr>
        <p:spPr>
          <a:xfrm flipH="1" flipV="1">
            <a:off x="8275393" y="4676838"/>
            <a:ext cx="916261" cy="28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正方形/長方形 98"/>
          <p:cNvSpPr/>
          <p:nvPr/>
        </p:nvSpPr>
        <p:spPr>
          <a:xfrm>
            <a:off x="9990220" y="5995594"/>
            <a:ext cx="182797" cy="202577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9927997" y="6173950"/>
            <a:ext cx="740004" cy="37993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lnSpc>
                <a:spcPct val="70000"/>
              </a:lnSpc>
              <a:buNone/>
            </a:pPr>
            <a:r>
              <a:rPr lang="en-US" altLang="ja-JP" sz="1400" dirty="0">
                <a:latin typeface="Times New Roman" pitchFamily="18" charset="0"/>
                <a:ea typeface="HGPｺﾞｼｯｸE" pitchFamily="50" charset="-128"/>
                <a:cs typeface="Times New Roman" pitchFamily="18" charset="0"/>
              </a:rPr>
              <a:t>Ring Col.</a:t>
            </a:r>
            <a:endParaRPr lang="ja-JP" altLang="en-US" sz="1400" dirty="0">
              <a:latin typeface="Times New Roman" pitchFamily="18" charset="0"/>
              <a:ea typeface="HGPｺﾞｼｯｸE" pitchFamily="50" charset="-128"/>
              <a:cs typeface="Times New Roman" pitchFamily="18" charset="0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596008" y="5373217"/>
            <a:ext cx="4067944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cs typeface="Times New Roman" pitchFamily="18" charset="0"/>
              </a:rPr>
              <a:t>Observed dose rates at surface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dirty="0">
                <a:cs typeface="Times New Roman" pitchFamily="18" charset="0"/>
              </a:rPr>
              <a:t> </a:t>
            </a:r>
            <a:r>
              <a:rPr lang="en-US" altLang="ja-JP" sz="2000" dirty="0">
                <a:cs typeface="Times New Roman" pitchFamily="18" charset="0"/>
              </a:rPr>
              <a:t>120kW Operation : </a:t>
            </a:r>
            <a:r>
              <a:rPr lang="en-US" altLang="ja-JP" sz="2000" u="sng" dirty="0">
                <a:solidFill>
                  <a:srgbClr val="FF0000"/>
                </a:solidFill>
                <a:cs typeface="Times New Roman" pitchFamily="18" charset="0"/>
              </a:rPr>
              <a:t>2 ~ 3 </a:t>
            </a:r>
            <a:r>
              <a:rPr lang="en-US" altLang="ja-JP" sz="2000" u="sng" dirty="0" err="1">
                <a:solidFill>
                  <a:srgbClr val="FF0000"/>
                </a:solidFill>
                <a:cs typeface="Times New Roman" pitchFamily="18" charset="0"/>
              </a:rPr>
              <a:t>mSv</a:t>
            </a:r>
            <a:r>
              <a:rPr lang="en-US" altLang="ja-JP" sz="2000" u="sng" dirty="0">
                <a:solidFill>
                  <a:srgbClr val="FF0000"/>
                </a:solidFill>
                <a:cs typeface="Times New Roman" pitchFamily="18" charset="0"/>
              </a:rPr>
              <a:t>/h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dirty="0">
                <a:cs typeface="Times New Roman" pitchFamily="18" charset="0"/>
              </a:rPr>
              <a:t> </a:t>
            </a:r>
            <a:r>
              <a:rPr lang="en-US" altLang="ja-JP" sz="2000" dirty="0">
                <a:cs typeface="Times New Roman" pitchFamily="18" charset="0"/>
              </a:rPr>
              <a:t>220kW Operation : </a:t>
            </a:r>
            <a:r>
              <a:rPr lang="en-US" altLang="ja-JP" sz="2000" u="sng" dirty="0">
                <a:solidFill>
                  <a:srgbClr val="FF0000"/>
                </a:solidFill>
                <a:cs typeface="Times New Roman" pitchFamily="18" charset="0"/>
              </a:rPr>
              <a:t>4 ~ 6 </a:t>
            </a:r>
            <a:r>
              <a:rPr lang="en-US" altLang="ja-JP" sz="2000" u="sng" dirty="0" err="1">
                <a:solidFill>
                  <a:srgbClr val="FF0000"/>
                </a:solidFill>
                <a:cs typeface="Times New Roman" pitchFamily="18" charset="0"/>
              </a:rPr>
              <a:t>mSv</a:t>
            </a:r>
            <a:r>
              <a:rPr lang="en-US" altLang="ja-JP" sz="2000" u="sng" dirty="0">
                <a:solidFill>
                  <a:srgbClr val="FF0000"/>
                </a:solidFill>
                <a:cs typeface="Times New Roman" pitchFamily="18" charset="0"/>
              </a:rPr>
              <a:t>/h</a:t>
            </a:r>
            <a:endParaRPr lang="ja-JP" altLang="en-US" sz="2000" u="sng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1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9480377" y="6597352"/>
            <a:ext cx="1114425" cy="190500"/>
          </a:xfrm>
        </p:spPr>
        <p:txBody>
          <a:bodyPr/>
          <a:lstStyle/>
          <a:p>
            <a:pPr>
              <a:defRPr/>
            </a:pPr>
            <a:fld id="{EE01A28A-B5EC-4F81-9622-FE3750A05359}" type="slidenum">
              <a:rPr lang="en-US" altLang="ja-JP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38</a:t>
            </a:fld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92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289" y="930275"/>
            <a:ext cx="38893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グループ化 48"/>
          <p:cNvGrpSpPr/>
          <p:nvPr/>
        </p:nvGrpSpPr>
        <p:grpSpPr>
          <a:xfrm>
            <a:off x="3503614" y="1290638"/>
            <a:ext cx="1728787" cy="1841500"/>
            <a:chOff x="1979613" y="1290638"/>
            <a:chExt cx="1728787" cy="1841500"/>
          </a:xfrm>
        </p:grpSpPr>
        <p:sp>
          <p:nvSpPr>
            <p:cNvPr id="103" name="円/楕円 9"/>
            <p:cNvSpPr>
              <a:spLocks noChangeArrowheads="1"/>
            </p:cNvSpPr>
            <p:nvPr/>
          </p:nvSpPr>
          <p:spPr bwMode="auto">
            <a:xfrm>
              <a:off x="1979613" y="1290638"/>
              <a:ext cx="576262" cy="1584325"/>
            </a:xfrm>
            <a:prstGeom prst="ellipse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eaLnBrk="1" hangingPunct="1"/>
              <a:endParaRPr lang="ja-JP" altLang="en-US"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04" name="円/楕円 10"/>
            <p:cNvSpPr>
              <a:spLocks noChangeArrowheads="1"/>
            </p:cNvSpPr>
            <p:nvPr/>
          </p:nvSpPr>
          <p:spPr bwMode="auto">
            <a:xfrm>
              <a:off x="3059113" y="2295525"/>
              <a:ext cx="649287" cy="576263"/>
            </a:xfrm>
            <a:prstGeom prst="ellipse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pPr eaLnBrk="1" hangingPunct="1"/>
              <a:endParaRPr lang="ja-JP" altLang="en-US">
                <a:latin typeface="Book Antiqua" pitchFamily="18" charset="0"/>
                <a:ea typeface="ＭＳ Ｐ明朝" pitchFamily="18" charset="-128"/>
              </a:endParaRPr>
            </a:p>
          </p:txBody>
        </p:sp>
        <p:sp>
          <p:nvSpPr>
            <p:cNvPr id="105" name="テキスト ボックス 11"/>
            <p:cNvSpPr txBox="1">
              <a:spLocks noChangeArrowheads="1"/>
            </p:cNvSpPr>
            <p:nvPr/>
          </p:nvSpPr>
          <p:spPr bwMode="auto">
            <a:xfrm>
              <a:off x="2268538" y="2762250"/>
              <a:ext cx="11906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b="1">
                  <a:solidFill>
                    <a:srgbClr val="FF3399"/>
                  </a:solidFill>
                  <a:latin typeface="Book Antiqua" pitchFamily="18" charset="0"/>
                </a:rPr>
                <a:t>Hot spots</a:t>
              </a:r>
              <a:endParaRPr lang="ja-JP" altLang="en-US" b="1">
                <a:solidFill>
                  <a:srgbClr val="FF3399"/>
                </a:solidFill>
                <a:latin typeface="Book Antiqua" pitchFamily="18" charset="0"/>
              </a:endParaRPr>
            </a:p>
          </p:txBody>
        </p:sp>
      </p:grpSp>
      <p:sp>
        <p:nvSpPr>
          <p:cNvPr id="106" name="正方形/長方形 12"/>
          <p:cNvSpPr>
            <a:spLocks noChangeArrowheads="1"/>
          </p:cNvSpPr>
          <p:nvPr/>
        </p:nvSpPr>
        <p:spPr bwMode="auto">
          <a:xfrm>
            <a:off x="3648075" y="3727451"/>
            <a:ext cx="647700" cy="2005013"/>
          </a:xfrm>
          <a:prstGeom prst="rect">
            <a:avLst/>
          </a:prstGeom>
          <a:noFill/>
          <a:ln w="85725" algn="ctr">
            <a:solidFill>
              <a:schemeClr val="bg2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>
              <a:defRPr/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08" name="正方形/長方形 107"/>
          <p:cNvSpPr/>
          <p:nvPr/>
        </p:nvSpPr>
        <p:spPr bwMode="auto">
          <a:xfrm>
            <a:off x="2362200" y="6100764"/>
            <a:ext cx="46038" cy="43338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09" name="正方形/長方形 26"/>
          <p:cNvSpPr>
            <a:spLocks noChangeArrowheads="1"/>
          </p:cNvSpPr>
          <p:nvPr/>
        </p:nvSpPr>
        <p:spPr bwMode="auto">
          <a:xfrm>
            <a:off x="3216275" y="6115050"/>
            <a:ext cx="287338" cy="4318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0" name="正方形/長方形 28"/>
          <p:cNvSpPr>
            <a:spLocks noChangeArrowheads="1"/>
          </p:cNvSpPr>
          <p:nvPr/>
        </p:nvSpPr>
        <p:spPr bwMode="auto">
          <a:xfrm>
            <a:off x="4186239" y="6100764"/>
            <a:ext cx="109537" cy="433387"/>
          </a:xfrm>
          <a:prstGeom prst="rect">
            <a:avLst/>
          </a:prstGeom>
          <a:solidFill>
            <a:srgbClr val="1070FC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1" name="正方形/長方形 29"/>
          <p:cNvSpPr>
            <a:spLocks noChangeArrowheads="1"/>
          </p:cNvSpPr>
          <p:nvPr/>
        </p:nvSpPr>
        <p:spPr bwMode="auto">
          <a:xfrm>
            <a:off x="4495800" y="6100764"/>
            <a:ext cx="109538" cy="433387"/>
          </a:xfrm>
          <a:prstGeom prst="rect">
            <a:avLst/>
          </a:prstGeom>
          <a:solidFill>
            <a:srgbClr val="1070FC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2" name="正方形/長方形 30"/>
          <p:cNvSpPr>
            <a:spLocks noChangeArrowheads="1"/>
          </p:cNvSpPr>
          <p:nvPr/>
        </p:nvSpPr>
        <p:spPr bwMode="auto">
          <a:xfrm>
            <a:off x="5067300" y="6099175"/>
            <a:ext cx="287338" cy="4318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3" name="テキスト ボックス 31"/>
          <p:cNvSpPr txBox="1">
            <a:spLocks noChangeArrowheads="1"/>
          </p:cNvSpPr>
          <p:nvPr/>
        </p:nvSpPr>
        <p:spPr bwMode="auto">
          <a:xfrm>
            <a:off x="2125664" y="6516688"/>
            <a:ext cx="573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>
                <a:latin typeface="Book Antiqua" pitchFamily="18" charset="0"/>
              </a:rPr>
              <a:t>Foil</a:t>
            </a:r>
            <a:endParaRPr lang="ja-JP" altLang="en-US">
              <a:latin typeface="Book Antiqua" pitchFamily="18" charset="0"/>
            </a:endParaRPr>
          </a:p>
        </p:txBody>
      </p:sp>
      <p:sp>
        <p:nvSpPr>
          <p:cNvPr id="114" name="テキスト ボックス 32"/>
          <p:cNvSpPr txBox="1">
            <a:spLocks noChangeArrowheads="1"/>
          </p:cNvSpPr>
          <p:nvPr/>
        </p:nvSpPr>
        <p:spPr bwMode="auto">
          <a:xfrm>
            <a:off x="3000376" y="6516688"/>
            <a:ext cx="684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>
                <a:latin typeface="Book Antiqua" pitchFamily="18" charset="0"/>
              </a:rPr>
              <a:t>QDL</a:t>
            </a:r>
          </a:p>
        </p:txBody>
      </p:sp>
      <p:sp>
        <p:nvSpPr>
          <p:cNvPr id="115" name="テキスト ボックス 33"/>
          <p:cNvSpPr txBox="1">
            <a:spLocks noChangeArrowheads="1"/>
          </p:cNvSpPr>
          <p:nvPr/>
        </p:nvSpPr>
        <p:spPr bwMode="auto">
          <a:xfrm>
            <a:off x="3863975" y="6515100"/>
            <a:ext cx="96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>
                <a:latin typeface="Book Antiqua" pitchFamily="18" charset="0"/>
              </a:rPr>
              <a:t>PBH3-4</a:t>
            </a:r>
            <a:endParaRPr lang="ja-JP" altLang="en-US">
              <a:latin typeface="Book Antiqua" pitchFamily="18" charset="0"/>
            </a:endParaRPr>
          </a:p>
        </p:txBody>
      </p:sp>
      <p:sp>
        <p:nvSpPr>
          <p:cNvPr id="116" name="テキスト ボックス 34"/>
          <p:cNvSpPr txBox="1">
            <a:spLocks noChangeArrowheads="1"/>
          </p:cNvSpPr>
          <p:nvPr/>
        </p:nvSpPr>
        <p:spPr bwMode="auto">
          <a:xfrm>
            <a:off x="4951414" y="6516688"/>
            <a:ext cx="712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>
                <a:latin typeface="Book Antiqua" pitchFamily="18" charset="0"/>
              </a:rPr>
              <a:t>QFM</a:t>
            </a:r>
            <a:endParaRPr lang="ja-JP" altLang="en-US">
              <a:latin typeface="Book Antiqua" pitchFamily="18" charset="0"/>
            </a:endParaRPr>
          </a:p>
        </p:txBody>
      </p:sp>
      <p:sp>
        <p:nvSpPr>
          <p:cNvPr id="117" name="正方形/長方形 35"/>
          <p:cNvSpPr>
            <a:spLocks noChangeArrowheads="1"/>
          </p:cNvSpPr>
          <p:nvPr/>
        </p:nvSpPr>
        <p:spPr bwMode="auto">
          <a:xfrm>
            <a:off x="4943476" y="6134101"/>
            <a:ext cx="73025" cy="3587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9" name="テキスト ボックス 39"/>
          <p:cNvSpPr txBox="1">
            <a:spLocks noChangeArrowheads="1"/>
          </p:cNvSpPr>
          <p:nvPr/>
        </p:nvSpPr>
        <p:spPr bwMode="auto">
          <a:xfrm>
            <a:off x="2490789" y="1401764"/>
            <a:ext cx="10775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400" b="1" dirty="0">
                <a:solidFill>
                  <a:srgbClr val="1070FC"/>
                </a:solidFill>
                <a:latin typeface="Book Antiqua" pitchFamily="18" charset="0"/>
              </a:rPr>
              <a:t>20- 30mrad</a:t>
            </a:r>
            <a:endParaRPr lang="ja-JP" altLang="en-US" sz="1400" b="1" dirty="0">
              <a:solidFill>
                <a:srgbClr val="1070FC"/>
              </a:solidFill>
              <a:latin typeface="Book Antiqua" pitchFamily="18" charset="0"/>
            </a:endParaRPr>
          </a:p>
        </p:txBody>
      </p:sp>
      <p:sp>
        <p:nvSpPr>
          <p:cNvPr id="120" name="テキスト ボックス 40"/>
          <p:cNvSpPr txBox="1">
            <a:spLocks noChangeArrowheads="1"/>
          </p:cNvSpPr>
          <p:nvPr/>
        </p:nvSpPr>
        <p:spPr bwMode="auto">
          <a:xfrm>
            <a:off x="2424114" y="2112964"/>
            <a:ext cx="947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400" b="1">
                <a:solidFill>
                  <a:srgbClr val="C349BA"/>
                </a:solidFill>
                <a:latin typeface="Book Antiqua" pitchFamily="18" charset="0"/>
              </a:rPr>
              <a:t>&lt;20 mrad</a:t>
            </a:r>
            <a:endParaRPr lang="ja-JP" altLang="en-US" sz="1400" b="1">
              <a:solidFill>
                <a:srgbClr val="C349BA"/>
              </a:solidFill>
              <a:latin typeface="Book Antiqua" pitchFamily="18" charset="0"/>
            </a:endParaRPr>
          </a:p>
        </p:txBody>
      </p:sp>
      <p:sp>
        <p:nvSpPr>
          <p:cNvPr id="121" name="テキスト ボックス 42"/>
          <p:cNvSpPr txBox="1">
            <a:spLocks noChangeArrowheads="1"/>
          </p:cNvSpPr>
          <p:nvPr/>
        </p:nvSpPr>
        <p:spPr bwMode="auto">
          <a:xfrm>
            <a:off x="2351088" y="1135063"/>
            <a:ext cx="1047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>
                <a:latin typeface="Symbol" pitchFamily="18" charset="2"/>
              </a:rPr>
              <a:t>q</a:t>
            </a:r>
            <a:r>
              <a:rPr lang="en-US" altLang="ja-JP" baseline="-25000">
                <a:latin typeface="Book Antiqua" pitchFamily="18" charset="0"/>
              </a:rPr>
              <a:t>scattering</a:t>
            </a:r>
            <a:r>
              <a:rPr lang="en-US" altLang="ja-JP">
                <a:latin typeface="Book Antiqua" pitchFamily="18" charset="0"/>
              </a:rPr>
              <a:t>;</a:t>
            </a:r>
            <a:endParaRPr lang="ja-JP" altLang="en-US">
              <a:latin typeface="Book Antiqua" pitchFamily="18" charset="0"/>
            </a:endParaRPr>
          </a:p>
        </p:txBody>
      </p:sp>
      <p:grpSp>
        <p:nvGrpSpPr>
          <p:cNvPr id="2" name="グループ化 137"/>
          <p:cNvGrpSpPr/>
          <p:nvPr/>
        </p:nvGrpSpPr>
        <p:grpSpPr>
          <a:xfrm>
            <a:off x="4295775" y="3697289"/>
            <a:ext cx="863600" cy="452437"/>
            <a:chOff x="2771775" y="3697288"/>
            <a:chExt cx="863600" cy="452437"/>
          </a:xfrm>
        </p:grpSpPr>
        <p:sp>
          <p:nvSpPr>
            <p:cNvPr id="123" name="テキスト ボックス 122"/>
            <p:cNvSpPr txBox="1"/>
            <p:nvPr/>
          </p:nvSpPr>
          <p:spPr>
            <a:xfrm>
              <a:off x="2916238" y="3697288"/>
              <a:ext cx="719137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14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Book Antiqua" pitchFamily="18" charset="0"/>
                </a:rPr>
                <a:t>Shield</a:t>
              </a:r>
              <a:endParaRPr lang="ja-JP" alt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Book Antiqua" pitchFamily="18" charset="0"/>
              </a:endParaRPr>
            </a:p>
          </p:txBody>
        </p:sp>
        <p:cxnSp>
          <p:nvCxnSpPr>
            <p:cNvPr id="125" name="直線矢印コネクタ 40"/>
            <p:cNvCxnSpPr>
              <a:cxnSpLocks noChangeShapeType="1"/>
            </p:cNvCxnSpPr>
            <p:nvPr/>
          </p:nvCxnSpPr>
          <p:spPr bwMode="auto">
            <a:xfrm rot="10800000" flipV="1">
              <a:off x="2771775" y="3933825"/>
              <a:ext cx="287338" cy="215900"/>
            </a:xfrm>
            <a:prstGeom prst="straightConnector1">
              <a:avLst/>
            </a:prstGeom>
            <a:noFill/>
            <a:ln w="25400" algn="ctr">
              <a:solidFill>
                <a:schemeClr val="bg1">
                  <a:lumMod val="85000"/>
                </a:schemeClr>
              </a:solidFill>
              <a:round/>
              <a:headEnd/>
              <a:tailEnd type="arrow" w="med" len="med"/>
            </a:ln>
          </p:spPr>
        </p:cxnSp>
      </p:grpSp>
      <p:sp>
        <p:nvSpPr>
          <p:cNvPr id="5" name="正方形/長方形 4"/>
          <p:cNvSpPr/>
          <p:nvPr/>
        </p:nvSpPr>
        <p:spPr>
          <a:xfrm>
            <a:off x="3647729" y="3717033"/>
            <a:ext cx="648072" cy="2088231"/>
          </a:xfrm>
          <a:prstGeom prst="rect">
            <a:avLst/>
          </a:prstGeom>
          <a:noFill/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円/楕円 25"/>
          <p:cNvSpPr/>
          <p:nvPr/>
        </p:nvSpPr>
        <p:spPr>
          <a:xfrm rot="5400000">
            <a:off x="4577323" y="4083583"/>
            <a:ext cx="288031" cy="56304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円/楕円 26"/>
          <p:cNvSpPr/>
          <p:nvPr/>
        </p:nvSpPr>
        <p:spPr>
          <a:xfrm rot="5400000">
            <a:off x="4795666" y="4945360"/>
            <a:ext cx="440431" cy="7200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1617418" y="5991967"/>
            <a:ext cx="5171395" cy="5693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914400" indent="-4572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ja-JP" altLang="en-US" sz="2000"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3508575" y="3386414"/>
            <a:ext cx="907987" cy="186602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9480377" y="6597352"/>
            <a:ext cx="1114425" cy="190500"/>
          </a:xfrm>
        </p:spPr>
        <p:txBody>
          <a:bodyPr/>
          <a:lstStyle/>
          <a:p>
            <a:pPr>
              <a:defRPr/>
            </a:pPr>
            <a:fld id="{EE01A28A-B5EC-4F81-9622-FE3750A05359}" type="slidenum">
              <a:rPr lang="en-US" altLang="ja-JP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39</a:t>
            </a:fld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456040" y="2485345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Install absorber to catch a foil scattered particles into hot spots (A)</a:t>
            </a:r>
            <a:endParaRPr lang="ja-JP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6456040" y="4365104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Build a shield of (A) including the new absorbers</a:t>
            </a:r>
            <a:endParaRPr lang="ja-JP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テキスト ボックス 2"/>
          <p:cNvSpPr txBox="1">
            <a:spLocks noChangeArrowheads="1"/>
          </p:cNvSpPr>
          <p:nvPr/>
        </p:nvSpPr>
        <p:spPr bwMode="auto">
          <a:xfrm>
            <a:off x="523524" y="129886"/>
            <a:ext cx="8958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i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Measures for the beam loss by the foil scattering</a:t>
            </a:r>
            <a:endParaRPr lang="ja-JP" altLang="en-US" sz="3600" b="1" i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29" name="直線コネクタ 22"/>
          <p:cNvCxnSpPr>
            <a:cxnSpLocks noChangeShapeType="1"/>
          </p:cNvCxnSpPr>
          <p:nvPr/>
        </p:nvCxnSpPr>
        <p:spPr bwMode="auto">
          <a:xfrm>
            <a:off x="1992313" y="6318250"/>
            <a:ext cx="38163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0" name="正方形/長方形 129"/>
          <p:cNvSpPr/>
          <p:nvPr/>
        </p:nvSpPr>
        <p:spPr bwMode="auto">
          <a:xfrm>
            <a:off x="2362200" y="6100764"/>
            <a:ext cx="46038" cy="43338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1" name="正方形/長方形 26"/>
          <p:cNvSpPr>
            <a:spLocks noChangeArrowheads="1"/>
          </p:cNvSpPr>
          <p:nvPr/>
        </p:nvSpPr>
        <p:spPr bwMode="auto">
          <a:xfrm>
            <a:off x="3216275" y="6115050"/>
            <a:ext cx="287338" cy="43180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2" name="正方形/長方形 28"/>
          <p:cNvSpPr>
            <a:spLocks noChangeArrowheads="1"/>
          </p:cNvSpPr>
          <p:nvPr/>
        </p:nvSpPr>
        <p:spPr bwMode="auto">
          <a:xfrm>
            <a:off x="4186239" y="6100764"/>
            <a:ext cx="109537" cy="433387"/>
          </a:xfrm>
          <a:prstGeom prst="rect">
            <a:avLst/>
          </a:prstGeom>
          <a:solidFill>
            <a:srgbClr val="1070FC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3" name="正方形/長方形 29"/>
          <p:cNvSpPr>
            <a:spLocks noChangeArrowheads="1"/>
          </p:cNvSpPr>
          <p:nvPr/>
        </p:nvSpPr>
        <p:spPr bwMode="auto">
          <a:xfrm>
            <a:off x="4495800" y="6100764"/>
            <a:ext cx="109538" cy="433387"/>
          </a:xfrm>
          <a:prstGeom prst="rect">
            <a:avLst/>
          </a:prstGeom>
          <a:solidFill>
            <a:srgbClr val="1070FC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4" name="正方形/長方形 30"/>
          <p:cNvSpPr>
            <a:spLocks noChangeArrowheads="1"/>
          </p:cNvSpPr>
          <p:nvPr/>
        </p:nvSpPr>
        <p:spPr bwMode="auto">
          <a:xfrm>
            <a:off x="5067300" y="6099175"/>
            <a:ext cx="287338" cy="431800"/>
          </a:xfrm>
          <a:prstGeom prst="rect">
            <a:avLst/>
          </a:prstGeom>
          <a:solidFill>
            <a:srgbClr val="00B05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5" name="正方形/長方形 35"/>
          <p:cNvSpPr>
            <a:spLocks noChangeArrowheads="1"/>
          </p:cNvSpPr>
          <p:nvPr/>
        </p:nvSpPr>
        <p:spPr bwMode="auto">
          <a:xfrm>
            <a:off x="4943476" y="6134101"/>
            <a:ext cx="73025" cy="3587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eaLnBrk="1" hangingPunct="1"/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grpSp>
        <p:nvGrpSpPr>
          <p:cNvPr id="6" name="グループ化 136"/>
          <p:cNvGrpSpPr/>
          <p:nvPr/>
        </p:nvGrpSpPr>
        <p:grpSpPr>
          <a:xfrm>
            <a:off x="2351585" y="3933057"/>
            <a:ext cx="1664791" cy="307777"/>
            <a:chOff x="1187624" y="3933056"/>
            <a:chExt cx="1304751" cy="307777"/>
          </a:xfrm>
        </p:grpSpPr>
        <p:sp>
          <p:nvSpPr>
            <p:cNvPr id="124" name="テキスト ボックス 39"/>
            <p:cNvSpPr txBox="1">
              <a:spLocks noChangeArrowheads="1"/>
            </p:cNvSpPr>
            <p:nvPr/>
          </p:nvSpPr>
          <p:spPr bwMode="auto">
            <a:xfrm>
              <a:off x="1187624" y="3933056"/>
              <a:ext cx="8729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sz="1400" b="1" dirty="0">
                  <a:solidFill>
                    <a:srgbClr val="FF0000"/>
                  </a:solidFill>
                  <a:latin typeface="Book Antiqua" pitchFamily="18" charset="0"/>
                </a:rPr>
                <a:t>Absorbers</a:t>
              </a:r>
              <a:endParaRPr lang="ja-JP" altLang="en-US" sz="1400" b="1" dirty="0">
                <a:solidFill>
                  <a:srgbClr val="FF0000"/>
                </a:solidFill>
                <a:latin typeface="Book Antiqua" pitchFamily="18" charset="0"/>
              </a:endParaRPr>
            </a:p>
          </p:txBody>
        </p:sp>
        <p:cxnSp>
          <p:nvCxnSpPr>
            <p:cNvPr id="126" name="直線矢印コネクタ 44"/>
            <p:cNvCxnSpPr>
              <a:cxnSpLocks noChangeShapeType="1"/>
            </p:cNvCxnSpPr>
            <p:nvPr/>
          </p:nvCxnSpPr>
          <p:spPr bwMode="auto">
            <a:xfrm flipV="1">
              <a:off x="1979613" y="4076700"/>
              <a:ext cx="512762" cy="1111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45" name="直線矢印コネクタ 44"/>
          <p:cNvCxnSpPr>
            <a:cxnSpLocks noChangeShapeType="1"/>
          </p:cNvCxnSpPr>
          <p:nvPr/>
        </p:nvCxnSpPr>
        <p:spPr bwMode="auto">
          <a:xfrm>
            <a:off x="3359696" y="4077072"/>
            <a:ext cx="648072" cy="93610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8" name="正方形/長方形 47"/>
          <p:cNvSpPr/>
          <p:nvPr/>
        </p:nvSpPr>
        <p:spPr>
          <a:xfrm>
            <a:off x="3287688" y="692696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Simulation</a:t>
            </a:r>
            <a:endParaRPr lang="ja-JP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テキスト ボックス 36"/>
          <p:cNvSpPr txBox="1">
            <a:spLocks noChangeArrowheads="1"/>
          </p:cNvSpPr>
          <p:nvPr/>
        </p:nvSpPr>
        <p:spPr bwMode="auto">
          <a:xfrm>
            <a:off x="4583113" y="5837239"/>
            <a:ext cx="684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ja-JP" dirty="0">
                <a:latin typeface="Book Antiqua" pitchFamily="18" charset="0"/>
              </a:rPr>
              <a:t>BPM</a:t>
            </a:r>
            <a:endParaRPr lang="ja-JP" altLang="en-US" dirty="0">
              <a:latin typeface="Book Antiqu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609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3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90" y="940225"/>
            <a:ext cx="4995353" cy="373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18567" y="148770"/>
            <a:ext cx="9333791" cy="57606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ja-JP" sz="3600" b="1" i="1" kern="0" dirty="0">
                <a:solidFill>
                  <a:srgbClr val="00B0F0"/>
                </a:solidFill>
                <a:ea typeface="HG創英角ﾎﾟｯﾌﾟ体" pitchFamily="49" charset="-128"/>
                <a:cs typeface="+mj-cs"/>
              </a:rPr>
              <a:t>Design parameters of the J-PARC RCS</a:t>
            </a:r>
          </a:p>
        </p:txBody>
      </p:sp>
      <p:graphicFrame>
        <p:nvGraphicFramePr>
          <p:cNvPr id="4" name="Group 147"/>
          <p:cNvGraphicFramePr>
            <a:graphicFrameLocks noGrp="1"/>
          </p:cNvGraphicFramePr>
          <p:nvPr>
            <p:extLst/>
          </p:nvPr>
        </p:nvGraphicFramePr>
        <p:xfrm>
          <a:off x="1628960" y="857062"/>
          <a:ext cx="4487416" cy="5742432"/>
        </p:xfrm>
        <a:graphic>
          <a:graphicData uri="http://schemas.openxmlformats.org/drawingml/2006/table">
            <a:tbl>
              <a:tblPr/>
              <a:tblGrid>
                <a:gridCol w="1804988"/>
                <a:gridCol w="2682428"/>
              </a:tblGrid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Circumference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348.333 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Superperiodicity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Harmonic number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Number of bunches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Injection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Charge-exchange,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 Multi-turn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Injection energy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181 MeV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Injection period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0.5 ms (307 turns)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Extraction energy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3 GeV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Repetition rate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25 Hz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Particles per pulse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5e13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ea typeface="HG創英角ﾎﾟｯﾌﾟ体" pitchFamily="49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Output beam power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600 kW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 Antiqua" pitchFamily="18" charset="0"/>
                        <a:ea typeface="HG創英角ﾎﾟｯﾌﾟ体" pitchFamily="49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Transition gamma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9.14 GeV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Number of dipoles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      quadrupoles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60 (7 families)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       sextupoles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18 (3 families)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        steerings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52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      RF cavities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Ring Collimator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HG創英角ﾎﾟｯﾌﾟ体" pitchFamily="49" charset="-128"/>
                        </a:rPr>
                        <a:t>&lt;4 kW (&lt; 3%)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5" name="直線矢印コネクタ 6"/>
          <p:cNvCxnSpPr>
            <a:cxnSpLocks noChangeShapeType="1"/>
          </p:cNvCxnSpPr>
          <p:nvPr/>
        </p:nvCxnSpPr>
        <p:spPr bwMode="auto">
          <a:xfrm flipV="1">
            <a:off x="7165485" y="4032838"/>
            <a:ext cx="0" cy="62054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直線矢印コネクタ 9"/>
          <p:cNvCxnSpPr>
            <a:cxnSpLocks noChangeShapeType="1"/>
          </p:cNvCxnSpPr>
          <p:nvPr/>
        </p:nvCxnSpPr>
        <p:spPr bwMode="auto">
          <a:xfrm rot="5400000" flipH="1" flipV="1">
            <a:off x="6893123" y="3520076"/>
            <a:ext cx="801688" cy="2397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テキスト ボックス 6"/>
          <p:cNvSpPr txBox="1"/>
          <p:nvPr/>
        </p:nvSpPr>
        <p:spPr>
          <a:xfrm>
            <a:off x="6082851" y="5794174"/>
            <a:ext cx="5247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The RCS have just got all the design hardware parameters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 to try the 1-MW design beam operation.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78005" y="5162095"/>
            <a:ext cx="5193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Recently the hardware improvement of the injector linac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 has been completed.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43050" y="2591124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⇒ </a:t>
            </a:r>
            <a:r>
              <a:rPr lang="en-US" altLang="ja-JP" u="sng" dirty="0">
                <a:solidFill>
                  <a:srgbClr val="FF0000"/>
                </a:solidFill>
              </a:rPr>
              <a:t>400 MeV</a:t>
            </a:r>
            <a:r>
              <a:rPr lang="en-US" altLang="ja-JP" dirty="0">
                <a:solidFill>
                  <a:srgbClr val="FF0000"/>
                </a:solidFill>
              </a:rPr>
              <a:t> in 2013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29249" y="3805417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⇒ </a:t>
            </a:r>
            <a:r>
              <a:rPr lang="en-US" altLang="ja-JP" u="sng" dirty="0">
                <a:solidFill>
                  <a:srgbClr val="FF0000"/>
                </a:solidFill>
              </a:rPr>
              <a:t>8.3e13</a:t>
            </a:r>
            <a:r>
              <a:rPr lang="en-US" altLang="ja-JP" dirty="0">
                <a:solidFill>
                  <a:srgbClr val="FF0000"/>
                </a:solidFill>
              </a:rPr>
              <a:t> in 2014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48484" y="410836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⇒ </a:t>
            </a:r>
            <a:r>
              <a:rPr lang="en-US" altLang="ja-JP" u="sng" dirty="0">
                <a:solidFill>
                  <a:srgbClr val="FF0000"/>
                </a:solidFill>
              </a:rPr>
              <a:t>1 MW</a:t>
            </a:r>
            <a:endParaRPr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65929" y="465338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>
                <a:solidFill>
                  <a:srgbClr val="FF0000"/>
                </a:solidFill>
              </a:rPr>
              <a:t>400 MeV H-</a:t>
            </a:r>
            <a:endParaRPr lang="ja-JP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58068" y="2611044"/>
            <a:ext cx="692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u="sng" dirty="0">
                <a:solidFill>
                  <a:srgbClr val="FF0000"/>
                </a:solidFill>
              </a:rPr>
              <a:t>3GeV</a:t>
            </a:r>
          </a:p>
          <a:p>
            <a:r>
              <a:rPr lang="en-US" altLang="ja-JP" sz="1400" b="1" u="sng" dirty="0">
                <a:solidFill>
                  <a:srgbClr val="FF0000"/>
                </a:solidFill>
              </a:rPr>
              <a:t>proton</a:t>
            </a:r>
            <a:endParaRPr lang="ja-JP" alt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087622" y="4322965"/>
            <a:ext cx="2813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MLF</a:t>
            </a:r>
            <a:r>
              <a:rPr lang="en-US" altLang="ja-JP" sz="1400" dirty="0"/>
              <a:t> : Material and Life Science</a:t>
            </a:r>
          </a:p>
          <a:p>
            <a:r>
              <a:rPr lang="en-US" altLang="ja-JP" sz="1400" dirty="0"/>
              <a:t>            Experimental Facility</a:t>
            </a:r>
          </a:p>
          <a:p>
            <a:r>
              <a:rPr lang="en-US" altLang="ja-JP" sz="1400" u="sng" dirty="0"/>
              <a:t>MR</a:t>
            </a:r>
            <a:r>
              <a:rPr lang="en-US" altLang="ja-JP" sz="1400" dirty="0"/>
              <a:t> : 50-GeV Main Ring Synchrotron</a:t>
            </a:r>
            <a:endParaRPr lang="ja-JP" altLang="en-US" sz="1400" dirty="0"/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9112192" y="1162770"/>
            <a:ext cx="354430" cy="6162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テキスト ボックス 16"/>
          <p:cNvSpPr txBox="1"/>
          <p:nvPr/>
        </p:nvSpPr>
        <p:spPr>
          <a:xfrm>
            <a:off x="7725835" y="702266"/>
            <a:ext cx="2452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Pulse dipole magnet</a:t>
            </a:r>
          </a:p>
          <a:p>
            <a:r>
              <a:rPr lang="en-US" altLang="ja-JP" sz="1400" dirty="0"/>
              <a:t>to switch the beam destination</a:t>
            </a:r>
            <a:endParaRPr lang="ja-JP" altLang="en-US" sz="1400" dirty="0"/>
          </a:p>
        </p:txBody>
      </p:sp>
      <p:sp>
        <p:nvSpPr>
          <p:cNvPr id="18" name="日付プレースホルダー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C:\Users\skato\Documents\2012修士論文発表会\JanTestPic\JanACTest_I-5_350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916833"/>
            <a:ext cx="4460730" cy="42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skato\Documents\2012修士論文発表会\JanTestPic\JanACTest_O-3_380Vp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88" y="1900656"/>
            <a:ext cx="4577917" cy="43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52" y="620689"/>
            <a:ext cx="3444518" cy="12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761576" y="836713"/>
            <a:ext cx="4552789" cy="1015663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Beam Power</a:t>
            </a:r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220kW-eq. &amp; 300kW-eq.</a:t>
            </a:r>
          </a:p>
          <a:p>
            <a:pPr>
              <a:buNone/>
            </a:pPr>
            <a:r>
              <a:rPr lang="ja-JP" altLang="en-US" sz="2000" b="1" dirty="0"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sz="2000" b="1" dirty="0">
                <a:latin typeface="Times New Roman" pitchFamily="18" charset="0"/>
                <a:cs typeface="Times New Roman" pitchFamily="18" charset="0"/>
              </a:rPr>
              <a:t>Catcher Positions</a:t>
            </a:r>
          </a:p>
          <a:p>
            <a:pPr>
              <a:buNone/>
            </a:pP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 ： 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66.0mm,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Inside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：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.0mm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8272351" y="620689"/>
            <a:ext cx="340505" cy="5790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9025660" y="1268760"/>
            <a:ext cx="453566" cy="5421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750158" y="2132857"/>
            <a:ext cx="1383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w/o Catcher</a:t>
            </a:r>
          </a:p>
          <a:p>
            <a:pPr>
              <a:buNone/>
            </a:pPr>
            <a:r>
              <a:rPr lang="en-US" altLang="ja-JP" b="1" u="sng" dirty="0">
                <a:latin typeface="Times New Roman" pitchFamily="18" charset="0"/>
                <a:cs typeface="Times New Roman" pitchFamily="18" charset="0"/>
              </a:rPr>
              <a:t>220kW-eq.</a:t>
            </a:r>
            <a:endParaRPr lang="en-US" altLang="ja-JP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788144" y="3491717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w/ Catcher</a:t>
            </a:r>
          </a:p>
          <a:p>
            <a:pPr>
              <a:buNone/>
            </a:pPr>
            <a:r>
              <a:rPr lang="en-US" altLang="ja-JP" b="1" u="sng" dirty="0">
                <a:latin typeface="Times New Roman" pitchFamily="18" charset="0"/>
                <a:cs typeface="Times New Roman" pitchFamily="18" charset="0"/>
              </a:rPr>
              <a:t>220kW-eq.</a:t>
            </a:r>
            <a:endParaRPr lang="en-US" altLang="ja-JP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844810" y="3697868"/>
            <a:ext cx="98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2%</a:t>
            </a:r>
            <a:endParaRPr lang="ja-JP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>
            <a:off x="7680176" y="2998498"/>
            <a:ext cx="0" cy="1222591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9480377" y="6597352"/>
            <a:ext cx="1114425" cy="190500"/>
          </a:xfrm>
        </p:spPr>
        <p:txBody>
          <a:bodyPr/>
          <a:lstStyle/>
          <a:p>
            <a:pPr>
              <a:defRPr/>
            </a:pPr>
            <a:fld id="{EE01A28A-B5EC-4F81-9622-FE3750A05359}" type="slidenum">
              <a:rPr lang="en-US" altLang="ja-JP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40</a:t>
            </a:fld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639616" y="1844824"/>
            <a:ext cx="237589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BLM inside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43986" y="3645024"/>
            <a:ext cx="110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12%</a:t>
            </a:r>
            <a:endParaRPr lang="ja-JP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>
            <a:off x="2999656" y="2996952"/>
            <a:ext cx="0" cy="1224136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正方形/長方形 33"/>
          <p:cNvSpPr/>
          <p:nvPr/>
        </p:nvSpPr>
        <p:spPr>
          <a:xfrm>
            <a:off x="7032478" y="1804754"/>
            <a:ext cx="237589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BLM outside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2"/>
          <p:cNvSpPr txBox="1">
            <a:spLocks noChangeArrowheads="1"/>
          </p:cNvSpPr>
          <p:nvPr/>
        </p:nvSpPr>
        <p:spPr bwMode="auto">
          <a:xfrm>
            <a:off x="816150" y="63789"/>
            <a:ext cx="8820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b="1" i="1" dirty="0">
                <a:solidFill>
                  <a:srgbClr val="00B0F0"/>
                </a:solidFill>
                <a:latin typeface="+mj-lt"/>
                <a:cs typeface="Times New Roman" pitchFamily="18" charset="0"/>
              </a:rPr>
              <a:t>The localization results of the beam </a:t>
            </a:r>
            <a:r>
              <a:rPr lang="en-US" altLang="ja-JP" sz="3600" b="1" i="1" dirty="0" smtClean="0">
                <a:solidFill>
                  <a:srgbClr val="00B0F0"/>
                </a:solidFill>
                <a:latin typeface="+mj-lt"/>
                <a:cs typeface="Times New Roman" pitchFamily="18" charset="0"/>
              </a:rPr>
              <a:t>loss</a:t>
            </a:r>
            <a:endParaRPr lang="ja-JP" altLang="en-US" sz="3600" b="1" i="1" dirty="0">
              <a:solidFill>
                <a:srgbClr val="00B0F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8788144" y="4870902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w/ Catcher</a:t>
            </a:r>
          </a:p>
          <a:p>
            <a:pPr>
              <a:buNone/>
            </a:pPr>
            <a:r>
              <a:rPr lang="en-US" altLang="ja-JP" b="1" u="sng" dirty="0">
                <a:latin typeface="Times New Roman" pitchFamily="18" charset="0"/>
                <a:cs typeface="Times New Roman" pitchFamily="18" charset="0"/>
              </a:rPr>
              <a:t>300kW-eq.</a:t>
            </a:r>
            <a:endParaRPr lang="en-US" altLang="ja-JP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直線矢印コネクタ 45"/>
          <p:cNvCxnSpPr/>
          <p:nvPr/>
        </p:nvCxnSpPr>
        <p:spPr bwMode="auto">
          <a:xfrm>
            <a:off x="2711624" y="2996952"/>
            <a:ext cx="0" cy="252028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テキスト ボックス 47"/>
          <p:cNvSpPr txBox="1"/>
          <p:nvPr/>
        </p:nvSpPr>
        <p:spPr>
          <a:xfrm>
            <a:off x="3043986" y="4994012"/>
            <a:ext cx="110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17%</a:t>
            </a:r>
            <a:endParaRPr lang="ja-JP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直線矢印コネクタ 48"/>
          <p:cNvCxnSpPr/>
          <p:nvPr/>
        </p:nvCxnSpPr>
        <p:spPr bwMode="auto">
          <a:xfrm>
            <a:off x="7320136" y="2996952"/>
            <a:ext cx="0" cy="252028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テキスト ボックス 50"/>
          <p:cNvSpPr txBox="1"/>
          <p:nvPr/>
        </p:nvSpPr>
        <p:spPr>
          <a:xfrm>
            <a:off x="7844810" y="4994012"/>
            <a:ext cx="98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15%</a:t>
            </a:r>
            <a:endParaRPr lang="ja-JP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813272" y="194819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S. Kato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63553" y="625348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Successful to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localize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the beam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losses </a:t>
            </a:r>
          </a:p>
          <a:p>
            <a:pPr algn="ctr">
              <a:buNone/>
            </a:pP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(Dose rate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of BPM @ 220kW operation :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6.2mSv/h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000" u="sng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altLang="ja-JP" sz="2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~0.7mSv/h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88091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Simulation model for beam commissioning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R</a:t>
            </a:r>
            <a:r>
              <a:rPr kumimoji="1" lang="en-US" altLang="ja-JP" b="1" i="1" dirty="0" smtClean="0"/>
              <a:t>ing optics tuning and lattice imperfection measurement</a:t>
            </a:r>
            <a:endParaRPr kumimoji="1"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Injection tuning, </a:t>
            </a:r>
            <a:r>
              <a:rPr lang="en-US" altLang="ja-JP" b="1" i="1" dirty="0"/>
              <a:t>p</a:t>
            </a:r>
            <a:r>
              <a:rPr lang="en-US" altLang="ja-JP" b="1" i="1" dirty="0" smtClean="0"/>
              <a:t>ainting </a:t>
            </a:r>
            <a:r>
              <a:rPr lang="en-US" altLang="ja-JP" b="1" i="1" dirty="0" smtClean="0"/>
              <a:t>injection </a:t>
            </a:r>
            <a:r>
              <a:rPr lang="en-US" altLang="ja-JP" b="1" i="1" dirty="0" smtClean="0"/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>
                <a:solidFill>
                  <a:srgbClr val="0000FF"/>
                </a:solidFill>
              </a:rPr>
              <a:t>Extraction kicker field ringing compensation</a:t>
            </a:r>
            <a:endParaRPr lang="en-US" altLang="ja-JP" b="1" i="1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High intensity beam </a:t>
            </a:r>
            <a:r>
              <a:rPr lang="en-US" altLang="ja-JP" b="1" i="1" dirty="0" smtClean="0"/>
              <a:t>study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0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68964" y="163264"/>
            <a:ext cx="7772400" cy="71438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ja-JP" b="1" i="1" dirty="0">
                <a:solidFill>
                  <a:srgbClr val="00B0F0"/>
                </a:solidFill>
              </a:rPr>
              <a:t>RCS </a:t>
            </a:r>
            <a:r>
              <a:rPr lang="en-US" altLang="ja-JP" b="1" i="1" dirty="0" smtClean="0">
                <a:solidFill>
                  <a:srgbClr val="00B0F0"/>
                </a:solidFill>
              </a:rPr>
              <a:t>kicker configuration (1)</a:t>
            </a:r>
            <a:endParaRPr lang="ja-JP" altLang="en-US" b="1" i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Documents and Settings\神谷潤一郎\My Documents\J-PARC\PAPER\MT19\発表\OHP\kickersystem\kickersystem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04184"/>
            <a:ext cx="4392488" cy="5505136"/>
          </a:xfrm>
          <a:prstGeom prst="rect">
            <a:avLst/>
          </a:prstGeom>
          <a:noFill/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1956048" y="6347730"/>
            <a:ext cx="3112656" cy="510271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en-US" altLang="ja-JP" sz="2000" b="1" i="1" dirty="0">
                <a:ea typeface="HGP創英角ﾎﾟｯﾌﾟ体" pitchFamily="50" charset="-128"/>
                <a:cs typeface="+mj-cs"/>
              </a:rPr>
              <a:t>Schematic diagram of kicker system</a:t>
            </a:r>
            <a:endParaRPr lang="ja-JP" altLang="en-US" sz="2000" b="1" i="1" dirty="0">
              <a:ea typeface="HGP創英角ﾎﾟｯﾌﾟ体" pitchFamily="50" charset="-128"/>
              <a:cs typeface="+mj-cs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1884040" y="3140968"/>
            <a:ext cx="2214682" cy="796078"/>
            <a:chOff x="360040" y="3257600"/>
            <a:chExt cx="2214682" cy="796078"/>
          </a:xfrm>
        </p:grpSpPr>
        <p:sp>
          <p:nvSpPr>
            <p:cNvPr id="10" name="右矢印 9"/>
            <p:cNvSpPr/>
            <p:nvPr/>
          </p:nvSpPr>
          <p:spPr>
            <a:xfrm rot="5400000">
              <a:off x="2077454" y="3556410"/>
              <a:ext cx="796078" cy="19845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1" name="グループ化 20"/>
            <p:cNvGrpSpPr/>
            <p:nvPr/>
          </p:nvGrpSpPr>
          <p:grpSpPr>
            <a:xfrm rot="16200000">
              <a:off x="1872208" y="3545632"/>
              <a:ext cx="792088" cy="216024"/>
              <a:chOff x="3707904" y="6309320"/>
              <a:chExt cx="792088" cy="216024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>
                <a:off x="3707904" y="6525344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3923928" y="6309320"/>
                <a:ext cx="72008" cy="216024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3995936" y="6309320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H="1" flipV="1">
                <a:off x="4211960" y="6309320"/>
                <a:ext cx="72008" cy="216024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4283968" y="6525344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グループ化 43"/>
            <p:cNvGrpSpPr/>
            <p:nvPr/>
          </p:nvGrpSpPr>
          <p:grpSpPr>
            <a:xfrm>
              <a:off x="360040" y="3257600"/>
              <a:ext cx="432048" cy="796078"/>
              <a:chOff x="360040" y="3257600"/>
              <a:chExt cx="432048" cy="796078"/>
            </a:xfrm>
          </p:grpSpPr>
          <p:sp>
            <p:nvSpPr>
              <p:cNvPr id="11" name="右矢印 10"/>
              <p:cNvSpPr/>
              <p:nvPr/>
            </p:nvSpPr>
            <p:spPr>
              <a:xfrm rot="5400000">
                <a:off x="294820" y="3556410"/>
                <a:ext cx="796078" cy="198458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grpSp>
            <p:nvGrpSpPr>
              <p:cNvPr id="22" name="グループ化 21"/>
              <p:cNvGrpSpPr/>
              <p:nvPr/>
            </p:nvGrpSpPr>
            <p:grpSpPr>
              <a:xfrm rot="16200000">
                <a:off x="72008" y="3545632"/>
                <a:ext cx="792088" cy="216024"/>
                <a:chOff x="3707904" y="6309320"/>
                <a:chExt cx="792088" cy="216024"/>
              </a:xfrm>
            </p:grpSpPr>
            <p:cxnSp>
              <p:nvCxnSpPr>
                <p:cNvPr id="23" name="直線コネクタ 22"/>
                <p:cNvCxnSpPr/>
                <p:nvPr/>
              </p:nvCxnSpPr>
              <p:spPr>
                <a:xfrm>
                  <a:off x="3707904" y="6525344"/>
                  <a:ext cx="216024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 flipV="1">
                  <a:off x="3923928" y="6309320"/>
                  <a:ext cx="72008" cy="216024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コネクタ 24"/>
                <p:cNvCxnSpPr/>
                <p:nvPr/>
              </p:nvCxnSpPr>
              <p:spPr>
                <a:xfrm>
                  <a:off x="3995936" y="6309320"/>
                  <a:ext cx="216024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コネクタ 25"/>
                <p:cNvCxnSpPr/>
                <p:nvPr/>
              </p:nvCxnSpPr>
              <p:spPr>
                <a:xfrm flipH="1" flipV="1">
                  <a:off x="4211960" y="6309320"/>
                  <a:ext cx="72008" cy="216024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コネクタ 26"/>
                <p:cNvCxnSpPr/>
                <p:nvPr/>
              </p:nvCxnSpPr>
              <p:spPr>
                <a:xfrm>
                  <a:off x="4283968" y="6525344"/>
                  <a:ext cx="216024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6" name="グループ化 45"/>
          <p:cNvGrpSpPr/>
          <p:nvPr/>
        </p:nvGrpSpPr>
        <p:grpSpPr>
          <a:xfrm>
            <a:off x="2385878" y="5041444"/>
            <a:ext cx="934453" cy="392678"/>
            <a:chOff x="861877" y="5158076"/>
            <a:chExt cx="934453" cy="392678"/>
          </a:xfrm>
        </p:grpSpPr>
        <p:sp>
          <p:nvSpPr>
            <p:cNvPr id="9" name="右矢印 8"/>
            <p:cNvSpPr/>
            <p:nvPr/>
          </p:nvSpPr>
          <p:spPr>
            <a:xfrm rot="20066865">
              <a:off x="1000252" y="5352296"/>
              <a:ext cx="796078" cy="19845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37" name="グループ化 36"/>
            <p:cNvGrpSpPr/>
            <p:nvPr/>
          </p:nvGrpSpPr>
          <p:grpSpPr>
            <a:xfrm rot="19916453">
              <a:off x="861877" y="5158076"/>
              <a:ext cx="792088" cy="238361"/>
              <a:chOff x="3282192" y="6453336"/>
              <a:chExt cx="792088" cy="238361"/>
            </a:xfrm>
          </p:grpSpPr>
          <p:cxnSp>
            <p:nvCxnSpPr>
              <p:cNvPr id="38" name="直線コネクタ 37"/>
              <p:cNvCxnSpPr/>
              <p:nvPr/>
            </p:nvCxnSpPr>
            <p:spPr>
              <a:xfrm>
                <a:off x="3282192" y="6691697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V="1">
                <a:off x="3498216" y="6453336"/>
                <a:ext cx="137680" cy="23836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3635896" y="6475673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H="1" flipV="1">
                <a:off x="3851920" y="6453336"/>
                <a:ext cx="6336" cy="23836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3858256" y="6691697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グループ化 46"/>
          <p:cNvGrpSpPr/>
          <p:nvPr/>
        </p:nvGrpSpPr>
        <p:grpSpPr>
          <a:xfrm>
            <a:off x="3477727" y="5019341"/>
            <a:ext cx="877494" cy="403414"/>
            <a:chOff x="1953727" y="5135973"/>
            <a:chExt cx="877494" cy="403414"/>
          </a:xfrm>
        </p:grpSpPr>
        <p:grpSp>
          <p:nvGrpSpPr>
            <p:cNvPr id="36" name="グループ化 35"/>
            <p:cNvGrpSpPr/>
            <p:nvPr/>
          </p:nvGrpSpPr>
          <p:grpSpPr>
            <a:xfrm rot="19916453">
              <a:off x="1953727" y="5135973"/>
              <a:ext cx="792088" cy="238361"/>
              <a:chOff x="3282192" y="6453336"/>
              <a:chExt cx="792088" cy="238361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>
                <a:off x="3282192" y="6691697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3498216" y="6453336"/>
                <a:ext cx="137680" cy="23836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3635896" y="6475673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H="1" flipV="1">
                <a:off x="3851920" y="6453336"/>
                <a:ext cx="6336" cy="238361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>
                <a:off x="3858256" y="6691697"/>
                <a:ext cx="216024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右矢印 7"/>
            <p:cNvSpPr/>
            <p:nvPr/>
          </p:nvSpPr>
          <p:spPr>
            <a:xfrm rot="9217641">
              <a:off x="2035143" y="5340929"/>
              <a:ext cx="796078" cy="19845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aphicFrame>
        <p:nvGraphicFramePr>
          <p:cNvPr id="43" name="表 42"/>
          <p:cNvGraphicFramePr>
            <a:graphicFrameLocks noGrp="1"/>
          </p:cNvGraphicFramePr>
          <p:nvPr/>
        </p:nvGraphicFramePr>
        <p:xfrm>
          <a:off x="6096002" y="1268760"/>
          <a:ext cx="4320479" cy="5102352"/>
        </p:xfrm>
        <a:graphic>
          <a:graphicData uri="http://schemas.openxmlformats.org/drawingml/2006/table">
            <a:tbl>
              <a:tblPr/>
              <a:tblGrid>
                <a:gridCol w="1048503"/>
                <a:gridCol w="1039729"/>
                <a:gridCol w="2232247"/>
              </a:tblGrid>
              <a:tr h="490728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Kicker Magnet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2712">
                <a:tc grid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Numbers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8 (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S:3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, 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M:2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, 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L3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)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grid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Configuration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Twin-C distributed magnet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rowSpan="3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Dimension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Vertical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960mm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Horizontal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776mm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Length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638mm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rowSpan="3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Aperture size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Vertical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186mm (S)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, 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206mm (M)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, </a:t>
                      </a: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232mm (L)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Horizontal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360mm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創英角ﾎﾟｯﾌﾟ体" pitchFamily="50" charset="-128"/>
                        <a:ea typeface="HGP創英角ﾎﾟｯﾌﾟ体" pitchFamily="50" charset="-128"/>
                      </a:endParaRP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Length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638mm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7408">
                <a:tc grid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Magnet core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Ferrite [PE14, TDK ltd]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grid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Unit number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20units/magnet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712">
                <a:tc gridSpan="2"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Characteristic impedance</a:t>
                      </a:r>
                    </a:p>
                  </a:txBody>
                  <a:tcPr marL="128016" marR="128016" marT="64008" marB="640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GB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GP創英角ﾎﾟｯﾌﾟ体" pitchFamily="50" charset="-128"/>
                        </a:rPr>
                        <a:t>10W</a:t>
                      </a:r>
                    </a:p>
                  </a:txBody>
                  <a:tcPr marL="128016" marR="128016" marT="64008" marB="64008" anchor="ctr" horzOverflow="overflow">
                    <a:lnL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33F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表 48"/>
          <p:cNvGraphicFramePr>
            <a:graphicFrameLocks noGrp="1"/>
          </p:cNvGraphicFramePr>
          <p:nvPr/>
        </p:nvGraphicFramePr>
        <p:xfrm>
          <a:off x="6096001" y="1237957"/>
          <a:ext cx="4360985" cy="5143371"/>
        </p:xfrm>
        <a:graphic>
          <a:graphicData uri="http://schemas.openxmlformats.org/drawingml/2006/table">
            <a:tbl>
              <a:tblPr/>
              <a:tblGrid>
                <a:gridCol w="4360985"/>
              </a:tblGrid>
              <a:tr h="514337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57150" cmpd="sng">
                      <a:solidFill>
                        <a:srgbClr val="0000FF"/>
                      </a:solidFill>
                      <a:prstDash val="solid"/>
                    </a:lnL>
                    <a:lnR w="57150" cmpd="sng">
                      <a:solidFill>
                        <a:srgbClr val="0000FF"/>
                      </a:solidFill>
                      <a:prstDash val="solid"/>
                    </a:lnR>
                    <a:lnT w="57150" cmpd="sng">
                      <a:solidFill>
                        <a:srgbClr val="0000FF"/>
                      </a:solidFill>
                      <a:prstDash val="solid"/>
                    </a:lnT>
                    <a:lnB w="57150" cmpd="sng">
                      <a:solidFill>
                        <a:srgbClr val="0000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6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7568" y="44624"/>
            <a:ext cx="7772400" cy="714380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</a:rPr>
              <a:t>RCS kicker configuration (2)</a:t>
            </a:r>
            <a:endParaRPr kumimoji="1" lang="ja-JP" altLang="en-US" dirty="0">
              <a:solidFill>
                <a:srgbClr val="00B0F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1027" name="Picture 3" descr="C:\Documents and Settings\神谷潤一郎\My Documents\J-PARC\PAPER\MT20\poster\kickermagnet\kickermagnet.e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620688"/>
            <a:ext cx="7056784" cy="4997356"/>
          </a:xfrm>
          <a:prstGeom prst="rect">
            <a:avLst/>
          </a:prstGeom>
          <a:noFill/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2423592" y="5661248"/>
            <a:ext cx="4392488" cy="648072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en-US" altLang="ja-JP" sz="2400" b="1" i="1" dirty="0">
                <a:ea typeface="HGP創英角ﾎﾟｯﾌﾟ体" pitchFamily="50" charset="-128"/>
                <a:cs typeface="+mj-cs"/>
              </a:rPr>
              <a:t>Configuration of the one unit of kicker magnet</a:t>
            </a:r>
            <a:endParaRPr lang="ja-JP" altLang="en-US" sz="2400" b="1" i="1" dirty="0">
              <a:ea typeface="HGP創英角ﾎﾟｯﾌﾟ体" pitchFamily="50" charset="-128"/>
              <a:cs typeface="+mj-cs"/>
            </a:endParaRPr>
          </a:p>
        </p:txBody>
      </p:sp>
      <p:pic>
        <p:nvPicPr>
          <p:cNvPr id="3074" name="Picture 2" descr="C:\Users\harada\AppData\Local\Microsoft\Windows\Temporary Internet Files\Content.Outlook\RM8D70K5\Photo_組立て途中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168" y="4221088"/>
            <a:ext cx="3035830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1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i="1" dirty="0" smtClean="0">
                <a:solidFill>
                  <a:srgbClr val="00B0F0"/>
                </a:solidFill>
              </a:rPr>
              <a:t>Field measurement and Ringing</a:t>
            </a:r>
            <a:endParaRPr kumimoji="1" lang="ja-JP" altLang="en-US" b="1" i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6052" y="1700808"/>
            <a:ext cx="4531948" cy="426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2" y="1340768"/>
            <a:ext cx="37843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511824" y="228616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</a:rPr>
              <a:t>A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51584" y="228616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8000"/>
                </a:solidFill>
              </a:rPr>
              <a:t>B</a:t>
            </a:r>
            <a:endParaRPr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51584" y="394234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endParaRPr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47528" y="472514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i="1" dirty="0"/>
              <a:t>Field calculation of kicker magnet</a:t>
            </a:r>
            <a:endParaRPr lang="ja-JP" altLang="en-US" b="1" i="1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4912514" y="259626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magnetic field [A.U]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4912514" y="45404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magnetic field [A.U]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11824" y="394234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endParaRPr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04112" y="59492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time [sec]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56040" y="141277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i="1" dirty="0"/>
              <a:t>Measured field of kicker magnet</a:t>
            </a:r>
            <a:endParaRPr lang="ja-JP" altLang="en-US" b="1" i="1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1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タイトル 11"/>
          <p:cNvSpPr txBox="1">
            <a:spLocks/>
          </p:cNvSpPr>
          <p:nvPr/>
        </p:nvSpPr>
        <p:spPr>
          <a:xfrm>
            <a:off x="1981200" y="130622"/>
            <a:ext cx="829126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400" b="1" i="1" dirty="0">
                <a:solidFill>
                  <a:srgbClr val="00B0F0"/>
                </a:solidFill>
                <a:ea typeface="+mj-ea"/>
                <a:cs typeface="+mj-cs"/>
              </a:rPr>
              <a:t>Extraction beam quality</a:t>
            </a:r>
            <a:endParaRPr lang="ja-JP" altLang="en-US" sz="4400" b="1" i="1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2423593" y="3245660"/>
            <a:ext cx="3881239" cy="1983541"/>
            <a:chOff x="4932040" y="2525579"/>
            <a:chExt cx="3881239" cy="1983541"/>
          </a:xfrm>
        </p:grpSpPr>
        <p:pic>
          <p:nvPicPr>
            <p:cNvPr id="43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32" b="14804"/>
            <a:stretch/>
          </p:blipFill>
          <p:spPr bwMode="auto">
            <a:xfrm>
              <a:off x="4932040" y="2564904"/>
              <a:ext cx="1944215" cy="1930050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extLst/>
          </p:spPr>
        </p:pic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5" b="13869"/>
            <a:stretch>
              <a:fillRect/>
            </a:stretch>
          </p:blipFill>
          <p:spPr bwMode="auto">
            <a:xfrm>
              <a:off x="6876256" y="2525579"/>
              <a:ext cx="1937023" cy="198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テキスト ボックス 44"/>
          <p:cNvSpPr txBox="1"/>
          <p:nvPr/>
        </p:nvSpPr>
        <p:spPr>
          <a:xfrm>
            <a:off x="1775520" y="1124744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ja-JP" sz="2000" b="1" dirty="0"/>
              <a:t>Different beam positions </a:t>
            </a:r>
            <a:r>
              <a:rPr lang="en-US" altLang="ja-JP" sz="2000" dirty="0"/>
              <a:t>between 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and 2</a:t>
            </a:r>
            <a:r>
              <a:rPr lang="en-US" altLang="ja-JP" sz="2000" baseline="30000" dirty="0"/>
              <a:t>nd</a:t>
            </a:r>
            <a:r>
              <a:rPr lang="en-US" altLang="ja-JP" sz="2000" dirty="0"/>
              <a:t> bunches by </a:t>
            </a:r>
            <a:r>
              <a:rPr lang="en-US" altLang="ja-JP" sz="2000" b="1" dirty="0">
                <a:solidFill>
                  <a:srgbClr val="FF0000"/>
                </a:solidFill>
              </a:rPr>
              <a:t>the field ringing</a:t>
            </a:r>
          </a:p>
          <a:p>
            <a:pPr lvl="1">
              <a:buFontTx/>
              <a:buChar char="-"/>
            </a:pPr>
            <a:r>
              <a:rPr lang="en-US" altLang="ja-JP" sz="2000" dirty="0"/>
              <a:t> </a:t>
            </a:r>
            <a:r>
              <a:rPr lang="en-US" altLang="ja-JP" sz="2000" b="1" dirty="0"/>
              <a:t>Non-flatness of beam profile </a:t>
            </a:r>
            <a:r>
              <a:rPr lang="en-US" altLang="ja-JP" sz="2000" dirty="0"/>
              <a:t>@ Neutron targets with octupole field </a:t>
            </a:r>
          </a:p>
          <a:p>
            <a:pPr lvl="1">
              <a:buFontTx/>
              <a:buChar char="-"/>
            </a:pPr>
            <a:r>
              <a:rPr lang="en-US" altLang="ja-JP" sz="2000" dirty="0"/>
              <a:t> </a:t>
            </a:r>
            <a:r>
              <a:rPr lang="en-US" altLang="ja-JP" sz="2000" b="1" dirty="0"/>
              <a:t>Emittance growth </a:t>
            </a:r>
            <a:r>
              <a:rPr lang="en-US" altLang="ja-JP" sz="2000" dirty="0"/>
              <a:t>by injection error @ MR injection points</a:t>
            </a:r>
            <a:endParaRPr lang="ja-JP" altLang="en-US" sz="2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775520" y="5373217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altLang="ja-JP" sz="2000" b="1" dirty="0"/>
              <a:t>Beam fluctuation </a:t>
            </a:r>
            <a:r>
              <a:rPr lang="en-US" altLang="ja-JP" sz="2000" dirty="0"/>
              <a:t>in 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bunch by the ringing</a:t>
            </a:r>
          </a:p>
          <a:p>
            <a:pPr lvl="1">
              <a:buFontTx/>
              <a:buChar char="-"/>
            </a:pPr>
            <a:r>
              <a:rPr lang="en-US" altLang="ja-JP" sz="2000" b="1" dirty="0"/>
              <a:t> Emittance growth</a:t>
            </a:r>
            <a:endParaRPr lang="en-US" altLang="ja-JP" sz="2000" dirty="0"/>
          </a:p>
          <a:p>
            <a:pPr lvl="1">
              <a:buFontTx/>
              <a:buChar char="-"/>
            </a:pPr>
            <a:r>
              <a:rPr lang="en-US" altLang="ja-JP" sz="2000" dirty="0"/>
              <a:t> </a:t>
            </a:r>
            <a:r>
              <a:rPr lang="en-US" altLang="ja-JP" sz="2000" b="1" dirty="0"/>
              <a:t>Beam instability source</a:t>
            </a:r>
            <a:endParaRPr lang="ja-JP" altLang="en-US" sz="2000" b="1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711624" y="494116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x[mm]@target</a:t>
            </a:r>
            <a:endParaRPr lang="ja-JP" altLang="en-US" sz="1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655840" y="4941169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x[mm]@target</a:t>
            </a:r>
            <a:endParaRPr lang="ja-JP" altLang="en-US" sz="1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639616" y="342900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</a:rPr>
              <a:t>w/o offset at </a:t>
            </a:r>
            <a:r>
              <a:rPr lang="en-US" altLang="ja-JP" sz="1400" b="1" dirty="0" err="1">
                <a:solidFill>
                  <a:srgbClr val="0000FF"/>
                </a:solidFill>
              </a:rPr>
              <a:t>oct</a:t>
            </a:r>
            <a:r>
              <a:rPr lang="en-US" altLang="ja-JP" sz="1400" b="1" dirty="0">
                <a:solidFill>
                  <a:srgbClr val="0000FF"/>
                </a:solidFill>
              </a:rPr>
              <a:t>.</a:t>
            </a:r>
            <a:endParaRPr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367808" y="342900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0000FF"/>
                </a:solidFill>
              </a:rPr>
              <a:t>w/ offset of 2mm at </a:t>
            </a:r>
            <a:r>
              <a:rPr lang="en-US" altLang="ja-JP" sz="1400" b="1" dirty="0" err="1">
                <a:solidFill>
                  <a:srgbClr val="0000FF"/>
                </a:solidFill>
              </a:rPr>
              <a:t>oct</a:t>
            </a:r>
            <a:r>
              <a:rPr lang="en-US" altLang="ja-JP" sz="1400" b="1" dirty="0">
                <a:solidFill>
                  <a:srgbClr val="0000FF"/>
                </a:solidFill>
              </a:rPr>
              <a:t>.</a:t>
            </a:r>
            <a:endParaRPr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368080" y="3068960"/>
            <a:ext cx="207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simulation results</a:t>
            </a:r>
            <a:endParaRPr lang="ja-JP" altLang="en-US" dirty="0"/>
          </a:p>
        </p:txBody>
      </p:sp>
      <p:cxnSp>
        <p:nvCxnSpPr>
          <p:cNvPr id="67" name="直線コネクタ 66"/>
          <p:cNvCxnSpPr/>
          <p:nvPr/>
        </p:nvCxnSpPr>
        <p:spPr>
          <a:xfrm flipV="1">
            <a:off x="7896200" y="1988840"/>
            <a:ext cx="288032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8184232" y="1988840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9840416" y="1988840"/>
            <a:ext cx="36004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>
            <a:off x="7104112" y="2699628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8472264" y="1998133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Kicker field </a:t>
            </a:r>
            <a:endParaRPr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>
            <a:off x="7752184" y="1547500"/>
            <a:ext cx="0" cy="136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8184232" y="1547500"/>
            <a:ext cx="0" cy="136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9696400" y="1547500"/>
            <a:ext cx="0" cy="136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8184232" y="1556792"/>
            <a:ext cx="151216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7752184" y="1556792"/>
            <a:ext cx="43204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フリーフォーム 76"/>
          <p:cNvSpPr/>
          <p:nvPr/>
        </p:nvSpPr>
        <p:spPr>
          <a:xfrm>
            <a:off x="7032104" y="1067720"/>
            <a:ext cx="994424" cy="254464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フリーフォーム 77"/>
          <p:cNvSpPr/>
          <p:nvPr/>
        </p:nvSpPr>
        <p:spPr>
          <a:xfrm>
            <a:off x="7046172" y="1342880"/>
            <a:ext cx="940183" cy="20462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フリーフォーム 78"/>
          <p:cNvSpPr/>
          <p:nvPr/>
        </p:nvSpPr>
        <p:spPr>
          <a:xfrm>
            <a:off x="7981896" y="1067720"/>
            <a:ext cx="994424" cy="254464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フリーフォーム 79"/>
          <p:cNvSpPr/>
          <p:nvPr/>
        </p:nvSpPr>
        <p:spPr>
          <a:xfrm>
            <a:off x="7995964" y="1342880"/>
            <a:ext cx="940183" cy="20462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フリーフォーム 80"/>
          <p:cNvSpPr/>
          <p:nvPr/>
        </p:nvSpPr>
        <p:spPr>
          <a:xfrm>
            <a:off x="8976320" y="1067720"/>
            <a:ext cx="936104" cy="254464"/>
          </a:xfrm>
          <a:custGeom>
            <a:avLst/>
            <a:gdLst>
              <a:gd name="connsiteX0" fmla="*/ 0 w 773723"/>
              <a:gd name="connsiteY0" fmla="*/ 213360 h 227428"/>
              <a:gd name="connsiteX1" fmla="*/ 407963 w 773723"/>
              <a:gd name="connsiteY1" fmla="*/ 2345 h 227428"/>
              <a:gd name="connsiteX2" fmla="*/ 773723 w 773723"/>
              <a:gd name="connsiteY2" fmla="*/ 227428 h 2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3723" h="227428">
                <a:moveTo>
                  <a:pt x="0" y="213360"/>
                </a:moveTo>
                <a:cubicBezTo>
                  <a:pt x="139504" y="106680"/>
                  <a:pt x="279009" y="0"/>
                  <a:pt x="407963" y="2345"/>
                </a:cubicBezTo>
                <a:cubicBezTo>
                  <a:pt x="536917" y="4690"/>
                  <a:pt x="655320" y="116059"/>
                  <a:pt x="773723" y="22742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フリーフォーム 81"/>
          <p:cNvSpPr/>
          <p:nvPr/>
        </p:nvSpPr>
        <p:spPr>
          <a:xfrm>
            <a:off x="8972242" y="1352172"/>
            <a:ext cx="940183" cy="204620"/>
          </a:xfrm>
          <a:custGeom>
            <a:avLst/>
            <a:gdLst>
              <a:gd name="connsiteX0" fmla="*/ 0 w 731520"/>
              <a:gd name="connsiteY0" fmla="*/ 0 h 182880"/>
              <a:gd name="connsiteX1" fmla="*/ 379828 w 731520"/>
              <a:gd name="connsiteY1" fmla="*/ 182880 h 182880"/>
              <a:gd name="connsiteX2" fmla="*/ 731520 w 731520"/>
              <a:gd name="connsiteY2" fmla="*/ 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82880">
                <a:moveTo>
                  <a:pt x="0" y="0"/>
                </a:moveTo>
                <a:cubicBezTo>
                  <a:pt x="128954" y="91440"/>
                  <a:pt x="257908" y="182880"/>
                  <a:pt x="379828" y="182880"/>
                </a:cubicBezTo>
                <a:cubicBezTo>
                  <a:pt x="501748" y="182880"/>
                  <a:pt x="616634" y="91440"/>
                  <a:pt x="73152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6888088" y="1322184"/>
            <a:ext cx="34563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8328248" y="14847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800nsec</a:t>
            </a:r>
            <a:endParaRPr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392144" y="14847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400nsec</a:t>
            </a:r>
            <a:endParaRPr lang="ja-JP" altLang="en-US" dirty="0"/>
          </a:p>
        </p:txBody>
      </p:sp>
      <p:cxnSp>
        <p:nvCxnSpPr>
          <p:cNvPr id="86" name="直線コネクタ 85"/>
          <p:cNvCxnSpPr/>
          <p:nvPr/>
        </p:nvCxnSpPr>
        <p:spPr>
          <a:xfrm>
            <a:off x="7536160" y="890136"/>
            <a:ext cx="0" cy="50405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8472264" y="890136"/>
            <a:ext cx="0" cy="50405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7536160" y="1034152"/>
            <a:ext cx="93610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7392144" y="6741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600nsec</a:t>
            </a:r>
            <a:endParaRPr lang="ja-JP" altLang="en-US" dirty="0"/>
          </a:p>
        </p:txBody>
      </p:sp>
      <p:sp>
        <p:nvSpPr>
          <p:cNvPr id="90" name="円/楕円 89"/>
          <p:cNvSpPr/>
          <p:nvPr/>
        </p:nvSpPr>
        <p:spPr>
          <a:xfrm>
            <a:off x="7363736" y="1223368"/>
            <a:ext cx="360040" cy="2067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ja-JP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円/楕円 90"/>
          <p:cNvSpPr/>
          <p:nvPr/>
        </p:nvSpPr>
        <p:spPr>
          <a:xfrm>
            <a:off x="8303336" y="1223368"/>
            <a:ext cx="360040" cy="2067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ja-JP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円/楕円 91"/>
          <p:cNvSpPr/>
          <p:nvPr/>
        </p:nvSpPr>
        <p:spPr>
          <a:xfrm>
            <a:off x="9264352" y="1223368"/>
            <a:ext cx="360040" cy="2067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ja-JP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フリーフォーム 93"/>
          <p:cNvSpPr/>
          <p:nvPr/>
        </p:nvSpPr>
        <p:spPr>
          <a:xfrm>
            <a:off x="8187354" y="1776849"/>
            <a:ext cx="590843" cy="365760"/>
          </a:xfrm>
          <a:custGeom>
            <a:avLst/>
            <a:gdLst>
              <a:gd name="connsiteX0" fmla="*/ 0 w 590843"/>
              <a:gd name="connsiteY0" fmla="*/ 171157 h 365760"/>
              <a:gd name="connsiteX1" fmla="*/ 98474 w 590843"/>
              <a:gd name="connsiteY1" fmla="*/ 30480 h 365760"/>
              <a:gd name="connsiteX2" fmla="*/ 196948 w 590843"/>
              <a:gd name="connsiteY2" fmla="*/ 354037 h 365760"/>
              <a:gd name="connsiteX3" fmla="*/ 323557 w 590843"/>
              <a:gd name="connsiteY3" fmla="*/ 100818 h 365760"/>
              <a:gd name="connsiteX4" fmla="*/ 436099 w 590843"/>
              <a:gd name="connsiteY4" fmla="*/ 283698 h 365760"/>
              <a:gd name="connsiteX5" fmla="*/ 506437 w 590843"/>
              <a:gd name="connsiteY5" fmla="*/ 171157 h 365760"/>
              <a:gd name="connsiteX6" fmla="*/ 590843 w 590843"/>
              <a:gd name="connsiteY6" fmla="*/ 227428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843" h="365760">
                <a:moveTo>
                  <a:pt x="0" y="171157"/>
                </a:moveTo>
                <a:cubicBezTo>
                  <a:pt x="32824" y="85578"/>
                  <a:pt x="65649" y="0"/>
                  <a:pt x="98474" y="30480"/>
                </a:cubicBezTo>
                <a:cubicBezTo>
                  <a:pt x="131299" y="60960"/>
                  <a:pt x="159434" y="342314"/>
                  <a:pt x="196948" y="354037"/>
                </a:cubicBezTo>
                <a:cubicBezTo>
                  <a:pt x="234462" y="365760"/>
                  <a:pt x="283699" y="112541"/>
                  <a:pt x="323557" y="100818"/>
                </a:cubicBezTo>
                <a:cubicBezTo>
                  <a:pt x="363415" y="89095"/>
                  <a:pt x="405619" y="271975"/>
                  <a:pt x="436099" y="283698"/>
                </a:cubicBezTo>
                <a:cubicBezTo>
                  <a:pt x="466579" y="295421"/>
                  <a:pt x="480646" y="180535"/>
                  <a:pt x="506437" y="171157"/>
                </a:cubicBezTo>
                <a:cubicBezTo>
                  <a:pt x="532228" y="161779"/>
                  <a:pt x="561535" y="194603"/>
                  <a:pt x="590843" y="22742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40" name="グループ化 139"/>
          <p:cNvGrpSpPr/>
          <p:nvPr/>
        </p:nvGrpSpPr>
        <p:grpSpPr>
          <a:xfrm>
            <a:off x="6888088" y="3563724"/>
            <a:ext cx="3528392" cy="3033628"/>
            <a:chOff x="5364088" y="3563724"/>
            <a:chExt cx="3528392" cy="3033628"/>
          </a:xfrm>
        </p:grpSpPr>
        <p:cxnSp>
          <p:nvCxnSpPr>
            <p:cNvPr id="96" name="直線コネクタ 95"/>
            <p:cNvCxnSpPr/>
            <p:nvPr/>
          </p:nvCxnSpPr>
          <p:spPr>
            <a:xfrm flipV="1">
              <a:off x="6228184" y="4662428"/>
              <a:ext cx="288032" cy="7107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6516216" y="4653136"/>
              <a:ext cx="1656184" cy="92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8172400" y="4662428"/>
              <a:ext cx="360040" cy="7107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/>
            <p:nvPr/>
          </p:nvCxnSpPr>
          <p:spPr>
            <a:xfrm>
              <a:off x="5580112" y="5373216"/>
              <a:ext cx="33123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6228184" y="4221088"/>
              <a:ext cx="0" cy="13681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6660232" y="4221088"/>
              <a:ext cx="0" cy="230425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>
              <a:off x="8172400" y="4221088"/>
              <a:ext cx="0" cy="23762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矢印コネクタ 103"/>
            <p:cNvCxnSpPr/>
            <p:nvPr/>
          </p:nvCxnSpPr>
          <p:spPr>
            <a:xfrm>
              <a:off x="6660232" y="4230380"/>
              <a:ext cx="1512168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矢印コネクタ 104"/>
            <p:cNvCxnSpPr/>
            <p:nvPr/>
          </p:nvCxnSpPr>
          <p:spPr>
            <a:xfrm>
              <a:off x="6228184" y="4230380"/>
              <a:ext cx="432048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フリーフォーム 105"/>
            <p:cNvSpPr/>
            <p:nvPr/>
          </p:nvSpPr>
          <p:spPr>
            <a:xfrm>
              <a:off x="5508104" y="3741308"/>
              <a:ext cx="994424" cy="254464"/>
            </a:xfrm>
            <a:custGeom>
              <a:avLst/>
              <a:gdLst>
                <a:gd name="connsiteX0" fmla="*/ 0 w 773723"/>
                <a:gd name="connsiteY0" fmla="*/ 213360 h 227428"/>
                <a:gd name="connsiteX1" fmla="*/ 407963 w 773723"/>
                <a:gd name="connsiteY1" fmla="*/ 2345 h 227428"/>
                <a:gd name="connsiteX2" fmla="*/ 773723 w 773723"/>
                <a:gd name="connsiteY2" fmla="*/ 227428 h 22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723" h="227428">
                  <a:moveTo>
                    <a:pt x="0" y="213360"/>
                  </a:moveTo>
                  <a:cubicBezTo>
                    <a:pt x="139504" y="106680"/>
                    <a:pt x="279009" y="0"/>
                    <a:pt x="407963" y="2345"/>
                  </a:cubicBezTo>
                  <a:cubicBezTo>
                    <a:pt x="536917" y="4690"/>
                    <a:pt x="655320" y="116059"/>
                    <a:pt x="773723" y="227428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フリーフォーム 106"/>
            <p:cNvSpPr/>
            <p:nvPr/>
          </p:nvSpPr>
          <p:spPr>
            <a:xfrm>
              <a:off x="5522171" y="4016468"/>
              <a:ext cx="940183" cy="204620"/>
            </a:xfrm>
            <a:custGeom>
              <a:avLst/>
              <a:gdLst>
                <a:gd name="connsiteX0" fmla="*/ 0 w 731520"/>
                <a:gd name="connsiteY0" fmla="*/ 0 h 182880"/>
                <a:gd name="connsiteX1" fmla="*/ 379828 w 731520"/>
                <a:gd name="connsiteY1" fmla="*/ 182880 h 182880"/>
                <a:gd name="connsiteX2" fmla="*/ 731520 w 731520"/>
                <a:gd name="connsiteY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182880">
                  <a:moveTo>
                    <a:pt x="0" y="0"/>
                  </a:moveTo>
                  <a:cubicBezTo>
                    <a:pt x="128954" y="91440"/>
                    <a:pt x="257908" y="182880"/>
                    <a:pt x="379828" y="182880"/>
                  </a:cubicBezTo>
                  <a:cubicBezTo>
                    <a:pt x="501748" y="182880"/>
                    <a:pt x="616634" y="91440"/>
                    <a:pt x="73152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フリーフォーム 107"/>
            <p:cNvSpPr/>
            <p:nvPr/>
          </p:nvSpPr>
          <p:spPr>
            <a:xfrm>
              <a:off x="6457896" y="3741308"/>
              <a:ext cx="994424" cy="254464"/>
            </a:xfrm>
            <a:custGeom>
              <a:avLst/>
              <a:gdLst>
                <a:gd name="connsiteX0" fmla="*/ 0 w 773723"/>
                <a:gd name="connsiteY0" fmla="*/ 213360 h 227428"/>
                <a:gd name="connsiteX1" fmla="*/ 407963 w 773723"/>
                <a:gd name="connsiteY1" fmla="*/ 2345 h 227428"/>
                <a:gd name="connsiteX2" fmla="*/ 773723 w 773723"/>
                <a:gd name="connsiteY2" fmla="*/ 227428 h 22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723" h="227428">
                  <a:moveTo>
                    <a:pt x="0" y="213360"/>
                  </a:moveTo>
                  <a:cubicBezTo>
                    <a:pt x="139504" y="106680"/>
                    <a:pt x="279009" y="0"/>
                    <a:pt x="407963" y="2345"/>
                  </a:cubicBezTo>
                  <a:cubicBezTo>
                    <a:pt x="536917" y="4690"/>
                    <a:pt x="655320" y="116059"/>
                    <a:pt x="773723" y="227428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フリーフォーム 108"/>
            <p:cNvSpPr/>
            <p:nvPr/>
          </p:nvSpPr>
          <p:spPr>
            <a:xfrm>
              <a:off x="6471963" y="4016468"/>
              <a:ext cx="940183" cy="204620"/>
            </a:xfrm>
            <a:custGeom>
              <a:avLst/>
              <a:gdLst>
                <a:gd name="connsiteX0" fmla="*/ 0 w 731520"/>
                <a:gd name="connsiteY0" fmla="*/ 0 h 182880"/>
                <a:gd name="connsiteX1" fmla="*/ 379828 w 731520"/>
                <a:gd name="connsiteY1" fmla="*/ 182880 h 182880"/>
                <a:gd name="connsiteX2" fmla="*/ 731520 w 731520"/>
                <a:gd name="connsiteY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182880">
                  <a:moveTo>
                    <a:pt x="0" y="0"/>
                  </a:moveTo>
                  <a:cubicBezTo>
                    <a:pt x="128954" y="91440"/>
                    <a:pt x="257908" y="182880"/>
                    <a:pt x="379828" y="182880"/>
                  </a:cubicBezTo>
                  <a:cubicBezTo>
                    <a:pt x="501748" y="182880"/>
                    <a:pt x="616634" y="91440"/>
                    <a:pt x="73152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フリーフォーム 109"/>
            <p:cNvSpPr/>
            <p:nvPr/>
          </p:nvSpPr>
          <p:spPr>
            <a:xfrm>
              <a:off x="7452320" y="3741308"/>
              <a:ext cx="936104" cy="254464"/>
            </a:xfrm>
            <a:custGeom>
              <a:avLst/>
              <a:gdLst>
                <a:gd name="connsiteX0" fmla="*/ 0 w 773723"/>
                <a:gd name="connsiteY0" fmla="*/ 213360 h 227428"/>
                <a:gd name="connsiteX1" fmla="*/ 407963 w 773723"/>
                <a:gd name="connsiteY1" fmla="*/ 2345 h 227428"/>
                <a:gd name="connsiteX2" fmla="*/ 773723 w 773723"/>
                <a:gd name="connsiteY2" fmla="*/ 227428 h 22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723" h="227428">
                  <a:moveTo>
                    <a:pt x="0" y="213360"/>
                  </a:moveTo>
                  <a:cubicBezTo>
                    <a:pt x="139504" y="106680"/>
                    <a:pt x="279009" y="0"/>
                    <a:pt x="407963" y="2345"/>
                  </a:cubicBezTo>
                  <a:cubicBezTo>
                    <a:pt x="536917" y="4690"/>
                    <a:pt x="655320" y="116059"/>
                    <a:pt x="773723" y="227428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フリーフォーム 110"/>
            <p:cNvSpPr/>
            <p:nvPr/>
          </p:nvSpPr>
          <p:spPr>
            <a:xfrm>
              <a:off x="7448241" y="4025760"/>
              <a:ext cx="940183" cy="204620"/>
            </a:xfrm>
            <a:custGeom>
              <a:avLst/>
              <a:gdLst>
                <a:gd name="connsiteX0" fmla="*/ 0 w 731520"/>
                <a:gd name="connsiteY0" fmla="*/ 0 h 182880"/>
                <a:gd name="connsiteX1" fmla="*/ 379828 w 731520"/>
                <a:gd name="connsiteY1" fmla="*/ 182880 h 182880"/>
                <a:gd name="connsiteX2" fmla="*/ 731520 w 731520"/>
                <a:gd name="connsiteY2" fmla="*/ 0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182880">
                  <a:moveTo>
                    <a:pt x="0" y="0"/>
                  </a:moveTo>
                  <a:cubicBezTo>
                    <a:pt x="128954" y="91440"/>
                    <a:pt x="257908" y="182880"/>
                    <a:pt x="379828" y="182880"/>
                  </a:cubicBezTo>
                  <a:cubicBezTo>
                    <a:pt x="501748" y="182880"/>
                    <a:pt x="616634" y="91440"/>
                    <a:pt x="73152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>
              <a:off x="5364088" y="3995772"/>
              <a:ext cx="34563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テキスト ボックス 112"/>
            <p:cNvSpPr txBox="1"/>
            <p:nvPr/>
          </p:nvSpPr>
          <p:spPr>
            <a:xfrm>
              <a:off x="6804248" y="415837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800nsec</a:t>
              </a:r>
              <a:endParaRPr lang="ja-JP" altLang="en-US" dirty="0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5868144" y="415837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400nsec</a:t>
              </a:r>
              <a:endParaRPr lang="ja-JP" altLang="en-US" dirty="0"/>
            </a:p>
          </p:txBody>
        </p:sp>
        <p:cxnSp>
          <p:nvCxnSpPr>
            <p:cNvPr id="115" name="直線コネクタ 114"/>
            <p:cNvCxnSpPr/>
            <p:nvPr/>
          </p:nvCxnSpPr>
          <p:spPr>
            <a:xfrm>
              <a:off x="6012160" y="3563724"/>
              <a:ext cx="0" cy="50405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>
              <a:off x="6948264" y="3563724"/>
              <a:ext cx="0" cy="50405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矢印コネクタ 116"/>
            <p:cNvCxnSpPr/>
            <p:nvPr/>
          </p:nvCxnSpPr>
          <p:spPr>
            <a:xfrm>
              <a:off x="6012160" y="3707740"/>
              <a:ext cx="936104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円/楕円 117"/>
            <p:cNvSpPr/>
            <p:nvPr/>
          </p:nvSpPr>
          <p:spPr>
            <a:xfrm>
              <a:off x="5839736" y="3896956"/>
              <a:ext cx="360040" cy="20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ja-JP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6779336" y="3896956"/>
              <a:ext cx="360040" cy="20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ja-JP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円/楕円 119"/>
            <p:cNvSpPr/>
            <p:nvPr/>
          </p:nvSpPr>
          <p:spPr>
            <a:xfrm>
              <a:off x="7740352" y="3896956"/>
              <a:ext cx="360040" cy="20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ja-JP" alt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フリーフォーム 120"/>
            <p:cNvSpPr/>
            <p:nvPr/>
          </p:nvSpPr>
          <p:spPr>
            <a:xfrm>
              <a:off x="6519337" y="4437112"/>
              <a:ext cx="590843" cy="365760"/>
            </a:xfrm>
            <a:custGeom>
              <a:avLst/>
              <a:gdLst>
                <a:gd name="connsiteX0" fmla="*/ 0 w 590843"/>
                <a:gd name="connsiteY0" fmla="*/ 171157 h 365760"/>
                <a:gd name="connsiteX1" fmla="*/ 98474 w 590843"/>
                <a:gd name="connsiteY1" fmla="*/ 30480 h 365760"/>
                <a:gd name="connsiteX2" fmla="*/ 196948 w 590843"/>
                <a:gd name="connsiteY2" fmla="*/ 354037 h 365760"/>
                <a:gd name="connsiteX3" fmla="*/ 323557 w 590843"/>
                <a:gd name="connsiteY3" fmla="*/ 100818 h 365760"/>
                <a:gd name="connsiteX4" fmla="*/ 436099 w 590843"/>
                <a:gd name="connsiteY4" fmla="*/ 283698 h 365760"/>
                <a:gd name="connsiteX5" fmla="*/ 506437 w 590843"/>
                <a:gd name="connsiteY5" fmla="*/ 171157 h 365760"/>
                <a:gd name="connsiteX6" fmla="*/ 590843 w 590843"/>
                <a:gd name="connsiteY6" fmla="*/ 227428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843" h="365760">
                  <a:moveTo>
                    <a:pt x="0" y="171157"/>
                  </a:moveTo>
                  <a:cubicBezTo>
                    <a:pt x="32824" y="85578"/>
                    <a:pt x="65649" y="0"/>
                    <a:pt x="98474" y="30480"/>
                  </a:cubicBezTo>
                  <a:cubicBezTo>
                    <a:pt x="131299" y="60960"/>
                    <a:pt x="159434" y="342314"/>
                    <a:pt x="196948" y="354037"/>
                  </a:cubicBezTo>
                  <a:cubicBezTo>
                    <a:pt x="234462" y="365760"/>
                    <a:pt x="283699" y="112541"/>
                    <a:pt x="323557" y="100818"/>
                  </a:cubicBezTo>
                  <a:cubicBezTo>
                    <a:pt x="363415" y="89095"/>
                    <a:pt x="405619" y="271975"/>
                    <a:pt x="436099" y="283698"/>
                  </a:cubicBezTo>
                  <a:cubicBezTo>
                    <a:pt x="466579" y="295421"/>
                    <a:pt x="480646" y="180535"/>
                    <a:pt x="506437" y="171157"/>
                  </a:cubicBezTo>
                  <a:cubicBezTo>
                    <a:pt x="532228" y="161779"/>
                    <a:pt x="561535" y="194603"/>
                    <a:pt x="590843" y="22742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26" name="直線コネクタ 125"/>
            <p:cNvCxnSpPr/>
            <p:nvPr/>
          </p:nvCxnSpPr>
          <p:spPr>
            <a:xfrm flipV="1">
              <a:off x="6372200" y="5670540"/>
              <a:ext cx="288032" cy="7107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/>
            <p:nvPr/>
          </p:nvCxnSpPr>
          <p:spPr>
            <a:xfrm flipV="1">
              <a:off x="6660232" y="5661248"/>
              <a:ext cx="1656184" cy="9292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/>
            <p:nvPr/>
          </p:nvCxnSpPr>
          <p:spPr>
            <a:xfrm>
              <a:off x="8316416" y="5670540"/>
              <a:ext cx="360040" cy="7107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フリーフォーム 128"/>
            <p:cNvSpPr/>
            <p:nvPr/>
          </p:nvSpPr>
          <p:spPr>
            <a:xfrm>
              <a:off x="6663353" y="5458549"/>
              <a:ext cx="590843" cy="365760"/>
            </a:xfrm>
            <a:custGeom>
              <a:avLst/>
              <a:gdLst>
                <a:gd name="connsiteX0" fmla="*/ 0 w 590843"/>
                <a:gd name="connsiteY0" fmla="*/ 171157 h 365760"/>
                <a:gd name="connsiteX1" fmla="*/ 98474 w 590843"/>
                <a:gd name="connsiteY1" fmla="*/ 30480 h 365760"/>
                <a:gd name="connsiteX2" fmla="*/ 196948 w 590843"/>
                <a:gd name="connsiteY2" fmla="*/ 354037 h 365760"/>
                <a:gd name="connsiteX3" fmla="*/ 323557 w 590843"/>
                <a:gd name="connsiteY3" fmla="*/ 100818 h 365760"/>
                <a:gd name="connsiteX4" fmla="*/ 436099 w 590843"/>
                <a:gd name="connsiteY4" fmla="*/ 283698 h 365760"/>
                <a:gd name="connsiteX5" fmla="*/ 506437 w 590843"/>
                <a:gd name="connsiteY5" fmla="*/ 171157 h 365760"/>
                <a:gd name="connsiteX6" fmla="*/ 590843 w 590843"/>
                <a:gd name="connsiteY6" fmla="*/ 227428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843" h="365760">
                  <a:moveTo>
                    <a:pt x="0" y="171157"/>
                  </a:moveTo>
                  <a:cubicBezTo>
                    <a:pt x="32824" y="85578"/>
                    <a:pt x="65649" y="0"/>
                    <a:pt x="98474" y="30480"/>
                  </a:cubicBezTo>
                  <a:cubicBezTo>
                    <a:pt x="131299" y="60960"/>
                    <a:pt x="159434" y="342314"/>
                    <a:pt x="196948" y="354037"/>
                  </a:cubicBezTo>
                  <a:cubicBezTo>
                    <a:pt x="234462" y="365760"/>
                    <a:pt x="283699" y="112541"/>
                    <a:pt x="323557" y="100818"/>
                  </a:cubicBezTo>
                  <a:cubicBezTo>
                    <a:pt x="363415" y="89095"/>
                    <a:pt x="405619" y="271975"/>
                    <a:pt x="436099" y="283698"/>
                  </a:cubicBezTo>
                  <a:cubicBezTo>
                    <a:pt x="466579" y="295421"/>
                    <a:pt x="480646" y="180535"/>
                    <a:pt x="506437" y="171157"/>
                  </a:cubicBezTo>
                  <a:cubicBezTo>
                    <a:pt x="532228" y="161779"/>
                    <a:pt x="561535" y="194603"/>
                    <a:pt x="590843" y="227428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33" name="直線矢印コネクタ 132"/>
            <p:cNvCxnSpPr/>
            <p:nvPr/>
          </p:nvCxnSpPr>
          <p:spPr>
            <a:xfrm>
              <a:off x="5580112" y="6381328"/>
              <a:ext cx="33123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テキスト ボックス 133"/>
            <p:cNvSpPr txBox="1"/>
            <p:nvPr/>
          </p:nvSpPr>
          <p:spPr>
            <a:xfrm>
              <a:off x="6660232" y="471585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kicker(1,3,5,7)</a:t>
              </a:r>
            </a:p>
            <a:p>
              <a:r>
                <a:rPr lang="en-US" altLang="ja-JP" b="1" dirty="0">
                  <a:solidFill>
                    <a:srgbClr val="FF0000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en-US" altLang="ja-JP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 = -120 nsec </a:t>
              </a:r>
              <a:endParaRPr lang="ja-JP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6660232" y="5723964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kicker(2,4,6,8)</a:t>
              </a:r>
            </a:p>
            <a:p>
              <a:r>
                <a:rPr lang="en-US" altLang="ja-JP" b="1" dirty="0">
                  <a:solidFill>
                    <a:srgbClr val="008000"/>
                  </a:solidFill>
                  <a:latin typeface="Symbol" pitchFamily="18" charset="2"/>
                  <a:cs typeface="Times New Roman" pitchFamily="18" charset="0"/>
                </a:rPr>
                <a:t>D</a:t>
              </a:r>
              <a:r>
                <a:rPr lang="en-US" altLang="ja-JP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 = 0 nsec </a:t>
              </a:r>
              <a:endParaRPr lang="ja-JP" alt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8472264" y="2924944"/>
            <a:ext cx="2195736" cy="648072"/>
            <a:chOff x="6948264" y="2924944"/>
            <a:chExt cx="2195736" cy="648072"/>
          </a:xfrm>
        </p:grpSpPr>
        <p:sp>
          <p:nvSpPr>
            <p:cNvPr id="95" name="下矢印 94"/>
            <p:cNvSpPr/>
            <p:nvPr/>
          </p:nvSpPr>
          <p:spPr>
            <a:xfrm>
              <a:off x="6948264" y="3068960"/>
              <a:ext cx="648072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7596336" y="2924944"/>
              <a:ext cx="1547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</a:rPr>
                <a:t>For ringing cancellation</a:t>
              </a:r>
              <a:endParaRPr lang="ja-JP" alt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09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グループ化 64"/>
          <p:cNvGrpSpPr/>
          <p:nvPr/>
        </p:nvGrpSpPr>
        <p:grpSpPr>
          <a:xfrm>
            <a:off x="2702333" y="2996952"/>
            <a:ext cx="5884591" cy="2448272"/>
            <a:chOff x="242228" y="4293096"/>
            <a:chExt cx="5884591" cy="2448272"/>
          </a:xfrm>
        </p:grpSpPr>
        <p:grpSp>
          <p:nvGrpSpPr>
            <p:cNvPr id="64" name="グループ化 63"/>
            <p:cNvGrpSpPr/>
            <p:nvPr/>
          </p:nvGrpSpPr>
          <p:grpSpPr>
            <a:xfrm>
              <a:off x="242228" y="4293096"/>
              <a:ext cx="5884591" cy="2448272"/>
              <a:chOff x="242228" y="4293096"/>
              <a:chExt cx="5884591" cy="244827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1560" y="4297263"/>
                <a:ext cx="5515259" cy="2156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テキスト ボックス 48"/>
              <p:cNvSpPr txBox="1"/>
              <p:nvPr/>
            </p:nvSpPr>
            <p:spPr>
              <a:xfrm rot="16200000">
                <a:off x="-617222" y="5152546"/>
                <a:ext cx="2088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/>
                  <a:t>Measured </a:t>
                </a:r>
                <a:r>
                  <a:rPr lang="en-US" altLang="ja-JP" dirty="0">
                    <a:latin typeface="Symbol" pitchFamily="18" charset="2"/>
                  </a:rPr>
                  <a:t>D</a:t>
                </a:r>
                <a:r>
                  <a:rPr lang="en-US" altLang="ja-JP" dirty="0"/>
                  <a:t>x[mm]</a:t>
                </a:r>
                <a:endParaRPr lang="ja-JP" altLang="en-US" dirty="0"/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2051720" y="6372036"/>
                <a:ext cx="31683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Symbol" pitchFamily="18" charset="2"/>
                  </a:rPr>
                  <a:t>D</a:t>
                </a:r>
                <a:r>
                  <a:rPr lang="en-US" altLang="ja-JP" dirty="0"/>
                  <a:t>t [nsec]</a:t>
                </a:r>
                <a:endParaRPr lang="ja-JP" altLang="en-US" dirty="0"/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>
              <a:off x="1835696" y="5737423"/>
              <a:ext cx="800189" cy="493756"/>
              <a:chOff x="5148064" y="836712"/>
              <a:chExt cx="872197" cy="1141828"/>
            </a:xfrm>
          </p:grpSpPr>
          <p:sp>
            <p:nvSpPr>
              <p:cNvPr id="16" name="フリーフォーム 15"/>
              <p:cNvSpPr/>
              <p:nvPr/>
            </p:nvSpPr>
            <p:spPr>
              <a:xfrm>
                <a:off x="5148064" y="836712"/>
                <a:ext cx="872197" cy="1141828"/>
              </a:xfrm>
              <a:custGeom>
                <a:avLst/>
                <a:gdLst>
                  <a:gd name="connsiteX0" fmla="*/ 0 w 872197"/>
                  <a:gd name="connsiteY0" fmla="*/ 1141828 h 1141828"/>
                  <a:gd name="connsiteX1" fmla="*/ 168812 w 872197"/>
                  <a:gd name="connsiteY1" fmla="*/ 776068 h 1141828"/>
                  <a:gd name="connsiteX2" fmla="*/ 450166 w 872197"/>
                  <a:gd name="connsiteY2" fmla="*/ 2345 h 1141828"/>
                  <a:gd name="connsiteX3" fmla="*/ 731520 w 872197"/>
                  <a:gd name="connsiteY3" fmla="*/ 790136 h 1141828"/>
                  <a:gd name="connsiteX4" fmla="*/ 872197 w 872197"/>
                  <a:gd name="connsiteY4" fmla="*/ 1141828 h 114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2197" h="1141828">
                    <a:moveTo>
                      <a:pt x="0" y="1141828"/>
                    </a:moveTo>
                    <a:cubicBezTo>
                      <a:pt x="46892" y="1053905"/>
                      <a:pt x="93784" y="965982"/>
                      <a:pt x="168812" y="776068"/>
                    </a:cubicBezTo>
                    <a:cubicBezTo>
                      <a:pt x="243840" y="586154"/>
                      <a:pt x="356381" y="0"/>
                      <a:pt x="450166" y="2345"/>
                    </a:cubicBezTo>
                    <a:cubicBezTo>
                      <a:pt x="543951" y="4690"/>
                      <a:pt x="661182" y="600222"/>
                      <a:pt x="731520" y="790136"/>
                    </a:cubicBezTo>
                    <a:cubicBezTo>
                      <a:pt x="801858" y="980050"/>
                      <a:pt x="837027" y="1060939"/>
                      <a:pt x="872197" y="1141828"/>
                    </a:cubicBezTo>
                  </a:path>
                </a:pathLst>
              </a:cu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8" name="直線コネクタ 17"/>
              <p:cNvCxnSpPr>
                <a:stCxn id="16" idx="0"/>
                <a:endCxn id="16" idx="4"/>
              </p:cNvCxnSpPr>
              <p:nvPr/>
            </p:nvCxnSpPr>
            <p:spPr>
              <a:xfrm>
                <a:off x="5148064" y="1978540"/>
                <a:ext cx="87219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グループ化 21"/>
            <p:cNvGrpSpPr/>
            <p:nvPr/>
          </p:nvGrpSpPr>
          <p:grpSpPr>
            <a:xfrm>
              <a:off x="4923939" y="5737423"/>
              <a:ext cx="800189" cy="493756"/>
              <a:chOff x="5148064" y="836712"/>
              <a:chExt cx="872197" cy="1141828"/>
            </a:xfrm>
          </p:grpSpPr>
          <p:sp>
            <p:nvSpPr>
              <p:cNvPr id="23" name="フリーフォーム 22"/>
              <p:cNvSpPr/>
              <p:nvPr/>
            </p:nvSpPr>
            <p:spPr>
              <a:xfrm>
                <a:off x="5148064" y="836712"/>
                <a:ext cx="872197" cy="1141828"/>
              </a:xfrm>
              <a:custGeom>
                <a:avLst/>
                <a:gdLst>
                  <a:gd name="connsiteX0" fmla="*/ 0 w 872197"/>
                  <a:gd name="connsiteY0" fmla="*/ 1141828 h 1141828"/>
                  <a:gd name="connsiteX1" fmla="*/ 168812 w 872197"/>
                  <a:gd name="connsiteY1" fmla="*/ 776068 h 1141828"/>
                  <a:gd name="connsiteX2" fmla="*/ 450166 w 872197"/>
                  <a:gd name="connsiteY2" fmla="*/ 2345 h 1141828"/>
                  <a:gd name="connsiteX3" fmla="*/ 731520 w 872197"/>
                  <a:gd name="connsiteY3" fmla="*/ 790136 h 1141828"/>
                  <a:gd name="connsiteX4" fmla="*/ 872197 w 872197"/>
                  <a:gd name="connsiteY4" fmla="*/ 1141828 h 114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2197" h="1141828">
                    <a:moveTo>
                      <a:pt x="0" y="1141828"/>
                    </a:moveTo>
                    <a:cubicBezTo>
                      <a:pt x="46892" y="1053905"/>
                      <a:pt x="93784" y="965982"/>
                      <a:pt x="168812" y="776068"/>
                    </a:cubicBezTo>
                    <a:cubicBezTo>
                      <a:pt x="243840" y="586154"/>
                      <a:pt x="356381" y="0"/>
                      <a:pt x="450166" y="2345"/>
                    </a:cubicBezTo>
                    <a:cubicBezTo>
                      <a:pt x="543951" y="4690"/>
                      <a:pt x="661182" y="600222"/>
                      <a:pt x="731520" y="790136"/>
                    </a:cubicBezTo>
                    <a:cubicBezTo>
                      <a:pt x="801858" y="980050"/>
                      <a:pt x="837027" y="1060939"/>
                      <a:pt x="872197" y="1141828"/>
                    </a:cubicBezTo>
                  </a:path>
                </a:pathLst>
              </a:cu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4" name="直線コネクタ 23"/>
              <p:cNvCxnSpPr>
                <a:stCxn id="23" idx="0"/>
                <a:endCxn id="23" idx="4"/>
              </p:cNvCxnSpPr>
              <p:nvPr/>
            </p:nvCxnSpPr>
            <p:spPr>
              <a:xfrm>
                <a:off x="5148064" y="1978540"/>
                <a:ext cx="87219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グループ化 27"/>
          <p:cNvGrpSpPr/>
          <p:nvPr/>
        </p:nvGrpSpPr>
        <p:grpSpPr>
          <a:xfrm>
            <a:off x="8256242" y="2276872"/>
            <a:ext cx="72007" cy="288032"/>
            <a:chOff x="11253415" y="836712"/>
            <a:chExt cx="872197" cy="1141828"/>
          </a:xfrm>
        </p:grpSpPr>
        <p:sp>
          <p:nvSpPr>
            <p:cNvPr id="29" name="フリーフォーム 28"/>
            <p:cNvSpPr/>
            <p:nvPr/>
          </p:nvSpPr>
          <p:spPr>
            <a:xfrm>
              <a:off x="11253415" y="836712"/>
              <a:ext cx="872197" cy="1141828"/>
            </a:xfrm>
            <a:custGeom>
              <a:avLst/>
              <a:gdLst>
                <a:gd name="connsiteX0" fmla="*/ 0 w 872197"/>
                <a:gd name="connsiteY0" fmla="*/ 1141828 h 1141828"/>
                <a:gd name="connsiteX1" fmla="*/ 168812 w 872197"/>
                <a:gd name="connsiteY1" fmla="*/ 776068 h 1141828"/>
                <a:gd name="connsiteX2" fmla="*/ 450166 w 872197"/>
                <a:gd name="connsiteY2" fmla="*/ 2345 h 1141828"/>
                <a:gd name="connsiteX3" fmla="*/ 731520 w 872197"/>
                <a:gd name="connsiteY3" fmla="*/ 790136 h 1141828"/>
                <a:gd name="connsiteX4" fmla="*/ 872197 w 872197"/>
                <a:gd name="connsiteY4" fmla="*/ 1141828 h 114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197" h="1141828">
                  <a:moveTo>
                    <a:pt x="0" y="1141828"/>
                  </a:moveTo>
                  <a:cubicBezTo>
                    <a:pt x="46892" y="1053905"/>
                    <a:pt x="93784" y="965982"/>
                    <a:pt x="168812" y="776068"/>
                  </a:cubicBezTo>
                  <a:cubicBezTo>
                    <a:pt x="243840" y="586154"/>
                    <a:pt x="356381" y="0"/>
                    <a:pt x="450166" y="2345"/>
                  </a:cubicBezTo>
                  <a:cubicBezTo>
                    <a:pt x="543951" y="4690"/>
                    <a:pt x="661182" y="600222"/>
                    <a:pt x="731520" y="790136"/>
                  </a:cubicBezTo>
                  <a:cubicBezTo>
                    <a:pt x="801858" y="980050"/>
                    <a:pt x="837027" y="1060939"/>
                    <a:pt x="872197" y="1141828"/>
                  </a:cubicBezTo>
                </a:path>
              </a:pathLst>
            </a:custGeom>
            <a:solidFill>
              <a:srgbClr val="FFFF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0" name="直線コネクタ 29"/>
            <p:cNvCxnSpPr>
              <a:stCxn id="29" idx="0"/>
              <a:endCxn id="29" idx="4"/>
            </p:cNvCxnSpPr>
            <p:nvPr/>
          </p:nvCxnSpPr>
          <p:spPr>
            <a:xfrm>
              <a:off x="11253415" y="1978540"/>
              <a:ext cx="8721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タイトル 11"/>
          <p:cNvSpPr txBox="1">
            <a:spLocks/>
          </p:cNvSpPr>
          <p:nvPr/>
        </p:nvSpPr>
        <p:spPr>
          <a:xfrm>
            <a:off x="1981200" y="130622"/>
            <a:ext cx="8291264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400" b="1" i="1" dirty="0">
                <a:solidFill>
                  <a:srgbClr val="00B0F0"/>
                </a:solidFill>
                <a:ea typeface="+mj-ea"/>
                <a:cs typeface="+mj-cs"/>
              </a:rPr>
              <a:t>Beam displacement measurement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ja-JP" sz="4400" b="1" i="1" dirty="0">
                <a:solidFill>
                  <a:srgbClr val="00B0F0"/>
                </a:solidFill>
                <a:ea typeface="+mj-ea"/>
                <a:cs typeface="+mj-cs"/>
              </a:rPr>
              <a:t>caused by kicker field ringing</a:t>
            </a:r>
            <a:endParaRPr lang="ja-JP" altLang="en-US" sz="4400" b="1" i="1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31504" y="1412776"/>
            <a:ext cx="4896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/>
              <a:t>Beam condition </a:t>
            </a:r>
            <a:r>
              <a:rPr lang="en-US" altLang="ja-JP" dirty="0"/>
              <a:t>: shorter single bunched beam (~150nsec</a:t>
            </a:r>
            <a:r>
              <a:rPr lang="ja-JP" altLang="en-US" dirty="0"/>
              <a:t>→</a:t>
            </a:r>
            <a:r>
              <a:rPr lang="en-US" altLang="ja-JP" dirty="0"/>
              <a:t>~30nsec)</a:t>
            </a:r>
          </a:p>
          <a:p>
            <a:r>
              <a:rPr lang="en-US" altLang="ja-JP" b="1" u="sng" dirty="0"/>
              <a:t>Monitor </a:t>
            </a:r>
            <a:r>
              <a:rPr lang="en-US" altLang="ja-JP" dirty="0"/>
              <a:t>: Beam Position Monitor (BPM) @ extraction beam transport line</a:t>
            </a:r>
          </a:p>
          <a:p>
            <a:r>
              <a:rPr lang="en-US" altLang="ja-JP" b="1" u="sng" dirty="0"/>
              <a:t>Knob</a:t>
            </a:r>
            <a:r>
              <a:rPr lang="en-US" altLang="ja-JP" dirty="0"/>
              <a:t> : Fire timing (</a:t>
            </a:r>
            <a:r>
              <a:rPr lang="en-US" altLang="ja-JP" dirty="0">
                <a:latin typeface="Symbol" pitchFamily="18" charset="2"/>
              </a:rPr>
              <a:t>D</a:t>
            </a:r>
            <a:r>
              <a:rPr lang="en-US" altLang="ja-JP" dirty="0"/>
              <a:t>t) of all kickers</a:t>
            </a:r>
            <a:endParaRPr lang="ja-JP" altLang="en-US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6564560" y="2564904"/>
            <a:ext cx="39959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8328248" y="14127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Kicker field </a:t>
            </a:r>
            <a:endParaRPr lang="ja-JP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7752184" y="1632834"/>
            <a:ext cx="2448272" cy="932071"/>
            <a:chOff x="1187624" y="2640945"/>
            <a:chExt cx="2448272" cy="932071"/>
          </a:xfrm>
        </p:grpSpPr>
        <p:cxnSp>
          <p:nvCxnSpPr>
            <p:cNvPr id="33" name="直線コネクタ 32"/>
            <p:cNvCxnSpPr/>
            <p:nvPr/>
          </p:nvCxnSpPr>
          <p:spPr>
            <a:xfrm flipV="1">
              <a:off x="1187624" y="2852936"/>
              <a:ext cx="432048" cy="7200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1619672" y="2852936"/>
              <a:ext cx="151216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131840" y="2852936"/>
              <a:ext cx="504056" cy="72008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フリーフォーム 39"/>
            <p:cNvSpPr/>
            <p:nvPr/>
          </p:nvSpPr>
          <p:spPr>
            <a:xfrm>
              <a:off x="1622793" y="2640945"/>
              <a:ext cx="590843" cy="365760"/>
            </a:xfrm>
            <a:custGeom>
              <a:avLst/>
              <a:gdLst>
                <a:gd name="connsiteX0" fmla="*/ 0 w 590843"/>
                <a:gd name="connsiteY0" fmla="*/ 171157 h 365760"/>
                <a:gd name="connsiteX1" fmla="*/ 98474 w 590843"/>
                <a:gd name="connsiteY1" fmla="*/ 30480 h 365760"/>
                <a:gd name="connsiteX2" fmla="*/ 196948 w 590843"/>
                <a:gd name="connsiteY2" fmla="*/ 354037 h 365760"/>
                <a:gd name="connsiteX3" fmla="*/ 323557 w 590843"/>
                <a:gd name="connsiteY3" fmla="*/ 100818 h 365760"/>
                <a:gd name="connsiteX4" fmla="*/ 436099 w 590843"/>
                <a:gd name="connsiteY4" fmla="*/ 283698 h 365760"/>
                <a:gd name="connsiteX5" fmla="*/ 506437 w 590843"/>
                <a:gd name="connsiteY5" fmla="*/ 171157 h 365760"/>
                <a:gd name="connsiteX6" fmla="*/ 590843 w 590843"/>
                <a:gd name="connsiteY6" fmla="*/ 227428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843" h="365760">
                  <a:moveTo>
                    <a:pt x="0" y="171157"/>
                  </a:moveTo>
                  <a:cubicBezTo>
                    <a:pt x="32824" y="85578"/>
                    <a:pt x="65649" y="0"/>
                    <a:pt x="98474" y="30480"/>
                  </a:cubicBezTo>
                  <a:cubicBezTo>
                    <a:pt x="131299" y="60960"/>
                    <a:pt x="159434" y="342314"/>
                    <a:pt x="196948" y="354037"/>
                  </a:cubicBezTo>
                  <a:cubicBezTo>
                    <a:pt x="234462" y="365760"/>
                    <a:pt x="283699" y="112541"/>
                    <a:pt x="323557" y="100818"/>
                  </a:cubicBezTo>
                  <a:cubicBezTo>
                    <a:pt x="363415" y="89095"/>
                    <a:pt x="405619" y="271975"/>
                    <a:pt x="436099" y="283698"/>
                  </a:cubicBezTo>
                  <a:cubicBezTo>
                    <a:pt x="466579" y="295421"/>
                    <a:pt x="480646" y="180535"/>
                    <a:pt x="506437" y="171157"/>
                  </a:cubicBezTo>
                  <a:cubicBezTo>
                    <a:pt x="532228" y="161779"/>
                    <a:pt x="561535" y="194603"/>
                    <a:pt x="590843" y="22742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4295800" y="3068960"/>
            <a:ext cx="3888432" cy="1872208"/>
            <a:chOff x="1835696" y="4365104"/>
            <a:chExt cx="3888432" cy="1872208"/>
          </a:xfrm>
        </p:grpSpPr>
        <p:cxnSp>
          <p:nvCxnSpPr>
            <p:cNvPr id="45" name="直線コネクタ 44"/>
            <p:cNvCxnSpPr/>
            <p:nvPr/>
          </p:nvCxnSpPr>
          <p:spPr>
            <a:xfrm flipV="1">
              <a:off x="1835696" y="4365104"/>
              <a:ext cx="0" cy="187220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2627784" y="4365104"/>
              <a:ext cx="0" cy="1866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V="1">
              <a:off x="4932040" y="4365104"/>
              <a:ext cx="0" cy="1866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5724128" y="4365104"/>
              <a:ext cx="0" cy="1866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直線矢印コネクタ 51"/>
          <p:cNvCxnSpPr/>
          <p:nvPr/>
        </p:nvCxnSpPr>
        <p:spPr>
          <a:xfrm>
            <a:off x="3287688" y="3789040"/>
            <a:ext cx="5256584" cy="0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3287688" y="3284984"/>
            <a:ext cx="5256584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3287688" y="4653136"/>
            <a:ext cx="5256584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8616280" y="31316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+3.3mm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616280" y="45091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altLang="ja-JP" b="1" dirty="0">
                <a:solidFill>
                  <a:srgbClr val="FF0000"/>
                </a:solidFill>
              </a:rPr>
              <a:t>5.5mm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66" name="グループ化 65"/>
          <p:cNvGrpSpPr/>
          <p:nvPr/>
        </p:nvGrpSpPr>
        <p:grpSpPr>
          <a:xfrm>
            <a:off x="4727848" y="3068960"/>
            <a:ext cx="3096344" cy="1872208"/>
            <a:chOff x="2267744" y="4365104"/>
            <a:chExt cx="3096344" cy="1872208"/>
          </a:xfrm>
        </p:grpSpPr>
        <p:cxnSp>
          <p:nvCxnSpPr>
            <p:cNvPr id="59" name="直線コネクタ 58"/>
            <p:cNvCxnSpPr/>
            <p:nvPr/>
          </p:nvCxnSpPr>
          <p:spPr>
            <a:xfrm>
              <a:off x="2267744" y="4365104"/>
              <a:ext cx="0" cy="1872208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5364088" y="4365104"/>
              <a:ext cx="0" cy="1872208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テキスト ボックス 70"/>
          <p:cNvSpPr txBox="1"/>
          <p:nvPr/>
        </p:nvSpPr>
        <p:spPr>
          <a:xfrm>
            <a:off x="2783632" y="5517233"/>
            <a:ext cx="69127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Beam center positions of both 1</a:t>
            </a:r>
            <a:r>
              <a:rPr lang="en-US" altLang="ja-JP" b="1" baseline="30000" dirty="0">
                <a:solidFill>
                  <a:srgbClr val="0000FF"/>
                </a:solidFill>
              </a:rPr>
              <a:t>st</a:t>
            </a:r>
            <a:r>
              <a:rPr lang="en-US" altLang="ja-JP" b="1" dirty="0">
                <a:solidFill>
                  <a:srgbClr val="0000FF"/>
                </a:solidFill>
              </a:rPr>
              <a:t> and 2</a:t>
            </a:r>
            <a:r>
              <a:rPr lang="en-US" altLang="ja-JP" b="1" baseline="30000" dirty="0">
                <a:solidFill>
                  <a:srgbClr val="0000FF"/>
                </a:solidFill>
              </a:rPr>
              <a:t>nd</a:t>
            </a:r>
            <a:r>
              <a:rPr lang="en-US" altLang="ja-JP" b="1" dirty="0">
                <a:solidFill>
                  <a:srgbClr val="0000FF"/>
                </a:solidFill>
              </a:rPr>
              <a:t> bunches are ~0mm.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Beam fluctuation of 1</a:t>
            </a:r>
            <a:r>
              <a:rPr lang="en-US" altLang="ja-JP" b="1" baseline="30000" dirty="0">
                <a:solidFill>
                  <a:srgbClr val="FF0000"/>
                </a:solidFill>
              </a:rPr>
              <a:t>st</a:t>
            </a:r>
            <a:r>
              <a:rPr lang="en-US" altLang="ja-JP" b="1" dirty="0">
                <a:solidFill>
                  <a:srgbClr val="FF0000"/>
                </a:solidFill>
              </a:rPr>
              <a:t> bunch is from -5.5 (-1.6%) to +3.3 mm(+0.75%). </a:t>
            </a:r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2800" b="1" dirty="0"/>
              <a:t>Time structure of the ringing is not simple!</a:t>
            </a:r>
            <a:endParaRPr lang="ja-JP" altLang="en-US" sz="2800" b="1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92414E-6 L -0.14966 1.9241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ja-JP" b="1" i="1" dirty="0" smtClean="0">
                <a:solidFill>
                  <a:srgbClr val="00B0F0"/>
                </a:solidFill>
              </a:rPr>
              <a:t>Timing scan kicker-by-kicker</a:t>
            </a:r>
            <a:endParaRPr lang="ja-JP" altLang="en-US" b="1" i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762" y="2244387"/>
            <a:ext cx="6156574" cy="360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863752" y="3615988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KM1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03912" y="3615988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KM2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72064" y="3615988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KM3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76728" y="3615988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KM4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63752" y="5095638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KM5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03912" y="5075893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KM6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08576" y="5075893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KM7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076728" y="5075893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KM8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75720" y="5579948"/>
            <a:ext cx="5184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Symbol" pitchFamily="18" charset="2"/>
              </a:rPr>
              <a:t>D</a:t>
            </a:r>
            <a:r>
              <a:rPr lang="en-US" altLang="ja-JP" b="1" dirty="0"/>
              <a:t>t [nsec]</a:t>
            </a:r>
            <a:endParaRPr lang="ja-JP" altLang="en-US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35560" y="1268761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Timing scan kicker-by-kicker were performed for understanding each ringing.</a:t>
            </a:r>
          </a:p>
          <a:p>
            <a:r>
              <a:rPr lang="en-US" altLang="ja-JP" sz="2000" dirty="0"/>
              <a:t>After that, we tried </a:t>
            </a:r>
            <a:r>
              <a:rPr lang="en-US" altLang="ja-JP" sz="2000" dirty="0" smtClean="0"/>
              <a:t>to optimize </a:t>
            </a:r>
            <a:r>
              <a:rPr lang="en-US" altLang="ja-JP" sz="2000" dirty="0"/>
              <a:t>each kicker timing based on scan data for the ringing compensation.</a:t>
            </a:r>
            <a:endParaRPr lang="ja-JP" altLang="en-US" sz="20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1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307955"/>
            <a:ext cx="4752528" cy="269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892" y="3937086"/>
            <a:ext cx="4747165" cy="262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</a:rPr>
              <a:t>Comparison between all and each kicker timing scan</a:t>
            </a:r>
            <a:endParaRPr kumimoji="1" lang="ja-JP" altLang="en-US" b="1" i="1" dirty="0"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03784" y="1494078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KM1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03784" y="1791401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KM2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03784" y="2088725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KM3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03784" y="2386049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KM4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03784" y="2670592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KM5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03784" y="2967916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KM6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03784" y="3265240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KM7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03784" y="3553272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KM8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03784" y="1196753"/>
            <a:ext cx="8275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ID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31368" y="1494077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731368" y="1791401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731368" y="2088725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31368" y="2386049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731368" y="2661300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731368" y="2958624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31368" y="3255948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731368" y="3553272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731368" y="1196753"/>
            <a:ext cx="8275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Times New Roman" pitchFamily="18" charset="0"/>
                <a:cs typeface="Times New Roman" pitchFamily="18" charset="0"/>
              </a:rPr>
              <a:t>①</a:t>
            </a:r>
            <a:r>
              <a:rPr lang="ja-JP" alt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ΔT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559968" y="1196753"/>
            <a:ext cx="8275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Times New Roman" pitchFamily="18" charset="0"/>
                <a:cs typeface="Times New Roman" pitchFamily="18" charset="0"/>
              </a:rPr>
              <a:t>②</a:t>
            </a:r>
            <a:r>
              <a:rPr lang="ja-JP" alt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ΔT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855640" y="64533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timing ΔT [nsec]</a:t>
            </a:r>
            <a:endParaRPr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415480" y="14847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①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15480" y="40677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②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16080" y="4437113"/>
            <a:ext cx="5071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Summed scan position for each KMs (    ) </a:t>
            </a:r>
            <a:r>
              <a:rPr lang="en-US" altLang="ja-JP" sz="2000" dirty="0"/>
              <a:t>is a good agreement with 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position for all KM timing (    )</a:t>
            </a:r>
            <a:r>
              <a:rPr lang="en-US" altLang="ja-JP" sz="2000" dirty="0"/>
              <a:t>.</a:t>
            </a:r>
          </a:p>
          <a:p>
            <a:r>
              <a:rPr lang="ja-JP" altLang="en-US" sz="2400" b="1" dirty="0">
                <a:solidFill>
                  <a:srgbClr val="0000FF"/>
                </a:solidFill>
              </a:rPr>
              <a:t>⇒　</a:t>
            </a:r>
            <a:r>
              <a:rPr lang="en-US" altLang="ja-JP" sz="2400" b="1" dirty="0">
                <a:solidFill>
                  <a:srgbClr val="0000FF"/>
                </a:solidFill>
              </a:rPr>
              <a:t>We can discuss with kicker ringing compensation by using each scan data.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7435224" y="4005064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7435224" y="4293096"/>
            <a:ext cx="144016" cy="1440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579240" y="3861049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: Summed positions for each scan</a:t>
            </a:r>
          </a:p>
          <a:p>
            <a:r>
              <a:rPr lang="en-US" altLang="ja-JP" dirty="0"/>
              <a:t>: Measured position for all scan </a:t>
            </a:r>
            <a:endParaRPr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559968" y="1484785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559968" y="1782109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9559968" y="2079433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559968" y="2376757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35nsec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559968" y="2652008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9559968" y="2949332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559968" y="3246656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9559968" y="3543980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-10nsec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10923937" y="4569357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8488396" y="5180075"/>
            <a:ext cx="144016" cy="1440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 rot="16200000">
            <a:off x="762762" y="256025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Measured </a:t>
            </a:r>
            <a:r>
              <a:rPr lang="en-US" altLang="ja-JP" b="1" dirty="0">
                <a:latin typeface="Symbol" pitchFamily="18" charset="2"/>
              </a:rPr>
              <a:t>D</a:t>
            </a:r>
            <a:r>
              <a:rPr lang="en-US" altLang="ja-JP" b="1" dirty="0"/>
              <a:t>x[mm]</a:t>
            </a:r>
            <a:endParaRPr lang="ja-JP" altLang="en-US" b="1" dirty="0"/>
          </a:p>
        </p:txBody>
      </p:sp>
      <p:sp>
        <p:nvSpPr>
          <p:cNvPr id="57" name="テキスト ボックス 56"/>
          <p:cNvSpPr txBox="1"/>
          <p:nvPr/>
        </p:nvSpPr>
        <p:spPr>
          <a:xfrm rot="16200000">
            <a:off x="772055" y="508053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Measured </a:t>
            </a:r>
            <a:r>
              <a:rPr lang="en-US" altLang="ja-JP" b="1" dirty="0">
                <a:latin typeface="Symbol" pitchFamily="18" charset="2"/>
              </a:rPr>
              <a:t>D</a:t>
            </a:r>
            <a:r>
              <a:rPr lang="en-US" altLang="ja-JP" b="1" dirty="0"/>
              <a:t>x[mm]</a:t>
            </a:r>
            <a:endParaRPr lang="ja-JP" altLang="en-US" b="1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6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130622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</a:rPr>
              <a:t>Timing optimization for r</a:t>
            </a:r>
            <a:r>
              <a:rPr kumimoji="1" lang="en-US" altLang="ja-JP" b="1" i="1" dirty="0" smtClean="0">
                <a:solidFill>
                  <a:srgbClr val="00B0F0"/>
                </a:solidFill>
              </a:rPr>
              <a:t>inging compensation</a:t>
            </a:r>
            <a:endParaRPr kumimoji="1" lang="ja-JP" altLang="en-US" b="1" i="1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3789040"/>
            <a:ext cx="4896544" cy="283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196753"/>
            <a:ext cx="4968553" cy="273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487488" y="12687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①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87488" y="39330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③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960096" y="1916832"/>
            <a:ext cx="0" cy="504056"/>
          </a:xfrm>
          <a:prstGeom prst="straightConnector1">
            <a:avLst/>
          </a:prstGeom>
          <a:ln w="28575">
            <a:solidFill>
              <a:srgbClr val="0099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6960096" y="2420888"/>
            <a:ext cx="0" cy="936104"/>
          </a:xfrm>
          <a:prstGeom prst="straightConnector1">
            <a:avLst/>
          </a:prstGeom>
          <a:ln w="28575">
            <a:solidFill>
              <a:srgbClr val="0099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079776" y="3356992"/>
            <a:ext cx="2736304" cy="0"/>
          </a:xfrm>
          <a:prstGeom prst="line">
            <a:avLst/>
          </a:prstGeom>
          <a:ln w="38100">
            <a:solidFill>
              <a:srgbClr val="0099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079776" y="1844824"/>
            <a:ext cx="2736304" cy="0"/>
          </a:xfrm>
          <a:prstGeom prst="line">
            <a:avLst/>
          </a:prstGeom>
          <a:ln w="38100">
            <a:solidFill>
              <a:srgbClr val="0099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9776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079776" y="4941168"/>
            <a:ext cx="273630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7176120" y="1412776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7176120" y="1700808"/>
            <a:ext cx="144016" cy="1440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320136" y="126876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: Sum positions for each scan</a:t>
            </a:r>
          </a:p>
          <a:p>
            <a:r>
              <a:rPr lang="en-US" altLang="ja-JP" dirty="0"/>
              <a:t>: Measured position for all scan </a:t>
            </a:r>
            <a:endParaRPr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6888088" y="5085184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6888088" y="4941168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536160" y="4230382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KM1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536160" y="4527705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KM2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536160" y="4825029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KM3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536160" y="5122353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KM4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36160" y="5406896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KM5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36160" y="5704220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KM6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536160" y="6001544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KM7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536160" y="6289576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KM8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536160" y="3933057"/>
            <a:ext cx="8275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ID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363744" y="4230381"/>
            <a:ext cx="827584" cy="307777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363744" y="4527705"/>
            <a:ext cx="827584" cy="307777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363744" y="4825029"/>
            <a:ext cx="827584" cy="3077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363744" y="5122353"/>
            <a:ext cx="827584" cy="307777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363744" y="5397604"/>
            <a:ext cx="827584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363744" y="5694928"/>
            <a:ext cx="827584" cy="307777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363744" y="5992252"/>
            <a:ext cx="827584" cy="307777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363744" y="6289576"/>
            <a:ext cx="827584" cy="307777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0ns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363744" y="3933057"/>
            <a:ext cx="827584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latin typeface="Times New Roman" pitchFamily="18" charset="0"/>
                <a:cs typeface="Times New Roman" pitchFamily="18" charset="0"/>
              </a:rPr>
              <a:t>①</a:t>
            </a:r>
            <a:r>
              <a:rPr lang="ja-JP" alt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ΔT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9192344" y="3933056"/>
            <a:ext cx="827584" cy="2664296"/>
            <a:chOff x="7668344" y="3933056"/>
            <a:chExt cx="827584" cy="2664296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7668344" y="4230380"/>
              <a:ext cx="827584" cy="307777"/>
            </a:xfrm>
            <a:prstGeom prst="rect">
              <a:avLst/>
            </a:prstGeom>
            <a:solidFill>
              <a:srgbClr val="FF99CC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60ns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668344" y="4527704"/>
              <a:ext cx="827584" cy="307777"/>
            </a:xfrm>
            <a:prstGeom prst="rect">
              <a:avLst/>
            </a:prstGeom>
            <a:solidFill>
              <a:srgbClr val="7030A0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-20ns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668344" y="4825028"/>
              <a:ext cx="827584" cy="30777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7668344" y="5122352"/>
              <a:ext cx="827584" cy="30777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668344" y="5397603"/>
              <a:ext cx="827584" cy="30777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200ns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7668344" y="5694927"/>
              <a:ext cx="827584" cy="307777"/>
            </a:xfrm>
            <a:prstGeom prst="rect">
              <a:avLst/>
            </a:prstGeom>
            <a:solidFill>
              <a:srgbClr val="66FF99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-30ns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7668344" y="5992251"/>
              <a:ext cx="827584" cy="307777"/>
            </a:xfrm>
            <a:prstGeom prst="rect">
              <a:avLst/>
            </a:prstGeom>
            <a:solidFill>
              <a:srgbClr val="00FF00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668344" y="6289575"/>
              <a:ext cx="827584" cy="307777"/>
            </a:xfrm>
            <a:prstGeom prst="rect">
              <a:avLst/>
            </a:prstGeom>
            <a:solidFill>
              <a:srgbClr val="006600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-40ns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7668344" y="3933056"/>
              <a:ext cx="827584" cy="3077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b="1" dirty="0">
                  <a:latin typeface="Times New Roman" pitchFamily="18" charset="0"/>
                  <a:cs typeface="Times New Roman" pitchFamily="18" charset="0"/>
                </a:rPr>
                <a:t>③</a:t>
              </a:r>
              <a:r>
                <a:rPr lang="ja-JP" altLang="en-US" sz="1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ja-JP" sz="1400" dirty="0">
                  <a:latin typeface="Times New Roman" pitchFamily="18" charset="0"/>
                  <a:cs typeface="Times New Roman" pitchFamily="18" charset="0"/>
                </a:rPr>
                <a:t>ΔT</a:t>
              </a:r>
              <a:endParaRPr lang="ja-JP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 rot="16200000">
            <a:off x="772055" y="508053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Measured </a:t>
            </a:r>
            <a:r>
              <a:rPr lang="en-US" altLang="ja-JP" b="1" dirty="0">
                <a:latin typeface="Symbol" pitchFamily="18" charset="2"/>
              </a:rPr>
              <a:t>D</a:t>
            </a:r>
            <a:r>
              <a:rPr lang="en-US" altLang="ja-JP" b="1" dirty="0"/>
              <a:t>x[mm]</a:t>
            </a:r>
            <a:endParaRPr lang="ja-JP" altLang="en-US" b="1" dirty="0"/>
          </a:p>
        </p:txBody>
      </p:sp>
      <p:sp>
        <p:nvSpPr>
          <p:cNvPr id="60" name="テキスト ボックス 59"/>
          <p:cNvSpPr txBox="1"/>
          <p:nvPr/>
        </p:nvSpPr>
        <p:spPr>
          <a:xfrm rot="16200000">
            <a:off x="772054" y="241624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Measured </a:t>
            </a:r>
            <a:r>
              <a:rPr lang="en-US" altLang="ja-JP" b="1" dirty="0">
                <a:latin typeface="Symbol" pitchFamily="18" charset="2"/>
              </a:rPr>
              <a:t>D</a:t>
            </a:r>
            <a:r>
              <a:rPr lang="en-US" altLang="ja-JP" b="1" dirty="0"/>
              <a:t>x[mm]</a:t>
            </a:r>
            <a:endParaRPr lang="ja-JP" altLang="en-US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855640" y="64533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timing ΔT [nsec]</a:t>
            </a:r>
            <a:endParaRPr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76120" y="2204865"/>
            <a:ext cx="3347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Search of optimized timing were performed by using each scan data.</a:t>
            </a:r>
            <a:endParaRPr lang="ja-JP" altLang="en-US" sz="2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4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9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グラフ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175089"/>
              </p:ext>
            </p:extLst>
          </p:nvPr>
        </p:nvGraphicFramePr>
        <p:xfrm>
          <a:off x="1938734" y="1842075"/>
          <a:ext cx="8118936" cy="273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直線矢印コネクタ 9"/>
          <p:cNvCxnSpPr/>
          <p:nvPr/>
        </p:nvCxnSpPr>
        <p:spPr bwMode="auto">
          <a:xfrm>
            <a:off x="2568271" y="2510358"/>
            <a:ext cx="1" cy="12030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>
            <a:off x="2419988" y="2017915"/>
            <a:ext cx="2079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ea typeface="Microsoft YaHei" panose="020B0503020204020204" pitchFamily="34" charset="-122"/>
                <a:cs typeface="Kartika" panose="02020503030404060203" pitchFamily="18" charset="0"/>
              </a:rPr>
              <a:t>Startup of the user program</a:t>
            </a:r>
          </a:p>
          <a:p>
            <a:r>
              <a:rPr lang="en-US" altLang="ja-JP" sz="1300" dirty="0">
                <a:ea typeface="Microsoft YaHei" panose="020B0503020204020204" pitchFamily="34" charset="-122"/>
                <a:cs typeface="Kartika" panose="02020503030404060203" pitchFamily="18" charset="0"/>
              </a:rPr>
              <a:t>in December 2008</a:t>
            </a:r>
            <a:endParaRPr lang="ja-JP" altLang="en-US" sz="1300" dirty="0">
              <a:ea typeface="Microsoft YaHei" panose="020B0503020204020204" pitchFamily="34" charset="-122"/>
              <a:cs typeface="Kartika" panose="02020503030404060203" pitchFamily="18" charset="0"/>
            </a:endParaRPr>
          </a:p>
        </p:txBody>
      </p:sp>
      <p:cxnSp>
        <p:nvCxnSpPr>
          <p:cNvPr id="16" name="直線コネクタ 15"/>
          <p:cNvCxnSpPr/>
          <p:nvPr/>
        </p:nvCxnSpPr>
        <p:spPr bwMode="auto">
          <a:xfrm flipH="1" flipV="1">
            <a:off x="8348869" y="1407381"/>
            <a:ext cx="90" cy="2305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線矢印コネクタ 17"/>
          <p:cNvCxnSpPr/>
          <p:nvPr/>
        </p:nvCxnSpPr>
        <p:spPr bwMode="auto">
          <a:xfrm flipH="1">
            <a:off x="2432806" y="1387579"/>
            <a:ext cx="53129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2" name="テキスト ボックス 21"/>
          <p:cNvSpPr txBox="1"/>
          <p:nvPr/>
        </p:nvSpPr>
        <p:spPr>
          <a:xfrm>
            <a:off x="2485104" y="868551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E</a:t>
            </a:r>
            <a:r>
              <a:rPr lang="en-US" altLang="ja-JP" sz="1400" baseline="-25000" dirty="0">
                <a:solidFill>
                  <a:srgbClr val="00B0F0"/>
                </a:solidFill>
                <a:ea typeface="Microsoft YaHei" panose="020B0503020204020204" pitchFamily="34" charset="-122"/>
              </a:rPr>
              <a:t>inj</a:t>
            </a:r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=181 MeV</a:t>
            </a:r>
          </a:p>
          <a:p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I</a:t>
            </a:r>
            <a:r>
              <a:rPr lang="en-US" altLang="ja-JP" sz="1400" baseline="-25000" dirty="0">
                <a:solidFill>
                  <a:srgbClr val="00B0F0"/>
                </a:solidFill>
                <a:ea typeface="Microsoft YaHei" panose="020B0503020204020204" pitchFamily="34" charset="-122"/>
              </a:rPr>
              <a:t>max</a:t>
            </a:r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=30 mA</a:t>
            </a:r>
          </a:p>
        </p:txBody>
      </p:sp>
      <p:cxnSp>
        <p:nvCxnSpPr>
          <p:cNvPr id="23" name="直線矢印コネクタ 22"/>
          <p:cNvCxnSpPr/>
          <p:nvPr/>
        </p:nvCxnSpPr>
        <p:spPr bwMode="auto">
          <a:xfrm>
            <a:off x="8357883" y="1389964"/>
            <a:ext cx="6513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 flipH="1" flipV="1">
            <a:off x="9057933" y="1407381"/>
            <a:ext cx="1" cy="2305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矢印コネクタ 25"/>
          <p:cNvCxnSpPr/>
          <p:nvPr/>
        </p:nvCxnSpPr>
        <p:spPr bwMode="auto">
          <a:xfrm>
            <a:off x="9049514" y="1852494"/>
            <a:ext cx="26042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33CC33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 flipV="1">
            <a:off x="9130021" y="739507"/>
            <a:ext cx="0" cy="1102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直線矢印コネクタ 27"/>
          <p:cNvCxnSpPr/>
          <p:nvPr/>
        </p:nvCxnSpPr>
        <p:spPr bwMode="auto">
          <a:xfrm>
            <a:off x="9249654" y="1396404"/>
            <a:ext cx="80801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8761854" y="245791"/>
            <a:ext cx="1530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u="sng" dirty="0">
                <a:solidFill>
                  <a:srgbClr val="33CC33"/>
                </a:solidFill>
                <a:ea typeface="Microsoft YaHei" panose="020B0503020204020204" pitchFamily="34" charset="-122"/>
              </a:rPr>
              <a:t>Injection peak</a:t>
            </a:r>
          </a:p>
          <a:p>
            <a:pPr algn="ctr"/>
            <a:r>
              <a:rPr lang="en-US" altLang="ja-JP" sz="1600" u="sng" dirty="0">
                <a:solidFill>
                  <a:srgbClr val="33CC33"/>
                </a:solidFill>
                <a:ea typeface="Microsoft YaHei" panose="020B0503020204020204" pitchFamily="34" charset="-122"/>
              </a:rPr>
              <a:t>current upgrade</a:t>
            </a:r>
            <a:endParaRPr lang="ja-JP" altLang="en-US" sz="1600" u="sng" dirty="0">
              <a:solidFill>
                <a:srgbClr val="33CC33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551451" y="86438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E</a:t>
            </a:r>
            <a:r>
              <a:rPr lang="en-US" altLang="ja-JP" sz="1400" baseline="-25000" dirty="0">
                <a:solidFill>
                  <a:srgbClr val="00B0F0"/>
                </a:solidFill>
                <a:ea typeface="Microsoft YaHei" panose="020B0503020204020204" pitchFamily="34" charset="-122"/>
              </a:rPr>
              <a:t>inj</a:t>
            </a:r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=181 MeV</a:t>
            </a:r>
          </a:p>
          <a:p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I</a:t>
            </a:r>
            <a:r>
              <a:rPr lang="en-US" altLang="ja-JP" sz="1400" baseline="-25000" dirty="0">
                <a:solidFill>
                  <a:srgbClr val="00B0F0"/>
                </a:solidFill>
                <a:ea typeface="Microsoft YaHei" panose="020B0503020204020204" pitchFamily="34" charset="-122"/>
              </a:rPr>
              <a:t>max</a:t>
            </a:r>
            <a:r>
              <a:rPr lang="en-US" altLang="ja-JP" sz="1400" dirty="0">
                <a:solidFill>
                  <a:srgbClr val="00B0F0"/>
                </a:solidFill>
                <a:ea typeface="Microsoft YaHei" panose="020B0503020204020204" pitchFamily="34" charset="-122"/>
              </a:rPr>
              <a:t>=30 mA</a:t>
            </a:r>
          </a:p>
        </p:txBody>
      </p:sp>
      <p:grpSp>
        <p:nvGrpSpPr>
          <p:cNvPr id="65" name="グループ化 64"/>
          <p:cNvGrpSpPr/>
          <p:nvPr/>
        </p:nvGrpSpPr>
        <p:grpSpPr>
          <a:xfrm>
            <a:off x="7094642" y="245791"/>
            <a:ext cx="2069928" cy="1605864"/>
            <a:chOff x="7094642" y="245791"/>
            <a:chExt cx="2069928" cy="1605864"/>
          </a:xfrm>
        </p:grpSpPr>
        <p:cxnSp>
          <p:nvCxnSpPr>
            <p:cNvPr id="19" name="直線矢印コネクタ 18"/>
            <p:cNvCxnSpPr/>
            <p:nvPr/>
          </p:nvCxnSpPr>
          <p:spPr bwMode="auto">
            <a:xfrm>
              <a:off x="7753690" y="1851655"/>
              <a:ext cx="58802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33CC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7976973" y="739507"/>
              <a:ext cx="0" cy="11026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テキスト ボックス 20"/>
            <p:cNvSpPr txBox="1"/>
            <p:nvPr/>
          </p:nvSpPr>
          <p:spPr>
            <a:xfrm>
              <a:off x="7094642" y="245791"/>
              <a:ext cx="15315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u="sng" dirty="0">
                  <a:solidFill>
                    <a:srgbClr val="FF33CC"/>
                  </a:solidFill>
                  <a:ea typeface="Microsoft YaHei" panose="020B0503020204020204" pitchFamily="34" charset="-122"/>
                </a:rPr>
                <a:t>Injection energy</a:t>
              </a:r>
            </a:p>
            <a:p>
              <a:pPr algn="ctr"/>
              <a:r>
                <a:rPr lang="en-US" altLang="ja-JP" sz="1600" u="sng" dirty="0">
                  <a:solidFill>
                    <a:srgbClr val="FF33CC"/>
                  </a:solidFill>
                  <a:ea typeface="Microsoft YaHei" panose="020B0503020204020204" pitchFamily="34" charset="-122"/>
                </a:rPr>
                <a:t>upgrade</a:t>
              </a:r>
              <a:endParaRPr lang="ja-JP" altLang="en-US" sz="1600" u="sng" dirty="0">
                <a:solidFill>
                  <a:srgbClr val="FF33CC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8022911" y="855674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solidFill>
                    <a:srgbClr val="FF33CC"/>
                  </a:solidFill>
                  <a:ea typeface="Microsoft YaHei" panose="020B0503020204020204" pitchFamily="34" charset="-122"/>
                </a:rPr>
                <a:t>E</a:t>
              </a:r>
              <a:r>
                <a:rPr lang="en-US" altLang="ja-JP" sz="1400" baseline="-25000" dirty="0">
                  <a:solidFill>
                    <a:srgbClr val="FF33CC"/>
                  </a:solidFill>
                  <a:ea typeface="Microsoft YaHei" panose="020B0503020204020204" pitchFamily="34" charset="-122"/>
                </a:rPr>
                <a:t>inj</a:t>
              </a:r>
              <a:r>
                <a:rPr lang="en-US" altLang="ja-JP" sz="1400" dirty="0">
                  <a:solidFill>
                    <a:srgbClr val="FF33CC"/>
                  </a:solidFill>
                  <a:ea typeface="Microsoft YaHei" panose="020B0503020204020204" pitchFamily="34" charset="-122"/>
                </a:rPr>
                <a:t>=400 MeV</a:t>
              </a:r>
            </a:p>
            <a:p>
              <a:r>
                <a:rPr lang="en-US" altLang="ja-JP" sz="1400" dirty="0">
                  <a:solidFill>
                    <a:srgbClr val="00B0F0"/>
                  </a:solidFill>
                  <a:ea typeface="Microsoft YaHei" panose="020B0503020204020204" pitchFamily="34" charset="-122"/>
                </a:rPr>
                <a:t>I</a:t>
              </a:r>
              <a:r>
                <a:rPr lang="en-US" altLang="ja-JP" sz="1400" baseline="-25000" dirty="0">
                  <a:solidFill>
                    <a:srgbClr val="00B0F0"/>
                  </a:solidFill>
                  <a:ea typeface="Microsoft YaHei" panose="020B0503020204020204" pitchFamily="34" charset="-122"/>
                </a:rPr>
                <a:t>max</a:t>
              </a:r>
              <a:r>
                <a:rPr lang="en-US" altLang="ja-JP" sz="1400" dirty="0">
                  <a:solidFill>
                    <a:srgbClr val="00B0F0"/>
                  </a:solidFill>
                  <a:ea typeface="Microsoft YaHei" panose="020B0503020204020204" pitchFamily="34" charset="-122"/>
                </a:rPr>
                <a:t>=30 mA</a:t>
              </a: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9105639" y="85567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CC"/>
                </a:solidFill>
                <a:ea typeface="Microsoft YaHei" panose="020B0503020204020204" pitchFamily="34" charset="-122"/>
              </a:rPr>
              <a:t>E</a:t>
            </a:r>
            <a:r>
              <a:rPr lang="en-US" altLang="ja-JP" sz="1400" baseline="-25000" dirty="0">
                <a:solidFill>
                  <a:srgbClr val="FF33CC"/>
                </a:solidFill>
                <a:ea typeface="Microsoft YaHei" panose="020B0503020204020204" pitchFamily="34" charset="-122"/>
              </a:rPr>
              <a:t>inj</a:t>
            </a:r>
            <a:r>
              <a:rPr lang="en-US" altLang="ja-JP" sz="1400" dirty="0">
                <a:solidFill>
                  <a:srgbClr val="FF33CC"/>
                </a:solidFill>
                <a:ea typeface="Microsoft YaHei" panose="020B0503020204020204" pitchFamily="34" charset="-122"/>
              </a:rPr>
              <a:t>=400 MeV</a:t>
            </a:r>
          </a:p>
          <a:p>
            <a:r>
              <a:rPr lang="en-US" altLang="ja-JP" sz="1400" dirty="0">
                <a:solidFill>
                  <a:srgbClr val="33CC33"/>
                </a:solidFill>
                <a:ea typeface="Microsoft YaHei" panose="020B0503020204020204" pitchFamily="34" charset="-122"/>
              </a:rPr>
              <a:t>I</a:t>
            </a:r>
            <a:r>
              <a:rPr lang="en-US" altLang="ja-JP" sz="1400" baseline="-25000" dirty="0">
                <a:solidFill>
                  <a:srgbClr val="33CC33"/>
                </a:solidFill>
                <a:ea typeface="Microsoft YaHei" panose="020B0503020204020204" pitchFamily="34" charset="-122"/>
              </a:rPr>
              <a:t>max</a:t>
            </a:r>
            <a:r>
              <a:rPr lang="en-US" altLang="ja-JP" sz="1400" dirty="0">
                <a:solidFill>
                  <a:srgbClr val="33CC33"/>
                </a:solidFill>
                <a:ea typeface="Microsoft YaHei" panose="020B0503020204020204" pitchFamily="34" charset="-122"/>
              </a:rPr>
              <a:t>=50 mA</a:t>
            </a:r>
          </a:p>
        </p:txBody>
      </p:sp>
      <p:grpSp>
        <p:nvGrpSpPr>
          <p:cNvPr id="74" name="グループ化 73"/>
          <p:cNvGrpSpPr/>
          <p:nvPr/>
        </p:nvGrpSpPr>
        <p:grpSpPr>
          <a:xfrm>
            <a:off x="6642823" y="2161110"/>
            <a:ext cx="2564013" cy="529047"/>
            <a:chOff x="6642823" y="2161110"/>
            <a:chExt cx="2564013" cy="529047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6642823" y="2166937"/>
              <a:ext cx="944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u="sng" dirty="0">
                  <a:solidFill>
                    <a:srgbClr val="FF0000"/>
                  </a:solidFill>
                  <a:ea typeface="Microsoft YaHei" panose="020B0503020204020204" pitchFamily="34" charset="-122"/>
                </a:rPr>
                <a:t>539-kW</a:t>
              </a:r>
            </a:p>
            <a:p>
              <a:r>
                <a:rPr lang="en-US" altLang="ja-JP" sz="1400" u="sng" dirty="0">
                  <a:solidFill>
                    <a:srgbClr val="FF0000"/>
                  </a:solidFill>
                  <a:ea typeface="Microsoft YaHei" panose="020B0503020204020204" pitchFamily="34" charset="-122"/>
                </a:rPr>
                <a:t>beam test</a:t>
              </a:r>
              <a:endParaRPr lang="ja-JP" altLang="en-US" sz="1400" u="sng" dirty="0">
                <a:solidFill>
                  <a:srgbClr val="FF0000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212654" y="2161110"/>
              <a:ext cx="994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u="sng" dirty="0">
                  <a:solidFill>
                    <a:srgbClr val="FF0000"/>
                  </a:solidFill>
                  <a:ea typeface="Microsoft YaHei" panose="020B0503020204020204" pitchFamily="34" charset="-122"/>
                </a:rPr>
                <a:t>573-kW-eq</a:t>
              </a:r>
            </a:p>
            <a:p>
              <a:pPr algn="ctr"/>
              <a:r>
                <a:rPr lang="en-US" altLang="ja-JP" sz="1400" u="sng" dirty="0">
                  <a:solidFill>
                    <a:srgbClr val="FF0000"/>
                  </a:solidFill>
                  <a:ea typeface="Microsoft YaHei" panose="020B0503020204020204" pitchFamily="34" charset="-122"/>
                </a:rPr>
                <a:t>beam test</a:t>
              </a:r>
              <a:endParaRPr lang="ja-JP" altLang="en-US" sz="1400" u="sng" dirty="0">
                <a:solidFill>
                  <a:srgbClr val="FF0000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9277827" y="1441626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u="sng" dirty="0">
                <a:solidFill>
                  <a:srgbClr val="FF0000"/>
                </a:solidFill>
                <a:ea typeface="Microsoft YaHei" panose="020B0503020204020204" pitchFamily="34" charset="-122"/>
              </a:rPr>
              <a:t>1-MW-eq</a:t>
            </a:r>
          </a:p>
          <a:p>
            <a:pPr algn="ctr"/>
            <a:r>
              <a:rPr lang="en-US" altLang="ja-JP" sz="1400" u="sng" dirty="0">
                <a:solidFill>
                  <a:srgbClr val="FF0000"/>
                </a:solidFill>
                <a:ea typeface="Microsoft YaHei" panose="020B0503020204020204" pitchFamily="34" charset="-122"/>
              </a:rPr>
              <a:t>beam test</a:t>
            </a:r>
            <a:endParaRPr lang="ja-JP" altLang="en-US" sz="1400" u="sng" dirty="0">
              <a:solidFill>
                <a:srgbClr val="FF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557732" y="2456235"/>
            <a:ext cx="2481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ea typeface="Microsoft YaHei" panose="020B0503020204020204" pitchFamily="34" charset="-122"/>
              </a:rPr>
              <a:t>Output power to MLF (kW) </a:t>
            </a:r>
            <a:endParaRPr lang="ja-JP" altLang="en-US" sz="1600" dirty="0">
              <a:ea typeface="Microsoft YaHei" panose="020B0503020204020204" pitchFamily="34" charset="-122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926280" y="2794000"/>
            <a:ext cx="96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>
                <a:solidFill>
                  <a:schemeClr val="accent2"/>
                </a:solidFill>
                <a:ea typeface="Microsoft YaHei" panose="020B0503020204020204" pitchFamily="34" charset="-122"/>
              </a:rPr>
              <a:t>5</a:t>
            </a:r>
            <a:r>
              <a:rPr lang="en-US" altLang="ja-JP" sz="1600" b="1" u="sng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00 </a:t>
            </a:r>
            <a:r>
              <a:rPr lang="en-US" altLang="ja-JP" sz="1600" b="1" u="sng" dirty="0">
                <a:solidFill>
                  <a:schemeClr val="accent2"/>
                </a:solidFill>
                <a:ea typeface="Microsoft YaHei" panose="020B0503020204020204" pitchFamily="34" charset="-122"/>
              </a:rPr>
              <a:t>kW</a:t>
            </a:r>
          </a:p>
          <a:p>
            <a:r>
              <a:rPr lang="en-US" altLang="ja-JP" sz="1600" b="1" u="sng" dirty="0">
                <a:solidFill>
                  <a:schemeClr val="accent2"/>
                </a:solidFill>
                <a:ea typeface="Microsoft YaHei" panose="020B0503020204020204" pitchFamily="34" charset="-122"/>
              </a:rPr>
              <a:t>for users</a:t>
            </a:r>
          </a:p>
        </p:txBody>
      </p:sp>
      <p:cxnSp>
        <p:nvCxnSpPr>
          <p:cNvPr id="48" name="直線コネクタ 47"/>
          <p:cNvCxnSpPr/>
          <p:nvPr/>
        </p:nvCxnSpPr>
        <p:spPr bwMode="auto">
          <a:xfrm flipV="1">
            <a:off x="9398440" y="2361537"/>
            <a:ext cx="0" cy="13518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直線コネクタ 49"/>
          <p:cNvCxnSpPr/>
          <p:nvPr/>
        </p:nvCxnSpPr>
        <p:spPr bwMode="auto">
          <a:xfrm flipV="1">
            <a:off x="8506279" y="2684330"/>
            <a:ext cx="1" cy="1029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線コネクタ 51"/>
          <p:cNvCxnSpPr/>
          <p:nvPr/>
        </p:nvCxnSpPr>
        <p:spPr bwMode="auto">
          <a:xfrm flipV="1">
            <a:off x="8725647" y="2684330"/>
            <a:ext cx="0" cy="1029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線コネクタ 52"/>
          <p:cNvCxnSpPr/>
          <p:nvPr/>
        </p:nvCxnSpPr>
        <p:spPr bwMode="auto">
          <a:xfrm flipH="1" flipV="1">
            <a:off x="9605172" y="1964846"/>
            <a:ext cx="1739" cy="174851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365760" y="73458"/>
            <a:ext cx="7816402" cy="82142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ja-JP" sz="4000" b="1" i="1" kern="0" dirty="0">
                <a:solidFill>
                  <a:srgbClr val="00B0F0"/>
                </a:solidFill>
                <a:ea typeface="Microsoft YaHei" panose="020B0503020204020204" pitchFamily="34" charset="-122"/>
                <a:cs typeface="+mj-cs"/>
              </a:rPr>
              <a:t>Operational history of the RCS</a:t>
            </a:r>
          </a:p>
        </p:txBody>
      </p:sp>
      <p:cxnSp>
        <p:nvCxnSpPr>
          <p:cNvPr id="62" name="直線コネクタ 61"/>
          <p:cNvCxnSpPr/>
          <p:nvPr/>
        </p:nvCxnSpPr>
        <p:spPr bwMode="auto">
          <a:xfrm flipV="1">
            <a:off x="7126446" y="2759103"/>
            <a:ext cx="0" cy="9542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テキスト ボックス 80"/>
          <p:cNvSpPr txBox="1"/>
          <p:nvPr/>
        </p:nvSpPr>
        <p:spPr>
          <a:xfrm>
            <a:off x="1629436" y="4530787"/>
            <a:ext cx="9461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ea typeface="Microsoft YaHei" panose="020B0503020204020204" pitchFamily="34" charset="-122"/>
              </a:rPr>
              <a:t>Startup of the RCS beam commissioning in October 2007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ea typeface="Microsoft YaHei" panose="020B0503020204020204" pitchFamily="34" charset="-122"/>
              </a:rPr>
              <a:t>The beam power ramp-up of RCS has steadily proceeded following;</a:t>
            </a:r>
          </a:p>
          <a:p>
            <a:r>
              <a:rPr lang="en-US" altLang="ja-JP" dirty="0" smtClean="0">
                <a:ea typeface="Microsoft YaHei" panose="020B0503020204020204" pitchFamily="34" charset="-122"/>
              </a:rPr>
              <a:t>        - Progression in beam tuning, beam dynamics numerical simulation, hardware improvements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prstClr val="black"/>
                </a:solidFill>
                <a:ea typeface="Microsoft YaHei" panose="020B0503020204020204" pitchFamily="34" charset="-122"/>
              </a:rPr>
              <a:t>High </a:t>
            </a: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intensity beam tests of up to </a:t>
            </a:r>
            <a:r>
              <a:rPr lang="en-US" altLang="ja-JP" u="sng" dirty="0">
                <a:solidFill>
                  <a:srgbClr val="FF0000"/>
                </a:solidFill>
                <a:ea typeface="Microsoft YaHei" panose="020B0503020204020204" pitchFamily="34" charset="-122"/>
              </a:rPr>
              <a:t>573 kW </a:t>
            </a: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for both injection energies of </a:t>
            </a:r>
            <a:r>
              <a:rPr lang="en-US" altLang="ja-JP" u="sng" dirty="0">
                <a:solidFill>
                  <a:srgbClr val="00B0F0"/>
                </a:solidFill>
                <a:ea typeface="Microsoft YaHei" panose="020B0503020204020204" pitchFamily="34" charset="-122"/>
              </a:rPr>
              <a:t>181 MeV</a:t>
            </a: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 and </a:t>
            </a:r>
            <a:r>
              <a:rPr lang="en-US" altLang="ja-JP" u="sng" dirty="0">
                <a:solidFill>
                  <a:srgbClr val="FF33CC"/>
                </a:solidFill>
                <a:ea typeface="Microsoft YaHei" panose="020B0503020204020204" pitchFamily="34" charset="-122"/>
              </a:rPr>
              <a:t>400 </a:t>
            </a:r>
            <a:r>
              <a:rPr lang="en-US" altLang="ja-JP" u="sng" dirty="0" smtClean="0">
                <a:solidFill>
                  <a:srgbClr val="FF33CC"/>
                </a:solidFill>
                <a:ea typeface="Microsoft YaHei" panose="020B0503020204020204" pitchFamily="34" charset="-122"/>
              </a:rPr>
              <a:t>MeV</a:t>
            </a:r>
            <a:endParaRPr lang="en-US" altLang="ja-JP" dirty="0">
              <a:solidFill>
                <a:prstClr val="black"/>
              </a:solidFill>
              <a:ea typeface="Microsoft YaHei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altLang="ja-JP" u="sng" dirty="0">
                <a:solidFill>
                  <a:srgbClr val="FF0000"/>
                </a:solidFill>
                <a:ea typeface="Microsoft YaHei" panose="020B0503020204020204" pitchFamily="34" charset="-122"/>
              </a:rPr>
              <a:t>1-MW</a:t>
            </a: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 beam tests from October 2014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Successful achievement of </a:t>
            </a:r>
            <a:r>
              <a:rPr lang="en-US" altLang="ja-JP" u="sng" dirty="0">
                <a:solidFill>
                  <a:srgbClr val="FF0000"/>
                </a:solidFill>
                <a:ea typeface="Microsoft YaHei" panose="020B0503020204020204" pitchFamily="34" charset="-122"/>
              </a:rPr>
              <a:t>1-MW eq.</a:t>
            </a:r>
            <a:r>
              <a:rPr lang="en-US" altLang="ja-JP" dirty="0">
                <a:solidFill>
                  <a:srgbClr val="FF0000"/>
                </a:solidFill>
                <a:ea typeface="Microsoft YaHei" panose="020B0503020204020204" pitchFamily="34" charset="-122"/>
              </a:rPr>
              <a:t> </a:t>
            </a:r>
            <a:r>
              <a:rPr lang="en-US" altLang="ja-JP" dirty="0">
                <a:solidFill>
                  <a:prstClr val="black"/>
                </a:solidFill>
                <a:ea typeface="Microsoft YaHei" panose="020B0503020204020204" pitchFamily="34" charset="-122"/>
              </a:rPr>
              <a:t>intensity output on January 2015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ea typeface="Microsoft YaHei" panose="020B0503020204020204" pitchFamily="34" charset="-122"/>
              </a:rPr>
              <a:t>Present output beam power for the routine user program : </a:t>
            </a:r>
            <a:r>
              <a:rPr lang="en-US" altLang="ja-JP" u="sng" dirty="0">
                <a:solidFill>
                  <a:srgbClr val="FF9900"/>
                </a:solidFill>
                <a:ea typeface="Microsoft YaHei" panose="020B0503020204020204" pitchFamily="34" charset="-122"/>
              </a:rPr>
              <a:t>5</a:t>
            </a:r>
            <a:r>
              <a:rPr lang="en-US" altLang="ja-JP" u="sng" dirty="0" smtClean="0">
                <a:solidFill>
                  <a:srgbClr val="FF9900"/>
                </a:solidFill>
                <a:ea typeface="Microsoft YaHei" panose="020B0503020204020204" pitchFamily="34" charset="-122"/>
              </a:rPr>
              <a:t>00 </a:t>
            </a:r>
            <a:r>
              <a:rPr lang="en-US" altLang="ja-JP" u="sng" dirty="0" smtClean="0">
                <a:solidFill>
                  <a:srgbClr val="FF9900"/>
                </a:solidFill>
                <a:ea typeface="Microsoft YaHei" panose="020B0503020204020204" pitchFamily="34" charset="-122"/>
              </a:rPr>
              <a:t>kW</a:t>
            </a:r>
          </a:p>
        </p:txBody>
      </p:sp>
      <p:cxnSp>
        <p:nvCxnSpPr>
          <p:cNvPr id="54" name="直線矢印コネクタ 53"/>
          <p:cNvCxnSpPr/>
          <p:nvPr/>
        </p:nvCxnSpPr>
        <p:spPr bwMode="auto">
          <a:xfrm flipV="1">
            <a:off x="5271715" y="3378247"/>
            <a:ext cx="815251" cy="10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55" name="テキスト ボックス 54"/>
          <p:cNvSpPr txBox="1"/>
          <p:nvPr/>
        </p:nvSpPr>
        <p:spPr>
          <a:xfrm>
            <a:off x="4632160" y="2184622"/>
            <a:ext cx="202812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300" dirty="0" smtClean="0">
                <a:ea typeface="Microsoft YaHei" panose="020B0503020204020204" pitchFamily="34" charset="-122"/>
                <a:cs typeface="Kartika" panose="02020503030404060203" pitchFamily="18" charset="0"/>
              </a:rPr>
              <a:t>Recovery works</a:t>
            </a:r>
          </a:p>
          <a:p>
            <a:pPr algn="ctr"/>
            <a:r>
              <a:rPr lang="en-US" altLang="ja-JP" sz="1300" dirty="0" smtClean="0">
                <a:ea typeface="Microsoft YaHei" panose="020B0503020204020204" pitchFamily="34" charset="-122"/>
                <a:cs typeface="Kartika" panose="02020503030404060203" pitchFamily="18" charset="0"/>
              </a:rPr>
              <a:t>from damages caused by</a:t>
            </a:r>
          </a:p>
          <a:p>
            <a:pPr algn="ctr"/>
            <a:r>
              <a:rPr lang="en-US" altLang="ja-JP" sz="1300" dirty="0" smtClean="0">
                <a:ea typeface="Microsoft YaHei" panose="020B0503020204020204" pitchFamily="34" charset="-122"/>
                <a:cs typeface="Kartika" panose="02020503030404060203" pitchFamily="18" charset="0"/>
              </a:rPr>
              <a:t>the “3/11-earthquake”</a:t>
            </a:r>
            <a:endParaRPr kumimoji="1" lang="ja-JP" altLang="en-US" sz="1300" dirty="0">
              <a:ea typeface="Microsoft YaHei" panose="020B0503020204020204" pitchFamily="34" charset="-122"/>
              <a:cs typeface="Kartika" panose="02020503030404060203" pitchFamily="18" charset="0"/>
            </a:endParaRPr>
          </a:p>
        </p:txBody>
      </p:sp>
      <p:cxnSp>
        <p:nvCxnSpPr>
          <p:cNvPr id="66" name="直線コネクタ 65"/>
          <p:cNvCxnSpPr/>
          <p:nvPr/>
        </p:nvCxnSpPr>
        <p:spPr bwMode="auto">
          <a:xfrm flipH="1" flipV="1">
            <a:off x="2455069" y="1410698"/>
            <a:ext cx="90" cy="2305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直線コネクタ 66"/>
          <p:cNvCxnSpPr/>
          <p:nvPr/>
        </p:nvCxnSpPr>
        <p:spPr bwMode="auto">
          <a:xfrm flipH="1" flipV="1">
            <a:off x="7785650" y="1408708"/>
            <a:ext cx="90" cy="2305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直線コネクタ 67"/>
          <p:cNvCxnSpPr/>
          <p:nvPr/>
        </p:nvCxnSpPr>
        <p:spPr bwMode="auto">
          <a:xfrm flipH="1" flipV="1">
            <a:off x="9272549" y="1400755"/>
            <a:ext cx="90" cy="23059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正方形/長方形 59"/>
          <p:cNvSpPr/>
          <p:nvPr/>
        </p:nvSpPr>
        <p:spPr>
          <a:xfrm>
            <a:off x="2565075" y="3354077"/>
            <a:ext cx="558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u="sng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4 kW</a:t>
            </a:r>
            <a:endParaRPr lang="en-US" altLang="ja-JP" sz="1400" u="sng" dirty="0">
              <a:solidFill>
                <a:schemeClr val="accent2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3967994" y="3218481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u="sng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120 kW</a:t>
            </a:r>
            <a:endParaRPr lang="en-US" altLang="ja-JP" sz="1400" u="sng" dirty="0">
              <a:solidFill>
                <a:schemeClr val="accent2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4730963" y="3053602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u="sng" dirty="0">
                <a:solidFill>
                  <a:schemeClr val="accent2"/>
                </a:solidFill>
                <a:ea typeface="Microsoft YaHei" panose="020B0503020204020204" pitchFamily="34" charset="-122"/>
              </a:rPr>
              <a:t>2</a:t>
            </a:r>
            <a:r>
              <a:rPr lang="en-US" altLang="ja-JP" sz="1400" u="sng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20 kW</a:t>
            </a:r>
            <a:endParaRPr lang="en-US" altLang="ja-JP" sz="1400" u="sng" dirty="0">
              <a:solidFill>
                <a:schemeClr val="accent2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7148088" y="2899834"/>
            <a:ext cx="740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u="sng" dirty="0" smtClean="0">
                <a:solidFill>
                  <a:schemeClr val="accent2"/>
                </a:solidFill>
                <a:ea typeface="Microsoft YaHei" panose="020B0503020204020204" pitchFamily="34" charset="-122"/>
              </a:rPr>
              <a:t>300 kW</a:t>
            </a:r>
            <a:endParaRPr lang="en-US" altLang="ja-JP" sz="1400" u="sng" dirty="0">
              <a:solidFill>
                <a:schemeClr val="accent2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" name="日付プレースホルダー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77" name="スライド番号プレースホルダー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0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7" grpId="0"/>
      <p:bldP spid="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4509121"/>
            <a:ext cx="3456384" cy="190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8" y="2492897"/>
            <a:ext cx="3528392" cy="193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88" y="539427"/>
            <a:ext cx="3528392" cy="19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3431704" y="3430742"/>
            <a:ext cx="3024336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Max</a:t>
            </a:r>
            <a:r>
              <a:rPr lang="ja-JP" altLang="en-US" dirty="0"/>
              <a:t> ： </a:t>
            </a:r>
            <a:r>
              <a:rPr lang="en-US" altLang="ja-JP" dirty="0"/>
              <a:t>Δ=  3.2mm (</a:t>
            </a:r>
            <a:r>
              <a:rPr lang="ja-JP" altLang="en-US" dirty="0">
                <a:solidFill>
                  <a:srgbClr val="0000FF"/>
                </a:solidFill>
              </a:rPr>
              <a:t>＋</a:t>
            </a:r>
            <a:r>
              <a:rPr lang="en-US" altLang="ja-JP" dirty="0">
                <a:solidFill>
                  <a:srgbClr val="0000FF"/>
                </a:solidFill>
              </a:rPr>
              <a:t>0.75%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Min</a:t>
            </a:r>
            <a:r>
              <a:rPr lang="ja-JP" altLang="en-US" dirty="0"/>
              <a:t> ： </a:t>
            </a:r>
            <a:r>
              <a:rPr lang="en-US" altLang="ja-JP" dirty="0"/>
              <a:t>Δ= -5.5mm (</a:t>
            </a:r>
            <a:r>
              <a:rPr lang="ja-JP" altLang="en-US" dirty="0"/>
              <a:t>－</a:t>
            </a:r>
            <a:r>
              <a:rPr lang="en-US" altLang="ja-JP" dirty="0">
                <a:solidFill>
                  <a:srgbClr val="0000FF"/>
                </a:solidFill>
              </a:rPr>
              <a:t>1.38%</a:t>
            </a:r>
            <a:r>
              <a:rPr lang="en-US" altLang="ja-JP" dirty="0"/>
              <a:t>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59696" y="5302950"/>
            <a:ext cx="302433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Max</a:t>
            </a:r>
            <a:r>
              <a:rPr lang="ja-JP" altLang="en-US" dirty="0"/>
              <a:t> ： </a:t>
            </a:r>
            <a:r>
              <a:rPr lang="en-US" altLang="ja-JP" dirty="0"/>
              <a:t>Δ=  0.6mm (</a:t>
            </a:r>
            <a:r>
              <a:rPr lang="ja-JP" altLang="en-US" dirty="0">
                <a:solidFill>
                  <a:srgbClr val="0000FF"/>
                </a:solidFill>
              </a:rPr>
              <a:t>＋</a:t>
            </a:r>
            <a:r>
              <a:rPr lang="en-US" altLang="ja-JP" dirty="0">
                <a:solidFill>
                  <a:srgbClr val="0000FF"/>
                </a:solidFill>
              </a:rPr>
              <a:t>0.15%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Min</a:t>
            </a:r>
            <a:r>
              <a:rPr lang="ja-JP" altLang="en-US" dirty="0"/>
              <a:t> ： </a:t>
            </a:r>
            <a:r>
              <a:rPr lang="en-US" altLang="ja-JP" dirty="0"/>
              <a:t>Δ= -1.1mm (</a:t>
            </a:r>
            <a:r>
              <a:rPr lang="ja-JP" altLang="en-US" dirty="0">
                <a:solidFill>
                  <a:srgbClr val="0000FF"/>
                </a:solidFill>
              </a:rPr>
              <a:t>－</a:t>
            </a:r>
            <a:r>
              <a:rPr lang="en-US" altLang="ja-JP" dirty="0">
                <a:solidFill>
                  <a:srgbClr val="0000FF"/>
                </a:solidFill>
              </a:rPr>
              <a:t>0.28%</a:t>
            </a:r>
            <a:r>
              <a:rPr lang="en-US" altLang="ja-JP" dirty="0"/>
              <a:t>)</a:t>
            </a:r>
          </a:p>
        </p:txBody>
      </p:sp>
      <p:cxnSp>
        <p:nvCxnSpPr>
          <p:cNvPr id="16" name="直線コネクタ 15"/>
          <p:cNvCxnSpPr/>
          <p:nvPr/>
        </p:nvCxnSpPr>
        <p:spPr>
          <a:xfrm>
            <a:off x="6600056" y="3212976"/>
            <a:ext cx="2736304" cy="0"/>
          </a:xfrm>
          <a:prstGeom prst="line">
            <a:avLst/>
          </a:prstGeom>
          <a:ln w="38100">
            <a:solidFill>
              <a:srgbClr val="00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600056" y="3789040"/>
            <a:ext cx="2736304" cy="0"/>
          </a:xfrm>
          <a:prstGeom prst="line">
            <a:avLst/>
          </a:prstGeom>
          <a:ln w="38100">
            <a:solidFill>
              <a:srgbClr val="0099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6600056" y="2348880"/>
            <a:ext cx="2520280" cy="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600056" y="908720"/>
            <a:ext cx="2592288" cy="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816080" y="3212976"/>
            <a:ext cx="0" cy="576064"/>
          </a:xfrm>
          <a:prstGeom prst="straightConnector1">
            <a:avLst/>
          </a:prstGeom>
          <a:ln w="28575">
            <a:solidFill>
              <a:srgbClr val="0099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816080" y="908720"/>
            <a:ext cx="0" cy="144016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600056" y="5517232"/>
            <a:ext cx="2376264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6600056" y="5373216"/>
            <a:ext cx="208823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431704" y="1556793"/>
            <a:ext cx="2952328" cy="64633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Max</a:t>
            </a:r>
            <a:r>
              <a:rPr lang="ja-JP" altLang="en-US" dirty="0"/>
              <a:t> ： </a:t>
            </a:r>
            <a:r>
              <a:rPr lang="en-US" altLang="ja-JP" dirty="0"/>
              <a:t>Δ=  10.mm (</a:t>
            </a:r>
            <a:r>
              <a:rPr lang="ja-JP" altLang="en-US" dirty="0">
                <a:solidFill>
                  <a:srgbClr val="0000FF"/>
                </a:solidFill>
              </a:rPr>
              <a:t>＋</a:t>
            </a:r>
            <a:r>
              <a:rPr lang="en-US" altLang="ja-JP" dirty="0">
                <a:solidFill>
                  <a:srgbClr val="0000FF"/>
                </a:solidFill>
              </a:rPr>
              <a:t>2.33%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Min</a:t>
            </a:r>
            <a:r>
              <a:rPr lang="ja-JP" altLang="en-US" dirty="0"/>
              <a:t> ： </a:t>
            </a:r>
            <a:r>
              <a:rPr lang="en-US" altLang="ja-JP" dirty="0"/>
              <a:t>Δ= -14.mm (</a:t>
            </a:r>
            <a:r>
              <a:rPr lang="ja-JP" altLang="en-US" dirty="0"/>
              <a:t>－</a:t>
            </a:r>
            <a:r>
              <a:rPr lang="en-US" altLang="ja-JP" dirty="0">
                <a:solidFill>
                  <a:srgbClr val="0000FF"/>
                </a:solidFill>
              </a:rPr>
              <a:t>3.26%</a:t>
            </a:r>
            <a:r>
              <a:rPr lang="en-US" altLang="ja-JP" dirty="0"/>
              <a:t>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11624" y="1052736"/>
            <a:ext cx="3168352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w/o compensation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11624" y="2917393"/>
            <a:ext cx="3168352" cy="369332"/>
          </a:xfrm>
          <a:prstGeom prst="rect">
            <a:avLst/>
          </a:prstGeom>
          <a:noFill/>
          <a:ln w="38100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w/ old compensation until 2013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711624" y="4797152"/>
            <a:ext cx="31683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w/ new compensation on 2014</a:t>
            </a:r>
          </a:p>
        </p:txBody>
      </p:sp>
      <p:sp>
        <p:nvSpPr>
          <p:cNvPr id="43" name="円/楕円 42"/>
          <p:cNvSpPr/>
          <p:nvPr/>
        </p:nvSpPr>
        <p:spPr>
          <a:xfrm>
            <a:off x="7032104" y="332656"/>
            <a:ext cx="144016" cy="144016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176120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: Sum positions for each scan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20136" y="63813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timing ΔT [nsec]</a:t>
            </a:r>
            <a:endParaRPr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4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i="1" dirty="0" smtClean="0">
                <a:solidFill>
                  <a:srgbClr val="00B0F0"/>
                </a:solidFill>
              </a:rPr>
              <a:t>Online monitor and drift correction system for kicker timing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567608" y="1988840"/>
            <a:ext cx="288032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855640" y="1988840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511824" y="1988840"/>
            <a:ext cx="36004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1703512" y="2708920"/>
            <a:ext cx="37444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2720008" y="1988840"/>
            <a:ext cx="288032" cy="7200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008040" y="1988840"/>
            <a:ext cx="165618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664224" y="1988840"/>
            <a:ext cx="360040" cy="7200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2567608" y="2780928"/>
            <a:ext cx="21602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807968" y="170080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There is a gradual change in Thyratron condition and Thyratron output timing has a drift over a period of minutes.</a:t>
            </a:r>
            <a:endParaRPr lang="ja-JP" altLang="en-US" sz="20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7" y="3685952"/>
            <a:ext cx="4343771" cy="29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733825" y="4070400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KM01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733825" y="4725144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KM02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733825" y="5366544"/>
            <a:ext cx="865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KM03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733825" y="6014616"/>
            <a:ext cx="86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KM04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894510" y="4070400"/>
            <a:ext cx="865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KM05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894510" y="4725144"/>
            <a:ext cx="865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KM06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894510" y="5366544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/>
              <a:t>KM07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4894510" y="6014616"/>
            <a:ext cx="865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KM08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1544" y="33569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Online monitor of Thyratron output</a:t>
            </a:r>
            <a:endParaRPr lang="ja-JP" altLang="en-US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84032" y="3501008"/>
            <a:ext cx="4283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Thyratron outputs of kickers are monitored online.</a:t>
            </a:r>
          </a:p>
          <a:p>
            <a:r>
              <a:rPr lang="en-US" altLang="ja-JP" sz="2000" dirty="0"/>
              <a:t>If difference from reference is more than 10nsec, kicker timing is corrected automatically. </a:t>
            </a:r>
          </a:p>
          <a:p>
            <a:endParaRPr lang="en-US" altLang="ja-JP" sz="2000" dirty="0"/>
          </a:p>
          <a:p>
            <a:r>
              <a:rPr lang="en-US" altLang="ja-JP" sz="2400" b="1" dirty="0">
                <a:solidFill>
                  <a:srgbClr val="0000FF"/>
                </a:solidFill>
              </a:rPr>
              <a:t>Extraction beam stability is kept by this system.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7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Contents of this talk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Introduction </a:t>
            </a:r>
            <a:r>
              <a:rPr kumimoji="1" lang="en-US" altLang="ja-JP" b="1" i="1" dirty="0" smtClean="0"/>
              <a:t>and operational history of </a:t>
            </a:r>
            <a:r>
              <a:rPr kumimoji="1" lang="en-US" altLang="ja-JP" b="1" i="1" dirty="0" smtClean="0"/>
              <a:t>J-PARC 3GeV RCS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/>
              <a:t>Simulation model for beam commissioning 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R</a:t>
            </a:r>
            <a:r>
              <a:rPr kumimoji="1" lang="en-US" altLang="ja-JP" b="1" i="1" dirty="0" smtClean="0"/>
              <a:t>ing optics tuning and lattice imperfection measurement</a:t>
            </a:r>
            <a:endParaRPr kumimoji="1"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Injection tuning, </a:t>
            </a:r>
            <a:r>
              <a:rPr lang="en-US" altLang="ja-JP" b="1" i="1" dirty="0"/>
              <a:t>p</a:t>
            </a:r>
            <a:r>
              <a:rPr lang="en-US" altLang="ja-JP" b="1" i="1" dirty="0" smtClean="0"/>
              <a:t>ainting </a:t>
            </a:r>
            <a:r>
              <a:rPr lang="en-US" altLang="ja-JP" b="1" i="1" dirty="0" smtClean="0"/>
              <a:t>injection </a:t>
            </a:r>
            <a:r>
              <a:rPr lang="en-US" altLang="ja-JP" b="1" i="1" dirty="0" smtClean="0"/>
              <a:t>study and foil scattering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/>
              <a:t>Extraction kicker field ringing compensation</a:t>
            </a:r>
            <a:endParaRPr lang="en-US" altLang="ja-JP" b="1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b="1" i="1" dirty="0" smtClean="0">
                <a:solidFill>
                  <a:srgbClr val="0000FF"/>
                </a:solidFill>
              </a:rPr>
              <a:t>High intensity beam </a:t>
            </a:r>
            <a:r>
              <a:rPr lang="en-US" altLang="ja-JP" b="1" i="1" dirty="0" smtClean="0">
                <a:solidFill>
                  <a:srgbClr val="0000FF"/>
                </a:solidFill>
              </a:rPr>
              <a:t>study </a:t>
            </a:r>
            <a:endParaRPr lang="en-US" altLang="ja-JP" b="1" i="1" dirty="0" smtClean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i="1" dirty="0" smtClean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2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91" y="1831257"/>
            <a:ext cx="4113606" cy="369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19" y="1859831"/>
            <a:ext cx="4092648" cy="3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"/>
          <p:cNvSpPr txBox="1">
            <a:spLocks noChangeArrowheads="1"/>
          </p:cNvSpPr>
          <p:nvPr/>
        </p:nvSpPr>
        <p:spPr bwMode="auto">
          <a:xfrm>
            <a:off x="2188469" y="959662"/>
            <a:ext cx="1826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No longitudinal</a:t>
            </a:r>
          </a:p>
          <a:p>
            <a:pPr eaLnBrk="1" hangingPunct="1"/>
            <a:r>
              <a:rPr lang="en-US" altLang="ja-JP"/>
              <a:t>painting</a:t>
            </a:r>
            <a:endParaRPr lang="ja-JP" altLang="en-US"/>
          </a:p>
        </p:txBody>
      </p:sp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4396681" y="958073"/>
            <a:ext cx="1872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en-US" altLang="ja-JP" dirty="0"/>
              <a:t>/V</a:t>
            </a:r>
            <a:r>
              <a:rPr lang="en-US" altLang="ja-JP" baseline="-25000" dirty="0"/>
              <a:t>1</a:t>
            </a:r>
            <a:r>
              <a:rPr lang="en-US" altLang="ja-JP" dirty="0"/>
              <a:t>=80%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baseline="-25000" dirty="0"/>
              <a:t>2</a:t>
            </a:r>
            <a:r>
              <a:rPr lang="en-US" altLang="ja-JP" dirty="0"/>
              <a:t>=-100 to 0 </a:t>
            </a:r>
            <a:r>
              <a:rPr lang="en-US" altLang="ja-JP" dirty="0"/>
              <a:t>deg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p/p= </a:t>
            </a:r>
            <a:r>
              <a:rPr lang="en-US" altLang="ja-JP" u="sng" dirty="0"/>
              <a:t>0.0%</a:t>
            </a:r>
            <a:endParaRPr lang="ja-JP" altLang="en-US" u="sng" dirty="0"/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6541686" y="951723"/>
            <a:ext cx="1872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en-US" altLang="ja-JP" dirty="0"/>
              <a:t>/V</a:t>
            </a:r>
            <a:r>
              <a:rPr lang="en-US" altLang="ja-JP" baseline="-25000" dirty="0"/>
              <a:t>1</a:t>
            </a:r>
            <a:r>
              <a:rPr lang="en-US" altLang="ja-JP" dirty="0"/>
              <a:t>=80%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baseline="-25000" dirty="0"/>
              <a:t>2</a:t>
            </a:r>
            <a:r>
              <a:rPr lang="en-US" altLang="ja-JP" dirty="0"/>
              <a:t>=-100 to 0 deg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</a:t>
            </a:r>
            <a:r>
              <a:rPr lang="en-US" altLang="ja-JP" dirty="0"/>
              <a:t>=-</a:t>
            </a:r>
            <a:r>
              <a:rPr lang="en-US" altLang="ja-JP" u="sng" dirty="0"/>
              <a:t>0.1%</a:t>
            </a:r>
            <a:endParaRPr lang="ja-JP" altLang="en-US" u="sng" dirty="0"/>
          </a:p>
        </p:txBody>
      </p:sp>
      <p:sp>
        <p:nvSpPr>
          <p:cNvPr id="8" name="テキスト ボックス 3"/>
          <p:cNvSpPr txBox="1">
            <a:spLocks noChangeArrowheads="1"/>
          </p:cNvSpPr>
          <p:nvPr/>
        </p:nvSpPr>
        <p:spPr bwMode="auto">
          <a:xfrm>
            <a:off x="8696593" y="959661"/>
            <a:ext cx="18726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en-US" altLang="ja-JP" dirty="0"/>
              <a:t>/V</a:t>
            </a:r>
            <a:r>
              <a:rPr lang="en-US" altLang="ja-JP" baseline="-25000" dirty="0"/>
              <a:t>1</a:t>
            </a:r>
            <a:r>
              <a:rPr lang="en-US" altLang="ja-JP" dirty="0"/>
              <a:t>=80%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baseline="-25000" dirty="0"/>
              <a:t>2</a:t>
            </a:r>
            <a:r>
              <a:rPr lang="en-US" altLang="ja-JP" dirty="0"/>
              <a:t>=-100 to 0 deg</a:t>
            </a:r>
          </a:p>
          <a:p>
            <a:pPr eaLnBrk="1" hangingPunct="1"/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</a:t>
            </a:r>
            <a:r>
              <a:rPr lang="en-US" altLang="ja-JP" dirty="0"/>
              <a:t>=-</a:t>
            </a:r>
            <a:r>
              <a:rPr lang="en-US" altLang="ja-JP" u="sng" dirty="0"/>
              <a:t>0.2%</a:t>
            </a:r>
            <a:endParaRPr lang="ja-JP" altLang="en-US" u="sng" dirty="0"/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7201298" y="5680298"/>
            <a:ext cx="27831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FF0000"/>
                </a:solidFill>
              </a:rPr>
              <a:t>Measurements (WCM)</a:t>
            </a:r>
          </a:p>
          <a:p>
            <a:pPr eaLnBrk="1" hangingPunct="1"/>
            <a:r>
              <a:rPr lang="en-US" altLang="ja-JP" sz="2000" dirty="0"/>
              <a:t>Numerical simulations</a:t>
            </a:r>
          </a:p>
        </p:txBody>
      </p:sp>
      <p:cxnSp>
        <p:nvCxnSpPr>
          <p:cNvPr id="10" name="直線コネクタ 9"/>
          <p:cNvCxnSpPr>
            <a:cxnSpLocks noChangeShapeType="1"/>
          </p:cNvCxnSpPr>
          <p:nvPr/>
        </p:nvCxnSpPr>
        <p:spPr bwMode="auto">
          <a:xfrm>
            <a:off x="6904436" y="6169248"/>
            <a:ext cx="341313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線コネクタ 12"/>
          <p:cNvCxnSpPr>
            <a:cxnSpLocks noChangeShapeType="1"/>
          </p:cNvCxnSpPr>
          <p:nvPr/>
        </p:nvCxnSpPr>
        <p:spPr bwMode="auto">
          <a:xfrm>
            <a:off x="6899103" y="5896198"/>
            <a:ext cx="341313" cy="0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テキスト ボックス 10"/>
          <p:cNvSpPr txBox="1">
            <a:spLocks noChangeArrowheads="1"/>
          </p:cNvSpPr>
          <p:nvPr/>
        </p:nvSpPr>
        <p:spPr bwMode="auto">
          <a:xfrm>
            <a:off x="2210694" y="587524"/>
            <a:ext cx="7765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/>
              <a:t>Longitudinal beam </a:t>
            </a:r>
            <a:r>
              <a:rPr lang="en-US" altLang="ja-JP" sz="2000" dirty="0"/>
              <a:t>distribution just after beam injection (at 0.5 ms)</a:t>
            </a:r>
            <a:endParaRPr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62546" y="3827140"/>
            <a:ext cx="994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>
                <a:solidFill>
                  <a:srgbClr val="FF0000"/>
                </a:solidFill>
              </a:rPr>
              <a:t>B</a:t>
            </a:r>
            <a:r>
              <a:rPr lang="en-US" altLang="ja-JP" sz="2000" u="sng" baseline="-25000" dirty="0">
                <a:solidFill>
                  <a:srgbClr val="FF0000"/>
                </a:solidFill>
              </a:rPr>
              <a:t>f </a:t>
            </a:r>
            <a:r>
              <a:rPr lang="en-US" altLang="ja-JP" sz="2000" u="sng" dirty="0">
                <a:solidFill>
                  <a:srgbClr val="FF0000"/>
                </a:solidFill>
              </a:rPr>
              <a:t>~0.15</a:t>
            </a:r>
            <a:endParaRPr lang="ja-JP" altLang="en-US" sz="2000" u="sng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029278" y="3820978"/>
            <a:ext cx="101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>
                <a:solidFill>
                  <a:srgbClr val="FF0000"/>
                </a:solidFill>
              </a:rPr>
              <a:t>B</a:t>
            </a:r>
            <a:r>
              <a:rPr lang="en-US" altLang="ja-JP" sz="2000" u="sng" baseline="-25000" dirty="0">
                <a:solidFill>
                  <a:srgbClr val="FF0000"/>
                </a:solidFill>
              </a:rPr>
              <a:t>f</a:t>
            </a:r>
            <a:r>
              <a:rPr lang="en-US" altLang="ja-JP" sz="2000" u="sng" dirty="0">
                <a:solidFill>
                  <a:srgbClr val="FF0000"/>
                </a:solidFill>
              </a:rPr>
              <a:t> </a:t>
            </a:r>
            <a:r>
              <a:rPr lang="en-US" altLang="ja-JP" sz="2000" u="sng" dirty="0">
                <a:solidFill>
                  <a:srgbClr val="FF0000"/>
                </a:solidFill>
              </a:rPr>
              <a:t>&gt;0.40</a:t>
            </a:r>
            <a:endParaRPr lang="ja-JP" altLang="en-US" sz="2000" u="sng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 rot="16200000">
            <a:off x="1366991" y="250621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 (%)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56131" y="3492066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1138562" y="4312474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Density (Arb.)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47976" y="5393789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 rot="16200000">
            <a:off x="3533973" y="2506219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 (%)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23113" y="3492067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3305544" y="431247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Density (Arb.)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14958" y="5393790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5678520" y="2506219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 (%)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67660" y="3492067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5450091" y="431247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Density (Arb.)</a:t>
            </a:r>
            <a:endParaRPr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59505" y="5393790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 rot="16200000">
            <a:off x="7853312" y="250621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p/p (%)</a:t>
            </a:r>
            <a:endParaRPr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42452" y="3492066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7624883" y="4312474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Density (Arb.)</a:t>
            </a:r>
            <a:endParaRPr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934297" y="5393789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(degrees)</a:t>
            </a:r>
            <a:endParaRPr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2207568" y="6324411"/>
            <a:ext cx="490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from  H. Hotchi et. al., PRST-AB </a:t>
            </a:r>
            <a:r>
              <a:rPr lang="en-US" altLang="ja-JP" b="1" dirty="0">
                <a:solidFill>
                  <a:srgbClr val="BC5704"/>
                </a:solidFill>
              </a:rPr>
              <a:t>15</a:t>
            </a:r>
            <a:r>
              <a:rPr lang="en-US" altLang="ja-JP" dirty="0">
                <a:solidFill>
                  <a:srgbClr val="BC5704"/>
                </a:solidFill>
              </a:rPr>
              <a:t>, 040402 (2011).</a:t>
            </a:r>
            <a:endParaRPr lang="ja-JP" altLang="en-US" dirty="0">
              <a:solidFill>
                <a:srgbClr val="BC5704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997624" y="6480143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9</a:t>
            </a:r>
            <a:r>
              <a:rPr lang="en-US" altLang="ja-JP" dirty="0"/>
              <a:t>/23</a:t>
            </a:r>
            <a:endParaRPr lang="ja-JP" altLang="en-US" dirty="0"/>
          </a:p>
        </p:txBody>
      </p:sp>
      <p:sp>
        <p:nvSpPr>
          <p:cNvPr id="33" name="日付プレースホルダー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4" name="スライド番号プレースホルダー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669423" y="112622"/>
            <a:ext cx="7309666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Longitudinal </a:t>
            </a:r>
            <a:r>
              <a:rPr lang="en-US" altLang="ja-JP" sz="4400" b="1" i="1" dirty="0">
                <a:solidFill>
                  <a:srgbClr val="00B0F0"/>
                </a:solidFill>
                <a:ea typeface="ＭＳ Ｐ明朝" pitchFamily="18" charset="-128"/>
              </a:rPr>
              <a:t>injection painting</a:t>
            </a:r>
            <a:endParaRPr lang="en-US" altLang="ja-JP" sz="4400" b="1" i="1" dirty="0">
              <a:solidFill>
                <a:srgbClr val="00B0F0"/>
              </a:solidFill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55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5964"/>
            <a:ext cx="6012188" cy="485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38200" y="188640"/>
            <a:ext cx="9512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Measurement vs </a:t>
            </a:r>
            <a:r>
              <a:rPr lang="en-US" altLang="ja-JP" sz="3200" b="1" i="1" dirty="0" smtClean="0">
                <a:solidFill>
                  <a:srgbClr val="00B0F0"/>
                </a:solidFill>
                <a:ea typeface="ＭＳ Ｐゴシック"/>
              </a:rPr>
              <a:t>Simulation (Inj. Energy = 181MeV) :</a:t>
            </a:r>
            <a:endParaRPr lang="en-US" altLang="ja-JP" sz="3200" b="1" i="1" dirty="0">
              <a:solidFill>
                <a:srgbClr val="00B0F0"/>
              </a:solidFill>
              <a:ea typeface="ＭＳ Ｐゴシック"/>
            </a:endParaRPr>
          </a:p>
          <a:p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b</a:t>
            </a:r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unching factor from injection to extraction</a:t>
            </a:r>
            <a:endParaRPr lang="ja-JP" altLang="en-US" sz="3200" b="1" i="1" dirty="0">
              <a:solidFill>
                <a:srgbClr val="00B0F0"/>
              </a:solidFill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36425" y="6243863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Time (ms)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245018" y="3571743"/>
            <a:ext cx="185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Bunching factor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47044" y="4642851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Time (ms)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65637" y="1559233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539 kW (500 </a:t>
            </a:r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57151" y="158280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/>
              </a:rPr>
              <a:t>433 kW (400 </a:t>
            </a:r>
            <a:r>
              <a:rPr lang="en-US" altLang="ja-JP" b="1" dirty="0">
                <a:solidFill>
                  <a:srgbClr val="0070C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46984" y="315732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Calibri"/>
                <a:ea typeface="ＭＳ Ｐゴシック"/>
              </a:rPr>
              <a:t>326 kW (300 </a:t>
            </a:r>
            <a:r>
              <a:rPr lang="en-US" altLang="ja-JP" b="1" dirty="0">
                <a:solidFill>
                  <a:srgbClr val="00B05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B05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57151" y="315732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3399"/>
                </a:solidFill>
                <a:latin typeface="Calibri"/>
                <a:ea typeface="ＭＳ Ｐゴシック"/>
              </a:rPr>
              <a:t>217 kW (200 </a:t>
            </a:r>
            <a:r>
              <a:rPr lang="en-US" altLang="ja-JP" b="1" dirty="0">
                <a:solidFill>
                  <a:srgbClr val="FF3399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FF3399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FF3399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46984" y="4814331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104 kW (100 </a:t>
            </a:r>
            <a:r>
              <a:rPr lang="en-US" altLang="ja-JP" b="1" dirty="0">
                <a:solidFill>
                  <a:srgbClr val="00B0F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09080" y="1122943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― Simulations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61336" y="1582802"/>
            <a:ext cx="4675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Time structure of measured bunching factor for each intense is in good agreement with simulated results</a:t>
            </a:r>
            <a:r>
              <a:rPr lang="en-US" altLang="ja-JP" sz="20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Feed Forward of RF cavities is worked well up to 600 kW.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00407" y="5304372"/>
            <a:ext cx="12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F. Tamura</a:t>
            </a:r>
          </a:p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01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52" y="2633131"/>
            <a:ext cx="3456384" cy="26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22" y="1619042"/>
            <a:ext cx="4117379" cy="41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740202" y="42985"/>
            <a:ext cx="10613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Measurement vs </a:t>
            </a:r>
            <a:r>
              <a:rPr lang="en-US" altLang="ja-JP" sz="3200" b="1" i="1" dirty="0" smtClean="0">
                <a:solidFill>
                  <a:srgbClr val="00B0F0"/>
                </a:solidFill>
                <a:ea typeface="ＭＳ Ｐゴシック"/>
              </a:rPr>
              <a:t>Simulation </a:t>
            </a:r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(Inj. Energy = 181MeV) </a:t>
            </a:r>
            <a:r>
              <a:rPr lang="en-US" altLang="ja-JP" sz="3200" b="1" i="1" dirty="0" smtClean="0">
                <a:solidFill>
                  <a:srgbClr val="00B0F0"/>
                </a:solidFill>
                <a:ea typeface="ＭＳ Ｐゴシック"/>
              </a:rPr>
              <a:t>:</a:t>
            </a:r>
            <a:endParaRPr lang="en-US" altLang="ja-JP" sz="3200" b="1" i="1" dirty="0">
              <a:solidFill>
                <a:srgbClr val="00B0F0"/>
              </a:solidFill>
              <a:ea typeface="ＭＳ Ｐゴシック"/>
            </a:endParaRPr>
          </a:p>
          <a:p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e</a:t>
            </a:r>
            <a:r>
              <a:rPr lang="en-US" altLang="ja-JP" sz="3200" b="1" i="1" dirty="0">
                <a:solidFill>
                  <a:srgbClr val="00B0F0"/>
                </a:solidFill>
                <a:ea typeface="ＭＳ Ｐゴシック"/>
              </a:rPr>
              <a:t>xtraction beam profile at 3 GeV</a:t>
            </a:r>
            <a:endParaRPr lang="ja-JP" altLang="en-US" sz="3200" b="1" i="1" dirty="0">
              <a:solidFill>
                <a:srgbClr val="00B0F0"/>
              </a:solidFill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17409" y="1671033"/>
            <a:ext cx="174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ea typeface="ＭＳ Ｐゴシック"/>
              </a:rPr>
              <a:t>― </a:t>
            </a: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</a:rPr>
              <a:t>Simulations</a:t>
            </a:r>
            <a:endParaRPr lang="en-US" altLang="ja-JP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58290" y="980728"/>
            <a:ext cx="347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MWPM @ extraction beam line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244366" y="1671032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539 kW (500 </a:t>
            </a:r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50401" y="249347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/>
              </a:rPr>
              <a:t>433 kW (400 </a:t>
            </a:r>
            <a:r>
              <a:rPr lang="en-US" altLang="ja-JP" b="1" dirty="0">
                <a:solidFill>
                  <a:srgbClr val="0070C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44255" y="332899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Calibri"/>
                <a:ea typeface="ＭＳ Ｐゴシック"/>
              </a:rPr>
              <a:t>326 kW (300 </a:t>
            </a:r>
            <a:r>
              <a:rPr lang="en-US" altLang="ja-JP" b="1" dirty="0">
                <a:solidFill>
                  <a:srgbClr val="00B05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B05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50401" y="4159186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3399"/>
                </a:solidFill>
                <a:latin typeface="Calibri"/>
                <a:ea typeface="ＭＳ Ｐゴシック"/>
              </a:rPr>
              <a:t>217 kW (200 </a:t>
            </a:r>
            <a:r>
              <a:rPr lang="en-US" altLang="ja-JP" b="1" dirty="0">
                <a:solidFill>
                  <a:srgbClr val="FF3399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FF3399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FF3399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50401" y="497565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104 kW (100 </a:t>
            </a:r>
            <a:r>
              <a:rPr lang="en-US" altLang="ja-JP" b="1" dirty="0">
                <a:solidFill>
                  <a:srgbClr val="00B0F0"/>
                </a:solidFill>
                <a:latin typeface="Symbol" pitchFamily="18" charset="2"/>
                <a:ea typeface="ＭＳ Ｐゴシック"/>
              </a:rPr>
              <a:t>m</a:t>
            </a:r>
            <a:r>
              <a:rPr lang="en-US" altLang="ja-JP" b="1" dirty="0">
                <a:solidFill>
                  <a:srgbClr val="00B0F0"/>
                </a:solidFill>
                <a:latin typeface="Calibri"/>
                <a:ea typeface="ＭＳ Ｐゴシック"/>
              </a:rPr>
              <a:t>s)</a:t>
            </a:r>
            <a:endParaRPr lang="ja-JP" altLang="en-US" b="1" dirty="0">
              <a:solidFill>
                <a:srgbClr val="00B0F0"/>
              </a:solidFill>
              <a:latin typeface="Calibri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657466" y="3186640"/>
            <a:ext cx="242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Charge density (Arb.)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295986" y="5627921"/>
            <a:ext cx="164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Position (mm)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152590" y="5207559"/>
            <a:ext cx="22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Li pulse length (ms)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16200000">
            <a:off x="6395765" y="3647435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RMS width (mm)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391297" y="3125769"/>
            <a:ext cx="971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Vertical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934013" y="4240982"/>
            <a:ext cx="127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Horizontal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853892" y="2118355"/>
            <a:ext cx="2038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  <a:ea typeface="ＭＳ Ｐゴシック"/>
              </a:rPr>
              <a:t>●</a:t>
            </a:r>
            <a:r>
              <a:rPr lang="ja-JP" altLang="en-US" sz="2000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Measurements</a:t>
            </a:r>
          </a:p>
          <a:p>
            <a:r>
              <a:rPr lang="ja-JP" altLang="en-US" sz="1200" dirty="0">
                <a:solidFill>
                  <a:prstClr val="black"/>
                </a:solidFill>
                <a:ea typeface="ＭＳ Ｐゴシック"/>
              </a:rPr>
              <a:t>○</a:t>
            </a:r>
            <a:r>
              <a:rPr lang="ja-JP" altLang="en-US" sz="2000" dirty="0">
                <a:solidFill>
                  <a:prstClr val="black"/>
                </a:solidFill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</a:rPr>
              <a:t>Simulations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408735" y="1330275"/>
            <a:ext cx="1284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Horizontal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583832" y="1327051"/>
            <a:ext cx="990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Vertical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853892" y="1519273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ea typeface="ＭＳ Ｐゴシック"/>
              </a:rPr>
              <a:t>Intensity dependence of RMS beam width</a:t>
            </a:r>
            <a:endParaRPr lang="ja-JP" altLang="en-US" sz="2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944231" y="6002407"/>
            <a:ext cx="7269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Our </a:t>
            </a:r>
            <a:r>
              <a:rPr lang="en-US" altLang="ja-JP" sz="2000" dirty="0">
                <a:solidFill>
                  <a:srgbClr val="FF0000"/>
                </a:solidFill>
              </a:rPr>
              <a:t>numerical simulation well globally </a:t>
            </a:r>
            <a:r>
              <a:rPr lang="en-US" altLang="ja-JP" sz="2000" dirty="0">
                <a:solidFill>
                  <a:srgbClr val="FF0000"/>
                </a:solidFill>
              </a:rPr>
              <a:t>reproduced</a:t>
            </a:r>
          </a:p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</a:t>
            </a:r>
            <a:r>
              <a:rPr lang="en-US" altLang="ja-JP" sz="2000" dirty="0">
                <a:solidFill>
                  <a:srgbClr val="FF0000"/>
                </a:solidFill>
              </a:rPr>
              <a:t>experimental results up to 540 kW intensity </a:t>
            </a:r>
            <a:r>
              <a:rPr lang="en-US" altLang="ja-JP" sz="2000" dirty="0">
                <a:solidFill>
                  <a:srgbClr val="FF0000"/>
                </a:solidFill>
              </a:rPr>
              <a:t>beam.</a:t>
            </a:r>
            <a:endParaRPr lang="ja-JP" altLang="ja-JP" sz="2000" dirty="0">
              <a:solidFill>
                <a:srgbClr val="FF0000"/>
              </a:solidFill>
            </a:endParaRPr>
          </a:p>
        </p:txBody>
      </p:sp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E0A2-A1CA-4656-8272-F5CC271DFD08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Jun 8th 2015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63675" y="5627921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712000" y="4650274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2803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7032104" y="4509120"/>
            <a:ext cx="3456384" cy="2236248"/>
            <a:chOff x="5292080" y="2276872"/>
            <a:chExt cx="3672408" cy="2452272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276872"/>
              <a:ext cx="3672408" cy="245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6732240" y="2708920"/>
              <a:ext cx="1698899" cy="405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alibri" panose="020F0502020204030204" pitchFamily="34" charset="0"/>
                </a:rPr>
                <a:t>Expanded view</a:t>
              </a:r>
              <a:endParaRPr lang="ja-JP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00" y="2060848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 rot="16200000">
            <a:off x="930738" y="3071127"/>
            <a:ext cx="19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survival rate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24973" y="5517232"/>
            <a:ext cx="22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Painting parameter ID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31504" y="1052736"/>
            <a:ext cx="5443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000FF"/>
                </a:solidFill>
              </a:rPr>
              <a:t>○</a:t>
            </a:r>
            <a:r>
              <a:rPr lang="en-US" altLang="ja-JP" sz="2000" dirty="0">
                <a:solidFill>
                  <a:srgbClr val="0000FF"/>
                </a:solidFill>
              </a:rPr>
              <a:t> E</a:t>
            </a:r>
            <a:r>
              <a:rPr lang="en-US" altLang="ja-JP" sz="2000" baseline="-25000" dirty="0">
                <a:solidFill>
                  <a:srgbClr val="0000FF"/>
                </a:solidFill>
              </a:rPr>
              <a:t>inj</a:t>
            </a:r>
            <a:r>
              <a:rPr lang="en-US" altLang="ja-JP" sz="2000" dirty="0">
                <a:solidFill>
                  <a:srgbClr val="0000FF"/>
                </a:solidFill>
              </a:rPr>
              <a:t>=181 MeV, 539 kW-eq. intensity (Nov. 2012)</a:t>
            </a:r>
          </a:p>
          <a:p>
            <a:r>
              <a:rPr lang="ja-JP" altLang="en-US" sz="1400" dirty="0">
                <a:solidFill>
                  <a:srgbClr val="FF0000"/>
                </a:solidFill>
              </a:rPr>
              <a:t>○</a:t>
            </a:r>
            <a:r>
              <a:rPr lang="en-US" altLang="ja-JP" sz="2000" dirty="0">
                <a:solidFill>
                  <a:srgbClr val="FF0000"/>
                </a:solidFill>
              </a:rPr>
              <a:t> E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inj</a:t>
            </a:r>
            <a:r>
              <a:rPr lang="en-US" altLang="ja-JP" sz="2000" dirty="0">
                <a:solidFill>
                  <a:srgbClr val="FF0000"/>
                </a:solidFill>
              </a:rPr>
              <a:t>=400 MeV, 553 kW-eq. intensity (Apr. 2014)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864933" y="2564904"/>
            <a:ext cx="0" cy="20162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2884524" y="3068960"/>
            <a:ext cx="1771084" cy="0"/>
          </a:xfrm>
          <a:prstGeom prst="straightConnector1">
            <a:avLst/>
          </a:prstGeom>
          <a:ln>
            <a:solidFill>
              <a:schemeClr val="tx2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589458" y="1700808"/>
            <a:ext cx="158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By adding 100</a:t>
            </a:r>
            <a:r>
              <a:rPr lang="en-US" altLang="ja-JP" sz="1400" dirty="0">
                <a:latin typeface="Symbol" pitchFamily="18" charset="2"/>
              </a:rPr>
              <a:t>p</a:t>
            </a:r>
            <a:r>
              <a:rPr lang="en-US" altLang="ja-JP" sz="1400" dirty="0"/>
              <a:t> </a:t>
            </a:r>
          </a:p>
          <a:p>
            <a:r>
              <a:rPr lang="en-US" altLang="ja-JP" sz="1400" dirty="0"/>
              <a:t>transverse painting</a:t>
            </a:r>
            <a:endParaRPr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10553" y="4537696"/>
            <a:ext cx="1032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No painting</a:t>
            </a:r>
            <a:endParaRPr lang="ja-JP" altLang="en-US" sz="1400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4655608" y="1988840"/>
            <a:ext cx="0" cy="20162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999377" y="1988840"/>
            <a:ext cx="0" cy="19781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655609" y="2348880"/>
            <a:ext cx="1343769" cy="0"/>
          </a:xfrm>
          <a:prstGeom prst="straightConnector1">
            <a:avLst/>
          </a:prstGeom>
          <a:ln>
            <a:solidFill>
              <a:schemeClr val="tx2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349857" y="44624"/>
            <a:ext cx="927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i="1" dirty="0">
                <a:solidFill>
                  <a:srgbClr val="00B0F0"/>
                </a:solidFill>
              </a:rPr>
              <a:t>Painting parameter dependence of beam survival rate</a:t>
            </a:r>
            <a:r>
              <a:rPr lang="ja-JP" altLang="en-US" sz="3200" b="1" i="1" dirty="0">
                <a:solidFill>
                  <a:srgbClr val="00B0F0"/>
                </a:solidFill>
              </a:rPr>
              <a:t> </a:t>
            </a:r>
            <a:r>
              <a:rPr lang="en-US" altLang="ja-JP" sz="3200" b="1" i="1" dirty="0">
                <a:solidFill>
                  <a:srgbClr val="00B0F0"/>
                </a:solidFill>
              </a:rPr>
              <a:t>for 550 kW-eq. intensity</a:t>
            </a:r>
            <a:endParaRPr lang="ja-JP" altLang="en-US" sz="3200" b="1" i="1" dirty="0">
              <a:solidFill>
                <a:srgbClr val="00B0F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75520" y="5877272"/>
            <a:ext cx="5295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altLang="ja-JP" dirty="0"/>
              <a:t>This experimental data clearly show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ja-JP" dirty="0"/>
              <a:t>the </a:t>
            </a:r>
            <a:r>
              <a:rPr lang="en-US" altLang="ja-JP" dirty="0">
                <a:solidFill>
                  <a:srgbClr val="FF33CC"/>
                </a:solidFill>
              </a:rPr>
              <a:t>big gain from the injection energy upgrade</a:t>
            </a:r>
            <a:endParaRPr lang="en-US" altLang="ja-JP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ja-JP" dirty="0"/>
              <a:t>the </a:t>
            </a:r>
            <a:r>
              <a:rPr lang="en-US" altLang="ja-JP" dirty="0">
                <a:solidFill>
                  <a:srgbClr val="FF33CC"/>
                </a:solidFill>
              </a:rPr>
              <a:t>excellent ability of </a:t>
            </a:r>
            <a:r>
              <a:rPr lang="en-US" altLang="ja-JP" dirty="0" smtClean="0">
                <a:solidFill>
                  <a:srgbClr val="FF33CC"/>
                </a:solidFill>
              </a:rPr>
              <a:t>“painting injection”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31" name="円/楕円 30"/>
          <p:cNvSpPr/>
          <p:nvPr/>
        </p:nvSpPr>
        <p:spPr bwMode="auto">
          <a:xfrm>
            <a:off x="2659015" y="2365466"/>
            <a:ext cx="411837" cy="224154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V="1">
            <a:off x="2864933" y="2956756"/>
            <a:ext cx="0" cy="11372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直線コネクタ 34"/>
          <p:cNvCxnSpPr/>
          <p:nvPr/>
        </p:nvCxnSpPr>
        <p:spPr bwMode="auto">
          <a:xfrm>
            <a:off x="2864934" y="4005064"/>
            <a:ext cx="1070827" cy="57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テキスト ボックス 35"/>
          <p:cNvSpPr txBox="1"/>
          <p:nvPr/>
        </p:nvSpPr>
        <p:spPr>
          <a:xfrm>
            <a:off x="3847189" y="4530932"/>
            <a:ext cx="2517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CC"/>
                </a:solidFill>
              </a:rPr>
              <a:t>Further space-charge mitigation</a:t>
            </a:r>
          </a:p>
          <a:p>
            <a:r>
              <a:rPr lang="en-US" altLang="ja-JP" sz="1400" dirty="0">
                <a:solidFill>
                  <a:srgbClr val="FF33CC"/>
                </a:solidFill>
              </a:rPr>
              <a:t>by higher injection energy</a:t>
            </a:r>
            <a:endParaRPr lang="ja-JP" altLang="en-US" sz="1400" dirty="0">
              <a:solidFill>
                <a:srgbClr val="FF33CC"/>
              </a:solidFill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2711624" y="2564904"/>
            <a:ext cx="352839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53" name="グループ化 52"/>
          <p:cNvGrpSpPr/>
          <p:nvPr/>
        </p:nvGrpSpPr>
        <p:grpSpPr>
          <a:xfrm>
            <a:off x="6561800" y="1222074"/>
            <a:ext cx="4070704" cy="3431062"/>
            <a:chOff x="5037800" y="2184722"/>
            <a:chExt cx="4070704" cy="3431062"/>
          </a:xfrm>
        </p:grpSpPr>
        <p:sp>
          <p:nvSpPr>
            <p:cNvPr id="15" name="テキスト ボックス 14"/>
            <p:cNvSpPr txBox="1"/>
            <p:nvPr/>
          </p:nvSpPr>
          <p:spPr>
            <a:xfrm rot="16200000">
              <a:off x="4089687" y="3350250"/>
              <a:ext cx="2265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Beam intensity (x10</a:t>
              </a:r>
              <a:r>
                <a:rPr lang="en-US" altLang="ja-JP" baseline="30000" dirty="0"/>
                <a:t>13</a:t>
              </a:r>
              <a:r>
                <a:rPr lang="en-US" altLang="ja-JP" dirty="0"/>
                <a:t>)</a:t>
              </a:r>
              <a:endParaRPr lang="ja-JP" altLang="en-US" dirty="0"/>
            </a:p>
          </p:txBody>
        </p:sp>
        <p:grpSp>
          <p:nvGrpSpPr>
            <p:cNvPr id="52" name="グループ化 51"/>
            <p:cNvGrpSpPr/>
            <p:nvPr/>
          </p:nvGrpSpPr>
          <p:grpSpPr>
            <a:xfrm>
              <a:off x="5292080" y="2184722"/>
              <a:ext cx="3816424" cy="3431062"/>
              <a:chOff x="5292080" y="2184722"/>
              <a:chExt cx="3816424" cy="3431062"/>
            </a:xfrm>
          </p:grpSpPr>
          <p:grpSp>
            <p:nvGrpSpPr>
              <p:cNvPr id="48" name="グループ化 47"/>
              <p:cNvGrpSpPr/>
              <p:nvPr/>
            </p:nvGrpSpPr>
            <p:grpSpPr>
              <a:xfrm>
                <a:off x="5292080" y="2184722"/>
                <a:ext cx="3816424" cy="3207476"/>
                <a:chOff x="5292080" y="2184722"/>
                <a:chExt cx="3816424" cy="3207476"/>
              </a:xfrm>
            </p:grpSpPr>
            <p:pic>
              <p:nvPicPr>
                <p:cNvPr id="2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2080" y="2184722"/>
                  <a:ext cx="3816424" cy="3207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正方形/長方形 42"/>
                <p:cNvSpPr/>
                <p:nvPr/>
              </p:nvSpPr>
              <p:spPr>
                <a:xfrm>
                  <a:off x="6980307" y="3127727"/>
                  <a:ext cx="14125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0000FF"/>
                      </a:solidFill>
                    </a:rPr>
                    <a:t>E</a:t>
                  </a:r>
                  <a:r>
                    <a:rPr lang="en-US" altLang="ja-JP" baseline="-25000" dirty="0">
                      <a:solidFill>
                        <a:srgbClr val="0000FF"/>
                      </a:solidFill>
                    </a:rPr>
                    <a:t>inj</a:t>
                  </a:r>
                  <a:r>
                    <a:rPr lang="en-US" altLang="ja-JP" dirty="0">
                      <a:solidFill>
                        <a:srgbClr val="0000FF"/>
                      </a:solidFill>
                    </a:rPr>
                    <a:t>=181 MeV</a:t>
                  </a:r>
                </a:p>
              </p:txBody>
            </p:sp>
            <p:sp>
              <p:nvSpPr>
                <p:cNvPr id="44" name="正方形/長方形 43"/>
                <p:cNvSpPr/>
                <p:nvPr/>
              </p:nvSpPr>
              <p:spPr>
                <a:xfrm>
                  <a:off x="6977142" y="2380238"/>
                  <a:ext cx="14125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FF0000"/>
                      </a:solidFill>
                    </a:rPr>
                    <a:t>E</a:t>
                  </a:r>
                  <a:r>
                    <a:rPr lang="en-US" altLang="ja-JP" baseline="-25000" dirty="0">
                      <a:solidFill>
                        <a:srgbClr val="FF0000"/>
                      </a:solidFill>
                    </a:rPr>
                    <a:t>inj</a:t>
                  </a:r>
                  <a:r>
                    <a:rPr lang="en-US" altLang="ja-JP" dirty="0">
                      <a:solidFill>
                        <a:srgbClr val="FF0000"/>
                      </a:solidFill>
                    </a:rPr>
                    <a:t>=400 MeV</a:t>
                  </a:r>
                </a:p>
              </p:txBody>
            </p:sp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6354147" y="3717032"/>
                  <a:ext cx="175080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Beam loss :</a:t>
                  </a:r>
                </a:p>
                <a:p>
                  <a:r>
                    <a:rPr lang="en-US" altLang="ja-JP" dirty="0"/>
                    <a:t>     </a:t>
                  </a:r>
                  <a:r>
                    <a:rPr lang="ja-JP" altLang="en-US" dirty="0"/>
                    <a:t> </a:t>
                  </a:r>
                  <a:r>
                    <a:rPr lang="en-US" altLang="ja-JP" dirty="0">
                      <a:solidFill>
                        <a:srgbClr val="0000FF"/>
                      </a:solidFill>
                    </a:rPr>
                    <a:t>~30% </a:t>
                  </a:r>
                  <a:r>
                    <a:rPr lang="ja-JP" altLang="en-US" dirty="0"/>
                    <a:t>⇒ </a:t>
                  </a:r>
                  <a:r>
                    <a:rPr lang="en-US" altLang="ja-JP" dirty="0">
                      <a:solidFill>
                        <a:srgbClr val="FF0000"/>
                      </a:solidFill>
                    </a:rPr>
                    <a:t>&lt;1%</a:t>
                  </a:r>
                  <a:endParaRPr lang="ja-JP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8" name="テキスト ボックス 37"/>
              <p:cNvSpPr txBox="1"/>
              <p:nvPr/>
            </p:nvSpPr>
            <p:spPr>
              <a:xfrm>
                <a:off x="6686110" y="5246452"/>
                <a:ext cx="1117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Time (ms)</a:t>
                </a:r>
                <a:endParaRPr lang="ja-JP" altLang="en-US" dirty="0"/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5559860" y="2294124"/>
                <a:ext cx="1155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DCCT data</a:t>
                </a:r>
                <a:endParaRPr lang="ja-JP" altLang="en-US" dirty="0"/>
              </a:p>
            </p:txBody>
          </p:sp>
        </p:grpSp>
      </p:grpSp>
      <p:cxnSp>
        <p:nvCxnSpPr>
          <p:cNvPr id="49" name="直線コネクタ 48"/>
          <p:cNvCxnSpPr/>
          <p:nvPr/>
        </p:nvCxnSpPr>
        <p:spPr bwMode="auto">
          <a:xfrm flipV="1">
            <a:off x="3071664" y="2636912"/>
            <a:ext cx="4176464" cy="10801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7" name="直線矢印コネクタ 46"/>
          <p:cNvCxnSpPr>
            <a:stCxn id="45" idx="3"/>
          </p:cNvCxnSpPr>
          <p:nvPr/>
        </p:nvCxnSpPr>
        <p:spPr>
          <a:xfrm>
            <a:off x="6240016" y="2708920"/>
            <a:ext cx="1008112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004336" y="2790453"/>
            <a:ext cx="127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By longitudinal</a:t>
            </a:r>
          </a:p>
          <a:p>
            <a:pPr algn="ctr"/>
            <a:r>
              <a:rPr lang="en-US" altLang="ja-JP" sz="1400" dirty="0"/>
              <a:t>painting</a:t>
            </a:r>
            <a:endParaRPr lang="ja-JP" altLang="en-US" sz="14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91957" y="4128595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0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36" y="1651337"/>
            <a:ext cx="3985811" cy="40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96847" y="193324"/>
            <a:ext cx="1054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i="1" dirty="0">
                <a:solidFill>
                  <a:srgbClr val="00B0F0"/>
                </a:solidFill>
              </a:rPr>
              <a:t>Beam Loss up to 570 kW-eq. </a:t>
            </a:r>
            <a:r>
              <a:rPr lang="en-US" altLang="ja-JP" sz="4000" b="1" i="1" dirty="0" smtClean="0">
                <a:solidFill>
                  <a:srgbClr val="00B0F0"/>
                </a:solidFill>
              </a:rPr>
              <a:t>intensity (400MeV)</a:t>
            </a:r>
            <a:endParaRPr lang="ja-JP" altLang="en-US" sz="4000" b="1" i="1" dirty="0">
              <a:solidFill>
                <a:srgbClr val="00B0F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391538" y="1294173"/>
            <a:ext cx="4962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/>
              <a:t>Run#56 (Jun., 2014) with </a:t>
            </a:r>
            <a:r>
              <a:rPr lang="en-US" altLang="ja-JP" u="sng" dirty="0">
                <a:solidFill>
                  <a:srgbClr val="FF0000"/>
                </a:solidFill>
              </a:rPr>
              <a:t>400MeV</a:t>
            </a:r>
            <a:r>
              <a:rPr lang="en-US" altLang="ja-JP" u="sng" dirty="0"/>
              <a:t> injection</a:t>
            </a:r>
          </a:p>
          <a:p>
            <a:r>
              <a:rPr lang="en-US" altLang="ja-JP" u="sng" dirty="0"/>
              <a:t>25.5 mA</a:t>
            </a:r>
            <a:r>
              <a:rPr lang="en-US" altLang="ja-JP" dirty="0"/>
              <a:t>, 0.5 ms, 489 ns, 2 bunches,</a:t>
            </a:r>
          </a:p>
          <a:p>
            <a:r>
              <a:rPr lang="en-US" altLang="ja-JP" dirty="0"/>
              <a:t> Thinning 6/32~32/32 : 107~573 kW-eq.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75064" y="2360266"/>
            <a:ext cx="278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“</a:t>
            </a:r>
            <a:r>
              <a:rPr lang="en-US" altLang="ja-JP" sz="2000" dirty="0" err="1"/>
              <a:t>Twiss</a:t>
            </a:r>
            <a:r>
              <a:rPr lang="en-US" altLang="ja-JP" sz="2000" dirty="0"/>
              <a:t> mismatch tuning”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3289" y="207426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“ (6.38, 6.42) ”</a:t>
            </a:r>
            <a:endParaRPr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687449" y="4479180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Loss power (W)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36450" y="5628419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Intensity (x 10</a:t>
            </a:r>
            <a:r>
              <a:rPr lang="en-US" altLang="ja-JP" baseline="30000" dirty="0"/>
              <a:t>13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627562" y="2471696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BLM signal (arb.)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32559" y="2840729"/>
            <a:ext cx="44118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457200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 Beam losses occurred only around injection energy and are mostly localized at the collimator section.</a:t>
            </a:r>
          </a:p>
          <a:p>
            <a:pPr marL="432000" indent="-457200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 Integrated beam losses increase linearly with beam intensity</a:t>
            </a:r>
          </a:p>
          <a:p>
            <a:pPr marL="432000" indent="-457200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 Beam loss up to 570 kW-eq. intensity is well minimized, only from foil scattering.</a:t>
            </a:r>
            <a:endParaRPr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00331" y="399300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Loss : ~&lt; 0.1%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40653" y="3536637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9595" y="1760609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―</a:t>
            </a:r>
            <a:r>
              <a:rPr lang="ja-JP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4.775 x 10</a:t>
            </a:r>
            <a:r>
              <a:rPr lang="en-US" altLang="ja-JP" sz="1600" b="1" baseline="30000" dirty="0">
                <a:solidFill>
                  <a:srgbClr val="FF0000"/>
                </a:solidFill>
              </a:rPr>
              <a:t>13</a:t>
            </a:r>
            <a:r>
              <a:rPr lang="en-US" altLang="ja-JP" sz="1600" b="1" dirty="0">
                <a:solidFill>
                  <a:srgbClr val="FF0000"/>
                </a:solidFill>
              </a:rPr>
              <a:t> : 573 kW-</a:t>
            </a:r>
            <a:r>
              <a:rPr lang="en-US" altLang="ja-JP" sz="1600" b="1" dirty="0" err="1">
                <a:solidFill>
                  <a:srgbClr val="FF0000"/>
                </a:solidFill>
              </a:rPr>
              <a:t>eq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53419" y="2020066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accent2"/>
                </a:solidFill>
              </a:rPr>
              <a:t>―</a:t>
            </a:r>
            <a:r>
              <a:rPr lang="ja-JP" altLang="en-US" sz="1600" b="1" dirty="0">
                <a:solidFill>
                  <a:schemeClr val="accent2"/>
                </a:solidFill>
              </a:rPr>
              <a:t> </a:t>
            </a:r>
            <a:r>
              <a:rPr lang="en-US" altLang="ja-JP" sz="1600" b="1" dirty="0">
                <a:solidFill>
                  <a:schemeClr val="accent2"/>
                </a:solidFill>
              </a:rPr>
              <a:t>3.579 x 10</a:t>
            </a:r>
            <a:r>
              <a:rPr lang="en-US" altLang="ja-JP" sz="1600" b="1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600" b="1" dirty="0">
                <a:solidFill>
                  <a:schemeClr val="accent2"/>
                </a:solidFill>
              </a:rPr>
              <a:t> : 429 kW-</a:t>
            </a:r>
            <a:r>
              <a:rPr lang="en-US" altLang="ja-JP" sz="1600" b="1" dirty="0" err="1">
                <a:solidFill>
                  <a:schemeClr val="accent2"/>
                </a:solidFill>
              </a:rPr>
              <a:t>eq</a:t>
            </a:r>
            <a:endParaRPr lang="ja-JP" altLang="en-US" sz="1600" b="1" dirty="0">
              <a:solidFill>
                <a:schemeClr val="accent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57798" y="2283715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B050"/>
                </a:solidFill>
              </a:rPr>
              <a:t>― 2.681 x 10</a:t>
            </a:r>
            <a:r>
              <a:rPr lang="en-US" altLang="ja-JP" sz="1600" b="1" baseline="30000" dirty="0">
                <a:solidFill>
                  <a:srgbClr val="00B050"/>
                </a:solidFill>
              </a:rPr>
              <a:t>13</a:t>
            </a:r>
            <a:r>
              <a:rPr lang="en-US" altLang="ja-JP" sz="1600" b="1" dirty="0">
                <a:solidFill>
                  <a:srgbClr val="00B050"/>
                </a:solidFill>
              </a:rPr>
              <a:t> : 322 kW-</a:t>
            </a:r>
            <a:r>
              <a:rPr lang="en-US" altLang="ja-JP" sz="1600" b="1" dirty="0" err="1">
                <a:solidFill>
                  <a:srgbClr val="00B050"/>
                </a:solidFill>
              </a:rPr>
              <a:t>eq</a:t>
            </a:r>
            <a:endParaRPr lang="ja-JP" altLang="en-US" sz="1600" b="1" dirty="0">
              <a:solidFill>
                <a:srgbClr val="00B05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56845" y="2559325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33CC"/>
                </a:solidFill>
              </a:rPr>
              <a:t>― 1.787 x 10</a:t>
            </a:r>
            <a:r>
              <a:rPr lang="en-US" altLang="ja-JP" sz="1600" b="1" baseline="30000" dirty="0">
                <a:solidFill>
                  <a:srgbClr val="FF33CC"/>
                </a:solidFill>
              </a:rPr>
              <a:t>13</a:t>
            </a:r>
            <a:r>
              <a:rPr lang="en-US" altLang="ja-JP" sz="1600" b="1" dirty="0">
                <a:solidFill>
                  <a:srgbClr val="FF33CC"/>
                </a:solidFill>
              </a:rPr>
              <a:t> : 214 kW-</a:t>
            </a:r>
            <a:r>
              <a:rPr lang="en-US" altLang="ja-JP" sz="1600" b="1" dirty="0" err="1">
                <a:solidFill>
                  <a:srgbClr val="FF33CC"/>
                </a:solidFill>
              </a:rPr>
              <a:t>eq</a:t>
            </a:r>
            <a:endParaRPr lang="ja-JP" altLang="en-US" sz="1600" b="1" dirty="0">
              <a:solidFill>
                <a:srgbClr val="FF33CC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62944" y="2840729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B0F0"/>
                </a:solidFill>
              </a:rPr>
              <a:t>― 0.889 x 10</a:t>
            </a:r>
            <a:r>
              <a:rPr lang="en-US" altLang="ja-JP" sz="1600" b="1" baseline="30000" dirty="0">
                <a:solidFill>
                  <a:srgbClr val="00B0F0"/>
                </a:solidFill>
              </a:rPr>
              <a:t>13</a:t>
            </a:r>
            <a:r>
              <a:rPr lang="en-US" altLang="ja-JP" sz="1600" b="1" dirty="0">
                <a:solidFill>
                  <a:srgbClr val="00B0F0"/>
                </a:solidFill>
              </a:rPr>
              <a:t> : 107 kW-</a:t>
            </a:r>
            <a:r>
              <a:rPr lang="en-US" altLang="ja-JP" sz="1600" b="1" dirty="0" err="1">
                <a:solidFill>
                  <a:srgbClr val="00B0F0"/>
                </a:solidFill>
              </a:rPr>
              <a:t>eq</a:t>
            </a:r>
            <a:endParaRPr lang="ja-JP" altLang="en-US" sz="1600" b="1" dirty="0">
              <a:solidFill>
                <a:srgbClr val="00B0F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-960000">
            <a:off x="2316114" y="4656174"/>
            <a:ext cx="235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Foil scattering loss only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38688" y="1245970"/>
            <a:ext cx="350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ea typeface="ＭＳ Ｐゴシック"/>
              </a:rPr>
              <a:t>Scintillation type BLM @ Collimator</a:t>
            </a:r>
            <a:endParaRPr lang="ja-JP" altLang="en-US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11647" y="5130788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66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3" y="1917407"/>
            <a:ext cx="3895899" cy="404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35"/>
          <p:cNvSpPr txBox="1"/>
          <p:nvPr/>
        </p:nvSpPr>
        <p:spPr>
          <a:xfrm>
            <a:off x="2050473" y="5960771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Time (ms)</a:t>
            </a:r>
            <a:endParaRPr kumimoji="1" lang="ja-JP" altLang="en-US" dirty="0"/>
          </a:p>
        </p:txBody>
      </p:sp>
      <p:sp>
        <p:nvSpPr>
          <p:cNvPr id="4" name="テキスト ボックス 36"/>
          <p:cNvSpPr txBox="1"/>
          <p:nvPr/>
        </p:nvSpPr>
        <p:spPr>
          <a:xfrm rot="16200000">
            <a:off x="-862057" y="3581649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dirty="0" smtClean="0"/>
              <a:t>Particles /pulse (x 10</a:t>
            </a:r>
            <a:r>
              <a:rPr kumimoji="1" lang="en-US" altLang="ja-JP" baseline="30000" dirty="0" smtClean="0"/>
              <a:t>13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72344" y="1073180"/>
            <a:ext cx="446122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600" dirty="0"/>
              <a:t>C</a:t>
            </a:r>
            <a:r>
              <a:rPr lang="en-US" altLang="ja-JP" sz="1600" dirty="0" smtClean="0"/>
              <a:t>irculating </a:t>
            </a:r>
            <a:r>
              <a:rPr lang="en-US" altLang="ja-JP" sz="1600" dirty="0"/>
              <a:t>beam intensity over the 20 </a:t>
            </a:r>
            <a:r>
              <a:rPr lang="en-US" altLang="ja-JP" sz="1600" dirty="0" smtClean="0"/>
              <a:t>ms</a:t>
            </a:r>
          </a:p>
          <a:p>
            <a:r>
              <a:rPr lang="en-US" altLang="ja-JP" sz="1600" dirty="0" smtClean="0"/>
              <a:t>from </a:t>
            </a:r>
            <a:r>
              <a:rPr lang="en-US" altLang="ja-JP" sz="1600" dirty="0"/>
              <a:t>injection to extraction measured </a:t>
            </a:r>
            <a:r>
              <a:rPr lang="en-US" altLang="ja-JP" sz="1600" dirty="0" smtClean="0"/>
              <a:t>by CT</a:t>
            </a:r>
            <a:endParaRPr lang="ja-JP" altLang="en-US" sz="1600" dirty="0"/>
          </a:p>
        </p:txBody>
      </p:sp>
      <p:sp>
        <p:nvSpPr>
          <p:cNvPr id="6" name="テキスト ボックス 45"/>
          <p:cNvSpPr txBox="1"/>
          <p:nvPr/>
        </p:nvSpPr>
        <p:spPr>
          <a:xfrm>
            <a:off x="360518" y="5384474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smtClean="0"/>
              <a:t>Injection</a:t>
            </a:r>
            <a:endParaRPr kumimoji="1" lang="ja-JP" altLang="en-US" sz="1600" dirty="0"/>
          </a:p>
        </p:txBody>
      </p:sp>
      <p:sp>
        <p:nvSpPr>
          <p:cNvPr id="7" name="テキスト ボックス 46"/>
          <p:cNvSpPr txBox="1"/>
          <p:nvPr/>
        </p:nvSpPr>
        <p:spPr>
          <a:xfrm>
            <a:off x="3808112" y="5384474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smtClean="0"/>
              <a:t>Extraction</a:t>
            </a:r>
            <a:endParaRPr kumimoji="1" lang="ja-JP" altLang="en-US" sz="1600" dirty="0"/>
          </a:p>
        </p:txBody>
      </p:sp>
      <p:sp>
        <p:nvSpPr>
          <p:cNvPr id="8" name="テキスト ボックス 48"/>
          <p:cNvSpPr txBox="1"/>
          <p:nvPr/>
        </p:nvSpPr>
        <p:spPr>
          <a:xfrm>
            <a:off x="1071808" y="1667938"/>
            <a:ext cx="3469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2000" b="1" u="sng" dirty="0" smtClean="0">
                <a:solidFill>
                  <a:srgbClr val="FF0000"/>
                </a:solidFill>
              </a:rPr>
              <a:t>8.41 x 10</a:t>
            </a:r>
            <a:r>
              <a:rPr lang="en-US" altLang="ja-JP" sz="2000" b="1" u="sng" baseline="30000" dirty="0" smtClean="0">
                <a:solidFill>
                  <a:srgbClr val="FF0000"/>
                </a:solidFill>
              </a:rPr>
              <a:t>13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 ppp : 1010 kW-eq.</a:t>
            </a:r>
            <a:endParaRPr kumimoji="1" lang="ja-JP" alt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49"/>
          <p:cNvSpPr txBox="1"/>
          <p:nvPr/>
        </p:nvSpPr>
        <p:spPr>
          <a:xfrm>
            <a:off x="1303537" y="2916576"/>
            <a:ext cx="2217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300" dirty="0" smtClean="0">
                <a:solidFill>
                  <a:srgbClr val="00B050"/>
                </a:solidFill>
              </a:rPr>
              <a:t>6.87 x 10</a:t>
            </a:r>
            <a:r>
              <a:rPr lang="en-US" altLang="ja-JP" sz="1300" baseline="30000" dirty="0" smtClean="0">
                <a:solidFill>
                  <a:srgbClr val="00B050"/>
                </a:solidFill>
              </a:rPr>
              <a:t>13</a:t>
            </a:r>
            <a:r>
              <a:rPr lang="en-US" altLang="ja-JP" sz="1300" dirty="0" smtClean="0">
                <a:solidFill>
                  <a:srgbClr val="00B050"/>
                </a:solidFill>
              </a:rPr>
              <a:t> ppp : 825 kW-eq.</a:t>
            </a:r>
            <a:endParaRPr kumimoji="1"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10" name="テキスト ボックス 50"/>
          <p:cNvSpPr txBox="1"/>
          <p:nvPr/>
        </p:nvSpPr>
        <p:spPr>
          <a:xfrm>
            <a:off x="1303537" y="3776297"/>
            <a:ext cx="2217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300" dirty="0" smtClean="0">
                <a:solidFill>
                  <a:srgbClr val="00B0F0"/>
                </a:solidFill>
              </a:rPr>
              <a:t>4.73 x 10</a:t>
            </a:r>
            <a:r>
              <a:rPr lang="en-US" altLang="ja-JP" sz="1300" baseline="30000" dirty="0" smtClean="0">
                <a:solidFill>
                  <a:srgbClr val="00B0F0"/>
                </a:solidFill>
              </a:rPr>
              <a:t>13</a:t>
            </a:r>
            <a:r>
              <a:rPr lang="en-US" altLang="ja-JP" sz="1300" dirty="0" smtClean="0">
                <a:solidFill>
                  <a:srgbClr val="00B0F0"/>
                </a:solidFill>
              </a:rPr>
              <a:t> ppp : 568 kW-eq.</a:t>
            </a:r>
            <a:endParaRPr kumimoji="1" lang="ja-JP" altLang="en-US" sz="1300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51"/>
          <p:cNvSpPr txBox="1"/>
          <p:nvPr/>
        </p:nvSpPr>
        <p:spPr>
          <a:xfrm>
            <a:off x="1303537" y="2503578"/>
            <a:ext cx="2217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300" dirty="0" smtClean="0">
                <a:solidFill>
                  <a:schemeClr val="accent2"/>
                </a:solidFill>
              </a:rPr>
              <a:t>7.86 x 10</a:t>
            </a:r>
            <a:r>
              <a:rPr lang="en-US" altLang="ja-JP" sz="1300" baseline="30000" dirty="0" smtClean="0">
                <a:solidFill>
                  <a:schemeClr val="accent2"/>
                </a:solidFill>
              </a:rPr>
              <a:t>13</a:t>
            </a:r>
            <a:r>
              <a:rPr lang="en-US" altLang="ja-JP" sz="1300" dirty="0" smtClean="0">
                <a:solidFill>
                  <a:schemeClr val="accent2"/>
                </a:solidFill>
              </a:rPr>
              <a:t> ppp : 944 kW-eq.</a:t>
            </a:r>
            <a:endParaRPr kumimoji="1"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12" name="テキスト ボックス 52"/>
          <p:cNvSpPr txBox="1"/>
          <p:nvPr/>
        </p:nvSpPr>
        <p:spPr>
          <a:xfrm>
            <a:off x="1303537" y="3353774"/>
            <a:ext cx="22172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300" dirty="0" smtClean="0">
                <a:solidFill>
                  <a:srgbClr val="FF33CC"/>
                </a:solidFill>
              </a:rPr>
              <a:t>5.80 x 10</a:t>
            </a:r>
            <a:r>
              <a:rPr lang="en-US" altLang="ja-JP" sz="1300" baseline="30000" dirty="0" smtClean="0">
                <a:solidFill>
                  <a:srgbClr val="FF33CC"/>
                </a:solidFill>
              </a:rPr>
              <a:t>13</a:t>
            </a:r>
            <a:r>
              <a:rPr lang="en-US" altLang="ja-JP" sz="1300" dirty="0" smtClean="0">
                <a:solidFill>
                  <a:srgbClr val="FF33CC"/>
                </a:solidFill>
              </a:rPr>
              <a:t> ppp : 696 kW-eq.</a:t>
            </a:r>
            <a:endParaRPr kumimoji="1"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992295" y="4233184"/>
            <a:ext cx="3766259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</a:rPr>
              <a:t>In January 10, 2015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we successfully achieved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     the 1-MW beam acceleration.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048453" y="4788026"/>
            <a:ext cx="7018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The beam losses observed for the </a:t>
            </a:r>
            <a:r>
              <a:rPr lang="en-US" altLang="ja-JP" sz="2000" dirty="0">
                <a:solidFill>
                  <a:srgbClr val="0000FF"/>
                </a:solidFill>
              </a:rPr>
              <a:t>944-kW (blue) </a:t>
            </a:r>
            <a:r>
              <a:rPr lang="en-US" altLang="ja-JP" sz="2000" dirty="0"/>
              <a:t>and </a:t>
            </a:r>
            <a:r>
              <a:rPr lang="en-US" altLang="ja-JP" sz="2000" dirty="0">
                <a:solidFill>
                  <a:srgbClr val="FF0000"/>
                </a:solidFill>
              </a:rPr>
              <a:t>1010 kW (red) </a:t>
            </a:r>
            <a:r>
              <a:rPr lang="en-US" altLang="ja-JP" sz="2000" dirty="0"/>
              <a:t>beams can be </a:t>
            </a:r>
            <a:r>
              <a:rPr lang="en-US" altLang="ja-JP" sz="2000" dirty="0" smtClean="0"/>
              <a:t>interpreted as </a:t>
            </a:r>
            <a:r>
              <a:rPr lang="en-US" altLang="ja-JP" sz="2000" b="1" dirty="0">
                <a:solidFill>
                  <a:srgbClr val="FF33CC"/>
                </a:solidFill>
              </a:rPr>
              <a:t>longitudinal beam </a:t>
            </a:r>
            <a:r>
              <a:rPr lang="en-US" altLang="ja-JP" sz="2000" b="1" dirty="0" smtClean="0">
                <a:solidFill>
                  <a:srgbClr val="FF33CC"/>
                </a:solidFill>
              </a:rPr>
              <a:t>loss.</a:t>
            </a:r>
            <a:endParaRPr lang="en-US" altLang="ja-JP" sz="2000" b="1" dirty="0" smtClean="0">
              <a:solidFill>
                <a:srgbClr val="FF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For this issue, we plan to </a:t>
            </a:r>
            <a:r>
              <a:rPr lang="en-US" altLang="ja-JP" sz="2000" dirty="0">
                <a:solidFill>
                  <a:srgbClr val="FF33CC"/>
                </a:solidFill>
              </a:rPr>
              <a:t>upgrade the anode power supply using this summer </a:t>
            </a:r>
            <a:r>
              <a:rPr lang="en-US" altLang="ja-JP" sz="2000" dirty="0" smtClean="0">
                <a:solidFill>
                  <a:srgbClr val="FF33CC"/>
                </a:solidFill>
              </a:rPr>
              <a:t>maintenance period</a:t>
            </a:r>
            <a:r>
              <a:rPr lang="en-US" altLang="ja-JP" sz="2000" dirty="0"/>
              <a:t>.</a:t>
            </a:r>
            <a:endParaRPr lang="en-US" altLang="ja-JP" sz="2000" dirty="0" smtClean="0">
              <a:solidFill>
                <a:srgbClr val="FF33CC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8574" y="160350"/>
            <a:ext cx="11605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i="1" dirty="0" smtClean="0">
                <a:solidFill>
                  <a:srgbClr val="00B0F0"/>
                </a:solidFill>
              </a:rPr>
              <a:t>Achievement of 1</a:t>
            </a:r>
            <a:r>
              <a:rPr lang="en-US" altLang="ja-JP" sz="4000" b="1" i="1" dirty="0">
                <a:solidFill>
                  <a:srgbClr val="00B0F0"/>
                </a:solidFill>
              </a:rPr>
              <a:t>M</a:t>
            </a:r>
            <a:r>
              <a:rPr lang="en-US" altLang="ja-JP" sz="4000" b="1" i="1" dirty="0" smtClean="0">
                <a:solidFill>
                  <a:srgbClr val="00B0F0"/>
                </a:solidFill>
              </a:rPr>
              <a:t>W-eq</a:t>
            </a:r>
            <a:r>
              <a:rPr lang="en-US" altLang="ja-JP" sz="4000" b="1" i="1" dirty="0">
                <a:solidFill>
                  <a:srgbClr val="00B0F0"/>
                </a:solidFill>
              </a:rPr>
              <a:t>. </a:t>
            </a:r>
            <a:r>
              <a:rPr lang="en-US" altLang="ja-JP" sz="4000" b="1" i="1" dirty="0" smtClean="0">
                <a:solidFill>
                  <a:srgbClr val="00B0F0"/>
                </a:solidFill>
              </a:rPr>
              <a:t>intensity beam acceleration</a:t>
            </a:r>
            <a:endParaRPr lang="ja-JP" altLang="en-US" sz="4000" b="1" i="1" dirty="0">
              <a:solidFill>
                <a:srgbClr val="00B0F0"/>
              </a:solidFill>
            </a:endParaRPr>
          </a:p>
        </p:txBody>
      </p:sp>
      <p:sp>
        <p:nvSpPr>
          <p:cNvPr id="27" name="日付プレースホルダー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11400" y="6200668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48" y="1073180"/>
            <a:ext cx="5830311" cy="33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"/>
          <p:cNvSpPr txBox="1"/>
          <p:nvPr/>
        </p:nvSpPr>
        <p:spPr>
          <a:xfrm>
            <a:off x="7884117" y="4316218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smtClean="0"/>
              <a:t>Time (ms)</a:t>
            </a:r>
            <a:endParaRPr kumimoji="1" lang="ja-JP" altLang="en-US" sz="1600" dirty="0"/>
          </a:p>
        </p:txBody>
      </p:sp>
      <p:sp>
        <p:nvSpPr>
          <p:cNvPr id="32" name="テキスト ボックス 4"/>
          <p:cNvSpPr txBox="1"/>
          <p:nvPr/>
        </p:nvSpPr>
        <p:spPr>
          <a:xfrm rot="16200000">
            <a:off x="4304660" y="244349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smtClean="0"/>
              <a:t>BLM signals (a.u.)</a:t>
            </a:r>
            <a:endParaRPr kumimoji="1" lang="ja-JP" altLang="en-US" sz="1600" dirty="0"/>
          </a:p>
        </p:txBody>
      </p:sp>
      <p:sp>
        <p:nvSpPr>
          <p:cNvPr id="33" name="テキスト ボックス 5"/>
          <p:cNvSpPr txBox="1"/>
          <p:nvPr/>
        </p:nvSpPr>
        <p:spPr>
          <a:xfrm>
            <a:off x="5785646" y="1166648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u="sng" dirty="0" smtClean="0"/>
              <a:t>BLM @ collimator section</a:t>
            </a:r>
            <a:endParaRPr kumimoji="1" lang="ja-JP" altLang="en-US" u="sng" dirty="0"/>
          </a:p>
        </p:txBody>
      </p:sp>
      <p:sp>
        <p:nvSpPr>
          <p:cNvPr id="34" name="テキスト ボックス 6"/>
          <p:cNvSpPr txBox="1"/>
          <p:nvPr/>
        </p:nvSpPr>
        <p:spPr>
          <a:xfrm>
            <a:off x="5785646" y="2775475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u="sng" dirty="0" smtClean="0"/>
              <a:t>BLM @ high dispersion area in the arc section</a:t>
            </a:r>
            <a:endParaRPr kumimoji="1" lang="ja-JP" altLang="en-US" u="sng" dirty="0"/>
          </a:p>
        </p:txBody>
      </p:sp>
      <p:sp>
        <p:nvSpPr>
          <p:cNvPr id="35" name="テキスト ボックス 7"/>
          <p:cNvSpPr txBox="1"/>
          <p:nvPr/>
        </p:nvSpPr>
        <p:spPr>
          <a:xfrm>
            <a:off x="8598150" y="1219874"/>
            <a:ext cx="245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FF0000"/>
                </a:solidFill>
              </a:rPr>
              <a:t>8.41 x 10</a:t>
            </a:r>
            <a:r>
              <a:rPr lang="en-US" altLang="ja-JP" sz="1400" baseline="30000" dirty="0" smtClean="0">
                <a:solidFill>
                  <a:srgbClr val="FF0000"/>
                </a:solidFill>
              </a:rPr>
              <a:t>13</a:t>
            </a:r>
            <a:r>
              <a:rPr lang="en-US" altLang="ja-JP" sz="1400" dirty="0" smtClean="0">
                <a:solidFill>
                  <a:srgbClr val="FF0000"/>
                </a:solidFill>
              </a:rPr>
              <a:t> ppp : 1010 kW-eq.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8"/>
          <p:cNvSpPr txBox="1"/>
          <p:nvPr/>
        </p:nvSpPr>
        <p:spPr>
          <a:xfrm>
            <a:off x="8609580" y="1661447"/>
            <a:ext cx="245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00B050"/>
                </a:solidFill>
              </a:rPr>
              <a:t>6.87 x 10</a:t>
            </a:r>
            <a:r>
              <a:rPr lang="en-US" altLang="ja-JP" sz="1400" baseline="30000" dirty="0" smtClean="0">
                <a:solidFill>
                  <a:srgbClr val="00B050"/>
                </a:solidFill>
              </a:rPr>
              <a:t>13</a:t>
            </a:r>
            <a:r>
              <a:rPr lang="en-US" altLang="ja-JP" sz="1400" dirty="0" smtClean="0">
                <a:solidFill>
                  <a:srgbClr val="00B050"/>
                </a:solidFill>
              </a:rPr>
              <a:t> ppp :   825 kW-eq.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37" name="テキスト ボックス 9"/>
          <p:cNvSpPr txBox="1"/>
          <p:nvPr/>
        </p:nvSpPr>
        <p:spPr>
          <a:xfrm>
            <a:off x="8609580" y="2075140"/>
            <a:ext cx="245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00B0F0"/>
                </a:solidFill>
              </a:rPr>
              <a:t>4.73 x 10</a:t>
            </a:r>
            <a:r>
              <a:rPr lang="en-US" altLang="ja-JP" sz="1400" baseline="30000" dirty="0" smtClean="0">
                <a:solidFill>
                  <a:srgbClr val="00B0F0"/>
                </a:solidFill>
              </a:rPr>
              <a:t>13</a:t>
            </a:r>
            <a:r>
              <a:rPr lang="en-US" altLang="ja-JP" sz="1400" dirty="0" smtClean="0">
                <a:solidFill>
                  <a:srgbClr val="00B0F0"/>
                </a:solidFill>
              </a:rPr>
              <a:t> ppp :   568 kW-eq.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38" name="テキスト ボックス 10"/>
          <p:cNvSpPr txBox="1"/>
          <p:nvPr/>
        </p:nvSpPr>
        <p:spPr>
          <a:xfrm>
            <a:off x="8609580" y="1435898"/>
            <a:ext cx="245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chemeClr val="accent2"/>
                </a:solidFill>
              </a:rPr>
              <a:t>7.86 x 10</a:t>
            </a:r>
            <a:r>
              <a:rPr lang="en-US" altLang="ja-JP" sz="1400" baseline="30000" dirty="0" smtClean="0">
                <a:solidFill>
                  <a:schemeClr val="accent2"/>
                </a:solidFill>
              </a:rPr>
              <a:t>13</a:t>
            </a:r>
            <a:r>
              <a:rPr lang="en-US" altLang="ja-JP" sz="1400" dirty="0" smtClean="0">
                <a:solidFill>
                  <a:schemeClr val="accent2"/>
                </a:solidFill>
              </a:rPr>
              <a:t> ppp :   944 kW-eq.</a:t>
            </a:r>
            <a:endParaRPr kumimoji="1"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39" name="テキスト ボックス 11"/>
          <p:cNvSpPr txBox="1"/>
          <p:nvPr/>
        </p:nvSpPr>
        <p:spPr>
          <a:xfrm>
            <a:off x="8609580" y="1868641"/>
            <a:ext cx="245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FF33CC"/>
                </a:solidFill>
              </a:rPr>
              <a:t>5.80 x 10</a:t>
            </a:r>
            <a:r>
              <a:rPr lang="en-US" altLang="ja-JP" sz="1400" baseline="30000" dirty="0" smtClean="0">
                <a:solidFill>
                  <a:srgbClr val="FF33CC"/>
                </a:solidFill>
              </a:rPr>
              <a:t>13</a:t>
            </a:r>
            <a:r>
              <a:rPr lang="en-US" altLang="ja-JP" sz="1400" dirty="0" smtClean="0">
                <a:solidFill>
                  <a:srgbClr val="FF33CC"/>
                </a:solidFill>
              </a:rPr>
              <a:t> ppp :   696 kW-eq.</a:t>
            </a:r>
            <a:endParaRPr kumimoji="1" lang="ja-JP" altLang="en-US" sz="1400" dirty="0">
              <a:solidFill>
                <a:srgbClr val="FF33CC"/>
              </a:solidFill>
            </a:endParaRPr>
          </a:p>
        </p:txBody>
      </p:sp>
      <p:sp>
        <p:nvSpPr>
          <p:cNvPr id="40" name="円/楕円 39"/>
          <p:cNvSpPr/>
          <p:nvPr/>
        </p:nvSpPr>
        <p:spPr bwMode="auto">
          <a:xfrm>
            <a:off x="5645822" y="1450519"/>
            <a:ext cx="792088" cy="1300787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41" name="直線コネクタ 40"/>
          <p:cNvCxnSpPr/>
          <p:nvPr/>
        </p:nvCxnSpPr>
        <p:spPr bwMode="auto">
          <a:xfrm flipV="1">
            <a:off x="6437910" y="991646"/>
            <a:ext cx="728296" cy="8637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42" name="テキスト ボックス 14"/>
          <p:cNvSpPr txBox="1"/>
          <p:nvPr/>
        </p:nvSpPr>
        <p:spPr>
          <a:xfrm>
            <a:off x="7095507" y="766097"/>
            <a:ext cx="4299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Book Antiqua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600" b="1" dirty="0" smtClean="0">
                <a:solidFill>
                  <a:srgbClr val="0000FF"/>
                </a:solidFill>
              </a:rPr>
              <a:t>Mainly from foil scattering during injection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cxnSp>
        <p:nvCxnSpPr>
          <p:cNvPr id="43" name="直線コネクタ 42"/>
          <p:cNvCxnSpPr/>
          <p:nvPr/>
        </p:nvCxnSpPr>
        <p:spPr bwMode="auto">
          <a:xfrm flipV="1">
            <a:off x="6559398" y="3943976"/>
            <a:ext cx="1750720" cy="710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4" name="直線矢印コネクタ 43"/>
          <p:cNvCxnSpPr/>
          <p:nvPr/>
        </p:nvCxnSpPr>
        <p:spPr bwMode="auto">
          <a:xfrm flipV="1">
            <a:off x="6559398" y="3812162"/>
            <a:ext cx="432048" cy="8426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テキスト ボックス 59"/>
          <p:cNvSpPr txBox="1"/>
          <p:nvPr/>
        </p:nvSpPr>
        <p:spPr>
          <a:xfrm>
            <a:off x="10998728" y="2960661"/>
            <a:ext cx="12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H. </a:t>
            </a:r>
            <a:r>
              <a:rPr kumimoji="1" lang="en-US" altLang="ja-JP" sz="2000" b="1" dirty="0" err="1" smtClean="0"/>
              <a:t>Hotchi</a:t>
            </a:r>
            <a:endParaRPr kumimoji="1" lang="ja-JP" altLang="en-US" sz="2000" b="1" dirty="0"/>
          </a:p>
        </p:txBody>
      </p:sp>
      <p:cxnSp>
        <p:nvCxnSpPr>
          <p:cNvPr id="61" name="直線矢印コネクタ 60"/>
          <p:cNvCxnSpPr/>
          <p:nvPr/>
        </p:nvCxnSpPr>
        <p:spPr bwMode="auto">
          <a:xfrm flipH="1">
            <a:off x="1157822" y="1936831"/>
            <a:ext cx="9597" cy="3302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821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5243"/>
            <a:ext cx="10515600" cy="1325563"/>
          </a:xfrm>
        </p:spPr>
        <p:txBody>
          <a:bodyPr/>
          <a:lstStyle/>
          <a:p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Summary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46551"/>
            <a:ext cx="10515600" cy="4730412"/>
          </a:xfrm>
        </p:spPr>
        <p:txBody>
          <a:bodyPr>
            <a:normAutofit lnSpcReduction="10000"/>
          </a:bodyPr>
          <a:lstStyle/>
          <a:p>
            <a:r>
              <a:rPr kumimoji="1" lang="en-US" altLang="ja-JP" b="1" i="1" dirty="0" smtClean="0"/>
              <a:t>The RCS was beam-commissioned in October 2007.</a:t>
            </a:r>
          </a:p>
          <a:p>
            <a:r>
              <a:rPr lang="en-US" altLang="ja-JP" b="1" i="1" dirty="0" smtClean="0"/>
              <a:t>The output beam power has been steadily increasing progressions in the beam tuning, hardware improvements and realistic simulations.</a:t>
            </a:r>
          </a:p>
          <a:p>
            <a:r>
              <a:rPr kumimoji="1" lang="en-US" altLang="ja-JP" b="1" i="1" dirty="0" smtClean="0"/>
              <a:t>After completing output energy and peak current upgrade of the LINAC, the RCS started the 1-MW beam tuning from October 2014.</a:t>
            </a:r>
          </a:p>
          <a:p>
            <a:r>
              <a:rPr lang="en-US" altLang="ja-JP" b="1" i="1" dirty="0" smtClean="0"/>
              <a:t>The 1-MW beam acceleration was successfully demonstrated on January 2015.</a:t>
            </a:r>
          </a:p>
          <a:p>
            <a:r>
              <a:rPr lang="en-US" altLang="ja-JP" b="1" i="1" dirty="0"/>
              <a:t>Now we are gradually increasing the routine output beam power by a 100-kW </a:t>
            </a:r>
            <a:r>
              <a:rPr lang="en-US" altLang="ja-JP" b="1" i="1" dirty="0" smtClean="0"/>
              <a:t>step every </a:t>
            </a:r>
            <a:r>
              <a:rPr lang="en-US" altLang="ja-JP" b="1" i="1" dirty="0"/>
              <a:t>one month. If this beam power ramp-up scenario is going </a:t>
            </a:r>
            <a:r>
              <a:rPr lang="en-US" altLang="ja-JP" b="1" i="1" dirty="0" smtClean="0"/>
              <a:t>well, the </a:t>
            </a:r>
            <a:r>
              <a:rPr lang="en-US" altLang="ja-JP" b="1" i="1" dirty="0"/>
              <a:t>1-MW routine beam operation is to start up from the next </a:t>
            </a:r>
            <a:r>
              <a:rPr lang="en-US" altLang="ja-JP" b="1" i="1" dirty="0" smtClean="0"/>
              <a:t>spring </a:t>
            </a:r>
            <a:r>
              <a:rPr lang="en-US" altLang="ja-JP" b="1" i="1" dirty="0"/>
              <a:t>via the summer maintenance period</a:t>
            </a:r>
            <a:r>
              <a:rPr lang="en-US" altLang="ja-JP" b="1" i="1" dirty="0" smtClean="0"/>
              <a:t>.</a:t>
            </a:r>
            <a:endParaRPr lang="en-US" altLang="ja-JP" b="1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4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1975" y="146720"/>
            <a:ext cx="9422457" cy="762000"/>
          </a:xfrm>
        </p:spPr>
        <p:txBody>
          <a:bodyPr>
            <a:normAutofit/>
          </a:bodyPr>
          <a:lstStyle/>
          <a:p>
            <a:pPr algn="l"/>
            <a:r>
              <a:rPr lang="en-US" altLang="ja-JP" sz="4000" b="1" i="1" dirty="0">
                <a:solidFill>
                  <a:srgbClr val="00B0F0"/>
                </a:solidFill>
                <a:latin typeface="+mn-lt"/>
              </a:rPr>
              <a:t>RCS injection process and acceleration cycle</a:t>
            </a:r>
            <a:endParaRPr lang="ja-JP" altLang="en-US" sz="40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9C5AC-386B-46CC-84A6-A2044D001D5B}" type="slidenum">
              <a:rPr lang="ja-JP" alt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6</a:t>
            </a:fld>
            <a:endParaRPr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847528" y="908721"/>
            <a:ext cx="4032448" cy="3016383"/>
            <a:chOff x="26022" y="1247035"/>
            <a:chExt cx="4185938" cy="3548721"/>
          </a:xfrm>
        </p:grpSpPr>
        <p:sp>
          <p:nvSpPr>
            <p:cNvPr id="6" name="フリーフォーム 1"/>
            <p:cNvSpPr/>
            <p:nvPr/>
          </p:nvSpPr>
          <p:spPr>
            <a:xfrm>
              <a:off x="683568" y="2092786"/>
              <a:ext cx="1658416" cy="1728192"/>
            </a:xfrm>
            <a:custGeom>
              <a:avLst/>
              <a:gdLst>
                <a:gd name="connsiteX0" fmla="*/ 0 w 7202659"/>
                <a:gd name="connsiteY0" fmla="*/ 773723 h 1577927"/>
                <a:gd name="connsiteX1" fmla="*/ 1828800 w 7202659"/>
                <a:gd name="connsiteY1" fmla="*/ 1575582 h 1577927"/>
                <a:gd name="connsiteX2" fmla="*/ 3629465 w 7202659"/>
                <a:gd name="connsiteY2" fmla="*/ 787791 h 1577927"/>
                <a:gd name="connsiteX3" fmla="*/ 5430129 w 7202659"/>
                <a:gd name="connsiteY3" fmla="*/ 0 h 1577927"/>
                <a:gd name="connsiteX4" fmla="*/ 7202659 w 7202659"/>
                <a:gd name="connsiteY4" fmla="*/ 787791 h 15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2659" h="1577927">
                  <a:moveTo>
                    <a:pt x="0" y="773723"/>
                  </a:moveTo>
                  <a:cubicBezTo>
                    <a:pt x="611944" y="1173480"/>
                    <a:pt x="1223889" y="1573237"/>
                    <a:pt x="1828800" y="1575582"/>
                  </a:cubicBezTo>
                  <a:cubicBezTo>
                    <a:pt x="2433711" y="1577927"/>
                    <a:pt x="3629465" y="787791"/>
                    <a:pt x="3629465" y="787791"/>
                  </a:cubicBezTo>
                  <a:cubicBezTo>
                    <a:pt x="4229687" y="525194"/>
                    <a:pt x="4834597" y="0"/>
                    <a:pt x="5430129" y="0"/>
                  </a:cubicBezTo>
                  <a:cubicBezTo>
                    <a:pt x="6025661" y="0"/>
                    <a:pt x="6614160" y="393895"/>
                    <a:pt x="7202659" y="787791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" name="フリーフォーム 1"/>
            <p:cNvSpPr/>
            <p:nvPr/>
          </p:nvSpPr>
          <p:spPr>
            <a:xfrm>
              <a:off x="2338608" y="2092786"/>
              <a:ext cx="1658416" cy="1728192"/>
            </a:xfrm>
            <a:custGeom>
              <a:avLst/>
              <a:gdLst>
                <a:gd name="connsiteX0" fmla="*/ 0 w 7202659"/>
                <a:gd name="connsiteY0" fmla="*/ 773723 h 1577927"/>
                <a:gd name="connsiteX1" fmla="*/ 1828800 w 7202659"/>
                <a:gd name="connsiteY1" fmla="*/ 1575582 h 1577927"/>
                <a:gd name="connsiteX2" fmla="*/ 3629465 w 7202659"/>
                <a:gd name="connsiteY2" fmla="*/ 787791 h 1577927"/>
                <a:gd name="connsiteX3" fmla="*/ 5430129 w 7202659"/>
                <a:gd name="connsiteY3" fmla="*/ 0 h 1577927"/>
                <a:gd name="connsiteX4" fmla="*/ 7202659 w 7202659"/>
                <a:gd name="connsiteY4" fmla="*/ 787791 h 15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2659" h="1577927">
                  <a:moveTo>
                    <a:pt x="0" y="773723"/>
                  </a:moveTo>
                  <a:cubicBezTo>
                    <a:pt x="611944" y="1173480"/>
                    <a:pt x="1223889" y="1573237"/>
                    <a:pt x="1828800" y="1575582"/>
                  </a:cubicBezTo>
                  <a:cubicBezTo>
                    <a:pt x="2433711" y="1577927"/>
                    <a:pt x="3629465" y="787791"/>
                    <a:pt x="3629465" y="787791"/>
                  </a:cubicBezTo>
                  <a:cubicBezTo>
                    <a:pt x="4229687" y="525194"/>
                    <a:pt x="4834597" y="0"/>
                    <a:pt x="5430129" y="0"/>
                  </a:cubicBezTo>
                  <a:cubicBezTo>
                    <a:pt x="6025661" y="0"/>
                    <a:pt x="6614160" y="393895"/>
                    <a:pt x="7202659" y="787791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683568" y="1268760"/>
              <a:ext cx="0" cy="30562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683568" y="4325034"/>
              <a:ext cx="35283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936024" y="4325034"/>
              <a:ext cx="3261811" cy="470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0           20         40  Time (</a:t>
              </a:r>
              <a:r>
                <a:rPr lang="en-US" altLang="ja-JP" sz="2000" dirty="0" err="1">
                  <a:latin typeface="Calibri" panose="020F0502020204030204" pitchFamily="34" charset="0"/>
                </a:rPr>
                <a:t>ms</a:t>
              </a:r>
              <a:r>
                <a:rPr lang="en-US" altLang="ja-JP" sz="2000" dirty="0">
                  <a:latin typeface="Calibri" panose="020F0502020204030204" pitchFamily="34" charset="0"/>
                </a:rPr>
                <a:t>)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17520000">
              <a:off x="499031" y="2648276"/>
              <a:ext cx="1750950" cy="41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Acceleration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67551" y="1247035"/>
              <a:ext cx="1782698" cy="470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Calibri" panose="020F0502020204030204" pitchFamily="34" charset="0"/>
                </a:rPr>
                <a:t>Fast Extraction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cxnSp>
          <p:nvCxnSpPr>
            <p:cNvPr id="23" name="直線矢印コネクタ 22"/>
            <p:cNvCxnSpPr>
              <a:endCxn id="6" idx="1"/>
            </p:cNvCxnSpPr>
            <p:nvPr/>
          </p:nvCxnSpPr>
          <p:spPr>
            <a:xfrm flipV="1">
              <a:off x="1104650" y="3818409"/>
              <a:ext cx="0" cy="3039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1933858" y="1644141"/>
              <a:ext cx="0" cy="40605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26022" y="3604954"/>
              <a:ext cx="662613" cy="470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0.28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6022" y="2748480"/>
              <a:ext cx="662613" cy="470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0.93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6022" y="1890987"/>
              <a:ext cx="662613" cy="470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1.13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 rot="16200000">
              <a:off x="-14995" y="1436473"/>
              <a:ext cx="781142" cy="415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</a:rPr>
                <a:t>B (T)</a:t>
              </a:r>
              <a:endParaRPr lang="ja-JP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965781" y="3669339"/>
              <a:ext cx="288032" cy="1516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1861850" y="2046490"/>
              <a:ext cx="144016" cy="925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9" name="テキスト ボックス 128"/>
          <p:cNvSpPr txBox="1"/>
          <p:nvPr/>
        </p:nvSpPr>
        <p:spPr>
          <a:xfrm>
            <a:off x="2447155" y="3212976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</a:rPr>
              <a:t>Injection</a:t>
            </a:r>
            <a:endParaRPr lang="ja-JP" alt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00" name="グループ化 199"/>
          <p:cNvGrpSpPr/>
          <p:nvPr/>
        </p:nvGrpSpPr>
        <p:grpSpPr>
          <a:xfrm>
            <a:off x="2462439" y="3946984"/>
            <a:ext cx="3399013" cy="382348"/>
            <a:chOff x="938438" y="4032000"/>
            <a:chExt cx="3399013" cy="382348"/>
          </a:xfrm>
        </p:grpSpPr>
        <p:cxnSp>
          <p:nvCxnSpPr>
            <p:cNvPr id="135" name="直線矢印コネクタ 134"/>
            <p:cNvCxnSpPr/>
            <p:nvPr/>
          </p:nvCxnSpPr>
          <p:spPr>
            <a:xfrm>
              <a:off x="938438" y="4414111"/>
              <a:ext cx="339901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1295716" y="4045016"/>
              <a:ext cx="143693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2880016" y="4032000"/>
              <a:ext cx="143693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6899567" y="4508595"/>
            <a:ext cx="3347330" cy="1909955"/>
            <a:chOff x="5148064" y="1231013"/>
            <a:chExt cx="3347330" cy="1909955"/>
          </a:xfrm>
        </p:grpSpPr>
        <p:sp>
          <p:nvSpPr>
            <p:cNvPr id="165" name="テキスト ボックス 164"/>
            <p:cNvSpPr txBox="1"/>
            <p:nvPr/>
          </p:nvSpPr>
          <p:spPr>
            <a:xfrm>
              <a:off x="5656559" y="2780928"/>
              <a:ext cx="9493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1</a:t>
              </a:r>
              <a:r>
                <a:rPr lang="en-US" altLang="ja-JP" sz="1600" baseline="30000" dirty="0"/>
                <a:t>st</a:t>
              </a:r>
              <a:r>
                <a:rPr lang="en-US" altLang="ja-JP" sz="1600" dirty="0"/>
                <a:t> bunch</a:t>
              </a:r>
              <a:endParaRPr lang="ja-JP" altLang="en-US" sz="1600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7092280" y="2802414"/>
              <a:ext cx="995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2</a:t>
              </a:r>
              <a:r>
                <a:rPr lang="en-US" altLang="ja-JP" sz="1600" baseline="30000" dirty="0"/>
                <a:t>nd</a:t>
              </a:r>
              <a:r>
                <a:rPr lang="en-US" altLang="ja-JP" sz="1600" dirty="0"/>
                <a:t> bunch</a:t>
              </a:r>
              <a:endParaRPr lang="ja-JP" altLang="en-US" sz="1600" dirty="0"/>
            </a:p>
          </p:txBody>
        </p:sp>
        <p:grpSp>
          <p:nvGrpSpPr>
            <p:cNvPr id="167" name="グループ化 166"/>
            <p:cNvGrpSpPr/>
            <p:nvPr/>
          </p:nvGrpSpPr>
          <p:grpSpPr>
            <a:xfrm>
              <a:off x="5404677" y="1391802"/>
              <a:ext cx="1366121" cy="1521418"/>
              <a:chOff x="943668" y="3840074"/>
              <a:chExt cx="1366121" cy="1521418"/>
            </a:xfrm>
          </p:grpSpPr>
          <p:cxnSp>
            <p:nvCxnSpPr>
              <p:cNvPr id="169" name="直線矢印コネクタ 168"/>
              <p:cNvCxnSpPr/>
              <p:nvPr/>
            </p:nvCxnSpPr>
            <p:spPr>
              <a:xfrm flipV="1">
                <a:off x="1628928" y="3840074"/>
                <a:ext cx="0" cy="15214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フリーフォーム 169"/>
              <p:cNvSpPr/>
              <p:nvPr/>
            </p:nvSpPr>
            <p:spPr>
              <a:xfrm>
                <a:off x="945428" y="4066712"/>
                <a:ext cx="1364361" cy="568118"/>
              </a:xfrm>
              <a:custGeom>
                <a:avLst/>
                <a:gdLst>
                  <a:gd name="connsiteX0" fmla="*/ 0 w 2461846"/>
                  <a:gd name="connsiteY0" fmla="*/ 886264 h 886264"/>
                  <a:gd name="connsiteX1" fmla="*/ 1237957 w 2461846"/>
                  <a:gd name="connsiteY1" fmla="*/ 0 h 886264"/>
                  <a:gd name="connsiteX2" fmla="*/ 2461846 w 2461846"/>
                  <a:gd name="connsiteY2" fmla="*/ 886264 h 8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1846" h="886264">
                    <a:moveTo>
                      <a:pt x="0" y="886264"/>
                    </a:moveTo>
                    <a:cubicBezTo>
                      <a:pt x="413824" y="443132"/>
                      <a:pt x="827649" y="0"/>
                      <a:pt x="1237957" y="0"/>
                    </a:cubicBezTo>
                    <a:cubicBezTo>
                      <a:pt x="1648265" y="0"/>
                      <a:pt x="2055055" y="443132"/>
                      <a:pt x="2461846" y="8862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1" name="フリーフォーム 170"/>
              <p:cNvSpPr/>
              <p:nvPr/>
            </p:nvSpPr>
            <p:spPr>
              <a:xfrm rot="10800000">
                <a:off x="943668" y="4623650"/>
                <a:ext cx="1364361" cy="567101"/>
              </a:xfrm>
              <a:custGeom>
                <a:avLst/>
                <a:gdLst>
                  <a:gd name="connsiteX0" fmla="*/ 0 w 2461846"/>
                  <a:gd name="connsiteY0" fmla="*/ 886264 h 886264"/>
                  <a:gd name="connsiteX1" fmla="*/ 1237957 w 2461846"/>
                  <a:gd name="connsiteY1" fmla="*/ 0 h 886264"/>
                  <a:gd name="connsiteX2" fmla="*/ 2461846 w 2461846"/>
                  <a:gd name="connsiteY2" fmla="*/ 886264 h 8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1846" h="886264">
                    <a:moveTo>
                      <a:pt x="0" y="886264"/>
                    </a:moveTo>
                    <a:cubicBezTo>
                      <a:pt x="413824" y="443132"/>
                      <a:pt x="827649" y="0"/>
                      <a:pt x="1237957" y="0"/>
                    </a:cubicBezTo>
                    <a:cubicBezTo>
                      <a:pt x="1648265" y="0"/>
                      <a:pt x="2055055" y="443132"/>
                      <a:pt x="2461846" y="8862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2" name="正方形/長方形 171"/>
              <p:cNvSpPr/>
              <p:nvPr/>
            </p:nvSpPr>
            <p:spPr>
              <a:xfrm>
                <a:off x="1189974" y="4531165"/>
                <a:ext cx="877907" cy="184969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3" name="正方形/長方形 172"/>
              <p:cNvSpPr/>
              <p:nvPr/>
            </p:nvSpPr>
            <p:spPr>
              <a:xfrm rot="5400000">
                <a:off x="1260446" y="4544040"/>
                <a:ext cx="737842" cy="159220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4" name="正方形/長方形 173"/>
              <p:cNvSpPr/>
              <p:nvPr/>
            </p:nvSpPr>
            <p:spPr>
              <a:xfrm rot="8249904">
                <a:off x="1310489" y="4531165"/>
                <a:ext cx="637758" cy="184969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75" name="正方形/長方形 174"/>
              <p:cNvSpPr/>
              <p:nvPr/>
            </p:nvSpPr>
            <p:spPr>
              <a:xfrm rot="2582888">
                <a:off x="1320165" y="4526084"/>
                <a:ext cx="638638" cy="183952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76" name="テキスト ボックス 29"/>
            <p:cNvSpPr txBox="1">
              <a:spLocks noChangeArrowheads="1"/>
            </p:cNvSpPr>
            <p:nvPr/>
          </p:nvSpPr>
          <p:spPr bwMode="auto">
            <a:xfrm>
              <a:off x="5337370" y="1231013"/>
              <a:ext cx="10381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i="1" dirty="0" err="1" smtClean="0">
                  <a:latin typeface="Symbol" pitchFamily="18" charset="2"/>
                </a:rPr>
                <a:t>D</a:t>
              </a:r>
              <a:r>
                <a:rPr lang="en-US" altLang="ja-JP" sz="2000" i="1" dirty="0" err="1" smtClean="0"/>
                <a:t>p</a:t>
              </a:r>
              <a:r>
                <a:rPr lang="en-US" altLang="ja-JP" sz="2000" i="1" dirty="0" smtClean="0"/>
                <a:t>/p</a:t>
              </a:r>
              <a:r>
                <a:rPr lang="en-US" altLang="ja-JP" sz="2000" i="1" baseline="-25000" dirty="0" smtClean="0"/>
                <a:t>0</a:t>
              </a:r>
              <a:endParaRPr lang="ja-JP" altLang="en-US" sz="2000" i="1" baseline="-25000" dirty="0"/>
            </a:p>
          </p:txBody>
        </p:sp>
        <p:sp>
          <p:nvSpPr>
            <p:cNvPr id="177" name="テキスト ボックス 30"/>
            <p:cNvSpPr txBox="1">
              <a:spLocks noChangeArrowheads="1"/>
            </p:cNvSpPr>
            <p:nvPr/>
          </p:nvSpPr>
          <p:spPr bwMode="auto">
            <a:xfrm>
              <a:off x="8096905" y="1772816"/>
              <a:ext cx="3984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dirty="0">
                  <a:latin typeface="Symbol" pitchFamily="18" charset="2"/>
                </a:rPr>
                <a:t>f</a:t>
              </a:r>
              <a:endParaRPr lang="ja-JP" altLang="en-US" dirty="0"/>
            </a:p>
          </p:txBody>
        </p:sp>
        <p:grpSp>
          <p:nvGrpSpPr>
            <p:cNvPr id="178" name="グループ化 177"/>
            <p:cNvGrpSpPr/>
            <p:nvPr/>
          </p:nvGrpSpPr>
          <p:grpSpPr>
            <a:xfrm>
              <a:off x="5148064" y="1412776"/>
              <a:ext cx="3308881" cy="1521418"/>
              <a:chOff x="-665193" y="3840074"/>
              <a:chExt cx="3308881" cy="1521418"/>
            </a:xfrm>
          </p:grpSpPr>
          <p:cxnSp>
            <p:nvCxnSpPr>
              <p:cNvPr id="179" name="直線矢印コネクタ 178"/>
              <p:cNvCxnSpPr/>
              <p:nvPr/>
            </p:nvCxnSpPr>
            <p:spPr>
              <a:xfrm>
                <a:off x="-665193" y="4600783"/>
                <a:ext cx="3308881" cy="228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矢印コネクタ 179"/>
              <p:cNvCxnSpPr/>
              <p:nvPr/>
            </p:nvCxnSpPr>
            <p:spPr>
              <a:xfrm flipV="1">
                <a:off x="1628928" y="3840074"/>
                <a:ext cx="0" cy="15214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フリーフォーム 180"/>
              <p:cNvSpPr/>
              <p:nvPr/>
            </p:nvSpPr>
            <p:spPr>
              <a:xfrm>
                <a:off x="945428" y="4066712"/>
                <a:ext cx="1364361" cy="568118"/>
              </a:xfrm>
              <a:custGeom>
                <a:avLst/>
                <a:gdLst>
                  <a:gd name="connsiteX0" fmla="*/ 0 w 2461846"/>
                  <a:gd name="connsiteY0" fmla="*/ 886264 h 886264"/>
                  <a:gd name="connsiteX1" fmla="*/ 1237957 w 2461846"/>
                  <a:gd name="connsiteY1" fmla="*/ 0 h 886264"/>
                  <a:gd name="connsiteX2" fmla="*/ 2461846 w 2461846"/>
                  <a:gd name="connsiteY2" fmla="*/ 886264 h 8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1846" h="886264">
                    <a:moveTo>
                      <a:pt x="0" y="886264"/>
                    </a:moveTo>
                    <a:cubicBezTo>
                      <a:pt x="413824" y="443132"/>
                      <a:pt x="827649" y="0"/>
                      <a:pt x="1237957" y="0"/>
                    </a:cubicBezTo>
                    <a:cubicBezTo>
                      <a:pt x="1648265" y="0"/>
                      <a:pt x="2055055" y="443132"/>
                      <a:pt x="2461846" y="8862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2" name="フリーフォーム 181"/>
              <p:cNvSpPr/>
              <p:nvPr/>
            </p:nvSpPr>
            <p:spPr>
              <a:xfrm rot="10800000">
                <a:off x="943668" y="4623650"/>
                <a:ext cx="1364361" cy="567101"/>
              </a:xfrm>
              <a:custGeom>
                <a:avLst/>
                <a:gdLst>
                  <a:gd name="connsiteX0" fmla="*/ 0 w 2461846"/>
                  <a:gd name="connsiteY0" fmla="*/ 886264 h 886264"/>
                  <a:gd name="connsiteX1" fmla="*/ 1237957 w 2461846"/>
                  <a:gd name="connsiteY1" fmla="*/ 0 h 886264"/>
                  <a:gd name="connsiteX2" fmla="*/ 2461846 w 2461846"/>
                  <a:gd name="connsiteY2" fmla="*/ 886264 h 88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1846" h="886264">
                    <a:moveTo>
                      <a:pt x="0" y="886264"/>
                    </a:moveTo>
                    <a:cubicBezTo>
                      <a:pt x="413824" y="443132"/>
                      <a:pt x="827649" y="0"/>
                      <a:pt x="1237957" y="0"/>
                    </a:cubicBezTo>
                    <a:cubicBezTo>
                      <a:pt x="1648265" y="0"/>
                      <a:pt x="2055055" y="443132"/>
                      <a:pt x="2461846" y="8862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3" name="正方形/長方形 182"/>
              <p:cNvSpPr/>
              <p:nvPr/>
            </p:nvSpPr>
            <p:spPr>
              <a:xfrm>
                <a:off x="1189974" y="4531165"/>
                <a:ext cx="877907" cy="184969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4" name="正方形/長方形 183"/>
              <p:cNvSpPr/>
              <p:nvPr/>
            </p:nvSpPr>
            <p:spPr>
              <a:xfrm rot="5400000">
                <a:off x="1260446" y="4544040"/>
                <a:ext cx="737842" cy="159220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5" name="正方形/長方形 184"/>
              <p:cNvSpPr/>
              <p:nvPr/>
            </p:nvSpPr>
            <p:spPr>
              <a:xfrm rot="8249904">
                <a:off x="1310489" y="4531165"/>
                <a:ext cx="637758" cy="184969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86" name="正方形/長方形 185"/>
              <p:cNvSpPr/>
              <p:nvPr/>
            </p:nvSpPr>
            <p:spPr>
              <a:xfrm rot="2582888">
                <a:off x="1320165" y="4526084"/>
                <a:ext cx="638638" cy="183952"/>
              </a:xfrm>
              <a:prstGeom prst="rect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189" name="テキスト ボックス 188"/>
            <p:cNvSpPr txBox="1"/>
            <p:nvPr/>
          </p:nvSpPr>
          <p:spPr>
            <a:xfrm>
              <a:off x="6440721" y="1311151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h=2</a:t>
              </a:r>
              <a:endParaRPr lang="ja-JP" altLang="en-US" dirty="0"/>
            </a:p>
          </p:txBody>
        </p:sp>
      </p:grpSp>
      <p:sp>
        <p:nvSpPr>
          <p:cNvPr id="193" name="テキスト ボックス 192"/>
          <p:cNvSpPr txBox="1"/>
          <p:nvPr/>
        </p:nvSpPr>
        <p:spPr>
          <a:xfrm>
            <a:off x="6454535" y="1212524"/>
            <a:ext cx="5638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FF"/>
                </a:solidFill>
              </a:rPr>
              <a:t>* Multi-turn H</a:t>
            </a:r>
            <a:r>
              <a:rPr lang="en-US" altLang="ja-JP" sz="2000" baseline="30000" dirty="0">
                <a:solidFill>
                  <a:srgbClr val="FF00FF"/>
                </a:solidFill>
              </a:rPr>
              <a:t>-</a:t>
            </a:r>
            <a:r>
              <a:rPr lang="en-US" altLang="ja-JP" sz="2000" dirty="0">
                <a:solidFill>
                  <a:srgbClr val="FF00FF"/>
                </a:solidFill>
              </a:rPr>
              <a:t> stripping injection (</a:t>
            </a:r>
            <a:r>
              <a:rPr lang="en-US" altLang="ja-JP" sz="2000" dirty="0" smtClean="0">
                <a:solidFill>
                  <a:srgbClr val="FF00FF"/>
                </a:solidFill>
              </a:rPr>
              <a:t>0.5ms~307turns).</a:t>
            </a:r>
            <a:endParaRPr lang="en-US" altLang="ja-JP" sz="2000" dirty="0">
              <a:solidFill>
                <a:srgbClr val="FF00FF"/>
              </a:solidFill>
            </a:endParaRPr>
          </a:p>
          <a:p>
            <a:r>
              <a:rPr lang="en-US" altLang="ja-JP" sz="2000" dirty="0">
                <a:solidFill>
                  <a:srgbClr val="FF00FF"/>
                </a:solidFill>
              </a:rPr>
              <a:t>* </a:t>
            </a:r>
            <a:r>
              <a:rPr lang="en-US" altLang="ja-JP" sz="2000" dirty="0" smtClean="0">
                <a:solidFill>
                  <a:srgbClr val="FF00FF"/>
                </a:solidFill>
              </a:rPr>
              <a:t>Acceleration in r</a:t>
            </a:r>
            <a:r>
              <a:rPr lang="en-US" altLang="ja-JP" sz="2000" dirty="0" smtClean="0">
                <a:solidFill>
                  <a:srgbClr val="FF00FF"/>
                </a:solidFill>
              </a:rPr>
              <a:t>apid cycling </a:t>
            </a:r>
            <a:r>
              <a:rPr lang="en-US" altLang="ja-JP" sz="2000" dirty="0" smtClean="0">
                <a:solidFill>
                  <a:srgbClr val="FF00FF"/>
                </a:solidFill>
              </a:rPr>
              <a:t>(25Hz</a:t>
            </a:r>
            <a:r>
              <a:rPr lang="en-US" altLang="ja-JP" sz="2000" dirty="0" smtClean="0">
                <a:solidFill>
                  <a:srgbClr val="FF00FF"/>
                </a:solidFill>
              </a:rPr>
              <a:t>).</a:t>
            </a:r>
            <a:endParaRPr lang="en-US" altLang="ja-JP" sz="2000" dirty="0">
              <a:solidFill>
                <a:srgbClr val="FF00FF"/>
              </a:solidFill>
            </a:endParaRPr>
          </a:p>
          <a:p>
            <a:r>
              <a:rPr lang="en-US" altLang="ja-JP" sz="2000" dirty="0" smtClean="0">
                <a:solidFill>
                  <a:srgbClr val="FF00FF"/>
                </a:solidFill>
              </a:rPr>
              <a:t>* Fast </a:t>
            </a:r>
            <a:r>
              <a:rPr lang="en-US" altLang="ja-JP" sz="2000" dirty="0">
                <a:solidFill>
                  <a:srgbClr val="FF00FF"/>
                </a:solidFill>
              </a:rPr>
              <a:t>extraction</a:t>
            </a:r>
            <a:r>
              <a:rPr lang="en-US" altLang="ja-JP" sz="2000" dirty="0" smtClean="0">
                <a:solidFill>
                  <a:srgbClr val="FF00FF"/>
                </a:solidFill>
              </a:rPr>
              <a:t>.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6774514" y="2583772"/>
            <a:ext cx="3960440" cy="1338294"/>
            <a:chOff x="6774514" y="2583772"/>
            <a:chExt cx="3960440" cy="1338294"/>
          </a:xfrm>
        </p:grpSpPr>
        <p:grpSp>
          <p:nvGrpSpPr>
            <p:cNvPr id="195" name="グループ化 194"/>
            <p:cNvGrpSpPr/>
            <p:nvPr/>
          </p:nvGrpSpPr>
          <p:grpSpPr>
            <a:xfrm>
              <a:off x="6774514" y="2583772"/>
              <a:ext cx="3960440" cy="1338294"/>
              <a:chOff x="4860032" y="3230640"/>
              <a:chExt cx="3960440" cy="1338294"/>
            </a:xfrm>
          </p:grpSpPr>
          <p:cxnSp>
            <p:nvCxnSpPr>
              <p:cNvPr id="156" name="直線コネクタ 155"/>
              <p:cNvCxnSpPr/>
              <p:nvPr/>
            </p:nvCxnSpPr>
            <p:spPr>
              <a:xfrm>
                <a:off x="4860032" y="4509120"/>
                <a:ext cx="39604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コネクタ 156"/>
              <p:cNvCxnSpPr/>
              <p:nvPr/>
            </p:nvCxnSpPr>
            <p:spPr>
              <a:xfrm flipV="1">
                <a:off x="5087042" y="3699160"/>
                <a:ext cx="642487" cy="8099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コネクタ 157"/>
              <p:cNvCxnSpPr/>
              <p:nvPr/>
            </p:nvCxnSpPr>
            <p:spPr>
              <a:xfrm>
                <a:off x="5729529" y="3699160"/>
                <a:ext cx="215160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/>
              <p:cNvCxnSpPr/>
              <p:nvPr/>
            </p:nvCxnSpPr>
            <p:spPr>
              <a:xfrm>
                <a:off x="7884368" y="3699160"/>
                <a:ext cx="612440" cy="8099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矢印コネクタ 161"/>
              <p:cNvCxnSpPr/>
              <p:nvPr/>
            </p:nvCxnSpPr>
            <p:spPr>
              <a:xfrm>
                <a:off x="6074321" y="3573016"/>
                <a:ext cx="136830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テキスト ボックス 162"/>
              <p:cNvSpPr txBox="1"/>
              <p:nvPr/>
            </p:nvSpPr>
            <p:spPr>
              <a:xfrm>
                <a:off x="6360377" y="3230640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Calibri" panose="020F0502020204030204" pitchFamily="34" charset="0"/>
                  </a:rPr>
                  <a:t>600ns</a:t>
                </a:r>
                <a:endParaRPr lang="ja-JP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テキスト ボックス 163"/>
              <p:cNvSpPr txBox="1"/>
              <p:nvPr/>
            </p:nvSpPr>
            <p:spPr>
              <a:xfrm>
                <a:off x="5436096" y="3861048"/>
                <a:ext cx="17139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Fast extraction</a:t>
                </a:r>
              </a:p>
              <a:p>
                <a:r>
                  <a:rPr lang="en-US" altLang="ja-JP" sz="2000" dirty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by kicker</a:t>
                </a:r>
                <a:endParaRPr lang="ja-JP" altLang="en-US" sz="2000" dirty="0">
                  <a:solidFill>
                    <a:srgbClr val="0000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円/楕円 189"/>
              <p:cNvSpPr/>
              <p:nvPr/>
            </p:nvSpPr>
            <p:spPr>
              <a:xfrm>
                <a:off x="7264800" y="3636000"/>
                <a:ext cx="348902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1" name="円/楕円 190"/>
              <p:cNvSpPr/>
              <p:nvPr/>
            </p:nvSpPr>
            <p:spPr>
              <a:xfrm>
                <a:off x="5904000" y="3636000"/>
                <a:ext cx="371411" cy="14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201" name="テキスト ボックス 200"/>
            <p:cNvSpPr txBox="1"/>
            <p:nvPr/>
          </p:nvSpPr>
          <p:spPr>
            <a:xfrm>
              <a:off x="8998519" y="3160800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Calibri" panose="020F0502020204030204" pitchFamily="34" charset="0"/>
                </a:rPr>
                <a:t>~</a:t>
              </a:r>
              <a:r>
                <a:rPr lang="en-US" altLang="ja-JP" sz="1400" dirty="0">
                  <a:latin typeface="Calibri" panose="020F0502020204030204" pitchFamily="34" charset="0"/>
                </a:rPr>
                <a:t>20</a:t>
              </a:r>
              <a:r>
                <a:rPr lang="en-US" altLang="ja-JP" sz="1400" dirty="0" smtClean="0">
                  <a:latin typeface="Calibri" panose="020F0502020204030204" pitchFamily="34" charset="0"/>
                </a:rPr>
                <a:t>0ns</a:t>
              </a:r>
              <a:endParaRPr lang="ja-JP" alt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4" name="直線矢印コネクタ 3"/>
            <p:cNvCxnSpPr/>
            <p:nvPr/>
          </p:nvCxnSpPr>
          <p:spPr>
            <a:xfrm>
              <a:off x="9006762" y="3214180"/>
              <a:ext cx="1517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 rot="-10800000">
              <a:off x="9510818" y="3214180"/>
              <a:ext cx="1517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円/楕円 84"/>
          <p:cNvSpPr/>
          <p:nvPr/>
        </p:nvSpPr>
        <p:spPr>
          <a:xfrm>
            <a:off x="4317600" y="2998800"/>
            <a:ext cx="277470" cy="1288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6" name="円/楕円 85"/>
          <p:cNvSpPr/>
          <p:nvPr/>
        </p:nvSpPr>
        <p:spPr>
          <a:xfrm>
            <a:off x="5214001" y="1609200"/>
            <a:ext cx="138735" cy="787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1847149" y="4705597"/>
            <a:ext cx="3600781" cy="1991340"/>
            <a:chOff x="1847149" y="4705597"/>
            <a:chExt cx="3600781" cy="1991340"/>
          </a:xfrm>
        </p:grpSpPr>
        <p:grpSp>
          <p:nvGrpSpPr>
            <p:cNvPr id="187" name="グループ化 186"/>
            <p:cNvGrpSpPr/>
            <p:nvPr/>
          </p:nvGrpSpPr>
          <p:grpSpPr>
            <a:xfrm>
              <a:off x="1847149" y="4705597"/>
              <a:ext cx="3600781" cy="1991340"/>
              <a:chOff x="323148" y="4705596"/>
              <a:chExt cx="3600781" cy="1991340"/>
            </a:xfrm>
          </p:grpSpPr>
          <p:grpSp>
            <p:nvGrpSpPr>
              <p:cNvPr id="143" name="グループ化 142"/>
              <p:cNvGrpSpPr/>
              <p:nvPr/>
            </p:nvGrpSpPr>
            <p:grpSpPr>
              <a:xfrm>
                <a:off x="323529" y="4705596"/>
                <a:ext cx="3600400" cy="1991340"/>
                <a:chOff x="179513" y="4670197"/>
                <a:chExt cx="3600400" cy="1991340"/>
              </a:xfrm>
            </p:grpSpPr>
            <p:grpSp>
              <p:nvGrpSpPr>
                <p:cNvPr id="92" name="グループ化 91"/>
                <p:cNvGrpSpPr/>
                <p:nvPr/>
              </p:nvGrpSpPr>
              <p:grpSpPr>
                <a:xfrm>
                  <a:off x="179513" y="4670197"/>
                  <a:ext cx="3600400" cy="1991340"/>
                  <a:chOff x="3507233" y="4132316"/>
                  <a:chExt cx="4421185" cy="2167935"/>
                </a:xfrm>
              </p:grpSpPr>
              <p:pic>
                <p:nvPicPr>
                  <p:cNvPr id="39" name="Picture 12" descr="Bfield_AC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199" t="20694" r="11438" b="6139"/>
                  <a:stretch>
                    <a:fillRect/>
                  </a:stretch>
                </p:blipFill>
                <p:spPr bwMode="auto">
                  <a:xfrm>
                    <a:off x="4113655" y="4206764"/>
                    <a:ext cx="3814763" cy="17249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0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6689" y="5240734"/>
                    <a:ext cx="1325155" cy="40208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b="1" dirty="0"/>
                      <a:t>.  .  .  .  .  .</a:t>
                    </a:r>
                  </a:p>
                </p:txBody>
              </p:sp>
              <p:sp>
                <p:nvSpPr>
                  <p:cNvPr id="5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90485" y="4376041"/>
                    <a:ext cx="870444" cy="3685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600" dirty="0">
                        <a:latin typeface="Calibri" panose="020F0502020204030204" pitchFamily="34" charset="0"/>
                      </a:rPr>
                      <a:t>B field</a:t>
                    </a:r>
                  </a:p>
                </p:txBody>
              </p:sp>
              <p:sp>
                <p:nvSpPr>
                  <p:cNvPr id="5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7132606" y="4664391"/>
                    <a:ext cx="233350" cy="34731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7233" y="4503325"/>
                    <a:ext cx="1667427" cy="6366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600" dirty="0">
                        <a:latin typeface="Calibri" panose="020F0502020204030204" pitchFamily="34" charset="0"/>
                      </a:rPr>
                      <a:t>Intermediate </a:t>
                    </a:r>
                  </a:p>
                  <a:p>
                    <a:r>
                      <a:rPr lang="en-US" altLang="ja-JP" sz="1600" dirty="0">
                        <a:latin typeface="Calibri" panose="020F0502020204030204" pitchFamily="34" charset="0"/>
                      </a:rPr>
                      <a:t>Pulses</a:t>
                    </a:r>
                  </a:p>
                </p:txBody>
              </p:sp>
              <p:sp>
                <p:nvSpPr>
                  <p:cNvPr id="5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981166" y="5094320"/>
                    <a:ext cx="194076" cy="225146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26535" y="5931673"/>
                    <a:ext cx="1242479" cy="3685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600" dirty="0">
                        <a:latin typeface="Calibri" pitchFamily="34" charset="0"/>
                      </a:rPr>
                      <a:t>Time (</a:t>
                    </a:r>
                    <a:r>
                      <a:rPr lang="en-US" altLang="ja-JP" sz="1600" dirty="0" err="1">
                        <a:latin typeface="Calibri" pitchFamily="34" charset="0"/>
                      </a:rPr>
                      <a:t>ms</a:t>
                    </a:r>
                    <a:r>
                      <a:rPr lang="en-US" altLang="ja-JP" sz="1600" dirty="0">
                        <a:latin typeface="Calibri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58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113655" y="4192133"/>
                    <a:ext cx="381476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34999" y="4132316"/>
                    <a:ext cx="2193236" cy="40208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dirty="0" smtClean="0">
                        <a:latin typeface="Calibri" pitchFamily="34" charset="0"/>
                      </a:rPr>
                      <a:t>0.5ms (307turns)</a:t>
                    </a:r>
                    <a:endParaRPr lang="en-US" altLang="ja-JP" dirty="0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34" name="テキスト ボックス 133"/>
                <p:cNvSpPr txBox="1"/>
                <p:nvPr/>
              </p:nvSpPr>
              <p:spPr>
                <a:xfrm>
                  <a:off x="1331640" y="5158933"/>
                  <a:ext cx="18780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Multi-turn H</a:t>
                  </a:r>
                  <a:r>
                    <a:rPr lang="en-US" altLang="ja-JP" baseline="30000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-</a:t>
                  </a:r>
                  <a:r>
                    <a:rPr lang="en-US" altLang="ja-JP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 </a:t>
                  </a:r>
                </a:p>
                <a:p>
                  <a:r>
                    <a:rPr lang="en-US" altLang="ja-JP" dirty="0">
                      <a:solidFill>
                        <a:srgbClr val="0000FF"/>
                      </a:solidFill>
                      <a:latin typeface="Calibri" panose="020F0502020204030204" pitchFamily="34" charset="0"/>
                    </a:rPr>
                    <a:t>stripping injection</a:t>
                  </a:r>
                  <a:endParaRPr lang="ja-JP" altLang="en-US" dirty="0">
                    <a:solidFill>
                      <a:srgbClr val="0000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8" name="正方形/長方形 137"/>
                <p:cNvSpPr/>
                <p:nvPr/>
              </p:nvSpPr>
              <p:spPr>
                <a:xfrm>
                  <a:off x="739902" y="5810433"/>
                  <a:ext cx="45719" cy="375519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9" name="正方形/長方形 138"/>
                <p:cNvSpPr/>
                <p:nvPr/>
              </p:nvSpPr>
              <p:spPr>
                <a:xfrm>
                  <a:off x="930526" y="5814575"/>
                  <a:ext cx="45719" cy="375519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2" name="正方形/長方形 141"/>
                <p:cNvSpPr/>
                <p:nvPr/>
              </p:nvSpPr>
              <p:spPr>
                <a:xfrm>
                  <a:off x="1146550" y="5814575"/>
                  <a:ext cx="45719" cy="375519"/>
                </a:xfrm>
                <a:prstGeom prst="rect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cxnSp>
            <p:nvCxnSpPr>
              <p:cNvPr id="145" name="直線矢印コネクタ 144"/>
              <p:cNvCxnSpPr/>
              <p:nvPr/>
            </p:nvCxnSpPr>
            <p:spPr>
              <a:xfrm>
                <a:off x="354463" y="6102607"/>
                <a:ext cx="5193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矢印コネクタ 145"/>
              <p:cNvCxnSpPr/>
              <p:nvPr/>
            </p:nvCxnSpPr>
            <p:spPr>
              <a:xfrm flipH="1">
                <a:off x="929637" y="6102607"/>
                <a:ext cx="2881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テキスト ボックス 146"/>
              <p:cNvSpPr txBox="1"/>
              <p:nvPr/>
            </p:nvSpPr>
            <p:spPr>
              <a:xfrm>
                <a:off x="323148" y="5794830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latin typeface="Calibri" panose="020F0502020204030204" pitchFamily="34" charset="0"/>
                  </a:rPr>
                  <a:t>456ns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48" name="直線矢印コネクタ 147"/>
              <p:cNvCxnSpPr/>
              <p:nvPr/>
            </p:nvCxnSpPr>
            <p:spPr>
              <a:xfrm>
                <a:off x="810933" y="6358384"/>
                <a:ext cx="23267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テキスト ボックス 150"/>
              <p:cNvSpPr txBox="1"/>
              <p:nvPr/>
            </p:nvSpPr>
            <p:spPr>
              <a:xfrm>
                <a:off x="615654" y="6354672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latin typeface="Calibri" panose="020F0502020204030204" pitchFamily="34" charset="0"/>
                  </a:rPr>
                  <a:t>814ns</a:t>
                </a:r>
                <a:endParaRPr lang="ja-JP" altLang="en-US" sz="14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7" name="正方形/長方形 86"/>
            <p:cNvSpPr/>
            <p:nvPr/>
          </p:nvSpPr>
          <p:spPr>
            <a:xfrm>
              <a:off x="4993610" y="5836522"/>
              <a:ext cx="45719" cy="3755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184234" y="5840664"/>
              <a:ext cx="45719" cy="3755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5400258" y="5840664"/>
              <a:ext cx="45719" cy="37551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0" name="Text Box 46"/>
            <p:cNvSpPr txBox="1">
              <a:spLocks noChangeArrowheads="1"/>
            </p:cNvSpPr>
            <p:nvPr/>
          </p:nvSpPr>
          <p:spPr bwMode="auto">
            <a:xfrm>
              <a:off x="3790542" y="5730191"/>
              <a:ext cx="107914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/>
                <a:t>.  .  .  .  .  .</a:t>
              </a: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2334934" y="4329331"/>
            <a:ext cx="3087652" cy="358529"/>
            <a:chOff x="2334934" y="4329331"/>
            <a:chExt cx="3087652" cy="358529"/>
          </a:xfrm>
        </p:grpSpPr>
        <p:cxnSp>
          <p:nvCxnSpPr>
            <p:cNvPr id="8" name="直線矢印コネクタ 7"/>
            <p:cNvCxnSpPr/>
            <p:nvPr/>
          </p:nvCxnSpPr>
          <p:spPr>
            <a:xfrm flipH="1">
              <a:off x="2334934" y="4329331"/>
              <a:ext cx="488061" cy="358529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/>
            <p:cNvCxnSpPr/>
            <p:nvPr/>
          </p:nvCxnSpPr>
          <p:spPr>
            <a:xfrm>
              <a:off x="2961414" y="4335682"/>
              <a:ext cx="2461172" cy="35208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日付プレースホルダー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231947" y="2177410"/>
            <a:ext cx="278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Magnetic field of Bending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39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920646" y="25611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5400" b="1" i="1" dirty="0" smtClean="0">
                <a:solidFill>
                  <a:srgbClr val="00B0F0"/>
                </a:solidFill>
                <a:latin typeface="+mn-lt"/>
              </a:rPr>
              <a:t>Thank you for your attention.</a:t>
            </a:r>
            <a:endParaRPr kumimoji="1" lang="ja-JP" altLang="en-US" sz="54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1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920646" y="2561184"/>
            <a:ext cx="10515600" cy="1325563"/>
          </a:xfrm>
        </p:spPr>
        <p:txBody>
          <a:bodyPr/>
          <a:lstStyle/>
          <a:p>
            <a:pPr algn="ctr"/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Backup of slides</a:t>
            </a:r>
            <a:endParaRPr kumimoji="1" lang="ja-JP" altLang="en-US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6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42360" y="1885549"/>
            <a:ext cx="5111750" cy="11811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 sz="2400" b="1" dirty="0" smtClean="0">
                <a:latin typeface="Arial" panose="020B0604020202020204" pitchFamily="34" charset="0"/>
              </a:rPr>
              <a:t>Operation Interface</a:t>
            </a:r>
            <a:endParaRPr lang="ja-JP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642360" y="1885549"/>
            <a:ext cx="5111750" cy="11811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 sz="2400" b="1" dirty="0" smtClean="0">
                <a:latin typeface="Arial" panose="020B0604020202020204" pitchFamily="34" charset="0"/>
              </a:rPr>
              <a:t>Operation Interface based on</a:t>
            </a:r>
          </a:p>
          <a:p>
            <a:pPr algn="ctr">
              <a:spcBef>
                <a:spcPct val="0"/>
              </a:spcBef>
            </a:pPr>
            <a:r>
              <a:rPr lang="en-US" altLang="ja-JP" sz="2400" b="1" dirty="0" smtClean="0">
                <a:latin typeface="Arial" panose="020B0604020202020204" pitchFamily="34" charset="0"/>
              </a:rPr>
              <a:t>Beam simulation</a:t>
            </a:r>
            <a:endParaRPr lang="ja-JP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777173" y="3671488"/>
            <a:ext cx="3457575" cy="11509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altLang="ja-JP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ja-JP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ja-JP" b="1" dirty="0" smtClean="0">
                <a:latin typeface="Arial" panose="020B0604020202020204" pitchFamily="34" charset="0"/>
              </a:rPr>
              <a:t>Control server of devices </a:t>
            </a:r>
          </a:p>
          <a:p>
            <a:pPr algn="ctr">
              <a:spcBef>
                <a:spcPct val="0"/>
              </a:spcBef>
            </a:pPr>
            <a:r>
              <a:rPr lang="en-US" altLang="ja-JP" b="1" dirty="0" smtClean="0">
                <a:latin typeface="Arial" panose="020B0604020202020204" pitchFamily="34" charset="0"/>
              </a:rPr>
              <a:t>and monitors (EPICS)</a:t>
            </a:r>
            <a:endParaRPr lang="ja-JP" altLang="en-US" b="1" dirty="0">
              <a:latin typeface="Arial" panose="020B0604020202020204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921635" y="3814363"/>
            <a:ext cx="6477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>
                <a:latin typeface="Arial" panose="020B0604020202020204" pitchFamily="34" charset="0"/>
              </a:rPr>
              <a:t>IOC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785235" y="3814363"/>
            <a:ext cx="6477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>
                <a:latin typeface="Arial" panose="020B0604020202020204" pitchFamily="34" charset="0"/>
              </a:rPr>
              <a:t>IOC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850197" y="5471713"/>
            <a:ext cx="3384550" cy="503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 sz="2400" b="1" dirty="0" smtClean="0">
                <a:latin typeface="Arial" panose="020B0604020202020204" pitchFamily="34" charset="0"/>
              </a:rPr>
              <a:t>Real accelerator</a:t>
            </a:r>
            <a:endParaRPr lang="ja-JP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650422" y="3814363"/>
            <a:ext cx="6477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>
                <a:latin typeface="Arial" panose="020B0604020202020204" pitchFamily="34" charset="0"/>
              </a:rPr>
              <a:t>IOC</a:t>
            </a:r>
          </a:p>
        </p:txBody>
      </p:sp>
      <p:sp>
        <p:nvSpPr>
          <p:cNvPr id="12297" name="AutoShape 9"/>
          <p:cNvSpPr>
            <a:spLocks noChangeArrowheads="1"/>
          </p:cNvSpPr>
          <p:nvPr/>
        </p:nvSpPr>
        <p:spPr bwMode="auto">
          <a:xfrm>
            <a:off x="3290060" y="4822424"/>
            <a:ext cx="431800" cy="649288"/>
          </a:xfrm>
          <a:prstGeom prst="upDownArrow">
            <a:avLst>
              <a:gd name="adj1" fmla="val 50000"/>
              <a:gd name="adj2" fmla="val 300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ja-JP" altLang="en-US"/>
          </a:p>
        </p:txBody>
      </p:sp>
      <p:grpSp>
        <p:nvGrpSpPr>
          <p:cNvPr id="12298" name="Group 10"/>
          <p:cNvGrpSpPr>
            <a:grpSpLocks/>
          </p:cNvGrpSpPr>
          <p:nvPr/>
        </p:nvGrpSpPr>
        <p:grpSpPr bwMode="auto">
          <a:xfrm>
            <a:off x="5809423" y="3095224"/>
            <a:ext cx="3256456" cy="1727200"/>
            <a:chOff x="2698" y="2042"/>
            <a:chExt cx="1998" cy="1088"/>
          </a:xfrm>
        </p:grpSpPr>
        <p:sp>
          <p:nvSpPr>
            <p:cNvPr id="12299" name="Rectangle 11"/>
            <p:cNvSpPr>
              <a:spLocks noChangeArrowheads="1"/>
            </p:cNvSpPr>
            <p:nvPr/>
          </p:nvSpPr>
          <p:spPr bwMode="auto">
            <a:xfrm>
              <a:off x="2698" y="2405"/>
              <a:ext cx="1998" cy="72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ja-JP" b="1" dirty="0" smtClean="0">
                  <a:latin typeface="Arial" panose="020B0604020202020204" pitchFamily="34" charset="0"/>
                </a:rPr>
                <a:t>Control server of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ja-JP" b="1" dirty="0" smtClean="0">
                  <a:latin typeface="Arial" panose="020B0604020202020204" pitchFamily="34" charset="0"/>
                </a:rPr>
                <a:t>simulation parameters</a:t>
              </a:r>
            </a:p>
            <a:p>
              <a:pPr algn="ctr">
                <a:spcBef>
                  <a:spcPct val="0"/>
                </a:spcBef>
              </a:pPr>
              <a:r>
                <a:rPr lang="en-US" altLang="ja-JP" b="1" dirty="0" smtClean="0">
                  <a:latin typeface="Arial" panose="020B0604020202020204" pitchFamily="34" charset="0"/>
                </a:rPr>
                <a:t>(EPICS)</a:t>
              </a:r>
              <a:endParaRPr lang="ja-JP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2300" name="AutoShape 12"/>
            <p:cNvSpPr>
              <a:spLocks noChangeArrowheads="1"/>
            </p:cNvSpPr>
            <p:nvPr/>
          </p:nvSpPr>
          <p:spPr bwMode="auto">
            <a:xfrm>
              <a:off x="3379" y="2042"/>
              <a:ext cx="272" cy="363"/>
            </a:xfrm>
            <a:prstGeom prst="upDownArrow">
              <a:avLst>
                <a:gd name="adj1" fmla="val 50000"/>
                <a:gd name="adj2" fmla="val 2669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3290060" y="3095225"/>
            <a:ext cx="431800" cy="576263"/>
          </a:xfrm>
          <a:prstGeom prst="upDownArrow">
            <a:avLst>
              <a:gd name="adj1" fmla="val 50000"/>
              <a:gd name="adj2" fmla="val 266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ja-JP" altLang="en-US"/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5811010" y="2814238"/>
            <a:ext cx="4098420" cy="3203575"/>
            <a:chOff x="2698" y="2274"/>
            <a:chExt cx="2780" cy="2018"/>
          </a:xfrm>
        </p:grpSpPr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2698" y="3947"/>
              <a:ext cx="2208" cy="31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ja-JP" sz="2400" b="1" dirty="0" smtClean="0">
                  <a:latin typeface="Arial" panose="020B0604020202020204" pitchFamily="34" charset="0"/>
                </a:rPr>
                <a:t>Virtual accelerator</a:t>
              </a:r>
              <a:endParaRPr lang="ja-JP" altLang="en-US" sz="2400" b="1" dirty="0">
                <a:latin typeface="Arial" panose="020B0604020202020204" pitchFamily="34" charset="0"/>
              </a:endParaRPr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auto">
            <a:xfrm>
              <a:off x="3479" y="3538"/>
              <a:ext cx="272" cy="409"/>
            </a:xfrm>
            <a:prstGeom prst="upDownArrow">
              <a:avLst>
                <a:gd name="adj1" fmla="val 50000"/>
                <a:gd name="adj2" fmla="val 3007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2305" name="Rectangle 17"/>
            <p:cNvSpPr>
              <a:spLocks noChangeArrowheads="1"/>
            </p:cNvSpPr>
            <p:nvPr/>
          </p:nvSpPr>
          <p:spPr bwMode="auto">
            <a:xfrm>
              <a:off x="5296" y="2274"/>
              <a:ext cx="182" cy="18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2306" name="AutoShape 18"/>
            <p:cNvSpPr>
              <a:spLocks noChangeArrowheads="1"/>
            </p:cNvSpPr>
            <p:nvPr/>
          </p:nvSpPr>
          <p:spPr bwMode="auto">
            <a:xfrm>
              <a:off x="4906" y="3983"/>
              <a:ext cx="572" cy="309"/>
            </a:xfrm>
            <a:prstGeom prst="leftArrow">
              <a:avLst>
                <a:gd name="adj1" fmla="val 50000"/>
                <a:gd name="adj2" fmla="val 494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7754111" y="2164950"/>
            <a:ext cx="3188169" cy="649287"/>
            <a:chOff x="3923" y="2069"/>
            <a:chExt cx="2525" cy="409"/>
          </a:xfrm>
        </p:grpSpPr>
        <p:sp>
          <p:nvSpPr>
            <p:cNvPr id="12308" name="Rectangle 20"/>
            <p:cNvSpPr>
              <a:spLocks noChangeArrowheads="1"/>
            </p:cNvSpPr>
            <p:nvPr/>
          </p:nvSpPr>
          <p:spPr bwMode="auto">
            <a:xfrm>
              <a:off x="4649" y="2069"/>
              <a:ext cx="1799" cy="40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altLang="ja-JP" b="1" dirty="0" smtClean="0">
                  <a:latin typeface="Arial" panose="020B0604020202020204" pitchFamily="34" charset="0"/>
                </a:rPr>
                <a:t>Accelerator Model</a:t>
              </a:r>
            </a:p>
            <a:p>
              <a:pPr algn="ctr">
                <a:spcBef>
                  <a:spcPct val="0"/>
                </a:spcBef>
              </a:pPr>
              <a:r>
                <a:rPr lang="en-US" altLang="ja-JP" b="1" dirty="0" smtClean="0">
                  <a:latin typeface="Arial" panose="020B0604020202020204" pitchFamily="34" charset="0"/>
                </a:rPr>
                <a:t>(</a:t>
              </a:r>
              <a:r>
                <a:rPr lang="en-US" altLang="ja-JP" b="1" dirty="0" err="1" smtClean="0">
                  <a:latin typeface="Arial" panose="020B0604020202020204" pitchFamily="34" charset="0"/>
                </a:rPr>
                <a:t>code:SAD</a:t>
              </a:r>
              <a:r>
                <a:rPr lang="en-US" altLang="ja-JP" b="1" dirty="0" smtClean="0">
                  <a:latin typeface="Arial" panose="020B0604020202020204" pitchFamily="34" charset="0"/>
                </a:rPr>
                <a:t>)</a:t>
              </a:r>
              <a:endParaRPr lang="ja-JP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12309" name="AutoShape 21"/>
            <p:cNvSpPr>
              <a:spLocks noChangeArrowheads="1"/>
            </p:cNvSpPr>
            <p:nvPr/>
          </p:nvSpPr>
          <p:spPr bwMode="auto">
            <a:xfrm>
              <a:off x="3923" y="2132"/>
              <a:ext cx="726" cy="272"/>
            </a:xfrm>
            <a:prstGeom prst="leftArrow">
              <a:avLst>
                <a:gd name="adj1" fmla="val 50000"/>
                <a:gd name="adj2" fmla="val 492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4514022" y="3815950"/>
            <a:ext cx="6477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altLang="ja-JP">
                <a:latin typeface="Arial" panose="020B0604020202020204" pitchFamily="34" charset="0"/>
              </a:rPr>
              <a:t>File</a:t>
            </a:r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altLang="ja-JP" sz="4800" b="1" i="1" dirty="0" smtClean="0">
                <a:solidFill>
                  <a:srgbClr val="00B0F0"/>
                </a:solidFill>
                <a:latin typeface="+mn-lt"/>
                <a:ea typeface="ＭＳ Ｐ明朝" panose="02020600040205080304" pitchFamily="18" charset="-128"/>
              </a:rPr>
              <a:t>RCS beam commissioning system </a:t>
            </a:r>
            <a:endParaRPr lang="ja-JP" altLang="en-US" sz="4800" b="1" i="1" dirty="0">
              <a:solidFill>
                <a:srgbClr val="00B0F0"/>
              </a:solidFill>
              <a:latin typeface="+mn-lt"/>
              <a:ea typeface="ＭＳ Ｐ明朝" panose="02020600040205080304" pitchFamily="18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1E51C-A508-4FD5-AD2B-2D5C6668E8D7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31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1" grpId="0" animBg="1"/>
      <p:bldP spid="12291" grpId="1" animBg="1"/>
      <p:bldP spid="12293" grpId="0" animBg="1"/>
      <p:bldP spid="12293" grpId="1" animBg="1"/>
      <p:bldP spid="12294" grpId="0" animBg="1"/>
      <p:bldP spid="12294" grpId="1" animBg="1"/>
      <p:bldP spid="12295" grpId="0" animBg="1"/>
      <p:bldP spid="12295" grpId="1" animBg="1"/>
      <p:bldP spid="12296" grpId="0" animBg="1"/>
      <p:bldP spid="12296" grpId="1" animBg="1"/>
      <p:bldP spid="12297" grpId="0" animBg="1"/>
      <p:bldP spid="12297" grpId="1" animBg="1"/>
      <p:bldP spid="12301" grpId="0" animBg="1"/>
      <p:bldP spid="12301" grpId="1" animBg="1"/>
      <p:bldP spid="12310" grpId="0" animBg="1"/>
      <p:bldP spid="12310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46" y="4080822"/>
            <a:ext cx="2424022" cy="254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9404229" y="4142943"/>
            <a:ext cx="2062187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角丸四角形 86"/>
          <p:cNvSpPr/>
          <p:nvPr/>
        </p:nvSpPr>
        <p:spPr bwMode="auto">
          <a:xfrm>
            <a:off x="9404229" y="4327942"/>
            <a:ext cx="2655391" cy="2487694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88" name="テキスト ボックス 98"/>
          <p:cNvSpPr txBox="1"/>
          <p:nvPr/>
        </p:nvSpPr>
        <p:spPr>
          <a:xfrm>
            <a:off x="9552804" y="6218500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err="1" smtClean="0">
                <a:latin typeface="Symbol" pitchFamily="18" charset="2"/>
              </a:rPr>
              <a:t>Dn</a:t>
            </a:r>
            <a:r>
              <a:rPr kumimoji="1" lang="en-US" altLang="ja-JP" sz="1600" dirty="0" smtClean="0">
                <a:latin typeface="Symbol" pitchFamily="18" charset="2"/>
              </a:rPr>
              <a:t> =</a:t>
            </a:r>
            <a:r>
              <a:rPr kumimoji="1" lang="en-US" altLang="ja-JP" sz="2000" dirty="0" smtClean="0">
                <a:latin typeface="Symbol" pitchFamily="18" charset="2"/>
              </a:rPr>
              <a:t> </a:t>
            </a:r>
            <a:endParaRPr kumimoji="1" lang="ja-JP" altLang="en-US" sz="2000" dirty="0">
              <a:latin typeface="Symbol" pitchFamily="18" charset="2"/>
            </a:endParaRPr>
          </a:p>
        </p:txBody>
      </p:sp>
      <p:sp>
        <p:nvSpPr>
          <p:cNvPr id="89" name="正方形/長方形 88"/>
          <p:cNvSpPr/>
          <p:nvPr/>
        </p:nvSpPr>
        <p:spPr bwMode="auto">
          <a:xfrm>
            <a:off x="11290288" y="6163607"/>
            <a:ext cx="576064" cy="31815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96442" y="56335"/>
            <a:ext cx="5175273" cy="914401"/>
          </a:xfrm>
        </p:spPr>
        <p:txBody>
          <a:bodyPr>
            <a:normAutofit fontScale="90000"/>
          </a:bodyPr>
          <a:lstStyle/>
          <a:p>
            <a:r>
              <a:rPr lang="en-US" altLang="ja-JP" sz="4000" b="1" i="1" dirty="0" smtClean="0">
                <a:solidFill>
                  <a:srgbClr val="00B0F0"/>
                </a:solidFill>
                <a:latin typeface="+mn-lt"/>
              </a:rPr>
              <a:t>High intensity beam and space charge effect</a:t>
            </a:r>
            <a:endParaRPr lang="ja-JP" altLang="en-US" sz="36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97372" y="4782130"/>
            <a:ext cx="5550106" cy="203350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dirty="0" smtClean="0"/>
              <a:t>Increasing beam intensity</a:t>
            </a:r>
            <a:endParaRPr lang="ja-JP" altLang="en-US" dirty="0"/>
          </a:p>
          <a:p>
            <a:pPr algn="ctr">
              <a:spcBef>
                <a:spcPct val="0"/>
              </a:spcBef>
            </a:pPr>
            <a:endParaRPr lang="ja-JP" altLang="en-US" dirty="0"/>
          </a:p>
          <a:p>
            <a:pPr algn="ctr">
              <a:spcBef>
                <a:spcPct val="0"/>
              </a:spcBef>
            </a:pPr>
            <a:r>
              <a:rPr lang="en-US" altLang="ja-JP" dirty="0" smtClean="0"/>
              <a:t>Defocusing force by space charge</a:t>
            </a:r>
          </a:p>
          <a:p>
            <a:pPr algn="ctr">
              <a:spcBef>
                <a:spcPct val="0"/>
              </a:spcBef>
            </a:pPr>
            <a:endParaRPr lang="ja-JP" altLang="en-US" dirty="0"/>
          </a:p>
          <a:p>
            <a:pPr algn="ctr">
              <a:spcBef>
                <a:spcPct val="0"/>
              </a:spcBef>
            </a:pPr>
            <a:r>
              <a:rPr lang="en-US" altLang="ja-JP" dirty="0" smtClean="0"/>
              <a:t>Different </a:t>
            </a:r>
            <a:r>
              <a:rPr lang="en-US" altLang="ja-JP" dirty="0" err="1" smtClean="0"/>
              <a:t>betatron</a:t>
            </a:r>
            <a:r>
              <a:rPr lang="en-US" altLang="ja-JP" dirty="0" smtClean="0"/>
              <a:t> tune particle-by-particle (tune spread)</a:t>
            </a:r>
            <a:endParaRPr lang="ja-JP" altLang="en-US" dirty="0"/>
          </a:p>
          <a:p>
            <a:pPr algn="ctr">
              <a:spcBef>
                <a:spcPct val="0"/>
              </a:spcBef>
            </a:pPr>
            <a:endParaRPr lang="ja-JP" altLang="en-US" dirty="0"/>
          </a:p>
          <a:p>
            <a:pPr algn="ctr">
              <a:spcBef>
                <a:spcPct val="0"/>
              </a:spcBef>
            </a:pPr>
            <a:r>
              <a:rPr lang="en-US" altLang="ja-JP" dirty="0" smtClean="0"/>
              <a:t>Emittance growth and beam losses</a:t>
            </a:r>
            <a:endParaRPr lang="ja-JP" altLang="en-US" dirty="0"/>
          </a:p>
        </p:txBody>
      </p:sp>
      <p:pic>
        <p:nvPicPr>
          <p:cNvPr id="56327" name="Picture 7" descr="center100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1" y="101774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158390" y="4351120"/>
            <a:ext cx="30241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000" dirty="0" err="1" smtClean="0"/>
              <a:t>ν</a:t>
            </a:r>
            <a:r>
              <a:rPr lang="en-US" altLang="ja-JP" sz="2000" baseline="-25000" dirty="0" err="1" smtClean="0"/>
              <a:t>x</a:t>
            </a:r>
            <a:endParaRPr lang="en-US" altLang="ja-JP" sz="2000" baseline="-25000" dirty="0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 rot="16200000">
            <a:off x="-340591" y="2593765"/>
            <a:ext cx="2128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err="1" smtClean="0"/>
              <a:t>ν</a:t>
            </a:r>
            <a:r>
              <a:rPr lang="en-US" altLang="ja-JP" sz="2000" baseline="-25000" dirty="0" err="1" smtClean="0"/>
              <a:t>y</a:t>
            </a:r>
            <a:endParaRPr lang="en-US" altLang="ja-JP" sz="2000" baseline="-25000" dirty="0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>
            <a:off x="1158389" y="2848128"/>
            <a:ext cx="2952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2310914" y="1552202"/>
            <a:ext cx="74474" cy="63756"/>
          </a:xfrm>
          <a:prstGeom prst="ellipse">
            <a:avLst/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1231415" y="1335362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(6.40, 6.42)</a:t>
            </a: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2599839" y="1408265"/>
            <a:ext cx="0" cy="295275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>
            <a:off x="1158389" y="1408265"/>
            <a:ext cx="2952750" cy="295275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flipV="1">
            <a:off x="1158389" y="1408266"/>
            <a:ext cx="1441450" cy="1439863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1086951" y="1414615"/>
            <a:ext cx="2952750" cy="294640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1158389" y="2848129"/>
            <a:ext cx="1441450" cy="1512887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 flipV="1">
            <a:off x="2599839" y="2848129"/>
            <a:ext cx="1511300" cy="1512887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2599839" y="1408266"/>
            <a:ext cx="1511300" cy="1439863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1121876" y="1408265"/>
            <a:ext cx="0" cy="2952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71051" y="1017697"/>
            <a:ext cx="352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 dirty="0" smtClean="0"/>
              <a:t>Tune footprint in tune diagram (Simulation)</a:t>
            </a:r>
            <a:endParaRPr lang="ja-JP" altLang="en-US" sz="1400" dirty="0"/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3966677" y="2673503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ν</a:t>
            </a:r>
            <a:r>
              <a:rPr lang="en-US" altLang="ja-JP" sz="1400" baseline="-25000">
                <a:solidFill>
                  <a:srgbClr val="FF0000"/>
                </a:solidFill>
              </a:rPr>
              <a:t>y</a:t>
            </a:r>
            <a:r>
              <a:rPr lang="en-US" altLang="ja-JP" sz="1400">
                <a:solidFill>
                  <a:srgbClr val="FF0000"/>
                </a:solidFill>
              </a:rPr>
              <a:t> = 6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 rot="16200000">
            <a:off x="771039" y="3349778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</a:rPr>
              <a:t>ν</a:t>
            </a:r>
            <a:r>
              <a:rPr lang="en-US" altLang="ja-JP" sz="1400" baseline="-25000">
                <a:solidFill>
                  <a:srgbClr val="FF0000"/>
                </a:solidFill>
              </a:rPr>
              <a:t>x</a:t>
            </a:r>
            <a:r>
              <a:rPr lang="en-US" altLang="ja-JP" sz="1400">
                <a:solidFill>
                  <a:srgbClr val="FF0000"/>
                </a:solidFill>
              </a:rPr>
              <a:t> = 6</a:t>
            </a:r>
          </a:p>
        </p:txBody>
      </p:sp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2886802" y="5079005"/>
            <a:ext cx="0" cy="360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>
            <a:off x="2886802" y="5651369"/>
            <a:ext cx="0" cy="360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>
            <a:off x="2886802" y="6209857"/>
            <a:ext cx="0" cy="360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6479802" y="0"/>
            <a:ext cx="5374235" cy="4327954"/>
            <a:chOff x="6479802" y="0"/>
            <a:chExt cx="5374235" cy="4327954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990" y="621736"/>
              <a:ext cx="4197424" cy="3386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5" name="直線コネクタ 34"/>
            <p:cNvCxnSpPr/>
            <p:nvPr/>
          </p:nvCxnSpPr>
          <p:spPr>
            <a:xfrm>
              <a:off x="7206072" y="695494"/>
              <a:ext cx="3820772" cy="31433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>
              <a:off x="8156544" y="1472880"/>
              <a:ext cx="1932417" cy="15885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9604284" y="701128"/>
              <a:ext cx="0" cy="31489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7206072" y="1872838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7206072" y="1872838"/>
              <a:ext cx="3820772" cy="15773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円/楕円 39"/>
            <p:cNvSpPr/>
            <p:nvPr/>
          </p:nvSpPr>
          <p:spPr>
            <a:xfrm>
              <a:off x="8966051" y="2362929"/>
              <a:ext cx="75534" cy="6759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800" dirty="0"/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7206072" y="2267164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9116458" y="701128"/>
              <a:ext cx="0" cy="31489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7206072" y="1478513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7206072" y="3061449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8162839" y="695494"/>
              <a:ext cx="0" cy="31546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10082667" y="695494"/>
              <a:ext cx="0" cy="31546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7206072" y="695494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11026845" y="701128"/>
              <a:ext cx="0" cy="31489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7206072" y="3844468"/>
              <a:ext cx="382077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7206072" y="701128"/>
              <a:ext cx="0" cy="31433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8162839" y="695494"/>
              <a:ext cx="2864006" cy="23659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 rot="16200000">
              <a:off x="9197763" y="206467"/>
              <a:ext cx="813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4x=27</a:t>
              </a:r>
              <a:endParaRPr lang="ja-JP" altLang="en-US" sz="2000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 rot="16200000">
              <a:off x="9797596" y="259873"/>
              <a:ext cx="553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x=7</a:t>
              </a:r>
              <a:endParaRPr lang="ja-JP" altLang="en-US" sz="2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 rot="16200000">
              <a:off x="8738394" y="234428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x=6.5</a:t>
              </a:r>
              <a:endParaRPr lang="ja-JP" altLang="en-US" sz="2000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 rot="16200000">
              <a:off x="7900399" y="273385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accent6"/>
                  </a:solidFill>
                </a:rPr>
                <a:t>x=6</a:t>
              </a:r>
              <a:endParaRPr lang="ja-JP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 rot="16200000">
              <a:off x="6832412" y="234428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x=5.5</a:t>
              </a:r>
              <a:endParaRPr lang="ja-JP" altLang="en-US" sz="20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 rot="16200000">
              <a:off x="10620634" y="234428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x=7.5</a:t>
              </a:r>
              <a:endParaRPr lang="ja-JP" altLang="en-US" sz="20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11114968" y="1359114"/>
              <a:ext cx="558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y=7</a:t>
              </a:r>
              <a:endParaRPr lang="ja-JP" altLang="en-US" sz="20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1063089" y="573590"/>
              <a:ext cx="7521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y=7.5</a:t>
              </a:r>
              <a:endParaRPr lang="ja-JP" altLang="en-US" sz="2000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11036184" y="1753441"/>
              <a:ext cx="817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4y=27</a:t>
              </a:r>
              <a:endParaRPr lang="ja-JP" altLang="en-US" sz="2000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1049349" y="2152299"/>
              <a:ext cx="7521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y=6.5</a:t>
              </a:r>
              <a:endParaRPr lang="ja-JP" altLang="en-US" sz="2000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1116119" y="288394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accent6"/>
                  </a:solidFill>
                </a:rPr>
                <a:t>y=6</a:t>
              </a:r>
              <a:endParaRPr lang="ja-JP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11058893" y="3690366"/>
              <a:ext cx="7521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y=5.5</a:t>
              </a:r>
              <a:endParaRPr lang="ja-JP" altLang="en-US" sz="2000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 rot="2580000">
              <a:off x="7395598" y="86732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err="1"/>
                <a:t>x+y</a:t>
              </a:r>
              <a:r>
                <a:rPr lang="en-US" altLang="ja-JP" sz="2000" dirty="0"/>
                <a:t>=13</a:t>
              </a:r>
              <a:endParaRPr lang="ja-JP" altLang="en-US" sz="2000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 rot="2580000">
              <a:off x="7931499" y="953584"/>
              <a:ext cx="1186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2x+2y=27</a:t>
              </a:r>
              <a:endParaRPr lang="ja-JP" altLang="en-US" sz="2000" dirty="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 rot="20100000">
              <a:off x="9905382" y="1832473"/>
              <a:ext cx="9781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X-2y=-6</a:t>
              </a:r>
              <a:endParaRPr lang="ja-JP" altLang="en-US" sz="2000" dirty="0"/>
            </a:p>
          </p:txBody>
        </p:sp>
        <p:cxnSp>
          <p:nvCxnSpPr>
            <p:cNvPr id="67" name="直線コネクタ 66"/>
            <p:cNvCxnSpPr/>
            <p:nvPr/>
          </p:nvCxnSpPr>
          <p:spPr>
            <a:xfrm>
              <a:off x="7206071" y="2272798"/>
              <a:ext cx="1916682" cy="15773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/>
            <p:cNvSpPr txBox="1"/>
            <p:nvPr/>
          </p:nvSpPr>
          <p:spPr>
            <a:xfrm rot="2580000">
              <a:off x="7206849" y="2385693"/>
              <a:ext cx="1186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2x+2y=24</a:t>
              </a:r>
              <a:endParaRPr lang="ja-JP" altLang="en-US" sz="2000" dirty="0"/>
            </a:p>
          </p:txBody>
        </p:sp>
        <p:cxnSp>
          <p:nvCxnSpPr>
            <p:cNvPr id="69" name="直線コネクタ 68"/>
            <p:cNvCxnSpPr>
              <a:endCxn id="60" idx="1"/>
            </p:cNvCxnSpPr>
            <p:nvPr/>
          </p:nvCxnSpPr>
          <p:spPr>
            <a:xfrm>
              <a:off x="8164412" y="687355"/>
              <a:ext cx="2871772" cy="12661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テキスト ボックス 69"/>
            <p:cNvSpPr txBox="1"/>
            <p:nvPr/>
          </p:nvSpPr>
          <p:spPr>
            <a:xfrm rot="1500000">
              <a:off x="8475468" y="720396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x+2y=21</a:t>
              </a:r>
              <a:endParaRPr lang="ja-JP" altLang="en-US" sz="2000" dirty="0"/>
            </a:p>
          </p:txBody>
        </p:sp>
        <p:cxnSp>
          <p:nvCxnSpPr>
            <p:cNvPr id="71" name="直線コネクタ 70"/>
            <p:cNvCxnSpPr/>
            <p:nvPr/>
          </p:nvCxnSpPr>
          <p:spPr>
            <a:xfrm flipH="1" flipV="1">
              <a:off x="7206072" y="2661490"/>
              <a:ext cx="2882889" cy="11773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/>
            <p:cNvSpPr txBox="1"/>
            <p:nvPr/>
          </p:nvSpPr>
          <p:spPr>
            <a:xfrm rot="1500000">
              <a:off x="7008139" y="2697866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x+2y=18</a:t>
              </a:r>
              <a:endParaRPr lang="ja-JP" altLang="en-US" sz="2000" dirty="0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8164412" y="2266064"/>
              <a:ext cx="958341" cy="795385"/>
            </a:xfrm>
            <a:prstGeom prst="rect">
              <a:avLst/>
            </a:prstGeom>
            <a:noFill/>
            <a:ln w="25400">
              <a:solidFill>
                <a:srgbClr val="33CC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00FFFF"/>
                </a:solidFill>
              </a:endParaRPr>
            </a:p>
          </p:txBody>
        </p:sp>
        <p:sp>
          <p:nvSpPr>
            <p:cNvPr id="74" name="フリーフォーム 73"/>
            <p:cNvSpPr/>
            <p:nvPr/>
          </p:nvSpPr>
          <p:spPr>
            <a:xfrm>
              <a:off x="8156544" y="2402357"/>
              <a:ext cx="838639" cy="659093"/>
            </a:xfrm>
            <a:custGeom>
              <a:avLst/>
              <a:gdLst>
                <a:gd name="connsiteX0" fmla="*/ 832106 w 832106"/>
                <a:gd name="connsiteY0" fmla="*/ 0 h 996696"/>
                <a:gd name="connsiteX1" fmla="*/ 832106 w 832106"/>
                <a:gd name="connsiteY1" fmla="*/ 0 h 996696"/>
                <a:gd name="connsiteX2" fmla="*/ 713234 w 832106"/>
                <a:gd name="connsiteY2" fmla="*/ 109728 h 996696"/>
                <a:gd name="connsiteX3" fmla="*/ 475490 w 832106"/>
                <a:gd name="connsiteY3" fmla="*/ 283464 h 996696"/>
                <a:gd name="connsiteX4" fmla="*/ 420626 w 832106"/>
                <a:gd name="connsiteY4" fmla="*/ 329184 h 996696"/>
                <a:gd name="connsiteX5" fmla="*/ 374906 w 832106"/>
                <a:gd name="connsiteY5" fmla="*/ 374904 h 996696"/>
                <a:gd name="connsiteX6" fmla="*/ 274322 w 832106"/>
                <a:gd name="connsiteY6" fmla="*/ 448056 h 996696"/>
                <a:gd name="connsiteX7" fmla="*/ 210314 w 832106"/>
                <a:gd name="connsiteY7" fmla="*/ 512064 h 996696"/>
                <a:gd name="connsiteX8" fmla="*/ 182882 w 832106"/>
                <a:gd name="connsiteY8" fmla="*/ 530352 h 996696"/>
                <a:gd name="connsiteX9" fmla="*/ 109730 w 832106"/>
                <a:gd name="connsiteY9" fmla="*/ 603504 h 996696"/>
                <a:gd name="connsiteX10" fmla="*/ 82298 w 832106"/>
                <a:gd name="connsiteY10" fmla="*/ 630936 h 996696"/>
                <a:gd name="connsiteX11" fmla="*/ 54866 w 832106"/>
                <a:gd name="connsiteY11" fmla="*/ 649224 h 996696"/>
                <a:gd name="connsiteX12" fmla="*/ 36578 w 832106"/>
                <a:gd name="connsiteY12" fmla="*/ 676656 h 996696"/>
                <a:gd name="connsiteX13" fmla="*/ 9146 w 832106"/>
                <a:gd name="connsiteY13" fmla="*/ 731520 h 996696"/>
                <a:gd name="connsiteX14" fmla="*/ 9146 w 832106"/>
                <a:gd name="connsiteY14" fmla="*/ 969264 h 996696"/>
                <a:gd name="connsiteX15" fmla="*/ 36578 w 832106"/>
                <a:gd name="connsiteY15" fmla="*/ 996696 h 996696"/>
                <a:gd name="connsiteX16" fmla="*/ 118874 w 832106"/>
                <a:gd name="connsiteY16" fmla="*/ 987552 h 996696"/>
                <a:gd name="connsiteX17" fmla="*/ 173738 w 832106"/>
                <a:gd name="connsiteY17" fmla="*/ 960120 h 996696"/>
                <a:gd name="connsiteX18" fmla="*/ 237746 w 832106"/>
                <a:gd name="connsiteY18" fmla="*/ 950976 h 996696"/>
                <a:gd name="connsiteX19" fmla="*/ 338330 w 832106"/>
                <a:gd name="connsiteY19" fmla="*/ 896112 h 996696"/>
                <a:gd name="connsiteX20" fmla="*/ 356618 w 832106"/>
                <a:gd name="connsiteY20" fmla="*/ 868680 h 996696"/>
                <a:gd name="connsiteX21" fmla="*/ 402338 w 832106"/>
                <a:gd name="connsiteY21" fmla="*/ 832104 h 996696"/>
                <a:gd name="connsiteX22" fmla="*/ 420626 w 832106"/>
                <a:gd name="connsiteY22" fmla="*/ 777240 h 996696"/>
                <a:gd name="connsiteX23" fmla="*/ 438914 w 832106"/>
                <a:gd name="connsiteY23" fmla="*/ 704088 h 996696"/>
                <a:gd name="connsiteX24" fmla="*/ 466346 w 832106"/>
                <a:gd name="connsiteY24" fmla="*/ 630936 h 996696"/>
                <a:gd name="connsiteX25" fmla="*/ 484634 w 832106"/>
                <a:gd name="connsiteY25" fmla="*/ 576072 h 996696"/>
                <a:gd name="connsiteX26" fmla="*/ 502922 w 832106"/>
                <a:gd name="connsiteY26" fmla="*/ 512064 h 996696"/>
                <a:gd name="connsiteX27" fmla="*/ 521210 w 832106"/>
                <a:gd name="connsiteY27" fmla="*/ 484632 h 996696"/>
                <a:gd name="connsiteX28" fmla="*/ 530354 w 832106"/>
                <a:gd name="connsiteY28" fmla="*/ 457200 h 996696"/>
                <a:gd name="connsiteX29" fmla="*/ 557786 w 832106"/>
                <a:gd name="connsiteY29" fmla="*/ 420624 h 996696"/>
                <a:gd name="connsiteX30" fmla="*/ 621794 w 832106"/>
                <a:gd name="connsiteY30" fmla="*/ 347472 h 996696"/>
                <a:gd name="connsiteX31" fmla="*/ 640082 w 832106"/>
                <a:gd name="connsiteY31" fmla="*/ 320040 h 996696"/>
                <a:gd name="connsiteX32" fmla="*/ 667514 w 832106"/>
                <a:gd name="connsiteY32" fmla="*/ 301752 h 996696"/>
                <a:gd name="connsiteX33" fmla="*/ 676658 w 832106"/>
                <a:gd name="connsiteY33" fmla="*/ 265176 h 996696"/>
                <a:gd name="connsiteX34" fmla="*/ 713234 w 832106"/>
                <a:gd name="connsiteY34" fmla="*/ 182880 h 996696"/>
                <a:gd name="connsiteX35" fmla="*/ 731522 w 832106"/>
                <a:gd name="connsiteY35" fmla="*/ 118872 h 996696"/>
                <a:gd name="connsiteX36" fmla="*/ 768098 w 832106"/>
                <a:gd name="connsiteY36" fmla="*/ 64008 h 996696"/>
                <a:gd name="connsiteX37" fmla="*/ 832106 w 832106"/>
                <a:gd name="connsiteY37" fmla="*/ 0 h 99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32106" h="996696">
                  <a:moveTo>
                    <a:pt x="832106" y="0"/>
                  </a:moveTo>
                  <a:lnTo>
                    <a:pt x="832106" y="0"/>
                  </a:lnTo>
                  <a:cubicBezTo>
                    <a:pt x="792482" y="36576"/>
                    <a:pt x="755447" y="76174"/>
                    <a:pt x="713234" y="109728"/>
                  </a:cubicBezTo>
                  <a:cubicBezTo>
                    <a:pt x="636397" y="170803"/>
                    <a:pt x="550893" y="220628"/>
                    <a:pt x="475490" y="283464"/>
                  </a:cubicBezTo>
                  <a:cubicBezTo>
                    <a:pt x="457202" y="298704"/>
                    <a:pt x="438241" y="313171"/>
                    <a:pt x="420626" y="329184"/>
                  </a:cubicBezTo>
                  <a:cubicBezTo>
                    <a:pt x="404678" y="343682"/>
                    <a:pt x="391126" y="360712"/>
                    <a:pt x="374906" y="374904"/>
                  </a:cubicBezTo>
                  <a:cubicBezTo>
                    <a:pt x="293215" y="446383"/>
                    <a:pt x="436413" y="285965"/>
                    <a:pt x="274322" y="448056"/>
                  </a:cubicBezTo>
                  <a:cubicBezTo>
                    <a:pt x="252986" y="469392"/>
                    <a:pt x="235420" y="495327"/>
                    <a:pt x="210314" y="512064"/>
                  </a:cubicBezTo>
                  <a:cubicBezTo>
                    <a:pt x="201170" y="518160"/>
                    <a:pt x="191014" y="522960"/>
                    <a:pt x="182882" y="530352"/>
                  </a:cubicBezTo>
                  <a:cubicBezTo>
                    <a:pt x="157366" y="553549"/>
                    <a:pt x="134114" y="579120"/>
                    <a:pt x="109730" y="603504"/>
                  </a:cubicBezTo>
                  <a:cubicBezTo>
                    <a:pt x="100586" y="612648"/>
                    <a:pt x="93058" y="623763"/>
                    <a:pt x="82298" y="630936"/>
                  </a:cubicBezTo>
                  <a:lnTo>
                    <a:pt x="54866" y="649224"/>
                  </a:lnTo>
                  <a:cubicBezTo>
                    <a:pt x="48770" y="658368"/>
                    <a:pt x="41493" y="666826"/>
                    <a:pt x="36578" y="676656"/>
                  </a:cubicBezTo>
                  <a:cubicBezTo>
                    <a:pt x="-1280" y="752372"/>
                    <a:pt x="61557" y="652904"/>
                    <a:pt x="9146" y="731520"/>
                  </a:cubicBezTo>
                  <a:cubicBezTo>
                    <a:pt x="6774" y="771846"/>
                    <a:pt x="-10193" y="911248"/>
                    <a:pt x="9146" y="969264"/>
                  </a:cubicBezTo>
                  <a:cubicBezTo>
                    <a:pt x="13235" y="981532"/>
                    <a:pt x="27434" y="987552"/>
                    <a:pt x="36578" y="996696"/>
                  </a:cubicBezTo>
                  <a:cubicBezTo>
                    <a:pt x="64010" y="993648"/>
                    <a:pt x="91649" y="992090"/>
                    <a:pt x="118874" y="987552"/>
                  </a:cubicBezTo>
                  <a:cubicBezTo>
                    <a:pt x="194916" y="974878"/>
                    <a:pt x="94749" y="983817"/>
                    <a:pt x="173738" y="960120"/>
                  </a:cubicBezTo>
                  <a:cubicBezTo>
                    <a:pt x="194382" y="953927"/>
                    <a:pt x="216410" y="954024"/>
                    <a:pt x="237746" y="950976"/>
                  </a:cubicBezTo>
                  <a:cubicBezTo>
                    <a:pt x="320728" y="909485"/>
                    <a:pt x="288215" y="929522"/>
                    <a:pt x="338330" y="896112"/>
                  </a:cubicBezTo>
                  <a:cubicBezTo>
                    <a:pt x="344426" y="886968"/>
                    <a:pt x="348036" y="875545"/>
                    <a:pt x="356618" y="868680"/>
                  </a:cubicBezTo>
                  <a:cubicBezTo>
                    <a:pt x="395938" y="837224"/>
                    <a:pt x="377036" y="889033"/>
                    <a:pt x="402338" y="832104"/>
                  </a:cubicBezTo>
                  <a:cubicBezTo>
                    <a:pt x="410167" y="814488"/>
                    <a:pt x="415951" y="795942"/>
                    <a:pt x="420626" y="777240"/>
                  </a:cubicBezTo>
                  <a:cubicBezTo>
                    <a:pt x="426722" y="752856"/>
                    <a:pt x="427674" y="726569"/>
                    <a:pt x="438914" y="704088"/>
                  </a:cubicBezTo>
                  <a:cubicBezTo>
                    <a:pt x="469574" y="642768"/>
                    <a:pt x="447671" y="693186"/>
                    <a:pt x="466346" y="630936"/>
                  </a:cubicBezTo>
                  <a:cubicBezTo>
                    <a:pt x="471885" y="612472"/>
                    <a:pt x="479959" y="594774"/>
                    <a:pt x="484634" y="576072"/>
                  </a:cubicBezTo>
                  <a:cubicBezTo>
                    <a:pt x="487564" y="564353"/>
                    <a:pt x="496363" y="525182"/>
                    <a:pt x="502922" y="512064"/>
                  </a:cubicBezTo>
                  <a:cubicBezTo>
                    <a:pt x="507837" y="502234"/>
                    <a:pt x="516295" y="494462"/>
                    <a:pt x="521210" y="484632"/>
                  </a:cubicBezTo>
                  <a:cubicBezTo>
                    <a:pt x="525521" y="476011"/>
                    <a:pt x="525572" y="465569"/>
                    <a:pt x="530354" y="457200"/>
                  </a:cubicBezTo>
                  <a:cubicBezTo>
                    <a:pt x="537915" y="443968"/>
                    <a:pt x="549046" y="433109"/>
                    <a:pt x="557786" y="420624"/>
                  </a:cubicBezTo>
                  <a:cubicBezTo>
                    <a:pt x="604459" y="353949"/>
                    <a:pt x="574074" y="379286"/>
                    <a:pt x="621794" y="347472"/>
                  </a:cubicBezTo>
                  <a:cubicBezTo>
                    <a:pt x="627890" y="338328"/>
                    <a:pt x="632311" y="327811"/>
                    <a:pt x="640082" y="320040"/>
                  </a:cubicBezTo>
                  <a:cubicBezTo>
                    <a:pt x="647853" y="312269"/>
                    <a:pt x="661418" y="310896"/>
                    <a:pt x="667514" y="301752"/>
                  </a:cubicBezTo>
                  <a:cubicBezTo>
                    <a:pt x="674485" y="291295"/>
                    <a:pt x="673047" y="277213"/>
                    <a:pt x="676658" y="265176"/>
                  </a:cubicBezTo>
                  <a:cubicBezTo>
                    <a:pt x="694464" y="205822"/>
                    <a:pt x="686509" y="222968"/>
                    <a:pt x="713234" y="182880"/>
                  </a:cubicBezTo>
                  <a:cubicBezTo>
                    <a:pt x="715386" y="174271"/>
                    <a:pt x="725559" y="129605"/>
                    <a:pt x="731522" y="118872"/>
                  </a:cubicBezTo>
                  <a:cubicBezTo>
                    <a:pt x="742196" y="99659"/>
                    <a:pt x="761147" y="84860"/>
                    <a:pt x="768098" y="64008"/>
                  </a:cubicBezTo>
                  <a:cubicBezTo>
                    <a:pt x="779968" y="28397"/>
                    <a:pt x="821438" y="10668"/>
                    <a:pt x="832106" y="0"/>
                  </a:cubicBezTo>
                  <a:close/>
                </a:path>
              </a:pathLst>
            </a:cu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8550858" y="2010093"/>
              <a:ext cx="110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Bare tune</a:t>
              </a: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8254735" y="3927844"/>
              <a:ext cx="2127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cs typeface="Times New Roman" pitchFamily="18" charset="0"/>
                </a:rPr>
                <a:t>Horizontal tune, </a:t>
              </a:r>
              <a:r>
                <a:rPr lang="en-US" altLang="ja-JP" sz="2000" dirty="0" err="1">
                  <a:latin typeface="Symbol" pitchFamily="18" charset="2"/>
                </a:rPr>
                <a:t>n</a:t>
              </a:r>
              <a:r>
                <a:rPr lang="en-US" altLang="ja-JP" sz="2000" baseline="-25000" dirty="0" err="1"/>
                <a:t>x</a:t>
              </a:r>
              <a:endParaRPr lang="ja-JP" altLang="en-US" sz="2000" baseline="-25000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 rot="16200000">
              <a:off x="5757392" y="2150752"/>
              <a:ext cx="1844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cs typeface="Times New Roman" pitchFamily="18" charset="0"/>
                </a:rPr>
                <a:t>Vertical tune, </a:t>
              </a:r>
              <a:r>
                <a:rPr lang="en-US" altLang="ja-JP" sz="2000" dirty="0" err="1">
                  <a:latin typeface="Symbol" pitchFamily="18" charset="2"/>
                </a:rPr>
                <a:t>n</a:t>
              </a:r>
              <a:r>
                <a:rPr lang="en-US" altLang="ja-JP" sz="2000" baseline="-25000" dirty="0" err="1"/>
                <a:t>y</a:t>
              </a:r>
              <a:endParaRPr lang="ja-JP" altLang="en-US" sz="2000" baseline="-25000" dirty="0"/>
            </a:p>
          </p:txBody>
        </p:sp>
      </p:grpSp>
      <p:sp>
        <p:nvSpPr>
          <p:cNvPr id="78" name="フリーフォーム 77"/>
          <p:cNvSpPr/>
          <p:nvPr/>
        </p:nvSpPr>
        <p:spPr>
          <a:xfrm rot="-120000">
            <a:off x="8436987" y="2386532"/>
            <a:ext cx="613591" cy="389184"/>
          </a:xfrm>
          <a:custGeom>
            <a:avLst/>
            <a:gdLst>
              <a:gd name="connsiteX0" fmla="*/ 832106 w 832106"/>
              <a:gd name="connsiteY0" fmla="*/ 0 h 996696"/>
              <a:gd name="connsiteX1" fmla="*/ 832106 w 832106"/>
              <a:gd name="connsiteY1" fmla="*/ 0 h 996696"/>
              <a:gd name="connsiteX2" fmla="*/ 713234 w 832106"/>
              <a:gd name="connsiteY2" fmla="*/ 109728 h 996696"/>
              <a:gd name="connsiteX3" fmla="*/ 475490 w 832106"/>
              <a:gd name="connsiteY3" fmla="*/ 283464 h 996696"/>
              <a:gd name="connsiteX4" fmla="*/ 420626 w 832106"/>
              <a:gd name="connsiteY4" fmla="*/ 329184 h 996696"/>
              <a:gd name="connsiteX5" fmla="*/ 374906 w 832106"/>
              <a:gd name="connsiteY5" fmla="*/ 374904 h 996696"/>
              <a:gd name="connsiteX6" fmla="*/ 274322 w 832106"/>
              <a:gd name="connsiteY6" fmla="*/ 448056 h 996696"/>
              <a:gd name="connsiteX7" fmla="*/ 210314 w 832106"/>
              <a:gd name="connsiteY7" fmla="*/ 512064 h 996696"/>
              <a:gd name="connsiteX8" fmla="*/ 182882 w 832106"/>
              <a:gd name="connsiteY8" fmla="*/ 530352 h 996696"/>
              <a:gd name="connsiteX9" fmla="*/ 109730 w 832106"/>
              <a:gd name="connsiteY9" fmla="*/ 603504 h 996696"/>
              <a:gd name="connsiteX10" fmla="*/ 82298 w 832106"/>
              <a:gd name="connsiteY10" fmla="*/ 630936 h 996696"/>
              <a:gd name="connsiteX11" fmla="*/ 54866 w 832106"/>
              <a:gd name="connsiteY11" fmla="*/ 649224 h 996696"/>
              <a:gd name="connsiteX12" fmla="*/ 36578 w 832106"/>
              <a:gd name="connsiteY12" fmla="*/ 676656 h 996696"/>
              <a:gd name="connsiteX13" fmla="*/ 9146 w 832106"/>
              <a:gd name="connsiteY13" fmla="*/ 731520 h 996696"/>
              <a:gd name="connsiteX14" fmla="*/ 9146 w 832106"/>
              <a:gd name="connsiteY14" fmla="*/ 969264 h 996696"/>
              <a:gd name="connsiteX15" fmla="*/ 36578 w 832106"/>
              <a:gd name="connsiteY15" fmla="*/ 996696 h 996696"/>
              <a:gd name="connsiteX16" fmla="*/ 118874 w 832106"/>
              <a:gd name="connsiteY16" fmla="*/ 987552 h 996696"/>
              <a:gd name="connsiteX17" fmla="*/ 173738 w 832106"/>
              <a:gd name="connsiteY17" fmla="*/ 960120 h 996696"/>
              <a:gd name="connsiteX18" fmla="*/ 237746 w 832106"/>
              <a:gd name="connsiteY18" fmla="*/ 950976 h 996696"/>
              <a:gd name="connsiteX19" fmla="*/ 338330 w 832106"/>
              <a:gd name="connsiteY19" fmla="*/ 896112 h 996696"/>
              <a:gd name="connsiteX20" fmla="*/ 356618 w 832106"/>
              <a:gd name="connsiteY20" fmla="*/ 868680 h 996696"/>
              <a:gd name="connsiteX21" fmla="*/ 402338 w 832106"/>
              <a:gd name="connsiteY21" fmla="*/ 832104 h 996696"/>
              <a:gd name="connsiteX22" fmla="*/ 420626 w 832106"/>
              <a:gd name="connsiteY22" fmla="*/ 777240 h 996696"/>
              <a:gd name="connsiteX23" fmla="*/ 438914 w 832106"/>
              <a:gd name="connsiteY23" fmla="*/ 704088 h 996696"/>
              <a:gd name="connsiteX24" fmla="*/ 466346 w 832106"/>
              <a:gd name="connsiteY24" fmla="*/ 630936 h 996696"/>
              <a:gd name="connsiteX25" fmla="*/ 484634 w 832106"/>
              <a:gd name="connsiteY25" fmla="*/ 576072 h 996696"/>
              <a:gd name="connsiteX26" fmla="*/ 502922 w 832106"/>
              <a:gd name="connsiteY26" fmla="*/ 512064 h 996696"/>
              <a:gd name="connsiteX27" fmla="*/ 521210 w 832106"/>
              <a:gd name="connsiteY27" fmla="*/ 484632 h 996696"/>
              <a:gd name="connsiteX28" fmla="*/ 530354 w 832106"/>
              <a:gd name="connsiteY28" fmla="*/ 457200 h 996696"/>
              <a:gd name="connsiteX29" fmla="*/ 557786 w 832106"/>
              <a:gd name="connsiteY29" fmla="*/ 420624 h 996696"/>
              <a:gd name="connsiteX30" fmla="*/ 621794 w 832106"/>
              <a:gd name="connsiteY30" fmla="*/ 347472 h 996696"/>
              <a:gd name="connsiteX31" fmla="*/ 640082 w 832106"/>
              <a:gd name="connsiteY31" fmla="*/ 320040 h 996696"/>
              <a:gd name="connsiteX32" fmla="*/ 667514 w 832106"/>
              <a:gd name="connsiteY32" fmla="*/ 301752 h 996696"/>
              <a:gd name="connsiteX33" fmla="*/ 676658 w 832106"/>
              <a:gd name="connsiteY33" fmla="*/ 265176 h 996696"/>
              <a:gd name="connsiteX34" fmla="*/ 713234 w 832106"/>
              <a:gd name="connsiteY34" fmla="*/ 182880 h 996696"/>
              <a:gd name="connsiteX35" fmla="*/ 731522 w 832106"/>
              <a:gd name="connsiteY35" fmla="*/ 118872 h 996696"/>
              <a:gd name="connsiteX36" fmla="*/ 768098 w 832106"/>
              <a:gd name="connsiteY36" fmla="*/ 64008 h 996696"/>
              <a:gd name="connsiteX37" fmla="*/ 832106 w 832106"/>
              <a:gd name="connsiteY37" fmla="*/ 0 h 99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2106" h="996696">
                <a:moveTo>
                  <a:pt x="832106" y="0"/>
                </a:moveTo>
                <a:lnTo>
                  <a:pt x="832106" y="0"/>
                </a:lnTo>
                <a:cubicBezTo>
                  <a:pt x="792482" y="36576"/>
                  <a:pt x="755447" y="76174"/>
                  <a:pt x="713234" y="109728"/>
                </a:cubicBezTo>
                <a:cubicBezTo>
                  <a:pt x="636397" y="170803"/>
                  <a:pt x="550893" y="220628"/>
                  <a:pt x="475490" y="283464"/>
                </a:cubicBezTo>
                <a:cubicBezTo>
                  <a:pt x="457202" y="298704"/>
                  <a:pt x="438241" y="313171"/>
                  <a:pt x="420626" y="329184"/>
                </a:cubicBezTo>
                <a:cubicBezTo>
                  <a:pt x="404678" y="343682"/>
                  <a:pt x="391126" y="360712"/>
                  <a:pt x="374906" y="374904"/>
                </a:cubicBezTo>
                <a:cubicBezTo>
                  <a:pt x="293215" y="446383"/>
                  <a:pt x="436413" y="285965"/>
                  <a:pt x="274322" y="448056"/>
                </a:cubicBezTo>
                <a:cubicBezTo>
                  <a:pt x="252986" y="469392"/>
                  <a:pt x="235420" y="495327"/>
                  <a:pt x="210314" y="512064"/>
                </a:cubicBezTo>
                <a:cubicBezTo>
                  <a:pt x="201170" y="518160"/>
                  <a:pt x="191014" y="522960"/>
                  <a:pt x="182882" y="530352"/>
                </a:cubicBezTo>
                <a:cubicBezTo>
                  <a:pt x="157366" y="553549"/>
                  <a:pt x="134114" y="579120"/>
                  <a:pt x="109730" y="603504"/>
                </a:cubicBezTo>
                <a:cubicBezTo>
                  <a:pt x="100586" y="612648"/>
                  <a:pt x="93058" y="623763"/>
                  <a:pt x="82298" y="630936"/>
                </a:cubicBezTo>
                <a:lnTo>
                  <a:pt x="54866" y="649224"/>
                </a:lnTo>
                <a:cubicBezTo>
                  <a:pt x="48770" y="658368"/>
                  <a:pt x="41493" y="666826"/>
                  <a:pt x="36578" y="676656"/>
                </a:cubicBezTo>
                <a:cubicBezTo>
                  <a:pt x="-1280" y="752372"/>
                  <a:pt x="61557" y="652904"/>
                  <a:pt x="9146" y="731520"/>
                </a:cubicBezTo>
                <a:cubicBezTo>
                  <a:pt x="6774" y="771846"/>
                  <a:pt x="-10193" y="911248"/>
                  <a:pt x="9146" y="969264"/>
                </a:cubicBezTo>
                <a:cubicBezTo>
                  <a:pt x="13235" y="981532"/>
                  <a:pt x="27434" y="987552"/>
                  <a:pt x="36578" y="996696"/>
                </a:cubicBezTo>
                <a:cubicBezTo>
                  <a:pt x="64010" y="993648"/>
                  <a:pt x="91649" y="992090"/>
                  <a:pt x="118874" y="987552"/>
                </a:cubicBezTo>
                <a:cubicBezTo>
                  <a:pt x="194916" y="974878"/>
                  <a:pt x="94749" y="983817"/>
                  <a:pt x="173738" y="960120"/>
                </a:cubicBezTo>
                <a:cubicBezTo>
                  <a:pt x="194382" y="953927"/>
                  <a:pt x="216410" y="954024"/>
                  <a:pt x="237746" y="950976"/>
                </a:cubicBezTo>
                <a:cubicBezTo>
                  <a:pt x="320728" y="909485"/>
                  <a:pt x="288215" y="929522"/>
                  <a:pt x="338330" y="896112"/>
                </a:cubicBezTo>
                <a:cubicBezTo>
                  <a:pt x="344426" y="886968"/>
                  <a:pt x="348036" y="875545"/>
                  <a:pt x="356618" y="868680"/>
                </a:cubicBezTo>
                <a:cubicBezTo>
                  <a:pt x="395938" y="837224"/>
                  <a:pt x="377036" y="889033"/>
                  <a:pt x="402338" y="832104"/>
                </a:cubicBezTo>
                <a:cubicBezTo>
                  <a:pt x="410167" y="814488"/>
                  <a:pt x="415951" y="795942"/>
                  <a:pt x="420626" y="777240"/>
                </a:cubicBezTo>
                <a:cubicBezTo>
                  <a:pt x="426722" y="752856"/>
                  <a:pt x="427674" y="726569"/>
                  <a:pt x="438914" y="704088"/>
                </a:cubicBezTo>
                <a:cubicBezTo>
                  <a:pt x="469574" y="642768"/>
                  <a:pt x="447671" y="693186"/>
                  <a:pt x="466346" y="630936"/>
                </a:cubicBezTo>
                <a:cubicBezTo>
                  <a:pt x="471885" y="612472"/>
                  <a:pt x="479959" y="594774"/>
                  <a:pt x="484634" y="576072"/>
                </a:cubicBezTo>
                <a:cubicBezTo>
                  <a:pt x="487564" y="564353"/>
                  <a:pt x="496363" y="525182"/>
                  <a:pt x="502922" y="512064"/>
                </a:cubicBezTo>
                <a:cubicBezTo>
                  <a:pt x="507837" y="502234"/>
                  <a:pt x="516295" y="494462"/>
                  <a:pt x="521210" y="484632"/>
                </a:cubicBezTo>
                <a:cubicBezTo>
                  <a:pt x="525521" y="476011"/>
                  <a:pt x="525572" y="465569"/>
                  <a:pt x="530354" y="457200"/>
                </a:cubicBezTo>
                <a:cubicBezTo>
                  <a:pt x="537915" y="443968"/>
                  <a:pt x="549046" y="433109"/>
                  <a:pt x="557786" y="420624"/>
                </a:cubicBezTo>
                <a:cubicBezTo>
                  <a:pt x="604459" y="353949"/>
                  <a:pt x="574074" y="379286"/>
                  <a:pt x="621794" y="347472"/>
                </a:cubicBezTo>
                <a:cubicBezTo>
                  <a:pt x="627890" y="338328"/>
                  <a:pt x="632311" y="327811"/>
                  <a:pt x="640082" y="320040"/>
                </a:cubicBezTo>
                <a:cubicBezTo>
                  <a:pt x="647853" y="312269"/>
                  <a:pt x="661418" y="310896"/>
                  <a:pt x="667514" y="301752"/>
                </a:cubicBezTo>
                <a:cubicBezTo>
                  <a:pt x="674485" y="291295"/>
                  <a:pt x="673047" y="277213"/>
                  <a:pt x="676658" y="265176"/>
                </a:cubicBezTo>
                <a:cubicBezTo>
                  <a:pt x="694464" y="205822"/>
                  <a:pt x="686509" y="222968"/>
                  <a:pt x="713234" y="182880"/>
                </a:cubicBezTo>
                <a:cubicBezTo>
                  <a:pt x="715386" y="174271"/>
                  <a:pt x="725559" y="129605"/>
                  <a:pt x="731522" y="118872"/>
                </a:cubicBezTo>
                <a:cubicBezTo>
                  <a:pt x="742196" y="99659"/>
                  <a:pt x="761147" y="84860"/>
                  <a:pt x="768098" y="64008"/>
                </a:cubicBezTo>
                <a:cubicBezTo>
                  <a:pt x="779968" y="28397"/>
                  <a:pt x="821438" y="10668"/>
                  <a:pt x="832106" y="0"/>
                </a:cubicBezTo>
                <a:close/>
              </a:path>
            </a:pathLst>
          </a:cu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281383" y="319309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FF33CC"/>
                </a:solidFill>
                <a:latin typeface="Calibri" panose="020F0502020204030204" pitchFamily="34" charset="0"/>
              </a:rPr>
              <a:t>181 MeV inj.</a:t>
            </a:r>
          </a:p>
          <a:p>
            <a:r>
              <a:rPr lang="en-US" altLang="ja-JP" sz="1600" b="1" dirty="0">
                <a:solidFill>
                  <a:srgbClr val="FF33CC"/>
                </a:solidFill>
                <a:latin typeface="Calibri" panose="020F0502020204030204" pitchFamily="34" charset="0"/>
              </a:rPr>
              <a:t>(for 550 kW)</a:t>
            </a:r>
            <a:endParaRPr lang="ja-JP" altLang="en-US" sz="1600" b="1" dirty="0">
              <a:solidFill>
                <a:srgbClr val="FF33CC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9135113" y="2752726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</a:rPr>
              <a:t>400 MeV inj.</a:t>
            </a:r>
          </a:p>
          <a:p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</a:rPr>
              <a:t>(for 1 MW)</a:t>
            </a:r>
            <a:endParaRPr lang="ja-JP" altLang="en-US" sz="1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直線矢印コネクタ 80"/>
          <p:cNvCxnSpPr/>
          <p:nvPr/>
        </p:nvCxnSpPr>
        <p:spPr bwMode="auto">
          <a:xfrm flipH="1" flipV="1">
            <a:off x="8323588" y="2897922"/>
            <a:ext cx="301773" cy="3788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直線矢印コネクタ 81"/>
          <p:cNvCxnSpPr>
            <a:endCxn id="78" idx="5"/>
          </p:cNvCxnSpPr>
          <p:nvPr/>
        </p:nvCxnSpPr>
        <p:spPr bwMode="auto">
          <a:xfrm flipH="1" flipV="1">
            <a:off x="8711776" y="2534010"/>
            <a:ext cx="540000" cy="3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9651" r="52951" b="21513"/>
          <a:stretch/>
        </p:blipFill>
        <p:spPr bwMode="auto">
          <a:xfrm>
            <a:off x="6142767" y="4238355"/>
            <a:ext cx="2664000" cy="261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テキスト ボックス 6143"/>
          <p:cNvSpPr txBox="1"/>
          <p:nvPr/>
        </p:nvSpPr>
        <p:spPr>
          <a:xfrm>
            <a:off x="6286096" y="7218488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err="1" smtClean="0">
                <a:latin typeface="Symbol" pitchFamily="18" charset="2"/>
              </a:rPr>
              <a:t>Dn</a:t>
            </a:r>
            <a:r>
              <a:rPr kumimoji="1" lang="en-US" altLang="ja-JP" sz="1600" dirty="0" smtClean="0">
                <a:latin typeface="Symbol" pitchFamily="18" charset="2"/>
              </a:rPr>
              <a:t> =</a:t>
            </a:r>
            <a:r>
              <a:rPr kumimoji="1" lang="en-US" altLang="ja-JP" sz="2000" dirty="0" smtClean="0">
                <a:latin typeface="Symbol" pitchFamily="18" charset="2"/>
              </a:rPr>
              <a:t> </a:t>
            </a:r>
            <a:endParaRPr kumimoji="1" lang="ja-JP" altLang="en-US" sz="2000" dirty="0">
              <a:latin typeface="Symbol" pitchFamily="18" charset="2"/>
            </a:endParaRPr>
          </a:p>
        </p:txBody>
      </p:sp>
      <p:sp>
        <p:nvSpPr>
          <p:cNvPr id="85" name="正方形/長方形 84"/>
          <p:cNvSpPr/>
          <p:nvPr/>
        </p:nvSpPr>
        <p:spPr bwMode="auto">
          <a:xfrm>
            <a:off x="7921920" y="6230960"/>
            <a:ext cx="576064" cy="318156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0" name="テキスト ボックス 98"/>
          <p:cNvSpPr txBox="1"/>
          <p:nvPr/>
        </p:nvSpPr>
        <p:spPr>
          <a:xfrm>
            <a:off x="6210723" y="6170109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r>
              <a:rPr kumimoji="1" lang="en-US" altLang="ja-JP" sz="1600" dirty="0" err="1" smtClean="0">
                <a:latin typeface="Symbol" pitchFamily="18" charset="2"/>
              </a:rPr>
              <a:t>Dn</a:t>
            </a:r>
            <a:r>
              <a:rPr kumimoji="1" lang="en-US" altLang="ja-JP" sz="1600" dirty="0" smtClean="0">
                <a:latin typeface="Symbol" pitchFamily="18" charset="2"/>
              </a:rPr>
              <a:t> =</a:t>
            </a:r>
            <a:r>
              <a:rPr kumimoji="1" lang="en-US" altLang="ja-JP" sz="2000" dirty="0" smtClean="0">
                <a:latin typeface="Symbol" pitchFamily="18" charset="2"/>
              </a:rPr>
              <a:t> </a:t>
            </a:r>
            <a:endParaRPr kumimoji="1" lang="ja-JP" altLang="en-US" sz="2000" dirty="0">
              <a:latin typeface="Symbol" pitchFamily="18" charset="2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8806767" y="5136543"/>
            <a:ext cx="505342" cy="1094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角丸四角形 91"/>
          <p:cNvSpPr/>
          <p:nvPr/>
        </p:nvSpPr>
        <p:spPr bwMode="auto">
          <a:xfrm>
            <a:off x="6226114" y="4263802"/>
            <a:ext cx="2500002" cy="2513788"/>
          </a:xfrm>
          <a:prstGeom prst="roundRect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/>
      <p:bldP spid="89" grpId="0" animBg="1"/>
      <p:bldP spid="78" grpId="0" animBg="1"/>
      <p:bldP spid="79" grpId="0"/>
      <p:bldP spid="80" grpId="0"/>
      <p:bldP spid="85" grpId="0" animBg="1"/>
      <p:bldP spid="90" grpId="0"/>
      <p:bldP spid="3" grpId="0" animBg="1"/>
      <p:bldP spid="9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03580" y="159024"/>
            <a:ext cx="384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T</a:t>
            </a:r>
            <a:r>
              <a:rPr lang="en-US" altLang="ja-JP" sz="2400" b="1" dirty="0">
                <a:solidFill>
                  <a:schemeClr val="accent1"/>
                </a:solidFill>
              </a:rPr>
              <a:t>ransverse injection painting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37" y="3777263"/>
            <a:ext cx="6120680" cy="278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 rot="16200000">
            <a:off x="1408427" y="4922299"/>
            <a:ext cx="79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</a:t>
            </a:r>
            <a:r>
              <a:rPr lang="en-US" altLang="ja-JP" dirty="0"/>
              <a:t>’(rad)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49915" y="643736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 (m)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572142" y="4922163"/>
            <a:ext cx="80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y’(rad)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5129" y="6444044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</a:t>
            </a:r>
            <a:r>
              <a:rPr lang="en-US" altLang="ja-JP" dirty="0"/>
              <a:t> (m)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22694" y="3220370"/>
            <a:ext cx="196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Horizontal painting</a:t>
            </a:r>
          </a:p>
          <a:p>
            <a:r>
              <a:rPr lang="en-US" altLang="ja-JP" dirty="0"/>
              <a:t>process by PBH1-4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57751" y="3211744"/>
            <a:ext cx="190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Vertical painting</a:t>
            </a:r>
          </a:p>
          <a:p>
            <a:r>
              <a:rPr lang="en-US" altLang="ja-JP" dirty="0"/>
              <a:t>process by PBV1-2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025196" y="628747"/>
            <a:ext cx="689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Field forms of the injection bump magnets for 100</a:t>
            </a:r>
            <a:r>
              <a:rPr lang="en-US" altLang="ja-JP" dirty="0">
                <a:latin typeface="Symbol" panose="05050102010706020507" pitchFamily="18" charset="2"/>
              </a:rPr>
              <a:t>p-</a:t>
            </a:r>
            <a:r>
              <a:rPr lang="en-US" altLang="ja-JP" dirty="0"/>
              <a:t>mm-mrad painting</a:t>
            </a:r>
            <a:endParaRPr lang="ja-JP" altLang="en-US" dirty="0"/>
          </a:p>
        </p:txBody>
      </p:sp>
      <p:cxnSp>
        <p:nvCxnSpPr>
          <p:cNvPr id="11" name="直線矢印コネクタ 10"/>
          <p:cNvCxnSpPr/>
          <p:nvPr/>
        </p:nvCxnSpPr>
        <p:spPr bwMode="auto">
          <a:xfrm flipV="1">
            <a:off x="3515319" y="5435366"/>
            <a:ext cx="410916" cy="4622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2748421" y="5723398"/>
            <a:ext cx="154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Design</a:t>
            </a:r>
          </a:p>
          <a:p>
            <a:r>
              <a:rPr lang="en-US" altLang="ja-JP" sz="1600" dirty="0"/>
              <a:t>painting process</a:t>
            </a:r>
            <a:endParaRPr lang="ja-JP" altLang="en-US" sz="1600" dirty="0"/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>
            <a:off x="3808097" y="4667445"/>
            <a:ext cx="550186" cy="6152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3180469" y="4173641"/>
            <a:ext cx="154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Measured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painting process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 flipV="1">
            <a:off x="6731547" y="5337564"/>
            <a:ext cx="440674" cy="324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6" name="テキスト ボックス 15"/>
          <p:cNvSpPr txBox="1"/>
          <p:nvPr/>
        </p:nvSpPr>
        <p:spPr>
          <a:xfrm>
            <a:off x="6806556" y="5605260"/>
            <a:ext cx="154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Design</a:t>
            </a:r>
          </a:p>
          <a:p>
            <a:r>
              <a:rPr lang="en-US" altLang="ja-JP" sz="1600" dirty="0"/>
              <a:t>painting process</a:t>
            </a:r>
            <a:endParaRPr lang="ja-JP" altLang="en-US" sz="1600" dirty="0"/>
          </a:p>
        </p:txBody>
      </p:sp>
      <p:cxnSp>
        <p:nvCxnSpPr>
          <p:cNvPr id="17" name="直線矢印コネクタ 16"/>
          <p:cNvCxnSpPr/>
          <p:nvPr/>
        </p:nvCxnSpPr>
        <p:spPr bwMode="auto">
          <a:xfrm flipH="1">
            <a:off x="6722921" y="4705034"/>
            <a:ext cx="550186" cy="6152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テキスト ボックス 17"/>
          <p:cNvSpPr txBox="1"/>
          <p:nvPr/>
        </p:nvSpPr>
        <p:spPr>
          <a:xfrm>
            <a:off x="6095293" y="4211230"/>
            <a:ext cx="154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Measured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painting process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431319" y="3868441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100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7275181" y="3868578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100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endParaRPr lang="ja-JP" altLang="en-US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12" y="998079"/>
            <a:ext cx="4389894" cy="215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3169556" y="1636859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00B050"/>
                </a:solidFill>
              </a:rPr>
              <a:t>PBH1</a:t>
            </a:r>
            <a:endParaRPr lang="ja-JP" altLang="en-US" sz="1600" b="1" u="sng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27660" y="1874369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FFFF00"/>
                </a:solidFill>
              </a:rPr>
              <a:t>PBH2</a:t>
            </a:r>
            <a:endParaRPr lang="ja-JP" altLang="en-US" sz="1600" b="1" u="sng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11625" y="2090393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FF33CC"/>
                </a:solidFill>
              </a:rPr>
              <a:t>PBH3</a:t>
            </a:r>
            <a:endParaRPr lang="ja-JP" altLang="en-US" sz="1600" b="1" u="sng" dirty="0">
              <a:solidFill>
                <a:srgbClr val="FF33CC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27660" y="2522441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D09E00"/>
                </a:solidFill>
              </a:rPr>
              <a:t>PBH4</a:t>
            </a:r>
            <a:endParaRPr lang="ja-JP" altLang="en-US" sz="1600" b="1" u="sng" dirty="0">
              <a:solidFill>
                <a:srgbClr val="D09E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49942" y="1904276"/>
            <a:ext cx="63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00B0F0"/>
                </a:solidFill>
              </a:rPr>
              <a:t>PBV1</a:t>
            </a:r>
            <a:endParaRPr lang="ja-JP" altLang="en-US" sz="1600" b="1" u="sng" dirty="0">
              <a:solidFill>
                <a:srgbClr val="00B0F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51996" y="2784595"/>
            <a:ext cx="63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rgbClr val="985887"/>
                </a:solidFill>
              </a:rPr>
              <a:t>PBV2</a:t>
            </a:r>
            <a:endParaRPr lang="ja-JP" altLang="en-US" sz="1600" b="1" u="sng" dirty="0">
              <a:solidFill>
                <a:srgbClr val="985887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456750" y="1060795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SB</a:t>
            </a:r>
            <a:endParaRPr lang="ja-JP" altLang="en-US" sz="1600" b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正方形/長方形 5"/>
          <p:cNvSpPr>
            <a:spLocks noChangeArrowheads="1"/>
          </p:cNvSpPr>
          <p:nvPr/>
        </p:nvSpPr>
        <p:spPr bwMode="auto">
          <a:xfrm>
            <a:off x="7932733" y="4664650"/>
            <a:ext cx="2176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tp</a:t>
            </a:r>
            <a:r>
              <a:rPr lang="en-US" altLang="ja-JP" sz="2000" dirty="0">
                <a:solidFill>
                  <a:srgbClr val="FF0000"/>
                </a:solidFill>
              </a:rPr>
              <a:t>=100</a:t>
            </a:r>
            <a:r>
              <a:rPr lang="en-US" altLang="ja-JP" sz="20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dirty="0">
                <a:solidFill>
                  <a:srgbClr val="FF0000"/>
                </a:solidFill>
              </a:rPr>
              <a:t> mm mrad</a:t>
            </a:r>
          </a:p>
        </p:txBody>
      </p:sp>
      <p:sp>
        <p:nvSpPr>
          <p:cNvPr id="30" name="角丸四角形 34"/>
          <p:cNvSpPr>
            <a:spLocks noChangeArrowheads="1"/>
          </p:cNvSpPr>
          <p:nvPr/>
        </p:nvSpPr>
        <p:spPr bwMode="auto">
          <a:xfrm>
            <a:off x="7951783" y="4645600"/>
            <a:ext cx="2298942" cy="4318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ja-JP" altLang="en-US">
              <a:ea typeface="ＭＳ Ｐ明朝" pitchFamily="18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18894" y="1619508"/>
            <a:ext cx="343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33CC"/>
                </a:solidFill>
              </a:rPr>
              <a:t>The flattop of SB</a:t>
            </a:r>
            <a:r>
              <a:rPr lang="ja-JP" altLang="en-US" dirty="0">
                <a:solidFill>
                  <a:srgbClr val="FF33CC"/>
                </a:solidFill>
              </a:rPr>
              <a:t> </a:t>
            </a:r>
            <a:r>
              <a:rPr lang="en-US" altLang="ja-JP" dirty="0">
                <a:solidFill>
                  <a:srgbClr val="FF33CC"/>
                </a:solidFill>
              </a:rPr>
              <a:t>was restored!!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10770" y="5282723"/>
            <a:ext cx="180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Well adjusted.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98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65206" y="361650"/>
            <a:ext cx="380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Injection beam tuning : DB2 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5" descr="C:\Common Folder\Data_Box\TDS7K-2014\1021_ana\Figure\Run011\Graph7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576" y="1657143"/>
            <a:ext cx="4504740" cy="2378429"/>
          </a:xfrm>
          <a:prstGeom prst="rect">
            <a:avLst/>
          </a:prstGeom>
          <a:noFill/>
        </p:spPr>
      </p:pic>
      <p:pic>
        <p:nvPicPr>
          <p:cNvPr id="4" name="Picture 5" descr="C:\Common Folder\Data_Box\TDS7K-2014\1021_ana\Figure\Run009\Graph7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2765" y="4192084"/>
            <a:ext cx="4504740" cy="2378429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6672064" y="2833036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altLang="ja-JP" dirty="0">
                <a:solidFill>
                  <a:schemeClr val="tx2"/>
                </a:solidFill>
              </a:rPr>
              <a:t>p/p : ~0.082% (sigma)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72064" y="5329550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altLang="ja-JP" dirty="0">
                <a:solidFill>
                  <a:schemeClr val="tx2"/>
                </a:solidFill>
              </a:rPr>
              <a:t>p/p : ~0.182% (sigma)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04406" y="1412776"/>
            <a:ext cx="88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DB2 off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99074" y="395210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DB2 -1865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03665" y="1776066"/>
            <a:ext cx="147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M. Yoshimoto</a:t>
            </a:r>
            <a:endParaRPr lang="ja-JP" altLang="en-US" dirty="0">
              <a:solidFill>
                <a:srgbClr val="BC5704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95601" y="803918"/>
            <a:ext cx="6715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Momentum spread of the injection beam</a:t>
            </a:r>
          </a:p>
          <a:p>
            <a:r>
              <a:rPr lang="en-US" altLang="ja-JP" dirty="0"/>
              <a:t>e</a:t>
            </a:r>
            <a:r>
              <a:rPr lang="en-US" altLang="ja-JP" dirty="0"/>
              <a:t>stimated by the longitudinal tomography for turn-by-turn WCM data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114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14" y="2611310"/>
            <a:ext cx="4356000" cy="30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3" y="2590230"/>
            <a:ext cx="1674000" cy="38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94" y="2593479"/>
            <a:ext cx="170539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850092" y="55362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 (m)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685442" y="3870194"/>
            <a:ext cx="233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size, sigma (mm)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25812" y="2669874"/>
            <a:ext cx="11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Horizontal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25812" y="4149997"/>
            <a:ext cx="8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Vertical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22961" y="357159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en-US" altLang="ja-JP" baseline="-25000" dirty="0">
                <a:solidFill>
                  <a:srgbClr val="FF0000"/>
                </a:solidFill>
              </a:rPr>
              <a:t>p</a:t>
            </a:r>
            <a:r>
              <a:rPr lang="en-US" altLang="ja-JP" dirty="0">
                <a:solidFill>
                  <a:srgbClr val="FF0000"/>
                </a:solidFill>
              </a:rPr>
              <a:t>=25.5 mA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78825" y="271519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I</a:t>
            </a:r>
            <a:r>
              <a:rPr lang="en-US" altLang="ja-JP" baseline="-25000" dirty="0">
                <a:solidFill>
                  <a:srgbClr val="00B0F0"/>
                </a:solidFill>
              </a:rPr>
              <a:t>p</a:t>
            </a:r>
            <a:r>
              <a:rPr lang="en-US" altLang="ja-JP" dirty="0">
                <a:solidFill>
                  <a:srgbClr val="00B0F0"/>
                </a:solidFill>
              </a:rPr>
              <a:t>=45.9 mA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32815" y="493045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en-US" altLang="ja-JP" baseline="-25000" dirty="0">
                <a:solidFill>
                  <a:srgbClr val="FF0000"/>
                </a:solidFill>
              </a:rPr>
              <a:t>p</a:t>
            </a:r>
            <a:r>
              <a:rPr lang="en-US" altLang="ja-JP" dirty="0">
                <a:solidFill>
                  <a:srgbClr val="FF0000"/>
                </a:solidFill>
              </a:rPr>
              <a:t>=25.5 mA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88679" y="421037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I</a:t>
            </a:r>
            <a:r>
              <a:rPr lang="en-US" altLang="ja-JP" baseline="-25000" dirty="0">
                <a:solidFill>
                  <a:srgbClr val="00B0F0"/>
                </a:solidFill>
              </a:rPr>
              <a:t>p</a:t>
            </a:r>
            <a:r>
              <a:rPr lang="en-US" altLang="ja-JP" dirty="0">
                <a:solidFill>
                  <a:srgbClr val="00B0F0"/>
                </a:solidFill>
              </a:rPr>
              <a:t>=45.9 mA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29139" y="221507"/>
            <a:ext cx="8145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accent1"/>
                </a:solidFill>
              </a:rPr>
              <a:t>I</a:t>
            </a:r>
            <a:r>
              <a:rPr lang="en-US" altLang="ja-JP" sz="2400" b="1" dirty="0">
                <a:solidFill>
                  <a:schemeClr val="accent1"/>
                </a:solidFill>
              </a:rPr>
              <a:t>njection beam tuning : Twiss parameter @ RCS injection point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96098" y="2052223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I</a:t>
            </a:r>
            <a:r>
              <a:rPr lang="en-US" altLang="ja-JP" baseline="-25000" dirty="0">
                <a:solidFill>
                  <a:srgbClr val="00B0F0"/>
                </a:solidFill>
              </a:rPr>
              <a:t>p</a:t>
            </a:r>
            <a:r>
              <a:rPr lang="en-US" altLang="ja-JP" dirty="0">
                <a:solidFill>
                  <a:srgbClr val="00B0F0"/>
                </a:solidFill>
              </a:rPr>
              <a:t>=45.9 mA </a:t>
            </a:r>
          </a:p>
          <a:p>
            <a:r>
              <a:rPr lang="en-US" altLang="ja-JP" dirty="0">
                <a:solidFill>
                  <a:srgbClr val="00B0F0"/>
                </a:solidFill>
              </a:rPr>
              <a:t>(Run#57)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61228" y="2057849"/>
            <a:ext cx="126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en-US" altLang="ja-JP" baseline="-25000" dirty="0">
                <a:solidFill>
                  <a:srgbClr val="FF0000"/>
                </a:solidFill>
              </a:rPr>
              <a:t>p</a:t>
            </a:r>
            <a:r>
              <a:rPr lang="en-US" altLang="ja-JP" dirty="0">
                <a:solidFill>
                  <a:srgbClr val="FF0000"/>
                </a:solidFill>
              </a:rPr>
              <a:t>=25.5 mA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(Run#56)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18128" y="6372036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Position (mm)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61228" y="2651597"/>
            <a:ext cx="56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Hor.</a:t>
            </a:r>
          </a:p>
          <a:p>
            <a:r>
              <a:rPr lang="en-US" altLang="ja-JP" dirty="0"/>
              <a:t>(U)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3201" y="4611748"/>
            <a:ext cx="534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Ver.</a:t>
            </a:r>
          </a:p>
          <a:p>
            <a:r>
              <a:rPr lang="en-US" altLang="ja-JP" dirty="0"/>
              <a:t>(V)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925931" y="2645539"/>
            <a:ext cx="56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Hor.</a:t>
            </a:r>
          </a:p>
          <a:p>
            <a:r>
              <a:rPr lang="en-US" altLang="ja-JP" dirty="0"/>
              <a:t>(U)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927904" y="4605690"/>
            <a:ext cx="534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Ver.</a:t>
            </a:r>
          </a:p>
          <a:p>
            <a:r>
              <a:rPr lang="en-US" altLang="ja-JP" dirty="0"/>
              <a:t>(V)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35538" y="1666900"/>
            <a:ext cx="346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profile @ RCS injection point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05414" y="1995116"/>
            <a:ext cx="308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Multi-wire profile monitors 1-4</a:t>
            </a: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 bwMode="auto">
          <a:xfrm>
            <a:off x="2508815" y="2124649"/>
            <a:ext cx="107651" cy="107651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 bwMode="auto">
          <a:xfrm>
            <a:off x="5711073" y="2592581"/>
            <a:ext cx="0" cy="2828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>
            <a:off x="4447696" y="2305447"/>
            <a:ext cx="195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RCS injection point</a:t>
            </a: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29723" y="1663651"/>
            <a:ext cx="2956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envelop</a:t>
            </a:r>
            <a:r>
              <a:rPr lang="en-US" altLang="ja-JP" dirty="0"/>
              <a:t> </a:t>
            </a:r>
            <a:r>
              <a:rPr lang="en-US" altLang="ja-JP" dirty="0"/>
              <a:t>along the L3BT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113572" y="5840115"/>
            <a:ext cx="217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T. Maruta &amp; K. Okabe</a:t>
            </a:r>
            <a:endParaRPr lang="ja-JP" altLang="en-US" dirty="0">
              <a:solidFill>
                <a:srgbClr val="BC5704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27016" y="654597"/>
            <a:ext cx="760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We adjusted the Twiss parameter of the injection beam so that the injection</a:t>
            </a:r>
          </a:p>
          <a:p>
            <a:r>
              <a:rPr lang="en-US" altLang="ja-JP" dirty="0"/>
              <a:t> </a:t>
            </a:r>
            <a:r>
              <a:rPr lang="en-US" altLang="ja-JP" dirty="0"/>
              <a:t>    beam ellipse fits the design painting area of 100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dirty="0"/>
              <a:t> mm mrad as possible.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45085" y="134076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/>
              <a:t>“DB2 -1865”</a:t>
            </a:r>
            <a:endParaRPr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00861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90276" y="1196753"/>
            <a:ext cx="673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accent1"/>
                </a:solidFill>
              </a:rPr>
              <a:t>Emittance &amp; Twiss parameter of the injection beam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2184893" y="1916832"/>
          <a:ext cx="772753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128"/>
                <a:gridCol w="972549"/>
                <a:gridCol w="1163285"/>
                <a:gridCol w="1163285"/>
                <a:gridCol w="116328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DESIGN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DB2</a:t>
                      </a:r>
                      <a:r>
                        <a:rPr kumimoji="1" lang="en-US" altLang="ja-JP" sz="1400" baseline="0" dirty="0" smtClean="0"/>
                        <a:t> OFF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Run#56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I</a:t>
                      </a:r>
                      <a:r>
                        <a:rPr kumimoji="1" lang="en-US" altLang="ja-JP" sz="1400" baseline="-25000" dirty="0" smtClean="0"/>
                        <a:t>p</a:t>
                      </a:r>
                      <a:r>
                        <a:rPr kumimoji="1" lang="en-US" altLang="ja-JP" sz="1400" dirty="0" smtClean="0"/>
                        <a:t>=25.5</a:t>
                      </a:r>
                      <a:r>
                        <a:rPr kumimoji="1" lang="en-US" altLang="ja-JP" sz="1400" baseline="0" dirty="0" smtClean="0"/>
                        <a:t> mA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DB2</a:t>
                      </a:r>
                      <a:r>
                        <a:rPr kumimoji="1" lang="en-US" altLang="ja-JP" sz="1400" baseline="0" dirty="0" smtClean="0">
                          <a:solidFill>
                            <a:schemeClr val="accent2"/>
                          </a:solidFill>
                        </a:rPr>
                        <a:t> OFF</a:t>
                      </a:r>
                      <a:endParaRPr kumimoji="1" lang="en-US" altLang="ja-JP" sz="1400" dirty="0" smtClean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Run#57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I</a:t>
                      </a:r>
                      <a:r>
                        <a:rPr kumimoji="1" lang="en-US" altLang="ja-JP" sz="1400" baseline="-25000" dirty="0" smtClean="0">
                          <a:solidFill>
                            <a:schemeClr val="accent2"/>
                          </a:solidFill>
                        </a:rPr>
                        <a:t>p</a:t>
                      </a:r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=45.9</a:t>
                      </a:r>
                      <a:r>
                        <a:rPr kumimoji="1" lang="en-US" altLang="ja-JP" sz="1400" baseline="0" dirty="0" smtClean="0">
                          <a:solidFill>
                            <a:schemeClr val="accent2"/>
                          </a:solidFill>
                        </a:rPr>
                        <a:t> mA</a:t>
                      </a:r>
                      <a:endParaRPr kumimoji="1" lang="ja-JP" altLang="en-US" sz="1400" dirty="0" smtClean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DB2</a:t>
                      </a:r>
                      <a:r>
                        <a:rPr kumimoji="1" lang="en-US" altLang="ja-JP" sz="1400" baseline="0" dirty="0" smtClean="0">
                          <a:solidFill>
                            <a:schemeClr val="accent2"/>
                          </a:solidFill>
                        </a:rPr>
                        <a:t> -1865</a:t>
                      </a:r>
                      <a:endParaRPr kumimoji="1" lang="en-US" altLang="ja-JP" sz="1400" dirty="0" smtClean="0">
                        <a:solidFill>
                          <a:schemeClr val="accent2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Run#57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I</a:t>
                      </a:r>
                      <a:r>
                        <a:rPr kumimoji="1" lang="en-US" altLang="ja-JP" sz="1400" baseline="-25000" dirty="0" smtClean="0">
                          <a:solidFill>
                            <a:schemeClr val="accent2"/>
                          </a:solidFill>
                        </a:rPr>
                        <a:t>p</a:t>
                      </a:r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=45.9</a:t>
                      </a:r>
                      <a:r>
                        <a:rPr kumimoji="1" lang="en-US" altLang="ja-JP" sz="1400" baseline="0" dirty="0" smtClean="0">
                          <a:solidFill>
                            <a:schemeClr val="accent2"/>
                          </a:solidFill>
                        </a:rPr>
                        <a:t> mA</a:t>
                      </a:r>
                      <a:endParaRPr kumimoji="1" lang="ja-JP" altLang="en-US" sz="1400" dirty="0" smtClean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kumimoji="1" lang="en-US" altLang="ja-JP" sz="1400" baseline="-25000" dirty="0" smtClean="0"/>
                        <a:t>x</a:t>
                      </a:r>
                      <a:endParaRPr kumimoji="1" lang="ja-JP" alt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-1.252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-1.038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-0.812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-0.934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a</a:t>
                      </a:r>
                      <a:r>
                        <a:rPr kumimoji="1" lang="en-US" altLang="ja-JP" sz="1400" baseline="-25000" dirty="0" smtClean="0"/>
                        <a:t>y</a:t>
                      </a:r>
                      <a:endParaRPr kumimoji="1" lang="ja-JP" alt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-1.822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-1.618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-1.714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-1.644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400" baseline="-25000" dirty="0" smtClean="0"/>
                        <a:t>x</a:t>
                      </a:r>
                      <a:r>
                        <a:rPr kumimoji="1" lang="en-US" altLang="ja-JP" sz="1400" dirty="0" smtClean="0"/>
                        <a:t> (m)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10.226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10.436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6.552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6.106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1400" baseline="-25000" dirty="0" smtClean="0"/>
                        <a:t>y</a:t>
                      </a:r>
                      <a:r>
                        <a:rPr kumimoji="1" lang="en-US" altLang="ja-JP" sz="1400" dirty="0" smtClean="0"/>
                        <a:t> (m)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8.995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11.147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9.485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9.717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sz="1400" baseline="-25000" dirty="0" smtClean="0"/>
                        <a:t>x</a:t>
                      </a:r>
                      <a:r>
                        <a:rPr kumimoji="1" lang="en-US" altLang="ja-JP" sz="1400" baseline="0" dirty="0" smtClean="0"/>
                        <a:t> (</a:t>
                      </a:r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1400" dirty="0" smtClean="0"/>
                        <a:t> mm mrad</a:t>
                      </a:r>
                      <a:r>
                        <a:rPr kumimoji="1" lang="en-US" altLang="ja-JP" sz="1400" baseline="0" dirty="0" smtClean="0"/>
                        <a:t>, </a:t>
                      </a:r>
                      <a:r>
                        <a:rPr kumimoji="1" lang="en-US" altLang="ja-JP" sz="1400" baseline="0" dirty="0" smtClean="0">
                          <a:latin typeface="+mn-lt"/>
                        </a:rPr>
                        <a:t>rms</a:t>
                      </a:r>
                      <a:r>
                        <a:rPr kumimoji="1" lang="en-US" altLang="ja-JP" sz="1400" dirty="0" smtClean="0"/>
                        <a:t>,</a:t>
                      </a:r>
                      <a:r>
                        <a:rPr kumimoji="1" lang="en-US" altLang="ja-JP" sz="1400" baseline="0" dirty="0" smtClean="0"/>
                        <a:t> un-norm)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0.25</a:t>
                      </a:r>
                      <a:endParaRPr kumimoji="1" lang="ja-JP" altLang="en-US" sz="14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0.600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0.889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0.957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sz="1400" baseline="-25000" dirty="0" err="1" smtClean="0"/>
                        <a:t>y</a:t>
                      </a:r>
                      <a:r>
                        <a:rPr kumimoji="1" lang="en-US" altLang="ja-JP" sz="1400" baseline="0" dirty="0" smtClean="0"/>
                        <a:t> (</a:t>
                      </a:r>
                      <a:r>
                        <a:rPr kumimoji="1" lang="en-US" altLang="ja-JP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1400" dirty="0" smtClean="0"/>
                        <a:t> mm mrad</a:t>
                      </a:r>
                      <a:r>
                        <a:rPr kumimoji="1" lang="en-US" altLang="ja-JP" sz="1400" baseline="0" dirty="0" smtClean="0"/>
                        <a:t>, </a:t>
                      </a:r>
                      <a:r>
                        <a:rPr kumimoji="1" lang="en-US" altLang="ja-JP" sz="1400" baseline="0" dirty="0" smtClean="0">
                          <a:latin typeface="+mn-lt"/>
                        </a:rPr>
                        <a:t>rms</a:t>
                      </a:r>
                      <a:r>
                        <a:rPr kumimoji="1" lang="en-US" altLang="ja-JP" sz="1400" dirty="0" smtClean="0"/>
                        <a:t>,</a:t>
                      </a:r>
                      <a:r>
                        <a:rPr kumimoji="1" lang="en-US" altLang="ja-JP" sz="1400" baseline="0" dirty="0" smtClean="0"/>
                        <a:t> un-norm)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0.25</a:t>
                      </a:r>
                      <a:endParaRPr kumimoji="1" lang="ja-JP" altLang="en-US" sz="140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0.537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0.587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0.564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/>
                        <a:t>Momentum spread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0.2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>
                          <a:solidFill>
                            <a:srgbClr val="FF0000"/>
                          </a:solidFill>
                        </a:rPr>
                        <a:t>(full)</a:t>
                      </a:r>
                      <a:endParaRPr kumimoji="1" lang="ja-JP" altLang="en-US" sz="140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0.066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(sigma)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0.082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(sigma)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0.182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accent2"/>
                          </a:solidFill>
                        </a:rPr>
                        <a:t>(sigma)</a:t>
                      </a:r>
                      <a:endParaRPr kumimoji="1" lang="ja-JP" altLang="en-US" sz="1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 bwMode="auto">
          <a:xfrm>
            <a:off x="7555210" y="1854349"/>
            <a:ext cx="2376264" cy="359087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74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01" y="3117726"/>
            <a:ext cx="6416755" cy="29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794028" y="2793814"/>
            <a:ext cx="102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(x, x’)</a:t>
            </a:r>
            <a:endParaRPr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58587" y="2811613"/>
            <a:ext cx="105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(y, y’)</a:t>
            </a:r>
            <a:endParaRPr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23696" y="1207881"/>
            <a:ext cx="366395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/>
              <a:t>Design painting area </a:t>
            </a:r>
          </a:p>
          <a:p>
            <a:r>
              <a:rPr lang="en-US" altLang="ja-JP" sz="1700" dirty="0"/>
              <a:t>(</a:t>
            </a:r>
            <a:r>
              <a:rPr lang="en-US" altLang="ja-JP" sz="1700" dirty="0"/>
              <a:t>C</a:t>
            </a:r>
            <a:r>
              <a:rPr lang="en-US" altLang="ja-JP" sz="1700" dirty="0"/>
              <a:t>irculating beam ellipse after painting)</a:t>
            </a:r>
          </a:p>
          <a:p>
            <a:r>
              <a:rPr lang="en-US" altLang="ja-JP" sz="1700" dirty="0">
                <a:solidFill>
                  <a:srgbClr val="FF0000"/>
                </a:solidFill>
              </a:rPr>
              <a:t>Painting area estimated</a:t>
            </a:r>
          </a:p>
          <a:p>
            <a:r>
              <a:rPr lang="en-US" altLang="ja-JP" sz="1700" dirty="0">
                <a:solidFill>
                  <a:srgbClr val="FF0000"/>
                </a:solidFill>
              </a:rPr>
              <a:t>for the case of I</a:t>
            </a:r>
            <a:r>
              <a:rPr lang="en-US" altLang="ja-JP" sz="1700" baseline="-25000" dirty="0">
                <a:solidFill>
                  <a:srgbClr val="FF0000"/>
                </a:solidFill>
              </a:rPr>
              <a:t>p</a:t>
            </a:r>
            <a:r>
              <a:rPr lang="en-US" altLang="ja-JP" sz="1700" dirty="0">
                <a:solidFill>
                  <a:srgbClr val="FF0000"/>
                </a:solidFill>
              </a:rPr>
              <a:t>=</a:t>
            </a:r>
            <a:r>
              <a:rPr lang="en-US" altLang="ja-JP" sz="1700" u="sng" dirty="0">
                <a:solidFill>
                  <a:srgbClr val="FF0000"/>
                </a:solidFill>
              </a:rPr>
              <a:t>25.5 mA </a:t>
            </a:r>
            <a:r>
              <a:rPr lang="en-US" altLang="ja-JP" sz="1700" dirty="0">
                <a:solidFill>
                  <a:srgbClr val="FF0000"/>
                </a:solidFill>
              </a:rPr>
              <a:t>(Run#56)</a:t>
            </a:r>
          </a:p>
          <a:p>
            <a:r>
              <a:rPr lang="en-US" altLang="ja-JP" sz="1700" dirty="0">
                <a:solidFill>
                  <a:srgbClr val="00B0F0"/>
                </a:solidFill>
              </a:rPr>
              <a:t>Painting area estimated</a:t>
            </a:r>
          </a:p>
          <a:p>
            <a:r>
              <a:rPr lang="en-US" altLang="ja-JP" sz="1700" dirty="0">
                <a:solidFill>
                  <a:srgbClr val="00B0F0"/>
                </a:solidFill>
              </a:rPr>
              <a:t>for the case of I</a:t>
            </a:r>
            <a:r>
              <a:rPr lang="en-US" altLang="ja-JP" sz="1700" baseline="-25000" dirty="0">
                <a:solidFill>
                  <a:srgbClr val="00B0F0"/>
                </a:solidFill>
              </a:rPr>
              <a:t>p</a:t>
            </a:r>
            <a:r>
              <a:rPr lang="en-US" altLang="ja-JP" sz="1700" dirty="0">
                <a:solidFill>
                  <a:srgbClr val="00B0F0"/>
                </a:solidFill>
              </a:rPr>
              <a:t>=</a:t>
            </a:r>
            <a:r>
              <a:rPr lang="en-US" altLang="ja-JP" sz="1700" u="sng" dirty="0">
                <a:solidFill>
                  <a:srgbClr val="00B0F0"/>
                </a:solidFill>
              </a:rPr>
              <a:t>45.9 mA </a:t>
            </a:r>
            <a:r>
              <a:rPr lang="en-US" altLang="ja-JP" sz="1700" dirty="0">
                <a:solidFill>
                  <a:srgbClr val="00B0F0"/>
                </a:solidFill>
              </a:rPr>
              <a:t>(Run#57)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1770751" y="4308135"/>
            <a:ext cx="8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</a:t>
            </a:r>
            <a:r>
              <a:rPr lang="en-US" altLang="ja-JP" dirty="0"/>
              <a:t>’ (rad)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63274" y="598510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 (m)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028760" y="4302184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y’ (rad)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24297" y="5979154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</a:t>
            </a:r>
            <a:r>
              <a:rPr lang="en-US" altLang="ja-JP" dirty="0"/>
              <a:t> (m)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792477" y="3731815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endParaRPr lang="en-US" altLang="ja-JP" sz="1600" dirty="0">
              <a:latin typeface="Symbol" panose="05050102010706020507" pitchFamily="18" charset="2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394660" y="3463141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145</a:t>
            </a:r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p </a:t>
            </a:r>
            <a:r>
              <a:rPr lang="en-US" altLang="ja-JP" sz="1600" dirty="0">
                <a:solidFill>
                  <a:srgbClr val="FF0000"/>
                </a:solidFill>
              </a:rPr>
              <a:t>(</a:t>
            </a:r>
            <a:r>
              <a:rPr lang="en-US" altLang="ja-JP" sz="1600" dirty="0">
                <a:solidFill>
                  <a:srgbClr val="FF0000"/>
                </a:solidFill>
              </a:rPr>
              <a:t>I</a:t>
            </a:r>
            <a:r>
              <a:rPr lang="en-US" altLang="ja-JP" sz="1600" baseline="-25000" dirty="0">
                <a:solidFill>
                  <a:srgbClr val="FF0000"/>
                </a:solidFill>
              </a:rPr>
              <a:t>p</a:t>
            </a:r>
            <a:r>
              <a:rPr lang="en-US" altLang="ja-JP" sz="1600" dirty="0">
                <a:solidFill>
                  <a:srgbClr val="FF0000"/>
                </a:solidFill>
              </a:rPr>
              <a:t>=25.5 </a:t>
            </a:r>
            <a:r>
              <a:rPr lang="en-US" altLang="ja-JP" sz="1600" dirty="0">
                <a:solidFill>
                  <a:srgbClr val="FF0000"/>
                </a:solidFill>
              </a:rPr>
              <a:t>mA</a:t>
            </a:r>
            <a:r>
              <a:rPr lang="en-US" altLang="ja-JP" sz="1600" dirty="0">
                <a:solidFill>
                  <a:srgbClr val="FF0000"/>
                </a:solidFill>
              </a:rPr>
              <a:t>)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978465" y="3220696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u="sng" dirty="0">
                <a:solidFill>
                  <a:srgbClr val="00B0F0"/>
                </a:solidFill>
              </a:rPr>
              <a:t>180</a:t>
            </a:r>
            <a:r>
              <a:rPr lang="en-US" altLang="ja-JP" sz="1600" u="sng" dirty="0">
                <a:solidFill>
                  <a:srgbClr val="00B0F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dirty="0">
                <a:solidFill>
                  <a:srgbClr val="00B0F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1600" dirty="0">
                <a:solidFill>
                  <a:srgbClr val="00B0F0"/>
                </a:solidFill>
              </a:rPr>
              <a:t>(I</a:t>
            </a:r>
            <a:r>
              <a:rPr lang="en-US" altLang="ja-JP" sz="1600" baseline="-25000" dirty="0">
                <a:solidFill>
                  <a:srgbClr val="00B0F0"/>
                </a:solidFill>
              </a:rPr>
              <a:t>p</a:t>
            </a:r>
            <a:r>
              <a:rPr lang="en-US" altLang="ja-JP" sz="1600" dirty="0">
                <a:solidFill>
                  <a:srgbClr val="00B0F0"/>
                </a:solidFill>
              </a:rPr>
              <a:t>=45.9 mA)</a:t>
            </a:r>
            <a:endParaRPr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498793" y="3722290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endParaRPr lang="en-US" altLang="ja-JP" sz="1600" dirty="0">
              <a:latin typeface="Symbol" panose="05050102010706020507" pitchFamily="18" charset="2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1869769" y="1386409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>
            <a:off x="1872598" y="1894052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1872598" y="2412966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テキスト ボックス 16"/>
          <p:cNvSpPr txBox="1"/>
          <p:nvPr/>
        </p:nvSpPr>
        <p:spPr>
          <a:xfrm>
            <a:off x="6822101" y="1226931"/>
            <a:ext cx="334104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/>
              <a:t>Design injection beam ellipse</a:t>
            </a:r>
          </a:p>
          <a:p>
            <a:endParaRPr lang="en-US" altLang="ja-JP" sz="1700" dirty="0"/>
          </a:p>
          <a:p>
            <a:r>
              <a:rPr lang="en-US" altLang="ja-JP" sz="1700" dirty="0">
                <a:solidFill>
                  <a:srgbClr val="FF0000"/>
                </a:solidFill>
              </a:rPr>
              <a:t>Injection beam ellipse </a:t>
            </a:r>
          </a:p>
          <a:p>
            <a:r>
              <a:rPr lang="en-US" altLang="ja-JP" sz="1700" dirty="0">
                <a:solidFill>
                  <a:srgbClr val="FF0000"/>
                </a:solidFill>
              </a:rPr>
              <a:t>for the case of I</a:t>
            </a:r>
            <a:r>
              <a:rPr lang="en-US" altLang="ja-JP" sz="1700" baseline="-25000" dirty="0">
                <a:solidFill>
                  <a:srgbClr val="FF0000"/>
                </a:solidFill>
              </a:rPr>
              <a:t>p</a:t>
            </a:r>
            <a:r>
              <a:rPr lang="en-US" altLang="ja-JP" sz="1700" dirty="0">
                <a:solidFill>
                  <a:srgbClr val="FF0000"/>
                </a:solidFill>
              </a:rPr>
              <a:t>=</a:t>
            </a:r>
            <a:r>
              <a:rPr lang="en-US" altLang="ja-JP" sz="1700" u="sng" dirty="0">
                <a:solidFill>
                  <a:srgbClr val="FF0000"/>
                </a:solidFill>
              </a:rPr>
              <a:t>25.5 mA </a:t>
            </a:r>
            <a:r>
              <a:rPr lang="en-US" altLang="ja-JP" sz="1700" dirty="0">
                <a:solidFill>
                  <a:srgbClr val="FF0000"/>
                </a:solidFill>
              </a:rPr>
              <a:t>(</a:t>
            </a:r>
            <a:r>
              <a:rPr lang="en-US" altLang="ja-JP" sz="1700" dirty="0">
                <a:solidFill>
                  <a:srgbClr val="FF0000"/>
                </a:solidFill>
              </a:rPr>
              <a:t>Run#56)</a:t>
            </a:r>
            <a:endParaRPr lang="en-US" altLang="ja-JP" sz="1700" dirty="0">
              <a:solidFill>
                <a:srgbClr val="FF0000"/>
              </a:solidFill>
            </a:endParaRPr>
          </a:p>
          <a:p>
            <a:r>
              <a:rPr lang="en-US" altLang="ja-JP" sz="1700" dirty="0">
                <a:solidFill>
                  <a:srgbClr val="00B0F0"/>
                </a:solidFill>
              </a:rPr>
              <a:t>Injection beam ellipse</a:t>
            </a:r>
          </a:p>
          <a:p>
            <a:r>
              <a:rPr lang="en-US" altLang="ja-JP" sz="1700" dirty="0">
                <a:solidFill>
                  <a:srgbClr val="00B0F0"/>
                </a:solidFill>
              </a:rPr>
              <a:t>for the case of I</a:t>
            </a:r>
            <a:r>
              <a:rPr lang="en-US" altLang="ja-JP" sz="1700" baseline="-25000" dirty="0">
                <a:solidFill>
                  <a:srgbClr val="00B0F0"/>
                </a:solidFill>
              </a:rPr>
              <a:t>p</a:t>
            </a:r>
            <a:r>
              <a:rPr lang="en-US" altLang="ja-JP" sz="1700" dirty="0">
                <a:solidFill>
                  <a:srgbClr val="00B0F0"/>
                </a:solidFill>
              </a:rPr>
              <a:t>=</a:t>
            </a:r>
            <a:r>
              <a:rPr lang="en-US" altLang="ja-JP" sz="1700" u="sng" dirty="0">
                <a:solidFill>
                  <a:srgbClr val="00B0F0"/>
                </a:solidFill>
              </a:rPr>
              <a:t>45.9 mA </a:t>
            </a:r>
            <a:r>
              <a:rPr lang="en-US" altLang="ja-JP" sz="1700" dirty="0">
                <a:solidFill>
                  <a:srgbClr val="00B0F0"/>
                </a:solidFill>
              </a:rPr>
              <a:t>(Run#57</a:t>
            </a:r>
            <a:r>
              <a:rPr lang="en-US" altLang="ja-JP" sz="1700" dirty="0">
                <a:solidFill>
                  <a:srgbClr val="00B0F0"/>
                </a:solidFill>
              </a:rPr>
              <a:t>)</a:t>
            </a:r>
            <a:endParaRPr lang="en-US" altLang="ja-JP" sz="1700" dirty="0">
              <a:solidFill>
                <a:srgbClr val="00B0F0"/>
              </a:solidFill>
            </a:endParaRPr>
          </a:p>
        </p:txBody>
      </p:sp>
      <p:cxnSp>
        <p:nvCxnSpPr>
          <p:cNvPr id="18" name="直線コネクタ 17"/>
          <p:cNvCxnSpPr/>
          <p:nvPr/>
        </p:nvCxnSpPr>
        <p:spPr bwMode="auto">
          <a:xfrm>
            <a:off x="6384787" y="1405459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>
            <a:off x="6387616" y="1922627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>
            <a:off x="6387616" y="2432016"/>
            <a:ext cx="46345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1959167" y="476673"/>
            <a:ext cx="7162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Transverse injection painting area</a:t>
            </a:r>
          </a:p>
          <a:p>
            <a:r>
              <a:rPr lang="en-US" altLang="ja-JP" sz="2400" b="1" dirty="0">
                <a:solidFill>
                  <a:schemeClr val="accent1"/>
                </a:solidFill>
              </a:rPr>
              <a:t>estimated for the 46.0-mA injection beam (</a:t>
            </a:r>
            <a:r>
              <a:rPr lang="en-US" altLang="ja-JP" sz="2400" b="1" dirty="0">
                <a:solidFill>
                  <a:schemeClr val="accent1"/>
                </a:solidFill>
              </a:rPr>
              <a:t>D</a:t>
            </a:r>
            <a:r>
              <a:rPr lang="en-US" altLang="ja-JP" sz="2400" b="1" dirty="0">
                <a:solidFill>
                  <a:schemeClr val="accent1"/>
                </a:solidFill>
              </a:rPr>
              <a:t>B2 -1865) 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886895" y="3513712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110</a:t>
            </a:r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p </a:t>
            </a:r>
            <a:r>
              <a:rPr lang="en-US" altLang="ja-JP" sz="1600" dirty="0">
                <a:solidFill>
                  <a:srgbClr val="FF0000"/>
                </a:solidFill>
              </a:rPr>
              <a:t>(</a:t>
            </a:r>
            <a:r>
              <a:rPr lang="en-US" altLang="ja-JP" sz="1600" dirty="0">
                <a:solidFill>
                  <a:srgbClr val="FF0000"/>
                </a:solidFill>
              </a:rPr>
              <a:t>I</a:t>
            </a:r>
            <a:r>
              <a:rPr lang="en-US" altLang="ja-JP" sz="1600" baseline="-25000" dirty="0">
                <a:solidFill>
                  <a:srgbClr val="FF0000"/>
                </a:solidFill>
              </a:rPr>
              <a:t>p</a:t>
            </a:r>
            <a:r>
              <a:rPr lang="en-US" altLang="ja-JP" sz="1600" dirty="0">
                <a:solidFill>
                  <a:srgbClr val="FF0000"/>
                </a:solidFill>
              </a:rPr>
              <a:t>=25.5 </a:t>
            </a:r>
            <a:r>
              <a:rPr lang="en-US" altLang="ja-JP" sz="1600" dirty="0">
                <a:solidFill>
                  <a:srgbClr val="FF0000"/>
                </a:solidFill>
              </a:rPr>
              <a:t>mA</a:t>
            </a:r>
            <a:r>
              <a:rPr lang="en-US" altLang="ja-JP" sz="1600" dirty="0">
                <a:solidFill>
                  <a:srgbClr val="FF0000"/>
                </a:solidFill>
              </a:rPr>
              <a:t>)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803001" y="3261742"/>
            <a:ext cx="1704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u="sng" dirty="0">
                <a:solidFill>
                  <a:srgbClr val="00B0F0"/>
                </a:solidFill>
              </a:rPr>
              <a:t>115</a:t>
            </a:r>
            <a:r>
              <a:rPr lang="en-US" altLang="ja-JP" sz="1600" u="sng" dirty="0">
                <a:solidFill>
                  <a:srgbClr val="00B0F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dirty="0">
                <a:solidFill>
                  <a:srgbClr val="00B0F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1600" dirty="0">
                <a:solidFill>
                  <a:srgbClr val="00B0F0"/>
                </a:solidFill>
              </a:rPr>
              <a:t>(I</a:t>
            </a:r>
            <a:r>
              <a:rPr lang="en-US" altLang="ja-JP" sz="1600" baseline="-25000" dirty="0">
                <a:solidFill>
                  <a:srgbClr val="00B0F0"/>
                </a:solidFill>
              </a:rPr>
              <a:t>p</a:t>
            </a:r>
            <a:r>
              <a:rPr lang="en-US" altLang="ja-JP" sz="1600" dirty="0">
                <a:solidFill>
                  <a:srgbClr val="00B0F0"/>
                </a:solidFill>
              </a:rPr>
              <a:t>=45.9 mA)</a:t>
            </a:r>
            <a:endParaRPr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56616" y="4758934"/>
            <a:ext cx="97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Circulating</a:t>
            </a:r>
          </a:p>
          <a:p>
            <a:r>
              <a:rPr lang="en-US" altLang="ja-JP" sz="1200" dirty="0"/>
              <a:t>beam ellipse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34398" y="5248350"/>
            <a:ext cx="97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Injection </a:t>
            </a:r>
          </a:p>
          <a:p>
            <a:r>
              <a:rPr lang="en-US" altLang="ja-JP" sz="1200" dirty="0"/>
              <a:t>beam ellipse</a:t>
            </a:r>
            <a:endParaRPr lang="ja-JP" altLang="en-US" sz="1200" dirty="0"/>
          </a:p>
        </p:txBody>
      </p:sp>
      <p:cxnSp>
        <p:nvCxnSpPr>
          <p:cNvPr id="27" name="直線矢印コネクタ 26"/>
          <p:cNvCxnSpPr/>
          <p:nvPr/>
        </p:nvCxnSpPr>
        <p:spPr bwMode="auto">
          <a:xfrm flipV="1">
            <a:off x="3077247" y="4303838"/>
            <a:ext cx="210314" cy="533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直線矢印コネクタ 27"/>
          <p:cNvCxnSpPr/>
          <p:nvPr/>
        </p:nvCxnSpPr>
        <p:spPr bwMode="auto">
          <a:xfrm flipV="1">
            <a:off x="3722534" y="4684706"/>
            <a:ext cx="251266" cy="6634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4346617" y="3906957"/>
            <a:ext cx="68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Painting</a:t>
            </a:r>
          </a:p>
          <a:p>
            <a:r>
              <a:rPr lang="en-US" altLang="ja-JP" sz="1200" dirty="0"/>
              <a:t>process</a:t>
            </a:r>
            <a:endParaRPr lang="ja-JP" altLang="en-US" sz="1200" dirty="0"/>
          </a:p>
        </p:txBody>
      </p:sp>
      <p:cxnSp>
        <p:nvCxnSpPr>
          <p:cNvPr id="30" name="直線矢印コネクタ 29"/>
          <p:cNvCxnSpPr/>
          <p:nvPr/>
        </p:nvCxnSpPr>
        <p:spPr bwMode="auto">
          <a:xfrm flipH="1">
            <a:off x="4221651" y="4244758"/>
            <a:ext cx="180359" cy="476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7596502" y="5124426"/>
            <a:ext cx="68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Painting</a:t>
            </a:r>
          </a:p>
          <a:p>
            <a:r>
              <a:rPr lang="en-US" altLang="ja-JP" sz="1200" dirty="0"/>
              <a:t>process</a:t>
            </a:r>
            <a:endParaRPr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67271" y="4578445"/>
            <a:ext cx="97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Injection</a:t>
            </a:r>
          </a:p>
          <a:p>
            <a:r>
              <a:rPr lang="en-US" altLang="ja-JP" sz="1200" dirty="0"/>
              <a:t>beam ellipse</a:t>
            </a:r>
          </a:p>
        </p:txBody>
      </p:sp>
      <p:cxnSp>
        <p:nvCxnSpPr>
          <p:cNvPr id="33" name="直線矢印コネクタ 32"/>
          <p:cNvCxnSpPr/>
          <p:nvPr/>
        </p:nvCxnSpPr>
        <p:spPr bwMode="auto">
          <a:xfrm>
            <a:off x="6720574" y="3611703"/>
            <a:ext cx="487486" cy="4488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テキスト ボックス 33"/>
          <p:cNvSpPr txBox="1"/>
          <p:nvPr/>
        </p:nvSpPr>
        <p:spPr>
          <a:xfrm>
            <a:off x="6266450" y="3208785"/>
            <a:ext cx="974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Circulating</a:t>
            </a:r>
          </a:p>
          <a:p>
            <a:r>
              <a:rPr lang="en-US" altLang="ja-JP" sz="1200" dirty="0"/>
              <a:t>beam ellipse</a:t>
            </a:r>
            <a:endParaRPr lang="ja-JP" altLang="en-US" sz="1200" dirty="0"/>
          </a:p>
        </p:txBody>
      </p:sp>
      <p:cxnSp>
        <p:nvCxnSpPr>
          <p:cNvPr id="35" name="直線矢印コネクタ 34"/>
          <p:cNvCxnSpPr/>
          <p:nvPr/>
        </p:nvCxnSpPr>
        <p:spPr bwMode="auto">
          <a:xfrm flipH="1" flipV="1">
            <a:off x="7261986" y="4640562"/>
            <a:ext cx="608400" cy="560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 flipH="1" flipV="1">
            <a:off x="7428102" y="4288905"/>
            <a:ext cx="383812" cy="353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0560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59" y="964150"/>
            <a:ext cx="3931668" cy="43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79780" y="1972261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6</a:t>
            </a:r>
            <a:r>
              <a:rPr lang="en-US" altLang="ja-JP" sz="1300" dirty="0">
                <a:solidFill>
                  <a:srgbClr val="FF0000"/>
                </a:solidFill>
              </a:rPr>
              <a:t>.44 x 10</a:t>
            </a:r>
            <a:r>
              <a:rPr lang="en-US" altLang="ja-JP" sz="13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300" dirty="0">
                <a:solidFill>
                  <a:srgbClr val="FF0000"/>
                </a:solidFill>
              </a:rPr>
              <a:t> (Thinning 24/32) : 773 kW-</a:t>
            </a:r>
            <a:r>
              <a:rPr lang="en-US" altLang="ja-JP" sz="1300" dirty="0" err="1">
                <a:solidFill>
                  <a:srgbClr val="FF0000"/>
                </a:solidFill>
              </a:rPr>
              <a:t>eq</a:t>
            </a:r>
            <a:endParaRPr lang="ja-JP" altLang="en-US" sz="13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79780" y="2422664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50"/>
                </a:solidFill>
              </a:rPr>
              <a:t>5.33 x 10</a:t>
            </a:r>
            <a:r>
              <a:rPr lang="en-US" altLang="ja-JP" sz="13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300" dirty="0">
                <a:solidFill>
                  <a:srgbClr val="00B050"/>
                </a:solidFill>
              </a:rPr>
              <a:t> (Thinning 20/32) : 639 kW-</a:t>
            </a:r>
            <a:r>
              <a:rPr lang="en-US" altLang="ja-JP" sz="1300" dirty="0" err="1">
                <a:solidFill>
                  <a:srgbClr val="00B050"/>
                </a:solidFill>
              </a:rPr>
              <a:t>eq</a:t>
            </a:r>
            <a:endParaRPr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9780" y="2907670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F0"/>
                </a:solidFill>
              </a:rPr>
              <a:t>4.25 x 10</a:t>
            </a:r>
            <a:r>
              <a:rPr lang="en-US" altLang="ja-JP" sz="1300" baseline="30000" dirty="0">
                <a:solidFill>
                  <a:srgbClr val="00B0F0"/>
                </a:solidFill>
              </a:rPr>
              <a:t>13</a:t>
            </a:r>
            <a:r>
              <a:rPr lang="en-US" altLang="ja-JP" sz="1300" dirty="0">
                <a:solidFill>
                  <a:srgbClr val="00B0F0"/>
                </a:solidFill>
              </a:rPr>
              <a:t> (Thinning 16/32) : 510 kW-</a:t>
            </a:r>
            <a:r>
              <a:rPr lang="en-US" altLang="ja-JP" sz="1300" dirty="0" err="1">
                <a:solidFill>
                  <a:srgbClr val="00B0F0"/>
                </a:solidFill>
              </a:rPr>
              <a:t>eq</a:t>
            </a:r>
            <a:endParaRPr lang="ja-JP" altLang="en-US" sz="1300" dirty="0">
              <a:solidFill>
                <a:srgbClr val="00B0F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86197" y="3368293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chemeClr val="accent2"/>
                </a:solidFill>
              </a:rPr>
              <a:t>3.19 x 10</a:t>
            </a:r>
            <a:r>
              <a:rPr lang="en-US" altLang="ja-JP" sz="13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300" dirty="0">
                <a:solidFill>
                  <a:schemeClr val="accent2"/>
                </a:solidFill>
              </a:rPr>
              <a:t> (Thinning 12/32) : 383 kW-</a:t>
            </a:r>
            <a:r>
              <a:rPr lang="en-US" altLang="ja-JP" sz="1300" dirty="0" err="1">
                <a:solidFill>
                  <a:schemeClr val="accent2"/>
                </a:solidFill>
              </a:rPr>
              <a:t>eq</a:t>
            </a:r>
            <a:endParaRPr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9779" y="3834944"/>
            <a:ext cx="29402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33CC"/>
                </a:solidFill>
              </a:rPr>
              <a:t>2.10 x 10</a:t>
            </a:r>
            <a:r>
              <a:rPr lang="en-US" altLang="ja-JP" sz="13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300" dirty="0">
                <a:solidFill>
                  <a:srgbClr val="FF33CC"/>
                </a:solidFill>
              </a:rPr>
              <a:t> (Thinning   8/32) : 252 kW-</a:t>
            </a:r>
            <a:r>
              <a:rPr lang="en-US" altLang="ja-JP" sz="1300" dirty="0" err="1">
                <a:solidFill>
                  <a:srgbClr val="FF33CC"/>
                </a:solidFill>
              </a:rPr>
              <a:t>eq</a:t>
            </a:r>
            <a:endParaRPr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94180" y="1739294"/>
            <a:ext cx="18309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/>
              <a:t>6.87 x 10</a:t>
            </a:r>
            <a:r>
              <a:rPr lang="en-US" altLang="ja-JP" sz="1300" baseline="30000" dirty="0"/>
              <a:t>13</a:t>
            </a:r>
            <a:r>
              <a:rPr lang="en-US" altLang="ja-JP" sz="1300" dirty="0"/>
              <a:t> : 825 kW-</a:t>
            </a:r>
            <a:r>
              <a:rPr lang="en-US" altLang="ja-JP" sz="1300" dirty="0" err="1"/>
              <a:t>eq</a:t>
            </a:r>
            <a:endParaRPr lang="ja-JP" altLang="en-US" sz="13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83731" y="2197115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chemeClr val="accent2"/>
                </a:solidFill>
              </a:rPr>
              <a:t>5.84 x 10</a:t>
            </a:r>
            <a:r>
              <a:rPr lang="en-US" altLang="ja-JP" sz="13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300" dirty="0">
                <a:solidFill>
                  <a:schemeClr val="accent2"/>
                </a:solidFill>
              </a:rPr>
              <a:t> (Thinning 22/32) : 701 kW-</a:t>
            </a:r>
            <a:r>
              <a:rPr lang="en-US" altLang="ja-JP" sz="1300" dirty="0" err="1">
                <a:solidFill>
                  <a:schemeClr val="accent2"/>
                </a:solidFill>
              </a:rPr>
              <a:t>eq</a:t>
            </a:r>
            <a:endParaRPr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83731" y="2647518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33CC"/>
                </a:solidFill>
              </a:rPr>
              <a:t>4.79 x 10</a:t>
            </a:r>
            <a:r>
              <a:rPr lang="en-US" altLang="ja-JP" sz="13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300" dirty="0">
                <a:solidFill>
                  <a:srgbClr val="FF33CC"/>
                </a:solidFill>
              </a:rPr>
              <a:t> (Thinning 18/32) : 574 kW-</a:t>
            </a:r>
            <a:r>
              <a:rPr lang="en-US" altLang="ja-JP" sz="1300" dirty="0" err="1">
                <a:solidFill>
                  <a:srgbClr val="FF33CC"/>
                </a:solidFill>
              </a:rPr>
              <a:t>eq</a:t>
            </a:r>
            <a:endParaRPr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83731" y="3132524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3.73 x 10</a:t>
            </a:r>
            <a:r>
              <a:rPr lang="en-US" altLang="ja-JP" sz="13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300" dirty="0">
                <a:solidFill>
                  <a:srgbClr val="FF0000"/>
                </a:solidFill>
              </a:rPr>
              <a:t> (Thinning 14/32) : 447 kW-</a:t>
            </a:r>
            <a:r>
              <a:rPr lang="en-US" altLang="ja-JP" sz="1300" dirty="0" err="1">
                <a:solidFill>
                  <a:srgbClr val="FF0000"/>
                </a:solidFill>
              </a:rPr>
              <a:t>eq</a:t>
            </a:r>
            <a:endParaRPr lang="ja-JP" altLang="en-US" sz="13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90148" y="3593147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50"/>
                </a:solidFill>
              </a:rPr>
              <a:t>2.65 x 10</a:t>
            </a:r>
            <a:r>
              <a:rPr lang="en-US" altLang="ja-JP" sz="13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300" dirty="0">
                <a:solidFill>
                  <a:srgbClr val="00B050"/>
                </a:solidFill>
              </a:rPr>
              <a:t> (Thinning 10/32) : 318 kW-</a:t>
            </a:r>
            <a:r>
              <a:rPr lang="en-US" altLang="ja-JP" sz="1300" dirty="0" err="1">
                <a:solidFill>
                  <a:srgbClr val="00B050"/>
                </a:solidFill>
              </a:rPr>
              <a:t>eq</a:t>
            </a:r>
            <a:endParaRPr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59794" y="518099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86259" y="125116"/>
            <a:ext cx="383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Result of the first 1-MW trial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719840" y="2811397"/>
            <a:ext cx="235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Particles /pulse (x 10</a:t>
            </a:r>
            <a:r>
              <a:rPr lang="en-US" altLang="ja-JP" baseline="30000" dirty="0"/>
              <a:t>13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40524" y="1187362"/>
            <a:ext cx="2681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W/ multi-harmonics (h=2,4,6)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feed-forward for</a:t>
            </a:r>
            <a:endParaRPr lang="en-US" altLang="ja-JP" sz="1600" dirty="0"/>
          </a:p>
          <a:p>
            <a:r>
              <a:rPr lang="en-US" altLang="ja-JP" sz="1600" dirty="0"/>
              <a:t>   beam loading compensation</a:t>
            </a:r>
            <a:endParaRPr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20137" y="611978"/>
            <a:ext cx="2668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Anode current measured as</a:t>
            </a:r>
          </a:p>
          <a:p>
            <a:r>
              <a:rPr lang="en-US" altLang="ja-JP" sz="1600" dirty="0"/>
              <a:t>a function of the </a:t>
            </a:r>
            <a:r>
              <a:rPr lang="en-US" altLang="ja-JP" sz="1600" dirty="0"/>
              <a:t>b</a:t>
            </a:r>
            <a:r>
              <a:rPr lang="en-US" altLang="ja-JP" sz="1600" dirty="0"/>
              <a:t>eam power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04" y="2048020"/>
            <a:ext cx="3192264" cy="31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591052" y="2189963"/>
            <a:ext cx="1000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Cavity#12</a:t>
            </a:r>
            <a:endParaRPr lang="ja-JP" altLang="en-US" sz="1600" dirty="0"/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7565173" y="2910079"/>
            <a:ext cx="26095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テキスト ボックス 26"/>
          <p:cNvSpPr txBox="1"/>
          <p:nvPr/>
        </p:nvSpPr>
        <p:spPr>
          <a:xfrm>
            <a:off x="7700563" y="2596133"/>
            <a:ext cx="1442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Interlock 110 A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1" name="直線コネクタ 30"/>
          <p:cNvCxnSpPr/>
          <p:nvPr/>
        </p:nvCxnSpPr>
        <p:spPr bwMode="auto">
          <a:xfrm>
            <a:off x="9800421" y="2161751"/>
            <a:ext cx="0" cy="27843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8920" name="テキスト ボックス 38919"/>
          <p:cNvSpPr txBox="1"/>
          <p:nvPr/>
        </p:nvSpPr>
        <p:spPr>
          <a:xfrm>
            <a:off x="9754291" y="2120955"/>
            <a:ext cx="497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solidFill>
                  <a:srgbClr val="FF0000"/>
                </a:solidFill>
              </a:rPr>
              <a:t>Trip</a:t>
            </a:r>
            <a:endParaRPr lang="ja-JP" altLang="en-US" sz="1600" u="sng" dirty="0">
              <a:solidFill>
                <a:srgbClr val="FF0000"/>
              </a:solidFill>
            </a:endParaRPr>
          </a:p>
        </p:txBody>
      </p:sp>
      <p:cxnSp>
        <p:nvCxnSpPr>
          <p:cNvPr id="38922" name="直線矢印コネクタ 38921"/>
          <p:cNvCxnSpPr/>
          <p:nvPr/>
        </p:nvCxnSpPr>
        <p:spPr bwMode="auto">
          <a:xfrm>
            <a:off x="9800421" y="2506873"/>
            <a:ext cx="37429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923" name="テキスト ボックス 38922"/>
          <p:cNvSpPr txBox="1"/>
          <p:nvPr/>
        </p:nvSpPr>
        <p:spPr>
          <a:xfrm>
            <a:off x="8981126" y="3553904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M. Yamamoto</a:t>
            </a:r>
            <a:endParaRPr lang="ja-JP" altLang="en-US" dirty="0">
              <a:solidFill>
                <a:srgbClr val="BC5704"/>
              </a:solidFill>
            </a:endParaRPr>
          </a:p>
        </p:txBody>
      </p:sp>
      <p:cxnSp>
        <p:nvCxnSpPr>
          <p:cNvPr id="38928" name="直線矢印コネクタ 38927"/>
          <p:cNvCxnSpPr/>
          <p:nvPr/>
        </p:nvCxnSpPr>
        <p:spPr bwMode="auto">
          <a:xfrm flipV="1">
            <a:off x="5972318" y="1359668"/>
            <a:ext cx="0" cy="2767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8929" name="テキスト ボックス 38928"/>
          <p:cNvSpPr txBox="1"/>
          <p:nvPr/>
        </p:nvSpPr>
        <p:spPr>
          <a:xfrm>
            <a:off x="5984379" y="3912933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33CC"/>
                </a:solidFill>
              </a:rPr>
              <a:t>252-kW-eq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61948" y="2024603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773-kW-eq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8938" name="直線コネクタ 38937"/>
          <p:cNvCxnSpPr/>
          <p:nvPr/>
        </p:nvCxnSpPr>
        <p:spPr bwMode="auto">
          <a:xfrm>
            <a:off x="2323770" y="1390880"/>
            <a:ext cx="3465932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942" name="直線矢印コネクタ 38941"/>
          <p:cNvCxnSpPr/>
          <p:nvPr/>
        </p:nvCxnSpPr>
        <p:spPr bwMode="auto">
          <a:xfrm flipH="1">
            <a:off x="4331643" y="1707890"/>
            <a:ext cx="120041" cy="3003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4358904" y="143067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/>
              <a:t>RF trip</a:t>
            </a:r>
            <a:endParaRPr lang="ja-JP" altLang="en-US" u="sng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000948" y="121828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1-MW-eq</a:t>
            </a:r>
            <a:endParaRPr lang="ja-JP" altLang="en-US" sz="1600" dirty="0"/>
          </a:p>
        </p:txBody>
      </p:sp>
      <p:sp>
        <p:nvSpPr>
          <p:cNvPr id="14" name="正方形/長方形 13"/>
          <p:cNvSpPr/>
          <p:nvPr/>
        </p:nvSpPr>
        <p:spPr>
          <a:xfrm>
            <a:off x="1960304" y="476673"/>
            <a:ext cx="4461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C</a:t>
            </a:r>
            <a:r>
              <a:rPr lang="en-US" altLang="ja-JP" sz="1600" dirty="0"/>
              <a:t>irculating </a:t>
            </a:r>
            <a:r>
              <a:rPr lang="en-US" altLang="ja-JP" sz="1600" dirty="0"/>
              <a:t>beam intensity over the 20 </a:t>
            </a:r>
            <a:r>
              <a:rPr lang="en-US" altLang="ja-JP" sz="1600" dirty="0"/>
              <a:t>ms</a:t>
            </a:r>
          </a:p>
          <a:p>
            <a:r>
              <a:rPr lang="en-US" altLang="ja-JP" sz="1600" dirty="0"/>
              <a:t>from </a:t>
            </a:r>
            <a:r>
              <a:rPr lang="en-US" altLang="ja-JP" sz="1600" dirty="0"/>
              <a:t>injection to extraction measured by </a:t>
            </a:r>
            <a:r>
              <a:rPr lang="en-US" altLang="ja-JP" sz="1600" dirty="0"/>
              <a:t>DCCT</a:t>
            </a:r>
            <a:endParaRPr lang="ja-JP" altLang="en-US" sz="1600" dirty="0"/>
          </a:p>
        </p:txBody>
      </p:sp>
      <p:sp>
        <p:nvSpPr>
          <p:cNvPr id="15" name="正方形/長方形 14"/>
          <p:cNvSpPr/>
          <p:nvPr/>
        </p:nvSpPr>
        <p:spPr>
          <a:xfrm>
            <a:off x="1559496" y="5435700"/>
            <a:ext cx="5867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</a:t>
            </a:r>
            <a:r>
              <a:rPr lang="en-US" altLang="ja-JP" sz="1600" dirty="0"/>
              <a:t>beam intensity was </a:t>
            </a:r>
            <a:r>
              <a:rPr lang="en-US" altLang="ja-JP" sz="1600" dirty="0"/>
              <a:t>smoothly increased up </a:t>
            </a:r>
            <a:r>
              <a:rPr lang="en-US" altLang="ja-JP" sz="1600" dirty="0"/>
              <a:t>to 770 kW with no significant beam </a:t>
            </a:r>
            <a:r>
              <a:rPr lang="en-US" altLang="ja-JP" sz="1600" dirty="0"/>
              <a:t>loss, but </a:t>
            </a:r>
            <a:r>
              <a:rPr lang="en-US" altLang="ja-JP" sz="1600" dirty="0"/>
              <a:t>when the beam intensity got to over 800 kW, </a:t>
            </a:r>
            <a:r>
              <a:rPr lang="en-US" altLang="ja-JP" sz="1600" dirty="0"/>
              <a:t> the </a:t>
            </a:r>
            <a:r>
              <a:rPr lang="en-US" altLang="ja-JP" sz="1600" dirty="0"/>
              <a:t>accelerating RFs suddenly </a:t>
            </a:r>
            <a:r>
              <a:rPr lang="en-US" altLang="ja-JP" sz="1600" dirty="0"/>
              <a:t>tripped;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</a:t>
            </a:r>
            <a:r>
              <a:rPr lang="en-US" altLang="ja-JP" sz="1600" dirty="0">
                <a:solidFill>
                  <a:srgbClr val="FF33CC"/>
                </a:solidFill>
              </a:rPr>
              <a:t>the anode power supply of the RF system tripped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due to the over current.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212634" y="5435700"/>
            <a:ext cx="33478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I</a:t>
            </a:r>
            <a:r>
              <a:rPr lang="en-US" altLang="ja-JP" sz="1600" dirty="0"/>
              <a:t>n </a:t>
            </a:r>
            <a:r>
              <a:rPr lang="en-US" altLang="ja-JP" sz="1600" dirty="0"/>
              <a:t>the present condition, </a:t>
            </a:r>
            <a:endParaRPr lang="en-US" altLang="ja-JP" sz="1600" dirty="0"/>
          </a:p>
          <a:p>
            <a:r>
              <a:rPr lang="en-US" altLang="ja-JP" sz="1600" dirty="0"/>
              <a:t>     the </a:t>
            </a:r>
            <a:r>
              <a:rPr lang="en-US" altLang="ja-JP" sz="1600" dirty="0"/>
              <a:t>required anode </a:t>
            </a:r>
            <a:r>
              <a:rPr lang="en-US" altLang="ja-JP" sz="1600" dirty="0"/>
              <a:t>current</a:t>
            </a:r>
          </a:p>
          <a:p>
            <a:r>
              <a:rPr lang="en-US" altLang="ja-JP" sz="1600" dirty="0"/>
              <a:t>     surpasses the </a:t>
            </a:r>
            <a:r>
              <a:rPr lang="en-US" altLang="ja-JP" sz="1600" dirty="0"/>
              <a:t>interlock </a:t>
            </a:r>
            <a:r>
              <a:rPr lang="en-US" altLang="ja-JP" sz="1600" dirty="0"/>
              <a:t>level</a:t>
            </a:r>
          </a:p>
          <a:p>
            <a:r>
              <a:rPr lang="en-US" altLang="ja-JP" sz="1600" dirty="0"/>
              <a:t>     when </a:t>
            </a:r>
            <a:r>
              <a:rPr lang="en-US" altLang="ja-JP" sz="1600" dirty="0"/>
              <a:t>the beam </a:t>
            </a:r>
            <a:r>
              <a:rPr lang="en-US" altLang="ja-JP" sz="1600" dirty="0"/>
              <a:t>intensity</a:t>
            </a:r>
          </a:p>
          <a:p>
            <a:r>
              <a:rPr lang="en-US" altLang="ja-JP" sz="1600" dirty="0"/>
              <a:t>     gets to over </a:t>
            </a:r>
            <a:r>
              <a:rPr lang="en-US" altLang="ja-JP" sz="1600" dirty="0"/>
              <a:t>800 </a:t>
            </a:r>
            <a:r>
              <a:rPr lang="en-US" altLang="ja-JP" sz="1600" dirty="0"/>
              <a:t>kW.</a:t>
            </a:r>
            <a:endParaRPr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99321" y="461422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Injection</a:t>
            </a:r>
            <a:endParaRPr lang="ja-JP" altLang="en-US" sz="16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03913" y="4614222"/>
            <a:ext cx="102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Extraction</a:t>
            </a:r>
            <a:endParaRPr lang="ja-JP" altLang="en-US" sz="1600" dirty="0"/>
          </a:p>
        </p:txBody>
      </p:sp>
      <p:sp>
        <p:nvSpPr>
          <p:cNvPr id="20" name="正方形/長方形 19"/>
          <p:cNvSpPr/>
          <p:nvPr/>
        </p:nvSpPr>
        <p:spPr bwMode="auto">
          <a:xfrm>
            <a:off x="7158353" y="2078490"/>
            <a:ext cx="182172" cy="1058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9047698" y="5094710"/>
            <a:ext cx="1251244" cy="1971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6304186" y="3310543"/>
            <a:ext cx="18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Anode current (A)</a:t>
            </a:r>
            <a:endParaRPr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887325" y="5034428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power (kW)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42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5" y="639267"/>
            <a:ext cx="871296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6280" y="6165304"/>
            <a:ext cx="1905000" cy="457200"/>
          </a:xfrm>
        </p:spPr>
        <p:txBody>
          <a:bodyPr/>
          <a:lstStyle/>
          <a:p>
            <a:pPr>
              <a:defRPr/>
            </a:pPr>
            <a:fld id="{3A2E1197-E120-46BB-B361-4E03EC63393E}" type="slidenum">
              <a:rPr lang="en-US" altLang="ja-JP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31749" name="Line 17"/>
          <p:cNvSpPr>
            <a:spLocks noChangeShapeType="1"/>
          </p:cNvSpPr>
          <p:nvPr/>
        </p:nvSpPr>
        <p:spPr bwMode="auto">
          <a:xfrm>
            <a:off x="2631499" y="4764162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0" name="Line 18"/>
          <p:cNvSpPr>
            <a:spLocks noChangeShapeType="1"/>
          </p:cNvSpPr>
          <p:nvPr/>
        </p:nvSpPr>
        <p:spPr bwMode="auto">
          <a:xfrm>
            <a:off x="2883911" y="4764162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1" name="Line 19"/>
          <p:cNvSpPr>
            <a:spLocks noChangeShapeType="1"/>
          </p:cNvSpPr>
          <p:nvPr/>
        </p:nvSpPr>
        <p:spPr bwMode="auto">
          <a:xfrm>
            <a:off x="4673024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2" name="Line 20"/>
          <p:cNvSpPr>
            <a:spLocks noChangeShapeType="1"/>
          </p:cNvSpPr>
          <p:nvPr/>
        </p:nvSpPr>
        <p:spPr bwMode="auto">
          <a:xfrm>
            <a:off x="5492174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3" name="Line 21"/>
          <p:cNvSpPr>
            <a:spLocks noChangeShapeType="1"/>
          </p:cNvSpPr>
          <p:nvPr/>
        </p:nvSpPr>
        <p:spPr bwMode="auto">
          <a:xfrm>
            <a:off x="6271636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4" name="Line 22"/>
          <p:cNvSpPr>
            <a:spLocks noChangeShapeType="1"/>
          </p:cNvSpPr>
          <p:nvPr/>
        </p:nvSpPr>
        <p:spPr bwMode="auto">
          <a:xfrm>
            <a:off x="7608311" y="4764162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5" name="Line 23"/>
          <p:cNvSpPr>
            <a:spLocks noChangeShapeType="1"/>
          </p:cNvSpPr>
          <p:nvPr/>
        </p:nvSpPr>
        <p:spPr bwMode="auto">
          <a:xfrm>
            <a:off x="6533574" y="3208412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6" name="Text Box 24"/>
          <p:cNvSpPr txBox="1">
            <a:spLocks noChangeArrowheads="1"/>
          </p:cNvSpPr>
          <p:nvPr/>
        </p:nvSpPr>
        <p:spPr bwMode="auto">
          <a:xfrm>
            <a:off x="2406075" y="4449837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PB1,2</a:t>
            </a:r>
          </a:p>
        </p:txBody>
      </p:sp>
      <p:sp>
        <p:nvSpPr>
          <p:cNvPr id="31757" name="Text Box 25"/>
          <p:cNvSpPr txBox="1">
            <a:spLocks noChangeArrowheads="1"/>
          </p:cNvSpPr>
          <p:nvPr/>
        </p:nvSpPr>
        <p:spPr bwMode="auto">
          <a:xfrm>
            <a:off x="7087612" y="4449837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PB3,4</a:t>
            </a:r>
          </a:p>
        </p:txBody>
      </p:sp>
      <p:sp>
        <p:nvSpPr>
          <p:cNvPr id="31758" name="Text Box 26"/>
          <p:cNvSpPr txBox="1">
            <a:spLocks noChangeArrowheads="1"/>
          </p:cNvSpPr>
          <p:nvPr/>
        </p:nvSpPr>
        <p:spPr bwMode="auto">
          <a:xfrm>
            <a:off x="3387150" y="2865512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QFL</a:t>
            </a:r>
          </a:p>
        </p:txBody>
      </p:sp>
      <p:sp>
        <p:nvSpPr>
          <p:cNvPr id="31759" name="Text Box 27"/>
          <p:cNvSpPr txBox="1">
            <a:spLocks noChangeArrowheads="1"/>
          </p:cNvSpPr>
          <p:nvPr/>
        </p:nvSpPr>
        <p:spPr bwMode="auto">
          <a:xfrm>
            <a:off x="6309736" y="2865512"/>
            <a:ext cx="630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QDL</a:t>
            </a:r>
          </a:p>
        </p:txBody>
      </p:sp>
      <p:sp>
        <p:nvSpPr>
          <p:cNvPr id="31760" name="Text Box 28"/>
          <p:cNvSpPr txBox="1">
            <a:spLocks noChangeArrowheads="1"/>
          </p:cNvSpPr>
          <p:nvPr/>
        </p:nvSpPr>
        <p:spPr bwMode="auto">
          <a:xfrm>
            <a:off x="3652261" y="5253112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SB1</a:t>
            </a:r>
          </a:p>
        </p:txBody>
      </p:sp>
      <p:sp>
        <p:nvSpPr>
          <p:cNvPr id="31761" name="Text Box 29"/>
          <p:cNvSpPr txBox="1">
            <a:spLocks noChangeArrowheads="1"/>
          </p:cNvSpPr>
          <p:nvPr/>
        </p:nvSpPr>
        <p:spPr bwMode="auto">
          <a:xfrm>
            <a:off x="4322186" y="5253112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SB2</a:t>
            </a:r>
          </a:p>
        </p:txBody>
      </p:sp>
      <p:sp>
        <p:nvSpPr>
          <p:cNvPr id="31762" name="Text Box 30"/>
          <p:cNvSpPr txBox="1">
            <a:spLocks noChangeArrowheads="1"/>
          </p:cNvSpPr>
          <p:nvPr/>
        </p:nvSpPr>
        <p:spPr bwMode="auto">
          <a:xfrm>
            <a:off x="5276274" y="5253112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SB3</a:t>
            </a:r>
          </a:p>
        </p:txBody>
      </p:sp>
      <p:sp>
        <p:nvSpPr>
          <p:cNvPr id="31763" name="Text Box 31"/>
          <p:cNvSpPr txBox="1">
            <a:spLocks noChangeArrowheads="1"/>
          </p:cNvSpPr>
          <p:nvPr/>
        </p:nvSpPr>
        <p:spPr bwMode="auto">
          <a:xfrm>
            <a:off x="5957311" y="5253112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SB4</a:t>
            </a:r>
          </a:p>
        </p:txBody>
      </p:sp>
      <p:sp>
        <p:nvSpPr>
          <p:cNvPr id="31764" name="Text Box 32"/>
          <p:cNvSpPr txBox="1">
            <a:spLocks noChangeArrowheads="1"/>
          </p:cNvSpPr>
          <p:nvPr/>
        </p:nvSpPr>
        <p:spPr bwMode="auto">
          <a:xfrm>
            <a:off x="1864736" y="3625925"/>
            <a:ext cx="35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x</a:t>
            </a:r>
          </a:p>
        </p:txBody>
      </p:sp>
      <p:sp>
        <p:nvSpPr>
          <p:cNvPr id="31765" name="Text Box 37"/>
          <p:cNvSpPr txBox="1">
            <a:spLocks noChangeArrowheads="1"/>
          </p:cNvSpPr>
          <p:nvPr/>
        </p:nvSpPr>
        <p:spPr bwMode="auto">
          <a:xfrm>
            <a:off x="2783632" y="2708920"/>
            <a:ext cx="941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>
                <a:solidFill>
                  <a:srgbClr val="009900"/>
                </a:solidFill>
              </a:rPr>
              <a:t>ISEP1,2</a:t>
            </a:r>
          </a:p>
        </p:txBody>
      </p:sp>
      <p:grpSp>
        <p:nvGrpSpPr>
          <p:cNvPr id="2" name="グループ化 99"/>
          <p:cNvGrpSpPr/>
          <p:nvPr/>
        </p:nvGrpSpPr>
        <p:grpSpPr>
          <a:xfrm>
            <a:off x="4701356" y="3987876"/>
            <a:ext cx="890588" cy="993775"/>
            <a:chOff x="4276725" y="5195888"/>
            <a:chExt cx="890588" cy="993775"/>
          </a:xfrm>
        </p:grpSpPr>
        <p:sp>
          <p:nvSpPr>
            <p:cNvPr id="31766" name="Line 42"/>
            <p:cNvSpPr>
              <a:spLocks noChangeShapeType="1"/>
            </p:cNvSpPr>
            <p:nvPr/>
          </p:nvSpPr>
          <p:spPr bwMode="auto">
            <a:xfrm>
              <a:off x="4621213" y="5195888"/>
              <a:ext cx="0" cy="78263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767" name="Text Box 43"/>
            <p:cNvSpPr txBox="1">
              <a:spLocks noChangeArrowheads="1"/>
            </p:cNvSpPr>
            <p:nvPr/>
          </p:nvSpPr>
          <p:spPr bwMode="auto">
            <a:xfrm>
              <a:off x="4276725" y="5884863"/>
              <a:ext cx="8905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 dirty="0">
                  <a:solidFill>
                    <a:srgbClr val="00FF00"/>
                  </a:solidFill>
                </a:rPr>
                <a:t>1st foil</a:t>
              </a:r>
            </a:p>
          </p:txBody>
        </p:sp>
      </p:grpSp>
      <p:sp>
        <p:nvSpPr>
          <p:cNvPr id="31768" name="Text Box 44"/>
          <p:cNvSpPr txBox="1">
            <a:spLocks noChangeArrowheads="1"/>
          </p:cNvSpPr>
          <p:nvPr/>
        </p:nvSpPr>
        <p:spPr bwMode="auto">
          <a:xfrm>
            <a:off x="2215574" y="4008512"/>
            <a:ext cx="349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31769" name="Line 47"/>
          <p:cNvSpPr>
            <a:spLocks noChangeShapeType="1"/>
          </p:cNvSpPr>
          <p:nvPr/>
        </p:nvSpPr>
        <p:spPr bwMode="auto">
          <a:xfrm>
            <a:off x="4039611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0" name="Line 48"/>
          <p:cNvSpPr>
            <a:spLocks noChangeShapeType="1"/>
          </p:cNvSpPr>
          <p:nvPr/>
        </p:nvSpPr>
        <p:spPr bwMode="auto">
          <a:xfrm>
            <a:off x="4536499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1" name="Line 49"/>
          <p:cNvSpPr>
            <a:spLocks noChangeShapeType="1"/>
          </p:cNvSpPr>
          <p:nvPr/>
        </p:nvSpPr>
        <p:spPr bwMode="auto">
          <a:xfrm>
            <a:off x="5628699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2" name="Line 50"/>
          <p:cNvSpPr>
            <a:spLocks noChangeShapeType="1"/>
          </p:cNvSpPr>
          <p:nvPr/>
        </p:nvSpPr>
        <p:spPr bwMode="auto">
          <a:xfrm>
            <a:off x="6136699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3" name="Line 51"/>
          <p:cNvSpPr>
            <a:spLocks noChangeShapeType="1"/>
          </p:cNvSpPr>
          <p:nvPr/>
        </p:nvSpPr>
        <p:spPr bwMode="auto">
          <a:xfrm>
            <a:off x="3652261" y="3208412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4" name="Line 52"/>
          <p:cNvSpPr>
            <a:spLocks noChangeShapeType="1"/>
          </p:cNvSpPr>
          <p:nvPr/>
        </p:nvSpPr>
        <p:spPr bwMode="auto">
          <a:xfrm>
            <a:off x="3903086" y="3397326"/>
            <a:ext cx="0" cy="1906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5" name="Line 53"/>
          <p:cNvSpPr>
            <a:spLocks noChangeShapeType="1"/>
          </p:cNvSpPr>
          <p:nvPr/>
        </p:nvSpPr>
        <p:spPr bwMode="auto">
          <a:xfrm>
            <a:off x="2937886" y="3017912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6" name="Line 54"/>
          <p:cNvSpPr>
            <a:spLocks noChangeShapeType="1"/>
          </p:cNvSpPr>
          <p:nvPr/>
        </p:nvSpPr>
        <p:spPr bwMode="auto">
          <a:xfrm>
            <a:off x="3261736" y="3168725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7" name="Line 55"/>
          <p:cNvSpPr>
            <a:spLocks noChangeShapeType="1"/>
          </p:cNvSpPr>
          <p:nvPr/>
        </p:nvSpPr>
        <p:spPr bwMode="auto">
          <a:xfrm>
            <a:off x="7347961" y="4770512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8" name="Line 56"/>
          <p:cNvSpPr>
            <a:spLocks noChangeShapeType="1"/>
          </p:cNvSpPr>
          <p:nvPr/>
        </p:nvSpPr>
        <p:spPr bwMode="auto">
          <a:xfrm flipV="1">
            <a:off x="4266624" y="3322712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79" name="Line 57"/>
          <p:cNvSpPr>
            <a:spLocks noChangeShapeType="1"/>
          </p:cNvSpPr>
          <p:nvPr/>
        </p:nvSpPr>
        <p:spPr bwMode="auto">
          <a:xfrm flipV="1">
            <a:off x="5015924" y="3475112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0" name="Line 58"/>
          <p:cNvSpPr>
            <a:spLocks noChangeShapeType="1"/>
          </p:cNvSpPr>
          <p:nvPr/>
        </p:nvSpPr>
        <p:spPr bwMode="auto">
          <a:xfrm flipV="1">
            <a:off x="5831899" y="3397326"/>
            <a:ext cx="0" cy="9921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1" name="Text Box 59"/>
          <p:cNvSpPr txBox="1">
            <a:spLocks noChangeArrowheads="1"/>
          </p:cNvSpPr>
          <p:nvPr/>
        </p:nvSpPr>
        <p:spPr bwMode="auto">
          <a:xfrm>
            <a:off x="3868161" y="3044901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MWPM3</a:t>
            </a:r>
          </a:p>
        </p:txBody>
      </p:sp>
      <p:sp>
        <p:nvSpPr>
          <p:cNvPr id="31782" name="Text Box 60"/>
          <p:cNvSpPr txBox="1">
            <a:spLocks noChangeArrowheads="1"/>
          </p:cNvSpPr>
          <p:nvPr/>
        </p:nvSpPr>
        <p:spPr bwMode="auto">
          <a:xfrm>
            <a:off x="4641274" y="3187776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MWPM4</a:t>
            </a:r>
          </a:p>
        </p:txBody>
      </p:sp>
      <p:sp>
        <p:nvSpPr>
          <p:cNvPr id="31783" name="Text Box 61"/>
          <p:cNvSpPr txBox="1">
            <a:spLocks noChangeArrowheads="1"/>
          </p:cNvSpPr>
          <p:nvPr/>
        </p:nvSpPr>
        <p:spPr bwMode="auto">
          <a:xfrm>
            <a:off x="5481061" y="3157613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MWPM5</a:t>
            </a:r>
          </a:p>
        </p:txBody>
      </p:sp>
      <p:sp>
        <p:nvSpPr>
          <p:cNvPr id="31784" name="Line 62"/>
          <p:cNvSpPr>
            <a:spLocks noChangeShapeType="1"/>
          </p:cNvSpPr>
          <p:nvPr/>
        </p:nvSpPr>
        <p:spPr bwMode="auto">
          <a:xfrm>
            <a:off x="6208136" y="4083126"/>
            <a:ext cx="0" cy="611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5" name="Line 67"/>
          <p:cNvSpPr>
            <a:spLocks noChangeShapeType="1"/>
          </p:cNvSpPr>
          <p:nvPr/>
        </p:nvSpPr>
        <p:spPr bwMode="auto">
          <a:xfrm>
            <a:off x="6377999" y="3397326"/>
            <a:ext cx="0" cy="611187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6" name="Line 75"/>
          <p:cNvSpPr>
            <a:spLocks noChangeShapeType="1"/>
          </p:cNvSpPr>
          <p:nvPr/>
        </p:nvSpPr>
        <p:spPr bwMode="auto">
          <a:xfrm>
            <a:off x="1815524" y="5075312"/>
            <a:ext cx="54451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7" name="Text Box 81"/>
          <p:cNvSpPr txBox="1">
            <a:spLocks noChangeArrowheads="1"/>
          </p:cNvSpPr>
          <p:nvPr/>
        </p:nvSpPr>
        <p:spPr bwMode="auto">
          <a:xfrm rot="-2400000">
            <a:off x="6912986" y="3103637"/>
            <a:ext cx="1157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To beam dump</a:t>
            </a:r>
          </a:p>
        </p:txBody>
      </p:sp>
      <p:sp>
        <p:nvSpPr>
          <p:cNvPr id="31788" name="Line 82"/>
          <p:cNvSpPr>
            <a:spLocks noChangeShapeType="1"/>
          </p:cNvSpPr>
          <p:nvPr/>
        </p:nvSpPr>
        <p:spPr bwMode="auto">
          <a:xfrm flipV="1">
            <a:off x="7125711" y="2940126"/>
            <a:ext cx="546100" cy="534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89" name="Line 83"/>
          <p:cNvSpPr>
            <a:spLocks noChangeShapeType="1"/>
          </p:cNvSpPr>
          <p:nvPr/>
        </p:nvSpPr>
        <p:spPr bwMode="auto">
          <a:xfrm>
            <a:off x="6208136" y="3068712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90" name="Line 84"/>
          <p:cNvSpPr>
            <a:spLocks noChangeShapeType="1"/>
          </p:cNvSpPr>
          <p:nvPr/>
        </p:nvSpPr>
        <p:spPr bwMode="auto">
          <a:xfrm>
            <a:off x="6377999" y="2852813"/>
            <a:ext cx="0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91" name="Text Box 85"/>
          <p:cNvSpPr txBox="1">
            <a:spLocks noChangeArrowheads="1"/>
          </p:cNvSpPr>
          <p:nvPr/>
        </p:nvSpPr>
        <p:spPr bwMode="auto">
          <a:xfrm>
            <a:off x="5760461" y="2870276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FF00"/>
                </a:solidFill>
              </a:rPr>
              <a:t>2nd foil</a:t>
            </a:r>
          </a:p>
        </p:txBody>
      </p:sp>
      <p:sp>
        <p:nvSpPr>
          <p:cNvPr id="31792" name="Text Box 86"/>
          <p:cNvSpPr txBox="1">
            <a:spLocks noChangeArrowheads="1"/>
          </p:cNvSpPr>
          <p:nvPr/>
        </p:nvSpPr>
        <p:spPr bwMode="auto">
          <a:xfrm>
            <a:off x="6044625" y="2652787"/>
            <a:ext cx="663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00FF00"/>
                </a:solidFill>
              </a:rPr>
              <a:t>3rd foil</a:t>
            </a:r>
          </a:p>
        </p:txBody>
      </p:sp>
      <p:sp>
        <p:nvSpPr>
          <p:cNvPr id="31793" name="Line 87"/>
          <p:cNvSpPr>
            <a:spLocks noChangeShapeType="1"/>
          </p:cNvSpPr>
          <p:nvPr/>
        </p:nvSpPr>
        <p:spPr bwMode="auto">
          <a:xfrm>
            <a:off x="1875850" y="4389512"/>
            <a:ext cx="612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94" name="Line 88"/>
          <p:cNvSpPr>
            <a:spLocks noChangeShapeType="1"/>
          </p:cNvSpPr>
          <p:nvPr/>
        </p:nvSpPr>
        <p:spPr bwMode="auto">
          <a:xfrm flipV="1">
            <a:off x="1875849" y="3703712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95" name="Text Box 89"/>
          <p:cNvSpPr txBox="1">
            <a:spLocks noChangeArrowheads="1"/>
          </p:cNvSpPr>
          <p:nvPr/>
        </p:nvSpPr>
        <p:spPr bwMode="auto">
          <a:xfrm>
            <a:off x="2512437" y="2636912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/>
              <a:t>H</a:t>
            </a:r>
            <a:r>
              <a:rPr lang="en-US" altLang="ja-JP" sz="1400" b="1" baseline="30000"/>
              <a:t>-</a:t>
            </a:r>
          </a:p>
        </p:txBody>
      </p:sp>
      <p:sp>
        <p:nvSpPr>
          <p:cNvPr id="31821" name="Line 63"/>
          <p:cNvSpPr>
            <a:spLocks noChangeShapeType="1"/>
          </p:cNvSpPr>
          <p:nvPr/>
        </p:nvSpPr>
        <p:spPr bwMode="auto">
          <a:xfrm>
            <a:off x="5503288" y="4518100"/>
            <a:ext cx="682625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2" name="Line 64"/>
          <p:cNvSpPr>
            <a:spLocks noChangeShapeType="1"/>
          </p:cNvSpPr>
          <p:nvPr/>
        </p:nvSpPr>
        <p:spPr bwMode="auto">
          <a:xfrm flipV="1">
            <a:off x="6173213" y="4308551"/>
            <a:ext cx="373063" cy="212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3" name="Line 68"/>
          <p:cNvSpPr>
            <a:spLocks noChangeShapeType="1"/>
          </p:cNvSpPr>
          <p:nvPr/>
        </p:nvSpPr>
        <p:spPr bwMode="auto">
          <a:xfrm flipV="1">
            <a:off x="5558849" y="3835475"/>
            <a:ext cx="819150" cy="685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4" name="Line 69"/>
          <p:cNvSpPr>
            <a:spLocks noChangeShapeType="1"/>
          </p:cNvSpPr>
          <p:nvPr/>
        </p:nvSpPr>
        <p:spPr bwMode="auto">
          <a:xfrm>
            <a:off x="6377999" y="3835475"/>
            <a:ext cx="203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5" name="Line 70"/>
          <p:cNvSpPr>
            <a:spLocks noChangeShapeType="1"/>
          </p:cNvSpPr>
          <p:nvPr/>
        </p:nvSpPr>
        <p:spPr bwMode="auto">
          <a:xfrm flipV="1">
            <a:off x="6581199" y="3530675"/>
            <a:ext cx="477838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6" name="Text Box 77"/>
          <p:cNvSpPr txBox="1">
            <a:spLocks noChangeArrowheads="1"/>
          </p:cNvSpPr>
          <p:nvPr/>
        </p:nvSpPr>
        <p:spPr bwMode="auto">
          <a:xfrm>
            <a:off x="5817612" y="3911676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/>
              <a:t>H</a:t>
            </a:r>
            <a:r>
              <a:rPr lang="en-US" altLang="ja-JP" sz="1400" b="1" baseline="30000"/>
              <a:t>-</a:t>
            </a:r>
          </a:p>
        </p:txBody>
      </p:sp>
      <p:sp>
        <p:nvSpPr>
          <p:cNvPr id="31827" name="Text Box 78"/>
          <p:cNvSpPr txBox="1">
            <a:spLocks noChangeArrowheads="1"/>
          </p:cNvSpPr>
          <p:nvPr/>
        </p:nvSpPr>
        <p:spPr bwMode="auto">
          <a:xfrm>
            <a:off x="5822374" y="4292676"/>
            <a:ext cx="359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/>
              <a:t>H</a:t>
            </a:r>
            <a:r>
              <a:rPr lang="en-US" altLang="ja-JP" sz="1400" b="1" baseline="30000"/>
              <a:t>0</a:t>
            </a:r>
          </a:p>
        </p:txBody>
      </p:sp>
      <p:sp>
        <p:nvSpPr>
          <p:cNvPr id="31830" name="Text Box 74"/>
          <p:cNvSpPr txBox="1">
            <a:spLocks noChangeArrowheads="1"/>
          </p:cNvSpPr>
          <p:nvPr/>
        </p:nvSpPr>
        <p:spPr bwMode="auto">
          <a:xfrm>
            <a:off x="1732974" y="4773688"/>
            <a:ext cx="90082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/>
              <a:t>Circulating </a:t>
            </a:r>
          </a:p>
          <a:p>
            <a:endParaRPr lang="en-US" altLang="ja-JP" sz="500" b="1"/>
          </a:p>
          <a:p>
            <a:r>
              <a:rPr lang="en-US" altLang="ja-JP" sz="1200" b="1"/>
              <a:t>beam</a:t>
            </a:r>
          </a:p>
        </p:txBody>
      </p:sp>
      <p:sp>
        <p:nvSpPr>
          <p:cNvPr id="31831" name="Line 8"/>
          <p:cNvSpPr>
            <a:spLocks noChangeShapeType="1"/>
          </p:cNvSpPr>
          <p:nvPr/>
        </p:nvSpPr>
        <p:spPr bwMode="auto">
          <a:xfrm>
            <a:off x="2296537" y="5100712"/>
            <a:ext cx="1657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32" name="Line 5"/>
          <p:cNvSpPr>
            <a:spLocks noChangeShapeType="1"/>
          </p:cNvSpPr>
          <p:nvPr/>
        </p:nvSpPr>
        <p:spPr bwMode="auto">
          <a:xfrm flipV="1">
            <a:off x="3953888" y="4541912"/>
            <a:ext cx="652463" cy="55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33" name="Line 7"/>
          <p:cNvSpPr>
            <a:spLocks noChangeShapeType="1"/>
          </p:cNvSpPr>
          <p:nvPr/>
        </p:nvSpPr>
        <p:spPr bwMode="auto">
          <a:xfrm>
            <a:off x="5558850" y="4541912"/>
            <a:ext cx="627063" cy="55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34" name="Line 6"/>
          <p:cNvSpPr>
            <a:spLocks noChangeShapeType="1"/>
          </p:cNvSpPr>
          <p:nvPr/>
        </p:nvSpPr>
        <p:spPr bwMode="auto">
          <a:xfrm>
            <a:off x="4584125" y="4546768"/>
            <a:ext cx="9937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38" name="Line 36"/>
          <p:cNvSpPr>
            <a:spLocks noChangeShapeType="1"/>
          </p:cNvSpPr>
          <p:nvPr/>
        </p:nvSpPr>
        <p:spPr bwMode="auto">
          <a:xfrm flipH="1" flipV="1">
            <a:off x="2758500" y="2844875"/>
            <a:ext cx="188913" cy="3619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" name="グループ化 104"/>
          <p:cNvGrpSpPr/>
          <p:nvPr/>
        </p:nvGrpSpPr>
        <p:grpSpPr>
          <a:xfrm>
            <a:off x="2931537" y="3148087"/>
            <a:ext cx="1676400" cy="1373188"/>
            <a:chOff x="1407537" y="3436119"/>
            <a:chExt cx="1676400" cy="1373188"/>
          </a:xfrm>
        </p:grpSpPr>
        <p:sp>
          <p:nvSpPr>
            <p:cNvPr id="31835" name="Line 33"/>
            <p:cNvSpPr>
              <a:spLocks noChangeShapeType="1"/>
            </p:cNvSpPr>
            <p:nvPr/>
          </p:nvSpPr>
          <p:spPr bwMode="auto">
            <a:xfrm>
              <a:off x="2155249" y="4093344"/>
              <a:ext cx="314325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836" name="Line 34"/>
            <p:cNvSpPr>
              <a:spLocks noChangeShapeType="1"/>
            </p:cNvSpPr>
            <p:nvPr/>
          </p:nvSpPr>
          <p:spPr bwMode="auto">
            <a:xfrm flipH="1" flipV="1">
              <a:off x="1737737" y="3864744"/>
              <a:ext cx="377825" cy="2413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837" name="Line 35"/>
            <p:cNvSpPr>
              <a:spLocks noChangeShapeType="1"/>
            </p:cNvSpPr>
            <p:nvPr/>
          </p:nvSpPr>
          <p:spPr bwMode="auto">
            <a:xfrm flipH="1" flipV="1">
              <a:off x="1407537" y="3436119"/>
              <a:ext cx="312738" cy="42068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839" name="Line 45"/>
            <p:cNvSpPr>
              <a:spLocks noChangeShapeType="1"/>
            </p:cNvSpPr>
            <p:nvPr/>
          </p:nvSpPr>
          <p:spPr bwMode="auto">
            <a:xfrm flipH="1" flipV="1">
              <a:off x="2469574" y="4082232"/>
              <a:ext cx="614363" cy="7270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1840" name="Line 96"/>
          <p:cNvSpPr>
            <a:spLocks noChangeShapeType="1"/>
          </p:cNvSpPr>
          <p:nvPr/>
        </p:nvSpPr>
        <p:spPr bwMode="auto">
          <a:xfrm>
            <a:off x="6184324" y="5100712"/>
            <a:ext cx="1657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829" name="Line 101"/>
          <p:cNvSpPr>
            <a:spLocks noChangeShapeType="1"/>
          </p:cNvSpPr>
          <p:nvPr/>
        </p:nvSpPr>
        <p:spPr bwMode="auto">
          <a:xfrm flipV="1">
            <a:off x="6531988" y="3735463"/>
            <a:ext cx="588963" cy="5730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6699343" y="4836765"/>
            <a:ext cx="381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H</a:t>
            </a:r>
            <a:r>
              <a:rPr lang="en-US" altLang="ja-JP" sz="1600" b="1" baseline="30000" dirty="0">
                <a:solidFill>
                  <a:srgbClr val="FF0000"/>
                </a:solidFill>
              </a:rPr>
              <a:t>+</a:t>
            </a:r>
            <a:endParaRPr lang="en-US" altLang="ja-JP" sz="1200" b="1" dirty="0">
              <a:solidFill>
                <a:srgbClr val="FF0000"/>
              </a:solidFill>
            </a:endParaRPr>
          </a:p>
        </p:txBody>
      </p:sp>
      <p:grpSp>
        <p:nvGrpSpPr>
          <p:cNvPr id="4" name="グループ化 101"/>
          <p:cNvGrpSpPr/>
          <p:nvPr/>
        </p:nvGrpSpPr>
        <p:grpSpPr>
          <a:xfrm>
            <a:off x="2631500" y="2869060"/>
            <a:ext cx="4994275" cy="2231653"/>
            <a:chOff x="2170113" y="4077072"/>
            <a:chExt cx="4994275" cy="2231653"/>
          </a:xfrm>
        </p:grpSpPr>
        <p:grpSp>
          <p:nvGrpSpPr>
            <p:cNvPr id="5" name="Group 106"/>
            <p:cNvGrpSpPr>
              <a:grpSpLocks/>
            </p:cNvGrpSpPr>
            <p:nvPr/>
          </p:nvGrpSpPr>
          <p:grpSpPr bwMode="auto">
            <a:xfrm>
              <a:off x="2170113" y="4411663"/>
              <a:ext cx="4994275" cy="1897062"/>
              <a:chOff x="1367" y="2779"/>
              <a:chExt cx="3146" cy="1195"/>
            </a:xfrm>
          </p:grpSpPr>
          <p:sp>
            <p:nvSpPr>
              <p:cNvPr id="31798" name="Line 13"/>
              <p:cNvSpPr>
                <a:spLocks noChangeShapeType="1"/>
              </p:cNvSpPr>
              <p:nvPr/>
            </p:nvSpPr>
            <p:spPr bwMode="auto">
              <a:xfrm>
                <a:off x="2611" y="3334"/>
                <a:ext cx="60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6" name="Group 105"/>
              <p:cNvGrpSpPr>
                <a:grpSpLocks/>
              </p:cNvGrpSpPr>
              <p:nvPr/>
            </p:nvGrpSpPr>
            <p:grpSpPr bwMode="auto">
              <a:xfrm>
                <a:off x="1367" y="2779"/>
                <a:ext cx="3146" cy="1195"/>
                <a:chOff x="1367" y="28"/>
                <a:chExt cx="3146" cy="1195"/>
              </a:xfrm>
            </p:grpSpPr>
            <p:sp>
              <p:nvSpPr>
                <p:cNvPr id="31800" name="Line 16"/>
                <p:cNvSpPr>
                  <a:spLocks noChangeShapeType="1"/>
                </p:cNvSpPr>
                <p:nvPr/>
              </p:nvSpPr>
              <p:spPr bwMode="auto">
                <a:xfrm>
                  <a:off x="4332" y="1133"/>
                  <a:ext cx="181" cy="9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1" name="Line 15"/>
                <p:cNvSpPr>
                  <a:spLocks noChangeShapeType="1"/>
                </p:cNvSpPr>
                <p:nvPr/>
              </p:nvSpPr>
              <p:spPr bwMode="auto">
                <a:xfrm>
                  <a:off x="3598" y="1015"/>
                  <a:ext cx="235" cy="7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2" name="Line 46"/>
                <p:cNvSpPr>
                  <a:spLocks noChangeShapeType="1"/>
                </p:cNvSpPr>
                <p:nvPr/>
              </p:nvSpPr>
              <p:spPr bwMode="auto">
                <a:xfrm>
                  <a:off x="3833" y="1087"/>
                  <a:ext cx="499" cy="4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3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367" y="1124"/>
                  <a:ext cx="159" cy="7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526" y="1086"/>
                  <a:ext cx="476" cy="3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5" name="Line 11"/>
                <p:cNvSpPr>
                  <a:spLocks noChangeShapeType="1"/>
                </p:cNvSpPr>
                <p:nvPr/>
              </p:nvSpPr>
              <p:spPr bwMode="auto">
                <a:xfrm>
                  <a:off x="2002" y="1086"/>
                  <a:ext cx="197" cy="3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199" y="583"/>
                  <a:ext cx="412" cy="54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7" name="Line 14"/>
                <p:cNvSpPr>
                  <a:spLocks noChangeShapeType="1"/>
                </p:cNvSpPr>
                <p:nvPr/>
              </p:nvSpPr>
              <p:spPr bwMode="auto">
                <a:xfrm>
                  <a:off x="3211" y="679"/>
                  <a:ext cx="387" cy="33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8" name="Line 38"/>
                <p:cNvSpPr>
                  <a:spLocks noChangeShapeType="1"/>
                </p:cNvSpPr>
                <p:nvPr/>
              </p:nvSpPr>
              <p:spPr bwMode="auto">
                <a:xfrm>
                  <a:off x="1566" y="28"/>
                  <a:ext cx="198" cy="75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09" name="Line 39"/>
                <p:cNvSpPr>
                  <a:spLocks noChangeShapeType="1"/>
                </p:cNvSpPr>
                <p:nvPr/>
              </p:nvSpPr>
              <p:spPr bwMode="auto">
                <a:xfrm>
                  <a:off x="1753" y="103"/>
                  <a:ext cx="249" cy="47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0" name="Line 40"/>
                <p:cNvSpPr>
                  <a:spLocks noChangeShapeType="1"/>
                </p:cNvSpPr>
                <p:nvPr/>
              </p:nvSpPr>
              <p:spPr bwMode="auto">
                <a:xfrm>
                  <a:off x="2010" y="150"/>
                  <a:ext cx="215" cy="71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1" name="Line 41"/>
                <p:cNvSpPr>
                  <a:spLocks noChangeShapeType="1"/>
                </p:cNvSpPr>
                <p:nvPr/>
              </p:nvSpPr>
              <p:spPr bwMode="auto">
                <a:xfrm>
                  <a:off x="2199" y="205"/>
                  <a:ext cx="412" cy="378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2" name="Line 65"/>
                <p:cNvSpPr>
                  <a:spLocks noChangeShapeType="1"/>
                </p:cNvSpPr>
                <p:nvPr/>
              </p:nvSpPr>
              <p:spPr bwMode="auto">
                <a:xfrm>
                  <a:off x="3198" y="679"/>
                  <a:ext cx="443" cy="48"/>
                </a:xfrm>
                <a:prstGeom prst="lin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3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598" y="572"/>
                  <a:ext cx="280" cy="15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4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198" y="391"/>
                  <a:ext cx="529" cy="288"/>
                </a:xfrm>
                <a:prstGeom prst="line">
                  <a:avLst/>
                </a:prstGeom>
                <a:noFill/>
                <a:ln w="28575">
                  <a:solidFill>
                    <a:srgbClr val="FF99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5" name="Line 72"/>
                <p:cNvSpPr>
                  <a:spLocks noChangeShapeType="1"/>
                </p:cNvSpPr>
                <p:nvPr/>
              </p:nvSpPr>
              <p:spPr bwMode="auto">
                <a:xfrm>
                  <a:off x="3727" y="391"/>
                  <a:ext cx="128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6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55" y="199"/>
                  <a:ext cx="301" cy="19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17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203" y="331"/>
                  <a:ext cx="211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/>
                    <a:t>H</a:t>
                  </a:r>
                  <a:r>
                    <a:rPr lang="en-US" altLang="ja-JP" sz="1400" b="1" baseline="30000"/>
                    <a:t>-</a:t>
                  </a:r>
                </a:p>
              </p:txBody>
            </p:sp>
            <p:sp>
              <p:nvSpPr>
                <p:cNvPr id="31818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3206" y="535"/>
                  <a:ext cx="226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/>
                    <a:t>H</a:t>
                  </a:r>
                  <a:r>
                    <a:rPr lang="en-US" altLang="ja-JP" sz="1400" b="1" baseline="30000"/>
                    <a:t>0</a:t>
                  </a:r>
                </a:p>
              </p:txBody>
            </p:sp>
            <p:sp>
              <p:nvSpPr>
                <p:cNvPr id="31819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3901" y="104"/>
                  <a:ext cx="241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rgbClr val="FF0000"/>
                      </a:solidFill>
                    </a:rPr>
                    <a:t>H</a:t>
                  </a:r>
                  <a:r>
                    <a:rPr lang="en-US" altLang="ja-JP" sz="1600" b="1" baseline="30000" dirty="0">
                      <a:solidFill>
                        <a:srgbClr val="FF0000"/>
                      </a:solidFill>
                    </a:rPr>
                    <a:t>+</a:t>
                  </a:r>
                  <a:endParaRPr lang="en-US" altLang="ja-JP" sz="12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820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3870" y="300"/>
                  <a:ext cx="280" cy="27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101" name="Line 36"/>
            <p:cNvSpPr>
              <a:spLocks noChangeShapeType="1"/>
            </p:cNvSpPr>
            <p:nvPr/>
          </p:nvSpPr>
          <p:spPr bwMode="auto">
            <a:xfrm flipH="1" flipV="1">
              <a:off x="2294855" y="4077072"/>
              <a:ext cx="188913" cy="3619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4" name="テキスト ボックス 103"/>
          <p:cNvSpPr txBox="1"/>
          <p:nvPr/>
        </p:nvSpPr>
        <p:spPr>
          <a:xfrm>
            <a:off x="2540555" y="5779494"/>
            <a:ext cx="3814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- </a:t>
            </a:r>
            <a:r>
              <a:rPr lang="en-US" altLang="ja-JP" sz="2400" b="1" dirty="0"/>
              <a:t>depress </a:t>
            </a:r>
            <a:r>
              <a:rPr lang="en-US" altLang="ja-JP" sz="2400" b="1" dirty="0" smtClean="0"/>
              <a:t>beam density</a:t>
            </a:r>
          </a:p>
          <a:p>
            <a:r>
              <a:rPr lang="en-US" altLang="ja-JP" sz="2400" b="1" dirty="0" smtClean="0"/>
              <a:t>- decrease foil scattering</a:t>
            </a:r>
            <a:endParaRPr lang="ja-JP" altLang="en-US" sz="2400" b="1" dirty="0"/>
          </a:p>
        </p:txBody>
      </p:sp>
      <p:grpSp>
        <p:nvGrpSpPr>
          <p:cNvPr id="7" name="グループ化 113"/>
          <p:cNvGrpSpPr/>
          <p:nvPr/>
        </p:nvGrpSpPr>
        <p:grpSpPr>
          <a:xfrm>
            <a:off x="2423592" y="3789040"/>
            <a:ext cx="1800200" cy="720080"/>
            <a:chOff x="899592" y="4077072"/>
            <a:chExt cx="1800200" cy="720080"/>
          </a:xfrm>
        </p:grpSpPr>
        <p:cxnSp>
          <p:nvCxnSpPr>
            <p:cNvPr id="107" name="直線矢印コネクタ 106"/>
            <p:cNvCxnSpPr/>
            <p:nvPr/>
          </p:nvCxnSpPr>
          <p:spPr>
            <a:xfrm>
              <a:off x="1907704" y="4437112"/>
              <a:ext cx="792088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テキスト ボックス 107"/>
            <p:cNvSpPr txBox="1"/>
            <p:nvPr/>
          </p:nvSpPr>
          <p:spPr>
            <a:xfrm>
              <a:off x="899592" y="4077072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Beginning of painting</a:t>
              </a:r>
              <a:endParaRPr lang="ja-JP" altLang="en-US" dirty="0"/>
            </a:p>
          </p:txBody>
        </p:sp>
      </p:grpSp>
      <p:grpSp>
        <p:nvGrpSpPr>
          <p:cNvPr id="8" name="グループ化 114"/>
          <p:cNvGrpSpPr/>
          <p:nvPr/>
        </p:nvGrpSpPr>
        <p:grpSpPr>
          <a:xfrm>
            <a:off x="5879976" y="3933056"/>
            <a:ext cx="2232248" cy="864096"/>
            <a:chOff x="4355976" y="4221088"/>
            <a:chExt cx="2232248" cy="864096"/>
          </a:xfrm>
        </p:grpSpPr>
        <p:cxnSp>
          <p:nvCxnSpPr>
            <p:cNvPr id="110" name="直線矢印コネクタ 109"/>
            <p:cNvCxnSpPr/>
            <p:nvPr/>
          </p:nvCxnSpPr>
          <p:spPr>
            <a:xfrm flipH="1">
              <a:off x="4355976" y="4725144"/>
              <a:ext cx="1008112" cy="36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/>
            <p:cNvSpPr txBox="1"/>
            <p:nvPr/>
          </p:nvSpPr>
          <p:spPr>
            <a:xfrm>
              <a:off x="5292080" y="4221088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End of painting</a:t>
              </a:r>
              <a:endParaRPr lang="ja-JP" altLang="en-US" dirty="0"/>
            </a:p>
          </p:txBody>
        </p:sp>
      </p:grp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59496" y="44624"/>
            <a:ext cx="8497888" cy="820738"/>
          </a:xfrm>
        </p:spPr>
        <p:txBody>
          <a:bodyPr/>
          <a:lstStyle/>
          <a:p>
            <a:pPr algn="l"/>
            <a:r>
              <a:rPr lang="en-US" altLang="ja-JP" b="1" i="1" dirty="0" smtClean="0">
                <a:solidFill>
                  <a:srgbClr val="00B0F0"/>
                </a:solidFill>
                <a:latin typeface="+mn-lt"/>
              </a:rPr>
              <a:t>  RCS Injection System</a:t>
            </a:r>
            <a:endParaRPr lang="ja-JP" altLang="en-US" b="1" i="1" dirty="0" smtClean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23" y="58074"/>
            <a:ext cx="3135800" cy="220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角丸四角形 8"/>
          <p:cNvSpPr/>
          <p:nvPr/>
        </p:nvSpPr>
        <p:spPr>
          <a:xfrm>
            <a:off x="9290050" y="1025638"/>
            <a:ext cx="393700" cy="688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8635479" y="2927425"/>
            <a:ext cx="33823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&lt;Injection scheme&gt;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 Chopped beam 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/>
              <a:t> </a:t>
            </a:r>
            <a:r>
              <a:rPr lang="en-US" altLang="ja-JP" dirty="0" smtClean="0"/>
              <a:t>H</a:t>
            </a:r>
            <a:r>
              <a:rPr lang="ja-JP" altLang="en-US" baseline="30000" dirty="0" smtClean="0"/>
              <a:t>－</a:t>
            </a:r>
            <a:r>
              <a:rPr lang="en-US" altLang="ja-JP" dirty="0" smtClean="0"/>
              <a:t>charge exchange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 smtClean="0"/>
              <a:t> 307</a:t>
            </a:r>
            <a:r>
              <a:rPr kumimoji="1" lang="en-US" altLang="ja-JP" dirty="0" smtClean="0"/>
              <a:t> multi-turns (400MeV)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6728098" y="5902604"/>
            <a:ext cx="381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/>
              <a:t>“Painting injection”</a:t>
            </a:r>
            <a:endParaRPr lang="ja-JP" altLang="en-US" sz="3200" b="1" dirty="0"/>
          </a:p>
        </p:txBody>
      </p:sp>
      <p:sp>
        <p:nvSpPr>
          <p:cNvPr id="11" name="右矢印 10"/>
          <p:cNvSpPr/>
          <p:nvPr/>
        </p:nvSpPr>
        <p:spPr>
          <a:xfrm>
            <a:off x="5920036" y="6056859"/>
            <a:ext cx="621672" cy="307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3390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-0.06945 " pathEditMode="fixed" rAng="0" ptsTypes="AA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7" grpId="0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46411" y="16050"/>
            <a:ext cx="5826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Possible measures against the RF trip &amp; plan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54" y="1556793"/>
            <a:ext cx="3672408" cy="360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364983" y="2236820"/>
            <a:ext cx="38431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/>
              <a:t>Reduce </a:t>
            </a:r>
            <a:r>
              <a:rPr lang="en-US" altLang="ja-JP" sz="1700" dirty="0"/>
              <a:t>the required </a:t>
            </a:r>
            <a:r>
              <a:rPr lang="en-US" altLang="ja-JP" sz="1700" dirty="0"/>
              <a:t>anode current by</a:t>
            </a:r>
            <a:endParaRPr lang="en-US" altLang="ja-JP" sz="1700" dirty="0"/>
          </a:p>
          <a:p>
            <a:r>
              <a:rPr lang="en-US" altLang="ja-JP" sz="1700" dirty="0"/>
              <a:t>      </a:t>
            </a:r>
            <a:r>
              <a:rPr lang="en-US" altLang="ja-JP" sz="1700" dirty="0"/>
              <a:t>shifting </a:t>
            </a:r>
            <a:r>
              <a:rPr lang="en-US" altLang="ja-JP" sz="1700" dirty="0"/>
              <a:t>the resonant </a:t>
            </a:r>
            <a:r>
              <a:rPr lang="en-US" altLang="ja-JP" sz="1700" dirty="0"/>
              <a:t>frequency</a:t>
            </a:r>
          </a:p>
          <a:p>
            <a:r>
              <a:rPr lang="en-US" altLang="ja-JP" sz="1700" dirty="0"/>
              <a:t> </a:t>
            </a:r>
            <a:r>
              <a:rPr lang="en-US" altLang="ja-JP" sz="1700" dirty="0"/>
              <a:t>     of the RF cavity;</a:t>
            </a:r>
            <a:r>
              <a:rPr lang="en-US" altLang="ja-JP" sz="1700" dirty="0"/>
              <a:t> </a:t>
            </a:r>
            <a:r>
              <a:rPr lang="en-US" altLang="ja-JP" sz="1700" dirty="0"/>
              <a:t> </a:t>
            </a:r>
            <a:r>
              <a:rPr lang="en-US" altLang="ja-JP" sz="1700" u="sng" dirty="0"/>
              <a:t>124 A to </a:t>
            </a:r>
            <a:r>
              <a:rPr lang="en-US" altLang="ja-JP" sz="1700" u="sng" dirty="0">
                <a:solidFill>
                  <a:srgbClr val="FF0000"/>
                </a:solidFill>
              </a:rPr>
              <a:t>109 A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52125" y="1777369"/>
            <a:ext cx="110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Cavity#12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67808" y="2933060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BC5704"/>
                </a:solidFill>
              </a:rPr>
              <a:t>M. Yamamoto</a:t>
            </a:r>
            <a:endParaRPr lang="ja-JP" altLang="en-US" dirty="0">
              <a:solidFill>
                <a:srgbClr val="BC5704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>
            <a:off x="2134358" y="2518823"/>
            <a:ext cx="29316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2128732" y="2400636"/>
            <a:ext cx="333824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正方形/長方形 18"/>
          <p:cNvSpPr/>
          <p:nvPr/>
        </p:nvSpPr>
        <p:spPr>
          <a:xfrm>
            <a:off x="3289487" y="2458307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110 </a:t>
            </a:r>
            <a:r>
              <a:rPr lang="en-US" altLang="ja-JP" sz="1600" dirty="0"/>
              <a:t>A</a:t>
            </a:r>
            <a:endParaRPr lang="ja-JP" altLang="en-US" sz="1600" dirty="0"/>
          </a:p>
        </p:txBody>
      </p:sp>
      <p:sp>
        <p:nvSpPr>
          <p:cNvPr id="20" name="正方形/長方形 19"/>
          <p:cNvSpPr/>
          <p:nvPr/>
        </p:nvSpPr>
        <p:spPr>
          <a:xfrm>
            <a:off x="3449544" y="2071054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u="sng" dirty="0">
                <a:solidFill>
                  <a:srgbClr val="FF0000"/>
                </a:solidFill>
              </a:rPr>
              <a:t>115 A</a:t>
            </a:r>
            <a:endParaRPr lang="ja-JP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369242" y="1279427"/>
            <a:ext cx="351093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/>
              <a:t>Use </a:t>
            </a:r>
            <a:r>
              <a:rPr lang="en-US" altLang="ja-JP" sz="1700" dirty="0"/>
              <a:t>a </a:t>
            </a:r>
            <a:r>
              <a:rPr lang="en-US" altLang="ja-JP" sz="1700" dirty="0"/>
              <a:t>remaining margin</a:t>
            </a:r>
          </a:p>
          <a:p>
            <a:r>
              <a:rPr lang="en-US" altLang="ja-JP" sz="1700" dirty="0"/>
              <a:t> </a:t>
            </a:r>
            <a:r>
              <a:rPr lang="en-US" altLang="ja-JP" sz="1700" dirty="0"/>
              <a:t>    of </a:t>
            </a:r>
            <a:r>
              <a:rPr lang="en-US" altLang="ja-JP" sz="1700" dirty="0"/>
              <a:t>the anode power </a:t>
            </a:r>
            <a:r>
              <a:rPr lang="en-US" altLang="ja-JP" sz="1700" dirty="0"/>
              <a:t>supply;  </a:t>
            </a:r>
          </a:p>
          <a:p>
            <a:r>
              <a:rPr lang="en-US" altLang="ja-JP" sz="1700" dirty="0"/>
              <a:t> </a:t>
            </a:r>
            <a:r>
              <a:rPr lang="en-US" altLang="ja-JP" sz="1700" dirty="0"/>
              <a:t>    </a:t>
            </a:r>
            <a:r>
              <a:rPr lang="en-US" altLang="ja-JP" sz="1700" u="sng" dirty="0"/>
              <a:t>110 A to </a:t>
            </a:r>
            <a:r>
              <a:rPr lang="en-US" altLang="ja-JP" sz="1700" u="sng" dirty="0">
                <a:solidFill>
                  <a:srgbClr val="FF0000"/>
                </a:solidFill>
              </a:rPr>
              <a:t>115 A</a:t>
            </a:r>
            <a:endParaRPr lang="en-US" altLang="ja-JP" sz="1700" u="sng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5538986" y="2201436"/>
            <a:ext cx="0" cy="3345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正方形/長方形 31"/>
          <p:cNvSpPr/>
          <p:nvPr/>
        </p:nvSpPr>
        <p:spPr>
          <a:xfrm>
            <a:off x="5609456" y="2029907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124 A</a:t>
            </a:r>
            <a:endParaRPr lang="ja-JP" altLang="en-US" sz="1600" dirty="0"/>
          </a:p>
        </p:txBody>
      </p:sp>
      <p:sp>
        <p:nvSpPr>
          <p:cNvPr id="33" name="正方形/長方形 32"/>
          <p:cNvSpPr/>
          <p:nvPr/>
        </p:nvSpPr>
        <p:spPr>
          <a:xfrm>
            <a:off x="5623133" y="2364260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u="sng" dirty="0">
                <a:solidFill>
                  <a:srgbClr val="FF0000"/>
                </a:solidFill>
              </a:rPr>
              <a:t>109 </a:t>
            </a:r>
            <a:r>
              <a:rPr lang="en-US" altLang="ja-JP" sz="1600" u="sng" dirty="0">
                <a:solidFill>
                  <a:srgbClr val="FF0000"/>
                </a:solidFill>
              </a:rPr>
              <a:t>A</a:t>
            </a:r>
            <a:endParaRPr lang="ja-JP" altLang="en-US" sz="1600" u="sng" dirty="0">
              <a:solidFill>
                <a:srgbClr val="FF0000"/>
              </a:solidFill>
            </a:endParaRPr>
          </a:p>
        </p:txBody>
      </p:sp>
      <p:cxnSp>
        <p:nvCxnSpPr>
          <p:cNvPr id="34" name="直線コネクタ 33"/>
          <p:cNvCxnSpPr/>
          <p:nvPr/>
        </p:nvCxnSpPr>
        <p:spPr bwMode="auto">
          <a:xfrm>
            <a:off x="4818907" y="2201435"/>
            <a:ext cx="8192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4833291" y="2536026"/>
            <a:ext cx="8192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下矢印 39"/>
          <p:cNvSpPr/>
          <p:nvPr/>
        </p:nvSpPr>
        <p:spPr bwMode="auto">
          <a:xfrm>
            <a:off x="7288972" y="4257867"/>
            <a:ext cx="484632" cy="2446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384033" y="4443089"/>
            <a:ext cx="33060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>
                <a:solidFill>
                  <a:schemeClr val="accent2"/>
                </a:solidFill>
              </a:rPr>
              <a:t>Re-try 1-MW beam acceleration</a:t>
            </a:r>
          </a:p>
          <a:p>
            <a:r>
              <a:rPr lang="en-US" altLang="ja-JP" sz="1700" dirty="0">
                <a:solidFill>
                  <a:schemeClr val="accent2"/>
                </a:solidFill>
              </a:rPr>
              <a:t> </a:t>
            </a:r>
            <a:r>
              <a:rPr lang="en-US" altLang="ja-JP" sz="1700" dirty="0">
                <a:solidFill>
                  <a:schemeClr val="accent2"/>
                </a:solidFill>
              </a:rPr>
              <a:t>     in </a:t>
            </a:r>
            <a:r>
              <a:rPr lang="en-US" altLang="ja-JP" sz="1700" u="sng" dirty="0">
                <a:solidFill>
                  <a:schemeClr val="accent2"/>
                </a:solidFill>
              </a:rPr>
              <a:t>Dec., 2014 &amp; </a:t>
            </a:r>
            <a:r>
              <a:rPr lang="en-US" altLang="ja-JP" sz="1700" u="sng" dirty="0">
                <a:solidFill>
                  <a:schemeClr val="accent2"/>
                </a:solidFill>
              </a:rPr>
              <a:t> </a:t>
            </a:r>
            <a:r>
              <a:rPr lang="en-US" altLang="ja-JP" sz="1700" u="sng" dirty="0">
                <a:solidFill>
                  <a:schemeClr val="accent2"/>
                </a:solidFill>
              </a:rPr>
              <a:t>Jan., 2015</a:t>
            </a:r>
            <a:endParaRPr lang="ja-JP" altLang="en-US" sz="1700" u="sng" dirty="0">
              <a:solidFill>
                <a:schemeClr val="accent2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715134" y="5287492"/>
            <a:ext cx="644997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>
                <a:solidFill>
                  <a:schemeClr val="accent2"/>
                </a:solidFill>
              </a:rPr>
              <a:t>Increase the anode power supply</a:t>
            </a:r>
            <a:r>
              <a:rPr lang="en-US" altLang="ja-JP" sz="1700" dirty="0">
                <a:solidFill>
                  <a:schemeClr val="accent2"/>
                </a:solidFill>
              </a:rPr>
              <a:t> </a:t>
            </a:r>
            <a:r>
              <a:rPr lang="en-US" altLang="ja-JP" sz="1700" dirty="0">
                <a:solidFill>
                  <a:schemeClr val="accent2"/>
                </a:solidFill>
              </a:rPr>
              <a:t>itself to get sufficient margin</a:t>
            </a:r>
          </a:p>
          <a:p>
            <a:r>
              <a:rPr lang="en-US" altLang="ja-JP" sz="1700" dirty="0">
                <a:solidFill>
                  <a:schemeClr val="accent2"/>
                </a:solidFill>
              </a:rPr>
              <a:t> </a:t>
            </a:r>
            <a:r>
              <a:rPr lang="en-US" altLang="ja-JP" sz="1700" dirty="0">
                <a:solidFill>
                  <a:schemeClr val="accent2"/>
                </a:solidFill>
              </a:rPr>
              <a:t>     using </a:t>
            </a:r>
            <a:r>
              <a:rPr lang="en-US" altLang="ja-JP" sz="1700" u="sng" dirty="0">
                <a:solidFill>
                  <a:schemeClr val="accent2"/>
                </a:solidFill>
              </a:rPr>
              <a:t>the next summer shutdown period of 2015</a:t>
            </a:r>
            <a:r>
              <a:rPr lang="en-US" altLang="ja-JP" sz="1700" dirty="0">
                <a:solidFill>
                  <a:schemeClr val="accent2"/>
                </a:solidFill>
              </a:rPr>
              <a:t>; </a:t>
            </a:r>
          </a:p>
          <a:p>
            <a:r>
              <a:rPr lang="en-US" altLang="ja-JP" sz="1700" dirty="0">
                <a:solidFill>
                  <a:schemeClr val="accent2"/>
                </a:solidFill>
              </a:rPr>
              <a:t>        115 A (15 sets of inverter units) </a:t>
            </a:r>
            <a:r>
              <a:rPr lang="ja-JP" altLang="en-US" sz="1700" dirty="0">
                <a:solidFill>
                  <a:schemeClr val="accent2"/>
                </a:solidFill>
              </a:rPr>
              <a:t>⇒ </a:t>
            </a:r>
            <a:r>
              <a:rPr lang="en-US" altLang="ja-JP" sz="1700" dirty="0">
                <a:solidFill>
                  <a:schemeClr val="accent2"/>
                </a:solidFill>
              </a:rPr>
              <a:t>138 A (</a:t>
            </a:r>
            <a:r>
              <a:rPr lang="en-US" altLang="ja-JP" sz="1700" u="sng" dirty="0">
                <a:solidFill>
                  <a:schemeClr val="accent2"/>
                </a:solidFill>
              </a:rPr>
              <a:t>18</a:t>
            </a:r>
            <a:r>
              <a:rPr lang="en-US" altLang="ja-JP" sz="1700" dirty="0">
                <a:solidFill>
                  <a:schemeClr val="accent2"/>
                </a:solidFill>
              </a:rPr>
              <a:t> sets of inverter units)</a:t>
            </a:r>
          </a:p>
        </p:txBody>
      </p:sp>
      <p:sp>
        <p:nvSpPr>
          <p:cNvPr id="8" name="円/楕円 7"/>
          <p:cNvSpPr/>
          <p:nvPr/>
        </p:nvSpPr>
        <p:spPr bwMode="auto">
          <a:xfrm>
            <a:off x="3384560" y="1981886"/>
            <a:ext cx="769023" cy="5203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7" name="円/楕円 26"/>
          <p:cNvSpPr/>
          <p:nvPr/>
        </p:nvSpPr>
        <p:spPr bwMode="auto">
          <a:xfrm>
            <a:off x="5538987" y="2260548"/>
            <a:ext cx="769023" cy="52038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659485" y="3117727"/>
            <a:ext cx="39227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dirty="0"/>
              <a:t>B</a:t>
            </a:r>
            <a:r>
              <a:rPr lang="en-US" altLang="ja-JP" sz="1700" dirty="0"/>
              <a:t>y </a:t>
            </a:r>
            <a:r>
              <a:rPr lang="en-US" altLang="ja-JP" sz="1700" dirty="0"/>
              <a:t>taking these </a:t>
            </a:r>
            <a:r>
              <a:rPr lang="en-US" altLang="ja-JP" sz="1700" dirty="0"/>
              <a:t>possible measures,</a:t>
            </a:r>
          </a:p>
          <a:p>
            <a:r>
              <a:rPr lang="en-US" altLang="ja-JP" sz="1700" dirty="0"/>
              <a:t>the </a:t>
            </a:r>
            <a:r>
              <a:rPr lang="en-US" altLang="ja-JP" sz="1700" dirty="0"/>
              <a:t>required anode current </a:t>
            </a:r>
            <a:r>
              <a:rPr lang="en-US" altLang="ja-JP" sz="1700" dirty="0"/>
              <a:t>for</a:t>
            </a:r>
          </a:p>
          <a:p>
            <a:r>
              <a:rPr lang="en-US" altLang="ja-JP" sz="1700" dirty="0"/>
              <a:t>the </a:t>
            </a:r>
            <a:r>
              <a:rPr lang="en-US" altLang="ja-JP" sz="1700" dirty="0"/>
              <a:t>1-MW beam acceleration </a:t>
            </a:r>
            <a:r>
              <a:rPr lang="en-US" altLang="ja-JP" sz="1700" dirty="0"/>
              <a:t>will get to</a:t>
            </a:r>
          </a:p>
          <a:p>
            <a:r>
              <a:rPr lang="en-US" altLang="ja-JP" sz="1700" dirty="0"/>
              <a:t>be </a:t>
            </a:r>
            <a:r>
              <a:rPr lang="en-US" altLang="ja-JP" sz="1700" dirty="0"/>
              <a:t>within the </a:t>
            </a:r>
            <a:r>
              <a:rPr lang="en-US" altLang="ja-JP" sz="1700" dirty="0"/>
              <a:t>limit.</a:t>
            </a:r>
            <a:endParaRPr lang="ja-JP" altLang="en-US" sz="17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010594" y="736130"/>
            <a:ext cx="299594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/>
              <a:t>W/ multi-harmonics (h=2,4,6)</a:t>
            </a:r>
          </a:p>
          <a:p>
            <a:r>
              <a:rPr lang="en-US" altLang="ja-JP" sz="1700" dirty="0"/>
              <a:t>feed-forward</a:t>
            </a:r>
          </a:p>
          <a:p>
            <a:r>
              <a:rPr lang="en-US" altLang="ja-JP" sz="1700" dirty="0"/>
              <a:t>for beam loading compensation</a:t>
            </a:r>
            <a:endParaRPr lang="ja-JP" altLang="en-US" sz="17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03512" y="451753"/>
            <a:ext cx="62773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/>
              <a:t>Anode current measured as a function of the </a:t>
            </a:r>
            <a:r>
              <a:rPr lang="en-US" altLang="ja-JP" sz="1700" dirty="0"/>
              <a:t>b</a:t>
            </a:r>
            <a:r>
              <a:rPr lang="en-US" altLang="ja-JP" sz="1700" dirty="0"/>
              <a:t>eam power</a:t>
            </a:r>
          </a:p>
        </p:txBody>
      </p:sp>
      <p:sp>
        <p:nvSpPr>
          <p:cNvPr id="28" name="下矢印 27"/>
          <p:cNvSpPr/>
          <p:nvPr/>
        </p:nvSpPr>
        <p:spPr bwMode="auto">
          <a:xfrm>
            <a:off x="7282036" y="5072107"/>
            <a:ext cx="484632" cy="2446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9" name="下矢印 28"/>
          <p:cNvSpPr/>
          <p:nvPr/>
        </p:nvSpPr>
        <p:spPr bwMode="auto">
          <a:xfrm>
            <a:off x="7282410" y="6137870"/>
            <a:ext cx="484632" cy="2446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727160" y="6363653"/>
            <a:ext cx="67265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>
                <a:solidFill>
                  <a:schemeClr val="accent2"/>
                </a:solidFill>
              </a:rPr>
              <a:t>Start up the 1-MW user operation</a:t>
            </a:r>
            <a:r>
              <a:rPr lang="en-US" altLang="ja-JP" sz="1700" dirty="0">
                <a:solidFill>
                  <a:schemeClr val="accent2"/>
                </a:solidFill>
              </a:rPr>
              <a:t> </a:t>
            </a:r>
            <a:r>
              <a:rPr lang="en-US" altLang="ja-JP" sz="1700" dirty="0">
                <a:solidFill>
                  <a:schemeClr val="accent2"/>
                </a:solidFill>
              </a:rPr>
              <a:t>from </a:t>
            </a:r>
            <a:r>
              <a:rPr lang="en-US" altLang="ja-JP" sz="1700" u="sng" dirty="0">
                <a:solidFill>
                  <a:schemeClr val="accent2"/>
                </a:solidFill>
              </a:rPr>
              <a:t>O</a:t>
            </a:r>
            <a:r>
              <a:rPr lang="en-US" altLang="ja-JP" sz="1700" u="sng" dirty="0">
                <a:solidFill>
                  <a:schemeClr val="accent2"/>
                </a:solidFill>
              </a:rPr>
              <a:t>ct. 2015</a:t>
            </a:r>
            <a:r>
              <a:rPr lang="en-US" altLang="ja-JP" sz="1700" dirty="0">
                <a:solidFill>
                  <a:schemeClr val="accent2"/>
                </a:solidFill>
              </a:rPr>
              <a:t> as originally planned</a:t>
            </a:r>
            <a:endParaRPr lang="ja-JP" altLang="en-US" sz="1700" dirty="0">
              <a:solidFill>
                <a:schemeClr val="accent2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1664581" y="1668855"/>
            <a:ext cx="182172" cy="12275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3855694" y="4991925"/>
            <a:ext cx="1251244" cy="1971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16200000">
            <a:off x="829464" y="3046374"/>
            <a:ext cx="18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Anode current (A)</a:t>
            </a:r>
            <a:endParaRPr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72941" y="4931643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power (kW)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4388" y="904021"/>
            <a:ext cx="5091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Load map to 1 MW newly made after the beam test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6369243" y="1273354"/>
            <a:ext cx="4125397" cy="184062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09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20" y="600837"/>
            <a:ext cx="3809324" cy="584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761725" y="692826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4.78 x 10</a:t>
            </a:r>
            <a:r>
              <a:rPr lang="en-US" altLang="ja-JP" sz="13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300" dirty="0">
                <a:solidFill>
                  <a:srgbClr val="FF0000"/>
                </a:solidFill>
              </a:rPr>
              <a:t> (Thinning 32/32) : 573 kW-</a:t>
            </a:r>
            <a:r>
              <a:rPr lang="en-US" altLang="ja-JP" sz="1300" dirty="0" err="1">
                <a:solidFill>
                  <a:srgbClr val="FF0000"/>
                </a:solidFill>
              </a:rPr>
              <a:t>eq</a:t>
            </a:r>
            <a:endParaRPr lang="ja-JP" altLang="en-US" sz="13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61725" y="1197790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50"/>
                </a:solidFill>
              </a:rPr>
              <a:t>2.68 x 10</a:t>
            </a:r>
            <a:r>
              <a:rPr lang="en-US" altLang="ja-JP" sz="13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300" dirty="0">
                <a:solidFill>
                  <a:srgbClr val="00B050"/>
                </a:solidFill>
              </a:rPr>
              <a:t> (Thinning 18/32) : 322 kW-</a:t>
            </a:r>
            <a:r>
              <a:rPr lang="en-US" altLang="ja-JP" sz="1300" dirty="0" err="1">
                <a:solidFill>
                  <a:srgbClr val="00B050"/>
                </a:solidFill>
              </a:rPr>
              <a:t>eq</a:t>
            </a:r>
            <a:endParaRPr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61724" y="1716704"/>
            <a:ext cx="29402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F0"/>
                </a:solidFill>
              </a:rPr>
              <a:t>0.89 x 10</a:t>
            </a:r>
            <a:r>
              <a:rPr lang="en-US" altLang="ja-JP" sz="1300" baseline="30000" dirty="0">
                <a:solidFill>
                  <a:srgbClr val="00B0F0"/>
                </a:solidFill>
              </a:rPr>
              <a:t>13</a:t>
            </a:r>
            <a:r>
              <a:rPr lang="en-US" altLang="ja-JP" sz="1300" dirty="0">
                <a:solidFill>
                  <a:srgbClr val="00B0F0"/>
                </a:solidFill>
              </a:rPr>
              <a:t> (Thinning   6/32) : 107 kW-</a:t>
            </a:r>
            <a:r>
              <a:rPr lang="en-US" altLang="ja-JP" sz="1300" dirty="0" err="1">
                <a:solidFill>
                  <a:srgbClr val="00B0F0"/>
                </a:solidFill>
              </a:rPr>
              <a:t>eq</a:t>
            </a:r>
            <a:endParaRPr lang="ja-JP" altLang="en-US" sz="1300" dirty="0">
              <a:solidFill>
                <a:srgbClr val="00B0F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65676" y="938333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chemeClr val="accent2"/>
                </a:solidFill>
              </a:rPr>
              <a:t>3.58 x 10</a:t>
            </a:r>
            <a:r>
              <a:rPr lang="en-US" altLang="ja-JP" sz="13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300" dirty="0">
                <a:solidFill>
                  <a:schemeClr val="accent2"/>
                </a:solidFill>
              </a:rPr>
              <a:t> (Thinning 24/32) : 429 kW-</a:t>
            </a:r>
            <a:r>
              <a:rPr lang="en-US" altLang="ja-JP" sz="1300" dirty="0" err="1">
                <a:solidFill>
                  <a:schemeClr val="accent2"/>
                </a:solidFill>
              </a:rPr>
              <a:t>eq</a:t>
            </a:r>
            <a:endParaRPr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65676" y="1457247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33CC"/>
                </a:solidFill>
              </a:rPr>
              <a:t>1</a:t>
            </a:r>
            <a:r>
              <a:rPr lang="en-US" altLang="ja-JP" sz="1300" dirty="0">
                <a:solidFill>
                  <a:srgbClr val="FF33CC"/>
                </a:solidFill>
              </a:rPr>
              <a:t>.79 x 10</a:t>
            </a:r>
            <a:r>
              <a:rPr lang="en-US" altLang="ja-JP" sz="13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300" dirty="0">
                <a:solidFill>
                  <a:srgbClr val="FF33CC"/>
                </a:solidFill>
              </a:rPr>
              <a:t> (Thinning 12/32) : 214 kW-</a:t>
            </a:r>
            <a:r>
              <a:rPr lang="en-US" altLang="ja-JP" sz="1300" dirty="0" err="1">
                <a:solidFill>
                  <a:srgbClr val="FF33CC"/>
                </a:solidFill>
              </a:rPr>
              <a:t>eq</a:t>
            </a:r>
            <a:endParaRPr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71250" y="2226564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6</a:t>
            </a:r>
            <a:r>
              <a:rPr lang="en-US" altLang="ja-JP" sz="1300" dirty="0">
                <a:solidFill>
                  <a:srgbClr val="FF0000"/>
                </a:solidFill>
              </a:rPr>
              <a:t>.44 x 10</a:t>
            </a:r>
            <a:r>
              <a:rPr lang="en-US" altLang="ja-JP" sz="13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300" dirty="0">
                <a:solidFill>
                  <a:srgbClr val="FF0000"/>
                </a:solidFill>
              </a:rPr>
              <a:t> (Thinning 24/32) : 773 kW-</a:t>
            </a:r>
            <a:r>
              <a:rPr lang="en-US" altLang="ja-JP" sz="1300" dirty="0" err="1">
                <a:solidFill>
                  <a:srgbClr val="FF0000"/>
                </a:solidFill>
              </a:rPr>
              <a:t>eq</a:t>
            </a:r>
            <a:endParaRPr lang="ja-JP" altLang="en-US" sz="13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71250" y="2676967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50"/>
                </a:solidFill>
              </a:rPr>
              <a:t>5.33 x 10</a:t>
            </a:r>
            <a:r>
              <a:rPr lang="en-US" altLang="ja-JP" sz="13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300" dirty="0">
                <a:solidFill>
                  <a:srgbClr val="00B050"/>
                </a:solidFill>
              </a:rPr>
              <a:t> (Thinning 20/32) : 639 kW-</a:t>
            </a:r>
            <a:r>
              <a:rPr lang="en-US" altLang="ja-JP" sz="1300" dirty="0" err="1">
                <a:solidFill>
                  <a:srgbClr val="00B050"/>
                </a:solidFill>
              </a:rPr>
              <a:t>eq</a:t>
            </a:r>
            <a:endParaRPr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80775" y="3114348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F0"/>
                </a:solidFill>
              </a:rPr>
              <a:t>4.25 x 10</a:t>
            </a:r>
            <a:r>
              <a:rPr lang="en-US" altLang="ja-JP" sz="1300" baseline="30000" dirty="0">
                <a:solidFill>
                  <a:srgbClr val="00B0F0"/>
                </a:solidFill>
              </a:rPr>
              <a:t>13</a:t>
            </a:r>
            <a:r>
              <a:rPr lang="en-US" altLang="ja-JP" sz="1300" dirty="0">
                <a:solidFill>
                  <a:srgbClr val="00B0F0"/>
                </a:solidFill>
              </a:rPr>
              <a:t> (Thinning 16/32) : 510 kW-</a:t>
            </a:r>
            <a:r>
              <a:rPr lang="en-US" altLang="ja-JP" sz="1300" dirty="0" err="1">
                <a:solidFill>
                  <a:srgbClr val="00B0F0"/>
                </a:solidFill>
              </a:rPr>
              <a:t>eq</a:t>
            </a:r>
            <a:endParaRPr lang="ja-JP" altLang="en-US" sz="1300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87192" y="3574971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chemeClr val="accent2"/>
                </a:solidFill>
              </a:rPr>
              <a:t>3.19 x 10</a:t>
            </a:r>
            <a:r>
              <a:rPr lang="en-US" altLang="ja-JP" sz="13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300" dirty="0">
                <a:solidFill>
                  <a:schemeClr val="accent2"/>
                </a:solidFill>
              </a:rPr>
              <a:t> (Thinning 12/32) : 383 kW-</a:t>
            </a:r>
            <a:r>
              <a:rPr lang="en-US" altLang="ja-JP" sz="1300" dirty="0" err="1">
                <a:solidFill>
                  <a:schemeClr val="accent2"/>
                </a:solidFill>
              </a:rPr>
              <a:t>eq</a:t>
            </a:r>
            <a:endParaRPr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80774" y="4041622"/>
            <a:ext cx="294022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33CC"/>
                </a:solidFill>
              </a:rPr>
              <a:t>2.10x 10</a:t>
            </a:r>
            <a:r>
              <a:rPr lang="en-US" altLang="ja-JP" sz="13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300" dirty="0">
                <a:solidFill>
                  <a:srgbClr val="FF33CC"/>
                </a:solidFill>
              </a:rPr>
              <a:t> (Thinning    8/32) : 252 kW-</a:t>
            </a:r>
            <a:r>
              <a:rPr lang="en-US" altLang="ja-JP" sz="1300" dirty="0" err="1">
                <a:solidFill>
                  <a:srgbClr val="FF33CC"/>
                </a:solidFill>
              </a:rPr>
              <a:t>eq</a:t>
            </a:r>
            <a:endParaRPr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75201" y="2451418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chemeClr val="accent2"/>
                </a:solidFill>
              </a:rPr>
              <a:t>5.84 x 10</a:t>
            </a:r>
            <a:r>
              <a:rPr lang="en-US" altLang="ja-JP" sz="13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300" dirty="0">
                <a:solidFill>
                  <a:schemeClr val="accent2"/>
                </a:solidFill>
              </a:rPr>
              <a:t> (Thinning 22/32) : 701 kW-</a:t>
            </a:r>
            <a:r>
              <a:rPr lang="en-US" altLang="ja-JP" sz="1300" dirty="0" err="1">
                <a:solidFill>
                  <a:schemeClr val="accent2"/>
                </a:solidFill>
              </a:rPr>
              <a:t>eq</a:t>
            </a:r>
            <a:endParaRPr lang="ja-JP" altLang="en-US" sz="1300" dirty="0">
              <a:solidFill>
                <a:schemeClr val="accent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75201" y="2901821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33CC"/>
                </a:solidFill>
              </a:rPr>
              <a:t>4.79 x 10</a:t>
            </a:r>
            <a:r>
              <a:rPr lang="en-US" altLang="ja-JP" sz="13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300" dirty="0">
                <a:solidFill>
                  <a:srgbClr val="FF33CC"/>
                </a:solidFill>
              </a:rPr>
              <a:t> (Thinning 18/32) : 574 kW-</a:t>
            </a:r>
            <a:r>
              <a:rPr lang="en-US" altLang="ja-JP" sz="1300" dirty="0" err="1">
                <a:solidFill>
                  <a:srgbClr val="FF33CC"/>
                </a:solidFill>
              </a:rPr>
              <a:t>eq</a:t>
            </a:r>
            <a:endParaRPr lang="ja-JP" altLang="en-US" sz="1300" dirty="0">
              <a:solidFill>
                <a:srgbClr val="FF33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84726" y="3339202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FF0000"/>
                </a:solidFill>
              </a:rPr>
              <a:t>3.73 x 10</a:t>
            </a:r>
            <a:r>
              <a:rPr lang="en-US" altLang="ja-JP" sz="13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300" dirty="0">
                <a:solidFill>
                  <a:srgbClr val="FF0000"/>
                </a:solidFill>
              </a:rPr>
              <a:t> (Thinning 14/32) : 447 kW-</a:t>
            </a:r>
            <a:r>
              <a:rPr lang="en-US" altLang="ja-JP" sz="1300" dirty="0" err="1">
                <a:solidFill>
                  <a:srgbClr val="FF0000"/>
                </a:solidFill>
              </a:rPr>
              <a:t>eq</a:t>
            </a:r>
            <a:endParaRPr lang="ja-JP" altLang="en-US" sz="13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91143" y="3799825"/>
            <a:ext cx="29482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00" dirty="0">
                <a:solidFill>
                  <a:srgbClr val="00B050"/>
                </a:solidFill>
              </a:rPr>
              <a:t>2.65 x 10</a:t>
            </a:r>
            <a:r>
              <a:rPr lang="en-US" altLang="ja-JP" sz="13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300" dirty="0">
                <a:solidFill>
                  <a:srgbClr val="00B050"/>
                </a:solidFill>
              </a:rPr>
              <a:t> (Thinning 10/32) : 318 kW-</a:t>
            </a:r>
            <a:r>
              <a:rPr lang="en-US" altLang="ja-JP" sz="1300" dirty="0" err="1">
                <a:solidFill>
                  <a:srgbClr val="00B050"/>
                </a:solidFill>
              </a:rPr>
              <a:t>eq</a:t>
            </a:r>
            <a:endParaRPr lang="ja-JP" altLang="en-US" sz="1300" dirty="0">
              <a:solidFill>
                <a:srgbClr val="00B05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213163" y="2281044"/>
            <a:ext cx="309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loss monitor signal (arb.)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33648" y="435704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37835" y="2365441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40645" y="6373506"/>
            <a:ext cx="22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intensity (x10</a:t>
            </a:r>
            <a:r>
              <a:rPr lang="en-US" altLang="ja-JP" baseline="30000" dirty="0"/>
              <a:t>13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949626" y="5235511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Loss power (W)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99657" y="1141072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Run# 56 (I</a:t>
            </a:r>
            <a:r>
              <a:rPr lang="en-US" altLang="ja-JP" baseline="-25000" dirty="0"/>
              <a:t>p</a:t>
            </a:r>
            <a:r>
              <a:rPr lang="en-US" altLang="ja-JP" dirty="0"/>
              <a:t>=25.5 mA)</a:t>
            </a:r>
          </a:p>
          <a:p>
            <a:r>
              <a:rPr lang="en-US" altLang="ja-JP" dirty="0"/>
              <a:t> </a:t>
            </a:r>
            <a:r>
              <a:rPr lang="en-US" altLang="ja-JP" dirty="0"/>
              <a:t>  </a:t>
            </a:r>
            <a:r>
              <a:rPr lang="en-US" altLang="ja-JP" u="sng" dirty="0">
                <a:solidFill>
                  <a:srgbClr val="00B0F0"/>
                </a:solidFill>
              </a:rPr>
              <a:t>107 kW</a:t>
            </a:r>
            <a:r>
              <a:rPr lang="en-US" altLang="ja-JP" u="sng" dirty="0"/>
              <a:t> ~ </a:t>
            </a:r>
            <a:r>
              <a:rPr lang="en-US" altLang="ja-JP" u="sng" dirty="0">
                <a:solidFill>
                  <a:srgbClr val="FF0000"/>
                </a:solidFill>
              </a:rPr>
              <a:t>573 kW</a:t>
            </a:r>
            <a:r>
              <a:rPr lang="en-US" altLang="ja-JP" u="sng" dirty="0"/>
              <a:t>-</a:t>
            </a:r>
            <a:r>
              <a:rPr lang="en-US" altLang="ja-JP" u="sng" dirty="0" err="1"/>
              <a:t>eq</a:t>
            </a:r>
            <a:endParaRPr lang="ja-JP" altLang="en-US" u="sng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99657" y="2926686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Run# 57 (I</a:t>
            </a:r>
            <a:r>
              <a:rPr lang="en-US" altLang="ja-JP" baseline="-25000" dirty="0"/>
              <a:t>p</a:t>
            </a:r>
            <a:r>
              <a:rPr lang="en-US" altLang="ja-JP" dirty="0"/>
              <a:t>=45.9 </a:t>
            </a:r>
            <a:r>
              <a:rPr lang="en-US" altLang="ja-JP" dirty="0"/>
              <a:t>mA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</a:t>
            </a:r>
            <a:r>
              <a:rPr lang="en-US" altLang="ja-JP" dirty="0"/>
              <a:t>  </a:t>
            </a:r>
            <a:r>
              <a:rPr lang="en-US" altLang="ja-JP" u="sng" dirty="0">
                <a:solidFill>
                  <a:srgbClr val="FF33CC"/>
                </a:solidFill>
              </a:rPr>
              <a:t>252 kW</a:t>
            </a:r>
            <a:r>
              <a:rPr lang="en-US" altLang="ja-JP" u="sng" dirty="0"/>
              <a:t> ~ </a:t>
            </a:r>
            <a:r>
              <a:rPr lang="en-US" altLang="ja-JP" u="sng" dirty="0">
                <a:solidFill>
                  <a:srgbClr val="FF0000"/>
                </a:solidFill>
              </a:rPr>
              <a:t>773 kW</a:t>
            </a:r>
            <a:r>
              <a:rPr lang="en-US" altLang="ja-JP" u="sng" dirty="0"/>
              <a:t>-</a:t>
            </a:r>
            <a:r>
              <a:rPr lang="en-US" altLang="ja-JP" u="sng" dirty="0" err="1"/>
              <a:t>eq</a:t>
            </a:r>
            <a:endParaRPr lang="ja-JP" altLang="en-US" u="sng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76843" y="4691237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/>
              <a:t>○</a:t>
            </a:r>
            <a:r>
              <a:rPr lang="ja-JP" altLang="en-US" dirty="0"/>
              <a:t> ・・・ </a:t>
            </a:r>
            <a:r>
              <a:rPr lang="en-US" altLang="ja-JP" dirty="0"/>
              <a:t>Run#56</a:t>
            </a:r>
          </a:p>
          <a:p>
            <a:r>
              <a:rPr lang="ja-JP" altLang="en-US" sz="1200" dirty="0"/>
              <a:t>●</a:t>
            </a:r>
            <a:r>
              <a:rPr lang="ja-JP" altLang="en-US" dirty="0"/>
              <a:t> ・・・ </a:t>
            </a:r>
            <a:r>
              <a:rPr lang="en-US" altLang="ja-JP" dirty="0"/>
              <a:t>Run#57</a:t>
            </a:r>
            <a:endParaRPr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608484" y="4693672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773kW-eq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54611" y="5654774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F0"/>
                </a:solidFill>
              </a:rPr>
              <a:t>107kW-eq</a:t>
            </a:r>
            <a:endParaRPr lang="ja-JP" altLang="en-US" sz="1600" dirty="0">
              <a:solidFill>
                <a:srgbClr val="00B0F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14776" y="13591"/>
            <a:ext cx="619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Intensity dependence of beam loss (DB2 -1865)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77006" y="350313"/>
            <a:ext cx="740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BLM signal @ collimator over the first 5 ms in the low energy region</a:t>
            </a:r>
            <a:endParaRPr lang="ja-JP" altLang="en-US" dirty="0"/>
          </a:p>
        </p:txBody>
      </p:sp>
      <p:sp>
        <p:nvSpPr>
          <p:cNvPr id="29" name="円/楕円 28"/>
          <p:cNvSpPr/>
          <p:nvPr/>
        </p:nvSpPr>
        <p:spPr bwMode="auto">
          <a:xfrm>
            <a:off x="2063553" y="2597613"/>
            <a:ext cx="3702123" cy="194410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624711" y="4433044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beam loss appears mainly </a:t>
            </a:r>
            <a:r>
              <a:rPr lang="en-US" altLang="ja-JP" sz="1600" dirty="0"/>
              <a:t>for the first 1 </a:t>
            </a:r>
            <a:r>
              <a:rPr lang="en-US" altLang="ja-JP" sz="1600" dirty="0"/>
              <a:t>ms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of </a:t>
            </a:r>
            <a:r>
              <a:rPr lang="en-US" altLang="ja-JP" sz="1600" dirty="0"/>
              <a:t>the beam </a:t>
            </a:r>
            <a:r>
              <a:rPr lang="en-US" altLang="ja-JP" sz="1600" dirty="0"/>
              <a:t>injection.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</a:t>
            </a:r>
            <a:r>
              <a:rPr lang="en-US" altLang="ja-JP" sz="1600" dirty="0"/>
              <a:t>he beam </a:t>
            </a:r>
            <a:r>
              <a:rPr lang="en-US" altLang="ja-JP" sz="1600" dirty="0"/>
              <a:t>loss </a:t>
            </a:r>
            <a:r>
              <a:rPr lang="en-US" altLang="ja-JP" sz="1600" dirty="0"/>
              <a:t>amount almost has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a linear response for the beam intensity.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T</a:t>
            </a:r>
            <a:r>
              <a:rPr lang="en-US" altLang="ja-JP" sz="1600" dirty="0">
                <a:solidFill>
                  <a:srgbClr val="FF33CC"/>
                </a:solidFill>
              </a:rPr>
              <a:t>he </a:t>
            </a:r>
            <a:r>
              <a:rPr lang="en-US" altLang="ja-JP" sz="1600" dirty="0">
                <a:solidFill>
                  <a:srgbClr val="FF33CC"/>
                </a:solidFill>
              </a:rPr>
              <a:t>beam loss of up to </a:t>
            </a:r>
            <a:r>
              <a:rPr lang="en-US" altLang="ja-JP" sz="1600" dirty="0">
                <a:solidFill>
                  <a:srgbClr val="FF33CC"/>
                </a:solidFill>
              </a:rPr>
              <a:t>773-kW </a:t>
            </a:r>
            <a:r>
              <a:rPr lang="en-US" altLang="ja-JP" sz="1600" dirty="0">
                <a:solidFill>
                  <a:srgbClr val="FF33CC"/>
                </a:solidFill>
              </a:rPr>
              <a:t>intensity </a:t>
            </a:r>
            <a:r>
              <a:rPr lang="en-US" altLang="ja-JP" sz="1600" dirty="0">
                <a:solidFill>
                  <a:srgbClr val="FF33CC"/>
                </a:solidFill>
              </a:rPr>
              <a:t>beam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is  nearly minimized, and its remaining beam loss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is mainly from foil </a:t>
            </a:r>
            <a:r>
              <a:rPr lang="en-US" altLang="ja-JP" sz="1600" dirty="0">
                <a:solidFill>
                  <a:srgbClr val="FF33CC"/>
                </a:solidFill>
              </a:rPr>
              <a:t>scattering during injection</a:t>
            </a:r>
            <a:r>
              <a:rPr lang="en-US" altLang="ja-JP" sz="1600" dirty="0">
                <a:solidFill>
                  <a:srgbClr val="FF33CC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Beam loss estimated for 773 kW intensity beam;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&lt;0.2% (160 W &lt;&lt; 4-kW collimator limit).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 rot="-1200000">
            <a:off x="3353367" y="5680783"/>
            <a:ext cx="237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Mainly from foil scattering</a:t>
            </a:r>
            <a:endParaRPr lang="ja-JP" altLang="en-US" sz="1600" dirty="0"/>
          </a:p>
        </p:txBody>
      </p:sp>
      <p:cxnSp>
        <p:nvCxnSpPr>
          <p:cNvPr id="32" name="直線コネクタ 31"/>
          <p:cNvCxnSpPr/>
          <p:nvPr/>
        </p:nvCxnSpPr>
        <p:spPr bwMode="auto">
          <a:xfrm>
            <a:off x="2596183" y="1197791"/>
            <a:ext cx="0" cy="30857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2610410" y="672952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Injection </a:t>
            </a:r>
            <a:r>
              <a:rPr lang="en-US" altLang="ja-JP" sz="1400" dirty="0"/>
              <a:t>bump</a:t>
            </a:r>
            <a:r>
              <a:rPr lang="ja-JP" altLang="en-US" sz="1400" dirty="0"/>
              <a:t> </a:t>
            </a:r>
            <a:r>
              <a:rPr lang="en-US" altLang="ja-JP" sz="1400" dirty="0"/>
              <a:t>OFF</a:t>
            </a:r>
          </a:p>
        </p:txBody>
      </p:sp>
      <p:cxnSp>
        <p:nvCxnSpPr>
          <p:cNvPr id="34" name="直線コネクタ 33"/>
          <p:cNvCxnSpPr/>
          <p:nvPr/>
        </p:nvCxnSpPr>
        <p:spPr bwMode="auto">
          <a:xfrm>
            <a:off x="2880023" y="884123"/>
            <a:ext cx="0" cy="33994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矢印コネクタ 34"/>
          <p:cNvCxnSpPr/>
          <p:nvPr/>
        </p:nvCxnSpPr>
        <p:spPr bwMode="auto">
          <a:xfrm>
            <a:off x="2260527" y="1268760"/>
            <a:ext cx="33565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6" name="正方形/長方形 35"/>
          <p:cNvSpPr/>
          <p:nvPr/>
        </p:nvSpPr>
        <p:spPr>
          <a:xfrm>
            <a:off x="2170735" y="980034"/>
            <a:ext cx="824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Injection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1664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57" y="1674447"/>
            <a:ext cx="4002662" cy="396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14" y="1626823"/>
            <a:ext cx="3945977" cy="400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895027" y="879104"/>
            <a:ext cx="674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Beam loss : measurements vs calculations (</a:t>
            </a:r>
            <a:r>
              <a:rPr lang="en-US" altLang="ja-JP" sz="2400" b="1" u="sng" dirty="0">
                <a:solidFill>
                  <a:schemeClr val="accent1"/>
                </a:solidFill>
              </a:rPr>
              <a:t>Run#56</a:t>
            </a:r>
            <a:r>
              <a:rPr lang="en-US" altLang="ja-JP" sz="2400" b="1" dirty="0">
                <a:solidFill>
                  <a:schemeClr val="accent1"/>
                </a:solidFill>
              </a:rPr>
              <a:t>)</a:t>
            </a:r>
            <a:endParaRPr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1000821" y="4404348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Loss power (W)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49822" y="5515487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Intensity (x 10</a:t>
            </a:r>
            <a:r>
              <a:rPr lang="en-US" altLang="ja-JP" baseline="30000" dirty="0"/>
              <a:t>13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940934" y="2396864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BLM signal (arb.)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0445" y="2060849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―</a:t>
            </a:r>
            <a:r>
              <a:rPr lang="ja-JP" altLang="en-US" sz="1200" dirty="0">
                <a:solidFill>
                  <a:srgbClr val="FF0000"/>
                </a:solidFill>
              </a:rPr>
              <a:t> </a:t>
            </a:r>
            <a:r>
              <a:rPr lang="en-US" altLang="ja-JP" sz="1200" dirty="0">
                <a:solidFill>
                  <a:srgbClr val="FF0000"/>
                </a:solidFill>
              </a:rPr>
              <a:t>4.775 x 10</a:t>
            </a:r>
            <a:r>
              <a:rPr lang="en-US" altLang="ja-JP" sz="12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200" dirty="0">
                <a:solidFill>
                  <a:srgbClr val="FF0000"/>
                </a:solidFill>
              </a:rPr>
              <a:t> (Thinning 32/32) : 573 kW-</a:t>
            </a:r>
            <a:r>
              <a:rPr lang="en-US" altLang="ja-JP" sz="1200" dirty="0" err="1">
                <a:solidFill>
                  <a:srgbClr val="FF0000"/>
                </a:solidFill>
              </a:rPr>
              <a:t>eq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44269" y="2253631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―</a:t>
            </a:r>
            <a:r>
              <a:rPr lang="ja-JP" altLang="en-US" sz="1200" dirty="0">
                <a:solidFill>
                  <a:schemeClr val="accent2"/>
                </a:solidFill>
              </a:rPr>
              <a:t> </a:t>
            </a:r>
            <a:r>
              <a:rPr lang="en-US" altLang="ja-JP" sz="1200" dirty="0">
                <a:solidFill>
                  <a:schemeClr val="accent2"/>
                </a:solidFill>
              </a:rPr>
              <a:t>3.579 x 10</a:t>
            </a:r>
            <a:r>
              <a:rPr lang="en-US" altLang="ja-JP" sz="12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200" dirty="0">
                <a:solidFill>
                  <a:schemeClr val="accent2"/>
                </a:solidFill>
              </a:rPr>
              <a:t> (Thinning 24/32) : 429 kW-</a:t>
            </a:r>
            <a:r>
              <a:rPr lang="en-US" altLang="ja-JP" sz="1200" dirty="0" err="1">
                <a:solidFill>
                  <a:schemeClr val="accent2"/>
                </a:solidFill>
              </a:rPr>
              <a:t>eq</a:t>
            </a:r>
            <a:endParaRPr lang="ja-JP" altLang="en-US" sz="1200" dirty="0">
              <a:solidFill>
                <a:schemeClr val="accent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39123" y="2441080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</a:rPr>
              <a:t>― 2.681 x 10</a:t>
            </a:r>
            <a:r>
              <a:rPr lang="en-US" altLang="ja-JP" sz="12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200" dirty="0">
                <a:solidFill>
                  <a:srgbClr val="00B050"/>
                </a:solidFill>
              </a:rPr>
              <a:t> (Thinning 18/32) : 322 kW-</a:t>
            </a:r>
            <a:r>
              <a:rPr lang="en-US" altLang="ja-JP" sz="1200" dirty="0" err="1">
                <a:solidFill>
                  <a:srgbClr val="00B050"/>
                </a:solidFill>
              </a:rPr>
              <a:t>eq</a:t>
            </a:r>
            <a:endParaRPr lang="ja-JP" altLang="en-US" sz="1200" dirty="0">
              <a:solidFill>
                <a:srgbClr val="00B05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47695" y="2611915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33CC"/>
                </a:solidFill>
              </a:rPr>
              <a:t>― 1.787 x 10</a:t>
            </a:r>
            <a:r>
              <a:rPr lang="en-US" altLang="ja-JP" sz="12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200" dirty="0">
                <a:solidFill>
                  <a:srgbClr val="FF33CC"/>
                </a:solidFill>
              </a:rPr>
              <a:t> (Thinning 12/32) : 214 kW-</a:t>
            </a:r>
            <a:r>
              <a:rPr lang="en-US" altLang="ja-JP" sz="1200" dirty="0" err="1">
                <a:solidFill>
                  <a:srgbClr val="FF33CC"/>
                </a:solidFill>
              </a:rPr>
              <a:t>eq</a:t>
            </a:r>
            <a:endParaRPr lang="ja-JP" altLang="en-US" sz="1200" dirty="0">
              <a:solidFill>
                <a:srgbClr val="FF33CC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794" y="2803778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B0F0"/>
                </a:solidFill>
              </a:rPr>
              <a:t>― 0.889 x 10</a:t>
            </a:r>
            <a:r>
              <a:rPr lang="en-US" altLang="ja-JP" sz="1200" baseline="30000" dirty="0">
                <a:solidFill>
                  <a:srgbClr val="00B0F0"/>
                </a:solidFill>
              </a:rPr>
              <a:t>13</a:t>
            </a:r>
            <a:r>
              <a:rPr lang="en-US" altLang="ja-JP" sz="1200" dirty="0">
                <a:solidFill>
                  <a:srgbClr val="00B0F0"/>
                </a:solidFill>
              </a:rPr>
              <a:t> (Thinning   6/32) : 107 kW-</a:t>
            </a:r>
            <a:r>
              <a:rPr lang="en-US" altLang="ja-JP" sz="1200" dirty="0" err="1">
                <a:solidFill>
                  <a:srgbClr val="00B0F0"/>
                </a:solidFill>
              </a:rPr>
              <a:t>eq</a:t>
            </a:r>
            <a:endParaRPr lang="ja-JP" altLang="en-US" sz="1200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79496" y="464890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Loss </a:t>
            </a:r>
            <a:r>
              <a:rPr lang="ja-JP" altLang="en-US" sz="1600" dirty="0"/>
              <a:t>△</a:t>
            </a:r>
            <a:r>
              <a:rPr lang="en-US" altLang="ja-JP" sz="1600" dirty="0"/>
              <a:t>: </a:t>
            </a:r>
            <a:endParaRPr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01067" y="3474113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Time (ms)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5409197" y="2245807"/>
            <a:ext cx="186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Number of </a:t>
            </a:r>
          </a:p>
          <a:p>
            <a:pPr algn="ctr"/>
            <a:r>
              <a:rPr lang="en-US" altLang="ja-JP" dirty="0"/>
              <a:t>lost particles/turn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5651037" y="4408105"/>
            <a:ext cx="163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Loss power (W)</a:t>
            </a:r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92372" y="1344191"/>
            <a:ext cx="2806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BLM signals @ collimator</a:t>
            </a:r>
            <a:endParaRPr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31522" y="1336636"/>
            <a:ext cx="144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Calculations</a:t>
            </a:r>
            <a:endParaRPr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97510" y="5507767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Intensity (x 10</a:t>
            </a:r>
            <a:r>
              <a:rPr lang="en-US" altLang="ja-JP" baseline="30000" dirty="0"/>
              <a:t>13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00103" y="4879143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0.11%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42394" y="5104692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accent2"/>
                </a:solidFill>
              </a:rPr>
              <a:t>0.09%</a:t>
            </a:r>
            <a:endParaRPr lang="ja-JP" altLang="en-US" sz="1600" dirty="0">
              <a:solidFill>
                <a:schemeClr val="accent2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27680" y="4771049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0.08%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54116" y="4907718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33CC"/>
                </a:solidFill>
              </a:rPr>
              <a:t>0.07%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2885" y="4970201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33CCFF"/>
                </a:solidFill>
              </a:rPr>
              <a:t>0.07%</a:t>
            </a:r>
            <a:endParaRPr lang="ja-JP" altLang="en-US" sz="1600" dirty="0">
              <a:solidFill>
                <a:srgbClr val="33CC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83549" y="6011996"/>
            <a:ext cx="760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The numerical simulation well reproduced the experimental beam loss data.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2779498" y="1769185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Run# 56 (</a:t>
            </a:r>
            <a:r>
              <a:rPr lang="en-US" altLang="ja-JP" sz="1600" dirty="0" err="1"/>
              <a:t>I</a:t>
            </a:r>
            <a:r>
              <a:rPr lang="en-US" altLang="ja-JP" sz="1600" baseline="-25000" dirty="0" err="1"/>
              <a:t>p</a:t>
            </a:r>
            <a:r>
              <a:rPr lang="en-US" altLang="ja-JP" sz="1600" dirty="0"/>
              <a:t>=25.5 mA)</a:t>
            </a:r>
          </a:p>
        </p:txBody>
      </p:sp>
    </p:spTree>
    <p:extLst>
      <p:ext uri="{BB962C8B-B14F-4D97-AF65-F5344CB8AC3E}">
        <p14:creationId xmlns:p14="http://schemas.microsoft.com/office/powerpoint/2010/main" val="115728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628801"/>
            <a:ext cx="3762484" cy="18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78" y="3845937"/>
            <a:ext cx="3572966" cy="17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843422" y="836713"/>
            <a:ext cx="3659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Beam loss at the collimator</a:t>
            </a:r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1247039" y="2331972"/>
            <a:ext cx="1638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BLM signals (a.u.)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39559" y="332331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Time (ms)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58609" y="5537423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Time (ms)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1244912" y="4399432"/>
            <a:ext cx="162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Number of lost</a:t>
            </a:r>
          </a:p>
          <a:p>
            <a:pPr algn="ctr"/>
            <a:r>
              <a:rPr lang="en-US" altLang="ja-JP" sz="1600" dirty="0"/>
              <a:t>particles per turn</a:t>
            </a:r>
            <a:endParaRPr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36694" y="1335668"/>
            <a:ext cx="554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Measurement</a:t>
            </a:r>
            <a:r>
              <a:rPr lang="en-US" altLang="ja-JP" sz="1600" dirty="0"/>
              <a:t>s : BLM signals at the collimator over the first 6 ms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445052" y="3534916"/>
            <a:ext cx="1186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u="sng" dirty="0"/>
              <a:t>Calculations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76259" y="1816797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8.41 x 10</a:t>
            </a:r>
            <a:r>
              <a:rPr lang="en-US" altLang="ja-JP" sz="14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400" dirty="0">
                <a:solidFill>
                  <a:srgbClr val="FF0000"/>
                </a:solidFill>
              </a:rPr>
              <a:t> ppp : 1010 kW-eq.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87688" y="2258370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6.87 x 10</a:t>
            </a:r>
            <a:r>
              <a:rPr lang="en-US" altLang="ja-JP" sz="1400" baseline="30000" dirty="0">
                <a:solidFill>
                  <a:srgbClr val="00B050"/>
                </a:solidFill>
              </a:rPr>
              <a:t>13</a:t>
            </a:r>
            <a:r>
              <a:rPr lang="en-US" altLang="ja-JP" sz="1400" dirty="0">
                <a:solidFill>
                  <a:srgbClr val="00B050"/>
                </a:solidFill>
              </a:rPr>
              <a:t> ppp :   825 kW-eq.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87688" y="2672063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F0"/>
                </a:solidFill>
              </a:rPr>
              <a:t>4.73 x 10</a:t>
            </a:r>
            <a:r>
              <a:rPr lang="en-US" altLang="ja-JP" sz="1400" baseline="30000" dirty="0">
                <a:solidFill>
                  <a:srgbClr val="00B0F0"/>
                </a:solidFill>
              </a:rPr>
              <a:t>13</a:t>
            </a:r>
            <a:r>
              <a:rPr lang="en-US" altLang="ja-JP" sz="1400" dirty="0">
                <a:solidFill>
                  <a:srgbClr val="00B0F0"/>
                </a:solidFill>
              </a:rPr>
              <a:t> ppp :   568 kW-eq.</a:t>
            </a:r>
            <a:endParaRPr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87688" y="2032821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accent2"/>
                </a:solidFill>
              </a:rPr>
              <a:t>7.86 x 10</a:t>
            </a:r>
            <a:r>
              <a:rPr lang="en-US" altLang="ja-JP" sz="1400" baseline="30000" dirty="0">
                <a:solidFill>
                  <a:schemeClr val="accent2"/>
                </a:solidFill>
              </a:rPr>
              <a:t>13</a:t>
            </a:r>
            <a:r>
              <a:rPr lang="en-US" altLang="ja-JP" sz="1400" dirty="0">
                <a:solidFill>
                  <a:schemeClr val="accent2"/>
                </a:solidFill>
              </a:rPr>
              <a:t> ppp :   944 kW-eq.</a:t>
            </a:r>
            <a:endParaRPr lang="ja-JP" altLang="en-US" sz="1400" dirty="0">
              <a:solidFill>
                <a:schemeClr val="accent2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87688" y="2465564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CC"/>
                </a:solidFill>
              </a:rPr>
              <a:t>5.80 x 10</a:t>
            </a:r>
            <a:r>
              <a:rPr lang="en-US" altLang="ja-JP" sz="1400" baseline="30000" dirty="0">
                <a:solidFill>
                  <a:srgbClr val="FF33CC"/>
                </a:solidFill>
              </a:rPr>
              <a:t>13</a:t>
            </a:r>
            <a:r>
              <a:rPr lang="en-US" altLang="ja-JP" sz="1400" dirty="0">
                <a:solidFill>
                  <a:srgbClr val="FF33CC"/>
                </a:solidFill>
              </a:rPr>
              <a:t> ppp :   696 kW-eq.</a:t>
            </a:r>
            <a:endParaRPr lang="ja-JP" altLang="en-US" sz="1400" dirty="0">
              <a:solidFill>
                <a:srgbClr val="FF33CC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795274" y="1812396"/>
            <a:ext cx="47652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beam loss at the collimator section appears </a:t>
            </a:r>
          </a:p>
          <a:p>
            <a:r>
              <a:rPr lang="en-US" altLang="ja-JP" sz="1600" dirty="0"/>
              <a:t>      for the first 1-ms region.</a:t>
            </a:r>
          </a:p>
          <a:p>
            <a:endParaRPr lang="en-US" altLang="ja-JP" sz="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</a:t>
            </a:r>
            <a:r>
              <a:rPr lang="en-US" altLang="ja-JP" sz="1600" dirty="0"/>
              <a:t>he </a:t>
            </a:r>
            <a:r>
              <a:rPr lang="en-US" altLang="ja-JP" sz="1600" dirty="0"/>
              <a:t>remaining beam loss </a:t>
            </a:r>
            <a:r>
              <a:rPr lang="en-US" altLang="ja-JP" sz="1600" dirty="0"/>
              <a:t>mainly arises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from </a:t>
            </a:r>
            <a:r>
              <a:rPr lang="en-US" altLang="ja-JP" sz="1600" dirty="0">
                <a:solidFill>
                  <a:srgbClr val="FF33CC"/>
                </a:solidFill>
              </a:rPr>
              <a:t>foil scattering during </a:t>
            </a:r>
            <a:r>
              <a:rPr lang="en-US" altLang="ja-JP" sz="1600" dirty="0">
                <a:solidFill>
                  <a:srgbClr val="FF33CC"/>
                </a:solidFill>
              </a:rPr>
              <a:t>injection</a:t>
            </a:r>
            <a:r>
              <a:rPr lang="en-US" altLang="ja-JP" sz="1600" dirty="0"/>
              <a:t>.</a:t>
            </a:r>
          </a:p>
          <a:p>
            <a:endParaRPr lang="en-US" altLang="ja-JP" sz="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other </a:t>
            </a:r>
            <a:r>
              <a:rPr lang="en-US" altLang="ja-JP" sz="1600" dirty="0"/>
              <a:t>beam </a:t>
            </a:r>
            <a:r>
              <a:rPr lang="en-US" altLang="ja-JP" sz="1600" dirty="0"/>
              <a:t>loss, such as space-charge  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induced beam loss, was well minimized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by injection painting even for the 1-MW beam.</a:t>
            </a:r>
          </a:p>
          <a:p>
            <a:endParaRPr lang="en-US" altLang="ja-JP" sz="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remaining beam </a:t>
            </a:r>
            <a:r>
              <a:rPr lang="en-US" altLang="ja-JP" sz="1600" dirty="0"/>
              <a:t>loss for the 1-MW </a:t>
            </a:r>
            <a:r>
              <a:rPr lang="en-US" altLang="ja-JP" sz="1600" dirty="0"/>
              <a:t>beam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</a:t>
            </a:r>
            <a:r>
              <a:rPr lang="en-US" altLang="ja-JP" sz="1600" dirty="0"/>
              <a:t>was estimated to be </a:t>
            </a:r>
            <a:r>
              <a:rPr lang="en-US" altLang="ja-JP" sz="1600" dirty="0">
                <a:solidFill>
                  <a:srgbClr val="FF33CC"/>
                </a:solidFill>
              </a:rPr>
              <a:t>0.17% (240 W in power)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 &lt;&lt;  Collimator </a:t>
            </a:r>
            <a:r>
              <a:rPr lang="en-US" altLang="ja-JP" sz="1600" dirty="0">
                <a:solidFill>
                  <a:srgbClr val="FF33CC"/>
                </a:solidFill>
              </a:rPr>
              <a:t>limit of 4 </a:t>
            </a:r>
            <a:r>
              <a:rPr lang="en-US" altLang="ja-JP" sz="1600" dirty="0">
                <a:solidFill>
                  <a:srgbClr val="FF33CC"/>
                </a:solidFill>
              </a:rPr>
              <a:t>kW</a:t>
            </a:r>
            <a:r>
              <a:rPr lang="en-US" altLang="ja-JP" sz="1600" dirty="0"/>
              <a:t>.</a:t>
            </a:r>
          </a:p>
          <a:p>
            <a:endParaRPr lang="en-US" altLang="ja-JP" sz="800" dirty="0"/>
          </a:p>
          <a:p>
            <a:endParaRPr lang="en-US" altLang="ja-JP" sz="800" dirty="0"/>
          </a:p>
          <a:p>
            <a:endParaRPr lang="en-US" altLang="ja-JP" sz="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We expect the 1-MW routine beam operation</a:t>
            </a:r>
          </a:p>
          <a:p>
            <a:r>
              <a:rPr lang="en-US" altLang="ja-JP" sz="1600" dirty="0"/>
              <a:t>      will be ready after this summer</a:t>
            </a:r>
            <a:r>
              <a:rPr lang="en-US" altLang="ja-JP" sz="1600" dirty="0"/>
              <a:t> </a:t>
            </a:r>
            <a:r>
              <a:rPr lang="en-US" altLang="ja-JP" sz="1600" dirty="0"/>
              <a:t>maintenance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period, namely by solving the remaining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longitudinal beam loss after completing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the RF anode power supply upgrade.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16/23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68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13811" y="35999"/>
            <a:ext cx="612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Recent </a:t>
            </a:r>
            <a:r>
              <a:rPr lang="en-US" altLang="ja-JP" sz="2400" b="1" dirty="0">
                <a:solidFill>
                  <a:schemeClr val="accent1"/>
                </a:solidFill>
              </a:rPr>
              <a:t>efforts for </a:t>
            </a:r>
            <a:r>
              <a:rPr lang="en-US" altLang="ja-JP" sz="2400" b="1" dirty="0">
                <a:solidFill>
                  <a:schemeClr val="accent1"/>
                </a:solidFill>
              </a:rPr>
              <a:t>further beam loss </a:t>
            </a:r>
            <a:r>
              <a:rPr lang="en-US" altLang="ja-JP" sz="2400" b="1" dirty="0">
                <a:solidFill>
                  <a:schemeClr val="accent1"/>
                </a:solidFill>
              </a:rPr>
              <a:t>mitigation</a:t>
            </a:r>
            <a:endParaRPr lang="en-US" altLang="ja-JP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21" y="3268253"/>
            <a:ext cx="4687337" cy="301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046325" y="1166929"/>
            <a:ext cx="688111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Most </a:t>
            </a:r>
            <a:r>
              <a:rPr lang="en-US" altLang="ja-JP" sz="1600" dirty="0"/>
              <a:t>of the foil scattering beam loss is well localized at the </a:t>
            </a:r>
            <a:r>
              <a:rPr lang="en-US" altLang="ja-JP" sz="1600" dirty="0"/>
              <a:t>collimators,</a:t>
            </a:r>
          </a:p>
          <a:p>
            <a:r>
              <a:rPr lang="en-US" altLang="ja-JP" sz="1600" dirty="0"/>
              <a:t>      but </a:t>
            </a:r>
            <a:r>
              <a:rPr lang="en-US" altLang="ja-JP" sz="1600" dirty="0"/>
              <a:t>some of them with </a:t>
            </a:r>
            <a:r>
              <a:rPr lang="en-US" altLang="ja-JP" sz="1600" u="sng" dirty="0">
                <a:solidFill>
                  <a:srgbClr val="FF33CC"/>
                </a:solidFill>
              </a:rPr>
              <a:t>large scattering angles</a:t>
            </a:r>
            <a:r>
              <a:rPr lang="en-US" altLang="ja-JP" sz="1600" dirty="0"/>
              <a:t> </a:t>
            </a:r>
            <a:r>
              <a:rPr lang="en-US" altLang="ja-JP" sz="1600" dirty="0"/>
              <a:t>cause </a:t>
            </a:r>
            <a:r>
              <a:rPr lang="en-US" altLang="ja-JP" sz="1600" u="sng" dirty="0">
                <a:solidFill>
                  <a:srgbClr val="FF33CC"/>
                </a:solidFill>
              </a:rPr>
              <a:t>un-localized beam loss</a:t>
            </a:r>
            <a:r>
              <a:rPr lang="en-US" altLang="ja-JP" sz="1600" dirty="0"/>
              <a:t>,</a:t>
            </a:r>
          </a:p>
          <a:p>
            <a:r>
              <a:rPr lang="en-US" altLang="ja-JP" sz="1600" dirty="0"/>
              <a:t>      making relatively </a:t>
            </a:r>
            <a:r>
              <a:rPr lang="en-US" altLang="ja-JP" sz="1600" dirty="0"/>
              <a:t>high machine </a:t>
            </a:r>
            <a:r>
              <a:rPr lang="en-US" altLang="ja-JP" sz="1600" dirty="0"/>
              <a:t>activations near </a:t>
            </a:r>
            <a:r>
              <a:rPr lang="en-US" altLang="ja-JP" sz="1600" dirty="0"/>
              <a:t>the charge-exchange </a:t>
            </a:r>
            <a:r>
              <a:rPr lang="en-US" altLang="ja-JP" sz="1600" dirty="0"/>
              <a:t>foil;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          </a:t>
            </a:r>
            <a:r>
              <a:rPr lang="en-US" altLang="ja-JP" sz="1600" dirty="0">
                <a:solidFill>
                  <a:srgbClr val="FF33CC"/>
                </a:solidFill>
              </a:rPr>
              <a:t>~15 mSv/h @ chamber surface for the 400-kW routine beam operation</a:t>
            </a:r>
            <a:r>
              <a:rPr lang="en-US" altLang="ja-JP" sz="1600" dirty="0"/>
              <a:t>.</a:t>
            </a:r>
          </a:p>
          <a:p>
            <a:endParaRPr lang="en-US" altLang="ja-JP" sz="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 </a:t>
            </a:r>
            <a:r>
              <a:rPr lang="en-US" altLang="ja-JP" sz="1600" dirty="0"/>
              <a:t>machine activation is expected to be within the </a:t>
            </a:r>
            <a:r>
              <a:rPr lang="en-US" altLang="ja-JP" sz="1600" dirty="0"/>
              <a:t>permissible level</a:t>
            </a:r>
          </a:p>
          <a:p>
            <a:r>
              <a:rPr lang="en-US" altLang="ja-JP" sz="1600" dirty="0"/>
              <a:t>      even if assuming the </a:t>
            </a:r>
            <a:r>
              <a:rPr lang="en-US" altLang="ja-JP" sz="1600" dirty="0"/>
              <a:t>1-MW routine beam </a:t>
            </a:r>
            <a:r>
              <a:rPr lang="en-US" altLang="ja-JP" sz="1600" dirty="0"/>
              <a:t>operation, but </a:t>
            </a:r>
            <a:r>
              <a:rPr lang="en-US" altLang="ja-JP" sz="1600" dirty="0"/>
              <a:t>we </a:t>
            </a:r>
            <a:r>
              <a:rPr lang="en-US" altLang="ja-JP" sz="1600" dirty="0"/>
              <a:t>tried further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beam loss mitigation to keep </a:t>
            </a:r>
            <a:r>
              <a:rPr lang="en-US" altLang="ja-JP" sz="1600" dirty="0"/>
              <a:t>the machine activation as low as possible. </a:t>
            </a:r>
            <a:endParaRPr lang="ja-JP" altLang="en-US" sz="1600" dirty="0"/>
          </a:p>
        </p:txBody>
      </p:sp>
      <p:sp>
        <p:nvSpPr>
          <p:cNvPr id="5" name="正方形/長方形 4"/>
          <p:cNvSpPr/>
          <p:nvPr/>
        </p:nvSpPr>
        <p:spPr>
          <a:xfrm>
            <a:off x="2029048" y="810834"/>
            <a:ext cx="5815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accent2"/>
                </a:solidFill>
              </a:rPr>
              <a:t>N</a:t>
            </a:r>
            <a:r>
              <a:rPr lang="en-US" altLang="ja-JP" sz="1600" dirty="0">
                <a:solidFill>
                  <a:schemeClr val="accent2"/>
                </a:solidFill>
              </a:rPr>
              <a:t>ext issue : further mitigation of the </a:t>
            </a:r>
            <a:r>
              <a:rPr lang="en-US" altLang="ja-JP" sz="1600" dirty="0">
                <a:solidFill>
                  <a:schemeClr val="accent2"/>
                </a:solidFill>
              </a:rPr>
              <a:t>foil scattering </a:t>
            </a:r>
            <a:r>
              <a:rPr lang="en-US" altLang="ja-JP" sz="1600" dirty="0">
                <a:solidFill>
                  <a:schemeClr val="accent2"/>
                </a:solidFill>
              </a:rPr>
              <a:t>beam loss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09389" y="2975047"/>
            <a:ext cx="2610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Present :</a:t>
            </a:r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 e</a:t>
            </a:r>
            <a:r>
              <a:rPr lang="en-US" altLang="ja-JP" sz="1600" baseline="-25000" dirty="0">
                <a:solidFill>
                  <a:srgbClr val="FF0000"/>
                </a:solidFill>
              </a:rPr>
              <a:t>tp</a:t>
            </a:r>
            <a:r>
              <a:rPr lang="en-US" altLang="ja-JP" sz="1600" dirty="0">
                <a:solidFill>
                  <a:srgbClr val="FF0000"/>
                </a:solidFill>
              </a:rPr>
              <a:t>=100 </a:t>
            </a:r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dirty="0">
                <a:solidFill>
                  <a:srgbClr val="FF0000"/>
                </a:solidFill>
              </a:rPr>
              <a:t> mm mrad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72408" y="2974670"/>
            <a:ext cx="1823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sz="1600" baseline="-25000" dirty="0">
                <a:solidFill>
                  <a:srgbClr val="FF0000"/>
                </a:solidFill>
              </a:rPr>
              <a:t>tp</a:t>
            </a:r>
            <a:r>
              <a:rPr lang="en-US" altLang="ja-JP" sz="1600" dirty="0">
                <a:solidFill>
                  <a:srgbClr val="FF0000"/>
                </a:solidFill>
              </a:rPr>
              <a:t>=150 </a:t>
            </a:r>
            <a:r>
              <a:rPr lang="en-US" altLang="ja-JP" sz="1600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dirty="0">
                <a:solidFill>
                  <a:srgbClr val="FF0000"/>
                </a:solidFill>
              </a:rPr>
              <a:t> mm mrad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右矢印 7"/>
          <p:cNvSpPr/>
          <p:nvPr/>
        </p:nvSpPr>
        <p:spPr bwMode="auto">
          <a:xfrm>
            <a:off x="4483203" y="6334795"/>
            <a:ext cx="1105672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13318" y="6168305"/>
            <a:ext cx="1789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Average number</a:t>
            </a:r>
          </a:p>
          <a:p>
            <a:r>
              <a:rPr lang="en-US" altLang="ja-JP" sz="1600" dirty="0"/>
              <a:t>of foil-hits/particle:</a:t>
            </a:r>
            <a:endParaRPr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64030" y="639108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/>
              <a:t>~42</a:t>
            </a:r>
            <a:endParaRPr lang="ja-JP" altLang="en-US" u="sng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6452" y="639085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/>
              <a:t>~</a:t>
            </a:r>
            <a:r>
              <a:rPr lang="en-US" altLang="ja-JP" u="sng" dirty="0"/>
              <a:t>27</a:t>
            </a:r>
            <a:endParaRPr lang="ja-JP" altLang="en-US" u="sng" dirty="0"/>
          </a:p>
        </p:txBody>
      </p:sp>
      <p:sp>
        <p:nvSpPr>
          <p:cNvPr id="12" name="正方形/長方形 11"/>
          <p:cNvSpPr/>
          <p:nvPr/>
        </p:nvSpPr>
        <p:spPr>
          <a:xfrm>
            <a:off x="6784757" y="3429000"/>
            <a:ext cx="3707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The foil </a:t>
            </a:r>
            <a:r>
              <a:rPr lang="en-US" altLang="ja-JP" sz="1600" dirty="0">
                <a:solidFill>
                  <a:srgbClr val="FF33CC"/>
                </a:solidFill>
              </a:rPr>
              <a:t>scattering </a:t>
            </a:r>
            <a:r>
              <a:rPr lang="en-US" altLang="ja-JP" sz="1600" dirty="0">
                <a:solidFill>
                  <a:srgbClr val="FF33CC"/>
                </a:solidFill>
              </a:rPr>
              <a:t>beam loss 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 can </a:t>
            </a:r>
            <a:r>
              <a:rPr lang="en-US" altLang="ja-JP" sz="1600" dirty="0">
                <a:solidFill>
                  <a:srgbClr val="FF33CC"/>
                </a:solidFill>
              </a:rPr>
              <a:t>be reduced by </a:t>
            </a:r>
            <a:r>
              <a:rPr lang="en-US" altLang="ja-JP" sz="1600" dirty="0">
                <a:solidFill>
                  <a:srgbClr val="FF33CC"/>
                </a:solidFill>
              </a:rPr>
              <a:t>larger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transverse painting, especially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 on the horizontal plane.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816080" y="4640362"/>
            <a:ext cx="3707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But </a:t>
            </a:r>
            <a:r>
              <a:rPr lang="en-US" altLang="ja-JP" sz="1600" dirty="0"/>
              <a:t>such a large transverse painting had not been realized</a:t>
            </a:r>
          </a:p>
          <a:p>
            <a:r>
              <a:rPr lang="en-US" altLang="ja-JP" sz="1600" dirty="0"/>
              <a:t>     until recently due to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</a:t>
            </a:r>
            <a:r>
              <a:rPr lang="en-US" altLang="ja-JP" sz="1600" dirty="0">
                <a:solidFill>
                  <a:srgbClr val="FF33CC"/>
                </a:solidFill>
              </a:rPr>
              <a:t>    beta </a:t>
            </a:r>
            <a:r>
              <a:rPr lang="en-US" altLang="ja-JP" sz="1600" dirty="0">
                <a:solidFill>
                  <a:srgbClr val="FF33CC"/>
                </a:solidFill>
              </a:rPr>
              <a:t>function beating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caused </a:t>
            </a:r>
            <a:r>
              <a:rPr lang="en-US" altLang="ja-JP" sz="1600" dirty="0">
                <a:solidFill>
                  <a:srgbClr val="FF33CC"/>
                </a:solidFill>
              </a:rPr>
              <a:t>by the edge focus</a:t>
            </a:r>
          </a:p>
          <a:p>
            <a:r>
              <a:rPr lang="en-US" altLang="ja-JP" sz="1600" dirty="0">
                <a:solidFill>
                  <a:srgbClr val="FF33CC"/>
                </a:solidFill>
              </a:rPr>
              <a:t>     of </a:t>
            </a:r>
            <a:r>
              <a:rPr lang="en-US" altLang="ja-JP" sz="1600" dirty="0">
                <a:solidFill>
                  <a:srgbClr val="FF33CC"/>
                </a:solidFill>
              </a:rPr>
              <a:t>the injection bump </a:t>
            </a:r>
            <a:r>
              <a:rPr lang="en-US" altLang="ja-JP" sz="1600" dirty="0">
                <a:solidFill>
                  <a:srgbClr val="FF33CC"/>
                </a:solidFill>
              </a:rPr>
              <a:t>magnets.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159896" y="474143"/>
            <a:ext cx="5255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BC5704"/>
                </a:solidFill>
              </a:rPr>
              <a:t>H. Hotchi et </a:t>
            </a:r>
            <a:r>
              <a:rPr lang="en-US" altLang="ja-JP" sz="1600" dirty="0">
                <a:solidFill>
                  <a:srgbClr val="BC5704"/>
                </a:solidFill>
              </a:rPr>
              <a:t>al, </a:t>
            </a:r>
            <a:r>
              <a:rPr lang="en-US" altLang="ja-JP" sz="1600" dirty="0">
                <a:solidFill>
                  <a:srgbClr val="BC5704"/>
                </a:solidFill>
              </a:rPr>
              <a:t>NIM, </a:t>
            </a:r>
            <a:r>
              <a:rPr lang="en-US" altLang="ja-JP" sz="1600" dirty="0">
                <a:solidFill>
                  <a:srgbClr val="BC5704"/>
                </a:solidFill>
              </a:rPr>
              <a:t>Sect. A </a:t>
            </a:r>
            <a:r>
              <a:rPr lang="en-US" altLang="ja-JP" sz="1600" b="1" dirty="0">
                <a:solidFill>
                  <a:srgbClr val="BC5704"/>
                </a:solidFill>
              </a:rPr>
              <a:t>778</a:t>
            </a:r>
            <a:r>
              <a:rPr lang="en-US" altLang="ja-JP" sz="1600" dirty="0">
                <a:solidFill>
                  <a:srgbClr val="BC5704"/>
                </a:solidFill>
              </a:rPr>
              <a:t>, 102 </a:t>
            </a:r>
            <a:r>
              <a:rPr lang="en-US" altLang="ja-JP" sz="1600" dirty="0">
                <a:solidFill>
                  <a:srgbClr val="BC5704"/>
                </a:solidFill>
              </a:rPr>
              <a:t>(</a:t>
            </a:r>
            <a:r>
              <a:rPr lang="en-US" altLang="ja-JP" sz="1600" dirty="0">
                <a:solidFill>
                  <a:srgbClr val="BC5704"/>
                </a:solidFill>
              </a:rPr>
              <a:t>2015).</a:t>
            </a:r>
            <a:endParaRPr lang="en-US" altLang="ja-JP" sz="1600" dirty="0">
              <a:solidFill>
                <a:srgbClr val="BC5704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19872" y="613642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</a:t>
            </a:r>
            <a:r>
              <a:rPr lang="en-US" altLang="ja-JP" dirty="0"/>
              <a:t> 0.6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17/23</a:t>
            </a:r>
            <a:endParaRPr lang="ja-JP" altLang="en-US" dirty="0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87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59" y="1153995"/>
            <a:ext cx="4857720" cy="230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707090" y="3505280"/>
            <a:ext cx="4500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>
                <a:solidFill>
                  <a:srgbClr val="FF33CC"/>
                </a:solidFill>
              </a:rPr>
              <a:t>Edge focuses are generated</a:t>
            </a:r>
          </a:p>
          <a:p>
            <a:r>
              <a:rPr lang="en-US" altLang="ja-JP" sz="1400" dirty="0">
                <a:solidFill>
                  <a:srgbClr val="FF33CC"/>
                </a:solidFill>
              </a:rPr>
              <a:t>      at the entrance and exit of the injection bump magnets.</a:t>
            </a:r>
            <a:endParaRPr lang="ja-JP" altLang="en-US" sz="1400" dirty="0">
              <a:solidFill>
                <a:srgbClr val="FF33CC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703512" y="497663"/>
            <a:ext cx="45249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B</a:t>
            </a:r>
            <a:r>
              <a:rPr lang="en-US" altLang="ja-JP" sz="1400" dirty="0"/>
              <a:t>eam </a:t>
            </a:r>
            <a:r>
              <a:rPr lang="en-US" altLang="ja-JP" sz="1400" dirty="0"/>
              <a:t>injection is </a:t>
            </a:r>
            <a:r>
              <a:rPr lang="en-US" altLang="ja-JP" sz="1400" dirty="0"/>
              <a:t>performed </a:t>
            </a:r>
            <a:r>
              <a:rPr lang="en-US" altLang="ja-JP" sz="1400" dirty="0"/>
              <a:t>with a time dependent </a:t>
            </a:r>
            <a:endParaRPr lang="en-US" altLang="ja-JP" sz="1400" dirty="0"/>
          </a:p>
          <a:p>
            <a:r>
              <a:rPr lang="en-US" altLang="ja-JP" sz="1400" dirty="0"/>
              <a:t>horizontal </a:t>
            </a:r>
            <a:r>
              <a:rPr lang="en-US" altLang="ja-JP" sz="1400" dirty="0"/>
              <a:t>local bump </a:t>
            </a:r>
            <a:r>
              <a:rPr lang="en-US" altLang="ja-JP" sz="1400" dirty="0"/>
              <a:t>orbit by </a:t>
            </a:r>
            <a:r>
              <a:rPr lang="en-US" altLang="ja-JP" sz="1400" dirty="0"/>
              <a:t>using 8 sets </a:t>
            </a:r>
            <a:r>
              <a:rPr lang="en-US" altLang="ja-JP" sz="1400" dirty="0"/>
              <a:t>of</a:t>
            </a:r>
          </a:p>
          <a:p>
            <a:r>
              <a:rPr lang="en-US" altLang="ja-JP" sz="1400" dirty="0"/>
              <a:t>rectangular </a:t>
            </a:r>
            <a:r>
              <a:rPr lang="en-US" altLang="ja-JP" sz="1400" dirty="0"/>
              <a:t>pulse </a:t>
            </a:r>
            <a:r>
              <a:rPr lang="en-US" altLang="ja-JP" sz="1400" dirty="0"/>
              <a:t>dipoles magnets (SB1-4 &amp; PBH1-4 ).</a:t>
            </a:r>
            <a:endParaRPr lang="ja-JP" altLang="en-US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12" y="2192873"/>
            <a:ext cx="3549545" cy="378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 rot="16200000">
            <a:off x="6133136" y="3732866"/>
            <a:ext cx="152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Beta functions (m)</a:t>
            </a:r>
            <a:endParaRPr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76348" y="5883406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 (m)</a:t>
            </a:r>
            <a:endParaRPr lang="ja-JP" altLang="en-US" sz="1400" dirty="0"/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7795473" y="1630026"/>
            <a:ext cx="6480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コネクタ 8"/>
          <p:cNvCxnSpPr/>
          <p:nvPr/>
        </p:nvCxnSpPr>
        <p:spPr bwMode="auto">
          <a:xfrm>
            <a:off x="7814523" y="2131800"/>
            <a:ext cx="6480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8424495" y="1445629"/>
            <a:ext cx="174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Horizontal (Bump on)</a:t>
            </a:r>
            <a:endParaRPr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443546" y="1959210"/>
            <a:ext cx="1543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Vertical (Bump on)</a:t>
            </a:r>
            <a:endParaRPr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76749" y="115894"/>
            <a:ext cx="793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Beta function beating caused by the injection bump magnets</a:t>
            </a:r>
          </a:p>
        </p:txBody>
      </p:sp>
      <p:cxnSp>
        <p:nvCxnSpPr>
          <p:cNvPr id="13" name="直線コネクタ 12"/>
          <p:cNvCxnSpPr/>
          <p:nvPr/>
        </p:nvCxnSpPr>
        <p:spPr bwMode="auto">
          <a:xfrm>
            <a:off x="7795314" y="1407028"/>
            <a:ext cx="6480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8424337" y="1222631"/>
            <a:ext cx="1759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Horizontal (Bump off)</a:t>
            </a:r>
            <a:endParaRPr lang="ja-JP" altLang="en-US" sz="1400" dirty="0"/>
          </a:p>
        </p:txBody>
      </p:sp>
      <p:cxnSp>
        <p:nvCxnSpPr>
          <p:cNvPr id="15" name="直線コネクタ 14"/>
          <p:cNvCxnSpPr/>
          <p:nvPr/>
        </p:nvCxnSpPr>
        <p:spPr bwMode="auto">
          <a:xfrm>
            <a:off x="7803940" y="1925155"/>
            <a:ext cx="6480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テキスト ボックス 15"/>
          <p:cNvSpPr txBox="1"/>
          <p:nvPr/>
        </p:nvSpPr>
        <p:spPr>
          <a:xfrm>
            <a:off x="8432962" y="1752565"/>
            <a:ext cx="1558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Vertical</a:t>
            </a:r>
            <a:r>
              <a:rPr lang="en-US" altLang="ja-JP" sz="1400" dirty="0"/>
              <a:t> </a:t>
            </a:r>
            <a:r>
              <a:rPr lang="en-US" altLang="ja-JP" sz="1400" dirty="0"/>
              <a:t>(Bump off)</a:t>
            </a:r>
            <a:endParaRPr lang="ja-JP" altLang="en-US" sz="1400" dirty="0"/>
          </a:p>
        </p:txBody>
      </p:sp>
      <p:sp>
        <p:nvSpPr>
          <p:cNvPr id="17" name="正方形/長方形 16"/>
          <p:cNvSpPr/>
          <p:nvPr/>
        </p:nvSpPr>
        <p:spPr>
          <a:xfrm>
            <a:off x="1703513" y="4293303"/>
            <a:ext cx="5099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/>
              <a:t>There is </a:t>
            </a:r>
            <a:r>
              <a:rPr lang="en-US" altLang="ja-JP" sz="1400" dirty="0">
                <a:solidFill>
                  <a:srgbClr val="FF33CC"/>
                </a:solidFill>
              </a:rPr>
              <a:t>no beta function beating on the horizontal plane</a:t>
            </a:r>
            <a:r>
              <a:rPr lang="en-US" altLang="ja-JP" sz="1400" dirty="0"/>
              <a:t>,</a:t>
            </a:r>
            <a:endParaRPr lang="ja-JP" altLang="en-US" sz="1400" dirty="0"/>
          </a:p>
          <a:p>
            <a:r>
              <a:rPr lang="en-US" altLang="ja-JP" sz="1400" dirty="0"/>
              <a:t>       because the horizontal edge focus effects are</a:t>
            </a:r>
          </a:p>
          <a:p>
            <a:r>
              <a:rPr lang="en-US" altLang="ja-JP" sz="1400" dirty="0"/>
              <a:t>       canceled out by another focusing property</a:t>
            </a:r>
          </a:p>
          <a:p>
            <a:r>
              <a:rPr lang="en-US" altLang="ja-JP" sz="1400" dirty="0"/>
              <a:t>       intrinsic on the bending plane.</a:t>
            </a:r>
            <a:endParaRPr lang="ja-JP" altLang="en-US" sz="1400" dirty="0"/>
          </a:p>
        </p:txBody>
      </p:sp>
      <p:sp>
        <p:nvSpPr>
          <p:cNvPr id="18" name="正方形/長方形 17"/>
          <p:cNvSpPr/>
          <p:nvPr/>
        </p:nvSpPr>
        <p:spPr>
          <a:xfrm>
            <a:off x="1716793" y="5252441"/>
            <a:ext cx="4050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/>
              <a:t>The vertical </a:t>
            </a:r>
            <a:r>
              <a:rPr lang="en-US" altLang="ja-JP" sz="1400" dirty="0"/>
              <a:t>edge focus affect the beam as </a:t>
            </a:r>
            <a:r>
              <a:rPr lang="en-US" altLang="ja-JP" sz="1400" dirty="0"/>
              <a:t>is,</a:t>
            </a:r>
          </a:p>
          <a:p>
            <a:r>
              <a:rPr lang="en-US" altLang="ja-JP" sz="1400" dirty="0"/>
              <a:t>       making </a:t>
            </a:r>
            <a:r>
              <a:rPr lang="en-US" altLang="ja-JP" sz="1400" dirty="0">
                <a:solidFill>
                  <a:srgbClr val="FF33CC"/>
                </a:solidFill>
              </a:rPr>
              <a:t>30% </a:t>
            </a:r>
            <a:r>
              <a:rPr lang="en-US" altLang="ja-JP" sz="1400" dirty="0">
                <a:solidFill>
                  <a:srgbClr val="FF33CC"/>
                </a:solidFill>
              </a:rPr>
              <a:t>beta </a:t>
            </a:r>
            <a:r>
              <a:rPr lang="en-US" altLang="ja-JP" sz="1400" dirty="0">
                <a:solidFill>
                  <a:srgbClr val="FF33CC"/>
                </a:solidFill>
              </a:rPr>
              <a:t>function </a:t>
            </a:r>
            <a:r>
              <a:rPr lang="en-US" altLang="ja-JP" sz="1400" dirty="0">
                <a:solidFill>
                  <a:srgbClr val="FF33CC"/>
                </a:solidFill>
              </a:rPr>
              <a:t>beating</a:t>
            </a:r>
          </a:p>
          <a:p>
            <a:r>
              <a:rPr lang="en-US" altLang="ja-JP" sz="1400" dirty="0">
                <a:solidFill>
                  <a:srgbClr val="FF33CC"/>
                </a:solidFill>
              </a:rPr>
              <a:t>       on </a:t>
            </a:r>
            <a:r>
              <a:rPr lang="en-US" altLang="ja-JP" sz="1400" dirty="0">
                <a:solidFill>
                  <a:srgbClr val="FF33CC"/>
                </a:solidFill>
              </a:rPr>
              <a:t>the vertical plane</a:t>
            </a:r>
            <a:r>
              <a:rPr lang="en-US" altLang="ja-JP" sz="1400" dirty="0"/>
              <a:t> at </a:t>
            </a:r>
            <a:r>
              <a:rPr lang="en-US" altLang="ja-JP" sz="1400" dirty="0"/>
              <a:t>maximum</a:t>
            </a:r>
          </a:p>
          <a:p>
            <a:r>
              <a:rPr lang="en-US" altLang="ja-JP" sz="1400" dirty="0"/>
              <a:t>       during </a:t>
            </a:r>
            <a:r>
              <a:rPr lang="en-US" altLang="ja-JP" sz="1400" dirty="0"/>
              <a:t>injection period.</a:t>
            </a:r>
            <a:endParaRPr lang="ja-JP" altLang="en-US" sz="1400" dirty="0"/>
          </a:p>
        </p:txBody>
      </p:sp>
      <p:sp>
        <p:nvSpPr>
          <p:cNvPr id="19" name="下矢印 18"/>
          <p:cNvSpPr/>
          <p:nvPr/>
        </p:nvSpPr>
        <p:spPr bwMode="auto">
          <a:xfrm>
            <a:off x="3257507" y="4017430"/>
            <a:ext cx="484632" cy="3501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47010" y="709948"/>
            <a:ext cx="354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Beta function beating caused by the edge</a:t>
            </a:r>
          </a:p>
          <a:p>
            <a:r>
              <a:rPr lang="en-US" altLang="ja-JP" sz="1400" dirty="0"/>
              <a:t>focus of the injection bump magnets</a:t>
            </a:r>
            <a:endParaRPr lang="ja-JP" altLang="en-US" sz="1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1717785" y="6245938"/>
            <a:ext cx="7267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400" dirty="0"/>
              <a:t>B</a:t>
            </a:r>
            <a:r>
              <a:rPr lang="en-US" altLang="ja-JP" sz="1400" dirty="0"/>
              <a:t>eta </a:t>
            </a:r>
            <a:r>
              <a:rPr lang="en-US" altLang="ja-JP" sz="1400" dirty="0"/>
              <a:t>function beating makes </a:t>
            </a:r>
            <a:r>
              <a:rPr lang="en-US" altLang="ja-JP" sz="1400" dirty="0">
                <a:solidFill>
                  <a:srgbClr val="FF33CC"/>
                </a:solidFill>
              </a:rPr>
              <a:t>a distortion of the lattice super-periodicity </a:t>
            </a:r>
            <a:r>
              <a:rPr lang="en-US" altLang="ja-JP" sz="1400" dirty="0"/>
              <a:t>and </a:t>
            </a:r>
            <a:endParaRPr lang="en-US" altLang="ja-JP" sz="1400" dirty="0"/>
          </a:p>
          <a:p>
            <a:r>
              <a:rPr lang="en-US" altLang="ja-JP" sz="1400" dirty="0"/>
              <a:t>       additionally </a:t>
            </a:r>
            <a:r>
              <a:rPr lang="en-US" altLang="ja-JP" sz="1400" dirty="0"/>
              <a:t>excites </a:t>
            </a:r>
            <a:r>
              <a:rPr lang="en-US" altLang="ja-JP" sz="1400" dirty="0">
                <a:solidFill>
                  <a:srgbClr val="FF33CC"/>
                </a:solidFill>
              </a:rPr>
              <a:t>various random betatron resonances</a:t>
            </a:r>
            <a:r>
              <a:rPr lang="en-US" altLang="ja-JP" sz="1400" dirty="0"/>
              <a:t>.</a:t>
            </a:r>
            <a:endParaRPr lang="ja-JP" altLang="ja-JP" sz="1400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948414" y="2504231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3229700" y="2500039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3642698" y="2067991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6" name="円/楕円 25"/>
          <p:cNvSpPr/>
          <p:nvPr/>
        </p:nvSpPr>
        <p:spPr bwMode="auto">
          <a:xfrm>
            <a:off x="4036646" y="2062658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7" name="円/楕円 26"/>
          <p:cNvSpPr/>
          <p:nvPr/>
        </p:nvSpPr>
        <p:spPr bwMode="auto">
          <a:xfrm>
            <a:off x="4440119" y="2504231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8" name="円/楕円 27"/>
          <p:cNvSpPr/>
          <p:nvPr/>
        </p:nvSpPr>
        <p:spPr bwMode="auto">
          <a:xfrm>
            <a:off x="5721405" y="2509564"/>
            <a:ext cx="432048" cy="7920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58182" y="2259620"/>
            <a:ext cx="1559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1st super-period</a:t>
            </a:r>
            <a:endParaRPr lang="ja-JP" altLang="en-US" sz="1600" u="sng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777549" y="3521260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2nd super-period</a:t>
            </a:r>
            <a:endParaRPr lang="ja-JP" altLang="en-US" sz="1600" u="sng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815053" y="4769508"/>
            <a:ext cx="158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3rd super-period</a:t>
            </a:r>
            <a:endParaRPr lang="ja-JP" altLang="en-US" sz="1600" u="sng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18/23</a:t>
            </a:r>
            <a:endParaRPr lang="ja-JP" altLang="en-US" dirty="0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33" name="スライド番号プレースホルダー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5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59204" y="116633"/>
            <a:ext cx="6804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R</a:t>
            </a:r>
            <a:r>
              <a:rPr lang="en-US" altLang="ja-JP" sz="2400" b="1" dirty="0">
                <a:solidFill>
                  <a:schemeClr val="accent1"/>
                </a:solidFill>
              </a:rPr>
              <a:t>andom betatron resonances</a:t>
            </a:r>
          </a:p>
          <a:p>
            <a:r>
              <a:rPr lang="en-US" altLang="ja-JP" sz="2400" b="1" dirty="0">
                <a:solidFill>
                  <a:schemeClr val="accent1"/>
                </a:solidFill>
              </a:rPr>
              <a:t>excited through a distortion of the super-periodicity</a:t>
            </a:r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35" y="1004013"/>
            <a:ext cx="26987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 flipH="1">
            <a:off x="2638449" y="3545009"/>
            <a:ext cx="1906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Book Antiqua" panose="02040602050305030304" pitchFamily="18" charset="0"/>
              </a:rPr>
              <a:t>Horizontal tune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>
                <a:latin typeface="+mn-ea"/>
              </a:rPr>
              <a:t>x </a:t>
            </a:r>
            <a:endParaRPr lang="en-US" altLang="ja-JP" sz="1600" dirty="0">
              <a:latin typeface="+mn-ea"/>
              <a:ea typeface="+mn-ea"/>
            </a:endParaRPr>
          </a:p>
        </p:txBody>
      </p:sp>
      <p:cxnSp>
        <p:nvCxnSpPr>
          <p:cNvPr id="6" name="直線コネクタ 25"/>
          <p:cNvCxnSpPr>
            <a:cxnSpLocks noChangeShapeType="1"/>
          </p:cNvCxnSpPr>
          <p:nvPr/>
        </p:nvCxnSpPr>
        <p:spPr bwMode="auto">
          <a:xfrm flipV="1">
            <a:off x="2394372" y="1038938"/>
            <a:ext cx="2401888" cy="241300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線コネクタ 26"/>
          <p:cNvCxnSpPr>
            <a:cxnSpLocks noChangeShapeType="1"/>
          </p:cNvCxnSpPr>
          <p:nvPr/>
        </p:nvCxnSpPr>
        <p:spPr bwMode="auto">
          <a:xfrm flipV="1">
            <a:off x="2388023" y="2243850"/>
            <a:ext cx="2417763" cy="1214438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線コネクタ 27"/>
          <p:cNvCxnSpPr>
            <a:cxnSpLocks noChangeShapeType="1"/>
          </p:cNvCxnSpPr>
          <p:nvPr/>
        </p:nvCxnSpPr>
        <p:spPr bwMode="auto">
          <a:xfrm>
            <a:off x="3577060" y="1057989"/>
            <a:ext cx="1211262" cy="1176337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線コネクタ 28"/>
          <p:cNvCxnSpPr>
            <a:cxnSpLocks noChangeShapeType="1"/>
          </p:cNvCxnSpPr>
          <p:nvPr/>
        </p:nvCxnSpPr>
        <p:spPr bwMode="auto">
          <a:xfrm>
            <a:off x="2381673" y="1664413"/>
            <a:ext cx="2430463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線コネクタ 29"/>
          <p:cNvCxnSpPr>
            <a:cxnSpLocks noChangeShapeType="1"/>
          </p:cNvCxnSpPr>
          <p:nvPr/>
        </p:nvCxnSpPr>
        <p:spPr bwMode="auto">
          <a:xfrm flipV="1">
            <a:off x="4188247" y="1038938"/>
            <a:ext cx="0" cy="241935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線コネクタ 30"/>
          <p:cNvCxnSpPr>
            <a:cxnSpLocks noChangeShapeType="1"/>
          </p:cNvCxnSpPr>
          <p:nvPr/>
        </p:nvCxnSpPr>
        <p:spPr bwMode="auto">
          <a:xfrm flipH="1" flipV="1">
            <a:off x="2383261" y="2240675"/>
            <a:ext cx="2428875" cy="1227138"/>
          </a:xfrm>
          <a:prstGeom prst="line">
            <a:avLst/>
          </a:prstGeom>
          <a:noFill/>
          <a:ln w="38100" algn="ctr">
            <a:solidFill>
              <a:srgbClr val="1070F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線コネクタ 31"/>
          <p:cNvCxnSpPr>
            <a:cxnSpLocks noChangeShapeType="1"/>
          </p:cNvCxnSpPr>
          <p:nvPr/>
        </p:nvCxnSpPr>
        <p:spPr bwMode="auto">
          <a:xfrm flipH="1" flipV="1">
            <a:off x="2415011" y="1062751"/>
            <a:ext cx="2363787" cy="1177925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コネクタ 32"/>
          <p:cNvCxnSpPr>
            <a:cxnSpLocks noChangeShapeType="1"/>
          </p:cNvCxnSpPr>
          <p:nvPr/>
        </p:nvCxnSpPr>
        <p:spPr bwMode="auto">
          <a:xfrm flipH="1">
            <a:off x="2394372" y="1070689"/>
            <a:ext cx="2393950" cy="1171575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線コネクタ 33"/>
          <p:cNvCxnSpPr>
            <a:cxnSpLocks noChangeShapeType="1"/>
          </p:cNvCxnSpPr>
          <p:nvPr/>
        </p:nvCxnSpPr>
        <p:spPr bwMode="auto">
          <a:xfrm>
            <a:off x="2388023" y="2242264"/>
            <a:ext cx="1216025" cy="1222375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線コネクタ 34"/>
          <p:cNvCxnSpPr>
            <a:cxnSpLocks noChangeShapeType="1"/>
          </p:cNvCxnSpPr>
          <p:nvPr/>
        </p:nvCxnSpPr>
        <p:spPr bwMode="auto">
          <a:xfrm>
            <a:off x="2383261" y="2258138"/>
            <a:ext cx="2365375" cy="0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コネクタ 36"/>
          <p:cNvCxnSpPr>
            <a:cxnSpLocks noChangeShapeType="1"/>
          </p:cNvCxnSpPr>
          <p:nvPr/>
        </p:nvCxnSpPr>
        <p:spPr bwMode="auto">
          <a:xfrm flipV="1">
            <a:off x="2375322" y="1038938"/>
            <a:ext cx="0" cy="241300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線コネクタ 37"/>
          <p:cNvCxnSpPr>
            <a:cxnSpLocks noChangeShapeType="1"/>
          </p:cNvCxnSpPr>
          <p:nvPr/>
        </p:nvCxnSpPr>
        <p:spPr bwMode="auto">
          <a:xfrm flipV="1">
            <a:off x="4846639" y="1051638"/>
            <a:ext cx="0" cy="2417762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コネクタ 38"/>
          <p:cNvCxnSpPr>
            <a:cxnSpLocks noChangeShapeType="1"/>
          </p:cNvCxnSpPr>
          <p:nvPr/>
        </p:nvCxnSpPr>
        <p:spPr bwMode="auto">
          <a:xfrm>
            <a:off x="2370560" y="1034175"/>
            <a:ext cx="2449512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線コネクタ 39"/>
          <p:cNvCxnSpPr>
            <a:cxnSpLocks noChangeShapeType="1"/>
          </p:cNvCxnSpPr>
          <p:nvPr/>
        </p:nvCxnSpPr>
        <p:spPr bwMode="auto">
          <a:xfrm>
            <a:off x="2383261" y="3464638"/>
            <a:ext cx="2428875" cy="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線コネクタ 40"/>
          <p:cNvCxnSpPr>
            <a:cxnSpLocks noChangeShapeType="1"/>
          </p:cNvCxnSpPr>
          <p:nvPr/>
        </p:nvCxnSpPr>
        <p:spPr bwMode="auto">
          <a:xfrm>
            <a:off x="2383260" y="2869325"/>
            <a:ext cx="2405062" cy="0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線コネクタ 41"/>
          <p:cNvCxnSpPr>
            <a:cxnSpLocks noChangeShapeType="1"/>
          </p:cNvCxnSpPr>
          <p:nvPr/>
        </p:nvCxnSpPr>
        <p:spPr bwMode="auto">
          <a:xfrm flipH="1" flipV="1">
            <a:off x="2381672" y="1050050"/>
            <a:ext cx="2406650" cy="2401888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 Box 15"/>
          <p:cNvSpPr txBox="1">
            <a:spLocks noChangeArrowheads="1"/>
          </p:cNvSpPr>
          <p:nvPr/>
        </p:nvSpPr>
        <p:spPr bwMode="auto">
          <a:xfrm rot="16200000" flipH="1">
            <a:off x="1209702" y="2139620"/>
            <a:ext cx="161379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Book Antiqua" panose="02040602050305030304" pitchFamily="18" charset="0"/>
              </a:rPr>
              <a:t>Vertical tune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>
                <a:latin typeface="+mn-ea"/>
              </a:rPr>
              <a:t>y </a:t>
            </a:r>
            <a:endParaRPr lang="en-US" altLang="ja-JP" sz="1600" dirty="0">
              <a:latin typeface="+mn-ea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63" y="962214"/>
            <a:ext cx="2908631" cy="268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正方形/長方形 38"/>
          <p:cNvSpPr/>
          <p:nvPr/>
        </p:nvSpPr>
        <p:spPr bwMode="auto">
          <a:xfrm>
            <a:off x="2370561" y="2234325"/>
            <a:ext cx="1233487" cy="12350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41" name="直線矢印コネクタ 40"/>
          <p:cNvCxnSpPr/>
          <p:nvPr/>
        </p:nvCxnSpPr>
        <p:spPr bwMode="auto">
          <a:xfrm flipV="1">
            <a:off x="3604048" y="2435789"/>
            <a:ext cx="2275679" cy="6797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円/楕円 41"/>
          <p:cNvSpPr/>
          <p:nvPr/>
        </p:nvSpPr>
        <p:spPr bwMode="auto">
          <a:xfrm>
            <a:off x="7789232" y="1364296"/>
            <a:ext cx="170101" cy="17010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45" name="直線矢印コネクタ 44"/>
          <p:cNvCxnSpPr/>
          <p:nvPr/>
        </p:nvCxnSpPr>
        <p:spPr bwMode="auto">
          <a:xfrm flipH="1">
            <a:off x="7943048" y="1105192"/>
            <a:ext cx="609601" cy="3185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テキスト ボックス 45"/>
          <p:cNvSpPr txBox="1"/>
          <p:nvPr/>
        </p:nvSpPr>
        <p:spPr>
          <a:xfrm>
            <a:off x="8497805" y="925944"/>
            <a:ext cx="1470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Present </a:t>
            </a:r>
          </a:p>
          <a:p>
            <a:r>
              <a:rPr lang="en-US" altLang="ja-JP" sz="1600" dirty="0"/>
              <a:t>operating point</a:t>
            </a:r>
          </a:p>
          <a:p>
            <a:r>
              <a:rPr lang="en-US" altLang="ja-JP" sz="1600" dirty="0"/>
              <a:t>(6.45,6.42)</a:t>
            </a:r>
            <a:endParaRPr lang="ja-JP" altLang="en-US" sz="1600" dirty="0"/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 flipH="1">
            <a:off x="5941940" y="3542901"/>
            <a:ext cx="1906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Book Antiqua" panose="02040602050305030304" pitchFamily="18" charset="0"/>
              </a:rPr>
              <a:t>Horizontal tune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>
                <a:latin typeface="+mn-ea"/>
              </a:rPr>
              <a:t>x </a:t>
            </a:r>
            <a:endParaRPr lang="en-US" altLang="ja-JP" sz="1600" dirty="0">
              <a:latin typeface="+mn-ea"/>
              <a:ea typeface="+mn-ea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 rot="16200000" flipH="1">
            <a:off x="4357925" y="2137512"/>
            <a:ext cx="161379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Book Antiqua" panose="02040602050305030304" pitchFamily="18" charset="0"/>
              </a:rPr>
              <a:t>Vertical tune 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>
                <a:latin typeface="+mn-ea"/>
              </a:rPr>
              <a:t>y </a:t>
            </a:r>
            <a:endParaRPr lang="en-US" altLang="ja-JP" sz="1600" dirty="0">
              <a:latin typeface="+mn-ea"/>
              <a:ea typeface="+mn-ea"/>
            </a:endParaRPr>
          </a:p>
        </p:txBody>
      </p:sp>
      <p:cxnSp>
        <p:nvCxnSpPr>
          <p:cNvPr id="50" name="直線コネクタ 25"/>
          <p:cNvCxnSpPr>
            <a:cxnSpLocks noChangeShapeType="1"/>
          </p:cNvCxnSpPr>
          <p:nvPr/>
        </p:nvCxnSpPr>
        <p:spPr bwMode="auto">
          <a:xfrm flipV="1">
            <a:off x="5672582" y="1059011"/>
            <a:ext cx="2401888" cy="2413000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直線コネクタ 26"/>
          <p:cNvCxnSpPr>
            <a:cxnSpLocks noChangeShapeType="1"/>
          </p:cNvCxnSpPr>
          <p:nvPr/>
        </p:nvCxnSpPr>
        <p:spPr bwMode="auto">
          <a:xfrm flipV="1">
            <a:off x="5686353" y="2240675"/>
            <a:ext cx="2417763" cy="1214438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直線コネクタ 41"/>
          <p:cNvCxnSpPr>
            <a:cxnSpLocks noChangeShapeType="1"/>
          </p:cNvCxnSpPr>
          <p:nvPr/>
        </p:nvCxnSpPr>
        <p:spPr bwMode="auto">
          <a:xfrm flipH="1" flipV="1">
            <a:off x="5688941" y="1047315"/>
            <a:ext cx="2406650" cy="2401888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直線コネクタ 40"/>
          <p:cNvCxnSpPr>
            <a:cxnSpLocks noChangeShapeType="1"/>
          </p:cNvCxnSpPr>
          <p:nvPr/>
        </p:nvCxnSpPr>
        <p:spPr bwMode="auto">
          <a:xfrm>
            <a:off x="5716305" y="2245004"/>
            <a:ext cx="2405062" cy="0"/>
          </a:xfrm>
          <a:prstGeom prst="line">
            <a:avLst/>
          </a:prstGeom>
          <a:noFill/>
          <a:ln w="12700" algn="ctr">
            <a:solidFill>
              <a:srgbClr val="1070F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直線コネクタ 31"/>
          <p:cNvCxnSpPr>
            <a:cxnSpLocks noChangeShapeType="1"/>
          </p:cNvCxnSpPr>
          <p:nvPr/>
        </p:nvCxnSpPr>
        <p:spPr bwMode="auto">
          <a:xfrm flipH="1" flipV="1">
            <a:off x="5722310" y="1067638"/>
            <a:ext cx="2363787" cy="1177925"/>
          </a:xfrm>
          <a:prstGeom prst="line">
            <a:avLst/>
          </a:prstGeom>
          <a:noFill/>
          <a:ln w="38100" algn="ctr">
            <a:solidFill>
              <a:srgbClr val="1070FC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正方形/長方形 54"/>
          <p:cNvSpPr/>
          <p:nvPr/>
        </p:nvSpPr>
        <p:spPr>
          <a:xfrm>
            <a:off x="6278293" y="1070688"/>
            <a:ext cx="127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ja-JP" baseline="-25000" dirty="0">
                <a:solidFill>
                  <a:schemeClr val="accent2"/>
                </a:solidFill>
              </a:rPr>
              <a:t>x</a:t>
            </a:r>
            <a:r>
              <a:rPr lang="en-US" altLang="ja-JP" dirty="0">
                <a:solidFill>
                  <a:schemeClr val="accent2"/>
                </a:solidFill>
              </a:rPr>
              <a:t>+2</a:t>
            </a:r>
            <a:r>
              <a:rPr lang="en-US" altLang="ja-JP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ja-JP" baseline="-25000" dirty="0">
                <a:solidFill>
                  <a:schemeClr val="accent2"/>
                </a:solidFill>
              </a:rPr>
              <a:t>y</a:t>
            </a:r>
            <a:r>
              <a:rPr lang="en-US" altLang="ja-JP" dirty="0">
                <a:solidFill>
                  <a:schemeClr val="accent2"/>
                </a:solidFill>
              </a:rPr>
              <a:t>=19</a:t>
            </a:r>
            <a:r>
              <a:rPr lang="en-US" altLang="ja-JP" sz="1400" dirty="0"/>
              <a:t> 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2768289" y="4221089"/>
            <a:ext cx="7353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u="sng" dirty="0">
                <a:solidFill>
                  <a:schemeClr val="accent2"/>
                </a:solidFill>
              </a:rPr>
              <a:t>Random resonances</a:t>
            </a:r>
          </a:p>
          <a:p>
            <a:r>
              <a:rPr lang="en-US" altLang="ja-JP" sz="1600" dirty="0">
                <a:solidFill>
                  <a:schemeClr val="accent2"/>
                </a:solidFill>
              </a:rPr>
              <a:t>that can be additionally excited through a distortion of the super-periodicity</a:t>
            </a:r>
          </a:p>
          <a:p>
            <a:r>
              <a:rPr lang="en-US" altLang="ja-JP" sz="1600" dirty="0">
                <a:solidFill>
                  <a:schemeClr val="accent2"/>
                </a:solidFill>
              </a:rPr>
              <a:t>on the vertical plane caused by </a:t>
            </a:r>
            <a:r>
              <a:rPr lang="en-US" altLang="ja-JP" sz="1600" dirty="0">
                <a:solidFill>
                  <a:schemeClr val="accent2"/>
                </a:solidFill>
              </a:rPr>
              <a:t>the edge </a:t>
            </a:r>
            <a:r>
              <a:rPr lang="en-US" altLang="ja-JP" sz="1600" dirty="0">
                <a:solidFill>
                  <a:schemeClr val="accent2"/>
                </a:solidFill>
              </a:rPr>
              <a:t>focus</a:t>
            </a:r>
            <a:r>
              <a:rPr lang="en-US" altLang="ja-JP" sz="1600" dirty="0">
                <a:solidFill>
                  <a:schemeClr val="accent2"/>
                </a:solidFill>
              </a:rPr>
              <a:t> </a:t>
            </a:r>
            <a:r>
              <a:rPr lang="en-US" altLang="ja-JP" sz="1600" dirty="0">
                <a:solidFill>
                  <a:schemeClr val="accent2"/>
                </a:solidFill>
              </a:rPr>
              <a:t>of the injection bump magnets</a:t>
            </a:r>
            <a:endParaRPr lang="ja-JP" altLang="en-US" sz="1600" dirty="0">
              <a:solidFill>
                <a:schemeClr val="accent2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754268" y="3877467"/>
            <a:ext cx="2065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Systematic resonances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58" name="直線コネクタ 57"/>
          <p:cNvCxnSpPr/>
          <p:nvPr/>
        </p:nvCxnSpPr>
        <p:spPr bwMode="auto">
          <a:xfrm>
            <a:off x="2323081" y="4050173"/>
            <a:ext cx="445209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直線コネクタ 58"/>
          <p:cNvCxnSpPr/>
          <p:nvPr/>
        </p:nvCxnSpPr>
        <p:spPr bwMode="auto">
          <a:xfrm>
            <a:off x="2343758" y="4384017"/>
            <a:ext cx="445209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正方形/長方形 46"/>
          <p:cNvSpPr/>
          <p:nvPr/>
        </p:nvSpPr>
        <p:spPr>
          <a:xfrm>
            <a:off x="2731707" y="5066134"/>
            <a:ext cx="6576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These </a:t>
            </a:r>
            <a:r>
              <a:rPr lang="en-US" altLang="ja-JP" sz="1600" dirty="0"/>
              <a:t>random resonances </a:t>
            </a:r>
            <a:r>
              <a:rPr lang="en-US" altLang="ja-JP" sz="1600" dirty="0"/>
              <a:t>cause </a:t>
            </a:r>
            <a:r>
              <a:rPr lang="en-US" altLang="ja-JP" sz="1600" dirty="0"/>
              <a:t>an additional shrinkage of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the </a:t>
            </a:r>
            <a:r>
              <a:rPr lang="en-US" altLang="ja-JP" sz="1600" dirty="0"/>
              <a:t>dynamic </a:t>
            </a:r>
            <a:r>
              <a:rPr lang="en-US" altLang="ja-JP" sz="1600" dirty="0"/>
              <a:t>aperture during </a:t>
            </a:r>
            <a:r>
              <a:rPr lang="en-US" altLang="ja-JP" sz="1600" dirty="0"/>
              <a:t>the injection period, and leads </a:t>
            </a:r>
            <a:r>
              <a:rPr lang="en-US" altLang="ja-JP" sz="1600" dirty="0"/>
              <a:t>to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extra </a:t>
            </a:r>
            <a:r>
              <a:rPr lang="en-US" altLang="ja-JP" sz="1600" dirty="0"/>
              <a:t>beam </a:t>
            </a:r>
            <a:r>
              <a:rPr lang="en-US" altLang="ja-JP" sz="1600" dirty="0"/>
              <a:t>loss when </a:t>
            </a:r>
            <a:r>
              <a:rPr lang="en-US" altLang="ja-JP" sz="1600" dirty="0"/>
              <a:t>applying large transverse painting. </a:t>
            </a:r>
            <a:endParaRPr lang="en-US" altLang="ja-JP" sz="1600" dirty="0"/>
          </a:p>
          <a:p>
            <a:endParaRPr lang="en-US" altLang="ja-JP" sz="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Especially</a:t>
            </a:r>
            <a:r>
              <a:rPr lang="en-US" altLang="ja-JP" sz="1600" dirty="0"/>
              <a:t>, </a:t>
            </a:r>
            <a:r>
              <a:rPr lang="en-US" altLang="ja-JP" sz="1600" dirty="0"/>
              <a:t>the random </a:t>
            </a:r>
            <a:r>
              <a:rPr lang="en-US" altLang="ja-JP" sz="1600" dirty="0"/>
              <a:t>3</a:t>
            </a:r>
            <a:r>
              <a:rPr lang="en-US" altLang="ja-JP" sz="1600" baseline="30000" dirty="0"/>
              <a:t>rd</a:t>
            </a:r>
            <a:r>
              <a:rPr lang="en-US" altLang="ja-JP" sz="1600" dirty="0"/>
              <a:t> order sum resonance </a:t>
            </a:r>
            <a:r>
              <a:rPr lang="en-US" altLang="ja-JP" sz="1600" dirty="0"/>
              <a:t>(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x</a:t>
            </a:r>
            <a:r>
              <a:rPr lang="en-US" altLang="ja-JP" sz="1600" dirty="0"/>
              <a:t>+2</a:t>
            </a:r>
            <a:r>
              <a:rPr lang="en-US" altLang="ja-JP" sz="1600" dirty="0">
                <a:latin typeface="Symbol" panose="05050102010706020507" pitchFamily="18" charset="2"/>
              </a:rPr>
              <a:t>n</a:t>
            </a:r>
            <a:r>
              <a:rPr lang="en-US" altLang="ja-JP" sz="1600" baseline="-25000" dirty="0"/>
              <a:t>y</a:t>
            </a:r>
            <a:r>
              <a:rPr lang="en-US" altLang="ja-JP" sz="1600" dirty="0"/>
              <a:t>=19)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strongly affects </a:t>
            </a:r>
            <a:r>
              <a:rPr lang="en-US" altLang="ja-JP" sz="1600" dirty="0"/>
              <a:t>the </a:t>
            </a:r>
            <a:r>
              <a:rPr lang="en-US" altLang="ja-JP" sz="1600" dirty="0"/>
              <a:t>beam in </a:t>
            </a:r>
            <a:r>
              <a:rPr lang="en-US" altLang="ja-JP" sz="1600" dirty="0"/>
              <a:t>the present operational condition.</a:t>
            </a:r>
            <a:endParaRPr lang="ja-JP" altLang="ja-JP" sz="1600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2202866" y="4207395"/>
            <a:ext cx="7709558" cy="244827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19/23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257324" y="1965751"/>
            <a:ext cx="1903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Plotted up to </a:t>
            </a:r>
          </a:p>
          <a:p>
            <a:r>
              <a:rPr lang="en-US" altLang="ja-JP" sz="1600" dirty="0"/>
              <a:t>4</a:t>
            </a:r>
            <a:r>
              <a:rPr lang="en-US" altLang="ja-JP" sz="1600" baseline="30000" dirty="0"/>
              <a:t>th</a:t>
            </a:r>
            <a:r>
              <a:rPr lang="en-US" altLang="ja-JP" sz="1600" dirty="0"/>
              <a:t> order resonances</a:t>
            </a:r>
            <a:endParaRPr lang="ja-JP" altLang="en-US" sz="1600" dirty="0"/>
          </a:p>
        </p:txBody>
      </p:sp>
      <p:sp>
        <p:nvSpPr>
          <p:cNvPr id="23" name="日付プレースホルダー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50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31505" y="47625"/>
            <a:ext cx="467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Correction of beta function beating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60" y="1202378"/>
            <a:ext cx="2423337" cy="188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733751" y="466678"/>
            <a:ext cx="81182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500" dirty="0"/>
              <a:t>We have recently installed </a:t>
            </a:r>
            <a:r>
              <a:rPr lang="en-US" altLang="ja-JP" sz="1500" dirty="0">
                <a:solidFill>
                  <a:srgbClr val="FF33CC"/>
                </a:solidFill>
              </a:rPr>
              <a:t>6 </a:t>
            </a:r>
            <a:r>
              <a:rPr lang="en-US" altLang="ja-JP" sz="1500" dirty="0">
                <a:solidFill>
                  <a:srgbClr val="FF33CC"/>
                </a:solidFill>
              </a:rPr>
              <a:t>sets of pulse type quadrupole </a:t>
            </a:r>
            <a:r>
              <a:rPr lang="en-US" altLang="ja-JP" sz="1500" dirty="0">
                <a:solidFill>
                  <a:srgbClr val="FF33CC"/>
                </a:solidFill>
              </a:rPr>
              <a:t>correctors (</a:t>
            </a:r>
            <a:r>
              <a:rPr lang="en-US" altLang="ja-JP" sz="1500" u="sng" dirty="0">
                <a:solidFill>
                  <a:srgbClr val="FF33CC"/>
                </a:solidFill>
              </a:rPr>
              <a:t>QDTs</a:t>
            </a:r>
            <a:r>
              <a:rPr lang="en-US" altLang="ja-JP" sz="1500" dirty="0">
                <a:solidFill>
                  <a:srgbClr val="FF33CC"/>
                </a:solidFill>
              </a:rPr>
              <a:t>),</a:t>
            </a:r>
          </a:p>
          <a:p>
            <a:r>
              <a:rPr lang="en-US" altLang="ja-JP" sz="1500" dirty="0"/>
              <a:t>      to compensate </a:t>
            </a:r>
            <a:r>
              <a:rPr lang="en-US" altLang="ja-JP" sz="1500" dirty="0"/>
              <a:t>beta function </a:t>
            </a:r>
            <a:r>
              <a:rPr lang="en-US" altLang="ja-JP" sz="1500" dirty="0"/>
              <a:t>beating, and to minimize the </a:t>
            </a:r>
            <a:r>
              <a:rPr lang="en-US" altLang="ja-JP" sz="1500" dirty="0"/>
              <a:t>effect of the random </a:t>
            </a:r>
            <a:r>
              <a:rPr lang="en-US" altLang="ja-JP" sz="1500" dirty="0"/>
              <a:t>resonances </a:t>
            </a:r>
          </a:p>
          <a:p>
            <a:r>
              <a:rPr lang="en-US" altLang="ja-JP" sz="1500" dirty="0"/>
              <a:t>      through the recovery of the </a:t>
            </a:r>
            <a:r>
              <a:rPr lang="en-US" altLang="ja-JP" sz="1500" dirty="0"/>
              <a:t>super-periodic </a:t>
            </a:r>
            <a:r>
              <a:rPr lang="en-US" altLang="ja-JP" sz="1500" dirty="0"/>
              <a:t>condition.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63" y="1229757"/>
            <a:ext cx="2679694" cy="182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15"/>
          <p:cNvSpPr>
            <a:spLocks noChangeArrowheads="1"/>
          </p:cNvSpPr>
          <p:nvPr/>
        </p:nvSpPr>
        <p:spPr bwMode="auto">
          <a:xfrm>
            <a:off x="5576602" y="1215235"/>
            <a:ext cx="1402282" cy="1855321"/>
          </a:xfrm>
          <a:prstGeom prst="ellipse">
            <a:avLst/>
          </a:prstGeom>
          <a:noFill/>
          <a:ln w="349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66325" y="1229756"/>
            <a:ext cx="645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QDT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82" y="3521964"/>
            <a:ext cx="2952328" cy="31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85" y="3521964"/>
            <a:ext cx="2975283" cy="31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右矢印 9"/>
          <p:cNvSpPr/>
          <p:nvPr/>
        </p:nvSpPr>
        <p:spPr bwMode="auto">
          <a:xfrm>
            <a:off x="4911163" y="4742861"/>
            <a:ext cx="324036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1126525" y="4832205"/>
            <a:ext cx="152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Beta functions (m)</a:t>
            </a:r>
            <a:endParaRPr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99685" y="654310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 (m)</a:t>
            </a:r>
            <a:endParaRPr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4557031" y="4829205"/>
            <a:ext cx="152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Beta functions (m)</a:t>
            </a:r>
            <a:endParaRPr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61353" y="6540104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s (m)</a:t>
            </a:r>
            <a:endParaRPr lang="ja-JP" altLang="en-US" sz="1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2489974" y="3049024"/>
            <a:ext cx="56995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dirty="0"/>
              <a:t>B</a:t>
            </a:r>
            <a:r>
              <a:rPr lang="en-US" altLang="ja-JP" sz="1500" dirty="0"/>
              <a:t>eta </a:t>
            </a:r>
            <a:r>
              <a:rPr lang="en-US" altLang="ja-JP" sz="1500" dirty="0"/>
              <a:t>function beating correction by </a:t>
            </a:r>
            <a:r>
              <a:rPr lang="en-US" altLang="ja-JP" sz="1500" dirty="0"/>
              <a:t>the quadrupole correctors.</a:t>
            </a:r>
            <a:endParaRPr lang="ja-JP" altLang="en-US" sz="1500" dirty="0"/>
          </a:p>
        </p:txBody>
      </p:sp>
      <p:sp>
        <p:nvSpPr>
          <p:cNvPr id="16" name="正方形/長方形 15"/>
          <p:cNvSpPr/>
          <p:nvPr/>
        </p:nvSpPr>
        <p:spPr>
          <a:xfrm>
            <a:off x="7974208" y="3619211"/>
            <a:ext cx="26354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500" dirty="0"/>
              <a:t>V</a:t>
            </a:r>
            <a:r>
              <a:rPr lang="en-US" altLang="ja-JP" sz="1500" dirty="0"/>
              <a:t>ertical </a:t>
            </a:r>
            <a:r>
              <a:rPr lang="en-US" altLang="ja-JP" sz="1500" dirty="0"/>
              <a:t>beta </a:t>
            </a:r>
            <a:r>
              <a:rPr lang="en-US" altLang="ja-JP" sz="1500" dirty="0"/>
              <a:t>function</a:t>
            </a:r>
          </a:p>
          <a:p>
            <a:r>
              <a:rPr lang="en-US" altLang="ja-JP" sz="1500" dirty="0"/>
              <a:t>       beating </a:t>
            </a:r>
            <a:r>
              <a:rPr lang="en-US" altLang="ja-JP" sz="1500" dirty="0"/>
              <a:t>was </a:t>
            </a:r>
            <a:r>
              <a:rPr lang="en-US" altLang="ja-JP" sz="1500" dirty="0"/>
              <a:t>successfully</a:t>
            </a:r>
          </a:p>
          <a:p>
            <a:r>
              <a:rPr lang="en-US" altLang="ja-JP" sz="1500" dirty="0"/>
              <a:t>       corrected by QDTs, </a:t>
            </a:r>
          </a:p>
          <a:p>
            <a:r>
              <a:rPr lang="en-US" altLang="ja-JP" sz="1500" dirty="0"/>
              <a:t>       while </a:t>
            </a:r>
            <a:r>
              <a:rPr lang="en-US" altLang="ja-JP" sz="1500" dirty="0"/>
              <a:t>keeping the </a:t>
            </a:r>
            <a:r>
              <a:rPr lang="en-US" altLang="ja-JP" sz="1500" dirty="0"/>
              <a:t>super-</a:t>
            </a:r>
          </a:p>
          <a:p>
            <a:r>
              <a:rPr lang="en-US" altLang="ja-JP" sz="1500" dirty="0"/>
              <a:t>       periodic condition</a:t>
            </a:r>
          </a:p>
          <a:p>
            <a:r>
              <a:rPr lang="en-US" altLang="ja-JP" sz="1500" dirty="0"/>
              <a:t>       on </a:t>
            </a:r>
            <a:r>
              <a:rPr lang="en-US" altLang="ja-JP" sz="1500" dirty="0"/>
              <a:t>the horizontal </a:t>
            </a:r>
            <a:r>
              <a:rPr lang="en-US" altLang="ja-JP" sz="1500" dirty="0"/>
              <a:t>plane.</a:t>
            </a:r>
            <a:endParaRPr lang="ja-JP" altLang="en-US" sz="15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412685" y="3567391"/>
            <a:ext cx="1389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1st super-period</a:t>
            </a:r>
            <a:endParaRPr lang="ja-JP" altLang="en-US" sz="1400" u="sng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32050" y="4627259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2nd super-period</a:t>
            </a:r>
            <a:endParaRPr lang="ja-JP" altLang="en-US" sz="1400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69555" y="5669875"/>
            <a:ext cx="1414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3rd super-period</a:t>
            </a:r>
            <a:endParaRPr lang="ja-JP" altLang="en-US" sz="1400" u="sng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02998" y="3294965"/>
            <a:ext cx="1453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Before correction</a:t>
            </a:r>
            <a:endParaRPr lang="ja-JP" altLang="en-US" sz="1400" u="sng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247177" y="3284985"/>
            <a:ext cx="134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/>
              <a:t>After correction</a:t>
            </a:r>
            <a:endParaRPr lang="ja-JP" altLang="en-US" sz="1400" u="sng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lang="en-US" altLang="ja-JP" dirty="0"/>
              <a:t>0/23</a:t>
            </a:r>
            <a:endParaRPr lang="ja-JP" altLang="en-US" dirty="0"/>
          </a:p>
        </p:txBody>
      </p:sp>
      <p:sp>
        <p:nvSpPr>
          <p:cNvPr id="23" name="日付プレースホルダー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4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55" y="696013"/>
            <a:ext cx="3036192" cy="52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正方形/長方形 26"/>
          <p:cNvSpPr/>
          <p:nvPr/>
        </p:nvSpPr>
        <p:spPr>
          <a:xfrm>
            <a:off x="1884040" y="5280957"/>
            <a:ext cx="81724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Now </a:t>
            </a:r>
            <a:r>
              <a:rPr lang="en-US" altLang="ja-JP" sz="1600" dirty="0"/>
              <a:t>we are conducting the 500-kW </a:t>
            </a:r>
            <a:r>
              <a:rPr lang="en-US" altLang="ja-JP" sz="1600" dirty="0"/>
              <a:t>routine</a:t>
            </a:r>
          </a:p>
          <a:p>
            <a:r>
              <a:rPr lang="en-US" altLang="ja-JP" sz="1600" dirty="0"/>
              <a:t>beam </a:t>
            </a:r>
            <a:r>
              <a:rPr lang="en-US" altLang="ja-JP" sz="1600" dirty="0"/>
              <a:t>operation with </a:t>
            </a:r>
            <a:r>
              <a:rPr lang="en-US" altLang="ja-JP" sz="1600" dirty="0"/>
              <a:t>this large transverse</a:t>
            </a:r>
          </a:p>
          <a:p>
            <a:r>
              <a:rPr lang="en-US" altLang="ja-JP" sz="1600" dirty="0"/>
              <a:t>painting </a:t>
            </a:r>
            <a:r>
              <a:rPr lang="en-US" altLang="ja-JP" sz="1600" dirty="0"/>
              <a:t>using </a:t>
            </a:r>
            <a:r>
              <a:rPr lang="en-US" altLang="ja-JP" sz="1600" dirty="0"/>
              <a:t>QDTs. </a:t>
            </a:r>
          </a:p>
          <a:p>
            <a:endParaRPr lang="en-US" altLang="ja-JP" sz="700" dirty="0"/>
          </a:p>
          <a:p>
            <a:r>
              <a:rPr lang="en-US" altLang="ja-JP" sz="1600" dirty="0">
                <a:solidFill>
                  <a:srgbClr val="FF33CC"/>
                </a:solidFill>
              </a:rPr>
              <a:t>By </a:t>
            </a:r>
            <a:r>
              <a:rPr lang="en-US" altLang="ja-JP" sz="1600" dirty="0">
                <a:solidFill>
                  <a:srgbClr val="FF33CC"/>
                </a:solidFill>
              </a:rPr>
              <a:t>this large transverse painting, and also </a:t>
            </a:r>
            <a:r>
              <a:rPr lang="en-US" altLang="ja-JP" sz="1600">
                <a:solidFill>
                  <a:srgbClr val="FF33CC"/>
                </a:solidFill>
              </a:rPr>
              <a:t>by </a:t>
            </a:r>
            <a:r>
              <a:rPr lang="en-US" altLang="ja-JP" sz="1600">
                <a:solidFill>
                  <a:srgbClr val="FF33CC"/>
                </a:solidFill>
              </a:rPr>
              <a:t>re-optimizing </a:t>
            </a:r>
            <a:r>
              <a:rPr lang="en-US" altLang="ja-JP" sz="1600" dirty="0">
                <a:solidFill>
                  <a:srgbClr val="FF33CC"/>
                </a:solidFill>
              </a:rPr>
              <a:t>the foil position, </a:t>
            </a:r>
            <a:endParaRPr lang="en-US" altLang="ja-JP" sz="1600" dirty="0">
              <a:solidFill>
                <a:srgbClr val="FF33CC"/>
              </a:solidFill>
            </a:endParaRPr>
          </a:p>
          <a:p>
            <a:r>
              <a:rPr lang="en-US" altLang="ja-JP" sz="1600" dirty="0">
                <a:solidFill>
                  <a:srgbClr val="FF33CC"/>
                </a:solidFill>
              </a:rPr>
              <a:t>the </a:t>
            </a:r>
            <a:r>
              <a:rPr lang="en-US" altLang="ja-JP" sz="1600" dirty="0">
                <a:solidFill>
                  <a:srgbClr val="FF33CC"/>
                </a:solidFill>
              </a:rPr>
              <a:t>residual radiation level near the charge exchange foil </a:t>
            </a:r>
            <a:r>
              <a:rPr lang="en-US" altLang="ja-JP" sz="1600" dirty="0">
                <a:solidFill>
                  <a:srgbClr val="FF33CC"/>
                </a:solidFill>
              </a:rPr>
              <a:t>was well </a:t>
            </a:r>
            <a:r>
              <a:rPr lang="en-US" altLang="ja-JP" sz="1600" dirty="0">
                <a:solidFill>
                  <a:srgbClr val="FF33CC"/>
                </a:solidFill>
              </a:rPr>
              <a:t>reduced as expected.</a:t>
            </a:r>
            <a:endParaRPr lang="ja-JP" altLang="ja-JP" sz="1600" dirty="0">
              <a:solidFill>
                <a:srgbClr val="FF33CC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01543" y="44625"/>
            <a:ext cx="510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Beam loss reduction by QDTs (Run#62)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67475" y="5881153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Time (ms)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5269639" y="3113827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BLM signal (arb.)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59055" y="430542"/>
            <a:ext cx="2275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BLM signals @ collimator</a:t>
            </a:r>
            <a:endParaRPr lang="ja-JP" altLang="en-US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1982918" y="799208"/>
            <a:ext cx="381642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500" dirty="0"/>
              <a:t>Date : </a:t>
            </a:r>
            <a:r>
              <a:rPr lang="en-US" altLang="ja-JP" sz="1500" dirty="0">
                <a:solidFill>
                  <a:srgbClr val="FF0000"/>
                </a:solidFill>
              </a:rPr>
              <a:t>Apr. 3-8, 2015 </a:t>
            </a:r>
            <a:r>
              <a:rPr lang="en-US" altLang="ja-JP" sz="1500" dirty="0">
                <a:solidFill>
                  <a:srgbClr val="FF0000"/>
                </a:solidFill>
              </a:rPr>
              <a:t>(</a:t>
            </a:r>
            <a:r>
              <a:rPr lang="en-US" altLang="ja-JP" sz="1500" dirty="0">
                <a:solidFill>
                  <a:srgbClr val="FF0000"/>
                </a:solidFill>
              </a:rPr>
              <a:t>Run#62)</a:t>
            </a:r>
            <a:endParaRPr lang="en-US" altLang="ja-JP" sz="1500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500" dirty="0"/>
              <a:t>Injection beam condition</a:t>
            </a:r>
          </a:p>
          <a:p>
            <a:r>
              <a:rPr lang="en-US" altLang="ja-JP" sz="1500" dirty="0"/>
              <a:t>         Injection energy : </a:t>
            </a:r>
            <a:r>
              <a:rPr lang="en-US" altLang="ja-JP" sz="1500" dirty="0">
                <a:solidFill>
                  <a:srgbClr val="FF0000"/>
                </a:solidFill>
              </a:rPr>
              <a:t>400 MeV</a:t>
            </a:r>
          </a:p>
          <a:p>
            <a:r>
              <a:rPr lang="en-US" altLang="ja-JP" sz="1500" dirty="0"/>
              <a:t>         Peak current : </a:t>
            </a:r>
            <a:r>
              <a:rPr lang="en-US" altLang="ja-JP" sz="1500" dirty="0">
                <a:solidFill>
                  <a:srgbClr val="FF0000"/>
                </a:solidFill>
              </a:rPr>
              <a:t>29.8 </a:t>
            </a:r>
            <a:r>
              <a:rPr lang="en-US" altLang="ja-JP" sz="1500" dirty="0">
                <a:solidFill>
                  <a:srgbClr val="FF0000"/>
                </a:solidFill>
              </a:rPr>
              <a:t>mA </a:t>
            </a:r>
            <a:endParaRPr lang="en-US" altLang="ja-JP" sz="1500" dirty="0">
              <a:solidFill>
                <a:srgbClr val="FF0000"/>
              </a:solidFill>
            </a:endParaRPr>
          </a:p>
          <a:p>
            <a:r>
              <a:rPr lang="en-US" altLang="ja-JP" sz="1500" dirty="0">
                <a:solidFill>
                  <a:srgbClr val="FF0000"/>
                </a:solidFill>
              </a:rPr>
              <a:t> </a:t>
            </a:r>
            <a:r>
              <a:rPr lang="en-US" altLang="ja-JP" sz="1500" dirty="0">
                <a:solidFill>
                  <a:srgbClr val="FF0000"/>
                </a:solidFill>
              </a:rPr>
              <a:t>             @ </a:t>
            </a:r>
            <a:r>
              <a:rPr lang="en-US" altLang="ja-JP" sz="1500" dirty="0">
                <a:solidFill>
                  <a:srgbClr val="FF0000"/>
                </a:solidFill>
              </a:rPr>
              <a:t>the entrance of RCS</a:t>
            </a:r>
          </a:p>
          <a:p>
            <a:r>
              <a:rPr lang="en-US" altLang="ja-JP" sz="1500" dirty="0"/>
              <a:t>         Pulse length : </a:t>
            </a:r>
            <a:r>
              <a:rPr lang="en-US" altLang="ja-JP" sz="1500" dirty="0">
                <a:solidFill>
                  <a:srgbClr val="FF0000"/>
                </a:solidFill>
              </a:rPr>
              <a:t>0.5 ms</a:t>
            </a:r>
          </a:p>
          <a:p>
            <a:r>
              <a:rPr lang="en-US" altLang="ja-JP" sz="1500" dirty="0"/>
              <a:t>         Chopper beam-on duty factor : </a:t>
            </a:r>
            <a:r>
              <a:rPr lang="en-US" altLang="ja-JP" sz="1500" dirty="0">
                <a:solidFill>
                  <a:srgbClr val="FF0000"/>
                </a:solidFill>
              </a:rPr>
              <a:t>60%</a:t>
            </a:r>
          </a:p>
          <a:p>
            <a:r>
              <a:rPr lang="en-US" altLang="ja-JP" sz="1500" dirty="0"/>
              <a:t>         </a:t>
            </a:r>
            <a:r>
              <a:rPr lang="ja-JP" altLang="en-US" sz="1500" dirty="0"/>
              <a:t>⇒ </a:t>
            </a:r>
            <a:r>
              <a:rPr lang="en-US" altLang="ja-JP" sz="1500" dirty="0">
                <a:solidFill>
                  <a:srgbClr val="FF0000"/>
                </a:solidFill>
              </a:rPr>
              <a:t>5.58 </a:t>
            </a:r>
            <a:r>
              <a:rPr lang="en-US" altLang="ja-JP" sz="1500" dirty="0">
                <a:solidFill>
                  <a:srgbClr val="FF0000"/>
                </a:solidFill>
              </a:rPr>
              <a:t>x 10</a:t>
            </a:r>
            <a:r>
              <a:rPr lang="en-US" altLang="ja-JP" sz="1500" baseline="30000" dirty="0">
                <a:solidFill>
                  <a:srgbClr val="FF0000"/>
                </a:solidFill>
              </a:rPr>
              <a:t>13</a:t>
            </a:r>
            <a:r>
              <a:rPr lang="en-US" altLang="ja-JP" sz="1500" dirty="0">
                <a:solidFill>
                  <a:srgbClr val="FF0000"/>
                </a:solidFill>
              </a:rPr>
              <a:t> particles/pulse</a:t>
            </a:r>
            <a:r>
              <a:rPr lang="en-US" altLang="ja-JP" sz="1500" dirty="0"/>
              <a:t>, </a:t>
            </a:r>
            <a:endParaRPr lang="en-US" altLang="ja-JP" sz="1500" dirty="0"/>
          </a:p>
          <a:p>
            <a:r>
              <a:rPr lang="en-US" altLang="ja-JP" sz="1500" dirty="0"/>
              <a:t> </a:t>
            </a:r>
            <a:r>
              <a:rPr lang="en-US" altLang="ja-JP" sz="1500" dirty="0"/>
              <a:t>        corresponding to </a:t>
            </a:r>
            <a:r>
              <a:rPr lang="en-US" altLang="ja-JP" sz="1500" dirty="0">
                <a:solidFill>
                  <a:srgbClr val="FF0000"/>
                </a:solidFill>
              </a:rPr>
              <a:t>670 kW</a:t>
            </a:r>
            <a:r>
              <a:rPr lang="en-US" altLang="ja-JP" sz="1500" dirty="0">
                <a:solidFill>
                  <a:srgbClr val="FF3399"/>
                </a:solidFill>
              </a:rPr>
              <a:t> </a:t>
            </a:r>
            <a:r>
              <a:rPr lang="en-US" altLang="ja-JP" sz="1500" dirty="0"/>
              <a:t>at </a:t>
            </a:r>
            <a:r>
              <a:rPr lang="en-US" altLang="ja-JP" sz="1500" dirty="0"/>
              <a:t>3 GeV</a:t>
            </a:r>
          </a:p>
          <a:p>
            <a:pPr marL="342900" indent="-342900">
              <a:buFont typeface="Wingdings" pitchFamily="2" charset="2"/>
              <a:buChar char="u"/>
            </a:pPr>
            <a:r>
              <a:rPr lang="en-US" altLang="ja-JP" sz="1500" dirty="0"/>
              <a:t>Operating point; </a:t>
            </a:r>
          </a:p>
          <a:p>
            <a:r>
              <a:rPr lang="en-US" altLang="ja-JP" sz="1500" dirty="0">
                <a:solidFill>
                  <a:srgbClr val="FF0000"/>
                </a:solidFill>
              </a:rPr>
              <a:t>             (6.45, 6.42)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4369" y="465046"/>
            <a:ext cx="2118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/>
              <a:t>Experimental condition</a:t>
            </a:r>
            <a:endParaRPr lang="ja-JP" altLang="en-US" sz="1600" u="sng" dirty="0"/>
          </a:p>
        </p:txBody>
      </p:sp>
      <p:sp>
        <p:nvSpPr>
          <p:cNvPr id="8" name="下矢印 7"/>
          <p:cNvSpPr/>
          <p:nvPr/>
        </p:nvSpPr>
        <p:spPr bwMode="auto">
          <a:xfrm>
            <a:off x="7599937" y="2331236"/>
            <a:ext cx="484632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0" name="下矢印 9"/>
          <p:cNvSpPr/>
          <p:nvPr/>
        </p:nvSpPr>
        <p:spPr bwMode="auto">
          <a:xfrm>
            <a:off x="7608563" y="4088305"/>
            <a:ext cx="484632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20531" y="870222"/>
            <a:ext cx="2588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Transverse painting area: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r>
              <a:rPr lang="en-US" altLang="ja-JP" sz="1600" dirty="0"/>
              <a:t> mm mrad (Horizontal)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r>
              <a:rPr lang="en-US" altLang="ja-JP" sz="1600" dirty="0"/>
              <a:t> mm mrad (Vertical)</a:t>
            </a:r>
            <a:endParaRPr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29157" y="2826581"/>
            <a:ext cx="2588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  </a:t>
            </a:r>
            <a:r>
              <a:rPr lang="en-US" altLang="ja-JP" sz="1600" u="sng" dirty="0">
                <a:solidFill>
                  <a:schemeClr val="accent2"/>
                </a:solidFill>
              </a:rPr>
              <a:t>150</a:t>
            </a:r>
            <a:r>
              <a:rPr lang="en-US" altLang="ja-JP" sz="1600" u="sng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u="sng" dirty="0">
                <a:solidFill>
                  <a:schemeClr val="accent2"/>
                </a:solidFill>
              </a:rPr>
              <a:t> mm mrad (Horizontal)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r>
              <a:rPr lang="en-US" altLang="ja-JP" sz="1600" dirty="0"/>
              <a:t> mm mrad (Vertical)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29157" y="4563484"/>
            <a:ext cx="2588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  </a:t>
            </a:r>
            <a:r>
              <a:rPr lang="en-US" altLang="ja-JP" sz="1600" u="sng" dirty="0">
                <a:solidFill>
                  <a:schemeClr val="accent2"/>
                </a:solidFill>
              </a:rPr>
              <a:t>150</a:t>
            </a:r>
            <a:r>
              <a:rPr lang="en-US" altLang="ja-JP" sz="1600" u="sng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1600" u="sng" dirty="0">
                <a:solidFill>
                  <a:schemeClr val="accent2"/>
                </a:solidFill>
              </a:rPr>
              <a:t> mm mrad (Horizontal)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100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r>
              <a:rPr lang="en-US" altLang="ja-JP" sz="1600" dirty="0"/>
              <a:t> mm mrad (Vertical)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08564" y="5139547"/>
            <a:ext cx="90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>
                <a:solidFill>
                  <a:srgbClr val="FF0000"/>
                </a:solidFill>
              </a:rPr>
              <a:t>+ QDTs</a:t>
            </a:r>
            <a:endParaRPr lang="ja-JP" altLang="en-US" sz="2000" u="sng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878414" y="3429001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When expanding the horizontal</a:t>
            </a:r>
          </a:p>
          <a:p>
            <a:r>
              <a:rPr lang="en-US" altLang="ja-JP" sz="1600" dirty="0"/>
              <a:t> </a:t>
            </a:r>
            <a:r>
              <a:rPr lang="en-US" altLang="ja-JP" sz="1600" dirty="0"/>
              <a:t>     painting area to 150</a:t>
            </a:r>
            <a:r>
              <a:rPr lang="en-US" altLang="ja-JP" sz="1600" dirty="0">
                <a:latin typeface="Symbol" panose="05050102010706020507" pitchFamily="18" charset="2"/>
              </a:rPr>
              <a:t>p</a:t>
            </a:r>
            <a:r>
              <a:rPr lang="en-US" altLang="ja-JP" sz="1600" dirty="0"/>
              <a:t> mm mrad,</a:t>
            </a:r>
          </a:p>
          <a:p>
            <a:r>
              <a:rPr lang="en-US" altLang="ja-JP" sz="1600" dirty="0"/>
              <a:t>      significant </a:t>
            </a:r>
            <a:r>
              <a:rPr lang="en-US" altLang="ja-JP" sz="1600" dirty="0"/>
              <a:t>extra beam loss </a:t>
            </a:r>
            <a:r>
              <a:rPr lang="en-US" altLang="ja-JP" sz="1600" dirty="0"/>
              <a:t>appeared. </a:t>
            </a:r>
          </a:p>
          <a:p>
            <a:endParaRPr lang="en-US" altLang="ja-JP" sz="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>
                <a:solidFill>
                  <a:srgbClr val="FF33CC"/>
                </a:solidFill>
              </a:rPr>
              <a:t>But </a:t>
            </a:r>
            <a:r>
              <a:rPr lang="en-US" altLang="ja-JP" sz="1600" dirty="0">
                <a:solidFill>
                  <a:srgbClr val="FF33CC"/>
                </a:solidFill>
              </a:rPr>
              <a:t>this beam loss was well mitigated </a:t>
            </a:r>
            <a:endParaRPr lang="en-US" altLang="ja-JP" sz="1600" dirty="0">
              <a:solidFill>
                <a:srgbClr val="FF33CC"/>
              </a:solidFill>
            </a:endParaRPr>
          </a:p>
          <a:p>
            <a:r>
              <a:rPr lang="en-US" altLang="ja-JP" sz="1600" dirty="0">
                <a:solidFill>
                  <a:srgbClr val="FF33CC"/>
                </a:solidFill>
              </a:rPr>
              <a:t>      as </a:t>
            </a:r>
            <a:r>
              <a:rPr lang="en-US" altLang="ja-JP" sz="1600" dirty="0">
                <a:solidFill>
                  <a:srgbClr val="FF33CC"/>
                </a:solidFill>
              </a:rPr>
              <a:t>expected by introducing </a:t>
            </a:r>
            <a:r>
              <a:rPr lang="en-US" altLang="ja-JP" sz="1600" dirty="0">
                <a:solidFill>
                  <a:srgbClr val="FF33CC"/>
                </a:solidFill>
              </a:rPr>
              <a:t>QDTs.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 bwMode="auto">
          <a:xfrm flipV="1">
            <a:off x="5177148" y="3433698"/>
            <a:ext cx="1584176" cy="4273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>
            <a:off x="5375920" y="4686367"/>
            <a:ext cx="1362108" cy="8532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下矢印 28"/>
          <p:cNvSpPr/>
          <p:nvPr/>
        </p:nvSpPr>
        <p:spPr bwMode="auto">
          <a:xfrm>
            <a:off x="3432224" y="4830414"/>
            <a:ext cx="484632" cy="51781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982918" y="490925"/>
            <a:ext cx="3631904" cy="2892677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859467" y="64801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21/23</a:t>
            </a:r>
            <a:endParaRPr lang="ja-JP" altLang="en-US" dirty="0"/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31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93" y="1623016"/>
            <a:ext cx="36393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16200000">
            <a:off x="965455" y="2876471"/>
            <a:ext cx="176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Number of </a:t>
            </a:r>
            <a:r>
              <a:rPr lang="en-US" altLang="ja-JP" sz="1600" dirty="0"/>
              <a:t>f</a:t>
            </a:r>
            <a:r>
              <a:rPr lang="en-US" altLang="ja-JP" sz="1600" dirty="0"/>
              <a:t>oil-hits</a:t>
            </a:r>
            <a:endParaRPr lang="ja-JP" altLang="en-US" sz="1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78751" y="4458598"/>
            <a:ext cx="1280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Parameter ID</a:t>
            </a:r>
            <a:endParaRPr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8565" y="2055064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44.7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26257" y="2947568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30.9</a:t>
            </a:r>
            <a:endParaRPr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8930" y="3899683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18.1</a:t>
            </a:r>
            <a:endParaRPr lang="ja-JP" altLang="en-US" sz="1600" dirty="0"/>
          </a:p>
        </p:txBody>
      </p:sp>
      <p:cxnSp>
        <p:nvCxnSpPr>
          <p:cNvPr id="8" name="直線コネクタ 7"/>
          <p:cNvCxnSpPr/>
          <p:nvPr/>
        </p:nvCxnSpPr>
        <p:spPr bwMode="auto">
          <a:xfrm>
            <a:off x="3054393" y="2034812"/>
            <a:ext cx="192770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コネクタ 8"/>
          <p:cNvCxnSpPr/>
          <p:nvPr/>
        </p:nvCxnSpPr>
        <p:spPr bwMode="auto">
          <a:xfrm>
            <a:off x="3636677" y="2964820"/>
            <a:ext cx="16899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コネクタ 9"/>
          <p:cNvCxnSpPr/>
          <p:nvPr/>
        </p:nvCxnSpPr>
        <p:spPr bwMode="auto">
          <a:xfrm>
            <a:off x="4501591" y="3835012"/>
            <a:ext cx="9284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矢印コネクタ 10"/>
          <p:cNvCxnSpPr/>
          <p:nvPr/>
        </p:nvCxnSpPr>
        <p:spPr bwMode="auto">
          <a:xfrm>
            <a:off x="4284748" y="2034812"/>
            <a:ext cx="0" cy="930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線矢印コネクタ 11"/>
          <p:cNvCxnSpPr/>
          <p:nvPr/>
        </p:nvCxnSpPr>
        <p:spPr bwMode="auto">
          <a:xfrm>
            <a:off x="4860812" y="2982072"/>
            <a:ext cx="0" cy="852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テキスト ボックス 12"/>
          <p:cNvSpPr txBox="1"/>
          <p:nvPr/>
        </p:nvSpPr>
        <p:spPr>
          <a:xfrm>
            <a:off x="4284749" y="2264871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solidFill>
                  <a:srgbClr val="FF33CC"/>
                </a:solidFill>
              </a:rPr>
              <a:t>x</a:t>
            </a:r>
            <a:r>
              <a:rPr lang="en-US" altLang="ja-JP" sz="1600" u="sng" dirty="0">
                <a:solidFill>
                  <a:srgbClr val="FF33CC"/>
                </a:solidFill>
              </a:rPr>
              <a:t> 0.69</a:t>
            </a:r>
            <a:endParaRPr lang="ja-JP" altLang="en-US" sz="1600" u="sng" dirty="0">
              <a:solidFill>
                <a:srgbClr val="FF33CC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57813" y="3222013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solidFill>
                  <a:srgbClr val="FF33CC"/>
                </a:solidFill>
              </a:rPr>
              <a:t>x</a:t>
            </a:r>
            <a:r>
              <a:rPr lang="en-US" altLang="ja-JP" sz="1600" u="sng" dirty="0">
                <a:solidFill>
                  <a:srgbClr val="FF33CC"/>
                </a:solidFill>
              </a:rPr>
              <a:t> 0.59</a:t>
            </a:r>
            <a:endParaRPr lang="ja-JP" altLang="en-US" sz="1600" u="sng" dirty="0">
              <a:solidFill>
                <a:srgbClr val="FF33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26418" y="3999280"/>
            <a:ext cx="288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solidFill>
                  <a:srgbClr val="FF33CC"/>
                </a:solidFill>
              </a:rPr>
              <a:t>R</a:t>
            </a:r>
            <a:r>
              <a:rPr lang="en-US" altLang="ja-JP" u="sng" dirty="0">
                <a:solidFill>
                  <a:srgbClr val="FF33CC"/>
                </a:solidFill>
              </a:rPr>
              <a:t>eduction rate in total ; x 0.4</a:t>
            </a:r>
            <a:endParaRPr lang="ja-JP" altLang="en-US" u="sng" dirty="0">
              <a:solidFill>
                <a:srgbClr val="FF33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70357" y="1143402"/>
            <a:ext cx="350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Average number of foil-hits per particle </a:t>
            </a:r>
          </a:p>
          <a:p>
            <a:r>
              <a:rPr lang="en-US" altLang="ja-JP" sz="1600" dirty="0"/>
              <a:t>(Calculation)</a:t>
            </a:r>
            <a:endParaRPr lang="ja-JP" altLang="en-US" sz="1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41447" y="2242126"/>
            <a:ext cx="3803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By re-optimizing the foil position;</a:t>
            </a:r>
          </a:p>
          <a:p>
            <a:r>
              <a:rPr lang="en-US" altLang="ja-JP" sz="1600" dirty="0"/>
              <a:t>100</a:t>
            </a:r>
            <a:r>
              <a:rPr lang="en-US" altLang="ja-JP" sz="1600" dirty="0">
                <a:latin typeface="Symbol" panose="05050102010706020507" pitchFamily="18" charset="2"/>
              </a:rPr>
              <a:t>p </a:t>
            </a:r>
            <a:r>
              <a:rPr lang="en-US" altLang="ja-JP" sz="1600" dirty="0"/>
              <a:t>(Hor.)-100</a:t>
            </a:r>
            <a:r>
              <a:rPr lang="en-US" altLang="ja-JP" sz="1600" dirty="0">
                <a:latin typeface="Symbol" panose="05050102010706020507" pitchFamily="18" charset="2"/>
              </a:rPr>
              <a:t>p </a:t>
            </a:r>
            <a:r>
              <a:rPr lang="en-US" altLang="ja-JP" sz="1600" dirty="0"/>
              <a:t>(Ver.) mm mrad, </a:t>
            </a:r>
            <a:r>
              <a:rPr lang="en-US" altLang="ja-JP" sz="1600" dirty="0">
                <a:solidFill>
                  <a:srgbClr val="FF33CC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600" dirty="0">
                <a:solidFill>
                  <a:srgbClr val="FF33CC"/>
                </a:solidFill>
              </a:rPr>
              <a:t>x=9mm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32767" y="3186941"/>
            <a:ext cx="451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</a:t>
            </a:r>
            <a:r>
              <a:rPr lang="en-US" altLang="ja-JP" sz="1600" dirty="0"/>
              <a:t>y expanding horizontal painting area;</a:t>
            </a:r>
          </a:p>
          <a:p>
            <a:r>
              <a:rPr lang="en-US" altLang="ja-JP" sz="1600" u="sng" dirty="0">
                <a:solidFill>
                  <a:srgbClr val="FF33CC"/>
                </a:solidFill>
              </a:rPr>
              <a:t>150</a:t>
            </a:r>
            <a:r>
              <a:rPr lang="en-US" altLang="ja-JP" sz="1600" u="sng" dirty="0">
                <a:solidFill>
                  <a:srgbClr val="FF33CC"/>
                </a:solidFill>
                <a:latin typeface="Symbol" panose="05050102010706020507" pitchFamily="18" charset="2"/>
              </a:rPr>
              <a:t>p </a:t>
            </a:r>
            <a:r>
              <a:rPr lang="en-US" altLang="ja-JP" sz="1600" u="sng" dirty="0">
                <a:solidFill>
                  <a:srgbClr val="FF33CC"/>
                </a:solidFill>
              </a:rPr>
              <a:t>(Hor.)</a:t>
            </a:r>
            <a:r>
              <a:rPr lang="en-US" altLang="ja-JP" sz="1600" dirty="0"/>
              <a:t>-100</a:t>
            </a:r>
            <a:r>
              <a:rPr lang="en-US" altLang="ja-JP" sz="1600" dirty="0">
                <a:latin typeface="Symbol" panose="05050102010706020507" pitchFamily="18" charset="2"/>
              </a:rPr>
              <a:t>p </a:t>
            </a:r>
            <a:r>
              <a:rPr lang="en-US" altLang="ja-JP" sz="1600" dirty="0"/>
              <a:t>(Ver.) mm mrad, </a:t>
            </a:r>
            <a:r>
              <a:rPr lang="en-US" altLang="ja-JP" sz="1600" dirty="0">
                <a:solidFill>
                  <a:srgbClr val="FF33CC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1600" dirty="0">
                <a:solidFill>
                  <a:srgbClr val="FF33CC"/>
                </a:solidFill>
              </a:rPr>
              <a:t>x=9mm</a:t>
            </a:r>
            <a:endParaRPr lang="ja-JP" altLang="en-US" sz="1600" dirty="0">
              <a:solidFill>
                <a:srgbClr val="FF33CC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52752" y="36676"/>
            <a:ext cx="609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/>
                </a:solidFill>
              </a:rPr>
              <a:t>Residual dose level at the charge exchange foil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5988841" y="735795"/>
            <a:ext cx="2304256" cy="711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 bwMode="auto">
          <a:xfrm>
            <a:off x="7584845" y="765961"/>
            <a:ext cx="637959" cy="65903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 bwMode="auto">
          <a:xfrm>
            <a:off x="7882227" y="1091625"/>
            <a:ext cx="41087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6" name="正方形/長方形 25"/>
          <p:cNvSpPr/>
          <p:nvPr/>
        </p:nvSpPr>
        <p:spPr>
          <a:xfrm>
            <a:off x="7573018" y="744770"/>
            <a:ext cx="1035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Symbol" panose="05050102010706020507" pitchFamily="18" charset="2"/>
              </a:rPr>
              <a:t>D</a:t>
            </a:r>
            <a:r>
              <a:rPr lang="en-US" altLang="ja-JP" sz="1600" dirty="0"/>
              <a:t>x=13mm</a:t>
            </a:r>
            <a:endParaRPr lang="ja-JP" altLang="en-US" sz="1600" dirty="0"/>
          </a:p>
        </p:txBody>
      </p:sp>
      <p:cxnSp>
        <p:nvCxnSpPr>
          <p:cNvPr id="27" name="直線矢印コネクタ 26"/>
          <p:cNvCxnSpPr/>
          <p:nvPr/>
        </p:nvCxnSpPr>
        <p:spPr bwMode="auto">
          <a:xfrm flipV="1">
            <a:off x="6025008" y="728403"/>
            <a:ext cx="0" cy="719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6025009" y="90695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30 mm</a:t>
            </a:r>
            <a:endParaRPr lang="ja-JP" altLang="en-US" sz="1600" dirty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5884259" y="1527883"/>
            <a:ext cx="2304256" cy="711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V="1">
            <a:off x="6027335" y="1520491"/>
            <a:ext cx="0" cy="719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5" name="テキスト ボックス 34"/>
          <p:cNvSpPr txBox="1"/>
          <p:nvPr/>
        </p:nvSpPr>
        <p:spPr>
          <a:xfrm>
            <a:off x="6027336" y="1699047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30 mm</a:t>
            </a:r>
            <a:endParaRPr lang="ja-JP" altLang="en-US" sz="1600" dirty="0"/>
          </a:p>
        </p:txBody>
      </p:sp>
      <p:sp>
        <p:nvSpPr>
          <p:cNvPr id="36" name="円/楕円 35"/>
          <p:cNvSpPr/>
          <p:nvPr/>
        </p:nvSpPr>
        <p:spPr bwMode="auto">
          <a:xfrm>
            <a:off x="7642026" y="1616238"/>
            <a:ext cx="510117" cy="526968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>
            <a:off x="7884553" y="1916027"/>
            <a:ext cx="29074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9" name="正方形/長方形 38"/>
          <p:cNvSpPr/>
          <p:nvPr/>
        </p:nvSpPr>
        <p:spPr>
          <a:xfrm>
            <a:off x="7583971" y="1565954"/>
            <a:ext cx="931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Symbol" panose="05050102010706020507" pitchFamily="18" charset="2"/>
              </a:rPr>
              <a:t>D</a:t>
            </a:r>
            <a:r>
              <a:rPr lang="en-US" altLang="ja-JP" sz="1600" dirty="0"/>
              <a:t>x=9mm</a:t>
            </a:r>
            <a:endParaRPr lang="ja-JP" altLang="en-US" sz="1600" dirty="0"/>
          </a:p>
        </p:txBody>
      </p:sp>
      <p:cxnSp>
        <p:nvCxnSpPr>
          <p:cNvPr id="2051" name="直線コネクタ 2050"/>
          <p:cNvCxnSpPr/>
          <p:nvPr/>
        </p:nvCxnSpPr>
        <p:spPr bwMode="auto">
          <a:xfrm>
            <a:off x="7892274" y="647768"/>
            <a:ext cx="0" cy="1715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52" name="テキスト ボックス 2051"/>
          <p:cNvSpPr txBox="1"/>
          <p:nvPr/>
        </p:nvSpPr>
        <p:spPr>
          <a:xfrm>
            <a:off x="5750961" y="385614"/>
            <a:ext cx="3937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Charge-exchange foil (330-</a:t>
            </a:r>
            <a:r>
              <a:rPr lang="en-US" altLang="ja-JP" sz="1600" dirty="0">
                <a:latin typeface="Symbol" panose="05050102010706020507" pitchFamily="18" charset="2"/>
              </a:rPr>
              <a:t>m</a:t>
            </a:r>
            <a:r>
              <a:rPr lang="en-US" altLang="ja-JP" sz="1600" dirty="0"/>
              <a:t>g/cm</a:t>
            </a:r>
            <a:r>
              <a:rPr lang="en-US" altLang="ja-JP" sz="1600" baseline="30000" dirty="0"/>
              <a:t>2</a:t>
            </a:r>
            <a:r>
              <a:rPr lang="en-US" altLang="ja-JP" sz="1600" dirty="0"/>
              <a:t>-thick HBC)</a:t>
            </a:r>
            <a:endParaRPr lang="ja-JP" altLang="en-US" sz="1600" dirty="0"/>
          </a:p>
        </p:txBody>
      </p:sp>
      <p:sp>
        <p:nvSpPr>
          <p:cNvPr id="2054" name="テキスト ボックス 2053"/>
          <p:cNvSpPr txBox="1"/>
          <p:nvPr/>
        </p:nvSpPr>
        <p:spPr>
          <a:xfrm>
            <a:off x="8517402" y="1089835"/>
            <a:ext cx="21237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The foil was pulled </a:t>
            </a:r>
          </a:p>
          <a:p>
            <a:r>
              <a:rPr lang="en-US" altLang="ja-JP" sz="1500" dirty="0"/>
              <a:t>out by 4 mm following </a:t>
            </a:r>
          </a:p>
          <a:p>
            <a:r>
              <a:rPr lang="en-US" altLang="ja-JP" sz="1500" dirty="0"/>
              <a:t>the improvement of </a:t>
            </a:r>
          </a:p>
          <a:p>
            <a:r>
              <a:rPr lang="en-US" altLang="ja-JP" sz="1500" dirty="0"/>
              <a:t>the injection beam</a:t>
            </a:r>
          </a:p>
          <a:p>
            <a:r>
              <a:rPr lang="en-US" altLang="ja-JP" sz="1500" dirty="0"/>
              <a:t>quality.</a:t>
            </a:r>
            <a:endParaRPr lang="ja-JP" altLang="en-US" sz="1500" dirty="0"/>
          </a:p>
        </p:txBody>
      </p:sp>
      <p:cxnSp>
        <p:nvCxnSpPr>
          <p:cNvPr id="47" name="直線コネクタ 46"/>
          <p:cNvCxnSpPr/>
          <p:nvPr/>
        </p:nvCxnSpPr>
        <p:spPr bwMode="auto">
          <a:xfrm>
            <a:off x="8289401" y="660786"/>
            <a:ext cx="0" cy="1715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56" name="テキスト ボックス 2055"/>
          <p:cNvSpPr txBox="1"/>
          <p:nvPr/>
        </p:nvSpPr>
        <p:spPr>
          <a:xfrm>
            <a:off x="6770620" y="97082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FFC000"/>
                </a:solidFill>
              </a:rPr>
              <a:t>Injection </a:t>
            </a:r>
          </a:p>
          <a:p>
            <a:r>
              <a:rPr lang="en-US" altLang="ja-JP" sz="1400" b="1" dirty="0">
                <a:solidFill>
                  <a:srgbClr val="FFC000"/>
                </a:solidFill>
              </a:rPr>
              <a:t>beam</a:t>
            </a:r>
            <a:endParaRPr lang="ja-JP" altLang="en-US" sz="1400" b="1" dirty="0">
              <a:solidFill>
                <a:srgbClr val="FFC000"/>
              </a:solidFill>
            </a:endParaRPr>
          </a:p>
        </p:txBody>
      </p:sp>
      <p:cxnSp>
        <p:nvCxnSpPr>
          <p:cNvPr id="2058" name="直線矢印コネクタ 2057"/>
          <p:cNvCxnSpPr/>
          <p:nvPr/>
        </p:nvCxnSpPr>
        <p:spPr bwMode="auto">
          <a:xfrm>
            <a:off x="6719846" y="653087"/>
            <a:ext cx="0" cy="2609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66" name="正方形/長方形 2065"/>
          <p:cNvSpPr/>
          <p:nvPr/>
        </p:nvSpPr>
        <p:spPr>
          <a:xfrm>
            <a:off x="2180698" y="4749898"/>
            <a:ext cx="84249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700" dirty="0"/>
              <a:t>By these attempts, the </a:t>
            </a:r>
            <a:r>
              <a:rPr lang="en-US" altLang="ja-JP" sz="1700" dirty="0"/>
              <a:t>foil scattering </a:t>
            </a:r>
            <a:r>
              <a:rPr lang="en-US" altLang="ja-JP" sz="1700" dirty="0"/>
              <a:t>beam </a:t>
            </a:r>
            <a:r>
              <a:rPr lang="en-US" altLang="ja-JP" sz="1700" dirty="0"/>
              <a:t>loss was reduced, </a:t>
            </a:r>
            <a:r>
              <a:rPr lang="en-US" altLang="ja-JP" sz="1700" dirty="0"/>
              <a:t>and </a:t>
            </a:r>
            <a:r>
              <a:rPr lang="en-US" altLang="ja-JP" sz="1700" dirty="0"/>
              <a:t>as a result, </a:t>
            </a:r>
            <a:endParaRPr lang="en-US" altLang="ja-JP" sz="1700" dirty="0"/>
          </a:p>
          <a:p>
            <a:r>
              <a:rPr lang="en-US" altLang="ja-JP" sz="1700" dirty="0"/>
              <a:t>     the </a:t>
            </a:r>
            <a:r>
              <a:rPr lang="en-US" altLang="ja-JP" sz="1700" dirty="0"/>
              <a:t>residual dose level near the charge exchange foil </a:t>
            </a:r>
            <a:r>
              <a:rPr lang="en-US" altLang="ja-JP" sz="1700" dirty="0"/>
              <a:t>was well </a:t>
            </a:r>
            <a:r>
              <a:rPr lang="en-US" altLang="ja-JP" sz="1700" dirty="0"/>
              <a:t>reduced </a:t>
            </a:r>
            <a:r>
              <a:rPr lang="en-US" altLang="ja-JP" sz="1700" dirty="0"/>
              <a:t>as expected;</a:t>
            </a:r>
          </a:p>
        </p:txBody>
      </p:sp>
      <p:sp>
        <p:nvSpPr>
          <p:cNvPr id="2067" name="正方形/長方形 2066"/>
          <p:cNvSpPr/>
          <p:nvPr/>
        </p:nvSpPr>
        <p:spPr>
          <a:xfrm>
            <a:off x="2766362" y="5260488"/>
            <a:ext cx="6903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u="sng" dirty="0">
                <a:solidFill>
                  <a:srgbClr val="FF33CC"/>
                </a:solidFill>
              </a:rPr>
              <a:t>~15 mSv/h </a:t>
            </a:r>
            <a:r>
              <a:rPr lang="en-US" altLang="ja-JP" sz="1600" dirty="0"/>
              <a:t>@ chamber surface (</a:t>
            </a:r>
            <a:r>
              <a:rPr lang="en-US" altLang="ja-JP" sz="1600" dirty="0"/>
              <a:t>2-hour after </a:t>
            </a:r>
            <a:r>
              <a:rPr lang="en-US" altLang="ja-JP" sz="1600" dirty="0"/>
              <a:t>the </a:t>
            </a:r>
            <a:r>
              <a:rPr lang="en-US" altLang="ja-JP" sz="1600" dirty="0">
                <a:solidFill>
                  <a:srgbClr val="FF33CC"/>
                </a:solidFill>
              </a:rPr>
              <a:t>400-kW </a:t>
            </a:r>
            <a:r>
              <a:rPr lang="en-US" altLang="ja-JP" sz="1600" dirty="0">
                <a:solidFill>
                  <a:srgbClr val="FF33CC"/>
                </a:solidFill>
              </a:rPr>
              <a:t>beam operation</a:t>
            </a:r>
            <a:r>
              <a:rPr lang="en-US" altLang="ja-JP" sz="1600" dirty="0"/>
              <a:t>).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2855622" y="5683875"/>
            <a:ext cx="6903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u="sng" dirty="0">
                <a:solidFill>
                  <a:srgbClr val="FF33CC"/>
                </a:solidFill>
              </a:rPr>
              <a:t>~</a:t>
            </a:r>
            <a:r>
              <a:rPr lang="en-US" altLang="ja-JP" sz="1600" u="sng" dirty="0">
                <a:solidFill>
                  <a:srgbClr val="FF33CC"/>
                </a:solidFill>
              </a:rPr>
              <a:t>8</a:t>
            </a:r>
            <a:r>
              <a:rPr lang="en-US" altLang="ja-JP" sz="1600" u="sng" dirty="0">
                <a:solidFill>
                  <a:srgbClr val="FF33CC"/>
                </a:solidFill>
              </a:rPr>
              <a:t> </a:t>
            </a:r>
            <a:r>
              <a:rPr lang="en-US" altLang="ja-JP" sz="1600" u="sng" dirty="0">
                <a:solidFill>
                  <a:srgbClr val="FF33CC"/>
                </a:solidFill>
              </a:rPr>
              <a:t>mSv/h </a:t>
            </a:r>
            <a:r>
              <a:rPr lang="en-US" altLang="ja-JP" sz="1600" dirty="0"/>
              <a:t>@ chamber surface (</a:t>
            </a:r>
            <a:r>
              <a:rPr lang="en-US" altLang="ja-JP" sz="1600" dirty="0"/>
              <a:t>2-hour after </a:t>
            </a:r>
            <a:r>
              <a:rPr lang="en-US" altLang="ja-JP" sz="1600" dirty="0"/>
              <a:t>the </a:t>
            </a:r>
            <a:r>
              <a:rPr lang="en-US" altLang="ja-JP" sz="1600" u="sng" dirty="0">
                <a:solidFill>
                  <a:srgbClr val="FF33CC"/>
                </a:solidFill>
              </a:rPr>
              <a:t>500-kW</a:t>
            </a:r>
            <a:r>
              <a:rPr lang="en-US" altLang="ja-JP" sz="1600" dirty="0">
                <a:solidFill>
                  <a:srgbClr val="FF33CC"/>
                </a:solidFill>
              </a:rPr>
              <a:t> beam operation</a:t>
            </a:r>
            <a:r>
              <a:rPr lang="en-US" altLang="ja-JP" sz="1600" dirty="0"/>
              <a:t>).</a:t>
            </a:r>
          </a:p>
        </p:txBody>
      </p:sp>
      <p:sp>
        <p:nvSpPr>
          <p:cNvPr id="2068" name="下矢印 2067"/>
          <p:cNvSpPr/>
          <p:nvPr/>
        </p:nvSpPr>
        <p:spPr bwMode="auto">
          <a:xfrm>
            <a:off x="3211937" y="5556625"/>
            <a:ext cx="484632" cy="2009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latin typeface="Book Antiqua" pitchFamily="18" charset="0"/>
              <a:ea typeface="ＭＳ Ｐ明朝" pitchFamily="18" charset="-128"/>
            </a:endParaRPr>
          </a:p>
        </p:txBody>
      </p:sp>
      <p:sp>
        <p:nvSpPr>
          <p:cNvPr id="2069" name="テキスト ボックス 2068"/>
          <p:cNvSpPr txBox="1"/>
          <p:nvPr/>
        </p:nvSpPr>
        <p:spPr>
          <a:xfrm>
            <a:off x="3404835" y="5931371"/>
            <a:ext cx="535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solidFill>
                  <a:schemeClr val="accent2"/>
                </a:solidFill>
              </a:rPr>
              <a:t>Expectation</a:t>
            </a:r>
            <a:r>
              <a:rPr lang="en-US" altLang="ja-JP" sz="1600" dirty="0">
                <a:solidFill>
                  <a:schemeClr val="accent2"/>
                </a:solidFill>
              </a:rPr>
              <a:t> ; (15 mSv/h) x 0.4 x (500 kW/400 kW) = </a:t>
            </a:r>
            <a:r>
              <a:rPr lang="en-US" altLang="ja-JP" sz="1600" u="sng" dirty="0">
                <a:solidFill>
                  <a:schemeClr val="accent2"/>
                </a:solidFill>
              </a:rPr>
              <a:t>7.5 mSv/h</a:t>
            </a:r>
            <a:endParaRPr lang="ja-JP" altLang="en-US" sz="1600" u="sng" dirty="0">
              <a:solidFill>
                <a:schemeClr val="accent2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859467" y="648633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22/23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24166" y="6237312"/>
            <a:ext cx="842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</a:rPr>
              <a:t>RCS beam tuning is in progress well towards realizing 1-MW routine beam operation.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 8th 2015</a:t>
            </a:r>
            <a:endParaRPr kumimoji="1" lang="ja-JP" altLang="en-US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1A26-38D0-4F67-B32D-7DCA80703893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20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正方形/長方形 149"/>
          <p:cNvSpPr/>
          <p:nvPr/>
        </p:nvSpPr>
        <p:spPr>
          <a:xfrm>
            <a:off x="5231904" y="4293096"/>
            <a:ext cx="1224136" cy="230425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5822A-2820-466C-A417-A3B5B8899912}" type="slidenum">
              <a:rPr lang="en-US" altLang="ja-JP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32771" name="Rectangle 132"/>
          <p:cNvSpPr>
            <a:spLocks noChangeArrowheads="1"/>
          </p:cNvSpPr>
          <p:nvPr/>
        </p:nvSpPr>
        <p:spPr bwMode="auto">
          <a:xfrm>
            <a:off x="1524000" y="3807103"/>
            <a:ext cx="91440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2773" name="Line 125"/>
          <p:cNvSpPr>
            <a:spLocks noChangeShapeType="1"/>
          </p:cNvSpPr>
          <p:nvPr/>
        </p:nvSpPr>
        <p:spPr bwMode="auto">
          <a:xfrm>
            <a:off x="1919288" y="3573463"/>
            <a:ext cx="76327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5" name="Line 9"/>
          <p:cNvSpPr>
            <a:spLocks noChangeShapeType="1"/>
          </p:cNvSpPr>
          <p:nvPr/>
        </p:nvSpPr>
        <p:spPr bwMode="auto">
          <a:xfrm flipV="1">
            <a:off x="3033713" y="3430588"/>
            <a:ext cx="252412" cy="12065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6" name="Line 10"/>
          <p:cNvSpPr>
            <a:spLocks noChangeShapeType="1"/>
          </p:cNvSpPr>
          <p:nvPr/>
        </p:nvSpPr>
        <p:spPr bwMode="auto">
          <a:xfrm flipV="1">
            <a:off x="3286125" y="3370264"/>
            <a:ext cx="755650" cy="6032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>
            <a:off x="4041775" y="3370264"/>
            <a:ext cx="312738" cy="6032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 flipV="1">
            <a:off x="4354513" y="2571750"/>
            <a:ext cx="654050" cy="858838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79" name="Line 13"/>
          <p:cNvSpPr>
            <a:spLocks noChangeShapeType="1"/>
          </p:cNvSpPr>
          <p:nvPr/>
        </p:nvSpPr>
        <p:spPr bwMode="auto">
          <a:xfrm>
            <a:off x="5008563" y="2571750"/>
            <a:ext cx="952500" cy="15240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>
            <a:off x="5961063" y="2724150"/>
            <a:ext cx="614362" cy="53340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1" name="Line 15"/>
          <p:cNvSpPr>
            <a:spLocks noChangeShapeType="1"/>
          </p:cNvSpPr>
          <p:nvPr/>
        </p:nvSpPr>
        <p:spPr bwMode="auto">
          <a:xfrm>
            <a:off x="6575425" y="3257551"/>
            <a:ext cx="331788" cy="144463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2" name="Line 16"/>
          <p:cNvSpPr>
            <a:spLocks noChangeShapeType="1"/>
          </p:cNvSpPr>
          <p:nvPr/>
        </p:nvSpPr>
        <p:spPr bwMode="auto">
          <a:xfrm>
            <a:off x="7751764" y="3429001"/>
            <a:ext cx="288925" cy="144463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3" name="Line 17"/>
          <p:cNvSpPr>
            <a:spLocks noChangeShapeType="1"/>
          </p:cNvSpPr>
          <p:nvPr/>
        </p:nvSpPr>
        <p:spPr bwMode="auto">
          <a:xfrm>
            <a:off x="3033713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4" name="Line 18"/>
          <p:cNvSpPr>
            <a:spLocks noChangeShapeType="1"/>
          </p:cNvSpPr>
          <p:nvPr/>
        </p:nvSpPr>
        <p:spPr bwMode="auto">
          <a:xfrm>
            <a:off x="32861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5" name="Line 19"/>
          <p:cNvSpPr>
            <a:spLocks noChangeShapeType="1"/>
          </p:cNvSpPr>
          <p:nvPr/>
        </p:nvSpPr>
        <p:spPr bwMode="auto">
          <a:xfrm>
            <a:off x="507523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6" name="Line 20"/>
          <p:cNvSpPr>
            <a:spLocks noChangeShapeType="1"/>
          </p:cNvSpPr>
          <p:nvPr/>
        </p:nvSpPr>
        <p:spPr bwMode="auto">
          <a:xfrm>
            <a:off x="589438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7" name="Line 21"/>
          <p:cNvSpPr>
            <a:spLocks noChangeShapeType="1"/>
          </p:cNvSpPr>
          <p:nvPr/>
        </p:nvSpPr>
        <p:spPr bwMode="auto">
          <a:xfrm>
            <a:off x="667385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8" name="Line 22"/>
          <p:cNvSpPr>
            <a:spLocks noChangeShapeType="1"/>
          </p:cNvSpPr>
          <p:nvPr/>
        </p:nvSpPr>
        <p:spPr bwMode="auto">
          <a:xfrm>
            <a:off x="80105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89" name="Line 23"/>
          <p:cNvSpPr>
            <a:spLocks noChangeShapeType="1"/>
          </p:cNvSpPr>
          <p:nvPr/>
        </p:nvSpPr>
        <p:spPr bwMode="auto">
          <a:xfrm>
            <a:off x="6935788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790" name="Text Box 24"/>
          <p:cNvSpPr txBox="1">
            <a:spLocks noChangeArrowheads="1"/>
          </p:cNvSpPr>
          <p:nvPr/>
        </p:nvSpPr>
        <p:spPr bwMode="auto">
          <a:xfrm>
            <a:off x="2808289" y="2936875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PB1,2</a:t>
            </a:r>
          </a:p>
        </p:txBody>
      </p:sp>
      <p:sp>
        <p:nvSpPr>
          <p:cNvPr id="32791" name="Text Box 25"/>
          <p:cNvSpPr txBox="1">
            <a:spLocks noChangeArrowheads="1"/>
          </p:cNvSpPr>
          <p:nvPr/>
        </p:nvSpPr>
        <p:spPr bwMode="auto">
          <a:xfrm>
            <a:off x="7489826" y="2936875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PB3,4</a:t>
            </a:r>
          </a:p>
        </p:txBody>
      </p:sp>
      <p:sp>
        <p:nvSpPr>
          <p:cNvPr id="32792" name="Text Box 26"/>
          <p:cNvSpPr txBox="1">
            <a:spLocks noChangeArrowheads="1"/>
          </p:cNvSpPr>
          <p:nvPr/>
        </p:nvSpPr>
        <p:spPr bwMode="auto">
          <a:xfrm>
            <a:off x="3789364" y="1352550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QFL</a:t>
            </a:r>
          </a:p>
        </p:txBody>
      </p:sp>
      <p:sp>
        <p:nvSpPr>
          <p:cNvPr id="32793" name="Text Box 27"/>
          <p:cNvSpPr txBox="1">
            <a:spLocks noChangeArrowheads="1"/>
          </p:cNvSpPr>
          <p:nvPr/>
        </p:nvSpPr>
        <p:spPr bwMode="auto">
          <a:xfrm>
            <a:off x="6711950" y="1352550"/>
            <a:ext cx="630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QDL</a:t>
            </a:r>
          </a:p>
        </p:txBody>
      </p:sp>
      <p:sp>
        <p:nvSpPr>
          <p:cNvPr id="32794" name="Text Box 28"/>
          <p:cNvSpPr txBox="1">
            <a:spLocks noChangeArrowheads="1"/>
          </p:cNvSpPr>
          <p:nvPr/>
        </p:nvSpPr>
        <p:spPr bwMode="auto">
          <a:xfrm>
            <a:off x="405447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SB1</a:t>
            </a:r>
          </a:p>
        </p:txBody>
      </p:sp>
      <p:sp>
        <p:nvSpPr>
          <p:cNvPr id="32795" name="Text Box 29"/>
          <p:cNvSpPr txBox="1">
            <a:spLocks noChangeArrowheads="1"/>
          </p:cNvSpPr>
          <p:nvPr/>
        </p:nvSpPr>
        <p:spPr bwMode="auto">
          <a:xfrm>
            <a:off x="4724400" y="37401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SB2</a:t>
            </a:r>
          </a:p>
        </p:txBody>
      </p:sp>
      <p:sp>
        <p:nvSpPr>
          <p:cNvPr id="32796" name="Text Box 30"/>
          <p:cNvSpPr txBox="1">
            <a:spLocks noChangeArrowheads="1"/>
          </p:cNvSpPr>
          <p:nvPr/>
        </p:nvSpPr>
        <p:spPr bwMode="auto">
          <a:xfrm>
            <a:off x="5678488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SB3</a:t>
            </a:r>
          </a:p>
        </p:txBody>
      </p:sp>
      <p:sp>
        <p:nvSpPr>
          <p:cNvPr id="32797" name="Text Box 31"/>
          <p:cNvSpPr txBox="1">
            <a:spLocks noChangeArrowheads="1"/>
          </p:cNvSpPr>
          <p:nvPr/>
        </p:nvSpPr>
        <p:spPr bwMode="auto">
          <a:xfrm>
            <a:off x="635952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SB4</a:t>
            </a:r>
          </a:p>
        </p:txBody>
      </p:sp>
      <p:sp>
        <p:nvSpPr>
          <p:cNvPr id="32798" name="Text Box 32"/>
          <p:cNvSpPr txBox="1">
            <a:spLocks noChangeArrowheads="1"/>
          </p:cNvSpPr>
          <p:nvPr/>
        </p:nvSpPr>
        <p:spPr bwMode="auto">
          <a:xfrm>
            <a:off x="2266950" y="2112963"/>
            <a:ext cx="35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x</a:t>
            </a:r>
          </a:p>
        </p:txBody>
      </p:sp>
      <p:sp>
        <p:nvSpPr>
          <p:cNvPr id="32799" name="Line 36"/>
          <p:cNvSpPr>
            <a:spLocks noChangeShapeType="1"/>
          </p:cNvSpPr>
          <p:nvPr/>
        </p:nvSpPr>
        <p:spPr bwMode="auto">
          <a:xfrm flipH="1" flipV="1">
            <a:off x="3160713" y="1352550"/>
            <a:ext cx="188912" cy="3619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0" name="Text Box 37"/>
          <p:cNvSpPr txBox="1">
            <a:spLocks noChangeArrowheads="1"/>
          </p:cNvSpPr>
          <p:nvPr/>
        </p:nvSpPr>
        <p:spPr bwMode="auto">
          <a:xfrm>
            <a:off x="2978150" y="2138363"/>
            <a:ext cx="941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009900"/>
                </a:solidFill>
              </a:rPr>
              <a:t>ISEP1,2</a:t>
            </a:r>
          </a:p>
        </p:txBody>
      </p:sp>
      <p:sp>
        <p:nvSpPr>
          <p:cNvPr id="32801" name="Line 38"/>
          <p:cNvSpPr>
            <a:spLocks noChangeShapeType="1"/>
          </p:cNvSpPr>
          <p:nvPr/>
        </p:nvSpPr>
        <p:spPr bwMode="auto">
          <a:xfrm>
            <a:off x="3349626" y="1690688"/>
            <a:ext cx="314325" cy="1190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2" name="Line 39"/>
          <p:cNvSpPr>
            <a:spLocks noChangeShapeType="1"/>
          </p:cNvSpPr>
          <p:nvPr/>
        </p:nvSpPr>
        <p:spPr bwMode="auto">
          <a:xfrm>
            <a:off x="3646489" y="1809751"/>
            <a:ext cx="395287" cy="746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3" name="Line 40"/>
          <p:cNvSpPr>
            <a:spLocks noChangeShapeType="1"/>
          </p:cNvSpPr>
          <p:nvPr/>
        </p:nvSpPr>
        <p:spPr bwMode="auto">
          <a:xfrm>
            <a:off x="4054476" y="1884363"/>
            <a:ext cx="341313" cy="1127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4" name="Line 41"/>
          <p:cNvSpPr>
            <a:spLocks noChangeShapeType="1"/>
          </p:cNvSpPr>
          <p:nvPr/>
        </p:nvSpPr>
        <p:spPr bwMode="auto">
          <a:xfrm>
            <a:off x="4354513" y="1971676"/>
            <a:ext cx="654050" cy="6000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5" name="Line 42"/>
          <p:cNvSpPr>
            <a:spLocks noChangeShapeType="1"/>
          </p:cNvSpPr>
          <p:nvPr/>
        </p:nvSpPr>
        <p:spPr bwMode="auto">
          <a:xfrm>
            <a:off x="5484813" y="1989139"/>
            <a:ext cx="0" cy="78263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6" name="Text Box 43"/>
          <p:cNvSpPr txBox="1">
            <a:spLocks noChangeArrowheads="1"/>
          </p:cNvSpPr>
          <p:nvPr/>
        </p:nvSpPr>
        <p:spPr bwMode="auto">
          <a:xfrm>
            <a:off x="5232400" y="1755775"/>
            <a:ext cx="890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</a:rPr>
              <a:t>1st foil</a:t>
            </a:r>
          </a:p>
        </p:txBody>
      </p:sp>
      <p:sp>
        <p:nvSpPr>
          <p:cNvPr id="32807" name="Text Box 44"/>
          <p:cNvSpPr txBox="1">
            <a:spLocks noChangeArrowheads="1"/>
          </p:cNvSpPr>
          <p:nvPr/>
        </p:nvSpPr>
        <p:spPr bwMode="auto">
          <a:xfrm>
            <a:off x="2617788" y="2495550"/>
            <a:ext cx="349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32808" name="Line 46"/>
          <p:cNvSpPr>
            <a:spLocks noChangeShapeType="1"/>
          </p:cNvSpPr>
          <p:nvPr/>
        </p:nvSpPr>
        <p:spPr bwMode="auto">
          <a:xfrm>
            <a:off x="6967539" y="3408364"/>
            <a:ext cx="784225" cy="20637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09" name="Line 47"/>
          <p:cNvSpPr>
            <a:spLocks noChangeShapeType="1"/>
          </p:cNvSpPr>
          <p:nvPr/>
        </p:nvSpPr>
        <p:spPr bwMode="auto">
          <a:xfrm>
            <a:off x="4441825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0" name="Line 48"/>
          <p:cNvSpPr>
            <a:spLocks noChangeShapeType="1"/>
          </p:cNvSpPr>
          <p:nvPr/>
        </p:nvSpPr>
        <p:spPr bwMode="auto">
          <a:xfrm>
            <a:off x="49387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1" name="Line 49"/>
          <p:cNvSpPr>
            <a:spLocks noChangeShapeType="1"/>
          </p:cNvSpPr>
          <p:nvPr/>
        </p:nvSpPr>
        <p:spPr bwMode="auto">
          <a:xfrm>
            <a:off x="6030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2" name="Line 50"/>
          <p:cNvSpPr>
            <a:spLocks noChangeShapeType="1"/>
          </p:cNvSpPr>
          <p:nvPr/>
        </p:nvSpPr>
        <p:spPr bwMode="auto">
          <a:xfrm>
            <a:off x="6538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3" name="Line 51"/>
          <p:cNvSpPr>
            <a:spLocks noChangeShapeType="1"/>
          </p:cNvSpPr>
          <p:nvPr/>
        </p:nvSpPr>
        <p:spPr bwMode="auto">
          <a:xfrm>
            <a:off x="4054475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4" name="Line 52"/>
          <p:cNvSpPr>
            <a:spLocks noChangeShapeType="1"/>
          </p:cNvSpPr>
          <p:nvPr/>
        </p:nvSpPr>
        <p:spPr bwMode="auto">
          <a:xfrm>
            <a:off x="430530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5" name="Line 53"/>
          <p:cNvSpPr>
            <a:spLocks noChangeShapeType="1"/>
          </p:cNvSpPr>
          <p:nvPr/>
        </p:nvSpPr>
        <p:spPr bwMode="auto">
          <a:xfrm>
            <a:off x="3340100" y="1504950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6" name="Line 54"/>
          <p:cNvSpPr>
            <a:spLocks noChangeShapeType="1"/>
          </p:cNvSpPr>
          <p:nvPr/>
        </p:nvSpPr>
        <p:spPr bwMode="auto">
          <a:xfrm>
            <a:off x="3663950" y="1655763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7" name="Line 55"/>
          <p:cNvSpPr>
            <a:spLocks noChangeShapeType="1"/>
          </p:cNvSpPr>
          <p:nvPr/>
        </p:nvSpPr>
        <p:spPr bwMode="auto">
          <a:xfrm>
            <a:off x="7750175" y="325755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8" name="Line 56"/>
          <p:cNvSpPr>
            <a:spLocks noChangeShapeType="1"/>
          </p:cNvSpPr>
          <p:nvPr/>
        </p:nvSpPr>
        <p:spPr bwMode="auto">
          <a:xfrm flipV="1">
            <a:off x="4668838" y="180975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19" name="Line 57"/>
          <p:cNvSpPr>
            <a:spLocks noChangeShapeType="1"/>
          </p:cNvSpPr>
          <p:nvPr/>
        </p:nvSpPr>
        <p:spPr bwMode="auto">
          <a:xfrm flipV="1">
            <a:off x="5418138" y="196215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0" name="Line 58"/>
          <p:cNvSpPr>
            <a:spLocks noChangeShapeType="1"/>
          </p:cNvSpPr>
          <p:nvPr/>
        </p:nvSpPr>
        <p:spPr bwMode="auto">
          <a:xfrm flipV="1">
            <a:off x="6234113" y="1884364"/>
            <a:ext cx="0" cy="9921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1" name="Text Box 59"/>
          <p:cNvSpPr txBox="1">
            <a:spLocks noChangeArrowheads="1"/>
          </p:cNvSpPr>
          <p:nvPr/>
        </p:nvSpPr>
        <p:spPr bwMode="auto">
          <a:xfrm>
            <a:off x="4270375" y="15319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MWPM3</a:t>
            </a:r>
          </a:p>
        </p:txBody>
      </p:sp>
      <p:sp>
        <p:nvSpPr>
          <p:cNvPr id="32822" name="Text Box 60"/>
          <p:cNvSpPr txBox="1">
            <a:spLocks noChangeArrowheads="1"/>
          </p:cNvSpPr>
          <p:nvPr/>
        </p:nvSpPr>
        <p:spPr bwMode="auto">
          <a:xfrm>
            <a:off x="5043488" y="15573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MWPM4</a:t>
            </a:r>
          </a:p>
        </p:txBody>
      </p:sp>
      <p:sp>
        <p:nvSpPr>
          <p:cNvPr id="32823" name="Text Box 61"/>
          <p:cNvSpPr txBox="1">
            <a:spLocks noChangeArrowheads="1"/>
          </p:cNvSpPr>
          <p:nvPr/>
        </p:nvSpPr>
        <p:spPr bwMode="auto">
          <a:xfrm>
            <a:off x="5883275" y="1644651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MWPM5</a:t>
            </a:r>
          </a:p>
        </p:txBody>
      </p:sp>
      <p:sp>
        <p:nvSpPr>
          <p:cNvPr id="32824" name="Line 62"/>
          <p:cNvSpPr>
            <a:spLocks noChangeShapeType="1"/>
          </p:cNvSpPr>
          <p:nvPr/>
        </p:nvSpPr>
        <p:spPr bwMode="auto">
          <a:xfrm>
            <a:off x="6610350" y="25701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5" name="Line 65"/>
          <p:cNvSpPr>
            <a:spLocks noChangeShapeType="1"/>
          </p:cNvSpPr>
          <p:nvPr/>
        </p:nvSpPr>
        <p:spPr bwMode="auto">
          <a:xfrm>
            <a:off x="5880101" y="2708276"/>
            <a:ext cx="720725" cy="73025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6" name="Line 66"/>
          <p:cNvSpPr>
            <a:spLocks noChangeShapeType="1"/>
          </p:cNvSpPr>
          <p:nvPr/>
        </p:nvSpPr>
        <p:spPr bwMode="auto">
          <a:xfrm flipV="1">
            <a:off x="6575426" y="2565400"/>
            <a:ext cx="384175" cy="2349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7" name="Line 67"/>
          <p:cNvSpPr>
            <a:spLocks noChangeShapeType="1"/>
          </p:cNvSpPr>
          <p:nvPr/>
        </p:nvSpPr>
        <p:spPr bwMode="auto">
          <a:xfrm>
            <a:off x="6780213" y="18843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8" name="Line 71"/>
          <p:cNvSpPr>
            <a:spLocks noChangeShapeType="1"/>
          </p:cNvSpPr>
          <p:nvPr/>
        </p:nvSpPr>
        <p:spPr bwMode="auto">
          <a:xfrm flipV="1">
            <a:off x="5951539" y="2266951"/>
            <a:ext cx="828675" cy="441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29" name="Line 72"/>
          <p:cNvSpPr>
            <a:spLocks noChangeShapeType="1"/>
          </p:cNvSpPr>
          <p:nvPr/>
        </p:nvSpPr>
        <p:spPr bwMode="auto">
          <a:xfrm>
            <a:off x="6780213" y="2266950"/>
            <a:ext cx="2032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30" name="Line 73"/>
          <p:cNvSpPr>
            <a:spLocks noChangeShapeType="1"/>
          </p:cNvSpPr>
          <p:nvPr/>
        </p:nvSpPr>
        <p:spPr bwMode="auto">
          <a:xfrm flipV="1">
            <a:off x="6983414" y="1962150"/>
            <a:ext cx="477837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32" name="Line 75"/>
          <p:cNvSpPr>
            <a:spLocks noChangeShapeType="1"/>
          </p:cNvSpPr>
          <p:nvPr/>
        </p:nvSpPr>
        <p:spPr bwMode="auto">
          <a:xfrm flipV="1">
            <a:off x="2351088" y="3562351"/>
            <a:ext cx="698500" cy="11113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33" name="Text Box 76"/>
          <p:cNvSpPr txBox="1">
            <a:spLocks noChangeArrowheads="1"/>
          </p:cNvSpPr>
          <p:nvPr/>
        </p:nvSpPr>
        <p:spPr bwMode="auto">
          <a:xfrm>
            <a:off x="6240463" y="2171701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9900"/>
                </a:solidFill>
              </a:rPr>
              <a:t>H</a:t>
            </a:r>
            <a:r>
              <a:rPr lang="en-US" altLang="ja-JP" sz="1400" b="1" baseline="30000">
                <a:solidFill>
                  <a:srgbClr val="FF9900"/>
                </a:solidFill>
              </a:rPr>
              <a:t>-</a:t>
            </a:r>
          </a:p>
        </p:txBody>
      </p:sp>
      <p:sp>
        <p:nvSpPr>
          <p:cNvPr id="32834" name="Text Box 78"/>
          <p:cNvSpPr txBox="1">
            <a:spLocks noChangeArrowheads="1"/>
          </p:cNvSpPr>
          <p:nvPr/>
        </p:nvSpPr>
        <p:spPr bwMode="auto">
          <a:xfrm>
            <a:off x="6224588" y="2708276"/>
            <a:ext cx="359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3399"/>
                </a:solidFill>
              </a:rPr>
              <a:t>H</a:t>
            </a:r>
            <a:r>
              <a:rPr lang="en-US" altLang="ja-JP" sz="1400" b="1" baseline="30000">
                <a:solidFill>
                  <a:srgbClr val="FF3399"/>
                </a:solidFill>
              </a:rPr>
              <a:t>0</a:t>
            </a:r>
          </a:p>
        </p:txBody>
      </p:sp>
      <p:sp>
        <p:nvSpPr>
          <p:cNvPr id="32835" name="Text Box 80"/>
          <p:cNvSpPr txBox="1">
            <a:spLocks noChangeArrowheads="1"/>
          </p:cNvSpPr>
          <p:nvPr/>
        </p:nvSpPr>
        <p:spPr bwMode="auto">
          <a:xfrm>
            <a:off x="7056438" y="1811338"/>
            <a:ext cx="381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8000"/>
                </a:solidFill>
              </a:rPr>
              <a:t>H</a:t>
            </a:r>
            <a:r>
              <a:rPr lang="en-US" altLang="ja-JP" sz="1600" b="1" baseline="30000">
                <a:solidFill>
                  <a:srgbClr val="008000"/>
                </a:solidFill>
              </a:rPr>
              <a:t>+</a:t>
            </a:r>
            <a:endParaRPr lang="en-US" altLang="ja-JP" sz="1200" b="1">
              <a:solidFill>
                <a:srgbClr val="008000"/>
              </a:solidFill>
            </a:endParaRPr>
          </a:p>
        </p:txBody>
      </p:sp>
      <p:sp>
        <p:nvSpPr>
          <p:cNvPr id="32836" name="Line 83"/>
          <p:cNvSpPr>
            <a:spLocks noChangeShapeType="1"/>
          </p:cNvSpPr>
          <p:nvPr/>
        </p:nvSpPr>
        <p:spPr bwMode="auto">
          <a:xfrm>
            <a:off x="6610350" y="1555750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37" name="Line 84"/>
          <p:cNvSpPr>
            <a:spLocks noChangeShapeType="1"/>
          </p:cNvSpPr>
          <p:nvPr/>
        </p:nvSpPr>
        <p:spPr bwMode="auto">
          <a:xfrm>
            <a:off x="6780213" y="1339851"/>
            <a:ext cx="0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38" name="Text Box 85"/>
          <p:cNvSpPr txBox="1">
            <a:spLocks noChangeArrowheads="1"/>
          </p:cNvSpPr>
          <p:nvPr/>
        </p:nvSpPr>
        <p:spPr bwMode="auto">
          <a:xfrm>
            <a:off x="6162675" y="1357314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>
                    <a:lumMod val="50000"/>
                  </a:schemeClr>
                </a:solidFill>
              </a:rPr>
              <a:t>2nd foil</a:t>
            </a:r>
          </a:p>
        </p:txBody>
      </p:sp>
      <p:sp>
        <p:nvSpPr>
          <p:cNvPr id="32839" name="Text Box 86"/>
          <p:cNvSpPr txBox="1">
            <a:spLocks noChangeArrowheads="1"/>
          </p:cNvSpPr>
          <p:nvPr/>
        </p:nvSpPr>
        <p:spPr bwMode="auto">
          <a:xfrm>
            <a:off x="6446839" y="1139825"/>
            <a:ext cx="663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>
                    <a:lumMod val="50000"/>
                  </a:schemeClr>
                </a:solidFill>
              </a:rPr>
              <a:t>3rd foil</a:t>
            </a:r>
          </a:p>
        </p:txBody>
      </p:sp>
      <p:sp>
        <p:nvSpPr>
          <p:cNvPr id="32840" name="Line 87"/>
          <p:cNvSpPr>
            <a:spLocks noChangeShapeType="1"/>
          </p:cNvSpPr>
          <p:nvPr/>
        </p:nvSpPr>
        <p:spPr bwMode="auto">
          <a:xfrm>
            <a:off x="2278064" y="2876550"/>
            <a:ext cx="612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1" name="Line 88"/>
          <p:cNvSpPr>
            <a:spLocks noChangeShapeType="1"/>
          </p:cNvSpPr>
          <p:nvPr/>
        </p:nvSpPr>
        <p:spPr bwMode="auto">
          <a:xfrm flipV="1">
            <a:off x="2278063" y="219075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7248526" y="4945063"/>
            <a:ext cx="2517775" cy="1439862"/>
            <a:chOff x="3016" y="2069"/>
            <a:chExt cx="2087" cy="907"/>
          </a:xfrm>
        </p:grpSpPr>
        <p:sp>
          <p:nvSpPr>
            <p:cNvPr id="32882" name="Line 91"/>
            <p:cNvSpPr>
              <a:spLocks noChangeShapeType="1"/>
            </p:cNvSpPr>
            <p:nvPr/>
          </p:nvSpPr>
          <p:spPr bwMode="auto">
            <a:xfrm>
              <a:off x="3424" y="2069"/>
              <a:ext cx="2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3" name="Freeform 92"/>
            <p:cNvSpPr>
              <a:spLocks/>
            </p:cNvSpPr>
            <p:nvPr/>
          </p:nvSpPr>
          <p:spPr bwMode="auto">
            <a:xfrm>
              <a:off x="3697" y="2069"/>
              <a:ext cx="1406" cy="907"/>
            </a:xfrm>
            <a:custGeom>
              <a:avLst/>
              <a:gdLst>
                <a:gd name="T0" fmla="*/ 0 w 1406"/>
                <a:gd name="T1" fmla="*/ 0 h 907"/>
                <a:gd name="T2" fmla="*/ 90 w 1406"/>
                <a:gd name="T3" fmla="*/ 272 h 907"/>
                <a:gd name="T4" fmla="*/ 272 w 1406"/>
                <a:gd name="T5" fmla="*/ 499 h 907"/>
                <a:gd name="T6" fmla="*/ 589 w 1406"/>
                <a:gd name="T7" fmla="*/ 681 h 907"/>
                <a:gd name="T8" fmla="*/ 1406 w 1406"/>
                <a:gd name="T9" fmla="*/ 907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6"/>
                <a:gd name="T16" fmla="*/ 0 h 907"/>
                <a:gd name="T17" fmla="*/ 1406 w 1406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6" h="907">
                  <a:moveTo>
                    <a:pt x="0" y="0"/>
                  </a:moveTo>
                  <a:cubicBezTo>
                    <a:pt x="22" y="94"/>
                    <a:pt x="45" y="189"/>
                    <a:pt x="90" y="272"/>
                  </a:cubicBezTo>
                  <a:cubicBezTo>
                    <a:pt x="135" y="355"/>
                    <a:pt x="189" y="431"/>
                    <a:pt x="272" y="499"/>
                  </a:cubicBezTo>
                  <a:cubicBezTo>
                    <a:pt x="355" y="567"/>
                    <a:pt x="400" y="613"/>
                    <a:pt x="589" y="681"/>
                  </a:cubicBezTo>
                  <a:cubicBezTo>
                    <a:pt x="778" y="749"/>
                    <a:pt x="1092" y="828"/>
                    <a:pt x="1406" y="907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884" name="Line 93"/>
            <p:cNvSpPr>
              <a:spLocks noChangeShapeType="1"/>
            </p:cNvSpPr>
            <p:nvPr/>
          </p:nvSpPr>
          <p:spPr bwMode="auto">
            <a:xfrm flipH="1">
              <a:off x="3016" y="2069"/>
              <a:ext cx="408" cy="9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2844" name="Line 94"/>
          <p:cNvSpPr>
            <a:spLocks noChangeShapeType="1"/>
          </p:cNvSpPr>
          <p:nvPr/>
        </p:nvSpPr>
        <p:spPr bwMode="auto">
          <a:xfrm flipV="1">
            <a:off x="7102475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5" name="Line 95"/>
          <p:cNvSpPr>
            <a:spLocks noChangeShapeType="1"/>
          </p:cNvSpPr>
          <p:nvPr/>
        </p:nvSpPr>
        <p:spPr bwMode="auto">
          <a:xfrm>
            <a:off x="7751764" y="4797425"/>
            <a:ext cx="2016125" cy="63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6" name="Line 96"/>
          <p:cNvSpPr>
            <a:spLocks noChangeShapeType="1"/>
          </p:cNvSpPr>
          <p:nvPr/>
        </p:nvSpPr>
        <p:spPr bwMode="auto">
          <a:xfrm>
            <a:off x="9766300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7" name="Line 98"/>
          <p:cNvSpPr>
            <a:spLocks noChangeShapeType="1"/>
          </p:cNvSpPr>
          <p:nvPr/>
        </p:nvSpPr>
        <p:spPr bwMode="auto">
          <a:xfrm flipV="1">
            <a:off x="9766300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8" name="Line 99"/>
          <p:cNvSpPr>
            <a:spLocks noChangeShapeType="1"/>
          </p:cNvSpPr>
          <p:nvPr/>
        </p:nvSpPr>
        <p:spPr bwMode="auto">
          <a:xfrm flipV="1">
            <a:off x="8040688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49" name="Text Box 100"/>
          <p:cNvSpPr txBox="1">
            <a:spLocks noChangeArrowheads="1"/>
          </p:cNvSpPr>
          <p:nvPr/>
        </p:nvSpPr>
        <p:spPr bwMode="auto">
          <a:xfrm>
            <a:off x="8326438" y="44370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SB</a:t>
            </a:r>
          </a:p>
        </p:txBody>
      </p:sp>
      <p:sp>
        <p:nvSpPr>
          <p:cNvPr id="32850" name="Text Box 101"/>
          <p:cNvSpPr txBox="1">
            <a:spLocks noChangeArrowheads="1"/>
          </p:cNvSpPr>
          <p:nvPr/>
        </p:nvSpPr>
        <p:spPr bwMode="auto">
          <a:xfrm>
            <a:off x="7608889" y="507841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PB</a:t>
            </a:r>
          </a:p>
        </p:txBody>
      </p:sp>
      <p:sp>
        <p:nvSpPr>
          <p:cNvPr id="32851" name="Rectangle 102"/>
          <p:cNvSpPr>
            <a:spLocks noChangeArrowheads="1"/>
          </p:cNvSpPr>
          <p:nvPr/>
        </p:nvSpPr>
        <p:spPr bwMode="auto">
          <a:xfrm>
            <a:off x="8042275" y="6099176"/>
            <a:ext cx="141957" cy="28215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852" name="Line 103"/>
          <p:cNvSpPr>
            <a:spLocks noChangeShapeType="1"/>
          </p:cNvSpPr>
          <p:nvPr/>
        </p:nvSpPr>
        <p:spPr bwMode="auto">
          <a:xfrm flipV="1">
            <a:off x="7032625" y="63817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32854" name="Line 105"/>
          <p:cNvSpPr>
            <a:spLocks noChangeShapeType="1"/>
          </p:cNvSpPr>
          <p:nvPr/>
        </p:nvSpPr>
        <p:spPr bwMode="auto">
          <a:xfrm flipV="1">
            <a:off x="1955801" y="5084764"/>
            <a:ext cx="40671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55" name="Line 106"/>
          <p:cNvSpPr>
            <a:spLocks noChangeShapeType="1"/>
          </p:cNvSpPr>
          <p:nvPr/>
        </p:nvSpPr>
        <p:spPr bwMode="auto">
          <a:xfrm flipH="1" flipV="1">
            <a:off x="2279650" y="3573464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56" name="Oval 107"/>
          <p:cNvSpPr>
            <a:spLocks noChangeArrowheads="1"/>
          </p:cNvSpPr>
          <p:nvPr/>
        </p:nvSpPr>
        <p:spPr bwMode="auto">
          <a:xfrm rot="-3600000">
            <a:off x="5230019" y="5663407"/>
            <a:ext cx="368300" cy="220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860" name="Text Box 111"/>
          <p:cNvSpPr txBox="1">
            <a:spLocks noChangeArrowheads="1"/>
          </p:cNvSpPr>
          <p:nvPr/>
        </p:nvSpPr>
        <p:spPr bwMode="auto">
          <a:xfrm>
            <a:off x="4667251" y="5876926"/>
            <a:ext cx="1579563" cy="341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sz="1600" b="1" dirty="0"/>
              <a:t>Injection Beam</a:t>
            </a:r>
            <a:endParaRPr lang="ja-JP" altLang="en-US" sz="1600" b="1" dirty="0"/>
          </a:p>
        </p:txBody>
      </p:sp>
      <p:sp>
        <p:nvSpPr>
          <p:cNvPr id="32861" name="Line 112"/>
          <p:cNvSpPr>
            <a:spLocks noChangeShapeType="1"/>
          </p:cNvSpPr>
          <p:nvPr/>
        </p:nvSpPr>
        <p:spPr bwMode="auto">
          <a:xfrm flipV="1">
            <a:off x="5448300" y="5086350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62" name="Text Box 113"/>
          <p:cNvSpPr txBox="1">
            <a:spLocks noChangeArrowheads="1"/>
          </p:cNvSpPr>
          <p:nvPr/>
        </p:nvSpPr>
        <p:spPr bwMode="auto">
          <a:xfrm>
            <a:off x="50149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124.1</a:t>
            </a:r>
          </a:p>
        </p:txBody>
      </p:sp>
      <p:sp>
        <p:nvSpPr>
          <p:cNvPr id="32863" name="Text Box 114"/>
          <p:cNvSpPr txBox="1">
            <a:spLocks noChangeArrowheads="1"/>
          </p:cNvSpPr>
          <p:nvPr/>
        </p:nvSpPr>
        <p:spPr bwMode="auto">
          <a:xfrm>
            <a:off x="39354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93</a:t>
            </a:r>
          </a:p>
        </p:txBody>
      </p:sp>
      <p:sp>
        <p:nvSpPr>
          <p:cNvPr id="32864" name="Line 115"/>
          <p:cNvSpPr>
            <a:spLocks noChangeShapeType="1"/>
          </p:cNvSpPr>
          <p:nvPr/>
        </p:nvSpPr>
        <p:spPr bwMode="auto">
          <a:xfrm flipH="1">
            <a:off x="2279650" y="5805488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65" name="Text Box 116"/>
          <p:cNvSpPr txBox="1">
            <a:spLocks noChangeArrowheads="1"/>
          </p:cNvSpPr>
          <p:nvPr/>
        </p:nvSpPr>
        <p:spPr bwMode="auto">
          <a:xfrm>
            <a:off x="2279651" y="5757863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-4.4</a:t>
            </a:r>
          </a:p>
        </p:txBody>
      </p:sp>
      <p:sp>
        <p:nvSpPr>
          <p:cNvPr id="32866" name="Text Box 117"/>
          <p:cNvSpPr txBox="1">
            <a:spLocks noChangeArrowheads="1"/>
          </p:cNvSpPr>
          <p:nvPr/>
        </p:nvSpPr>
        <p:spPr bwMode="auto">
          <a:xfrm>
            <a:off x="2279650" y="4797426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/>
              <a:t>0</a:t>
            </a:r>
          </a:p>
        </p:txBody>
      </p:sp>
      <p:sp>
        <p:nvSpPr>
          <p:cNvPr id="32867" name="Text Box 118"/>
          <p:cNvSpPr txBox="1">
            <a:spLocks noChangeArrowheads="1"/>
          </p:cNvSpPr>
          <p:nvPr/>
        </p:nvSpPr>
        <p:spPr bwMode="auto">
          <a:xfrm rot="-2400000">
            <a:off x="7248526" y="1363663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To beam dump</a:t>
            </a:r>
          </a:p>
        </p:txBody>
      </p:sp>
      <p:sp>
        <p:nvSpPr>
          <p:cNvPr id="32868" name="Line 119"/>
          <p:cNvSpPr>
            <a:spLocks noChangeShapeType="1"/>
          </p:cNvSpPr>
          <p:nvPr/>
        </p:nvSpPr>
        <p:spPr bwMode="auto">
          <a:xfrm flipV="1">
            <a:off x="7527925" y="1341438"/>
            <a:ext cx="800100" cy="620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69" name="Text Box 120"/>
          <p:cNvSpPr txBox="1">
            <a:spLocks noChangeArrowheads="1"/>
          </p:cNvSpPr>
          <p:nvPr/>
        </p:nvSpPr>
        <p:spPr bwMode="auto">
          <a:xfrm>
            <a:off x="2855913" y="1323976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9900"/>
                </a:solidFill>
              </a:rPr>
              <a:t>H</a:t>
            </a:r>
            <a:r>
              <a:rPr lang="en-US" altLang="ja-JP" sz="1400" b="1" baseline="30000">
                <a:solidFill>
                  <a:srgbClr val="FF9900"/>
                </a:solidFill>
              </a:rPr>
              <a:t>-</a:t>
            </a:r>
          </a:p>
        </p:txBody>
      </p:sp>
      <p:sp>
        <p:nvSpPr>
          <p:cNvPr id="32870" name="Line 121"/>
          <p:cNvSpPr>
            <a:spLocks noChangeShapeType="1"/>
          </p:cNvSpPr>
          <p:nvPr/>
        </p:nvSpPr>
        <p:spPr bwMode="auto">
          <a:xfrm flipV="1">
            <a:off x="8040689" y="3562351"/>
            <a:ext cx="720725" cy="11113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2872" name="Oval 123"/>
          <p:cNvSpPr>
            <a:spLocks noChangeArrowheads="1"/>
          </p:cNvSpPr>
          <p:nvPr/>
        </p:nvSpPr>
        <p:spPr bwMode="auto">
          <a:xfrm rot="1800000">
            <a:off x="5081589" y="5586413"/>
            <a:ext cx="655637" cy="360362"/>
          </a:xfrm>
          <a:prstGeom prst="ellipse">
            <a:avLst/>
          </a:prstGeom>
          <a:noFill/>
          <a:ln w="38100">
            <a:solidFill>
              <a:srgbClr val="0099C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873" name="Line 126"/>
          <p:cNvSpPr>
            <a:spLocks noChangeShapeType="1"/>
          </p:cNvSpPr>
          <p:nvPr/>
        </p:nvSpPr>
        <p:spPr bwMode="auto">
          <a:xfrm flipV="1">
            <a:off x="7104063" y="4508500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2874" name="Text Box 127"/>
          <p:cNvSpPr txBox="1">
            <a:spLocks noChangeArrowheads="1"/>
          </p:cNvSpPr>
          <p:nvPr/>
        </p:nvSpPr>
        <p:spPr bwMode="auto">
          <a:xfrm>
            <a:off x="7104064" y="43656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current</a:t>
            </a:r>
            <a:endParaRPr lang="ja-JP" altLang="en-US" sz="1600" b="1"/>
          </a:p>
        </p:txBody>
      </p:sp>
      <p:sp>
        <p:nvSpPr>
          <p:cNvPr id="32875" name="Text Box 128"/>
          <p:cNvSpPr txBox="1">
            <a:spLocks noChangeArrowheads="1"/>
          </p:cNvSpPr>
          <p:nvPr/>
        </p:nvSpPr>
        <p:spPr bwMode="auto">
          <a:xfrm>
            <a:off x="10055226" y="6381750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time</a:t>
            </a:r>
            <a:endParaRPr lang="ja-JP" altLang="en-US" sz="1600" b="1"/>
          </a:p>
        </p:txBody>
      </p:sp>
      <p:sp>
        <p:nvSpPr>
          <p:cNvPr id="32876" name="Line 129"/>
          <p:cNvSpPr>
            <a:spLocks noChangeShapeType="1"/>
          </p:cNvSpPr>
          <p:nvPr/>
        </p:nvSpPr>
        <p:spPr bwMode="auto">
          <a:xfrm>
            <a:off x="8112126" y="652462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2877" name="Text Box 130"/>
          <p:cNvSpPr txBox="1">
            <a:spLocks noChangeArrowheads="1"/>
          </p:cNvSpPr>
          <p:nvPr/>
        </p:nvSpPr>
        <p:spPr bwMode="auto">
          <a:xfrm>
            <a:off x="7739063" y="6548439"/>
            <a:ext cx="250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Injection period(500μsec)</a:t>
            </a:r>
          </a:p>
        </p:txBody>
      </p:sp>
      <p:sp>
        <p:nvSpPr>
          <p:cNvPr id="32878" name="Line 133"/>
          <p:cNvSpPr>
            <a:spLocks noChangeShapeType="1"/>
          </p:cNvSpPr>
          <p:nvPr/>
        </p:nvSpPr>
        <p:spPr bwMode="auto">
          <a:xfrm flipV="1">
            <a:off x="6935789" y="2133600"/>
            <a:ext cx="528637" cy="4508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6" name="Line 3"/>
          <p:cNvSpPr>
            <a:spLocks noChangeShapeType="1"/>
          </p:cNvSpPr>
          <p:nvPr/>
        </p:nvSpPr>
        <p:spPr bwMode="auto">
          <a:xfrm flipV="1">
            <a:off x="4354513" y="3028950"/>
            <a:ext cx="654050" cy="522288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48" name="Line 4"/>
          <p:cNvSpPr>
            <a:spLocks noChangeShapeType="1"/>
          </p:cNvSpPr>
          <p:nvPr/>
        </p:nvSpPr>
        <p:spPr bwMode="auto">
          <a:xfrm>
            <a:off x="4986339" y="3028950"/>
            <a:ext cx="993775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49" name="Line 5"/>
          <p:cNvSpPr>
            <a:spLocks noChangeShapeType="1"/>
          </p:cNvSpPr>
          <p:nvPr/>
        </p:nvSpPr>
        <p:spPr bwMode="auto">
          <a:xfrm>
            <a:off x="5961064" y="3028950"/>
            <a:ext cx="649287" cy="522288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1" name="Text Box 91"/>
          <p:cNvSpPr txBox="1">
            <a:spLocks noChangeArrowheads="1"/>
          </p:cNvSpPr>
          <p:nvPr/>
        </p:nvSpPr>
        <p:spPr bwMode="auto">
          <a:xfrm>
            <a:off x="5807075" y="4725988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x[mm]</a:t>
            </a:r>
          </a:p>
        </p:txBody>
      </p:sp>
      <p:sp>
        <p:nvSpPr>
          <p:cNvPr id="152" name="Text Box 92"/>
          <p:cNvSpPr txBox="1">
            <a:spLocks noChangeArrowheads="1"/>
          </p:cNvSpPr>
          <p:nvPr/>
        </p:nvSpPr>
        <p:spPr bwMode="auto">
          <a:xfrm>
            <a:off x="1488108" y="3789040"/>
            <a:ext cx="107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x’[</a:t>
            </a:r>
            <a:r>
              <a:rPr lang="en-US" altLang="ja-JP" sz="1600" b="1" dirty="0" err="1"/>
              <a:t>mrad</a:t>
            </a:r>
            <a:r>
              <a:rPr lang="en-US" altLang="ja-JP" sz="1600" b="1" dirty="0"/>
              <a:t>]</a:t>
            </a:r>
          </a:p>
        </p:txBody>
      </p:sp>
      <p:sp>
        <p:nvSpPr>
          <p:cNvPr id="153" name="Text Box 104"/>
          <p:cNvSpPr txBox="1">
            <a:spLocks noChangeArrowheads="1"/>
          </p:cNvSpPr>
          <p:nvPr/>
        </p:nvSpPr>
        <p:spPr bwMode="auto">
          <a:xfrm>
            <a:off x="1631950" y="3212977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154" name="Text Box 108"/>
          <p:cNvSpPr txBox="1">
            <a:spLocks noChangeArrowheads="1"/>
          </p:cNvSpPr>
          <p:nvPr/>
        </p:nvSpPr>
        <p:spPr bwMode="auto">
          <a:xfrm>
            <a:off x="7969250" y="3193232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304800"/>
            <a:ext cx="8497888" cy="8207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4000" b="1" i="1" dirty="0">
                <a:solidFill>
                  <a:srgbClr val="00B0F0"/>
                </a:solidFill>
                <a:latin typeface="+mn-lt"/>
              </a:rPr>
              <a:t>  Horizontal Painting Injection Process</a:t>
            </a: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5382188" y="4290109"/>
            <a:ext cx="91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24931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85CCC-A302-43F5-9176-8DB07162F153}" type="slidenum">
              <a:rPr lang="en-US" altLang="ja-JP"/>
              <a:pPr>
                <a:defRPr/>
              </a:pPr>
              <a:t>9</a:t>
            </a:fld>
            <a:endParaRPr lang="en-US" altLang="ja-JP" dirty="0"/>
          </a:p>
        </p:txBody>
      </p:sp>
      <p:sp>
        <p:nvSpPr>
          <p:cNvPr id="33795" name="Rectangle 141"/>
          <p:cNvSpPr>
            <a:spLocks noChangeArrowheads="1"/>
          </p:cNvSpPr>
          <p:nvPr/>
        </p:nvSpPr>
        <p:spPr bwMode="auto">
          <a:xfrm>
            <a:off x="1524000" y="3807103"/>
            <a:ext cx="91440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 flipV="1">
            <a:off x="3033713" y="3500438"/>
            <a:ext cx="254000" cy="50800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 flipV="1">
            <a:off x="3286125" y="3440114"/>
            <a:ext cx="755650" cy="6032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 flipV="1">
            <a:off x="4041775" y="3429001"/>
            <a:ext cx="325438" cy="11113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 flipV="1">
            <a:off x="4354514" y="2781300"/>
            <a:ext cx="661987" cy="649288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>
            <a:off x="5016501" y="2781301"/>
            <a:ext cx="944563" cy="7937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>
            <a:off x="5951539" y="2852739"/>
            <a:ext cx="649287" cy="50482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6600826" y="3357564"/>
            <a:ext cx="358775" cy="14287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7751764" y="3500439"/>
            <a:ext cx="288925" cy="73025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>
            <a:off x="3033713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32861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>
            <a:off x="507523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09" name="Line 18"/>
          <p:cNvSpPr>
            <a:spLocks noChangeShapeType="1"/>
          </p:cNvSpPr>
          <p:nvPr/>
        </p:nvSpPr>
        <p:spPr bwMode="auto">
          <a:xfrm>
            <a:off x="5894388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>
            <a:off x="667385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11" name="Line 20"/>
          <p:cNvSpPr>
            <a:spLocks noChangeShapeType="1"/>
          </p:cNvSpPr>
          <p:nvPr/>
        </p:nvSpPr>
        <p:spPr bwMode="auto">
          <a:xfrm>
            <a:off x="8010525" y="325120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12" name="Line 21"/>
          <p:cNvSpPr>
            <a:spLocks noChangeShapeType="1"/>
          </p:cNvSpPr>
          <p:nvPr/>
        </p:nvSpPr>
        <p:spPr bwMode="auto">
          <a:xfrm>
            <a:off x="6935788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13" name="Text Box 22"/>
          <p:cNvSpPr txBox="1">
            <a:spLocks noChangeArrowheads="1"/>
          </p:cNvSpPr>
          <p:nvPr/>
        </p:nvSpPr>
        <p:spPr bwMode="auto">
          <a:xfrm>
            <a:off x="2808289" y="2936875"/>
            <a:ext cx="815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PB1,2</a:t>
            </a:r>
          </a:p>
        </p:txBody>
      </p:sp>
      <p:sp>
        <p:nvSpPr>
          <p:cNvPr id="33814" name="Text Box 23"/>
          <p:cNvSpPr txBox="1">
            <a:spLocks noChangeArrowheads="1"/>
          </p:cNvSpPr>
          <p:nvPr/>
        </p:nvSpPr>
        <p:spPr bwMode="auto">
          <a:xfrm>
            <a:off x="7489826" y="2936875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PB3,4</a:t>
            </a:r>
          </a:p>
        </p:txBody>
      </p:sp>
      <p:sp>
        <p:nvSpPr>
          <p:cNvPr id="33815" name="Text Box 24"/>
          <p:cNvSpPr txBox="1">
            <a:spLocks noChangeArrowheads="1"/>
          </p:cNvSpPr>
          <p:nvPr/>
        </p:nvSpPr>
        <p:spPr bwMode="auto">
          <a:xfrm>
            <a:off x="3789364" y="1352550"/>
            <a:ext cx="650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QFL</a:t>
            </a:r>
          </a:p>
        </p:txBody>
      </p:sp>
      <p:sp>
        <p:nvSpPr>
          <p:cNvPr id="33816" name="Text Box 25"/>
          <p:cNvSpPr txBox="1">
            <a:spLocks noChangeArrowheads="1"/>
          </p:cNvSpPr>
          <p:nvPr/>
        </p:nvSpPr>
        <p:spPr bwMode="auto">
          <a:xfrm>
            <a:off x="6711950" y="1352550"/>
            <a:ext cx="630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QDL</a:t>
            </a:r>
          </a:p>
        </p:txBody>
      </p:sp>
      <p:sp>
        <p:nvSpPr>
          <p:cNvPr id="33817" name="Text Box 26"/>
          <p:cNvSpPr txBox="1">
            <a:spLocks noChangeArrowheads="1"/>
          </p:cNvSpPr>
          <p:nvPr/>
        </p:nvSpPr>
        <p:spPr bwMode="auto">
          <a:xfrm>
            <a:off x="405447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SB1</a:t>
            </a:r>
          </a:p>
        </p:txBody>
      </p:sp>
      <p:sp>
        <p:nvSpPr>
          <p:cNvPr id="33818" name="Text Box 27"/>
          <p:cNvSpPr txBox="1">
            <a:spLocks noChangeArrowheads="1"/>
          </p:cNvSpPr>
          <p:nvPr/>
        </p:nvSpPr>
        <p:spPr bwMode="auto">
          <a:xfrm>
            <a:off x="4724400" y="37401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SB2</a:t>
            </a:r>
          </a:p>
        </p:txBody>
      </p:sp>
      <p:sp>
        <p:nvSpPr>
          <p:cNvPr id="33819" name="Text Box 28"/>
          <p:cNvSpPr txBox="1">
            <a:spLocks noChangeArrowheads="1"/>
          </p:cNvSpPr>
          <p:nvPr/>
        </p:nvSpPr>
        <p:spPr bwMode="auto">
          <a:xfrm>
            <a:off x="5678488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SB3</a:t>
            </a:r>
          </a:p>
        </p:txBody>
      </p:sp>
      <p:sp>
        <p:nvSpPr>
          <p:cNvPr id="33820" name="Text Box 29"/>
          <p:cNvSpPr txBox="1">
            <a:spLocks noChangeArrowheads="1"/>
          </p:cNvSpPr>
          <p:nvPr/>
        </p:nvSpPr>
        <p:spPr bwMode="auto">
          <a:xfrm>
            <a:off x="6359525" y="3740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3333FF"/>
                </a:solidFill>
              </a:rPr>
              <a:t>SB4</a:t>
            </a:r>
          </a:p>
        </p:txBody>
      </p:sp>
      <p:sp>
        <p:nvSpPr>
          <p:cNvPr id="33821" name="Text Box 30"/>
          <p:cNvSpPr txBox="1">
            <a:spLocks noChangeArrowheads="1"/>
          </p:cNvSpPr>
          <p:nvPr/>
        </p:nvSpPr>
        <p:spPr bwMode="auto">
          <a:xfrm>
            <a:off x="2266950" y="2112963"/>
            <a:ext cx="35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x</a:t>
            </a:r>
          </a:p>
        </p:txBody>
      </p:sp>
      <p:sp>
        <p:nvSpPr>
          <p:cNvPr id="33822" name="Line 31"/>
          <p:cNvSpPr>
            <a:spLocks noChangeShapeType="1"/>
          </p:cNvSpPr>
          <p:nvPr/>
        </p:nvSpPr>
        <p:spPr bwMode="auto">
          <a:xfrm flipH="1" flipV="1">
            <a:off x="3160713" y="1352550"/>
            <a:ext cx="188912" cy="3619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3" name="Text Box 32"/>
          <p:cNvSpPr txBox="1">
            <a:spLocks noChangeArrowheads="1"/>
          </p:cNvSpPr>
          <p:nvPr/>
        </p:nvSpPr>
        <p:spPr bwMode="auto">
          <a:xfrm>
            <a:off x="2978150" y="2138363"/>
            <a:ext cx="941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rgbClr val="009900"/>
                </a:solidFill>
              </a:rPr>
              <a:t>ISEP1,2</a:t>
            </a:r>
          </a:p>
        </p:txBody>
      </p:sp>
      <p:sp>
        <p:nvSpPr>
          <p:cNvPr id="33824" name="Line 33"/>
          <p:cNvSpPr>
            <a:spLocks noChangeShapeType="1"/>
          </p:cNvSpPr>
          <p:nvPr/>
        </p:nvSpPr>
        <p:spPr bwMode="auto">
          <a:xfrm>
            <a:off x="3349626" y="1690688"/>
            <a:ext cx="314325" cy="11906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5" name="Line 34"/>
          <p:cNvSpPr>
            <a:spLocks noChangeShapeType="1"/>
          </p:cNvSpPr>
          <p:nvPr/>
        </p:nvSpPr>
        <p:spPr bwMode="auto">
          <a:xfrm>
            <a:off x="3646489" y="1809751"/>
            <a:ext cx="395287" cy="746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6" name="Line 35"/>
          <p:cNvSpPr>
            <a:spLocks noChangeShapeType="1"/>
          </p:cNvSpPr>
          <p:nvPr/>
        </p:nvSpPr>
        <p:spPr bwMode="auto">
          <a:xfrm>
            <a:off x="4054476" y="1884363"/>
            <a:ext cx="341313" cy="11271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7" name="Line 36"/>
          <p:cNvSpPr>
            <a:spLocks noChangeShapeType="1"/>
          </p:cNvSpPr>
          <p:nvPr/>
        </p:nvSpPr>
        <p:spPr bwMode="auto">
          <a:xfrm>
            <a:off x="4354514" y="1971676"/>
            <a:ext cx="661987" cy="5937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8" name="Line 37"/>
          <p:cNvSpPr>
            <a:spLocks noChangeShapeType="1"/>
          </p:cNvSpPr>
          <p:nvPr/>
        </p:nvSpPr>
        <p:spPr bwMode="auto">
          <a:xfrm>
            <a:off x="5484813" y="1989139"/>
            <a:ext cx="0" cy="78263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29" name="Text Box 38"/>
          <p:cNvSpPr txBox="1">
            <a:spLocks noChangeArrowheads="1"/>
          </p:cNvSpPr>
          <p:nvPr/>
        </p:nvSpPr>
        <p:spPr bwMode="auto">
          <a:xfrm>
            <a:off x="5232400" y="1755775"/>
            <a:ext cx="890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</a:rPr>
              <a:t>1st foil</a:t>
            </a:r>
          </a:p>
        </p:txBody>
      </p:sp>
      <p:sp>
        <p:nvSpPr>
          <p:cNvPr id="33830" name="Text Box 39"/>
          <p:cNvSpPr txBox="1">
            <a:spLocks noChangeArrowheads="1"/>
          </p:cNvSpPr>
          <p:nvPr/>
        </p:nvSpPr>
        <p:spPr bwMode="auto">
          <a:xfrm>
            <a:off x="2617788" y="2495550"/>
            <a:ext cx="349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33831" name="Line 40"/>
          <p:cNvSpPr>
            <a:spLocks noChangeShapeType="1"/>
          </p:cNvSpPr>
          <p:nvPr/>
        </p:nvSpPr>
        <p:spPr bwMode="auto">
          <a:xfrm>
            <a:off x="6967539" y="3479800"/>
            <a:ext cx="784225" cy="20638"/>
          </a:xfrm>
          <a:prstGeom prst="line">
            <a:avLst/>
          </a:prstGeom>
          <a:noFill/>
          <a:ln w="28575">
            <a:solidFill>
              <a:srgbClr val="0099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2" name="Line 41"/>
          <p:cNvSpPr>
            <a:spLocks noChangeShapeType="1"/>
          </p:cNvSpPr>
          <p:nvPr/>
        </p:nvSpPr>
        <p:spPr bwMode="auto">
          <a:xfrm>
            <a:off x="4441825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3" name="Line 42"/>
          <p:cNvSpPr>
            <a:spLocks noChangeShapeType="1"/>
          </p:cNvSpPr>
          <p:nvPr/>
        </p:nvSpPr>
        <p:spPr bwMode="auto">
          <a:xfrm>
            <a:off x="49387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4" name="Line 43"/>
          <p:cNvSpPr>
            <a:spLocks noChangeShapeType="1"/>
          </p:cNvSpPr>
          <p:nvPr/>
        </p:nvSpPr>
        <p:spPr bwMode="auto">
          <a:xfrm>
            <a:off x="6030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5" name="Line 44"/>
          <p:cNvSpPr>
            <a:spLocks noChangeShapeType="1"/>
          </p:cNvSpPr>
          <p:nvPr/>
        </p:nvSpPr>
        <p:spPr bwMode="auto">
          <a:xfrm>
            <a:off x="6538913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6" name="Line 45"/>
          <p:cNvSpPr>
            <a:spLocks noChangeShapeType="1"/>
          </p:cNvSpPr>
          <p:nvPr/>
        </p:nvSpPr>
        <p:spPr bwMode="auto">
          <a:xfrm>
            <a:off x="4054475" y="1695450"/>
            <a:ext cx="0" cy="20955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7" name="Line 46"/>
          <p:cNvSpPr>
            <a:spLocks noChangeShapeType="1"/>
          </p:cNvSpPr>
          <p:nvPr/>
        </p:nvSpPr>
        <p:spPr bwMode="auto">
          <a:xfrm>
            <a:off x="4305300" y="1884364"/>
            <a:ext cx="0" cy="19065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8" name="Line 47"/>
          <p:cNvSpPr>
            <a:spLocks noChangeShapeType="1"/>
          </p:cNvSpPr>
          <p:nvPr/>
        </p:nvSpPr>
        <p:spPr bwMode="auto">
          <a:xfrm>
            <a:off x="3340100" y="1504950"/>
            <a:ext cx="0" cy="539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39" name="Line 48"/>
          <p:cNvSpPr>
            <a:spLocks noChangeShapeType="1"/>
          </p:cNvSpPr>
          <p:nvPr/>
        </p:nvSpPr>
        <p:spPr bwMode="auto">
          <a:xfrm>
            <a:off x="3663950" y="1655763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0" name="Line 49"/>
          <p:cNvSpPr>
            <a:spLocks noChangeShapeType="1"/>
          </p:cNvSpPr>
          <p:nvPr/>
        </p:nvSpPr>
        <p:spPr bwMode="auto">
          <a:xfrm>
            <a:off x="7750175" y="3257550"/>
            <a:ext cx="0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1" name="Line 50"/>
          <p:cNvSpPr>
            <a:spLocks noChangeShapeType="1"/>
          </p:cNvSpPr>
          <p:nvPr/>
        </p:nvSpPr>
        <p:spPr bwMode="auto">
          <a:xfrm flipV="1">
            <a:off x="4668838" y="180975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2" name="Line 51"/>
          <p:cNvSpPr>
            <a:spLocks noChangeShapeType="1"/>
          </p:cNvSpPr>
          <p:nvPr/>
        </p:nvSpPr>
        <p:spPr bwMode="auto">
          <a:xfrm flipV="1">
            <a:off x="5418138" y="196215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3" name="Line 52"/>
          <p:cNvSpPr>
            <a:spLocks noChangeShapeType="1"/>
          </p:cNvSpPr>
          <p:nvPr/>
        </p:nvSpPr>
        <p:spPr bwMode="auto">
          <a:xfrm flipV="1">
            <a:off x="6234113" y="1884364"/>
            <a:ext cx="0" cy="9921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4" name="Text Box 53"/>
          <p:cNvSpPr txBox="1">
            <a:spLocks noChangeArrowheads="1"/>
          </p:cNvSpPr>
          <p:nvPr/>
        </p:nvSpPr>
        <p:spPr bwMode="auto">
          <a:xfrm>
            <a:off x="4270375" y="15319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MWPM3</a:t>
            </a:r>
          </a:p>
        </p:txBody>
      </p:sp>
      <p:sp>
        <p:nvSpPr>
          <p:cNvPr id="33845" name="Text Box 54"/>
          <p:cNvSpPr txBox="1">
            <a:spLocks noChangeArrowheads="1"/>
          </p:cNvSpPr>
          <p:nvPr/>
        </p:nvSpPr>
        <p:spPr bwMode="auto">
          <a:xfrm>
            <a:off x="5043488" y="1557339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MWPM4</a:t>
            </a:r>
          </a:p>
        </p:txBody>
      </p:sp>
      <p:sp>
        <p:nvSpPr>
          <p:cNvPr id="33846" name="Text Box 55"/>
          <p:cNvSpPr txBox="1">
            <a:spLocks noChangeArrowheads="1"/>
          </p:cNvSpPr>
          <p:nvPr/>
        </p:nvSpPr>
        <p:spPr bwMode="auto">
          <a:xfrm>
            <a:off x="5883275" y="1644651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rgbClr val="FF0066"/>
                </a:solidFill>
              </a:rPr>
              <a:t>MWPM5</a:t>
            </a:r>
          </a:p>
        </p:txBody>
      </p:sp>
      <p:sp>
        <p:nvSpPr>
          <p:cNvPr id="33847" name="Line 56"/>
          <p:cNvSpPr>
            <a:spLocks noChangeShapeType="1"/>
          </p:cNvSpPr>
          <p:nvPr/>
        </p:nvSpPr>
        <p:spPr bwMode="auto">
          <a:xfrm>
            <a:off x="6610350" y="25701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8" name="Line 57"/>
          <p:cNvSpPr>
            <a:spLocks noChangeShapeType="1"/>
          </p:cNvSpPr>
          <p:nvPr/>
        </p:nvSpPr>
        <p:spPr bwMode="auto">
          <a:xfrm>
            <a:off x="5880101" y="2708276"/>
            <a:ext cx="720725" cy="73025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49" name="Line 58"/>
          <p:cNvSpPr>
            <a:spLocks noChangeShapeType="1"/>
          </p:cNvSpPr>
          <p:nvPr/>
        </p:nvSpPr>
        <p:spPr bwMode="auto">
          <a:xfrm flipV="1">
            <a:off x="6575426" y="2565400"/>
            <a:ext cx="384175" cy="2349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0" name="Line 59"/>
          <p:cNvSpPr>
            <a:spLocks noChangeShapeType="1"/>
          </p:cNvSpPr>
          <p:nvPr/>
        </p:nvSpPr>
        <p:spPr bwMode="auto">
          <a:xfrm>
            <a:off x="6780213" y="1884364"/>
            <a:ext cx="0" cy="61118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1" name="Line 60"/>
          <p:cNvSpPr>
            <a:spLocks noChangeShapeType="1"/>
          </p:cNvSpPr>
          <p:nvPr/>
        </p:nvSpPr>
        <p:spPr bwMode="auto">
          <a:xfrm flipV="1">
            <a:off x="5951539" y="2266951"/>
            <a:ext cx="828675" cy="441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2" name="Line 61"/>
          <p:cNvSpPr>
            <a:spLocks noChangeShapeType="1"/>
          </p:cNvSpPr>
          <p:nvPr/>
        </p:nvSpPr>
        <p:spPr bwMode="auto">
          <a:xfrm>
            <a:off x="6780213" y="2266950"/>
            <a:ext cx="2032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3" name="Line 62"/>
          <p:cNvSpPr>
            <a:spLocks noChangeShapeType="1"/>
          </p:cNvSpPr>
          <p:nvPr/>
        </p:nvSpPr>
        <p:spPr bwMode="auto">
          <a:xfrm flipV="1">
            <a:off x="6983414" y="1962150"/>
            <a:ext cx="477837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4" name="Text Box 65"/>
          <p:cNvSpPr txBox="1">
            <a:spLocks noChangeArrowheads="1"/>
          </p:cNvSpPr>
          <p:nvPr/>
        </p:nvSpPr>
        <p:spPr bwMode="auto">
          <a:xfrm>
            <a:off x="6240463" y="2171701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C000"/>
                </a:solidFill>
              </a:rPr>
              <a:t>H</a:t>
            </a:r>
            <a:r>
              <a:rPr lang="en-US" altLang="ja-JP" sz="1400" b="1" baseline="3000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33855" name="Text Box 68"/>
          <p:cNvSpPr txBox="1">
            <a:spLocks noChangeArrowheads="1"/>
          </p:cNvSpPr>
          <p:nvPr/>
        </p:nvSpPr>
        <p:spPr bwMode="auto">
          <a:xfrm>
            <a:off x="6224588" y="2708276"/>
            <a:ext cx="3593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0066"/>
                </a:solidFill>
              </a:rPr>
              <a:t>H</a:t>
            </a:r>
            <a:r>
              <a:rPr lang="en-US" altLang="ja-JP" sz="1400" b="1" baseline="30000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3856" name="Text Box 69"/>
          <p:cNvSpPr txBox="1">
            <a:spLocks noChangeArrowheads="1"/>
          </p:cNvSpPr>
          <p:nvPr/>
        </p:nvSpPr>
        <p:spPr bwMode="auto">
          <a:xfrm>
            <a:off x="7056438" y="1811338"/>
            <a:ext cx="381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8000"/>
                </a:solidFill>
              </a:rPr>
              <a:t>H</a:t>
            </a:r>
            <a:r>
              <a:rPr lang="en-US" altLang="ja-JP" sz="1600" b="1" baseline="30000">
                <a:solidFill>
                  <a:srgbClr val="008000"/>
                </a:solidFill>
              </a:rPr>
              <a:t>+</a:t>
            </a:r>
            <a:endParaRPr lang="en-US" altLang="ja-JP" sz="1200" b="1">
              <a:solidFill>
                <a:srgbClr val="008000"/>
              </a:solidFill>
            </a:endParaRPr>
          </a:p>
        </p:txBody>
      </p:sp>
      <p:sp>
        <p:nvSpPr>
          <p:cNvPr id="33857" name="Text Box 70"/>
          <p:cNvSpPr txBox="1">
            <a:spLocks noChangeArrowheads="1"/>
          </p:cNvSpPr>
          <p:nvPr/>
        </p:nvSpPr>
        <p:spPr bwMode="auto">
          <a:xfrm rot="-2400000">
            <a:off x="7248526" y="1363663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To beam dump</a:t>
            </a:r>
          </a:p>
        </p:txBody>
      </p:sp>
      <p:sp>
        <p:nvSpPr>
          <p:cNvPr id="33858" name="Line 71"/>
          <p:cNvSpPr>
            <a:spLocks noChangeShapeType="1"/>
          </p:cNvSpPr>
          <p:nvPr/>
        </p:nvSpPr>
        <p:spPr bwMode="auto">
          <a:xfrm flipV="1">
            <a:off x="7527925" y="1341438"/>
            <a:ext cx="800100" cy="620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59" name="Line 72"/>
          <p:cNvSpPr>
            <a:spLocks noChangeShapeType="1"/>
          </p:cNvSpPr>
          <p:nvPr/>
        </p:nvSpPr>
        <p:spPr bwMode="auto">
          <a:xfrm>
            <a:off x="6610350" y="1555750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0" name="Line 73"/>
          <p:cNvSpPr>
            <a:spLocks noChangeShapeType="1"/>
          </p:cNvSpPr>
          <p:nvPr/>
        </p:nvSpPr>
        <p:spPr bwMode="auto">
          <a:xfrm>
            <a:off x="6780213" y="1339851"/>
            <a:ext cx="0" cy="544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1" name="Text Box 74"/>
          <p:cNvSpPr txBox="1">
            <a:spLocks noChangeArrowheads="1"/>
          </p:cNvSpPr>
          <p:nvPr/>
        </p:nvSpPr>
        <p:spPr bwMode="auto">
          <a:xfrm>
            <a:off x="6162675" y="1357314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>
                    <a:lumMod val="50000"/>
                  </a:schemeClr>
                </a:solidFill>
              </a:rPr>
              <a:t>2nd foil</a:t>
            </a:r>
          </a:p>
        </p:txBody>
      </p:sp>
      <p:sp>
        <p:nvSpPr>
          <p:cNvPr id="33862" name="Text Box 75"/>
          <p:cNvSpPr txBox="1">
            <a:spLocks noChangeArrowheads="1"/>
          </p:cNvSpPr>
          <p:nvPr/>
        </p:nvSpPr>
        <p:spPr bwMode="auto">
          <a:xfrm>
            <a:off x="6446839" y="1139825"/>
            <a:ext cx="663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schemeClr val="bg1">
                    <a:lumMod val="50000"/>
                  </a:schemeClr>
                </a:solidFill>
              </a:rPr>
              <a:t>3rd foil</a:t>
            </a:r>
          </a:p>
        </p:txBody>
      </p:sp>
      <p:sp>
        <p:nvSpPr>
          <p:cNvPr id="33863" name="Line 76"/>
          <p:cNvSpPr>
            <a:spLocks noChangeShapeType="1"/>
          </p:cNvSpPr>
          <p:nvPr/>
        </p:nvSpPr>
        <p:spPr bwMode="auto">
          <a:xfrm>
            <a:off x="2278064" y="2876550"/>
            <a:ext cx="612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4" name="Line 77"/>
          <p:cNvSpPr>
            <a:spLocks noChangeShapeType="1"/>
          </p:cNvSpPr>
          <p:nvPr/>
        </p:nvSpPr>
        <p:spPr bwMode="auto">
          <a:xfrm flipV="1">
            <a:off x="2278063" y="219075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7" name="Line 93"/>
          <p:cNvSpPr>
            <a:spLocks noChangeShapeType="1"/>
          </p:cNvSpPr>
          <p:nvPr/>
        </p:nvSpPr>
        <p:spPr bwMode="auto">
          <a:xfrm flipV="1">
            <a:off x="1955801" y="5084764"/>
            <a:ext cx="40671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8" name="Line 94"/>
          <p:cNvSpPr>
            <a:spLocks noChangeShapeType="1"/>
          </p:cNvSpPr>
          <p:nvPr/>
        </p:nvSpPr>
        <p:spPr bwMode="auto">
          <a:xfrm flipH="1" flipV="1">
            <a:off x="2279650" y="3573464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69" name="Oval 95"/>
          <p:cNvSpPr>
            <a:spLocks noChangeArrowheads="1"/>
          </p:cNvSpPr>
          <p:nvPr/>
        </p:nvSpPr>
        <p:spPr bwMode="auto">
          <a:xfrm rot="-3600000">
            <a:off x="5230019" y="5663407"/>
            <a:ext cx="368300" cy="220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73" name="Text Box 99"/>
          <p:cNvSpPr txBox="1">
            <a:spLocks noChangeArrowheads="1"/>
          </p:cNvSpPr>
          <p:nvPr/>
        </p:nvSpPr>
        <p:spPr bwMode="auto">
          <a:xfrm>
            <a:off x="4873625" y="5876926"/>
            <a:ext cx="1651000" cy="341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sz="1600" b="1"/>
              <a:t>Injection Beam</a:t>
            </a:r>
            <a:endParaRPr lang="ja-JP" altLang="en-US" sz="1600" b="1"/>
          </a:p>
        </p:txBody>
      </p:sp>
      <p:sp>
        <p:nvSpPr>
          <p:cNvPr id="33874" name="Line 100"/>
          <p:cNvSpPr>
            <a:spLocks noChangeShapeType="1"/>
          </p:cNvSpPr>
          <p:nvPr/>
        </p:nvSpPr>
        <p:spPr bwMode="auto">
          <a:xfrm flipV="1">
            <a:off x="5448300" y="5086350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75" name="Text Box 101"/>
          <p:cNvSpPr txBox="1">
            <a:spLocks noChangeArrowheads="1"/>
          </p:cNvSpPr>
          <p:nvPr/>
        </p:nvSpPr>
        <p:spPr bwMode="auto">
          <a:xfrm>
            <a:off x="50149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124.1</a:t>
            </a:r>
          </a:p>
        </p:txBody>
      </p:sp>
      <p:sp>
        <p:nvSpPr>
          <p:cNvPr id="33876" name="Text Box 102"/>
          <p:cNvSpPr txBox="1">
            <a:spLocks noChangeArrowheads="1"/>
          </p:cNvSpPr>
          <p:nvPr/>
        </p:nvSpPr>
        <p:spPr bwMode="auto">
          <a:xfrm>
            <a:off x="3935414" y="47974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93</a:t>
            </a:r>
          </a:p>
        </p:txBody>
      </p:sp>
      <p:sp>
        <p:nvSpPr>
          <p:cNvPr id="33877" name="Line 103"/>
          <p:cNvSpPr>
            <a:spLocks noChangeShapeType="1"/>
          </p:cNvSpPr>
          <p:nvPr/>
        </p:nvSpPr>
        <p:spPr bwMode="auto">
          <a:xfrm flipH="1">
            <a:off x="2279650" y="5805488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78" name="Text Box 104"/>
          <p:cNvSpPr txBox="1">
            <a:spLocks noChangeArrowheads="1"/>
          </p:cNvSpPr>
          <p:nvPr/>
        </p:nvSpPr>
        <p:spPr bwMode="auto">
          <a:xfrm>
            <a:off x="2279651" y="5757863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/>
              <a:t>-4.4</a:t>
            </a:r>
          </a:p>
        </p:txBody>
      </p:sp>
      <p:sp>
        <p:nvSpPr>
          <p:cNvPr id="33879" name="Text Box 105"/>
          <p:cNvSpPr txBox="1">
            <a:spLocks noChangeArrowheads="1"/>
          </p:cNvSpPr>
          <p:nvPr/>
        </p:nvSpPr>
        <p:spPr bwMode="auto">
          <a:xfrm>
            <a:off x="2279650" y="4797426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0</a:t>
            </a:r>
          </a:p>
        </p:txBody>
      </p:sp>
      <p:sp>
        <p:nvSpPr>
          <p:cNvPr id="33880" name="Line 106"/>
          <p:cNvSpPr>
            <a:spLocks noChangeShapeType="1"/>
          </p:cNvSpPr>
          <p:nvPr/>
        </p:nvSpPr>
        <p:spPr bwMode="auto">
          <a:xfrm>
            <a:off x="5016500" y="2565400"/>
            <a:ext cx="431800" cy="714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81" name="Line 107"/>
          <p:cNvSpPr>
            <a:spLocks noChangeShapeType="1"/>
          </p:cNvSpPr>
          <p:nvPr/>
        </p:nvSpPr>
        <p:spPr bwMode="auto">
          <a:xfrm>
            <a:off x="5448301" y="2636838"/>
            <a:ext cx="576263" cy="809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82" name="Text Box 108"/>
          <p:cNvSpPr txBox="1">
            <a:spLocks noChangeArrowheads="1"/>
          </p:cNvSpPr>
          <p:nvPr/>
        </p:nvSpPr>
        <p:spPr bwMode="auto">
          <a:xfrm>
            <a:off x="2855913" y="1323976"/>
            <a:ext cx="3353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rgbClr val="FF9900"/>
                </a:solidFill>
              </a:rPr>
              <a:t>H</a:t>
            </a:r>
            <a:r>
              <a:rPr lang="en-US" altLang="ja-JP" sz="1400" b="1" baseline="30000">
                <a:solidFill>
                  <a:srgbClr val="FF9900"/>
                </a:solidFill>
              </a:rPr>
              <a:t>-</a:t>
            </a:r>
          </a:p>
        </p:txBody>
      </p:sp>
      <p:sp>
        <p:nvSpPr>
          <p:cNvPr id="33884" name="Line 111"/>
          <p:cNvSpPr>
            <a:spLocks noChangeShapeType="1"/>
          </p:cNvSpPr>
          <p:nvPr/>
        </p:nvSpPr>
        <p:spPr bwMode="auto">
          <a:xfrm>
            <a:off x="1919288" y="3573463"/>
            <a:ext cx="7632700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86" name="Oval 115"/>
          <p:cNvSpPr>
            <a:spLocks noChangeArrowheads="1"/>
          </p:cNvSpPr>
          <p:nvPr/>
        </p:nvSpPr>
        <p:spPr bwMode="auto">
          <a:xfrm rot="1800000">
            <a:off x="3968751" y="5110164"/>
            <a:ext cx="1438275" cy="427037"/>
          </a:xfrm>
          <a:prstGeom prst="ellipse">
            <a:avLst/>
          </a:prstGeom>
          <a:noFill/>
          <a:ln w="38100">
            <a:solidFill>
              <a:srgbClr val="0099C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87" name="Oval 116"/>
          <p:cNvSpPr>
            <a:spLocks noChangeArrowheads="1"/>
          </p:cNvSpPr>
          <p:nvPr/>
        </p:nvSpPr>
        <p:spPr bwMode="auto">
          <a:xfrm rot="1800000">
            <a:off x="3667125" y="4924426"/>
            <a:ext cx="2027238" cy="809625"/>
          </a:xfrm>
          <a:prstGeom prst="ellipse">
            <a:avLst/>
          </a:prstGeom>
          <a:noFill/>
          <a:ln w="38100">
            <a:solidFill>
              <a:srgbClr val="0099C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888" name="Line 110"/>
          <p:cNvSpPr>
            <a:spLocks noChangeShapeType="1"/>
          </p:cNvSpPr>
          <p:nvPr/>
        </p:nvSpPr>
        <p:spPr bwMode="auto">
          <a:xfrm flipV="1">
            <a:off x="2351088" y="3573463"/>
            <a:ext cx="698500" cy="0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89" name="Line 118"/>
          <p:cNvSpPr>
            <a:spLocks noChangeShapeType="1"/>
          </p:cNvSpPr>
          <p:nvPr/>
        </p:nvSpPr>
        <p:spPr bwMode="auto">
          <a:xfrm>
            <a:off x="5961063" y="2724150"/>
            <a:ext cx="614362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0" name="Line 119"/>
          <p:cNvSpPr>
            <a:spLocks noChangeShapeType="1"/>
          </p:cNvSpPr>
          <p:nvPr/>
        </p:nvSpPr>
        <p:spPr bwMode="auto">
          <a:xfrm>
            <a:off x="6575425" y="3257551"/>
            <a:ext cx="331788" cy="14446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1" name="Line 120"/>
          <p:cNvSpPr>
            <a:spLocks noChangeShapeType="1"/>
          </p:cNvSpPr>
          <p:nvPr/>
        </p:nvSpPr>
        <p:spPr bwMode="auto">
          <a:xfrm>
            <a:off x="6967539" y="3408364"/>
            <a:ext cx="784225" cy="206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2" name="Line 121"/>
          <p:cNvSpPr>
            <a:spLocks noChangeShapeType="1"/>
          </p:cNvSpPr>
          <p:nvPr/>
        </p:nvSpPr>
        <p:spPr bwMode="auto">
          <a:xfrm>
            <a:off x="7751764" y="3429001"/>
            <a:ext cx="288925" cy="730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3" name="AutoShape 122"/>
          <p:cNvSpPr>
            <a:spLocks noChangeArrowheads="1"/>
          </p:cNvSpPr>
          <p:nvPr/>
        </p:nvSpPr>
        <p:spPr bwMode="auto">
          <a:xfrm>
            <a:off x="8040689" y="3429001"/>
            <a:ext cx="719137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rgbClr val="0099CC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7248526" y="4945063"/>
            <a:ext cx="2517775" cy="1439862"/>
            <a:chOff x="3016" y="2069"/>
            <a:chExt cx="2087" cy="907"/>
          </a:xfrm>
        </p:grpSpPr>
        <p:sp>
          <p:nvSpPr>
            <p:cNvPr id="33913" name="Line 124"/>
            <p:cNvSpPr>
              <a:spLocks noChangeShapeType="1"/>
            </p:cNvSpPr>
            <p:nvPr/>
          </p:nvSpPr>
          <p:spPr bwMode="auto">
            <a:xfrm>
              <a:off x="3424" y="2069"/>
              <a:ext cx="2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914" name="Freeform 125"/>
            <p:cNvSpPr>
              <a:spLocks/>
            </p:cNvSpPr>
            <p:nvPr/>
          </p:nvSpPr>
          <p:spPr bwMode="auto">
            <a:xfrm>
              <a:off x="3697" y="2069"/>
              <a:ext cx="1406" cy="907"/>
            </a:xfrm>
            <a:custGeom>
              <a:avLst/>
              <a:gdLst>
                <a:gd name="T0" fmla="*/ 0 w 1406"/>
                <a:gd name="T1" fmla="*/ 0 h 907"/>
                <a:gd name="T2" fmla="*/ 90 w 1406"/>
                <a:gd name="T3" fmla="*/ 272 h 907"/>
                <a:gd name="T4" fmla="*/ 272 w 1406"/>
                <a:gd name="T5" fmla="*/ 499 h 907"/>
                <a:gd name="T6" fmla="*/ 589 w 1406"/>
                <a:gd name="T7" fmla="*/ 681 h 907"/>
                <a:gd name="T8" fmla="*/ 1406 w 1406"/>
                <a:gd name="T9" fmla="*/ 907 h 9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6"/>
                <a:gd name="T16" fmla="*/ 0 h 907"/>
                <a:gd name="T17" fmla="*/ 1406 w 1406"/>
                <a:gd name="T18" fmla="*/ 907 h 9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6" h="907">
                  <a:moveTo>
                    <a:pt x="0" y="0"/>
                  </a:moveTo>
                  <a:cubicBezTo>
                    <a:pt x="22" y="94"/>
                    <a:pt x="45" y="189"/>
                    <a:pt x="90" y="272"/>
                  </a:cubicBezTo>
                  <a:cubicBezTo>
                    <a:pt x="135" y="355"/>
                    <a:pt x="189" y="431"/>
                    <a:pt x="272" y="499"/>
                  </a:cubicBezTo>
                  <a:cubicBezTo>
                    <a:pt x="355" y="567"/>
                    <a:pt x="400" y="613"/>
                    <a:pt x="589" y="681"/>
                  </a:cubicBezTo>
                  <a:cubicBezTo>
                    <a:pt x="778" y="749"/>
                    <a:pt x="1092" y="828"/>
                    <a:pt x="1406" y="907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915" name="Line 126"/>
            <p:cNvSpPr>
              <a:spLocks noChangeShapeType="1"/>
            </p:cNvSpPr>
            <p:nvPr/>
          </p:nvSpPr>
          <p:spPr bwMode="auto">
            <a:xfrm flipH="1">
              <a:off x="3016" y="2069"/>
              <a:ext cx="408" cy="9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3895" name="Line 127"/>
          <p:cNvSpPr>
            <a:spLocks noChangeShapeType="1"/>
          </p:cNvSpPr>
          <p:nvPr/>
        </p:nvSpPr>
        <p:spPr bwMode="auto">
          <a:xfrm flipV="1">
            <a:off x="7102475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6" name="Line 128"/>
          <p:cNvSpPr>
            <a:spLocks noChangeShapeType="1"/>
          </p:cNvSpPr>
          <p:nvPr/>
        </p:nvSpPr>
        <p:spPr bwMode="auto">
          <a:xfrm>
            <a:off x="7751764" y="4797425"/>
            <a:ext cx="2016125" cy="63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7" name="Line 129"/>
          <p:cNvSpPr>
            <a:spLocks noChangeShapeType="1"/>
          </p:cNvSpPr>
          <p:nvPr/>
        </p:nvSpPr>
        <p:spPr bwMode="auto">
          <a:xfrm>
            <a:off x="9766300" y="4803775"/>
            <a:ext cx="649288" cy="15827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8" name="Line 130"/>
          <p:cNvSpPr>
            <a:spLocks noChangeShapeType="1"/>
          </p:cNvSpPr>
          <p:nvPr/>
        </p:nvSpPr>
        <p:spPr bwMode="auto">
          <a:xfrm flipV="1">
            <a:off x="9766300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899" name="Line 131"/>
          <p:cNvSpPr>
            <a:spLocks noChangeShapeType="1"/>
          </p:cNvSpPr>
          <p:nvPr/>
        </p:nvSpPr>
        <p:spPr bwMode="auto">
          <a:xfrm flipV="1">
            <a:off x="8040688" y="48037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900" name="Text Box 132"/>
          <p:cNvSpPr txBox="1">
            <a:spLocks noChangeArrowheads="1"/>
          </p:cNvSpPr>
          <p:nvPr/>
        </p:nvSpPr>
        <p:spPr bwMode="auto">
          <a:xfrm>
            <a:off x="8326438" y="44370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SB</a:t>
            </a:r>
          </a:p>
        </p:txBody>
      </p:sp>
      <p:sp>
        <p:nvSpPr>
          <p:cNvPr id="33901" name="Text Box 133"/>
          <p:cNvSpPr txBox="1">
            <a:spLocks noChangeArrowheads="1"/>
          </p:cNvSpPr>
          <p:nvPr/>
        </p:nvSpPr>
        <p:spPr bwMode="auto">
          <a:xfrm>
            <a:off x="7608889" y="507841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PB</a:t>
            </a:r>
          </a:p>
        </p:txBody>
      </p:sp>
      <p:sp>
        <p:nvSpPr>
          <p:cNvPr id="33902" name="Rectangle 134"/>
          <p:cNvSpPr>
            <a:spLocks noChangeArrowheads="1"/>
          </p:cNvSpPr>
          <p:nvPr/>
        </p:nvSpPr>
        <p:spPr bwMode="auto">
          <a:xfrm>
            <a:off x="8688858" y="6093297"/>
            <a:ext cx="143446" cy="29321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903" name="Line 135"/>
          <p:cNvSpPr>
            <a:spLocks noChangeShapeType="1"/>
          </p:cNvSpPr>
          <p:nvPr/>
        </p:nvSpPr>
        <p:spPr bwMode="auto">
          <a:xfrm flipV="1">
            <a:off x="7032625" y="63817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ja-JP" altLang="en-US"/>
          </a:p>
        </p:txBody>
      </p:sp>
      <p:sp>
        <p:nvSpPr>
          <p:cNvPr id="33904" name="Line 136"/>
          <p:cNvSpPr>
            <a:spLocks noChangeShapeType="1"/>
          </p:cNvSpPr>
          <p:nvPr/>
        </p:nvSpPr>
        <p:spPr bwMode="auto">
          <a:xfrm flipV="1">
            <a:off x="7104063" y="4508500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3905" name="Text Box 137"/>
          <p:cNvSpPr txBox="1">
            <a:spLocks noChangeArrowheads="1"/>
          </p:cNvSpPr>
          <p:nvPr/>
        </p:nvSpPr>
        <p:spPr bwMode="auto">
          <a:xfrm>
            <a:off x="7104064" y="436562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current</a:t>
            </a:r>
            <a:endParaRPr lang="ja-JP" altLang="en-US" sz="1600" b="1"/>
          </a:p>
        </p:txBody>
      </p:sp>
      <p:sp>
        <p:nvSpPr>
          <p:cNvPr id="33906" name="Text Box 138"/>
          <p:cNvSpPr txBox="1">
            <a:spLocks noChangeArrowheads="1"/>
          </p:cNvSpPr>
          <p:nvPr/>
        </p:nvSpPr>
        <p:spPr bwMode="auto">
          <a:xfrm>
            <a:off x="10055226" y="6381750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time</a:t>
            </a:r>
            <a:endParaRPr lang="ja-JP" altLang="en-US" sz="1600" b="1"/>
          </a:p>
        </p:txBody>
      </p:sp>
      <p:sp>
        <p:nvSpPr>
          <p:cNvPr id="33907" name="Line 139"/>
          <p:cNvSpPr>
            <a:spLocks noChangeShapeType="1"/>
          </p:cNvSpPr>
          <p:nvPr/>
        </p:nvSpPr>
        <p:spPr bwMode="auto">
          <a:xfrm>
            <a:off x="8112126" y="6524625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33908" name="Text Box 140"/>
          <p:cNvSpPr txBox="1">
            <a:spLocks noChangeArrowheads="1"/>
          </p:cNvSpPr>
          <p:nvPr/>
        </p:nvSpPr>
        <p:spPr bwMode="auto">
          <a:xfrm>
            <a:off x="7824789" y="6524625"/>
            <a:ext cx="2486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/>
              <a:t>Injection period(500μsec)</a:t>
            </a:r>
          </a:p>
        </p:txBody>
      </p:sp>
      <p:sp>
        <p:nvSpPr>
          <p:cNvPr id="33909" name="Line 142"/>
          <p:cNvSpPr>
            <a:spLocks noChangeShapeType="1"/>
          </p:cNvSpPr>
          <p:nvPr/>
        </p:nvSpPr>
        <p:spPr bwMode="auto">
          <a:xfrm flipV="1">
            <a:off x="6935789" y="2133600"/>
            <a:ext cx="528637" cy="4508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3" name="Line 3"/>
          <p:cNvSpPr>
            <a:spLocks noChangeShapeType="1"/>
          </p:cNvSpPr>
          <p:nvPr/>
        </p:nvSpPr>
        <p:spPr bwMode="auto">
          <a:xfrm flipV="1">
            <a:off x="4354513" y="3028950"/>
            <a:ext cx="654050" cy="522288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5" name="Line 4"/>
          <p:cNvSpPr>
            <a:spLocks noChangeShapeType="1"/>
          </p:cNvSpPr>
          <p:nvPr/>
        </p:nvSpPr>
        <p:spPr bwMode="auto">
          <a:xfrm>
            <a:off x="4986339" y="3028950"/>
            <a:ext cx="993775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6" name="Line 5"/>
          <p:cNvSpPr>
            <a:spLocks noChangeShapeType="1"/>
          </p:cNvSpPr>
          <p:nvPr/>
        </p:nvSpPr>
        <p:spPr bwMode="auto">
          <a:xfrm>
            <a:off x="5961064" y="3028950"/>
            <a:ext cx="649287" cy="522288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57" name="円/楕円 156"/>
          <p:cNvSpPr/>
          <p:nvPr/>
        </p:nvSpPr>
        <p:spPr>
          <a:xfrm>
            <a:off x="4655840" y="5301208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8" name="Text Box 94"/>
          <p:cNvSpPr txBox="1">
            <a:spLocks noChangeArrowheads="1"/>
          </p:cNvSpPr>
          <p:nvPr/>
        </p:nvSpPr>
        <p:spPr bwMode="auto">
          <a:xfrm>
            <a:off x="4253639" y="4280694"/>
            <a:ext cx="1579563" cy="341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altLang="ja-JP" sz="1600" b="1" dirty="0"/>
              <a:t>Ring orbit</a:t>
            </a:r>
            <a:endParaRPr lang="ja-JP" altLang="en-US" sz="1600" b="1" dirty="0"/>
          </a:p>
        </p:txBody>
      </p:sp>
      <p:cxnSp>
        <p:nvCxnSpPr>
          <p:cNvPr id="160" name="直線矢印コネクタ 159"/>
          <p:cNvCxnSpPr>
            <a:endCxn id="157" idx="0"/>
          </p:cNvCxnSpPr>
          <p:nvPr/>
        </p:nvCxnSpPr>
        <p:spPr>
          <a:xfrm flipH="1">
            <a:off x="4727848" y="4547413"/>
            <a:ext cx="61861" cy="75379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 Box 91"/>
          <p:cNvSpPr txBox="1">
            <a:spLocks noChangeArrowheads="1"/>
          </p:cNvSpPr>
          <p:nvPr/>
        </p:nvSpPr>
        <p:spPr bwMode="auto">
          <a:xfrm>
            <a:off x="5807075" y="4725988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x[mm]</a:t>
            </a:r>
          </a:p>
        </p:txBody>
      </p:sp>
      <p:sp>
        <p:nvSpPr>
          <p:cNvPr id="162" name="Text Box 92"/>
          <p:cNvSpPr txBox="1">
            <a:spLocks noChangeArrowheads="1"/>
          </p:cNvSpPr>
          <p:nvPr/>
        </p:nvSpPr>
        <p:spPr bwMode="auto">
          <a:xfrm>
            <a:off x="1488108" y="3789040"/>
            <a:ext cx="1079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b="1" dirty="0"/>
              <a:t>x’[</a:t>
            </a:r>
            <a:r>
              <a:rPr lang="en-US" altLang="ja-JP" sz="1600" b="1" dirty="0" err="1"/>
              <a:t>mrad</a:t>
            </a:r>
            <a:r>
              <a:rPr lang="en-US" altLang="ja-JP" sz="1600" b="1" dirty="0"/>
              <a:t>]</a:t>
            </a:r>
          </a:p>
        </p:txBody>
      </p:sp>
      <p:sp>
        <p:nvSpPr>
          <p:cNvPr id="163" name="Text Box 104"/>
          <p:cNvSpPr txBox="1">
            <a:spLocks noChangeArrowheads="1"/>
          </p:cNvSpPr>
          <p:nvPr/>
        </p:nvSpPr>
        <p:spPr bwMode="auto">
          <a:xfrm>
            <a:off x="1631950" y="3212977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164" name="Text Box 108"/>
          <p:cNvSpPr txBox="1">
            <a:spLocks noChangeArrowheads="1"/>
          </p:cNvSpPr>
          <p:nvPr/>
        </p:nvSpPr>
        <p:spPr bwMode="auto">
          <a:xfrm>
            <a:off x="7969250" y="3193232"/>
            <a:ext cx="1511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>
                <a:solidFill>
                  <a:srgbClr val="0099FF"/>
                </a:solidFill>
              </a:rPr>
              <a:t>Circulating beam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5231904" y="4293096"/>
            <a:ext cx="1224136" cy="230425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5382188" y="4290109"/>
            <a:ext cx="91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foil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304800"/>
            <a:ext cx="8497888" cy="8207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ja-JP" sz="4000" b="1" i="1" dirty="0">
                <a:solidFill>
                  <a:srgbClr val="00B0F0"/>
                </a:solidFill>
                <a:latin typeface="+mn-lt"/>
              </a:rPr>
              <a:t>  Horizontal Painting Injection Process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Jun 8th 2015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48727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2|5|7.8|4.3|8.8|2.4|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5.3|1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2.8|7.8|1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|39.6|15.6|36.1|18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|16.7|3.7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1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1.5|7.2|2.9|3.7|2.8|3.3|3.6|3.2|5.3|2.4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8.1|18.8|10.7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24.3|1.8|18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11235</TotalTime>
  <Words>7331</Words>
  <Application>Microsoft Office PowerPoint</Application>
  <PresentationFormat>ワイド画面</PresentationFormat>
  <Paragraphs>1832</Paragraphs>
  <Slides>79</Slides>
  <Notes>14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79</vt:i4>
      </vt:variant>
    </vt:vector>
  </HeadingPairs>
  <TitlesOfParts>
    <vt:vector size="101" baseType="lpstr">
      <vt:lpstr>HGPｺﾞｼｯｸE</vt:lpstr>
      <vt:lpstr>HGP創英角ﾎﾟｯﾌﾟ体</vt:lpstr>
      <vt:lpstr>HGSｺﾞｼｯｸE</vt:lpstr>
      <vt:lpstr>HG創英角ﾎﾟｯﾌﾟ体</vt:lpstr>
      <vt:lpstr>Microsoft YaHei</vt:lpstr>
      <vt:lpstr>ＭＳ Ｐゴシック</vt:lpstr>
      <vt:lpstr>ＭＳ Ｐ明朝</vt:lpstr>
      <vt:lpstr>ＭＳ 明朝</vt:lpstr>
      <vt:lpstr>SimSun</vt:lpstr>
      <vt:lpstr>StarSymbol</vt:lpstr>
      <vt:lpstr>VL ゴシック</vt:lpstr>
      <vt:lpstr>Arial</vt:lpstr>
      <vt:lpstr>Book Antiqua</vt:lpstr>
      <vt:lpstr>Calibri</vt:lpstr>
      <vt:lpstr>Calibri Light</vt:lpstr>
      <vt:lpstr>Kartika</vt:lpstr>
      <vt:lpstr>Symbol</vt:lpstr>
      <vt:lpstr>Times New Roman</vt:lpstr>
      <vt:lpstr>Wingdings</vt:lpstr>
      <vt:lpstr>Office テーマ</vt:lpstr>
      <vt:lpstr>数式</vt:lpstr>
      <vt:lpstr>Microsoft 数式 3.0</vt:lpstr>
      <vt:lpstr>Commissioning experience of J-PARC RCS</vt:lpstr>
      <vt:lpstr>PowerPoint プレゼンテーション</vt:lpstr>
      <vt:lpstr>Contents of this talk</vt:lpstr>
      <vt:lpstr>PowerPoint プレゼンテーション</vt:lpstr>
      <vt:lpstr>PowerPoint プレゼンテーション</vt:lpstr>
      <vt:lpstr>RCS injection process and acceleration cycle</vt:lpstr>
      <vt:lpstr>  RCS Injection System</vt:lpstr>
      <vt:lpstr>  Horizontal Painting Injection Process</vt:lpstr>
      <vt:lpstr>  Horizontal Painting Injection Process</vt:lpstr>
      <vt:lpstr>  Horizontal Painting Injection Process</vt:lpstr>
      <vt:lpstr>  Vertical Painting Injection process</vt:lpstr>
      <vt:lpstr>PowerPoint プレゼンテーション</vt:lpstr>
      <vt:lpstr>PowerPoint プレゼンテーション</vt:lpstr>
      <vt:lpstr>PowerPoint プレゼンテーション</vt:lpstr>
      <vt:lpstr>Contents of this talk</vt:lpstr>
      <vt:lpstr>PowerPoint プレゼンテーション</vt:lpstr>
      <vt:lpstr>Contents of this talk</vt:lpstr>
      <vt:lpstr>Tune Measurement ~Tune meter system and beam condition</vt:lpstr>
      <vt:lpstr>Tune Measurement ~FFT spectrum in DC mode (beam storage mode)</vt:lpstr>
      <vt:lpstr>Tune Measurement ~FFT spectrum in AC mode</vt:lpstr>
      <vt:lpstr>Tune Measurement ~FFT spectrum in AC mode</vt:lpstr>
      <vt:lpstr>Tune Measurement ~New analytical technic in AC mode</vt:lpstr>
      <vt:lpstr>Tune Measurement ~Comparison between general and new analysis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Contents of this talk</vt:lpstr>
      <vt:lpstr>Identification of phase space coordinates  at injection point</vt:lpstr>
      <vt:lpstr>Measurement of response matrix</vt:lpstr>
      <vt:lpstr>Injection error and betatron oscillation</vt:lpstr>
      <vt:lpstr>Horizontal and vertical painting injection process</vt:lpstr>
      <vt:lpstr>Recent measurement method of painting injection process</vt:lpstr>
      <vt:lpstr>Switching transverse painting area pulse-by-pulse between MLF and MR</vt:lpstr>
      <vt:lpstr>Beam loss issue by foil scattering</vt:lpstr>
      <vt:lpstr>PowerPoint プレゼンテーション</vt:lpstr>
      <vt:lpstr>PowerPoint プレゼンテーション</vt:lpstr>
      <vt:lpstr>Contents of this talk</vt:lpstr>
      <vt:lpstr>RCS kicker configuration (1)</vt:lpstr>
      <vt:lpstr>RCS kicker configuration (2)</vt:lpstr>
      <vt:lpstr>Field measurement and Ringing</vt:lpstr>
      <vt:lpstr>PowerPoint プレゼンテーション</vt:lpstr>
      <vt:lpstr>PowerPoint プレゼンテーション</vt:lpstr>
      <vt:lpstr>Timing scan kicker-by-kicker</vt:lpstr>
      <vt:lpstr>Comparison between all and each kicker timing scan</vt:lpstr>
      <vt:lpstr>Timing optimization for ringing compensation</vt:lpstr>
      <vt:lpstr>PowerPoint プレゼンテーション</vt:lpstr>
      <vt:lpstr>Online monitor and drift correction system for kicker timing</vt:lpstr>
      <vt:lpstr>Contents of this talk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Thank you for your attention.</vt:lpstr>
      <vt:lpstr>Backup of slides</vt:lpstr>
      <vt:lpstr>RCS beam commissioning system </vt:lpstr>
      <vt:lpstr>High intensity beam and space charge effect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大強度陽子加速器におけるバーチャル加速器ペインティング入射解析</dc:title>
  <dc:creator>原田寛之</dc:creator>
  <cp:lastModifiedBy>原田寛之</cp:lastModifiedBy>
  <cp:revision>66</cp:revision>
  <dcterms:created xsi:type="dcterms:W3CDTF">2015-05-07T06:56:33Z</dcterms:created>
  <dcterms:modified xsi:type="dcterms:W3CDTF">2015-06-08T06:05:50Z</dcterms:modified>
</cp:coreProperties>
</file>