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53" r:id="rId3"/>
    <p:sldMasterId id="2147483655" r:id="rId4"/>
  </p:sldMasterIdLst>
  <p:notesMasterIdLst>
    <p:notesMasterId r:id="rId31"/>
  </p:notesMasterIdLst>
  <p:sldIdLst>
    <p:sldId id="256" r:id="rId5"/>
    <p:sldId id="355" r:id="rId6"/>
    <p:sldId id="369" r:id="rId7"/>
    <p:sldId id="368" r:id="rId8"/>
    <p:sldId id="359" r:id="rId9"/>
    <p:sldId id="360" r:id="rId10"/>
    <p:sldId id="358" r:id="rId11"/>
    <p:sldId id="366" r:id="rId12"/>
    <p:sldId id="330" r:id="rId13"/>
    <p:sldId id="365" r:id="rId14"/>
    <p:sldId id="367" r:id="rId15"/>
    <p:sldId id="331" r:id="rId16"/>
    <p:sldId id="362" r:id="rId17"/>
    <p:sldId id="363" r:id="rId18"/>
    <p:sldId id="370" r:id="rId19"/>
    <p:sldId id="311" r:id="rId20"/>
    <p:sldId id="262" r:id="rId21"/>
    <p:sldId id="344" r:id="rId22"/>
    <p:sldId id="293" r:id="rId23"/>
    <p:sldId id="324" r:id="rId24"/>
    <p:sldId id="357" r:id="rId25"/>
    <p:sldId id="340" r:id="rId26"/>
    <p:sldId id="329" r:id="rId27"/>
    <p:sldId id="338" r:id="rId28"/>
    <p:sldId id="337" r:id="rId29"/>
    <p:sldId id="371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19" autoAdjust="0"/>
  </p:normalViewPr>
  <p:slideViewPr>
    <p:cSldViewPr>
      <p:cViewPr>
        <p:scale>
          <a:sx n="89" d="100"/>
          <a:sy n="89" d="100"/>
        </p:scale>
        <p:origin x="-288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2" Type="http://schemas.openxmlformats.org/officeDocument/2006/relationships/image" Target="../media/image50.emf"/><Relationship Id="rId1" Type="http://schemas.openxmlformats.org/officeDocument/2006/relationships/image" Target="../media/image49.emf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E18653C-8FE1-45D1-9159-7589A04C4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73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FC9B3B-5078-4C65-A4C8-BF044643FAE7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18653C-8FE1-45D1-9159-7589A04C410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04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z="1400" smtClean="0">
                <a:latin typeface="Arial" pitchFamily="34" charset="0"/>
              </a:rPr>
              <a:t>Use smaller water-cooled sections, more of them.</a:t>
            </a:r>
          </a:p>
          <a:p>
            <a:pPr lvl="1"/>
            <a:r>
              <a:rPr lang="en-GB" altLang="en-US" sz="1400" smtClean="0">
                <a:latin typeface="Arial" pitchFamily="34" charset="0"/>
              </a:rPr>
              <a:t>I have found a water-cooled heatsink in Farnell, made by Aavid. Size is 5” x12” (127 x 305mm).</a:t>
            </a:r>
          </a:p>
          <a:p>
            <a:r>
              <a:rPr lang="en-GB" altLang="en-US" sz="1400" smtClean="0">
                <a:latin typeface="Arial" pitchFamily="34" charset="0"/>
              </a:rPr>
              <a:t>Use isolated-tab FETs, as big as possible. IXYS IXFN100N50P are a 1kW, 90A, 500V part, in ISOTOP TO227 package. The heatsink will be grounded.</a:t>
            </a:r>
          </a:p>
          <a:p>
            <a:r>
              <a:rPr lang="en-GB" altLang="en-US" sz="1400" smtClean="0">
                <a:latin typeface="Arial" pitchFamily="34" charset="0"/>
              </a:rPr>
              <a:t>Be conservative with the power ratings. I have chosen to use 120 devices. The Aavid heatsink can take 6, with source resistors also in the ISOTOP  package and a 25A fuse mounted on insulated pillars for each transistor. 20 heatsinks will house 120 devices.</a:t>
            </a:r>
          </a:p>
          <a:p>
            <a:r>
              <a:rPr lang="en-GB" altLang="en-US" sz="1400" smtClean="0">
                <a:latin typeface="Arial" pitchFamily="34" charset="0"/>
              </a:rPr>
              <a:t>The power connections are only –ve supply and o/p, made by 15 x 3mm copper strip.</a:t>
            </a:r>
          </a:p>
          <a:p>
            <a:r>
              <a:rPr lang="en-GB" altLang="en-US" sz="1400" smtClean="0">
                <a:latin typeface="Arial" pitchFamily="34" charset="0"/>
              </a:rPr>
              <a:t>The heatsinks can mount in a standard 19” cabinet (we have a couple from R8), on some Unistrut or angle; in 2 banks of 10. Accessibility is via the side panels. Water manifolds can be one end of the heatsinks, and electrical connections to busbars at the other end.</a:t>
            </a:r>
          </a:p>
          <a:p>
            <a:r>
              <a:rPr lang="en-GB" altLang="en-US" sz="1400" smtClean="0">
                <a:latin typeface="Arial" pitchFamily="34" charset="0"/>
              </a:rPr>
              <a:t>A couple of extra heatsinks could house the shunt diodes and shunt resistors that are connected across the cavity. At present the cavity shunt resistance is about 1Ω</a:t>
            </a:r>
          </a:p>
          <a:p>
            <a:r>
              <a:rPr lang="en-GB" altLang="en-US" sz="1400" smtClean="0">
                <a:latin typeface="Arial" pitchFamily="34" charset="0"/>
              </a:rPr>
              <a:t>Make the water connections by quick release self-sealing connectors and the electrical connections by some short link wires, bolted at both ends. A failed heatsink bank can be quickly swapped out if required.</a:t>
            </a:r>
          </a:p>
          <a:p>
            <a:r>
              <a:rPr lang="en-GB" altLang="en-US" sz="1400" smtClean="0">
                <a:latin typeface="Arial" pitchFamily="34" charset="0"/>
              </a:rPr>
              <a:t>Control and auxiliary connections made by Molex or similar.</a:t>
            </a:r>
          </a:p>
          <a:p>
            <a:r>
              <a:rPr lang="en-GB" altLang="en-US" sz="1400" smtClean="0">
                <a:latin typeface="Arial" pitchFamily="34" charset="0"/>
              </a:rPr>
              <a:t>Control circuit for each heatsink, mounted on a PCB fixed to the heatsink.</a:t>
            </a:r>
          </a:p>
          <a:p>
            <a:endParaRPr lang="en-GB" altLang="en-US" smtClean="0">
              <a:latin typeface="Arial" pitchFamily="34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0DDB87B-1F2D-4B2F-9998-F6C524586008}" type="slidenum">
              <a:rPr lang="en-US" altLang="en-US" smtClean="0"/>
              <a:pPr eaLnBrk="1" hangingPunct="1"/>
              <a:t>23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smallbotto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11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42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1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largeto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756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65849-A4C1-4B24-8FC1-57880AFEC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42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0424A-A754-4BC6-B9D0-D15F67C1F2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58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2881F-B847-4151-8A28-6E2671345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1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49500"/>
            <a:ext cx="4038600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49500"/>
            <a:ext cx="4038600" cy="3776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8DB00-DB05-4CFF-9F0F-7ACC54980B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09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7983B-AE3C-42C3-AFBA-1FFC333D84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89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879F8-5ECE-4958-A38E-58B569171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02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77735-5551-4899-BC08-8158FE8A2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79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B74DC-D1D2-414B-874C-717129946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42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59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9F213-6C23-4B22-B53D-A9609C495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601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F5075-92F7-430F-B992-237B0EC65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14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2038"/>
            <a:ext cx="2057400" cy="5064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2038"/>
            <a:ext cx="6019800" cy="506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CD24A-B828-47FD-B4A2-ED716C334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57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smallto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4843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131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AD641-2416-4BE4-BC35-B46DF3647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53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2FA6A-4C57-425B-A16D-7456A2DAE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555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F6C4B-C192-47D8-97E2-55B5AEFBD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018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76475"/>
            <a:ext cx="4038600" cy="3849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D9991-2614-4A0F-96A8-5CA92093E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63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FBA33-0807-4E21-8A97-2FA136FD5C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51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F32E0-3F3A-4ED0-9032-5D5D911C6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988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1C002-8775-4370-9300-7E69A73D1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15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36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DD393-59FF-4A2F-9F2B-EC5A96463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027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AE329-EEE2-4A8F-84EB-8F0748CEA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22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29BEB-FE92-40C2-8EDB-D3A58FA0F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86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8050"/>
            <a:ext cx="2057400" cy="5218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8050"/>
            <a:ext cx="6019800" cy="5218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A50A3-2A6C-423E-9698-D4FECA699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536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largebotto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4843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131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51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896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82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7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73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17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735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27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9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26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589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76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241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0990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0990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03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28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33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5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9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92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issmallbottom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sislargetop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11413" y="1062038"/>
            <a:ext cx="62753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49500"/>
            <a:ext cx="8229600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E7EA66A-6B74-4CCD-8816-2FFAB776D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sissmalltop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411413" y="908050"/>
            <a:ext cx="6275387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76475"/>
            <a:ext cx="8229600" cy="38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E289CA36-B3D4-4971-B46C-1C21CF6D6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sislargebottom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3.emf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0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55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57.jpe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2.emf"/><Relationship Id="rId5" Type="http://schemas.openxmlformats.org/officeDocument/2006/relationships/image" Target="../media/image49.emf"/><Relationship Id="rId15" Type="http://schemas.openxmlformats.org/officeDocument/2006/relationships/image" Target="../media/image54.e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56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1.emf"/><Relationship Id="rId1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BRITANNIC\Synchrotron_RF\New%20HPD%20drawings\Animations\sky_render.avi" TargetMode="Externa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5.jpeg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62.jpeg"/><Relationship Id="rId7" Type="http://schemas.openxmlformats.org/officeDocument/2006/relationships/image" Target="../media/image99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jpeg"/><Relationship Id="rId2" Type="http://schemas.openxmlformats.org/officeDocument/2006/relationships/image" Target="../media/image10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"/>
            <a:ext cx="9144000" cy="764703"/>
          </a:xfrm>
        </p:spPr>
        <p:txBody>
          <a:bodyPr/>
          <a:lstStyle/>
          <a:p>
            <a:pPr eaLnBrk="1" hangingPunct="1"/>
            <a:r>
              <a:rPr lang="en-GB" sz="3200" dirty="0" smtClean="0"/>
              <a:t>Commissioning </a:t>
            </a:r>
            <a:r>
              <a:rPr lang="en-GB" sz="3200" dirty="0"/>
              <a:t>of </a:t>
            </a:r>
            <a:r>
              <a:rPr lang="en-GB" sz="3200" dirty="0" smtClean="0"/>
              <a:t>ISIS </a:t>
            </a:r>
            <a:r>
              <a:rPr lang="en-GB" sz="3200" dirty="0"/>
              <a:t>Ring RF </a:t>
            </a:r>
            <a:r>
              <a:rPr lang="en-GB" sz="3200" dirty="0" smtClean="0"/>
              <a:t>Systems</a:t>
            </a:r>
            <a:endParaRPr lang="en-US" altLang="en-US" sz="3200" dirty="0" smtClean="0">
              <a:solidFill>
                <a:schemeClr val="tx1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504" y="6237312"/>
            <a:ext cx="3168352" cy="617694"/>
          </a:xfrm>
        </p:spPr>
        <p:txBody>
          <a:bodyPr/>
          <a:lstStyle/>
          <a:p>
            <a:pPr eaLnBrk="1" hangingPunct="1"/>
            <a:r>
              <a:rPr lang="en-US" altLang="en-US" sz="1400" dirty="0" smtClean="0"/>
              <a:t>ICFA Beam Commissioning </a:t>
            </a:r>
          </a:p>
          <a:p>
            <a:pPr eaLnBrk="1" hangingPunct="1"/>
            <a:r>
              <a:rPr lang="en-US" altLang="en-US" sz="1400" dirty="0" smtClean="0"/>
              <a:t>Mini-workshop    June 2015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55576" y="1484784"/>
            <a:ext cx="7803890" cy="3918322"/>
            <a:chOff x="467544" y="1556791"/>
            <a:chExt cx="7803890" cy="3918322"/>
          </a:xfrm>
        </p:grpSpPr>
        <p:pic>
          <p:nvPicPr>
            <p:cNvPr id="5" name="Picture 4" descr="IMG_070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25607" r="56172" b="169"/>
            <a:stretch/>
          </p:blipFill>
          <p:spPr bwMode="auto">
            <a:xfrm>
              <a:off x="467544" y="1556791"/>
              <a:ext cx="1746954" cy="3905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" descr="Y:\Photos of kit\Thales558 bits\New HPD\P1010657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083"/>
            <a:stretch/>
          </p:blipFill>
          <p:spPr bwMode="auto">
            <a:xfrm>
              <a:off x="2316595" y="1556791"/>
              <a:ext cx="1217667" cy="2225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3" name="Picture 3" descr="C:\Users\as35\Pictures\Work\CavPhotos\SAM_1359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556791"/>
              <a:ext cx="2967240" cy="2225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5" name="Picture 5" descr="C:\Users\as35\Pictures\Work\CERN_March14\DSC_0350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10"/>
            <a:stretch/>
          </p:blipFill>
          <p:spPr bwMode="auto">
            <a:xfrm>
              <a:off x="2312312" y="3861049"/>
              <a:ext cx="3095729" cy="1614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6" name="Picture 6" descr="C:\Users\as35\Pictures\Work\RF Systems\2RF_people\P9080045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7" t="14481" r="22647" b="-598"/>
            <a:stretch/>
          </p:blipFill>
          <p:spPr bwMode="auto">
            <a:xfrm>
              <a:off x="6611164" y="3861049"/>
              <a:ext cx="1660270" cy="1614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7" name="Picture 7" descr="C:\Users\as35\Pictures\Work\RF Systems\2RF_people\P9080049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7" t="11113"/>
            <a:stretch/>
          </p:blipFill>
          <p:spPr bwMode="auto">
            <a:xfrm>
              <a:off x="6732240" y="1556791"/>
              <a:ext cx="1539194" cy="2223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8" name="Picture 8" descr="C:\Users\as35\Pictures\Work\RF Systems\Cavities\Bypass capacitors\DSC_0951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6"/>
            <a:stretch/>
          </p:blipFill>
          <p:spPr bwMode="auto">
            <a:xfrm>
              <a:off x="5496854" y="3861048"/>
              <a:ext cx="1039180" cy="1601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043608" y="5080886"/>
            <a:ext cx="115212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/>
              <a:t>Ian Gardner</a:t>
            </a:r>
            <a:endParaRPr lang="en-GB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2958198" y="5080885"/>
            <a:ext cx="86409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/>
              <a:t>Dave Allen</a:t>
            </a:r>
            <a:endParaRPr lang="en-GB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5830799" y="5080887"/>
            <a:ext cx="94735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/>
              <a:t>Derek Bayley</a:t>
            </a:r>
            <a:endParaRPr lang="en-GB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7524328" y="5080884"/>
            <a:ext cx="94735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/>
              <a:t>Neil Farthing</a:t>
            </a:r>
            <a:endParaRPr lang="en-GB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2739783" y="3437439"/>
            <a:ext cx="94735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/>
              <a:t>Dave Gibbs</a:t>
            </a:r>
            <a:endParaRPr lang="en-GB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4871616" y="3437438"/>
            <a:ext cx="107186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/>
              <a:t>Rob Mathieson</a:t>
            </a:r>
            <a:endParaRPr lang="en-GB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7316192" y="3437437"/>
            <a:ext cx="94735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/>
              <a:t>Dean Adams</a:t>
            </a:r>
            <a:endParaRPr lang="en-GB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4283968" y="5080887"/>
            <a:ext cx="93610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/>
              <a:t>Andy Seville</a:t>
            </a:r>
            <a:endParaRPr lang="en-GB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0" y="18864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000" b="1" kern="0" dirty="0" smtClean="0"/>
              <a:t>ISIS Dual Harmonic RF Upgrade</a:t>
            </a:r>
            <a:endParaRPr lang="en-GB" altLang="en-US" sz="2000" b="1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575474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Initial results June 2005</a:t>
            </a:r>
            <a:endParaRPr lang="en-GB" dirty="0"/>
          </a:p>
        </p:txBody>
      </p:sp>
      <p:grpSp>
        <p:nvGrpSpPr>
          <p:cNvPr id="5" name="Group 268"/>
          <p:cNvGrpSpPr>
            <a:grpSpLocks/>
          </p:cNvGrpSpPr>
          <p:nvPr/>
        </p:nvGrpSpPr>
        <p:grpSpPr bwMode="auto">
          <a:xfrm>
            <a:off x="899592" y="1021537"/>
            <a:ext cx="6613525" cy="4454525"/>
            <a:chOff x="956" y="1409"/>
            <a:chExt cx="2654" cy="2255"/>
          </a:xfrm>
        </p:grpSpPr>
        <p:pic>
          <p:nvPicPr>
            <p:cNvPr id="6" name="Picture 251" descr="fig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" y="1409"/>
              <a:ext cx="1174" cy="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252"/>
            <p:cNvGrpSpPr>
              <a:grpSpLocks/>
            </p:cNvGrpSpPr>
            <p:nvPr/>
          </p:nvGrpSpPr>
          <p:grpSpPr bwMode="auto">
            <a:xfrm>
              <a:off x="2192" y="2575"/>
              <a:ext cx="1418" cy="1080"/>
              <a:chOff x="15479" y="11397"/>
              <a:chExt cx="4219" cy="2561"/>
            </a:xfrm>
          </p:grpSpPr>
          <p:pic>
            <p:nvPicPr>
              <p:cNvPr id="10" name="Picture 253" descr="fig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79" y="11578"/>
                <a:ext cx="3492" cy="2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54" descr="fig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83" y="11397"/>
                <a:ext cx="1815" cy="1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255" descr="fig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" y="1409"/>
              <a:ext cx="1174" cy="1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56" descr="fig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" y="2652"/>
              <a:ext cx="1174" cy="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 Box 259"/>
          <p:cNvSpPr txBox="1">
            <a:spLocks noChangeArrowheads="1"/>
          </p:cNvSpPr>
          <p:nvPr/>
        </p:nvSpPr>
        <p:spPr bwMode="auto">
          <a:xfrm>
            <a:off x="4376543" y="5484890"/>
            <a:ext cx="2130739" cy="20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016" tIns="10008" rIns="20016" bIns="10008">
            <a:spAutoFit/>
          </a:bodyPr>
          <a:lstStyle>
            <a:lvl1pPr defTabSz="53498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100013" defTabSz="53498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200025" defTabSz="53498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300038" defTabSz="53498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400050" defTabSz="53498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8572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13144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17716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22288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200" dirty="0" smtClean="0"/>
              <a:t> Beam </a:t>
            </a:r>
            <a:r>
              <a:rPr lang="en-GB" altLang="en-US" sz="1200" dirty="0"/>
              <a:t>intensity and beam loss</a:t>
            </a:r>
          </a:p>
        </p:txBody>
      </p:sp>
      <p:sp>
        <p:nvSpPr>
          <p:cNvPr id="13" name="Rectangle 260"/>
          <p:cNvSpPr>
            <a:spLocks noChangeArrowheads="1"/>
          </p:cNvSpPr>
          <p:nvPr/>
        </p:nvSpPr>
        <p:spPr bwMode="auto">
          <a:xfrm>
            <a:off x="5724127" y="3475763"/>
            <a:ext cx="1028933" cy="48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0016" tIns="10008" rIns="20016" bIns="10008">
            <a:spAutoFit/>
          </a:bodyPr>
          <a:lstStyle>
            <a:lvl1pPr defTabSz="53498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100013" defTabSz="53498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200025" defTabSz="53498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300038" defTabSz="53498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400050" defTabSz="53498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8572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13144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17716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22288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r">
              <a:spcBef>
                <a:spcPct val="50000"/>
              </a:spcBef>
            </a:pPr>
            <a:r>
              <a:rPr lang="en-GB" altLang="en-US" sz="1200" dirty="0">
                <a:solidFill>
                  <a:srgbClr val="FF3300"/>
                </a:solidFill>
              </a:rPr>
              <a:t>95%</a:t>
            </a:r>
          </a:p>
          <a:p>
            <a:pPr lvl="1" algn="r">
              <a:spcBef>
                <a:spcPct val="50000"/>
              </a:spcBef>
            </a:pPr>
            <a:endParaRPr lang="en-GB" altLang="en-US" sz="1200" dirty="0"/>
          </a:p>
        </p:txBody>
      </p:sp>
      <p:sp>
        <p:nvSpPr>
          <p:cNvPr id="14" name="Line 261"/>
          <p:cNvSpPr>
            <a:spLocks noChangeShapeType="1"/>
          </p:cNvSpPr>
          <p:nvPr/>
        </p:nvSpPr>
        <p:spPr bwMode="auto">
          <a:xfrm flipH="1">
            <a:off x="6276588" y="3578467"/>
            <a:ext cx="230693" cy="133350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15" name="Line 262"/>
          <p:cNvSpPr>
            <a:spLocks noChangeShapeType="1"/>
          </p:cNvSpPr>
          <p:nvPr/>
        </p:nvSpPr>
        <p:spPr bwMode="auto">
          <a:xfrm flipV="1">
            <a:off x="6327776" y="3840507"/>
            <a:ext cx="174625" cy="174625"/>
          </a:xfrm>
          <a:prstGeom prst="line">
            <a:avLst/>
          </a:prstGeom>
          <a:noFill/>
          <a:ln w="12700">
            <a:solidFill>
              <a:srgbClr val="114FF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6" name="Text Box 263"/>
          <p:cNvSpPr txBox="1">
            <a:spLocks noChangeArrowheads="1"/>
          </p:cNvSpPr>
          <p:nvPr/>
        </p:nvSpPr>
        <p:spPr bwMode="auto">
          <a:xfrm>
            <a:off x="3979591" y="2952437"/>
            <a:ext cx="2870401" cy="20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0016" tIns="10008" rIns="20016" bIns="10008">
            <a:spAutoFit/>
          </a:bodyPr>
          <a:lstStyle>
            <a:lvl1pPr defTabSz="53498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100013" defTabSz="53498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200025" defTabSz="53498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300038" defTabSz="53498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400050" defTabSz="53498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8572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13144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17716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22288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200" dirty="0"/>
              <a:t>2RF -  Cavity gap volts peak ~ 6kV </a:t>
            </a:r>
          </a:p>
        </p:txBody>
      </p:sp>
      <p:sp>
        <p:nvSpPr>
          <p:cNvPr id="17" name="Text Box 264"/>
          <p:cNvSpPr txBox="1">
            <a:spLocks noChangeArrowheads="1"/>
          </p:cNvSpPr>
          <p:nvPr/>
        </p:nvSpPr>
        <p:spPr bwMode="auto">
          <a:xfrm>
            <a:off x="1763688" y="5458283"/>
            <a:ext cx="1510377" cy="20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016" tIns="10008" rIns="20016" bIns="10008">
            <a:spAutoFit/>
          </a:bodyPr>
          <a:lstStyle>
            <a:lvl1pPr defTabSz="53498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100013" defTabSz="53498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200025" defTabSz="53498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300038" defTabSz="53498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400050" defTabSz="53498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8572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13144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17716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22288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200" dirty="0"/>
              <a:t>2RF - Proton Pulses  </a:t>
            </a:r>
          </a:p>
        </p:txBody>
      </p:sp>
      <p:sp>
        <p:nvSpPr>
          <p:cNvPr id="18" name="Text Box 265"/>
          <p:cNvSpPr txBox="1">
            <a:spLocks noChangeArrowheads="1"/>
          </p:cNvSpPr>
          <p:nvPr/>
        </p:nvSpPr>
        <p:spPr bwMode="auto">
          <a:xfrm>
            <a:off x="908843" y="3035254"/>
            <a:ext cx="2906998" cy="20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0016" tIns="10008" rIns="20016" bIns="10008">
            <a:spAutoFit/>
          </a:bodyPr>
          <a:lstStyle>
            <a:lvl1pPr defTabSz="53498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100013" defTabSz="53498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200025" defTabSz="53498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300038" defTabSz="53498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400050" defTabSz="53498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8572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13144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17716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22288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1200" dirty="0"/>
              <a:t>2RF - Accelerated beam for 1.8 </a:t>
            </a:r>
            <a:r>
              <a:rPr lang="en-GB" altLang="en-US" sz="1200" dirty="0" err="1"/>
              <a:t>ms</a:t>
            </a:r>
            <a:r>
              <a:rPr lang="en-GB" altLang="en-US" sz="1200" dirty="0"/>
              <a:t> </a:t>
            </a:r>
          </a:p>
        </p:txBody>
      </p:sp>
      <p:sp>
        <p:nvSpPr>
          <p:cNvPr id="19" name="Rectangle 266"/>
          <p:cNvSpPr>
            <a:spLocks noChangeArrowheads="1"/>
          </p:cNvSpPr>
          <p:nvPr/>
        </p:nvSpPr>
        <p:spPr bwMode="auto">
          <a:xfrm>
            <a:off x="6497741" y="3725472"/>
            <a:ext cx="619428" cy="204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20016" tIns="10008" rIns="20016" bIns="10008">
            <a:spAutoFit/>
          </a:bodyPr>
          <a:lstStyle>
            <a:lvl1pPr defTabSz="534988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100013" defTabSz="534988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200025" defTabSz="534988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300038" defTabSz="534988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400050" defTabSz="534988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8572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13144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17716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2228850" defTabSz="534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>
              <a:spcBef>
                <a:spcPct val="50000"/>
              </a:spcBef>
            </a:pPr>
            <a:r>
              <a:rPr lang="en-GB" altLang="en-US" sz="1200" dirty="0">
                <a:solidFill>
                  <a:srgbClr val="114FFB"/>
                </a:solidFill>
              </a:rPr>
              <a:t>93.5%</a:t>
            </a:r>
            <a:r>
              <a:rPr lang="en-GB" alt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951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0" y="18864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000" b="1" kern="0" dirty="0" smtClean="0"/>
              <a:t>ISIS Dual Harmonic RF Upgrade</a:t>
            </a:r>
            <a:endParaRPr lang="en-GB" altLang="en-US" sz="2000" b="1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179512" y="57547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By October 2006, 1</a:t>
            </a:r>
            <a:r>
              <a:rPr lang="en-GB" baseline="30000" dirty="0" smtClean="0"/>
              <a:t>st</a:t>
            </a:r>
            <a:r>
              <a:rPr lang="en-GB" dirty="0" smtClean="0"/>
              <a:t> 36 day user cycle with DHRF (two 2RF cavities)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241865" y="1052736"/>
            <a:ext cx="5628217" cy="2952328"/>
            <a:chOff x="107504" y="1772816"/>
            <a:chExt cx="5662464" cy="3334122"/>
          </a:xfrm>
        </p:grpSpPr>
        <p:grpSp>
          <p:nvGrpSpPr>
            <p:cNvPr id="20" name="Group 23"/>
            <p:cNvGrpSpPr>
              <a:grpSpLocks/>
            </p:cNvGrpSpPr>
            <p:nvPr/>
          </p:nvGrpSpPr>
          <p:grpSpPr bwMode="auto">
            <a:xfrm>
              <a:off x="107504" y="1772816"/>
              <a:ext cx="5662464" cy="3334122"/>
              <a:chOff x="45" y="1117"/>
              <a:chExt cx="5715" cy="2282"/>
            </a:xfrm>
          </p:grpSpPr>
          <p:graphicFrame>
            <p:nvGraphicFramePr>
              <p:cNvPr id="21" name="Object 24"/>
              <p:cNvGraphicFramePr>
                <a:graphicFrameLocks noChangeAspect="1"/>
              </p:cNvGraphicFramePr>
              <p:nvPr/>
            </p:nvGraphicFramePr>
            <p:xfrm>
              <a:off x="45" y="1117"/>
              <a:ext cx="1900" cy="1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34" name="Chart" r:id="rId4" imgW="4667227" imgH="2657314" progId="Excel.Chart.8">
                      <p:embed/>
                    </p:oleObj>
                  </mc:Choice>
                  <mc:Fallback>
                    <p:oleObj name="Chart" r:id="rId4" imgW="4667227" imgH="2657314" progId="Excel.Chart.8">
                      <p:embed/>
                      <p:pic>
                        <p:nvPicPr>
                          <p:cNvPr id="0" name=""/>
                          <p:cNvPicPr>
                            <a:picLocks noRot="1"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" y="1117"/>
                            <a:ext cx="1900" cy="1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00000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">
                                <a:solidFill>
                                  <a:srgbClr val="FFFFFF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2" name="Object 25"/>
              <p:cNvGraphicFramePr>
                <a:graphicFrameLocks noChangeAspect="1"/>
              </p:cNvGraphicFramePr>
              <p:nvPr/>
            </p:nvGraphicFramePr>
            <p:xfrm>
              <a:off x="1950" y="1117"/>
              <a:ext cx="1904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35" name="Chart" r:id="rId6" imgW="4676606" imgH="2667068" progId="Excel.Chart.8">
                      <p:embed/>
                    </p:oleObj>
                  </mc:Choice>
                  <mc:Fallback>
                    <p:oleObj name="Chart" r:id="rId6" imgW="4676606" imgH="2667068" progId="Excel.Chart.8">
                      <p:embed/>
                      <p:pic>
                        <p:nvPicPr>
                          <p:cNvPr id="0" name=""/>
                          <p:cNvPicPr>
                            <a:picLocks noRot="1"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50" y="1117"/>
                            <a:ext cx="1904" cy="11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00000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">
                                <a:solidFill>
                                  <a:srgbClr val="FFFFFF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3" name="Object 26"/>
              <p:cNvGraphicFramePr>
                <a:graphicFrameLocks noChangeAspect="1"/>
              </p:cNvGraphicFramePr>
              <p:nvPr/>
            </p:nvGraphicFramePr>
            <p:xfrm>
              <a:off x="3855" y="1117"/>
              <a:ext cx="1905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36" name="Chart" r:id="rId8" imgW="4676606" imgH="2667068" progId="Excel.Chart.8">
                      <p:embed/>
                    </p:oleObj>
                  </mc:Choice>
                  <mc:Fallback>
                    <p:oleObj name="Chart" r:id="rId8" imgW="4676606" imgH="2667068" progId="Excel.Chart.8">
                      <p:embed/>
                      <p:pic>
                        <p:nvPicPr>
                          <p:cNvPr id="0" name=""/>
                          <p:cNvPicPr>
                            <a:picLocks noRot="1"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55" y="1117"/>
                            <a:ext cx="1905" cy="11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00000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">
                                <a:solidFill>
                                  <a:srgbClr val="FFFFFF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" name="Object 27"/>
              <p:cNvGraphicFramePr>
                <a:graphicFrameLocks noChangeAspect="1"/>
              </p:cNvGraphicFramePr>
              <p:nvPr/>
            </p:nvGraphicFramePr>
            <p:xfrm>
              <a:off x="45" y="2251"/>
              <a:ext cx="1904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37" name="Chart" r:id="rId10" imgW="4676606" imgH="2667068" progId="Excel.Chart.8">
                      <p:embed/>
                    </p:oleObj>
                  </mc:Choice>
                  <mc:Fallback>
                    <p:oleObj name="Chart" r:id="rId10" imgW="4676606" imgH="2667068" progId="Excel.Chart.8">
                      <p:embed/>
                      <p:pic>
                        <p:nvPicPr>
                          <p:cNvPr id="0" name=""/>
                          <p:cNvPicPr>
                            <a:picLocks noRot="1"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" y="2251"/>
                            <a:ext cx="1904" cy="11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00000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">
                                <a:solidFill>
                                  <a:srgbClr val="FFFFFF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" name="Object 28"/>
              <p:cNvGraphicFramePr>
                <a:graphicFrameLocks noChangeAspect="1"/>
              </p:cNvGraphicFramePr>
              <p:nvPr/>
            </p:nvGraphicFramePr>
            <p:xfrm>
              <a:off x="1950" y="2251"/>
              <a:ext cx="1904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38" name="Chart" r:id="rId12" imgW="4676606" imgH="2667068" progId="Excel.Chart.8">
                      <p:embed/>
                    </p:oleObj>
                  </mc:Choice>
                  <mc:Fallback>
                    <p:oleObj name="Chart" r:id="rId12" imgW="4676606" imgH="2667068" progId="Excel.Chart.8">
                      <p:embed/>
                      <p:pic>
                        <p:nvPicPr>
                          <p:cNvPr id="0" name=""/>
                          <p:cNvPicPr>
                            <a:picLocks noRot="1"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50" y="2251"/>
                            <a:ext cx="1904" cy="11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00000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">
                                <a:solidFill>
                                  <a:srgbClr val="FFFFFF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" name="Object 29"/>
              <p:cNvGraphicFramePr>
                <a:graphicFrameLocks noChangeAspect="1"/>
              </p:cNvGraphicFramePr>
              <p:nvPr/>
            </p:nvGraphicFramePr>
            <p:xfrm>
              <a:off x="3855" y="2251"/>
              <a:ext cx="1904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39" name="Chart" r:id="rId14" imgW="4676606" imgH="2667068" progId="Excel.Chart.8">
                      <p:embed/>
                    </p:oleObj>
                  </mc:Choice>
                  <mc:Fallback>
                    <p:oleObj name="Chart" r:id="rId14" imgW="4676606" imgH="2667068" progId="Excel.Chart.8">
                      <p:embed/>
                      <p:pic>
                        <p:nvPicPr>
                          <p:cNvPr id="0" name=""/>
                          <p:cNvPicPr>
                            <a:picLocks noRot="1"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55" y="2251"/>
                            <a:ext cx="1904" cy="11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00000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">
                                <a:solidFill>
                                  <a:srgbClr val="FFFFFF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7" name="Line 31"/>
            <p:cNvSpPr>
              <a:spLocks noChangeShapeType="1"/>
            </p:cNvSpPr>
            <p:nvPr/>
          </p:nvSpPr>
          <p:spPr bwMode="auto">
            <a:xfrm>
              <a:off x="666447" y="2238908"/>
              <a:ext cx="141757" cy="0"/>
            </a:xfrm>
            <a:prstGeom prst="line">
              <a:avLst/>
            </a:prstGeom>
            <a:noFill/>
            <a:ln w="19050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Line 32"/>
            <p:cNvSpPr>
              <a:spLocks noChangeShapeType="1"/>
            </p:cNvSpPr>
            <p:nvPr/>
          </p:nvSpPr>
          <p:spPr bwMode="auto">
            <a:xfrm>
              <a:off x="666447" y="2384958"/>
              <a:ext cx="14175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 Box 33"/>
            <p:cNvSpPr txBox="1">
              <a:spLocks noChangeArrowheads="1"/>
            </p:cNvSpPr>
            <p:nvPr/>
          </p:nvSpPr>
          <p:spPr bwMode="auto">
            <a:xfrm>
              <a:off x="838473" y="2117621"/>
              <a:ext cx="592700" cy="299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1265" tIns="30632" rIns="61265" bIns="30632"/>
            <a:lstStyle/>
            <a:p>
              <a:pPr algn="l"/>
              <a:r>
                <a:rPr lang="en-GB" altLang="en-US" sz="1000" dirty="0">
                  <a:solidFill>
                    <a:srgbClr val="000000"/>
                  </a:solidFill>
                  <a:latin typeface="+mn-lt"/>
                </a:rPr>
                <a:t>DHRF</a:t>
              </a:r>
            </a:p>
            <a:p>
              <a:pPr algn="l"/>
              <a:r>
                <a:rPr lang="en-GB" altLang="en-US" sz="1000" dirty="0">
                  <a:solidFill>
                    <a:srgbClr val="000000"/>
                  </a:solidFill>
                  <a:latin typeface="+mn-lt"/>
                </a:rPr>
                <a:t>SHRF</a:t>
              </a:r>
              <a:endParaRPr lang="en-GB" altLang="en-US" sz="1000" dirty="0">
                <a:latin typeface="+mn-lt"/>
              </a:endParaRPr>
            </a:p>
          </p:txBody>
        </p:sp>
      </p:grpSp>
      <p:graphicFrame>
        <p:nvGraphicFramePr>
          <p:cNvPr id="3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179968"/>
              </p:ext>
            </p:extLst>
          </p:nvPr>
        </p:nvGraphicFramePr>
        <p:xfrm>
          <a:off x="6156175" y="3021385"/>
          <a:ext cx="2730649" cy="1847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0" name="Chart" r:id="rId16" imgW="5534014" imgH="3743215" progId="Excel.Chart.8">
                  <p:embed/>
                </p:oleObj>
              </mc:Choice>
              <mc:Fallback>
                <p:oleObj name="Chart" r:id="rId16" imgW="5534014" imgH="374321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5" y="3021385"/>
                        <a:ext cx="2730649" cy="18477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6679918"/>
              </p:ext>
            </p:extLst>
          </p:nvPr>
        </p:nvGraphicFramePr>
        <p:xfrm>
          <a:off x="6156176" y="1052736"/>
          <a:ext cx="2707958" cy="1827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1" name="Chart" r:id="rId18" imgW="6086517" imgH="3895722" progId="Excel.Chart.8">
                  <p:embed/>
                </p:oleObj>
              </mc:Choice>
              <mc:Fallback>
                <p:oleObj name="Chart" r:id="rId18" imgW="6086517" imgH="389572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1052736"/>
                        <a:ext cx="2707958" cy="18275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241864" y="3975154"/>
            <a:ext cx="56262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altLang="en-US" sz="1800" dirty="0">
                <a:latin typeface="+mn-lt"/>
              </a:rPr>
              <a:t>2 cavities running at 70 % peak volts improved trapping efficiency from 93-97 % @ 180 </a:t>
            </a:r>
            <a:r>
              <a:rPr lang="en-US" altLang="en-US" sz="1800" dirty="0">
                <a:latin typeface="+mn-lt"/>
              </a:rPr>
              <a:t>µA</a:t>
            </a:r>
            <a:r>
              <a:rPr lang="en-US" altLang="en-US" sz="1800" dirty="0" smtClean="0">
                <a:latin typeface="+mn-lt"/>
              </a:rPr>
              <a:t>.</a:t>
            </a:r>
            <a:endParaRPr lang="en-GB" altLang="en-US" dirty="0">
              <a:latin typeface="+mn-lt"/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3055003" y="4869160"/>
            <a:ext cx="57606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altLang="en-US" dirty="0">
                <a:latin typeface="+mn-lt"/>
              </a:rPr>
              <a:t>Increased beam to 200 </a:t>
            </a:r>
            <a:r>
              <a:rPr lang="en-US" altLang="en-US" dirty="0">
                <a:latin typeface="+mn-lt"/>
              </a:rPr>
              <a:t>µA, 13 Dec 06 and ran for ~ ½ </a:t>
            </a:r>
            <a:r>
              <a:rPr lang="en-US" altLang="en-US" dirty="0" smtClean="0">
                <a:latin typeface="+mn-lt"/>
              </a:rPr>
              <a:t>day. Beam </a:t>
            </a:r>
            <a:r>
              <a:rPr lang="en-US" altLang="en-US" dirty="0">
                <a:latin typeface="+mn-lt"/>
              </a:rPr>
              <a:t>Loss comparable to 180 µA with no DHRF cavities </a:t>
            </a:r>
            <a:endParaRPr lang="en-GB" altLang="en-US" dirty="0">
              <a:latin typeface="+mn-lt"/>
            </a:endParaRPr>
          </a:p>
        </p:txBody>
      </p:sp>
      <p:pic>
        <p:nvPicPr>
          <p:cNvPr id="35" name="Picture 8" descr="DSC0000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865" y="4621486"/>
            <a:ext cx="2673951" cy="21477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52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0" y="18864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000" b="1" kern="0" dirty="0" smtClean="0"/>
              <a:t>ISIS Dual Harmonic RF Upgrade</a:t>
            </a:r>
            <a:endParaRPr lang="en-GB" altLang="en-US" sz="2000" b="1" kern="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0231"/>
            <a:ext cx="9144000" cy="952500"/>
          </a:xfrm>
        </p:spPr>
        <p:txBody>
          <a:bodyPr/>
          <a:lstStyle/>
          <a:p>
            <a:r>
              <a:rPr lang="en-GB" sz="1800" dirty="0">
                <a:latin typeface="+mn-lt"/>
              </a:rPr>
              <a:t>2RF </a:t>
            </a:r>
            <a:r>
              <a:rPr lang="en-GB" sz="1800" dirty="0" smtClean="0">
                <a:latin typeface="+mn-lt"/>
              </a:rPr>
              <a:t>Hardware Issues: Large </a:t>
            </a:r>
            <a:r>
              <a:rPr lang="en-GB" sz="1800" dirty="0">
                <a:latin typeface="+mn-lt"/>
              </a:rPr>
              <a:t>bangs in APS cabinets and many system trips</a:t>
            </a:r>
            <a:r>
              <a:rPr lang="en-GB" sz="1800" dirty="0">
                <a:latin typeface="Lucida Grande" pitchFamily="84" charset="0"/>
              </a:rPr>
              <a:t/>
            </a:r>
            <a:br>
              <a:rPr lang="en-GB" sz="1800" dirty="0">
                <a:latin typeface="Lucida Grande" pitchFamily="84" charset="0"/>
              </a:rPr>
            </a:br>
            <a:endParaRPr lang="en-GB" sz="1800" dirty="0"/>
          </a:p>
        </p:txBody>
      </p:sp>
      <p:pic>
        <p:nvPicPr>
          <p:cNvPr id="8" name="Picture 3" descr="P10101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81" y="3279637"/>
            <a:ext cx="2388738" cy="179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node PSUs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3050" y="1268760"/>
            <a:ext cx="2782888" cy="1739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2195736" y="3278007"/>
            <a:ext cx="3288558" cy="2400782"/>
            <a:chOff x="2309" y="1124"/>
            <a:chExt cx="2838" cy="2192"/>
          </a:xfrm>
        </p:grpSpPr>
        <p:pic>
          <p:nvPicPr>
            <p:cNvPr id="11" name="Picture 6" descr="P101014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" y="1124"/>
              <a:ext cx="2182" cy="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Arc 7"/>
            <p:cNvSpPr>
              <a:spLocks/>
            </p:cNvSpPr>
            <p:nvPr/>
          </p:nvSpPr>
          <p:spPr bwMode="auto">
            <a:xfrm rot="2844881" flipV="1">
              <a:off x="2332" y="2337"/>
              <a:ext cx="956" cy="1001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26836" y="5564921"/>
            <a:ext cx="47165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dirty="0">
                <a:latin typeface="Lucida Sans" panose="020B0602030504020204" pitchFamily="34" charset="0"/>
              </a:rPr>
              <a:t>Replaced Capacitor bank </a:t>
            </a:r>
            <a:r>
              <a:rPr lang="en-GB" dirty="0" smtClean="0">
                <a:latin typeface="Lucida Sans" panose="020B0602030504020204" pitchFamily="34" charset="0"/>
              </a:rPr>
              <a:t>connectors….</a:t>
            </a:r>
          </a:p>
          <a:p>
            <a:r>
              <a:rPr lang="en-GB" dirty="0" smtClean="0">
                <a:latin typeface="Lucida Sans" panose="020B0602030504020204" pitchFamily="34" charset="0"/>
              </a:rPr>
              <a:t>… and eventually capacitors</a:t>
            </a:r>
            <a:endParaRPr lang="en-GB" dirty="0">
              <a:latin typeface="Lucida Sans" panose="020B0602030504020204" pitchFamily="34" charset="0"/>
            </a:endParaRPr>
          </a:p>
        </p:txBody>
      </p:sp>
      <p:pic>
        <p:nvPicPr>
          <p:cNvPr id="15" name="Picture 10" descr="FUgSplat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1264" y="1251829"/>
            <a:ext cx="1359297" cy="181239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C:\Users\as35\AppData\Local\Microsoft\Windows\Temporary Internet Files\Content.Outlook\AONYYY5C\Hall2 017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729" y="1251829"/>
            <a:ext cx="2398346" cy="179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62500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229178"/>
            <a:ext cx="1683384" cy="224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P625000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602278"/>
            <a:ext cx="2312379" cy="17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c 7"/>
          <p:cNvSpPr>
            <a:spLocks/>
          </p:cNvSpPr>
          <p:nvPr/>
        </p:nvSpPr>
        <p:spPr bwMode="auto">
          <a:xfrm rot="2844881" flipV="1">
            <a:off x="4529063" y="4926157"/>
            <a:ext cx="1241615" cy="81979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78" y="1184909"/>
            <a:ext cx="4536503" cy="302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0" y="18864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000" b="1" kern="0" dirty="0" smtClean="0"/>
              <a:t>ISIS Dual Harmonic RF Upgrade</a:t>
            </a:r>
            <a:endParaRPr lang="en-GB" altLang="en-US" sz="2000" b="1" kern="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0231"/>
            <a:ext cx="9144000" cy="952500"/>
          </a:xfrm>
        </p:spPr>
        <p:txBody>
          <a:bodyPr/>
          <a:lstStyle/>
          <a:p>
            <a:r>
              <a:rPr lang="en-GB" sz="1800" dirty="0">
                <a:latin typeface="+mn-lt"/>
              </a:rPr>
              <a:t>2RF </a:t>
            </a:r>
            <a:r>
              <a:rPr lang="en-GB" sz="1800" dirty="0" smtClean="0">
                <a:latin typeface="+mn-lt"/>
              </a:rPr>
              <a:t>Hardware Issues: Even larger </a:t>
            </a:r>
            <a:r>
              <a:rPr lang="en-GB" sz="1800" dirty="0">
                <a:latin typeface="+mn-lt"/>
              </a:rPr>
              <a:t>bangs in APS </a:t>
            </a:r>
            <a:r>
              <a:rPr lang="en-GB" sz="1800" dirty="0" smtClean="0">
                <a:latin typeface="+mn-lt"/>
              </a:rPr>
              <a:t>cabinets! (Dec 2006)</a:t>
            </a:r>
            <a:r>
              <a:rPr lang="en-GB" sz="1800" dirty="0">
                <a:latin typeface="+mn-lt"/>
              </a:rPr>
              <a:t/>
            </a:r>
            <a:br>
              <a:rPr lang="en-GB" sz="1800" dirty="0">
                <a:latin typeface="+mn-lt"/>
              </a:rPr>
            </a:br>
            <a:endParaRPr lang="en-GB" sz="1800" dirty="0">
              <a:latin typeface="+mn-lt"/>
            </a:endParaRPr>
          </a:p>
        </p:txBody>
      </p:sp>
      <p:sp>
        <p:nvSpPr>
          <p:cNvPr id="5" name="Arc 7"/>
          <p:cNvSpPr>
            <a:spLocks/>
          </p:cNvSpPr>
          <p:nvPr/>
        </p:nvSpPr>
        <p:spPr bwMode="auto">
          <a:xfrm rot="2844881" flipV="1">
            <a:off x="4607441" y="4747669"/>
            <a:ext cx="505181" cy="709314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1506" name="Picture 2" descr="C:\Users\as35\Pictures\Work\RF Systems\Fugs\PB040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02419"/>
            <a:ext cx="2890467" cy="216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3529" y="4725144"/>
            <a:ext cx="1146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(and Oct</a:t>
            </a:r>
          </a:p>
          <a:p>
            <a:r>
              <a:rPr lang="en-GB" dirty="0"/>
              <a:t> </a:t>
            </a:r>
            <a:r>
              <a:rPr lang="en-GB" dirty="0" smtClean="0"/>
              <a:t> 2007!)</a:t>
            </a:r>
            <a:endParaRPr lang="en-GB" dirty="0"/>
          </a:p>
        </p:txBody>
      </p:sp>
      <p:pic>
        <p:nvPicPr>
          <p:cNvPr id="10" name="Picture 18" descr="tc2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6096" y="3118632"/>
            <a:ext cx="3048782" cy="228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P107009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2532" y="1338307"/>
            <a:ext cx="1212346" cy="161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436096" y="1338307"/>
            <a:ext cx="1836436" cy="187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sz="1800" kern="0" dirty="0" smtClean="0">
                <a:latin typeface="+mn-lt"/>
              </a:rPr>
              <a:t>New Transformers and smoke detectors!</a:t>
            </a:r>
            <a:endParaRPr lang="en-GB" sz="18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550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0" y="18864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000" b="1" kern="0" dirty="0" smtClean="0"/>
              <a:t>ISIS Dual Harmonic RF Upgrade</a:t>
            </a:r>
            <a:endParaRPr lang="en-GB" altLang="en-US" sz="2000" b="1" kern="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0231"/>
            <a:ext cx="9144000" cy="952500"/>
          </a:xfrm>
        </p:spPr>
        <p:txBody>
          <a:bodyPr/>
          <a:lstStyle/>
          <a:p>
            <a:r>
              <a:rPr lang="en-GB" sz="1800" dirty="0">
                <a:latin typeface="+mn-lt"/>
              </a:rPr>
              <a:t>2RF </a:t>
            </a:r>
            <a:r>
              <a:rPr lang="en-GB" sz="1800" dirty="0" smtClean="0">
                <a:latin typeface="+mn-lt"/>
              </a:rPr>
              <a:t>LPRF Hardware issues: Modifications to LPRF units</a:t>
            </a:r>
            <a:r>
              <a:rPr lang="en-GB" sz="1800" dirty="0">
                <a:latin typeface="Lucida Grande" pitchFamily="84" charset="0"/>
              </a:rPr>
              <a:t/>
            </a:r>
            <a:br>
              <a:rPr lang="en-GB" sz="1800" dirty="0">
                <a:latin typeface="Lucida Grande" pitchFamily="84" charset="0"/>
              </a:rPr>
            </a:br>
            <a:endParaRPr lang="en-GB" sz="1800" dirty="0"/>
          </a:p>
        </p:txBody>
      </p:sp>
      <p:pic>
        <p:nvPicPr>
          <p:cNvPr id="5" name="Picture 3" descr="P62500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95" y="1462133"/>
            <a:ext cx="3181057" cy="238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62500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62132"/>
            <a:ext cx="3179968" cy="238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990171" y="4311544"/>
            <a:ext cx="4032448" cy="134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pPr algn="l"/>
            <a:r>
              <a:rPr lang="en-GB" sz="1800" kern="0" dirty="0" smtClean="0">
                <a:latin typeface="+mn-lt"/>
              </a:rPr>
              <a:t>But after several faults on new 2RF units, due to overheating on large horizontal PCBs it worked out the other way around! </a:t>
            </a:r>
            <a:endParaRPr lang="en-GB" sz="1800" kern="0" dirty="0"/>
          </a:p>
        </p:txBody>
      </p:sp>
      <p:sp>
        <p:nvSpPr>
          <p:cNvPr id="9" name="Arc 7"/>
          <p:cNvSpPr>
            <a:spLocks/>
          </p:cNvSpPr>
          <p:nvPr/>
        </p:nvSpPr>
        <p:spPr bwMode="auto">
          <a:xfrm rot="2844881" flipV="1">
            <a:off x="2849347" y="3363534"/>
            <a:ext cx="895324" cy="14841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" y="2996952"/>
            <a:ext cx="1929617" cy="14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188" y="1465086"/>
            <a:ext cx="1933922" cy="1562635"/>
          </a:xfrm>
        </p:spPr>
      </p:pic>
      <p:sp>
        <p:nvSpPr>
          <p:cNvPr id="2" name="Rectangle 1"/>
          <p:cNvSpPr/>
          <p:nvPr/>
        </p:nvSpPr>
        <p:spPr>
          <a:xfrm>
            <a:off x="586647" y="4937363"/>
            <a:ext cx="3773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kern="0" dirty="0">
                <a:latin typeface="+mn-lt"/>
              </a:rPr>
              <a:t>Initial plan to use new 2RF units as template for 1RF upgrade.</a:t>
            </a:r>
          </a:p>
        </p:txBody>
      </p:sp>
      <p:sp>
        <p:nvSpPr>
          <p:cNvPr id="12" name="Arc 7"/>
          <p:cNvSpPr>
            <a:spLocks/>
          </p:cNvSpPr>
          <p:nvPr/>
        </p:nvSpPr>
        <p:spPr bwMode="auto">
          <a:xfrm rot="2844881" flipV="1">
            <a:off x="5160548" y="3122504"/>
            <a:ext cx="1473321" cy="165889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9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/>
          <p:cNvSpPr txBox="1">
            <a:spLocks noChangeArrowheads="1"/>
          </p:cNvSpPr>
          <p:nvPr/>
        </p:nvSpPr>
        <p:spPr>
          <a:xfrm>
            <a:off x="0" y="18864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000" b="1" kern="0" dirty="0" smtClean="0"/>
              <a:t>ISIS Dual Harmonic RF Upgrade</a:t>
            </a:r>
            <a:endParaRPr lang="en-GB" altLang="en-US" sz="2000" b="1" kern="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353" y="3212976"/>
            <a:ext cx="2550632" cy="208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V="1">
            <a:off x="5776790" y="3945675"/>
            <a:ext cx="739426" cy="84265"/>
          </a:xfrm>
          <a:prstGeom prst="straightConnector1">
            <a:avLst/>
          </a:prstGeom>
          <a:ln>
            <a:solidFill>
              <a:srgbClr val="01F11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163199" y="4085092"/>
            <a:ext cx="1190786" cy="492404"/>
          </a:xfrm>
          <a:prstGeom prst="straightConnector1">
            <a:avLst/>
          </a:prstGeom>
          <a:ln>
            <a:solidFill>
              <a:srgbClr val="251BE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101621" y="3794625"/>
            <a:ext cx="1296756" cy="2353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10"/>
              <p:cNvSpPr txBox="1">
                <a:spLocks noChangeArrowheads="1"/>
              </p:cNvSpPr>
              <p:nvPr/>
            </p:nvSpPr>
            <p:spPr bwMode="auto">
              <a:xfrm>
                <a:off x="179512" y="729348"/>
                <a:ext cx="5040560" cy="33096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Lucida Sans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Lucida Sans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Lucida Sans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9pPr>
              </a:lstStyle>
              <a:p>
                <a:pPr marL="285750" indent="-285750" eaLnBrk="1" hangingPunct="1"/>
                <a:r>
                  <a:rPr lang="en-GB" altLang="en-US" sz="1200" b="1" dirty="0" smtClean="0"/>
                  <a:t>2 </a:t>
                </a:r>
                <a:r>
                  <a:rPr lang="en-GB" altLang="en-US" sz="1200" b="1" dirty="0"/>
                  <a:t>× 2RF cavities </a:t>
                </a:r>
                <a:r>
                  <a:rPr lang="en-GB" altLang="en-US" sz="1200" b="1" dirty="0" smtClean="0"/>
                  <a:t>were </a:t>
                </a:r>
                <a:r>
                  <a:rPr lang="en-GB" altLang="en-US" sz="1200" b="1" dirty="0"/>
                  <a:t>run for most of the time </a:t>
                </a:r>
                <a:r>
                  <a:rPr lang="en-GB" altLang="en-US" sz="1200" b="1" dirty="0" smtClean="0"/>
                  <a:t>during the 10 </a:t>
                </a:r>
                <a:r>
                  <a:rPr lang="en-GB" altLang="en-US" sz="1200" b="1" dirty="0"/>
                  <a:t>ISIS user cycles </a:t>
                </a:r>
                <a:r>
                  <a:rPr lang="en-GB" altLang="en-US" sz="1200" b="1" dirty="0" smtClean="0"/>
                  <a:t>starting </a:t>
                </a:r>
                <a:r>
                  <a:rPr lang="en-GB" altLang="en-US" sz="1200" b="1" dirty="0"/>
                  <a:t>with Cycle </a:t>
                </a:r>
                <a:r>
                  <a:rPr lang="en-GB" altLang="en-US" sz="1200" b="1" dirty="0" smtClean="0"/>
                  <a:t>2006/3, admittedly with </a:t>
                </a:r>
                <a:r>
                  <a:rPr lang="en-GB" altLang="en-US" sz="1200" b="1" dirty="0"/>
                  <a:t>some reliability issues and problems with mid-cycle (~ 5 </a:t>
                </a:r>
                <a:r>
                  <a:rPr lang="en-GB" altLang="en-US" sz="1200" b="1" dirty="0" err="1"/>
                  <a:t>ms</a:t>
                </a:r>
                <a:r>
                  <a:rPr lang="en-GB" altLang="en-US" sz="1200" b="1" dirty="0"/>
                  <a:t>) beam </a:t>
                </a:r>
                <a:r>
                  <a:rPr lang="en-GB" altLang="en-US" sz="1200" b="1" dirty="0" smtClean="0"/>
                  <a:t>loss.</a:t>
                </a:r>
                <a:endParaRPr lang="en-GB" altLang="en-US" sz="1200" b="1" dirty="0"/>
              </a:p>
              <a:p>
                <a:pPr marL="285750" indent="-285750" eaLnBrk="1" hangingPunct="1"/>
                <a:r>
                  <a:rPr lang="en-GB" altLang="en-US" sz="1200" b="1" dirty="0" smtClean="0"/>
                  <a:t>TS-1 </a:t>
                </a:r>
                <a:r>
                  <a:rPr lang="en-GB" altLang="en-US" sz="1200" b="1" dirty="0"/>
                  <a:t>began routine running at 40 </a:t>
                </a:r>
                <a:r>
                  <a:rPr lang="en-GB" altLang="en-US" sz="1200" b="1" dirty="0" err="1"/>
                  <a:t>pps</a:t>
                </a:r>
                <a:r>
                  <a:rPr lang="en-GB" altLang="en-US" sz="1200" b="1" dirty="0"/>
                  <a:t> in Cycle 2008/3 with beam </a:t>
                </a:r>
                <a:r>
                  <a:rPr lang="en-GB" altLang="en-US" sz="1200" b="1" dirty="0" smtClean="0"/>
                  <a:t>to </a:t>
                </a:r>
                <a:r>
                  <a:rPr lang="en-GB" altLang="en-US" sz="1200" b="1" dirty="0"/>
                  <a:t>TS-2 being phased in during Cycles 2008/3 and </a:t>
                </a:r>
                <a:r>
                  <a:rPr lang="en-GB" altLang="en-US" sz="1200" b="1" dirty="0" smtClean="0"/>
                  <a:t>2008/4 </a:t>
                </a:r>
              </a:p>
              <a:p>
                <a:pPr marL="285750" indent="-285750" eaLnBrk="1" hangingPunct="1"/>
                <a:r>
                  <a:rPr lang="en-GB" altLang="en-US" sz="1200" b="1" dirty="0" smtClean="0"/>
                  <a:t>By the end of Cycle 2008/4 - synchrotron </a:t>
                </a:r>
                <a:r>
                  <a:rPr lang="en-GB" altLang="en-US" sz="1200" b="1" dirty="0"/>
                  <a:t>average current 210 </a:t>
                </a:r>
                <a:r>
                  <a:rPr lang="en-GB" altLang="en-US" sz="1200" b="1" dirty="0" smtClean="0"/>
                  <a:t>µA, with 3x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altLang="en-US" sz="1200" b="1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GB" altLang="en-US" sz="1200" b="1" i="1" smtClean="0"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GB" altLang="en-US" sz="1200" b="1" i="1" smtClean="0">
                            <a:latin typeface="Cambria Math"/>
                          </a:rPr>
                          <m:t>𝟏𝟎</m:t>
                        </m:r>
                      </m:sup>
                    </m:sSup>
                  </m:oMath>
                </a14:m>
                <a:r>
                  <a:rPr lang="en-GB" altLang="en-US" sz="1200" b="1" dirty="0" smtClean="0"/>
                  <a:t>protons per pulse in subsequent machine physics shifts.</a:t>
                </a:r>
                <a:endParaRPr lang="en-GB" altLang="en-US" sz="1200" b="1" dirty="0"/>
              </a:p>
              <a:p>
                <a:pPr marL="285750" indent="-285750" eaLnBrk="1" hangingPunct="1">
                  <a:spcBef>
                    <a:spcPct val="0"/>
                  </a:spcBef>
                </a:pPr>
                <a:r>
                  <a:rPr lang="en-GB" altLang="en-US" sz="1200" b="1" dirty="0" smtClean="0">
                    <a:latin typeface="+mn-lt"/>
                  </a:rPr>
                  <a:t>Late 2013: </a:t>
                </a:r>
                <a:r>
                  <a:rPr lang="en-GB" altLang="en-US" sz="1200" b="1" dirty="0">
                    <a:latin typeface="+mn-lt"/>
                  </a:rPr>
                  <a:t>4 x 2RF cavity operation </a:t>
                </a:r>
                <a:r>
                  <a:rPr lang="en-GB" altLang="en-US" sz="1200" b="1" dirty="0" smtClean="0">
                    <a:latin typeface="+mn-lt"/>
                  </a:rPr>
                  <a:t>becomes routine </a:t>
                </a:r>
                <a:r>
                  <a:rPr lang="en-GB" altLang="en-US" sz="1200" b="1" dirty="0">
                    <a:latin typeface="+mn-lt"/>
                  </a:rPr>
                  <a:t>throughout ISIS user cycles</a:t>
                </a:r>
                <a:r>
                  <a:rPr lang="en-GB" altLang="en-US" sz="1200" b="1" dirty="0" smtClean="0">
                    <a:latin typeface="+mn-lt"/>
                  </a:rPr>
                  <a:t>.</a:t>
                </a:r>
              </a:p>
              <a:p>
                <a:pPr marL="285750" indent="-285750" eaLnBrk="1" hangingPunct="1">
                  <a:spcBef>
                    <a:spcPct val="0"/>
                  </a:spcBef>
                </a:pPr>
                <a:r>
                  <a:rPr lang="en-GB" sz="1200" b="1" dirty="0" smtClean="0">
                    <a:latin typeface="+mn-lt"/>
                  </a:rPr>
                  <a:t>4 </a:t>
                </a:r>
                <a:r>
                  <a:rPr lang="en-GB" sz="1200" b="1" dirty="0">
                    <a:latin typeface="+mn-lt"/>
                  </a:rPr>
                  <a:t>x 2RF cavity DHRF acceleration - 73% improvement in bunching </a:t>
                </a:r>
                <a:r>
                  <a:rPr lang="en-GB" sz="1200" b="1" dirty="0" smtClean="0">
                    <a:latin typeface="+mn-lt"/>
                  </a:rPr>
                  <a:t>factor (Oscillations </a:t>
                </a:r>
                <a:r>
                  <a:rPr lang="en-GB" sz="1200" b="1" dirty="0">
                    <a:latin typeface="+mn-lt"/>
                  </a:rPr>
                  <a:t>due to Q mismatch as peak bunch height reduced by 20</a:t>
                </a:r>
                <a:r>
                  <a:rPr lang="en-GB" sz="1200" b="1" dirty="0" smtClean="0">
                    <a:latin typeface="+mn-lt"/>
                  </a:rPr>
                  <a:t>%)</a:t>
                </a:r>
                <a:endParaRPr lang="en-GB" sz="1200" b="1" dirty="0"/>
              </a:p>
              <a:p>
                <a:pPr marL="285750" indent="-285750" eaLnBrk="1" hangingPunct="1">
                  <a:spcBef>
                    <a:spcPct val="0"/>
                  </a:spcBef>
                </a:pPr>
                <a:endParaRPr lang="en-GB" altLang="en-US" sz="1200" b="1" dirty="0">
                  <a:latin typeface="Arial" pitchFamily="34" charset="0"/>
                </a:endParaRPr>
              </a:p>
              <a:p>
                <a:pPr eaLnBrk="1" hangingPunct="1">
                  <a:spcBef>
                    <a:spcPct val="0"/>
                  </a:spcBef>
                </a:pPr>
                <a:endParaRPr lang="en-GB" altLang="en-US" sz="1200" b="1" dirty="0">
                  <a:latin typeface="Arial" pitchFamily="34" charset="0"/>
                </a:endParaRPr>
              </a:p>
            </p:txBody>
          </p:sp>
        </mc:Choice>
        <mc:Fallback xmlns="">
          <p:sp>
            <p:nvSpPr>
              <p:cNvPr id="45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512" y="729348"/>
                <a:ext cx="5040560" cy="330968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46"/>
          <p:cNvSpPr/>
          <p:nvPr/>
        </p:nvSpPr>
        <p:spPr>
          <a:xfrm rot="16200000" flipH="1">
            <a:off x="7975978" y="3992233"/>
            <a:ext cx="12449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0070C0"/>
                </a:solidFill>
              </a:rPr>
              <a:t>P-P bunch </a:t>
            </a:r>
            <a:r>
              <a:rPr lang="en-GB" sz="1000" b="1" dirty="0" smtClean="0">
                <a:solidFill>
                  <a:srgbClr val="0070C0"/>
                </a:solidFill>
              </a:rPr>
              <a:t>height</a:t>
            </a:r>
          </a:p>
          <a:p>
            <a:r>
              <a:rPr lang="en-GB" sz="1000" b="1" dirty="0" smtClean="0">
                <a:solidFill>
                  <a:srgbClr val="FF0000"/>
                </a:solidFill>
              </a:rPr>
              <a:t>(+ higher delta)</a:t>
            </a:r>
            <a:endParaRPr lang="en-GB" sz="1000" b="1" dirty="0">
              <a:solidFill>
                <a:srgbClr val="FF0000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 rot="16200000" flipH="1">
            <a:off x="4928625" y="4012326"/>
            <a:ext cx="15236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1" dirty="0" smtClean="0">
                <a:solidFill>
                  <a:srgbClr val="00B050"/>
                </a:solidFill>
              </a:rPr>
              <a:t>Design delta </a:t>
            </a:r>
            <a:r>
              <a:rPr lang="en-GB" sz="1000" b="1" dirty="0" err="1" smtClean="0">
                <a:solidFill>
                  <a:srgbClr val="00B050"/>
                </a:solidFill>
              </a:rPr>
              <a:t>gapvolts</a:t>
            </a:r>
            <a:endParaRPr lang="en-GB" sz="1000" b="1" dirty="0">
              <a:solidFill>
                <a:srgbClr val="00B05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6404"/>
            <a:ext cx="3659502" cy="261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08720"/>
            <a:ext cx="3310188" cy="212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727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5"/>
          <p:cNvSpPr txBox="1">
            <a:spLocks noChangeArrowheads="1"/>
          </p:cNvSpPr>
          <p:nvPr/>
        </p:nvSpPr>
        <p:spPr>
          <a:xfrm>
            <a:off x="0" y="18864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000" b="1" kern="0" dirty="0" smtClean="0"/>
              <a:t>ISIS Dual Harmonic RF Upgrade – Control loops</a:t>
            </a:r>
            <a:endParaRPr lang="en-GB" altLang="en-US" sz="2000" b="1" kern="0" dirty="0"/>
          </a:p>
        </p:txBody>
      </p:sp>
      <p:sp>
        <p:nvSpPr>
          <p:cNvPr id="45" name="TextBox 10"/>
          <p:cNvSpPr txBox="1">
            <a:spLocks noChangeArrowheads="1"/>
          </p:cNvSpPr>
          <p:nvPr/>
        </p:nvSpPr>
        <p:spPr bwMode="auto">
          <a:xfrm>
            <a:off x="179512" y="620688"/>
            <a:ext cx="5256584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GB" altLang="en-US" sz="1600" b="1" dirty="0" smtClean="0">
                <a:latin typeface="+mn-lt"/>
              </a:rPr>
              <a:t>Beam </a:t>
            </a:r>
            <a:r>
              <a:rPr lang="en-GB" altLang="en-US" sz="1600" b="1" dirty="0">
                <a:latin typeface="+mn-lt"/>
              </a:rPr>
              <a:t>Phase Loop, Bunch length loop and Radial Loop have attenuation function applied to give variable gain throughout acceleration cycle</a:t>
            </a:r>
            <a:r>
              <a:rPr lang="en-GB" altLang="en-US" sz="1600" b="1" dirty="0" smtClean="0">
                <a:latin typeface="+mn-lt"/>
              </a:rPr>
              <a:t>.</a:t>
            </a:r>
          </a:p>
          <a:p>
            <a:pPr marL="285750" indent="-285750" eaLnBrk="1" hangingPunct="1">
              <a:spcBef>
                <a:spcPct val="0"/>
              </a:spcBef>
            </a:pPr>
            <a:endParaRPr lang="en-GB" altLang="en-US" sz="1600" b="1" dirty="0">
              <a:latin typeface="+mn-lt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en-GB" altLang="en-US" sz="1600" b="1" dirty="0" smtClean="0">
                <a:latin typeface="+mn-lt"/>
              </a:rPr>
              <a:t>Many trips and APS problems =&gt; could only 2 or 3 2RF cavities operational for ISIS user cycles, so introduced </a:t>
            </a:r>
            <a:r>
              <a:rPr lang="en-GB" altLang="en-US" sz="1600" b="1" dirty="0">
                <a:latin typeface="+mn-lt"/>
              </a:rPr>
              <a:t>“Theta</a:t>
            </a:r>
            <a:r>
              <a:rPr lang="en-GB" altLang="en-US" sz="1600" b="1" dirty="0" smtClean="0">
                <a:latin typeface="+mn-lt"/>
              </a:rPr>
              <a:t>” phase loop to attain demanded phase of total 2RF volts irrespective of which 2RF cavities in use.</a:t>
            </a:r>
          </a:p>
          <a:p>
            <a:pPr marL="285750" indent="-285750" eaLnBrk="1" hangingPunct="1">
              <a:spcBef>
                <a:spcPct val="0"/>
              </a:spcBef>
            </a:pPr>
            <a:endParaRPr lang="en-GB" altLang="en-US" sz="1600" b="1" dirty="0">
              <a:latin typeface="+mn-lt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en-GB" sz="1600" b="1" dirty="0"/>
              <a:t>2RF Beam comp commissioning + now not used </a:t>
            </a:r>
            <a:r>
              <a:rPr lang="en-GB" sz="1600" b="1" dirty="0" smtClean="0"/>
              <a:t>as 2RF content of beam is &lt; 0.25 x 1RF</a:t>
            </a:r>
            <a:endParaRPr lang="en-GB" sz="1600" b="1" dirty="0"/>
          </a:p>
          <a:p>
            <a:pPr marL="285750" indent="-285750" eaLnBrk="1" hangingPunct="1">
              <a:spcBef>
                <a:spcPct val="0"/>
              </a:spcBef>
            </a:pPr>
            <a:endParaRPr lang="en-GB" altLang="en-US" sz="1600" b="1" dirty="0" smtClean="0">
              <a:latin typeface="+mn-lt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en-GB" altLang="en-US" sz="1600" b="1" dirty="0" smtClean="0">
                <a:latin typeface="+mn-lt"/>
              </a:rPr>
              <a:t>Multiplier applied to RF Level Control (March 2013) and Cavity tuning loops to help damp beam induced oscillations.</a:t>
            </a:r>
          </a:p>
          <a:p>
            <a:pPr marL="285750" indent="-285750" eaLnBrk="1" hangingPunct="1">
              <a:spcBef>
                <a:spcPct val="0"/>
              </a:spcBef>
            </a:pPr>
            <a:endParaRPr lang="en-GB" altLang="en-US" sz="1600" b="1" dirty="0" smtClean="0">
              <a:latin typeface="+mn-lt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en-GB" altLang="en-US" sz="1600" b="1" dirty="0" smtClean="0">
                <a:latin typeface="+mn-lt"/>
              </a:rPr>
              <a:t>Also lowered liquid resistor values     4kOhms -&gt; 3kOhms on 2RFs to further reduce beam loading - However, downside is it’s difficult to attain 10kVpk on all cavities. But now running on 4 cavities, need lower volts on each, anyway.</a:t>
            </a:r>
          </a:p>
          <a:p>
            <a:pPr marL="285750" indent="-285750" eaLnBrk="1" hangingPunct="1">
              <a:spcBef>
                <a:spcPct val="0"/>
              </a:spcBef>
            </a:pPr>
            <a:endParaRPr lang="en-GB" altLang="en-US" sz="1600" b="1" dirty="0">
              <a:latin typeface="+mn-lt"/>
            </a:endParaRPr>
          </a:p>
          <a:p>
            <a:pPr eaLnBrk="1" hangingPunct="1">
              <a:spcBef>
                <a:spcPct val="0"/>
              </a:spcBef>
            </a:pPr>
            <a:endParaRPr lang="en-GB" altLang="en-US" sz="1600" b="1" dirty="0">
              <a:latin typeface="+mn-lt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50" y="620688"/>
            <a:ext cx="2394847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118558" y="3823017"/>
            <a:ext cx="3470546" cy="1624269"/>
            <a:chOff x="5118558" y="3823017"/>
            <a:chExt cx="3470546" cy="1624269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6"/>
            <a:stretch/>
          </p:blipFill>
          <p:spPr bwMode="auto">
            <a:xfrm>
              <a:off x="6647015" y="3823017"/>
              <a:ext cx="1942089" cy="1524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5118558" y="4585512"/>
              <a:ext cx="1512168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dirty="0" smtClean="0">
                  <a:solidFill>
                    <a:srgbClr val="25FB39"/>
                  </a:solidFill>
                </a:rPr>
                <a:t>multiplier </a:t>
              </a:r>
              <a:r>
                <a:rPr lang="en-GB" sz="1000" dirty="0">
                  <a:solidFill>
                    <a:srgbClr val="25FB39"/>
                  </a:solidFill>
                </a:rPr>
                <a:t>gain </a:t>
              </a:r>
              <a:r>
                <a:rPr lang="en-GB" sz="1000" dirty="0" smtClean="0">
                  <a:solidFill>
                    <a:srgbClr val="25FB39"/>
                  </a:solidFill>
                </a:rPr>
                <a:t>function</a:t>
              </a:r>
            </a:p>
            <a:p>
              <a:r>
                <a:rPr lang="en-GB" sz="1000" dirty="0" smtClean="0">
                  <a:solidFill>
                    <a:srgbClr val="FF0000"/>
                  </a:solidFill>
                </a:rPr>
                <a:t>loop </a:t>
              </a:r>
              <a:r>
                <a:rPr lang="en-GB" sz="1000" dirty="0">
                  <a:solidFill>
                    <a:srgbClr val="FF0000"/>
                  </a:solidFill>
                </a:rPr>
                <a:t>gain </a:t>
              </a:r>
              <a:r>
                <a:rPr lang="en-GB" sz="1000" dirty="0" smtClean="0">
                  <a:solidFill>
                    <a:srgbClr val="FF0000"/>
                  </a:solidFill>
                </a:rPr>
                <a:t>measurement</a:t>
              </a:r>
            </a:p>
            <a:p>
              <a:r>
                <a:rPr lang="en-GB" sz="1000" dirty="0" smtClean="0">
                  <a:solidFill>
                    <a:srgbClr val="FF0000"/>
                  </a:solidFill>
                </a:rPr>
                <a:t>(with above function)</a:t>
              </a:r>
            </a:p>
            <a:p>
              <a:r>
                <a:rPr lang="en-GB" sz="1000" dirty="0" smtClean="0">
                  <a:solidFill>
                    <a:srgbClr val="251BED"/>
                  </a:solidFill>
                </a:rPr>
                <a:t>loop </a:t>
              </a:r>
              <a:r>
                <a:rPr lang="en-GB" sz="1000" dirty="0">
                  <a:solidFill>
                    <a:srgbClr val="251BED"/>
                  </a:solidFill>
                </a:rPr>
                <a:t>gain </a:t>
              </a:r>
              <a:r>
                <a:rPr lang="en-GB" sz="1000" dirty="0" smtClean="0">
                  <a:solidFill>
                    <a:srgbClr val="251BED"/>
                  </a:solidFill>
                </a:rPr>
                <a:t>measurement</a:t>
              </a:r>
            </a:p>
            <a:p>
              <a:r>
                <a:rPr lang="en-GB" sz="1000" dirty="0" smtClean="0">
                  <a:solidFill>
                    <a:srgbClr val="251BED"/>
                  </a:solidFill>
                </a:rPr>
                <a:t> </a:t>
              </a:r>
              <a:r>
                <a:rPr lang="en-GB" sz="1000" dirty="0">
                  <a:solidFill>
                    <a:srgbClr val="251BED"/>
                  </a:solidFill>
                </a:rPr>
                <a:t>(10V dc function)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50" y="2276872"/>
            <a:ext cx="2400217" cy="14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/>
          <a:lstStyle/>
          <a:p>
            <a:r>
              <a:rPr lang="en-GB" altLang="en-US" sz="2000" b="1" dirty="0"/>
              <a:t>ISIS RF Obsolescence </a:t>
            </a:r>
            <a:r>
              <a:rPr lang="en-GB" altLang="en-US" sz="2000" b="1" dirty="0" smtClean="0"/>
              <a:t> - 4648 HPD Problems!</a:t>
            </a:r>
          </a:p>
        </p:txBody>
      </p:sp>
      <p:pic>
        <p:nvPicPr>
          <p:cNvPr id="45059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692696"/>
            <a:ext cx="3532538" cy="2592288"/>
          </a:xfrm>
        </p:spPr>
      </p:pic>
      <p:sp>
        <p:nvSpPr>
          <p:cNvPr id="2" name="TextBox 1"/>
          <p:cNvSpPr txBox="1"/>
          <p:nvPr/>
        </p:nvSpPr>
        <p:spPr>
          <a:xfrm>
            <a:off x="539481" y="999306"/>
            <a:ext cx="1944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4648 valve current not meeting specs!</a:t>
            </a:r>
            <a:endParaRPr lang="en-GB" sz="1400" dirty="0"/>
          </a:p>
        </p:txBody>
      </p:sp>
      <p:pic>
        <p:nvPicPr>
          <p:cNvPr id="5" name="Picture 2" descr="C:\Users\dwe40962\Pictures\IMG_00000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585" y="2842837"/>
            <a:ext cx="2463308" cy="138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12" y="939360"/>
            <a:ext cx="2098075" cy="15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855601" y="631583"/>
            <a:ext cx="37750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Loop Antenna pick-up in HPD Spectra</a:t>
            </a: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900" y="939359"/>
            <a:ext cx="2097708" cy="15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6575187" y="2516234"/>
            <a:ext cx="24437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RAM </a:t>
            </a:r>
            <a:r>
              <a:rPr lang="en-GB" altLang="en-US" sz="1400" dirty="0">
                <a:solidFill>
                  <a:srgbClr val="000000"/>
                </a:solidFill>
                <a:latin typeface="+mn-lt"/>
                <a:cs typeface="Arial" pitchFamily="34" charset="0"/>
              </a:rPr>
              <a:t>fitted to HPD </a:t>
            </a:r>
            <a:r>
              <a:rPr lang="en-GB" altLang="en-US" sz="14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Corner</a:t>
            </a:r>
            <a:endParaRPr lang="en-GB" altLang="en-US" sz="1400" dirty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>
          <a:xfrm>
            <a:off x="2483769" y="1260916"/>
            <a:ext cx="432047" cy="0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314697" y="3326488"/>
            <a:ext cx="4248472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</a:pPr>
            <a:r>
              <a:rPr lang="en-GB" altLang="en-US" sz="14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Lack of performance thought to be due to Parasitic Oscillations ~ 2GHz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en-US" sz="14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</a:pPr>
            <a:r>
              <a:rPr lang="en-GB" altLang="en-US" sz="14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Noticed Effect not seen on 1RF HPD – 2 valves in parallel damp each other?</a:t>
            </a:r>
          </a:p>
          <a:p>
            <a:pPr eaLnBrk="1" hangingPunct="1">
              <a:spcBef>
                <a:spcPct val="0"/>
              </a:spcBef>
              <a:buNone/>
            </a:pPr>
            <a:endParaRPr lang="en-GB" altLang="en-US" sz="1400" dirty="0">
              <a:solidFill>
                <a:srgbClr val="000000"/>
              </a:solidFill>
              <a:latin typeface="+mn-lt"/>
              <a:cs typeface="Arial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en-GB" altLang="en-US" sz="1400" dirty="0">
                <a:solidFill>
                  <a:srgbClr val="000000"/>
                </a:solidFill>
                <a:latin typeface="+mn-lt"/>
                <a:cs typeface="Arial" pitchFamily="34" charset="0"/>
              </a:rPr>
              <a:t>Spectrum of loop pick-up antenna </a:t>
            </a:r>
            <a:r>
              <a:rPr lang="en-GB" altLang="en-US" sz="14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cleaned up with HPD lid removed </a:t>
            </a:r>
          </a:p>
          <a:p>
            <a:pPr lvl="1" eaLnBrk="1" hangingPunct="1">
              <a:spcBef>
                <a:spcPct val="0"/>
              </a:spcBef>
            </a:pPr>
            <a:r>
              <a:rPr lang="en-GB" altLang="en-US" sz="14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Cavity resonance???</a:t>
            </a:r>
          </a:p>
          <a:p>
            <a:pPr marL="457200" lvl="1" indent="0" eaLnBrk="1" hangingPunct="1">
              <a:spcBef>
                <a:spcPct val="0"/>
              </a:spcBef>
              <a:buNone/>
            </a:pPr>
            <a:endParaRPr lang="en-GB" altLang="en-US" sz="1400" dirty="0" smtClean="0">
              <a:solidFill>
                <a:srgbClr val="000000"/>
              </a:solidFill>
              <a:latin typeface="+mn-lt"/>
              <a:cs typeface="Arial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en-GB" altLang="en-US" sz="14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Added RAM to damp oscillations</a:t>
            </a:r>
          </a:p>
          <a:p>
            <a:pPr marL="285750" indent="-285750" eaLnBrk="1" hangingPunct="1">
              <a:spcBef>
                <a:spcPct val="0"/>
              </a:spcBef>
            </a:pPr>
            <a:endParaRPr lang="en-GB" altLang="en-US" sz="1400" dirty="0" smtClean="0">
              <a:solidFill>
                <a:srgbClr val="000000"/>
              </a:solidFill>
              <a:latin typeface="+mn-lt"/>
              <a:cs typeface="Arial" pitchFamily="34" charset="0"/>
            </a:endParaRPr>
          </a:p>
          <a:p>
            <a:pPr marL="285750" indent="-285750" eaLnBrk="1" hangingPunct="1">
              <a:spcBef>
                <a:spcPct val="0"/>
              </a:spcBef>
            </a:pPr>
            <a:r>
              <a:rPr lang="en-GB" altLang="en-US" sz="1400" dirty="0" smtClean="0">
                <a:solidFill>
                  <a:srgbClr val="000000"/>
                </a:solidFill>
                <a:latin typeface="+mn-lt"/>
                <a:cs typeface="Arial" pitchFamily="34" charset="0"/>
              </a:rPr>
              <a:t>Still troublesome for higher gain operation – will these HPDs be usable for higher beam currents of ISIS Upgrade?</a:t>
            </a:r>
            <a:endParaRPr lang="en-GB" altLang="en-US" sz="1400" dirty="0">
              <a:solidFill>
                <a:srgbClr val="000000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12" y="4353537"/>
            <a:ext cx="2322049" cy="137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563169" y="2516234"/>
            <a:ext cx="19259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1400" dirty="0">
                <a:solidFill>
                  <a:srgbClr val="000000"/>
                </a:solidFill>
                <a:cs typeface="Arial" pitchFamily="34" charset="0"/>
              </a:rPr>
              <a:t>RAM </a:t>
            </a:r>
            <a:r>
              <a:rPr lang="en-GB" altLang="en-US" sz="1400" dirty="0" smtClean="0">
                <a:solidFill>
                  <a:srgbClr val="000000"/>
                </a:solidFill>
                <a:cs typeface="Arial" pitchFamily="34" charset="0"/>
              </a:rPr>
              <a:t>not </a:t>
            </a:r>
            <a:r>
              <a:rPr lang="en-GB" altLang="en-US" sz="1400" dirty="0">
                <a:solidFill>
                  <a:srgbClr val="000000"/>
                </a:solidFill>
                <a:cs typeface="Arial" pitchFamily="34" charset="0"/>
              </a:rPr>
              <a:t>fitted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283968" y="5043396"/>
            <a:ext cx="936104" cy="833876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ky_render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5879" y="548681"/>
            <a:ext cx="4416490" cy="3312367"/>
          </a:xfrm>
          <a:prstGeom prst="rect">
            <a:avLst/>
          </a:prstGeom>
        </p:spPr>
      </p:pic>
      <p:pic>
        <p:nvPicPr>
          <p:cNvPr id="5" name="Picture 2" descr="Y:\Photos of kit\Thales558 bits\New HPD\Photoshop\P10107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76" y="979230"/>
            <a:ext cx="3841796" cy="2881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:\Documents and Settings\bernadette.bouvier\Mes documents\BOUVIER\Test\Present 2.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5" y="4005064"/>
            <a:ext cx="2357760" cy="264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0" y="18864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000" b="1" kern="0" dirty="0" smtClean="0"/>
              <a:t>ISIS RF Obsolescence – TH558 Based HPD Upgrade</a:t>
            </a:r>
            <a:endParaRPr lang="en-GB" altLang="en-US" sz="2000" b="1" kern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59832" y="4005064"/>
            <a:ext cx="6084168" cy="2232248"/>
          </a:xfrm>
        </p:spPr>
        <p:txBody>
          <a:bodyPr/>
          <a:lstStyle/>
          <a:p>
            <a:pPr>
              <a:defRPr/>
            </a:pPr>
            <a:r>
              <a:rPr lang="en-GB" altLang="en-US" sz="1400" dirty="0" smtClean="0"/>
              <a:t>New Design to fit in space occupied by existing</a:t>
            </a:r>
          </a:p>
          <a:p>
            <a:pPr>
              <a:defRPr/>
            </a:pPr>
            <a:r>
              <a:rPr lang="en-GB" altLang="en-US" sz="1400" dirty="0" smtClean="0"/>
              <a:t>One Design for both 1RF and 2RF HPDs</a:t>
            </a:r>
          </a:p>
          <a:p>
            <a:pPr>
              <a:defRPr/>
            </a:pPr>
            <a:r>
              <a:rPr lang="en-GB" altLang="en-US" sz="1400" dirty="0" smtClean="0"/>
              <a:t>TH558 valve has many advantages</a:t>
            </a:r>
          </a:p>
          <a:p>
            <a:pPr lvl="1">
              <a:defRPr/>
            </a:pPr>
            <a:r>
              <a:rPr lang="en-GB" altLang="en-US" sz="1200" dirty="0"/>
              <a:t>double the power of the </a:t>
            </a:r>
            <a:r>
              <a:rPr lang="en-GB" altLang="en-US" sz="1200" dirty="0" err="1"/>
              <a:t>Burle</a:t>
            </a:r>
            <a:r>
              <a:rPr lang="en-GB" altLang="en-US" sz="1200" dirty="0"/>
              <a:t> 4648 (if lower gain!)</a:t>
            </a:r>
          </a:p>
          <a:p>
            <a:pPr lvl="1">
              <a:defRPr/>
            </a:pPr>
            <a:r>
              <a:rPr lang="en-GB" altLang="en-US" sz="1200" dirty="0" smtClean="0"/>
              <a:t>multiple users -more secure product lifetime (CSNS, SNS, JPARC </a:t>
            </a:r>
            <a:r>
              <a:rPr lang="en-GB" altLang="en-US" sz="1200" dirty="0" err="1" smtClean="0"/>
              <a:t>etc</a:t>
            </a:r>
            <a:r>
              <a:rPr lang="en-GB" altLang="en-US" sz="1200" dirty="0" smtClean="0"/>
              <a:t>)</a:t>
            </a:r>
          </a:p>
          <a:p>
            <a:pPr lvl="1">
              <a:defRPr/>
            </a:pPr>
            <a:r>
              <a:rPr lang="en-GB" altLang="en-US" sz="1200" dirty="0" smtClean="0"/>
              <a:t>lower costs</a:t>
            </a:r>
          </a:p>
          <a:p>
            <a:pPr lvl="1">
              <a:defRPr/>
            </a:pPr>
            <a:r>
              <a:rPr lang="en-GB" altLang="en-US" sz="1200" dirty="0"/>
              <a:t>one valve will drive 1RF cavity</a:t>
            </a:r>
          </a:p>
          <a:p>
            <a:pPr lvl="1">
              <a:defRPr/>
            </a:pPr>
            <a:r>
              <a:rPr lang="en-GB" altLang="en-US" sz="1200" dirty="0" smtClean="0"/>
              <a:t>lower output impedance</a:t>
            </a:r>
          </a:p>
          <a:p>
            <a:pPr lvl="1">
              <a:defRPr/>
            </a:pPr>
            <a:endParaRPr lang="en-GB" altLang="en-US" sz="1000" dirty="0" smtClean="0"/>
          </a:p>
          <a:p>
            <a:pPr lvl="1">
              <a:defRPr/>
            </a:pPr>
            <a:endParaRPr lang="en-GB" altLang="en-US" sz="1000" dirty="0" smtClean="0"/>
          </a:p>
          <a:p>
            <a:pPr lvl="1">
              <a:defRPr/>
            </a:pPr>
            <a:endParaRPr lang="en-GB" altLang="en-US" sz="1000" dirty="0" smtClean="0"/>
          </a:p>
          <a:p>
            <a:pPr lvl="1">
              <a:defRPr/>
            </a:pPr>
            <a:endParaRPr lang="en-GB" altLang="en-US" sz="1000" dirty="0" smtClean="0"/>
          </a:p>
          <a:p>
            <a:pPr lvl="1">
              <a:defRPr/>
            </a:pPr>
            <a:endParaRPr lang="en-GB" altLang="en-US" sz="1400" dirty="0"/>
          </a:p>
          <a:p>
            <a:pPr lvl="1">
              <a:defRPr/>
            </a:pPr>
            <a:endParaRPr lang="en-GB" altLang="en-US" sz="1400" dirty="0" smtClean="0"/>
          </a:p>
          <a:p>
            <a:pPr lvl="1">
              <a:defRPr/>
            </a:pPr>
            <a:endParaRPr lang="en-GB" altLang="en-US" sz="1400" dirty="0" smtClean="0"/>
          </a:p>
          <a:p>
            <a:pPr lvl="1">
              <a:defRPr/>
            </a:pPr>
            <a:endParaRPr lang="en-GB" altLang="en-US" sz="1400" dirty="0" smtClean="0"/>
          </a:p>
          <a:p>
            <a:pPr lvl="1">
              <a:defRPr/>
            </a:pPr>
            <a:endParaRPr lang="en-GB" alt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528638" y="0"/>
            <a:ext cx="8229600" cy="706438"/>
          </a:xfrm>
        </p:spPr>
        <p:txBody>
          <a:bodyPr/>
          <a:lstStyle/>
          <a:p>
            <a:pPr eaLnBrk="1" hangingPunct="1"/>
            <a:r>
              <a:rPr lang="en-GB" altLang="en-US" sz="2000" b="1" dirty="0" smtClean="0">
                <a:cs typeface="Utsaah" pitchFamily="34" charset="0"/>
              </a:rPr>
              <a:t>RF Obsolescence - R79 RF Test Facility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42336" y="3645024"/>
            <a:ext cx="4681537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 smtClean="0">
                <a:latin typeface="+mn-lt"/>
              </a:rPr>
              <a:t>Offline test facility 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 smtClean="0">
                <a:latin typeface="+mn-lt"/>
              </a:rPr>
              <a:t>Two HPD test bays </a:t>
            </a:r>
          </a:p>
          <a:p>
            <a:pPr marL="742950" lvl="1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 smtClean="0">
                <a:latin typeface="+mn-lt"/>
              </a:rPr>
              <a:t>One for valve conditioning</a:t>
            </a:r>
          </a:p>
          <a:p>
            <a:pPr marL="1200150" lvl="2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 smtClean="0">
                <a:latin typeface="+mn-lt"/>
              </a:rPr>
              <a:t>Always a hot spare</a:t>
            </a:r>
          </a:p>
          <a:p>
            <a:pPr marL="1200150" lvl="2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 smtClean="0">
                <a:latin typeface="+mn-lt"/>
              </a:rPr>
              <a:t>Re-test “failed” valves</a:t>
            </a:r>
          </a:p>
          <a:p>
            <a:pPr marL="742950" lvl="1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 smtClean="0">
                <a:latin typeface="+mn-lt"/>
              </a:rPr>
              <a:t>One for R&amp;D – new HPD etc.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 smtClean="0">
                <a:latin typeface="+mn-lt"/>
              </a:rPr>
              <a:t>Workshop Area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b="1" dirty="0" smtClean="0">
                <a:latin typeface="+mn-lt"/>
              </a:rPr>
              <a:t>Spares storage</a:t>
            </a:r>
            <a:endParaRPr lang="en-GB" b="1" dirty="0">
              <a:latin typeface="+mn-lt"/>
            </a:endParaRPr>
          </a:p>
          <a:p>
            <a:pPr marL="171450" indent="-1714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endParaRPr lang="en-GB" b="1" i="1" dirty="0">
              <a:latin typeface="+mn-lt"/>
            </a:endParaRPr>
          </a:p>
        </p:txBody>
      </p:sp>
      <p:pic>
        <p:nvPicPr>
          <p:cNvPr id="4099" name="Picture 3" descr="C:\Users\as35\Pictures\New Experia M\June2015\DSC_0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55" y="620688"/>
            <a:ext cx="3463413" cy="194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s35\Pictures\New Experia M\June2015\DSC_0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56" y="2568858"/>
            <a:ext cx="3463412" cy="194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s35\Pictures\New Experia M\June2015\DSC_0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68" y="620688"/>
            <a:ext cx="5148064" cy="289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55" y="4517028"/>
            <a:ext cx="3463412" cy="195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4" t="24017" r="22239" b="21391"/>
          <a:stretch/>
        </p:blipFill>
        <p:spPr bwMode="auto">
          <a:xfrm>
            <a:off x="0" y="271297"/>
            <a:ext cx="9144000" cy="508543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14" name="Group 13"/>
          <p:cNvGrpSpPr/>
          <p:nvPr/>
        </p:nvGrpSpPr>
        <p:grpSpPr>
          <a:xfrm>
            <a:off x="1187624" y="4001860"/>
            <a:ext cx="3906434" cy="830998"/>
            <a:chOff x="1187624" y="4001860"/>
            <a:chExt cx="3906434" cy="830998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1187624" y="4014929"/>
              <a:ext cx="720081" cy="817929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1637674" y="4001860"/>
              <a:ext cx="34563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 smtClean="0"/>
                <a:t>Commissioning of Cavity Tuning Loop,  Feed Forward Beam Compensation &amp; Introduction of Liquid Resistors</a:t>
              </a:r>
              <a:endParaRPr lang="en-GB" sz="1200" b="1" dirty="0"/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6603526" y="1393024"/>
            <a:ext cx="0" cy="3168352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5342326" y="2224097"/>
            <a:ext cx="1641940" cy="494688"/>
            <a:chOff x="5342326" y="2224097"/>
            <a:chExt cx="1641940" cy="494688"/>
          </a:xfrm>
        </p:grpSpPr>
        <p:sp>
          <p:nvSpPr>
            <p:cNvPr id="9" name="Rectangle 8"/>
            <p:cNvSpPr/>
            <p:nvPr/>
          </p:nvSpPr>
          <p:spPr>
            <a:xfrm>
              <a:off x="5342326" y="2257120"/>
              <a:ext cx="13147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rgbClr val="000000"/>
                  </a:solidFill>
                </a:rPr>
                <a:t>DHRF</a:t>
              </a:r>
            </a:p>
            <a:p>
              <a:pPr algn="ctr"/>
              <a:r>
                <a:rPr lang="en-GB" sz="1200" b="1" dirty="0" smtClean="0">
                  <a:solidFill>
                    <a:srgbClr val="000000"/>
                  </a:solidFill>
                </a:rPr>
                <a:t>commissioning</a:t>
              </a:r>
              <a:endParaRPr lang="en-GB" sz="1200" b="1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5724127" y="2224097"/>
              <a:ext cx="1260139" cy="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508104" y="529308"/>
            <a:ext cx="3635896" cy="575684"/>
            <a:chOff x="5508104" y="529308"/>
            <a:chExt cx="3635896" cy="575684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6603526" y="1104992"/>
              <a:ext cx="2540474" cy="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5508104" y="529308"/>
              <a:ext cx="29523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rgbClr val="000000"/>
                  </a:solidFill>
                </a:rPr>
                <a:t>Obsolescence: </a:t>
              </a:r>
              <a:r>
                <a:rPr lang="en-GB" sz="1200" b="1" dirty="0" smtClean="0"/>
                <a:t>Bias </a:t>
              </a:r>
              <a:r>
                <a:rPr lang="en-GB" sz="1200" b="1" dirty="0" err="1" smtClean="0"/>
                <a:t>Regs</a:t>
              </a:r>
              <a:r>
                <a:rPr lang="en-GB" sz="1200" b="1" dirty="0" smtClean="0"/>
                <a:t>,</a:t>
              </a:r>
            </a:p>
            <a:p>
              <a:pPr algn="ctr"/>
              <a:r>
                <a:rPr lang="en-GB" sz="1200" b="1" dirty="0" smtClean="0"/>
                <a:t> Anode PS, Digital LPRF, New HPDs</a:t>
              </a:r>
              <a:endParaRPr lang="en-GB" sz="12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 rot="16200000">
            <a:off x="-1694366" y="2349015"/>
            <a:ext cx="4104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 smtClean="0">
                <a:latin typeface="Cambria" pitchFamily="18" charset="0"/>
              </a:rPr>
              <a:t>Average beam current </a:t>
            </a:r>
            <a:r>
              <a:rPr lang="en-GB" sz="2000" i="1" dirty="0">
                <a:latin typeface="Cambria" pitchFamily="18" charset="0"/>
              </a:rPr>
              <a:t>p</a:t>
            </a:r>
            <a:r>
              <a:rPr lang="en-GB" sz="2000" i="1" dirty="0" smtClean="0">
                <a:latin typeface="Cambria" pitchFamily="18" charset="0"/>
              </a:rPr>
              <a:t>er cycle (</a:t>
            </a:r>
            <a:r>
              <a:rPr lang="el-GR" sz="2000" i="1" dirty="0">
                <a:latin typeface="Cambria"/>
              </a:rPr>
              <a:t>μ</a:t>
            </a:r>
            <a:r>
              <a:rPr lang="en-GB" sz="2000" i="1" dirty="0" smtClean="0">
                <a:latin typeface="Cambria" pitchFamily="18" charset="0"/>
              </a:rPr>
              <a:t>A)</a:t>
            </a:r>
            <a:endParaRPr lang="en-GB" sz="2000" i="1" dirty="0">
              <a:latin typeface="Cambria" pitchFamily="18" charset="0"/>
            </a:endParaRPr>
          </a:p>
          <a:p>
            <a:endParaRPr lang="en-GB" sz="20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6558071" y="446352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TS2</a:t>
            </a:r>
            <a:endParaRPr lang="en-GB" dirty="0"/>
          </a:p>
        </p:txBody>
      </p:sp>
      <p:grpSp>
        <p:nvGrpSpPr>
          <p:cNvPr id="15" name="Group 14"/>
          <p:cNvGrpSpPr/>
          <p:nvPr/>
        </p:nvGrpSpPr>
        <p:grpSpPr>
          <a:xfrm>
            <a:off x="2541158" y="2257120"/>
            <a:ext cx="2736433" cy="1353343"/>
            <a:chOff x="2541158" y="2257120"/>
            <a:chExt cx="2736433" cy="1353343"/>
          </a:xfrm>
        </p:grpSpPr>
        <p:cxnSp>
          <p:nvCxnSpPr>
            <p:cNvPr id="17" name="Straight Arrow Connector 16"/>
            <p:cNvCxnSpPr/>
            <p:nvPr/>
          </p:nvCxnSpPr>
          <p:spPr>
            <a:xfrm flipH="1">
              <a:off x="2541158" y="2257120"/>
              <a:ext cx="1166746" cy="1353343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3036328" y="2702958"/>
              <a:ext cx="22412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 smtClean="0"/>
                <a:t>Commissioning of Beam </a:t>
              </a:r>
            </a:p>
            <a:p>
              <a:pPr algn="ctr"/>
              <a:r>
                <a:rPr lang="en-GB" sz="1200" b="1" dirty="0" smtClean="0"/>
                <a:t>&amp; RF Control loops 1</a:t>
              </a:r>
              <a:endParaRPr lang="en-GB" sz="1200" b="1" dirty="0"/>
            </a:p>
          </p:txBody>
        </p:sp>
      </p:grp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116632"/>
            <a:ext cx="9144000" cy="6480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pPr eaLnBrk="1" hangingPunct="1"/>
            <a:r>
              <a:rPr lang="en-GB" sz="2000" kern="0" dirty="0" smtClean="0"/>
              <a:t>Commissioning of ISIS Ring RF Systems</a:t>
            </a:r>
            <a:endParaRPr lang="en-US" altLang="en-US" sz="2000" kern="0" dirty="0" smtClean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481" y="5211853"/>
            <a:ext cx="49458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Contents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Initial RF commissioning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RF Control &amp; Beam Loops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Second Harmonic RF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/>
              <a:t>RF Control &amp; Beam </a:t>
            </a:r>
            <a:r>
              <a:rPr lang="en-GB" sz="1400" b="1" dirty="0" smtClean="0"/>
              <a:t>Loops (for DHRF Beam)</a:t>
            </a:r>
            <a:endParaRPr lang="en-GB" sz="1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b="1" dirty="0" smtClean="0"/>
              <a:t>Obsolescence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219168" y="3921758"/>
            <a:ext cx="2241263" cy="541768"/>
            <a:chOff x="3036328" y="2622855"/>
            <a:chExt cx="2241263" cy="541768"/>
          </a:xfrm>
        </p:grpSpPr>
        <p:cxnSp>
          <p:nvCxnSpPr>
            <p:cNvPr id="25" name="Straight Arrow Connector 24"/>
            <p:cNvCxnSpPr/>
            <p:nvPr/>
          </p:nvCxnSpPr>
          <p:spPr>
            <a:xfrm flipH="1">
              <a:off x="3144967" y="2622855"/>
              <a:ext cx="1916601" cy="0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3036328" y="2702958"/>
              <a:ext cx="224126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 smtClean="0"/>
                <a:t>Commissioning of </a:t>
              </a:r>
            </a:p>
            <a:p>
              <a:pPr algn="ctr"/>
              <a:r>
                <a:rPr lang="en-GB" sz="1200" b="1" dirty="0" smtClean="0"/>
                <a:t>Control loops 2</a:t>
              </a:r>
              <a:endParaRPr lang="en-GB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8649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26646" y="-4127"/>
            <a:ext cx="8229600" cy="552807"/>
          </a:xfrm>
        </p:spPr>
        <p:txBody>
          <a:bodyPr/>
          <a:lstStyle/>
          <a:p>
            <a:r>
              <a:rPr lang="en-GB" altLang="en-US" sz="2000" b="1" dirty="0"/>
              <a:t>ISIS RF Obsolescence </a:t>
            </a:r>
            <a:r>
              <a:rPr lang="en-GB" altLang="en-US" sz="2000" b="1" dirty="0" smtClean="0"/>
              <a:t>– Digital LPRF</a:t>
            </a:r>
          </a:p>
        </p:txBody>
      </p:sp>
      <p:pic>
        <p:nvPicPr>
          <p:cNvPr id="17411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1"/>
          <a:stretch/>
        </p:blipFill>
        <p:spPr bwMode="auto">
          <a:xfrm>
            <a:off x="179512" y="1728723"/>
            <a:ext cx="1430578" cy="91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593749"/>
            <a:ext cx="1430578" cy="1155926"/>
          </a:xfrm>
        </p:spPr>
      </p:pic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169930" y="582931"/>
            <a:ext cx="1440160" cy="206751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9512" y="3067698"/>
            <a:ext cx="2917304" cy="1603341"/>
            <a:chOff x="4310063" y="3770313"/>
            <a:chExt cx="4119562" cy="2319337"/>
          </a:xfrm>
        </p:grpSpPr>
        <p:pic>
          <p:nvPicPr>
            <p:cNvPr id="1741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0063" y="3770313"/>
              <a:ext cx="4119562" cy="2319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5" name="Rectangle 8"/>
            <p:cNvSpPr>
              <a:spLocks noChangeArrowheads="1"/>
            </p:cNvSpPr>
            <p:nvPr/>
          </p:nvSpPr>
          <p:spPr bwMode="auto">
            <a:xfrm>
              <a:off x="4310063" y="3770313"/>
              <a:ext cx="4119562" cy="2319337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Lucida San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latin typeface="Arial" pitchFamily="34" charset="0"/>
              </a:endParaRPr>
            </a:p>
          </p:txBody>
        </p:sp>
      </p:grpSp>
      <p:cxnSp>
        <p:nvCxnSpPr>
          <p:cNvPr id="17416" name="Straight Arrow Connector 12"/>
          <p:cNvCxnSpPr>
            <a:cxnSpLocks noChangeShapeType="1"/>
            <a:stCxn id="17432" idx="0"/>
          </p:cNvCxnSpPr>
          <p:nvPr/>
        </p:nvCxnSpPr>
        <p:spPr bwMode="auto">
          <a:xfrm flipV="1">
            <a:off x="594190" y="4332065"/>
            <a:ext cx="116697" cy="41871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7" name="TextBox 23"/>
          <p:cNvSpPr txBox="1">
            <a:spLocks noChangeArrowheads="1"/>
          </p:cNvSpPr>
          <p:nvPr/>
        </p:nvSpPr>
        <p:spPr bwMode="auto">
          <a:xfrm>
            <a:off x="3195615" y="3411953"/>
            <a:ext cx="576755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n-GB" altLang="en-US" sz="1400" dirty="0" smtClean="0">
                <a:latin typeface="+mn-lt"/>
              </a:rPr>
              <a:t>Plan to replace existing analogue LPRF with National Instruments </a:t>
            </a:r>
            <a:r>
              <a:rPr lang="en-GB" altLang="en-US" sz="1400" dirty="0" err="1" smtClean="0">
                <a:latin typeface="+mn-lt"/>
              </a:rPr>
              <a:t>FlexRIO</a:t>
            </a:r>
            <a:r>
              <a:rPr lang="en-GB" altLang="en-US" sz="1400" dirty="0" smtClean="0">
                <a:latin typeface="+mn-lt"/>
              </a:rPr>
              <a:t> FPGA modules in a </a:t>
            </a:r>
            <a:r>
              <a:rPr lang="en-GB" altLang="en-US" sz="1400" dirty="0" err="1" smtClean="0">
                <a:latin typeface="+mn-lt"/>
              </a:rPr>
              <a:t>PXIe</a:t>
            </a:r>
            <a:r>
              <a:rPr lang="en-GB" altLang="en-US" sz="1400" dirty="0" smtClean="0">
                <a:latin typeface="+mn-lt"/>
              </a:rPr>
              <a:t> crate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n-GB" altLang="en-US" sz="1400" dirty="0" smtClean="0">
                <a:latin typeface="+mn-lt"/>
              </a:rPr>
              <a:t>“Off-the-shelf” solution quicker than in-house development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n-GB" altLang="en-US" sz="1400" dirty="0" smtClean="0">
                <a:latin typeface="+mn-lt"/>
              </a:rPr>
              <a:t>1</a:t>
            </a:r>
            <a:r>
              <a:rPr lang="en-GB" altLang="en-US" sz="1400" baseline="30000" dirty="0" smtClean="0">
                <a:latin typeface="+mn-lt"/>
              </a:rPr>
              <a:t>st</a:t>
            </a:r>
            <a:r>
              <a:rPr lang="en-GB" altLang="en-US" sz="1400" dirty="0" smtClean="0">
                <a:latin typeface="+mn-lt"/>
              </a:rPr>
              <a:t> tests with </a:t>
            </a:r>
            <a:r>
              <a:rPr lang="en-GB" altLang="en-US" sz="1400" dirty="0">
                <a:latin typeface="+mn-lt"/>
              </a:rPr>
              <a:t>beam in </a:t>
            </a:r>
            <a:r>
              <a:rPr lang="en-GB" altLang="en-US" sz="1400" dirty="0" smtClean="0">
                <a:latin typeface="+mn-lt"/>
              </a:rPr>
              <a:t>Dec 2013 Frequency </a:t>
            </a:r>
            <a:r>
              <a:rPr lang="en-GB" altLang="en-US" sz="1400" dirty="0">
                <a:latin typeface="+mn-lt"/>
              </a:rPr>
              <a:t>law </a:t>
            </a:r>
            <a:r>
              <a:rPr lang="en-GB" altLang="en-US" sz="1400" dirty="0" smtClean="0">
                <a:latin typeface="+mn-lt"/>
              </a:rPr>
              <a:t>looked </a:t>
            </a:r>
            <a:r>
              <a:rPr lang="en-GB" altLang="en-US" sz="1400" dirty="0">
                <a:latin typeface="+mn-lt"/>
              </a:rPr>
              <a:t>good</a:t>
            </a:r>
            <a:r>
              <a:rPr lang="en-GB" altLang="en-US" sz="1400" dirty="0" smtClean="0">
                <a:latin typeface="+mn-lt"/>
              </a:rPr>
              <a:t>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n-GB" altLang="en-US" sz="1400" dirty="0" smtClean="0">
                <a:latin typeface="+mn-lt"/>
              </a:rPr>
              <a:t>June &amp; August 2014: Combined FLG / MO sends F word over </a:t>
            </a:r>
            <a:r>
              <a:rPr lang="en-GB" altLang="en-US" sz="1400" dirty="0" err="1" smtClean="0">
                <a:latin typeface="+mn-lt"/>
              </a:rPr>
              <a:t>PtoP</a:t>
            </a:r>
            <a:r>
              <a:rPr lang="en-GB" altLang="en-US" sz="1400" dirty="0" smtClean="0">
                <a:latin typeface="+mn-lt"/>
              </a:rPr>
              <a:t> stream to LOs - ran 195uA beam @50Hz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n-GB" altLang="en-US" sz="1400" dirty="0" smtClean="0">
                <a:latin typeface="+mn-lt"/>
              </a:rPr>
              <a:t>March 2015: Closed Beam Phase loop and theta loop with IQ </a:t>
            </a:r>
            <a:r>
              <a:rPr lang="en-GB" altLang="en-US" sz="1400" dirty="0" err="1" smtClean="0">
                <a:latin typeface="+mn-lt"/>
              </a:rPr>
              <a:t>demod</a:t>
            </a:r>
            <a:r>
              <a:rPr lang="en-GB" altLang="en-US" sz="1400" dirty="0" smtClean="0">
                <a:latin typeface="+mn-lt"/>
              </a:rPr>
              <a:t> / CORDIC - But higher latency – cannot use </a:t>
            </a:r>
            <a:r>
              <a:rPr lang="en-GB" altLang="en-US" sz="1400" dirty="0" err="1" smtClean="0">
                <a:latin typeface="+mn-lt"/>
              </a:rPr>
              <a:t>PtoP</a:t>
            </a:r>
            <a:r>
              <a:rPr lang="en-GB" altLang="en-US" sz="1400" dirty="0" smtClean="0">
                <a:latin typeface="+mn-lt"/>
              </a:rPr>
              <a:t>!!!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n-GB" altLang="en-US" sz="1400" dirty="0" smtClean="0">
                <a:latin typeface="+mn-lt"/>
              </a:rPr>
              <a:t>May 2015 Revised code using PXI trigger lines for F word broadcast rather than </a:t>
            </a:r>
            <a:r>
              <a:rPr lang="en-GB" altLang="en-US" sz="1400" dirty="0" err="1" smtClean="0">
                <a:latin typeface="+mn-lt"/>
              </a:rPr>
              <a:t>PtoP</a:t>
            </a:r>
            <a:r>
              <a:rPr lang="en-GB" altLang="en-US" sz="1400" dirty="0" smtClean="0">
                <a:latin typeface="+mn-lt"/>
              </a:rPr>
              <a:t> (PCI express data stream)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n-GB" altLang="en-US" sz="1400" dirty="0" smtClean="0">
                <a:latin typeface="+mn-lt"/>
              </a:rPr>
              <a:t>Next IQ loop test for one cavity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n-GB" altLang="en-US" sz="1400" dirty="0" smtClean="0">
                <a:latin typeface="+mn-lt"/>
              </a:rPr>
              <a:t>Then, replace whole system</a:t>
            </a:r>
            <a:endParaRPr lang="en-GB" altLang="en-US" sz="1400" dirty="0">
              <a:latin typeface="+mn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303817" y="558554"/>
            <a:ext cx="5707413" cy="2687140"/>
            <a:chOff x="187037" y="669851"/>
            <a:chExt cx="8789673" cy="4455042"/>
          </a:xfrm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187037" y="2911506"/>
              <a:ext cx="8782628" cy="221338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600" b="1"/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187037" y="684243"/>
              <a:ext cx="8782627" cy="2227263"/>
            </a:xfrm>
            <a:prstGeom prst="rect">
              <a:avLst/>
            </a:prstGeom>
            <a:solidFill>
              <a:srgbClr val="E9B5BE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 sz="600" b="1" dirty="0"/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4461550" y="1173689"/>
              <a:ext cx="600075" cy="32861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600" b="1" dirty="0"/>
                <a:t>Var.</a:t>
              </a: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4440286" y="1847380"/>
              <a:ext cx="430212" cy="3216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GB" sz="600" b="1" dirty="0"/>
                <a:t>90</a:t>
              </a:r>
              <a:r>
                <a:rPr lang="en-GB" sz="600" b="1" dirty="0">
                  <a:sym typeface="Symbol" pitchFamily="18" charset="2"/>
                </a:rPr>
                <a:t></a:t>
              </a:r>
              <a:endParaRPr lang="en-GB" sz="600" b="1" dirty="0"/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1687657" y="1631373"/>
              <a:ext cx="565150" cy="5020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GB" sz="600" b="1" dirty="0" smtClean="0"/>
                <a:t>MO</a:t>
              </a:r>
              <a:endParaRPr lang="en-GB" sz="600" b="1" dirty="0"/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2547506" y="1243910"/>
              <a:ext cx="871538" cy="112501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10000"/>
                </a:lnSpc>
              </a:pPr>
              <a:r>
                <a:rPr lang="en-GB" sz="600" b="1" dirty="0" smtClean="0">
                  <a:sym typeface="Symbol" pitchFamily="18" charset="2"/>
                </a:rPr>
                <a:t>Static offset </a:t>
              </a:r>
            </a:p>
            <a:p>
              <a:pPr algn="ctr">
                <a:lnSpc>
                  <a:spcPct val="110000"/>
                </a:lnSpc>
              </a:pPr>
              <a:r>
                <a:rPr lang="en-GB" sz="600" b="1" dirty="0" smtClean="0">
                  <a:sym typeface="Symbol" pitchFamily="18" charset="2"/>
                </a:rPr>
                <a:t> / </a:t>
              </a:r>
              <a:r>
                <a:rPr lang="en-GB" sz="600" b="1" dirty="0" err="1" smtClean="0">
                  <a:sym typeface="Symbol" pitchFamily="18" charset="2"/>
                </a:rPr>
                <a:t>antiphase</a:t>
              </a:r>
              <a:r>
                <a:rPr lang="en-GB" sz="600" b="1" dirty="0" smtClean="0">
                  <a:sym typeface="Symbol" pitchFamily="18" charset="2"/>
                </a:rPr>
                <a:t> </a:t>
              </a:r>
            </a:p>
            <a:p>
              <a:pPr algn="ctr">
                <a:lnSpc>
                  <a:spcPct val="110000"/>
                </a:lnSpc>
                <a:buFont typeface="Symbol" pitchFamily="18" charset="2"/>
                <a:buChar char="j"/>
              </a:pPr>
              <a:r>
                <a:rPr lang="en-GB" sz="600" b="1" dirty="0" smtClean="0">
                  <a:sym typeface="Symbol" pitchFamily="18" charset="2"/>
                </a:rPr>
                <a:t> Modulator</a:t>
              </a:r>
              <a:endParaRPr lang="en-GB" sz="600" b="1" dirty="0">
                <a:sym typeface="Symbol" pitchFamily="18" charset="2"/>
              </a:endParaRPr>
            </a:p>
            <a:p>
              <a:endParaRPr lang="en-GB" sz="600" b="1" dirty="0"/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3736543" y="1251847"/>
              <a:ext cx="714375" cy="96043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GB" sz="600" b="1" dirty="0" smtClean="0">
                  <a:sym typeface="Symbol" pitchFamily="18" charset="2"/>
                </a:rPr>
                <a:t>Cavity </a:t>
              </a:r>
              <a:r>
                <a:rPr lang="en-GB" sz="600" b="1" dirty="0">
                  <a:sym typeface="Symbol" pitchFamily="18" charset="2"/>
                </a:rPr>
                <a:t>Lock Phase </a:t>
              </a:r>
              <a:r>
                <a:rPr lang="en-GB" sz="600" b="1" dirty="0"/>
                <a:t>Mod</a:t>
              </a: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4846205" y="1201047"/>
              <a:ext cx="555625" cy="50482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50000"/>
                </a:lnSpc>
              </a:pPr>
              <a:r>
                <a:rPr lang="en-GB" sz="600" b="1">
                  <a:sym typeface="Symbol" pitchFamily="18" charset="2"/>
                </a:rPr>
                <a:t> </a:t>
              </a:r>
              <a:r>
                <a:rPr lang="en-GB" sz="600" b="1"/>
                <a:t>Trim</a:t>
              </a:r>
            </a:p>
            <a:p>
              <a:endParaRPr lang="en-GB" sz="600" b="1"/>
            </a:p>
          </p:txBody>
        </p:sp>
        <p:sp>
          <p:nvSpPr>
            <p:cNvPr id="19" name="AutoShape 13"/>
            <p:cNvSpPr>
              <a:spLocks noChangeArrowheads="1"/>
            </p:cNvSpPr>
            <p:nvPr/>
          </p:nvSpPr>
          <p:spPr bwMode="auto">
            <a:xfrm rot="5400000">
              <a:off x="5760663" y="1139708"/>
              <a:ext cx="438150" cy="47625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600" b="1"/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6413458" y="1158758"/>
              <a:ext cx="554037" cy="64871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GB" sz="600" b="1"/>
                <a:t>1 RF.</a:t>
              </a:r>
            </a:p>
            <a:p>
              <a:pPr algn="ctr"/>
              <a:r>
                <a:rPr lang="en-GB" sz="600" b="1"/>
                <a:t>Cav.</a:t>
              </a:r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 flipV="1">
              <a:off x="2265218" y="1775637"/>
              <a:ext cx="29722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>
              <a:off x="3419043" y="1711003"/>
              <a:ext cx="3175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>
              <a:off x="5413664" y="1388515"/>
              <a:ext cx="327917" cy="43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6185965" y="1381635"/>
              <a:ext cx="2381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>
              <a:off x="4846205" y="1807472"/>
              <a:ext cx="554038" cy="50641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50000"/>
                </a:lnSpc>
              </a:pPr>
              <a:r>
                <a:rPr lang="en-GB" sz="600" b="1">
                  <a:sym typeface="Symbol" pitchFamily="18" charset="2"/>
                </a:rPr>
                <a:t> </a:t>
              </a:r>
              <a:r>
                <a:rPr lang="en-GB" sz="600" b="1"/>
                <a:t>Ref.</a:t>
              </a:r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>
              <a:off x="4450918" y="1402659"/>
              <a:ext cx="39528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27" name="Text Box 21"/>
            <p:cNvSpPr txBox="1">
              <a:spLocks noChangeArrowheads="1"/>
            </p:cNvSpPr>
            <p:nvPr/>
          </p:nvSpPr>
          <p:spPr bwMode="auto">
            <a:xfrm>
              <a:off x="4397996" y="4039332"/>
              <a:ext cx="503237" cy="3127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GB" sz="600" b="1" dirty="0"/>
                <a:t>90</a:t>
              </a:r>
              <a:r>
                <a:rPr lang="en-GB" sz="600" b="1" dirty="0">
                  <a:sym typeface="Symbol" pitchFamily="18" charset="2"/>
                </a:rPr>
                <a:t></a:t>
              </a:r>
              <a:endParaRPr lang="en-GB" sz="600" b="1" dirty="0"/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3726152" y="3443318"/>
              <a:ext cx="712787" cy="87630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GB" sz="600" b="1" dirty="0" smtClean="0">
                  <a:sym typeface="Symbol" pitchFamily="18" charset="2"/>
                </a:rPr>
                <a:t>Cavity </a:t>
              </a:r>
              <a:r>
                <a:rPr lang="en-GB" sz="600" b="1" dirty="0">
                  <a:sym typeface="Symbol" pitchFamily="18" charset="2"/>
                </a:rPr>
                <a:t>lock Phase </a:t>
              </a:r>
              <a:r>
                <a:rPr lang="en-GB" sz="600" b="1" dirty="0"/>
                <a:t>Mod</a:t>
              </a:r>
            </a:p>
          </p:txBody>
        </p:sp>
        <p:sp>
          <p:nvSpPr>
            <p:cNvPr id="29" name="Text Box 23"/>
            <p:cNvSpPr txBox="1">
              <a:spLocks noChangeArrowheads="1"/>
            </p:cNvSpPr>
            <p:nvPr/>
          </p:nvSpPr>
          <p:spPr bwMode="auto">
            <a:xfrm>
              <a:off x="4835814" y="3443318"/>
              <a:ext cx="555625" cy="48577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0000"/>
                </a:lnSpc>
              </a:pPr>
              <a:r>
                <a:rPr lang="en-GB" sz="600" b="1">
                  <a:sym typeface="Symbol" pitchFamily="18" charset="2"/>
                </a:rPr>
                <a:t> </a:t>
              </a:r>
              <a:r>
                <a:rPr lang="en-GB" sz="600" b="1"/>
                <a:t>Trim</a:t>
              </a:r>
            </a:p>
            <a:p>
              <a:endParaRPr lang="en-GB" sz="600" b="1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5392883" y="3632950"/>
              <a:ext cx="327433" cy="338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31" name="Text Box 25"/>
            <p:cNvSpPr txBox="1">
              <a:spLocks noChangeArrowheads="1"/>
            </p:cNvSpPr>
            <p:nvPr/>
          </p:nvSpPr>
          <p:spPr bwMode="auto">
            <a:xfrm>
              <a:off x="4835814" y="4049743"/>
              <a:ext cx="555625" cy="49847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30000"/>
                </a:lnSpc>
              </a:pPr>
              <a:r>
                <a:rPr lang="en-GB" sz="600" b="1">
                  <a:sym typeface="Symbol" pitchFamily="18" charset="2"/>
                </a:rPr>
                <a:t> </a:t>
              </a:r>
              <a:r>
                <a:rPr lang="en-GB" sz="600" b="1"/>
                <a:t>Ref.</a:t>
              </a:r>
            </a:p>
          </p:txBody>
        </p:sp>
        <p:sp>
          <p:nvSpPr>
            <p:cNvPr id="32" name="Text Box 26"/>
            <p:cNvSpPr txBox="1">
              <a:spLocks noChangeArrowheads="1"/>
            </p:cNvSpPr>
            <p:nvPr/>
          </p:nvSpPr>
          <p:spPr bwMode="auto">
            <a:xfrm>
              <a:off x="4434842" y="3420429"/>
              <a:ext cx="569912" cy="274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600" b="1" dirty="0"/>
                <a:t>Var.</a:t>
              </a:r>
            </a:p>
          </p:txBody>
        </p:sp>
        <p:sp>
          <p:nvSpPr>
            <p:cNvPr id="33" name="Line 27"/>
            <p:cNvSpPr>
              <a:spLocks noChangeShapeType="1"/>
            </p:cNvSpPr>
            <p:nvPr/>
          </p:nvSpPr>
          <p:spPr bwMode="auto">
            <a:xfrm flipV="1">
              <a:off x="4438939" y="3643343"/>
              <a:ext cx="39687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34" name="Text Box 28"/>
            <p:cNvSpPr txBox="1">
              <a:spLocks noChangeArrowheads="1"/>
            </p:cNvSpPr>
            <p:nvPr/>
          </p:nvSpPr>
          <p:spPr bwMode="auto">
            <a:xfrm>
              <a:off x="1687657" y="3612170"/>
              <a:ext cx="565150" cy="62417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70000"/>
                </a:lnSpc>
              </a:pPr>
              <a:endParaRPr lang="en-GB" sz="600" b="1" dirty="0" smtClean="0">
                <a:sym typeface="Symbol" pitchFamily="18" charset="2"/>
              </a:endParaRPr>
            </a:p>
            <a:p>
              <a:pPr algn="ctr">
                <a:lnSpc>
                  <a:spcPct val="70000"/>
                </a:lnSpc>
              </a:pPr>
              <a:r>
                <a:rPr lang="en-GB" sz="600" b="1" dirty="0" smtClean="0">
                  <a:sym typeface="Symbol" pitchFamily="18" charset="2"/>
                </a:rPr>
                <a:t> </a:t>
              </a:r>
              <a:r>
                <a:rPr lang="en-GB" sz="600" b="1" dirty="0">
                  <a:sym typeface="Symbol" pitchFamily="18" charset="2"/>
                </a:rPr>
                <a:t>Phase Mod</a:t>
              </a:r>
              <a:endParaRPr lang="en-GB" sz="600" b="1" dirty="0"/>
            </a:p>
            <a:p>
              <a:endParaRPr lang="en-GB" sz="600" b="1" dirty="0"/>
            </a:p>
          </p:txBody>
        </p:sp>
        <p:sp>
          <p:nvSpPr>
            <p:cNvPr id="35" name="Line 30"/>
            <p:cNvSpPr>
              <a:spLocks noChangeShapeType="1"/>
            </p:cNvSpPr>
            <p:nvPr/>
          </p:nvSpPr>
          <p:spPr bwMode="auto">
            <a:xfrm flipH="1">
              <a:off x="1953491" y="2137144"/>
              <a:ext cx="2900" cy="41515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36" name="Line 31"/>
            <p:cNvSpPr>
              <a:spLocks noChangeShapeType="1"/>
            </p:cNvSpPr>
            <p:nvPr/>
          </p:nvSpPr>
          <p:spPr bwMode="auto">
            <a:xfrm flipV="1">
              <a:off x="3408652" y="3846543"/>
              <a:ext cx="317500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37" name="Line 32"/>
            <p:cNvSpPr>
              <a:spLocks noChangeShapeType="1"/>
            </p:cNvSpPr>
            <p:nvPr/>
          </p:nvSpPr>
          <p:spPr bwMode="auto">
            <a:xfrm flipV="1">
              <a:off x="2265218" y="3846543"/>
              <a:ext cx="271896" cy="461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>
              <a:off x="4530293" y="1402659"/>
              <a:ext cx="0" cy="70961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39" name="Line 34"/>
            <p:cNvSpPr>
              <a:spLocks noChangeShapeType="1"/>
            </p:cNvSpPr>
            <p:nvPr/>
          </p:nvSpPr>
          <p:spPr bwMode="auto">
            <a:xfrm>
              <a:off x="4519902" y="3643343"/>
              <a:ext cx="0" cy="6096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40" name="Line 35"/>
            <p:cNvSpPr>
              <a:spLocks noChangeShapeType="1"/>
            </p:cNvSpPr>
            <p:nvPr/>
          </p:nvSpPr>
          <p:spPr bwMode="auto">
            <a:xfrm>
              <a:off x="6196839" y="3622319"/>
              <a:ext cx="23812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41" name="AutoShape 36"/>
            <p:cNvSpPr>
              <a:spLocks noChangeArrowheads="1"/>
            </p:cNvSpPr>
            <p:nvPr/>
          </p:nvSpPr>
          <p:spPr bwMode="auto">
            <a:xfrm rot="5400000">
              <a:off x="5740915" y="3381914"/>
              <a:ext cx="436563" cy="476250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600" b="1"/>
            </a:p>
          </p:txBody>
        </p:sp>
        <p:sp>
          <p:nvSpPr>
            <p:cNvPr id="42" name="Text Box 37"/>
            <p:cNvSpPr txBox="1">
              <a:spLocks noChangeArrowheads="1"/>
            </p:cNvSpPr>
            <p:nvPr/>
          </p:nvSpPr>
          <p:spPr bwMode="auto">
            <a:xfrm>
              <a:off x="1979036" y="4763511"/>
              <a:ext cx="5313362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en-US" sz="600" b="1"/>
            </a:p>
          </p:txBody>
        </p:sp>
        <p:sp>
          <p:nvSpPr>
            <p:cNvPr id="43" name="Text Box 38"/>
            <p:cNvSpPr txBox="1">
              <a:spLocks noChangeArrowheads="1"/>
            </p:cNvSpPr>
            <p:nvPr/>
          </p:nvSpPr>
          <p:spPr bwMode="auto">
            <a:xfrm>
              <a:off x="7475244" y="669851"/>
              <a:ext cx="148800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600" b="1" dirty="0" smtClean="0">
                  <a:solidFill>
                    <a:srgbClr val="FF0000"/>
                  </a:solidFill>
                </a:rPr>
                <a:t>6 x 1RF System</a:t>
              </a:r>
              <a:endParaRPr lang="en-GB" sz="600" b="1" dirty="0">
                <a:solidFill>
                  <a:srgbClr val="FF0000"/>
                </a:solidFill>
              </a:endParaRPr>
            </a:p>
          </p:txBody>
        </p:sp>
        <p:sp>
          <p:nvSpPr>
            <p:cNvPr id="44" name="Text Box 39"/>
            <p:cNvSpPr txBox="1">
              <a:spLocks noChangeArrowheads="1"/>
            </p:cNvSpPr>
            <p:nvPr/>
          </p:nvSpPr>
          <p:spPr bwMode="auto">
            <a:xfrm>
              <a:off x="7471760" y="4870463"/>
              <a:ext cx="150495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600" b="1" dirty="0" smtClean="0">
                  <a:solidFill>
                    <a:schemeClr val="accent2"/>
                  </a:solidFill>
                </a:rPr>
                <a:t>4 x 2RF </a:t>
              </a:r>
              <a:r>
                <a:rPr lang="en-GB" sz="600" b="1" dirty="0">
                  <a:solidFill>
                    <a:schemeClr val="accent2"/>
                  </a:solidFill>
                </a:rPr>
                <a:t>System</a:t>
              </a:r>
            </a:p>
          </p:txBody>
        </p:sp>
        <p:sp>
          <p:nvSpPr>
            <p:cNvPr id="45" name="Text Box 43"/>
            <p:cNvSpPr txBox="1">
              <a:spLocks noChangeArrowheads="1"/>
            </p:cNvSpPr>
            <p:nvPr/>
          </p:nvSpPr>
          <p:spPr bwMode="auto">
            <a:xfrm>
              <a:off x="2537113" y="3443316"/>
              <a:ext cx="871538" cy="110490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10000"/>
                </a:lnSpc>
              </a:pPr>
              <a:r>
                <a:rPr lang="en-GB" sz="600" b="1" dirty="0" smtClean="0">
                  <a:sym typeface="Symbol" pitchFamily="18" charset="2"/>
                </a:rPr>
                <a:t>Static offset </a:t>
              </a:r>
            </a:p>
            <a:p>
              <a:pPr algn="ctr">
                <a:lnSpc>
                  <a:spcPct val="110000"/>
                </a:lnSpc>
              </a:pPr>
              <a:r>
                <a:rPr lang="en-GB" sz="600" b="1" dirty="0" smtClean="0">
                  <a:sym typeface="Symbol" pitchFamily="18" charset="2"/>
                </a:rPr>
                <a:t> / </a:t>
              </a:r>
              <a:r>
                <a:rPr lang="en-GB" sz="600" b="1" dirty="0" err="1" smtClean="0">
                  <a:sym typeface="Symbol" pitchFamily="18" charset="2"/>
                </a:rPr>
                <a:t>antiphase</a:t>
              </a:r>
              <a:r>
                <a:rPr lang="en-GB" sz="600" b="1" dirty="0" smtClean="0">
                  <a:sym typeface="Symbol" pitchFamily="18" charset="2"/>
                </a:rPr>
                <a:t> </a:t>
              </a:r>
            </a:p>
            <a:p>
              <a:pPr algn="ctr">
                <a:lnSpc>
                  <a:spcPct val="110000"/>
                </a:lnSpc>
              </a:pPr>
              <a:r>
                <a:rPr lang="en-GB" sz="600" b="1" dirty="0" smtClean="0">
                  <a:sym typeface="Symbol" pitchFamily="18" charset="2"/>
                </a:rPr>
                <a:t> modulator</a:t>
              </a:r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>
              <a:off x="4438939" y="4252943"/>
              <a:ext cx="396875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47" name="Text Box 45"/>
            <p:cNvSpPr txBox="1">
              <a:spLocks noChangeArrowheads="1"/>
            </p:cNvSpPr>
            <p:nvPr/>
          </p:nvSpPr>
          <p:spPr bwMode="auto">
            <a:xfrm>
              <a:off x="7512839" y="3817089"/>
              <a:ext cx="554037" cy="61668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GB" sz="600" b="1" dirty="0" smtClean="0">
                <a:sym typeface="Symbol" pitchFamily="18" charset="2"/>
              </a:endParaRPr>
            </a:p>
            <a:p>
              <a:pPr algn="ctr"/>
              <a:r>
                <a:rPr lang="en-GB" sz="600" b="1" dirty="0" smtClean="0">
                  <a:sym typeface="Symbol" pitchFamily="18" charset="2"/>
                </a:rPr>
                <a:t> </a:t>
              </a:r>
              <a:r>
                <a:rPr lang="en-GB" sz="600" b="1" dirty="0"/>
                <a:t>Det.</a:t>
              </a:r>
            </a:p>
          </p:txBody>
        </p:sp>
        <p:sp>
          <p:nvSpPr>
            <p:cNvPr id="48" name="Text Box 46"/>
            <p:cNvSpPr txBox="1">
              <a:spLocks noChangeArrowheads="1"/>
            </p:cNvSpPr>
            <p:nvPr/>
          </p:nvSpPr>
          <p:spPr bwMode="auto">
            <a:xfrm>
              <a:off x="7459435" y="1701208"/>
              <a:ext cx="555625" cy="60605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10000"/>
                </a:lnSpc>
              </a:pPr>
              <a:endParaRPr lang="en-GB" sz="600" b="1" dirty="0" smtClean="0">
                <a:sym typeface="Symbol" pitchFamily="18" charset="2"/>
              </a:endParaRPr>
            </a:p>
            <a:p>
              <a:pPr algn="ctr">
                <a:lnSpc>
                  <a:spcPct val="110000"/>
                </a:lnSpc>
              </a:pPr>
              <a:r>
                <a:rPr lang="en-GB" sz="600" b="1" dirty="0" smtClean="0">
                  <a:sym typeface="Symbol" pitchFamily="18" charset="2"/>
                </a:rPr>
                <a:t> </a:t>
              </a:r>
              <a:r>
                <a:rPr lang="en-GB" sz="600" b="1" dirty="0"/>
                <a:t>Det.</a:t>
              </a:r>
            </a:p>
            <a:p>
              <a:endParaRPr lang="en-GB" sz="600" b="1" dirty="0"/>
            </a:p>
          </p:txBody>
        </p:sp>
        <p:sp>
          <p:nvSpPr>
            <p:cNvPr id="49" name="Text Box 47"/>
            <p:cNvSpPr txBox="1">
              <a:spLocks noChangeArrowheads="1"/>
            </p:cNvSpPr>
            <p:nvPr/>
          </p:nvSpPr>
          <p:spPr bwMode="auto">
            <a:xfrm>
              <a:off x="6445597" y="3401029"/>
              <a:ext cx="536575" cy="64871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GB" sz="600" b="1" dirty="0"/>
                <a:t>2 RF.</a:t>
              </a:r>
            </a:p>
            <a:p>
              <a:pPr algn="ctr"/>
              <a:r>
                <a:rPr lang="en-GB" sz="600" b="1" dirty="0"/>
                <a:t>Cav.</a:t>
              </a:r>
            </a:p>
          </p:txBody>
        </p:sp>
        <p:sp>
          <p:nvSpPr>
            <p:cNvPr id="50" name="Line 53"/>
            <p:cNvSpPr>
              <a:spLocks noChangeShapeType="1"/>
            </p:cNvSpPr>
            <p:nvPr/>
          </p:nvSpPr>
          <p:spPr bwMode="auto">
            <a:xfrm flipV="1">
              <a:off x="5403273" y="2105245"/>
              <a:ext cx="2071415" cy="24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51" name="Line 54"/>
            <p:cNvSpPr>
              <a:spLocks noChangeShapeType="1"/>
            </p:cNvSpPr>
            <p:nvPr/>
          </p:nvSpPr>
          <p:spPr bwMode="auto">
            <a:xfrm>
              <a:off x="4449330" y="2112272"/>
              <a:ext cx="395288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52" name="Line 64"/>
            <p:cNvSpPr>
              <a:spLocks noChangeShapeType="1"/>
            </p:cNvSpPr>
            <p:nvPr/>
          </p:nvSpPr>
          <p:spPr bwMode="auto">
            <a:xfrm flipV="1">
              <a:off x="5411972" y="4284920"/>
              <a:ext cx="2094614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53" name="Freeform 70"/>
            <p:cNvSpPr>
              <a:spLocks/>
            </p:cNvSpPr>
            <p:nvPr/>
          </p:nvSpPr>
          <p:spPr bwMode="auto">
            <a:xfrm>
              <a:off x="4114798" y="4342565"/>
              <a:ext cx="3689499" cy="239470"/>
            </a:xfrm>
            <a:custGeom>
              <a:avLst/>
              <a:gdLst>
                <a:gd name="T0" fmla="*/ 2676 w 2676"/>
                <a:gd name="T1" fmla="*/ 45 h 136"/>
                <a:gd name="T2" fmla="*/ 2676 w 2676"/>
                <a:gd name="T3" fmla="*/ 136 h 136"/>
                <a:gd name="T4" fmla="*/ 0 w 2676"/>
                <a:gd name="T5" fmla="*/ 136 h 136"/>
                <a:gd name="T6" fmla="*/ 0 w 2676"/>
                <a:gd name="T7" fmla="*/ 0 h 1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76"/>
                <a:gd name="T13" fmla="*/ 0 h 136"/>
                <a:gd name="T14" fmla="*/ 2676 w 2676"/>
                <a:gd name="T15" fmla="*/ 136 h 1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76" h="136">
                  <a:moveTo>
                    <a:pt x="2676" y="45"/>
                  </a:moveTo>
                  <a:lnTo>
                    <a:pt x="2676" y="136"/>
                  </a:lnTo>
                  <a:lnTo>
                    <a:pt x="0" y="136"/>
                  </a:ln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54" name="Line 73"/>
            <p:cNvSpPr>
              <a:spLocks noChangeShapeType="1"/>
            </p:cNvSpPr>
            <p:nvPr/>
          </p:nvSpPr>
          <p:spPr bwMode="auto">
            <a:xfrm>
              <a:off x="2420296" y="827383"/>
              <a:ext cx="0" cy="394652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55" name="Line 74"/>
            <p:cNvSpPr>
              <a:spLocks noChangeShapeType="1"/>
            </p:cNvSpPr>
            <p:nvPr/>
          </p:nvSpPr>
          <p:spPr bwMode="auto">
            <a:xfrm>
              <a:off x="4734932" y="896247"/>
              <a:ext cx="0" cy="394652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56" name="Line 75"/>
            <p:cNvSpPr>
              <a:spLocks noChangeShapeType="1"/>
            </p:cNvSpPr>
            <p:nvPr/>
          </p:nvSpPr>
          <p:spPr bwMode="auto">
            <a:xfrm>
              <a:off x="7102026" y="891763"/>
              <a:ext cx="0" cy="3948112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57" name="Line 76"/>
            <p:cNvSpPr>
              <a:spLocks noChangeShapeType="1"/>
            </p:cNvSpPr>
            <p:nvPr/>
          </p:nvSpPr>
          <p:spPr bwMode="auto">
            <a:xfrm>
              <a:off x="3540947" y="874981"/>
              <a:ext cx="0" cy="3946525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58" name="Text Box 9"/>
            <p:cNvSpPr txBox="1">
              <a:spLocks noChangeArrowheads="1"/>
            </p:cNvSpPr>
            <p:nvPr/>
          </p:nvSpPr>
          <p:spPr bwMode="auto">
            <a:xfrm>
              <a:off x="221961" y="1115612"/>
              <a:ext cx="608604" cy="37753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GB" sz="600" b="1" dirty="0" smtClean="0"/>
                <a:t>FLG</a:t>
              </a:r>
              <a:endParaRPr lang="en-GB" sz="600" b="1" dirty="0"/>
            </a:p>
          </p:txBody>
        </p:sp>
        <p:sp>
          <p:nvSpPr>
            <p:cNvPr id="59" name="Line 15"/>
            <p:cNvSpPr>
              <a:spLocks noChangeShapeType="1"/>
            </p:cNvSpPr>
            <p:nvPr/>
          </p:nvSpPr>
          <p:spPr bwMode="auto">
            <a:xfrm>
              <a:off x="557548" y="919716"/>
              <a:ext cx="75703" cy="21796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60" name="Line 15"/>
            <p:cNvSpPr>
              <a:spLocks noChangeShapeType="1"/>
            </p:cNvSpPr>
            <p:nvPr/>
          </p:nvSpPr>
          <p:spPr bwMode="auto">
            <a:xfrm flipH="1">
              <a:off x="1945758" y="3161655"/>
              <a:ext cx="3304" cy="4534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61" name="Freeform 70"/>
            <p:cNvSpPr>
              <a:spLocks/>
            </p:cNvSpPr>
            <p:nvPr/>
          </p:nvSpPr>
          <p:spPr bwMode="auto">
            <a:xfrm>
              <a:off x="4142508" y="2208965"/>
              <a:ext cx="3608627" cy="304800"/>
            </a:xfrm>
            <a:custGeom>
              <a:avLst/>
              <a:gdLst>
                <a:gd name="T0" fmla="*/ 2676 w 2676"/>
                <a:gd name="T1" fmla="*/ 45 h 136"/>
                <a:gd name="T2" fmla="*/ 2676 w 2676"/>
                <a:gd name="T3" fmla="*/ 136 h 136"/>
                <a:gd name="T4" fmla="*/ 0 w 2676"/>
                <a:gd name="T5" fmla="*/ 136 h 136"/>
                <a:gd name="T6" fmla="*/ 0 w 2676"/>
                <a:gd name="T7" fmla="*/ 0 h 1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76"/>
                <a:gd name="T13" fmla="*/ 0 h 136"/>
                <a:gd name="T14" fmla="*/ 2676 w 2676"/>
                <a:gd name="T15" fmla="*/ 136 h 1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76" h="136">
                  <a:moveTo>
                    <a:pt x="2676" y="45"/>
                  </a:moveTo>
                  <a:lnTo>
                    <a:pt x="2676" y="136"/>
                  </a:lnTo>
                  <a:lnTo>
                    <a:pt x="0" y="136"/>
                  </a:lnTo>
                  <a:lnTo>
                    <a:pt x="0" y="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62" name="AutoShape 13"/>
            <p:cNvSpPr>
              <a:spLocks noChangeArrowheads="1"/>
            </p:cNvSpPr>
            <p:nvPr/>
          </p:nvSpPr>
          <p:spPr bwMode="auto">
            <a:xfrm rot="5400000">
              <a:off x="990116" y="1638703"/>
              <a:ext cx="712893" cy="390315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600" b="1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04239" y="735050"/>
              <a:ext cx="944077" cy="306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600" b="1" dirty="0" err="1" smtClean="0"/>
                <a:t>Bdot</a:t>
              </a:r>
              <a:endParaRPr lang="en-GB" sz="600" b="1" dirty="0"/>
            </a:p>
          </p:txBody>
        </p:sp>
        <p:sp>
          <p:nvSpPr>
            <p:cNvPr id="64" name="Text Box 29"/>
            <p:cNvSpPr txBox="1">
              <a:spLocks noChangeArrowheads="1"/>
            </p:cNvSpPr>
            <p:nvPr/>
          </p:nvSpPr>
          <p:spPr bwMode="auto">
            <a:xfrm>
              <a:off x="1534633" y="2556339"/>
              <a:ext cx="761757" cy="60642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en-GB" sz="600" b="1" dirty="0" smtClean="0"/>
                <a:t>F</a:t>
              </a:r>
              <a:endParaRPr lang="en-GB" sz="600" b="1" dirty="0"/>
            </a:p>
            <a:p>
              <a:pPr algn="ctr"/>
              <a:r>
                <a:rPr lang="en-GB" sz="600" b="1" dirty="0"/>
                <a:t>Doubler</a:t>
              </a:r>
            </a:p>
          </p:txBody>
        </p:sp>
        <p:sp>
          <p:nvSpPr>
            <p:cNvPr id="65" name="Line 16"/>
            <p:cNvSpPr>
              <a:spLocks noChangeShapeType="1"/>
            </p:cNvSpPr>
            <p:nvPr/>
          </p:nvSpPr>
          <p:spPr bwMode="auto">
            <a:xfrm>
              <a:off x="637953" y="1679943"/>
              <a:ext cx="510363" cy="106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66" name="Line 16"/>
            <p:cNvSpPr>
              <a:spLocks noChangeShapeType="1"/>
            </p:cNvSpPr>
            <p:nvPr/>
          </p:nvSpPr>
          <p:spPr bwMode="auto">
            <a:xfrm flipV="1">
              <a:off x="723014" y="1998920"/>
              <a:ext cx="435935" cy="18075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67" name="Line 16"/>
            <p:cNvSpPr>
              <a:spLocks noChangeShapeType="1"/>
            </p:cNvSpPr>
            <p:nvPr/>
          </p:nvSpPr>
          <p:spPr bwMode="auto">
            <a:xfrm flipV="1">
              <a:off x="712381" y="2115878"/>
              <a:ext cx="446567" cy="4040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68" name="Line 16"/>
            <p:cNvSpPr>
              <a:spLocks noChangeShapeType="1"/>
            </p:cNvSpPr>
            <p:nvPr/>
          </p:nvSpPr>
          <p:spPr bwMode="auto">
            <a:xfrm>
              <a:off x="829339" y="1297171"/>
              <a:ext cx="308345" cy="2977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69" name="Line 16"/>
            <p:cNvSpPr>
              <a:spLocks noChangeShapeType="1"/>
            </p:cNvSpPr>
            <p:nvPr/>
          </p:nvSpPr>
          <p:spPr bwMode="auto">
            <a:xfrm flipV="1">
              <a:off x="701749" y="1860698"/>
              <a:ext cx="457200" cy="744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87037" y="1525403"/>
              <a:ext cx="539519" cy="306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600" b="1" dirty="0" smtClean="0"/>
                <a:t>BLL</a:t>
              </a:r>
              <a:endParaRPr lang="en-GB" sz="600" b="1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21961" y="2081841"/>
              <a:ext cx="607378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600" b="1" dirty="0" err="1" smtClean="0"/>
                <a:t>Rad</a:t>
              </a:r>
              <a:r>
                <a:rPr lang="en-GB" sz="600" b="1" dirty="0" smtClean="0"/>
                <a:t> L</a:t>
              </a:r>
              <a:endParaRPr lang="en-GB" sz="600" b="1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04241" y="1805395"/>
              <a:ext cx="626324" cy="306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600" b="1" dirty="0" smtClean="0"/>
                <a:t>BPL</a:t>
              </a:r>
              <a:endParaRPr lang="en-GB" sz="600" b="1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21961" y="2368920"/>
              <a:ext cx="671174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600" b="1" dirty="0" smtClean="0"/>
                <a:t>F trim</a:t>
              </a:r>
              <a:endParaRPr lang="en-GB" sz="600" b="1" dirty="0"/>
            </a:p>
          </p:txBody>
        </p:sp>
        <p:cxnSp>
          <p:nvCxnSpPr>
            <p:cNvPr id="74" name="Elbow Connector 73"/>
            <p:cNvCxnSpPr>
              <a:stCxn id="20" idx="3"/>
            </p:cNvCxnSpPr>
            <p:nvPr/>
          </p:nvCxnSpPr>
          <p:spPr>
            <a:xfrm>
              <a:off x="6967495" y="1483115"/>
              <a:ext cx="507750" cy="35986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Elbow Connector 74"/>
            <p:cNvCxnSpPr>
              <a:stCxn id="49" idx="3"/>
              <a:endCxn id="47" idx="1"/>
            </p:cNvCxnSpPr>
            <p:nvPr/>
          </p:nvCxnSpPr>
          <p:spPr>
            <a:xfrm>
              <a:off x="6982172" y="3725386"/>
              <a:ext cx="530667" cy="40004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 Box 46"/>
            <p:cNvSpPr txBox="1">
              <a:spLocks noChangeArrowheads="1"/>
            </p:cNvSpPr>
            <p:nvPr/>
          </p:nvSpPr>
          <p:spPr bwMode="auto">
            <a:xfrm>
              <a:off x="8175360" y="2587253"/>
              <a:ext cx="663605" cy="60605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10000"/>
                </a:lnSpc>
              </a:pPr>
              <a:endParaRPr lang="en-GB" sz="600" b="1" dirty="0" smtClean="0">
                <a:sym typeface="Symbol" pitchFamily="18" charset="2"/>
              </a:endParaRPr>
            </a:p>
            <a:p>
              <a:pPr algn="ctr">
                <a:lnSpc>
                  <a:spcPct val="110000"/>
                </a:lnSpc>
              </a:pPr>
              <a:r>
                <a:rPr lang="en-GB" sz="600" b="1" dirty="0" smtClean="0">
                  <a:sym typeface="Symbol" pitchFamily="18" charset="2"/>
                </a:rPr>
                <a:t> </a:t>
              </a:r>
              <a:r>
                <a:rPr lang="en-GB" sz="600" b="1" dirty="0"/>
                <a:t>Det.</a:t>
              </a:r>
            </a:p>
            <a:p>
              <a:endParaRPr lang="en-GB" sz="600" b="1" dirty="0"/>
            </a:p>
          </p:txBody>
        </p:sp>
        <p:cxnSp>
          <p:nvCxnSpPr>
            <p:cNvPr id="77" name="Elbow Connector 76"/>
            <p:cNvCxnSpPr>
              <a:stCxn id="20" idx="3"/>
              <a:endCxn id="81" idx="1"/>
            </p:cNvCxnSpPr>
            <p:nvPr/>
          </p:nvCxnSpPr>
          <p:spPr>
            <a:xfrm flipV="1">
              <a:off x="6967495" y="1408814"/>
              <a:ext cx="1211407" cy="74301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Elbow Connector 77"/>
            <p:cNvCxnSpPr>
              <a:stCxn id="76" idx="2"/>
              <a:endCxn id="34" idx="2"/>
            </p:cNvCxnSpPr>
            <p:nvPr/>
          </p:nvCxnSpPr>
          <p:spPr>
            <a:xfrm rot="5400000">
              <a:off x="4717180" y="446365"/>
              <a:ext cx="1043037" cy="6536929"/>
            </a:xfrm>
            <a:prstGeom prst="bentConnector3">
              <a:avLst>
                <a:gd name="adj1" fmla="val 155599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Elbow Connector 78"/>
            <p:cNvCxnSpPr>
              <a:stCxn id="49" idx="3"/>
              <a:endCxn id="82" idx="1"/>
            </p:cNvCxnSpPr>
            <p:nvPr/>
          </p:nvCxnSpPr>
          <p:spPr>
            <a:xfrm flipV="1">
              <a:off x="6982172" y="2890283"/>
              <a:ext cx="445367" cy="835104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Line 15"/>
            <p:cNvSpPr>
              <a:spLocks noChangeShapeType="1"/>
            </p:cNvSpPr>
            <p:nvPr/>
          </p:nvSpPr>
          <p:spPr bwMode="auto">
            <a:xfrm>
              <a:off x="1534633" y="1842975"/>
              <a:ext cx="177209" cy="70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 sz="600" b="1"/>
            </a:p>
          </p:txBody>
        </p:sp>
        <p:sp>
          <p:nvSpPr>
            <p:cNvPr id="81" name="Text Box 46"/>
            <p:cNvSpPr txBox="1">
              <a:spLocks noChangeArrowheads="1"/>
            </p:cNvSpPr>
            <p:nvPr/>
          </p:nvSpPr>
          <p:spPr bwMode="auto">
            <a:xfrm>
              <a:off x="8178902" y="1105785"/>
              <a:ext cx="660063" cy="60605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10000"/>
                </a:lnSpc>
              </a:pPr>
              <a:r>
                <a:rPr lang="en-GB" sz="600" b="1" dirty="0" smtClean="0">
                  <a:sym typeface="Symbol" pitchFamily="18" charset="2"/>
                </a:rPr>
                <a:t>Total </a:t>
              </a:r>
              <a:r>
                <a:rPr lang="en-GB" sz="600" b="1" dirty="0" err="1" smtClean="0">
                  <a:sym typeface="Symbol" pitchFamily="18" charset="2"/>
                </a:rPr>
                <a:t>Accel</a:t>
              </a:r>
              <a:r>
                <a:rPr lang="en-GB" sz="600" b="1" dirty="0" smtClean="0">
                  <a:sym typeface="Symbol" pitchFamily="18" charset="2"/>
                </a:rPr>
                <a:t> Volts sum</a:t>
              </a:r>
              <a:r>
                <a:rPr lang="en-GB" sz="600" b="1" dirty="0" smtClean="0"/>
                <a:t>.</a:t>
              </a:r>
              <a:endParaRPr lang="en-GB" sz="600" b="1" dirty="0"/>
            </a:p>
            <a:p>
              <a:endParaRPr lang="en-GB" sz="600" b="1" dirty="0"/>
            </a:p>
          </p:txBody>
        </p:sp>
        <p:sp>
          <p:nvSpPr>
            <p:cNvPr id="82" name="Text Box 46"/>
            <p:cNvSpPr txBox="1">
              <a:spLocks noChangeArrowheads="1"/>
            </p:cNvSpPr>
            <p:nvPr/>
          </p:nvSpPr>
          <p:spPr bwMode="auto">
            <a:xfrm>
              <a:off x="7427538" y="2587254"/>
              <a:ext cx="555625" cy="60605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lnSpc>
                  <a:spcPct val="110000"/>
                </a:lnSpc>
              </a:pPr>
              <a:r>
                <a:rPr lang="en-GB" sz="600" b="1" dirty="0" smtClean="0">
                  <a:sym typeface="Symbol" pitchFamily="18" charset="2"/>
                </a:rPr>
                <a:t>Total </a:t>
              </a:r>
              <a:r>
                <a:rPr lang="en-GB" sz="600" b="1" dirty="0" err="1" smtClean="0">
                  <a:sym typeface="Symbol" pitchFamily="18" charset="2"/>
                </a:rPr>
                <a:t>Accel</a:t>
              </a:r>
              <a:r>
                <a:rPr lang="en-GB" sz="600" b="1" dirty="0" smtClean="0">
                  <a:sym typeface="Symbol" pitchFamily="18" charset="2"/>
                </a:rPr>
                <a:t> Volts sum</a:t>
              </a:r>
              <a:r>
                <a:rPr lang="en-GB" sz="600" b="1" dirty="0" smtClean="0"/>
                <a:t>.</a:t>
              </a:r>
              <a:endParaRPr lang="en-GB" sz="600" b="1" dirty="0"/>
            </a:p>
            <a:p>
              <a:endParaRPr lang="en-GB" sz="600" b="1" dirty="0"/>
            </a:p>
          </p:txBody>
        </p:sp>
        <p:cxnSp>
          <p:nvCxnSpPr>
            <p:cNvPr id="83" name="Elbow Connector 82"/>
            <p:cNvCxnSpPr>
              <a:stCxn id="81" idx="2"/>
              <a:endCxn id="76" idx="0"/>
            </p:cNvCxnSpPr>
            <p:nvPr/>
          </p:nvCxnSpPr>
          <p:spPr>
            <a:xfrm rot="5400000">
              <a:off x="8070343" y="2148661"/>
              <a:ext cx="875411" cy="1771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Elbow Connector 83"/>
            <p:cNvCxnSpPr>
              <a:stCxn id="82" idx="3"/>
              <a:endCxn id="76" idx="1"/>
            </p:cNvCxnSpPr>
            <p:nvPr/>
          </p:nvCxnSpPr>
          <p:spPr>
            <a:xfrm flipV="1">
              <a:off x="7983164" y="2890283"/>
              <a:ext cx="192196" cy="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4" name="Picture 4" descr="IMG_070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6" t="11471" r="36198" b="35124"/>
          <a:stretch/>
        </p:blipFill>
        <p:spPr bwMode="auto">
          <a:xfrm>
            <a:off x="1967268" y="558554"/>
            <a:ext cx="1129548" cy="211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Rectangle 7"/>
          <p:cNvSpPr>
            <a:spLocks noChangeArrowheads="1"/>
          </p:cNvSpPr>
          <p:nvPr/>
        </p:nvSpPr>
        <p:spPr bwMode="auto">
          <a:xfrm>
            <a:off x="1967268" y="585724"/>
            <a:ext cx="1129548" cy="206751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>
              <a:latin typeface="Arial" pitchFamily="34" charset="0"/>
            </a:endParaRPr>
          </a:p>
        </p:txBody>
      </p:sp>
      <p:cxnSp>
        <p:nvCxnSpPr>
          <p:cNvPr id="107" name="Straight Arrow Connector 12"/>
          <p:cNvCxnSpPr>
            <a:cxnSpLocks noChangeShapeType="1"/>
          </p:cNvCxnSpPr>
          <p:nvPr/>
        </p:nvCxnSpPr>
        <p:spPr bwMode="auto">
          <a:xfrm flipH="1" flipV="1">
            <a:off x="1331640" y="4509120"/>
            <a:ext cx="144016" cy="39604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" name="Elbow Connector 100"/>
          <p:cNvCxnSpPr>
            <a:stCxn id="104" idx="2"/>
          </p:cNvCxnSpPr>
          <p:nvPr/>
        </p:nvCxnSpPr>
        <p:spPr>
          <a:xfrm rot="5400000">
            <a:off x="1230717" y="2847756"/>
            <a:ext cx="1474257" cy="1128394"/>
          </a:xfrm>
          <a:prstGeom prst="bentConnector3">
            <a:avLst>
              <a:gd name="adj1" fmla="val 100349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Elbow Connector 112"/>
          <p:cNvCxnSpPr/>
          <p:nvPr/>
        </p:nvCxnSpPr>
        <p:spPr>
          <a:xfrm rot="16200000" flipH="1">
            <a:off x="-290265" y="3360625"/>
            <a:ext cx="1657241" cy="285639"/>
          </a:xfrm>
          <a:prstGeom prst="bentConnector3">
            <a:avLst>
              <a:gd name="adj1" fmla="val 99983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32" name="Rectangle 17431"/>
          <p:cNvSpPr/>
          <p:nvPr/>
        </p:nvSpPr>
        <p:spPr>
          <a:xfrm>
            <a:off x="1" y="4750781"/>
            <a:ext cx="1188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1200" dirty="0" smtClean="0"/>
              <a:t>FLG / MO FPGA module and ADC</a:t>
            </a:r>
            <a:endParaRPr lang="en-GB" sz="1200" dirty="0"/>
          </a:p>
        </p:txBody>
      </p:sp>
      <p:sp>
        <p:nvSpPr>
          <p:cNvPr id="155" name="Rectangle 154"/>
          <p:cNvSpPr/>
          <p:nvPr/>
        </p:nvSpPr>
        <p:spPr>
          <a:xfrm>
            <a:off x="1188379" y="4757584"/>
            <a:ext cx="20552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1200" dirty="0" smtClean="0"/>
              <a:t>Local Oscillator / </a:t>
            </a:r>
            <a:r>
              <a:rPr lang="en-GB" sz="1200" dirty="0" smtClean="0"/>
              <a:t>IQ</a:t>
            </a:r>
          </a:p>
          <a:p>
            <a:pPr algn="ctr"/>
            <a:r>
              <a:rPr lang="en-GB" sz="1200" dirty="0"/>
              <a:t>&amp;</a:t>
            </a:r>
            <a:r>
              <a:rPr lang="en-GB" sz="1200" dirty="0" smtClean="0"/>
              <a:t> tuning loop  FPGA Module and transceiver</a:t>
            </a:r>
            <a:endParaRPr lang="en-GB" sz="1200" dirty="0"/>
          </a:p>
        </p:txBody>
      </p:sp>
      <p:grpSp>
        <p:nvGrpSpPr>
          <p:cNvPr id="135" name="Group 134"/>
          <p:cNvGrpSpPr/>
          <p:nvPr/>
        </p:nvGrpSpPr>
        <p:grpSpPr>
          <a:xfrm>
            <a:off x="3281365" y="558554"/>
            <a:ext cx="1437703" cy="3878558"/>
            <a:chOff x="3303817" y="558554"/>
            <a:chExt cx="1437703" cy="3878558"/>
          </a:xfrm>
        </p:grpSpPr>
        <p:sp>
          <p:nvSpPr>
            <p:cNvPr id="158" name="Rectangle 7"/>
            <p:cNvSpPr>
              <a:spLocks noChangeArrowheads="1"/>
            </p:cNvSpPr>
            <p:nvPr/>
          </p:nvSpPr>
          <p:spPr bwMode="auto">
            <a:xfrm>
              <a:off x="3303817" y="558554"/>
              <a:ext cx="1437703" cy="1591148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Lucida San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>
                <a:latin typeface="Arial" pitchFamily="34" charset="0"/>
              </a:endParaRPr>
            </a:p>
          </p:txBody>
        </p:sp>
        <p:cxnSp>
          <p:nvCxnSpPr>
            <p:cNvPr id="168" name="Straight Arrow Connector 12"/>
            <p:cNvCxnSpPr>
              <a:cxnSpLocks noChangeShapeType="1"/>
            </p:cNvCxnSpPr>
            <p:nvPr/>
          </p:nvCxnSpPr>
          <p:spPr bwMode="auto">
            <a:xfrm flipH="1" flipV="1">
              <a:off x="3501433" y="2149704"/>
              <a:ext cx="32710" cy="228740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80" name="Picture 8" descr="TDS 3014B Scre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7" y="5397112"/>
            <a:ext cx="1821156" cy="136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8" name="Group 147"/>
          <p:cNvGrpSpPr/>
          <p:nvPr/>
        </p:nvGrpSpPr>
        <p:grpSpPr>
          <a:xfrm>
            <a:off x="3243673" y="503706"/>
            <a:ext cx="5832633" cy="5452280"/>
            <a:chOff x="3243673" y="503706"/>
            <a:chExt cx="5832633" cy="5452280"/>
          </a:xfrm>
        </p:grpSpPr>
        <p:grpSp>
          <p:nvGrpSpPr>
            <p:cNvPr id="128" name="Group 127"/>
            <p:cNvGrpSpPr/>
            <p:nvPr/>
          </p:nvGrpSpPr>
          <p:grpSpPr>
            <a:xfrm>
              <a:off x="3243673" y="503706"/>
              <a:ext cx="5832633" cy="2752605"/>
              <a:chOff x="3243673" y="503706"/>
              <a:chExt cx="5832633" cy="2752605"/>
            </a:xfrm>
          </p:grpSpPr>
          <p:sp>
            <p:nvSpPr>
              <p:cNvPr id="163" name="Rectangle 7"/>
              <p:cNvSpPr>
                <a:spLocks noChangeArrowheads="1"/>
              </p:cNvSpPr>
              <p:nvPr/>
            </p:nvSpPr>
            <p:spPr bwMode="auto">
              <a:xfrm>
                <a:off x="3243673" y="503706"/>
                <a:ext cx="3546771" cy="2741987"/>
              </a:xfrm>
              <a:prstGeom prst="rect">
                <a:avLst/>
              </a:prstGeom>
              <a:noFill/>
              <a:ln w="38100" algn="ctr">
                <a:solidFill>
                  <a:srgbClr val="0070C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Lucida Sans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Lucida Sans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Lucida Sans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pitchFamily="34" charset="0"/>
                </a:endParaRPr>
              </a:p>
            </p:txBody>
          </p:sp>
          <p:sp>
            <p:nvSpPr>
              <p:cNvPr id="164" name="Rectangle 7"/>
              <p:cNvSpPr>
                <a:spLocks noChangeArrowheads="1"/>
              </p:cNvSpPr>
              <p:nvPr/>
            </p:nvSpPr>
            <p:spPr bwMode="auto">
              <a:xfrm>
                <a:off x="7793938" y="514324"/>
                <a:ext cx="1282368" cy="2741987"/>
              </a:xfrm>
              <a:prstGeom prst="rect">
                <a:avLst/>
              </a:prstGeom>
              <a:noFill/>
              <a:ln w="38100" algn="ctr">
                <a:solidFill>
                  <a:srgbClr val="0070C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Lucida Sans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Lucida Sans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Lucida Sans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Lucida Sans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en-US" sz="1800">
                  <a:latin typeface="Arial" pitchFamily="34" charset="0"/>
                </a:endParaRPr>
              </a:p>
            </p:txBody>
          </p:sp>
        </p:grpSp>
        <p:cxnSp>
          <p:nvCxnSpPr>
            <p:cNvPr id="176" name="Straight Arrow Connector 12"/>
            <p:cNvCxnSpPr>
              <a:cxnSpLocks noChangeShapeType="1"/>
            </p:cNvCxnSpPr>
            <p:nvPr/>
          </p:nvCxnSpPr>
          <p:spPr bwMode="auto">
            <a:xfrm flipH="1" flipV="1">
              <a:off x="5833293" y="3256312"/>
              <a:ext cx="283990" cy="2699674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7" name="Straight Arrow Connector 12"/>
            <p:cNvCxnSpPr>
              <a:cxnSpLocks noChangeShapeType="1"/>
              <a:endCxn id="164" idx="2"/>
            </p:cNvCxnSpPr>
            <p:nvPr/>
          </p:nvCxnSpPr>
          <p:spPr bwMode="auto">
            <a:xfrm flipV="1">
              <a:off x="6155236" y="3256311"/>
              <a:ext cx="2279886" cy="2699675"/>
            </a:xfrm>
            <a:prstGeom prst="straightConnector1">
              <a:avLst/>
            </a:prstGeom>
            <a:noFill/>
            <a:ln w="38100" algn="ctr">
              <a:solidFill>
                <a:srgbClr val="0070C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as35\AppData\Local\Microsoft\Windows\Temporary Internet Files\Content.Outlook\AONYYY5C\Hall2 023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74633"/>
            <a:ext cx="2398346" cy="179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as35\AppData\Local\Microsoft\Windows\Temporary Internet Files\Content.Outlook\AONYYY5C\Hall2 017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16533"/>
            <a:ext cx="2398346" cy="179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009" y="5699870"/>
            <a:ext cx="4986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1RF APS (</a:t>
            </a:r>
            <a:r>
              <a:rPr lang="en-GB" dirty="0" err="1" smtClean="0"/>
              <a:t>Heinzinger</a:t>
            </a:r>
            <a:r>
              <a:rPr lang="en-GB" dirty="0" smtClean="0"/>
              <a:t>) 2009 - January 2015</a:t>
            </a:r>
          </a:p>
          <a:p>
            <a:r>
              <a:rPr lang="en-GB" dirty="0" smtClean="0"/>
              <a:t>But for 2RFs need to move to new supplier (JEMA) due to EU procurement rules!</a:t>
            </a:r>
            <a:endParaRPr lang="en-GB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71" y="964009"/>
            <a:ext cx="1578348" cy="210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5536" y="2773393"/>
            <a:ext cx="2996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1RF - </a:t>
            </a:r>
            <a:r>
              <a:rPr lang="en-GB" dirty="0" smtClean="0"/>
              <a:t>18kV/15A APS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376823" y="5114437"/>
            <a:ext cx="2996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2RF </a:t>
            </a:r>
            <a:r>
              <a:rPr lang="en-GB" dirty="0"/>
              <a:t>- </a:t>
            </a:r>
            <a:r>
              <a:rPr lang="en-GB" dirty="0" smtClean="0"/>
              <a:t>20kV/10A APS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2952278" y="3575349"/>
            <a:ext cx="1961646" cy="1751723"/>
            <a:chOff x="3663842" y="3852829"/>
            <a:chExt cx="1961646" cy="1751723"/>
          </a:xfrm>
        </p:grpSpPr>
        <p:pic>
          <p:nvPicPr>
            <p:cNvPr id="14338" name="Picture 2" descr="C:\Users\as35\AppData\Local\Microsoft\Windows\Temporary Internet Files\Content.Outlook\AONYYY5C\Testing PSU (3)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834" y="3852829"/>
              <a:ext cx="977654" cy="1751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9" name="Picture 3" descr="C:\Users\as35\AppData\Local\Microsoft\Windows\Temporary Internet Files\Content.Outlook\AONYYY5C\IMG_20150520_172053938 (3)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3842" y="3852829"/>
              <a:ext cx="983992" cy="1751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" name="Straight Arrow Connector 5"/>
          <p:cNvCxnSpPr/>
          <p:nvPr/>
        </p:nvCxnSpPr>
        <p:spPr>
          <a:xfrm>
            <a:off x="2672442" y="1916832"/>
            <a:ext cx="48197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672442" y="4400413"/>
            <a:ext cx="48197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535" y="974633"/>
            <a:ext cx="1607289" cy="209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4913925" y="3465070"/>
            <a:ext cx="1674300" cy="212697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sz="1400" dirty="0" smtClean="0"/>
              <a:t>7 </a:t>
            </a:r>
            <a:r>
              <a:rPr lang="en-GB" sz="1400" dirty="0"/>
              <a:t>production units </a:t>
            </a:r>
            <a:r>
              <a:rPr lang="en-GB" sz="1400" dirty="0" smtClean="0"/>
              <a:t>in service on 1RF systems. Smaller footprint allows live spare unit in power Hall (and will use patch panel for hot swaps!)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331013" y="1916832"/>
            <a:ext cx="48197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4" descr="C:\Users\as35\Pictures\New Experia M\June2015\DSC_05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81248"/>
            <a:ext cx="2361031" cy="434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79420" y="3142725"/>
            <a:ext cx="33962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defRPr/>
            </a:pPr>
            <a:r>
              <a:rPr lang="en-GB" sz="1400" b="1" kern="0" dirty="0">
                <a:solidFill>
                  <a:srgbClr val="000000"/>
                </a:solidFill>
                <a:latin typeface="Lucida Sans"/>
              </a:rPr>
              <a:t>20kV at 20Amps </a:t>
            </a:r>
            <a:r>
              <a:rPr lang="en-GB" sz="1400" b="1" kern="0" dirty="0" smtClean="0">
                <a:solidFill>
                  <a:srgbClr val="000000"/>
                </a:solidFill>
                <a:latin typeface="Lucida Sans"/>
              </a:rPr>
              <a:t>(</a:t>
            </a:r>
            <a:r>
              <a:rPr lang="en-GB" sz="1400" b="1" kern="0" dirty="0">
                <a:solidFill>
                  <a:srgbClr val="000000"/>
                </a:solidFill>
                <a:latin typeface="Lucida Sans"/>
              </a:rPr>
              <a:t>Future-proof!)</a:t>
            </a:r>
          </a:p>
        </p:txBody>
      </p:sp>
      <p:sp>
        <p:nvSpPr>
          <p:cNvPr id="27" name="Rectangle 5"/>
          <p:cNvSpPr txBox="1">
            <a:spLocks noChangeArrowheads="1"/>
          </p:cNvSpPr>
          <p:nvPr/>
        </p:nvSpPr>
        <p:spPr>
          <a:xfrm>
            <a:off x="0" y="18864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000" b="1" kern="0" dirty="0" smtClean="0"/>
              <a:t>ISIS RF Obsolescence – Anode Power Supply Upgrade</a:t>
            </a:r>
            <a:endParaRPr lang="en-GB" altLang="en-US" sz="2000" b="1" kern="0" dirty="0"/>
          </a:p>
        </p:txBody>
      </p:sp>
    </p:spTree>
    <p:extLst>
      <p:ext uri="{BB962C8B-B14F-4D97-AF65-F5344CB8AC3E}">
        <p14:creationId xmlns:p14="http://schemas.microsoft.com/office/powerpoint/2010/main" val="31225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8264" y="5373216"/>
            <a:ext cx="634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Brentford Cavity Bias Current power supplies replaced 2008</a:t>
            </a:r>
            <a:endParaRPr lang="en-GB" dirty="0"/>
          </a:p>
        </p:txBody>
      </p:sp>
      <p:sp>
        <p:nvSpPr>
          <p:cNvPr id="24" name="Rectangle 5"/>
          <p:cNvSpPr txBox="1">
            <a:spLocks noChangeArrowheads="1"/>
          </p:cNvSpPr>
          <p:nvPr/>
        </p:nvSpPr>
        <p:spPr>
          <a:xfrm>
            <a:off x="0" y="18864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000" b="1" kern="0" dirty="0" smtClean="0"/>
              <a:t>ISIS RF Obsolescence - Bias Power Supply Upgrade</a:t>
            </a:r>
            <a:endParaRPr lang="en-GB" altLang="en-US" sz="2000" b="1" kern="0" dirty="0"/>
          </a:p>
        </p:txBody>
      </p:sp>
      <p:pic>
        <p:nvPicPr>
          <p:cNvPr id="13324" name="Picture 12" descr="C:\Users\as35\Pictures\New Experia M\June2015\DSC_05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362" y="760140"/>
            <a:ext cx="5364088" cy="301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as35\AppData\Local\Microsoft\Windows\Temporary Internet Files\Content.Outlook\AONYYY5C\Hall2 032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66" y="2555268"/>
            <a:ext cx="3757265" cy="281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477" y="760141"/>
            <a:ext cx="1963020" cy="2618178"/>
          </a:xfrm>
        </p:spPr>
      </p:pic>
      <p:pic>
        <p:nvPicPr>
          <p:cNvPr id="2867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86"/>
          <a:stretch/>
        </p:blipFill>
        <p:spPr bwMode="auto">
          <a:xfrm>
            <a:off x="2411760" y="753095"/>
            <a:ext cx="2758638" cy="261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0" y="18864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000" b="1" kern="0" dirty="0" smtClean="0"/>
              <a:t>ISIS RF Obsolescence – Bias Regulators (2014 – 2018)</a:t>
            </a:r>
            <a:endParaRPr lang="en-GB" altLang="en-US" sz="2000" b="1" kern="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2293319" cy="193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328" y="3573016"/>
            <a:ext cx="2952134" cy="193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705" y="760140"/>
            <a:ext cx="3007811" cy="446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51519" y="5529768"/>
            <a:ext cx="4918879" cy="144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altLang="en-US" sz="1200" kern="0" dirty="0" smtClean="0"/>
              <a:t>Smaller water-cooled sections, more of them. Isolated-tab FETs, as big as possible. Conservative power ratings with 20 </a:t>
            </a:r>
            <a:r>
              <a:rPr lang="en-GB" altLang="en-US" sz="1200" kern="0" dirty="0" err="1" smtClean="0"/>
              <a:t>heatsinks</a:t>
            </a:r>
            <a:r>
              <a:rPr lang="en-GB" altLang="en-US" sz="1200" kern="0" dirty="0" smtClean="0"/>
              <a:t> housing 120 FETS</a:t>
            </a:r>
            <a:endParaRPr lang="en-GB" altLang="en-US" sz="2000" kern="0" dirty="0"/>
          </a:p>
          <a:p>
            <a:pPr marL="0" indent="0">
              <a:buNone/>
            </a:pPr>
            <a:r>
              <a:rPr lang="en-GB" altLang="en-US" sz="1200" kern="0" dirty="0"/>
              <a:t>Standard 19” </a:t>
            </a:r>
            <a:r>
              <a:rPr lang="en-GB" altLang="en-US" sz="1200" kern="0" dirty="0" smtClean="0"/>
              <a:t>cabinet, better accessibility and removal of individual modules (less likely to fail anyway!)</a:t>
            </a:r>
          </a:p>
          <a:p>
            <a:pPr marL="0" indent="0">
              <a:buNone/>
            </a:pPr>
            <a:r>
              <a:rPr lang="en-GB" altLang="en-US" sz="1200" kern="0" dirty="0" smtClean="0"/>
              <a:t>25 </a:t>
            </a:r>
            <a:r>
              <a:rPr lang="en-GB" altLang="en-US" sz="1200" kern="0" dirty="0"/>
              <a:t>kHz bandwidth achieved in </a:t>
            </a:r>
            <a:r>
              <a:rPr lang="en-GB" altLang="en-US" sz="1200" kern="0" dirty="0" smtClean="0"/>
              <a:t>trial circuit</a:t>
            </a:r>
            <a:endParaRPr lang="en-GB" altLang="en-US" sz="1200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0" y="116632"/>
            <a:ext cx="9144000" cy="6435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000" b="1" kern="0" dirty="0" smtClean="0"/>
              <a:t>Low Output Impedance Amplifier Collaboration</a:t>
            </a:r>
            <a:endParaRPr lang="en-GB" altLang="en-US" sz="2000" b="1" kern="0" dirty="0"/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-1932" y="455642"/>
            <a:ext cx="520874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altLang="en-US" sz="1200" b="1" kern="0" dirty="0" smtClean="0"/>
              <a:t>Collaboration project at ISIS</a:t>
            </a:r>
          </a:p>
          <a:p>
            <a:pPr lvl="1">
              <a:buFontTx/>
              <a:buChar char="•"/>
            </a:pPr>
            <a:r>
              <a:rPr lang="en-GB" altLang="en-US" sz="1200" b="1" kern="0" dirty="0" smtClean="0"/>
              <a:t>Commenced 1996      Partners: KEK,  ARGONNE &amp; RAL</a:t>
            </a:r>
          </a:p>
          <a:p>
            <a:pPr lvl="1">
              <a:buFontTx/>
              <a:buChar char="•"/>
            </a:pPr>
            <a:r>
              <a:rPr lang="en-GB" altLang="en-US" sz="1200" b="1" kern="0" dirty="0" smtClean="0"/>
              <a:t>Aim to develop a Low Output Impedance HPD for the ISIS 2RF system using plate to grid feedback</a:t>
            </a:r>
          </a:p>
          <a:p>
            <a:pPr lvl="1">
              <a:buFontTx/>
              <a:buChar char="•"/>
            </a:pPr>
            <a:r>
              <a:rPr lang="en-GB" altLang="en-US" sz="1200" b="1" kern="0" dirty="0" smtClean="0"/>
              <a:t>First tests with beam due this month</a:t>
            </a:r>
          </a:p>
          <a:p>
            <a:pPr lvl="1">
              <a:buFontTx/>
              <a:buChar char="•"/>
            </a:pPr>
            <a:r>
              <a:rPr lang="en-GB" altLang="en-US" sz="1200" b="1" kern="0" dirty="0" smtClean="0"/>
              <a:t>Class A operation for linear response </a:t>
            </a:r>
          </a:p>
          <a:p>
            <a:pPr lvl="1">
              <a:buFontTx/>
              <a:buChar char="•"/>
            </a:pPr>
            <a:r>
              <a:rPr lang="en-GB" altLang="en-US" sz="1200" b="1" kern="0" dirty="0" smtClean="0"/>
              <a:t>High power dissipation in valves mitigated with grid switching</a:t>
            </a:r>
          </a:p>
          <a:p>
            <a:pPr lvl="1">
              <a:buFontTx/>
              <a:buChar char="•"/>
            </a:pPr>
            <a:r>
              <a:rPr lang="en-GB" altLang="en-US" sz="1200" b="1" kern="0" dirty="0" smtClean="0"/>
              <a:t>Beam tests in 2011 yielded ~40</a:t>
            </a:r>
            <a:r>
              <a:rPr lang="en-GB" altLang="en-US" sz="1200" b="1" kern="0" baseline="30000" dirty="0" smtClean="0"/>
              <a:t>th</a:t>
            </a:r>
            <a:r>
              <a:rPr lang="en-GB" altLang="en-US" sz="1200" b="1" kern="0" dirty="0" smtClean="0"/>
              <a:t> reduction in cavity impedance and damping of beam oscillations</a:t>
            </a:r>
          </a:p>
          <a:p>
            <a:pPr lvl="1">
              <a:buFontTx/>
              <a:buChar char="•"/>
            </a:pPr>
            <a:r>
              <a:rPr lang="en-GB" altLang="en-US" sz="1200" b="1" kern="0" dirty="0" smtClean="0"/>
              <a:t>November 2012 achieved 10kV</a:t>
            </a:r>
            <a:r>
              <a:rPr lang="en-GB" altLang="en-US" sz="800" dirty="0" smtClean="0"/>
              <a:t>pk</a:t>
            </a:r>
            <a:r>
              <a:rPr lang="en-GB" altLang="en-US" sz="1200" b="1" kern="0" dirty="0"/>
              <a:t> </a:t>
            </a:r>
            <a:r>
              <a:rPr lang="en-GB" altLang="en-US" sz="1200" b="1" kern="0" dirty="0" smtClean="0"/>
              <a:t>on LOI driven cavity</a:t>
            </a:r>
          </a:p>
          <a:p>
            <a:pPr lvl="1">
              <a:buFontTx/>
              <a:buChar char="•"/>
            </a:pPr>
            <a:r>
              <a:rPr lang="en-GB" altLang="en-US" sz="1200" b="1" kern="0" dirty="0" smtClean="0"/>
              <a:t>Will use to inform </a:t>
            </a:r>
            <a:r>
              <a:rPr lang="en-GB" altLang="en-US" sz="1200" b="1" kern="0" dirty="0"/>
              <a:t>design </a:t>
            </a:r>
            <a:r>
              <a:rPr lang="en-GB" altLang="en-US" sz="1200" b="1" kern="0" dirty="0" smtClean="0"/>
              <a:t>of feedback on future ISIS HPD amplifier</a:t>
            </a:r>
          </a:p>
          <a:p>
            <a:pPr lvl="1">
              <a:buFontTx/>
              <a:buChar char="•"/>
            </a:pPr>
            <a:endParaRPr lang="en-GB" altLang="en-US" sz="1200" b="1" kern="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384" y="2877250"/>
            <a:ext cx="3562311" cy="251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2451135" cy="159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16" descr="group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3284984"/>
            <a:ext cx="2451135" cy="11454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" name="Picture 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35" y="565896"/>
            <a:ext cx="3303207" cy="228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13" descr="Meeting group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5640048"/>
            <a:ext cx="2451136" cy="101580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" name="Picture 3" descr="C:\Documents and Settings\as35\My Documents\ISIS -Work\LOI\photos\April2011\170420114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89810" y="3276240"/>
            <a:ext cx="2517003" cy="1415814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4671538" y="5409402"/>
            <a:ext cx="26677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rgbClr val="002060"/>
                </a:solidFill>
              </a:rPr>
              <a:t>http://research.kek.jp/group/www-loi/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752" y="4692054"/>
            <a:ext cx="1930786" cy="157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0" y="116632"/>
            <a:ext cx="9144000" cy="64350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000" b="1" kern="0" dirty="0" smtClean="0"/>
              <a:t>Conclusions</a:t>
            </a:r>
            <a:endParaRPr lang="en-GB" altLang="en-US" sz="2000" b="1" kern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5888"/>
            <a:ext cx="9144000" cy="5832648"/>
          </a:xfrm>
        </p:spPr>
        <p:txBody>
          <a:bodyPr/>
          <a:lstStyle/>
          <a:p>
            <a:pPr marL="0" indent="-400050"/>
            <a:r>
              <a:rPr lang="en-GB" altLang="en-US" sz="2000" dirty="0"/>
              <a:t>The Road is long</a:t>
            </a:r>
            <a:r>
              <a:rPr lang="en-GB" altLang="en-US" sz="2000" dirty="0" smtClean="0"/>
              <a:t>……..</a:t>
            </a:r>
          </a:p>
          <a:p>
            <a:pPr lvl="1"/>
            <a:r>
              <a:rPr lang="en-GB" altLang="en-US" sz="1600" dirty="0" smtClean="0"/>
              <a:t>For a 30 year old machine like ISIS this is a process of continuous change</a:t>
            </a:r>
          </a:p>
          <a:p>
            <a:pPr lvl="1"/>
            <a:r>
              <a:rPr lang="en-GB" altLang="en-US" sz="1600" dirty="0" smtClean="0"/>
              <a:t>2RF </a:t>
            </a:r>
            <a:r>
              <a:rPr lang="en-GB" altLang="en-US" sz="1600" dirty="0"/>
              <a:t>Upgrade took a long time to commission</a:t>
            </a:r>
          </a:p>
          <a:p>
            <a:r>
              <a:rPr lang="en-GB" altLang="en-US" sz="2000" dirty="0"/>
              <a:t>You can’t always get what you want </a:t>
            </a:r>
          </a:p>
          <a:p>
            <a:pPr lvl="1"/>
            <a:r>
              <a:rPr lang="en-GB" altLang="en-US" sz="1600" dirty="0"/>
              <a:t>Performance of 2RF Anode power supplies not quite as expected!</a:t>
            </a:r>
          </a:p>
          <a:p>
            <a:pPr lvl="1"/>
            <a:r>
              <a:rPr lang="en-GB" altLang="en-US" sz="1600" dirty="0"/>
              <a:t>Can use past problems to inform future designs</a:t>
            </a:r>
          </a:p>
          <a:p>
            <a:r>
              <a:rPr lang="en-GB" altLang="en-US" sz="2000" dirty="0" smtClean="0"/>
              <a:t>Changes </a:t>
            </a:r>
            <a:endParaRPr lang="en-GB" altLang="en-US" sz="2000" dirty="0" smtClean="0"/>
          </a:p>
          <a:p>
            <a:pPr lvl="1"/>
            <a:r>
              <a:rPr lang="en-GB" altLang="en-US" sz="1600" dirty="0" smtClean="0"/>
              <a:t>Flexibility (of designs and people) is very important</a:t>
            </a:r>
            <a:endParaRPr lang="en-GB" altLang="en-US" sz="1600" dirty="0" smtClean="0"/>
          </a:p>
          <a:p>
            <a:pPr lvl="1"/>
            <a:r>
              <a:rPr lang="en-GB" altLang="en-US" sz="1600" dirty="0" smtClean="0"/>
              <a:t>Operationally</a:t>
            </a:r>
            <a:r>
              <a:rPr lang="en-GB" altLang="en-US" sz="1600" dirty="0" smtClean="0"/>
              <a:t>: </a:t>
            </a:r>
            <a:r>
              <a:rPr lang="en-GB" altLang="en-US" sz="1600" dirty="0" err="1" smtClean="0"/>
              <a:t>eg</a:t>
            </a:r>
            <a:r>
              <a:rPr lang="en-GB" altLang="en-US" sz="1600" dirty="0" smtClean="0"/>
              <a:t> need to run last / current ISIS cycles at 700MeV</a:t>
            </a:r>
          </a:p>
          <a:p>
            <a:pPr lvl="1"/>
            <a:r>
              <a:rPr lang="en-GB" altLang="en-US" sz="1600" dirty="0"/>
              <a:t>Initial </a:t>
            </a:r>
            <a:r>
              <a:rPr lang="en-GB" altLang="en-US" sz="1600" dirty="0" smtClean="0"/>
              <a:t>drive: higher </a:t>
            </a:r>
            <a:r>
              <a:rPr lang="en-GB" altLang="en-US" sz="1600" dirty="0"/>
              <a:t>beam </a:t>
            </a:r>
            <a:r>
              <a:rPr lang="en-GB" altLang="en-US" sz="1600" dirty="0" smtClean="0"/>
              <a:t>intensities but also equipment </a:t>
            </a:r>
            <a:r>
              <a:rPr lang="en-GB" altLang="en-US" sz="1600" dirty="0"/>
              <a:t>reliability </a:t>
            </a:r>
            <a:r>
              <a:rPr lang="en-GB" altLang="en-US" sz="1600" dirty="0" smtClean="0"/>
              <a:t>important. </a:t>
            </a:r>
            <a:endParaRPr lang="en-GB" altLang="en-US" sz="1600" dirty="0"/>
          </a:p>
          <a:p>
            <a:r>
              <a:rPr lang="en-GB" altLang="en-US" sz="2000" dirty="0" smtClean="0"/>
              <a:t>Money’s too tight to mention</a:t>
            </a:r>
            <a:endParaRPr lang="en-GB" altLang="en-US" sz="2000" dirty="0" smtClean="0"/>
          </a:p>
          <a:p>
            <a:pPr lvl="1"/>
            <a:r>
              <a:rPr lang="en-GB" altLang="en-US" sz="1600" dirty="0" smtClean="0"/>
              <a:t>Economic climate and Financial timescale can effect machine development</a:t>
            </a:r>
          </a:p>
          <a:p>
            <a:pPr marL="0" indent="-400050"/>
            <a:r>
              <a:rPr lang="en-GB" altLang="en-US" sz="2000" dirty="0" smtClean="0"/>
              <a:t>Things can only get better</a:t>
            </a:r>
          </a:p>
          <a:p>
            <a:pPr lvl="1"/>
            <a:r>
              <a:rPr lang="en-GB" altLang="en-US" sz="1600" dirty="0" smtClean="0"/>
              <a:t>Obsolescence planning</a:t>
            </a:r>
          </a:p>
          <a:p>
            <a:pPr lvl="1"/>
            <a:r>
              <a:rPr lang="en-GB" altLang="en-US" sz="1600" dirty="0" smtClean="0"/>
              <a:t>Offline test / tube conditioning facility important</a:t>
            </a:r>
          </a:p>
          <a:p>
            <a:pPr lvl="1"/>
            <a:r>
              <a:rPr lang="en-GB" altLang="en-US" sz="1600" dirty="0" smtClean="0"/>
              <a:t>Spare </a:t>
            </a:r>
            <a:r>
              <a:rPr lang="en-GB" altLang="en-US" sz="1600" dirty="0" smtClean="0"/>
              <a:t>HPDs and Service </a:t>
            </a:r>
            <a:r>
              <a:rPr lang="en-GB" altLang="en-US" sz="1600" dirty="0" smtClean="0"/>
              <a:t>plan</a:t>
            </a:r>
            <a:endParaRPr lang="en-GB" altLang="en-US" sz="1600" dirty="0" smtClean="0"/>
          </a:p>
        </p:txBody>
      </p:sp>
      <p:pic>
        <p:nvPicPr>
          <p:cNvPr id="4098" name="Picture 2" descr="X:\Photos of kit\HPDs\Amplifier Spacing\IMG_20150202_1444593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77395"/>
            <a:ext cx="2016224" cy="11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18879" y="5517232"/>
            <a:ext cx="46853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200" dirty="0"/>
              <a:t>Now seeing benefit of keeping spare HPDs in Synchrotron room for quicker fix to HPD </a:t>
            </a:r>
            <a:r>
              <a:rPr lang="en-GB" altLang="en-US" sz="1200" dirty="0" smtClean="0"/>
              <a:t>faults. Spare rotated in use every </a:t>
            </a:r>
          </a:p>
          <a:p>
            <a:r>
              <a:rPr lang="en-GB" altLang="en-US" sz="1200" dirty="0" smtClean="0"/>
              <a:t>shutdown to enable servicing of each cavity HPD</a:t>
            </a:r>
          </a:p>
          <a:p>
            <a:r>
              <a:rPr lang="en-GB" altLang="en-US" sz="1200" dirty="0" smtClean="0"/>
              <a:t> in turn during ~2 year cycle. Much lower</a:t>
            </a:r>
          </a:p>
          <a:p>
            <a:r>
              <a:rPr lang="en-GB" altLang="en-US" sz="1200" dirty="0" smtClean="0"/>
              <a:t> frequency of faults!</a:t>
            </a:r>
            <a:endParaRPr lang="en-GB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7864" y="2750321"/>
            <a:ext cx="27943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 smtClean="0">
                <a:latin typeface="+mn-lt"/>
              </a:rPr>
              <a:t>Thankyou</a:t>
            </a:r>
            <a:r>
              <a:rPr lang="en-GB" sz="4000" dirty="0" smtClean="0">
                <a:latin typeface="+mn-lt"/>
              </a:rPr>
              <a:t>!</a:t>
            </a:r>
            <a:endParaRPr lang="en-GB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779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/>
          <a:srcRect l="62642" t="68394" r="18711" b="10251"/>
          <a:stretch/>
        </p:blipFill>
        <p:spPr bwMode="auto">
          <a:xfrm>
            <a:off x="5664143" y="908720"/>
            <a:ext cx="314721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365590" y="293246"/>
            <a:ext cx="3433097" cy="3123282"/>
            <a:chOff x="2609" y="1150"/>
            <a:chExt cx="2562" cy="2542"/>
          </a:xfrm>
        </p:grpSpPr>
        <p:pic>
          <p:nvPicPr>
            <p:cNvPr id="10" name="Picture 70" descr="2NDHARMONICCAVITY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9" y="1480"/>
              <a:ext cx="2562" cy="2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71"/>
            <p:cNvSpPr txBox="1">
              <a:spLocks noChangeArrowheads="1"/>
            </p:cNvSpPr>
            <p:nvPr/>
          </p:nvSpPr>
          <p:spPr bwMode="auto">
            <a:xfrm>
              <a:off x="2779" y="1150"/>
              <a:ext cx="122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Lucida Sans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Lucida Sans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Lucida Sans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Lucida Sans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Lucida Sans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400" b="1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116632"/>
            <a:ext cx="9144000" cy="6480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pPr eaLnBrk="1" hangingPunct="1"/>
            <a:r>
              <a:rPr lang="en-GB" sz="2000" kern="0" dirty="0" smtClean="0"/>
              <a:t>Commissioning of ISIS Ring RF Systems – Cavity Tuning</a:t>
            </a:r>
            <a:endParaRPr lang="en-US" altLang="en-US" sz="2000" kern="0" dirty="0" smtClean="0">
              <a:solidFill>
                <a:schemeClr val="tx1"/>
              </a:solidFill>
            </a:endParaRPr>
          </a:p>
        </p:txBody>
      </p:sp>
      <p:sp>
        <p:nvSpPr>
          <p:cNvPr id="44" name="Rectangle 6"/>
          <p:cNvSpPr txBox="1">
            <a:spLocks noChangeArrowheads="1"/>
          </p:cNvSpPr>
          <p:nvPr/>
        </p:nvSpPr>
        <p:spPr bwMode="auto">
          <a:xfrm>
            <a:off x="4597152" y="3155669"/>
            <a:ext cx="4546848" cy="296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altLang="en-US" sz="1200" b="1" kern="0" dirty="0" smtClean="0"/>
              <a:t>Frequency response from Function Generator to Phase Detector output is measured and stored for all harmonics from 50 Hz to 10 kHz</a:t>
            </a:r>
          </a:p>
          <a:p>
            <a:r>
              <a:rPr lang="en-GB" altLang="en-US" sz="1200" b="1" kern="0" dirty="0" smtClean="0"/>
              <a:t>Phase detector error signal is digitised and harmonic analysed</a:t>
            </a:r>
          </a:p>
          <a:p>
            <a:r>
              <a:rPr lang="en-GB" altLang="en-US" sz="1200" b="1" kern="0" dirty="0" smtClean="0"/>
              <a:t>Each harmonic is adjusted for gain and phase</a:t>
            </a:r>
          </a:p>
          <a:p>
            <a:r>
              <a:rPr lang="en-GB" altLang="en-US" sz="1200" b="1" kern="0" dirty="0" smtClean="0"/>
              <a:t>An error correcting function is calculated from the sum of these harmonics and subtracted from the existing function in the function generator with a gain of a little less than one.</a:t>
            </a:r>
          </a:p>
          <a:p>
            <a:r>
              <a:rPr lang="en-GB" altLang="en-US" sz="1200" b="1" kern="0" dirty="0" smtClean="0"/>
              <a:t>A few iterations usually reduces the repetitive errors to less than 10 degrees.</a:t>
            </a:r>
          </a:p>
          <a:p>
            <a:endParaRPr lang="en-GB" altLang="en-US" sz="1200" b="1" kern="0" dirty="0" smtClean="0"/>
          </a:p>
          <a:p>
            <a:endParaRPr lang="en-GB" altLang="en-US" sz="1200" kern="0" dirty="0"/>
          </a:p>
        </p:txBody>
      </p:sp>
      <p:sp>
        <p:nvSpPr>
          <p:cNvPr id="46" name="TextBox 45"/>
          <p:cNvSpPr txBox="1"/>
          <p:nvPr/>
        </p:nvSpPr>
        <p:spPr>
          <a:xfrm>
            <a:off x="3821945" y="1008891"/>
            <a:ext cx="1865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1986 basic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1988 basic /Fortran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2000 IDL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2014 </a:t>
            </a:r>
            <a:r>
              <a:rPr lang="en-GB" sz="1400" dirty="0" err="1" smtClean="0"/>
              <a:t>LabView</a:t>
            </a:r>
            <a:endParaRPr lang="en-GB" sz="1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448499" y="2708920"/>
            <a:ext cx="347637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37" y="3416528"/>
            <a:ext cx="4402137" cy="24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106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380162" y="671698"/>
            <a:ext cx="4536504" cy="419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altLang="en-US" sz="1200" kern="0" dirty="0" smtClean="0"/>
              <a:t>Cavity bandwidth to Phase or Amplitude modulation is    ~</a:t>
            </a:r>
            <a:r>
              <a:rPr lang="en-GB" altLang="en-US" sz="1200" kern="0" dirty="0" err="1" smtClean="0"/>
              <a:t>F</a:t>
            </a:r>
            <a:r>
              <a:rPr lang="en-GB" altLang="en-US" sz="1200" kern="0" baseline="-25000" dirty="0" err="1" smtClean="0"/>
              <a:t>o</a:t>
            </a:r>
            <a:r>
              <a:rPr lang="en-GB" altLang="en-US" sz="1200" kern="0" dirty="0" smtClean="0"/>
              <a:t>/2Q</a:t>
            </a:r>
          </a:p>
          <a:p>
            <a:r>
              <a:rPr lang="en-GB" altLang="en-US" sz="1200" kern="0" dirty="0" smtClean="0"/>
              <a:t>Minimum </a:t>
            </a:r>
            <a:r>
              <a:rPr lang="en-GB" altLang="en-US" sz="1200" kern="0" dirty="0" err="1" smtClean="0"/>
              <a:t>F</a:t>
            </a:r>
            <a:r>
              <a:rPr lang="en-GB" altLang="en-US" sz="1200" kern="0" baseline="-25000" dirty="0" err="1" smtClean="0"/>
              <a:t>o</a:t>
            </a:r>
            <a:r>
              <a:rPr lang="en-GB" altLang="en-US" sz="1200" kern="0" dirty="0" smtClean="0"/>
              <a:t> = 1.3 MHz</a:t>
            </a:r>
          </a:p>
          <a:p>
            <a:r>
              <a:rPr lang="en-GB" altLang="en-US" sz="1200" kern="0" dirty="0" smtClean="0"/>
              <a:t>Q value changes with</a:t>
            </a:r>
          </a:p>
          <a:p>
            <a:pPr lvl="2"/>
            <a:r>
              <a:rPr lang="en-GB" altLang="en-US" sz="1200" kern="0" dirty="0" smtClean="0"/>
              <a:t>Frequency</a:t>
            </a:r>
          </a:p>
          <a:p>
            <a:pPr lvl="2"/>
            <a:r>
              <a:rPr lang="en-GB" altLang="en-US" sz="1200" kern="0" dirty="0" smtClean="0"/>
              <a:t>Voltage</a:t>
            </a:r>
          </a:p>
          <a:p>
            <a:pPr lvl="2"/>
            <a:r>
              <a:rPr lang="en-GB" altLang="en-US" sz="1200" kern="0" dirty="0" smtClean="0"/>
              <a:t>Rate of change of Voltage and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200" kern="0" dirty="0"/>
              <a:t>Cavity static Q at low voltage rises to ~100 giving a BW of ~6 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200" kern="0" dirty="0"/>
              <a:t>Liquid resistors introduced to bring Q down to ~50 &amp; BW to ~12 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1200" kern="0" dirty="0"/>
              <a:t>Liquid resistors also help with Beam</a:t>
            </a:r>
          </a:p>
          <a:p>
            <a:r>
              <a:rPr lang="en-GB" altLang="en-US" sz="1200" kern="0" dirty="0" err="1" smtClean="0"/>
              <a:t>C</a:t>
            </a:r>
            <a:r>
              <a:rPr lang="en-GB" altLang="en-US" sz="1200" kern="0" baseline="-25000" dirty="0" err="1" smtClean="0"/>
              <a:t>b</a:t>
            </a:r>
            <a:r>
              <a:rPr lang="en-GB" altLang="en-US" sz="1200" kern="0" dirty="0" smtClean="0"/>
              <a:t> resonates with the cavity inductors in series at ~11 kHz</a:t>
            </a:r>
          </a:p>
          <a:p>
            <a:r>
              <a:rPr lang="en-GB" altLang="en-US" sz="1200" kern="0" dirty="0" smtClean="0"/>
              <a:t>The BW of the transistor regulator supplying the Bias current is also about 10 kHz </a:t>
            </a:r>
          </a:p>
          <a:p>
            <a:r>
              <a:rPr lang="en-GB" altLang="en-US" sz="1200" kern="0" dirty="0" smtClean="0"/>
              <a:t>The overall BW of the tuning loop is about 5 kHz</a:t>
            </a:r>
          </a:p>
          <a:p>
            <a:endParaRPr lang="en-GB" altLang="en-US" sz="1200" kern="0" dirty="0"/>
          </a:p>
        </p:txBody>
      </p:sp>
      <p:pic>
        <p:nvPicPr>
          <p:cNvPr id="180" name="Picture 3" descr="X:\Photos of kit\Kit Photos\P10007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2" y="5119892"/>
            <a:ext cx="1873936" cy="140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2" descr="X:\Photos of kit\HPDs\P10201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t="36675" r="334" b="4488"/>
          <a:stretch/>
        </p:blipFill>
        <p:spPr bwMode="auto">
          <a:xfrm>
            <a:off x="1755848" y="4365104"/>
            <a:ext cx="3851920" cy="169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X:\Photos of kit\Kit Photos\P10007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82" y="3255913"/>
            <a:ext cx="1469306" cy="195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" name="Rectangle 2"/>
          <p:cNvSpPr txBox="1">
            <a:spLocks noChangeArrowheads="1"/>
          </p:cNvSpPr>
          <p:nvPr/>
        </p:nvSpPr>
        <p:spPr>
          <a:xfrm>
            <a:off x="-10075" y="116632"/>
            <a:ext cx="9144000" cy="6480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pPr eaLnBrk="1" hangingPunct="1"/>
            <a:r>
              <a:rPr lang="en-GB" sz="2000" kern="0" dirty="0" smtClean="0"/>
              <a:t>Commissioning of ISIS Ring RF Systems – Q damping</a:t>
            </a:r>
            <a:endParaRPr lang="en-US" altLang="en-US" sz="2000" kern="0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671698"/>
            <a:ext cx="3605472" cy="2253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92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74077" y="115683"/>
            <a:ext cx="5137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b="1" dirty="0" smtClean="0">
                <a:latin typeface="Lucida Grande" pitchFamily="84" charset="0"/>
              </a:rPr>
              <a:t>RF </a:t>
            </a:r>
            <a:r>
              <a:rPr lang="en-GB" sz="2000" b="1" dirty="0">
                <a:latin typeface="Lucida Grande" pitchFamily="84" charset="0"/>
              </a:rPr>
              <a:t>– Feed forward Beam Compensation</a:t>
            </a:r>
          </a:p>
        </p:txBody>
      </p:sp>
      <p:sp>
        <p:nvSpPr>
          <p:cNvPr id="61" name="Text Box 87"/>
          <p:cNvSpPr txBox="1">
            <a:spLocks noChangeArrowheads="1"/>
          </p:cNvSpPr>
          <p:nvPr/>
        </p:nvSpPr>
        <p:spPr bwMode="auto">
          <a:xfrm>
            <a:off x="261885" y="3930445"/>
            <a:ext cx="36552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b="1" dirty="0" smtClean="0"/>
              <a:t>Beam Compensation Unit</a:t>
            </a:r>
            <a:endParaRPr lang="en-GB" b="1" dirty="0"/>
          </a:p>
        </p:txBody>
      </p:sp>
      <p:grpSp>
        <p:nvGrpSpPr>
          <p:cNvPr id="78" name="Group 77"/>
          <p:cNvGrpSpPr/>
          <p:nvPr/>
        </p:nvGrpSpPr>
        <p:grpSpPr>
          <a:xfrm>
            <a:off x="261885" y="4299777"/>
            <a:ext cx="3945804" cy="2167678"/>
            <a:chOff x="276225" y="1957388"/>
            <a:chExt cx="8691563" cy="4173537"/>
          </a:xfrm>
        </p:grpSpPr>
        <p:pic>
          <p:nvPicPr>
            <p:cNvPr id="79" name="Picture 29" descr="DSC0000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25" y="1965325"/>
              <a:ext cx="3124200" cy="416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30" descr="DSC0004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3763" y="1976438"/>
              <a:ext cx="5529262" cy="4146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Rectangle 31"/>
            <p:cNvSpPr>
              <a:spLocks noChangeArrowheads="1"/>
            </p:cNvSpPr>
            <p:nvPr/>
          </p:nvSpPr>
          <p:spPr bwMode="auto">
            <a:xfrm>
              <a:off x="1233488" y="3919538"/>
              <a:ext cx="1176337" cy="42068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2" name="Rectangle 32"/>
            <p:cNvSpPr>
              <a:spLocks noChangeArrowheads="1"/>
            </p:cNvSpPr>
            <p:nvPr/>
          </p:nvSpPr>
          <p:spPr bwMode="auto">
            <a:xfrm>
              <a:off x="3421063" y="1957388"/>
              <a:ext cx="5546725" cy="4165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" name="Line 33"/>
            <p:cNvSpPr>
              <a:spLocks noChangeShapeType="1"/>
            </p:cNvSpPr>
            <p:nvPr/>
          </p:nvSpPr>
          <p:spPr bwMode="auto">
            <a:xfrm flipV="1">
              <a:off x="2438400" y="2119313"/>
              <a:ext cx="914400" cy="18288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Line 34"/>
            <p:cNvSpPr>
              <a:spLocks noChangeShapeType="1"/>
            </p:cNvSpPr>
            <p:nvPr/>
          </p:nvSpPr>
          <p:spPr bwMode="auto">
            <a:xfrm>
              <a:off x="2379663" y="4265613"/>
              <a:ext cx="971550" cy="175577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437335" y="751786"/>
            <a:ext cx="7460327" cy="4702217"/>
            <a:chOff x="785039" y="688770"/>
            <a:chExt cx="8112626" cy="5340555"/>
          </a:xfrm>
        </p:grpSpPr>
        <p:grpSp>
          <p:nvGrpSpPr>
            <p:cNvPr id="4" name="Group 33"/>
            <p:cNvGrpSpPr>
              <a:grpSpLocks/>
            </p:cNvGrpSpPr>
            <p:nvPr/>
          </p:nvGrpSpPr>
          <p:grpSpPr bwMode="auto">
            <a:xfrm>
              <a:off x="785039" y="688770"/>
              <a:ext cx="3030538" cy="3159125"/>
              <a:chOff x="962" y="1452"/>
              <a:chExt cx="1337" cy="1332"/>
            </a:xfrm>
          </p:grpSpPr>
          <p:grpSp>
            <p:nvGrpSpPr>
              <p:cNvPr id="5" name="Group 27"/>
              <p:cNvGrpSpPr>
                <a:grpSpLocks/>
              </p:cNvGrpSpPr>
              <p:nvPr/>
            </p:nvGrpSpPr>
            <p:grpSpPr bwMode="auto">
              <a:xfrm>
                <a:off x="962" y="1452"/>
                <a:ext cx="1337" cy="1332"/>
                <a:chOff x="1034" y="2040"/>
                <a:chExt cx="1337" cy="1332"/>
              </a:xfrm>
            </p:grpSpPr>
            <p:sp>
              <p:nvSpPr>
                <p:cNvPr id="10" name="Freeform 21"/>
                <p:cNvSpPr>
                  <a:spLocks/>
                </p:cNvSpPr>
                <p:nvPr/>
              </p:nvSpPr>
              <p:spPr bwMode="auto">
                <a:xfrm>
                  <a:off x="1034" y="2040"/>
                  <a:ext cx="1312" cy="1332"/>
                </a:xfrm>
                <a:custGeom>
                  <a:avLst/>
                  <a:gdLst>
                    <a:gd name="T0" fmla="*/ 2 w 760"/>
                    <a:gd name="T1" fmla="*/ 262 h 756"/>
                    <a:gd name="T2" fmla="*/ 150 w 760"/>
                    <a:gd name="T3" fmla="*/ 70 h 756"/>
                    <a:gd name="T4" fmla="*/ 378 w 760"/>
                    <a:gd name="T5" fmla="*/ 0 h 756"/>
                    <a:gd name="T6" fmla="*/ 614 w 760"/>
                    <a:gd name="T7" fmla="*/ 70 h 756"/>
                    <a:gd name="T8" fmla="*/ 760 w 760"/>
                    <a:gd name="T9" fmla="*/ 266 h 756"/>
                    <a:gd name="T10" fmla="*/ 760 w 760"/>
                    <a:gd name="T11" fmla="*/ 494 h 756"/>
                    <a:gd name="T12" fmla="*/ 610 w 760"/>
                    <a:gd name="T13" fmla="*/ 686 h 756"/>
                    <a:gd name="T14" fmla="*/ 378 w 760"/>
                    <a:gd name="T15" fmla="*/ 756 h 756"/>
                    <a:gd name="T16" fmla="*/ 144 w 760"/>
                    <a:gd name="T17" fmla="*/ 684 h 756"/>
                    <a:gd name="T18" fmla="*/ 0 w 760"/>
                    <a:gd name="T19" fmla="*/ 492 h 756"/>
                    <a:gd name="T20" fmla="*/ 2 w 760"/>
                    <a:gd name="T21" fmla="*/ 262 h 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60" h="756">
                      <a:moveTo>
                        <a:pt x="2" y="262"/>
                      </a:moveTo>
                      <a:lnTo>
                        <a:pt x="150" y="70"/>
                      </a:lnTo>
                      <a:lnTo>
                        <a:pt x="378" y="0"/>
                      </a:lnTo>
                      <a:lnTo>
                        <a:pt x="614" y="70"/>
                      </a:lnTo>
                      <a:lnTo>
                        <a:pt x="760" y="266"/>
                      </a:lnTo>
                      <a:lnTo>
                        <a:pt x="760" y="494"/>
                      </a:lnTo>
                      <a:lnTo>
                        <a:pt x="610" y="686"/>
                      </a:lnTo>
                      <a:lnTo>
                        <a:pt x="378" y="756"/>
                      </a:lnTo>
                      <a:lnTo>
                        <a:pt x="144" y="684"/>
                      </a:lnTo>
                      <a:lnTo>
                        <a:pt x="0" y="492"/>
                      </a:lnTo>
                      <a:lnTo>
                        <a:pt x="2" y="26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 b="1"/>
                </a:p>
              </p:txBody>
            </p:sp>
            <p:sp>
              <p:nvSpPr>
                <p:cNvPr id="11" name="Rectangle 10"/>
                <p:cNvSpPr>
                  <a:spLocks noChangeArrowheads="1"/>
                </p:cNvSpPr>
                <p:nvPr/>
              </p:nvSpPr>
              <p:spPr bwMode="auto">
                <a:xfrm>
                  <a:off x="2311" y="2565"/>
                  <a:ext cx="60" cy="17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b="1"/>
                </a:p>
              </p:txBody>
            </p:sp>
            <p:sp>
              <p:nvSpPr>
                <p:cNvPr id="12" name="Rectangle 22"/>
                <p:cNvSpPr>
                  <a:spLocks noChangeArrowheads="1"/>
                </p:cNvSpPr>
                <p:nvPr/>
              </p:nvSpPr>
              <p:spPr bwMode="auto">
                <a:xfrm rot="-2249997">
                  <a:off x="1171" y="3045"/>
                  <a:ext cx="60" cy="17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b="1"/>
                </a:p>
              </p:txBody>
            </p:sp>
            <p:sp>
              <p:nvSpPr>
                <p:cNvPr id="13" name="Rectangle 23"/>
                <p:cNvSpPr>
                  <a:spLocks noChangeArrowheads="1"/>
                </p:cNvSpPr>
                <p:nvPr/>
              </p:nvSpPr>
              <p:spPr bwMode="auto">
                <a:xfrm rot="2181686">
                  <a:off x="2235" y="2937"/>
                  <a:ext cx="60" cy="17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b="1"/>
                </a:p>
              </p:txBody>
            </p:sp>
            <p:sp>
              <p:nvSpPr>
                <p:cNvPr id="14" name="Rectangle 24"/>
                <p:cNvSpPr>
                  <a:spLocks noChangeArrowheads="1"/>
                </p:cNvSpPr>
                <p:nvPr/>
              </p:nvSpPr>
              <p:spPr bwMode="auto">
                <a:xfrm rot="-17241779">
                  <a:off x="1931" y="3197"/>
                  <a:ext cx="60" cy="173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 b="1"/>
                </a:p>
              </p:txBody>
            </p:sp>
          </p:grpSp>
          <p:sp>
            <p:nvSpPr>
              <p:cNvPr id="6" name="Arc 28"/>
              <p:cNvSpPr>
                <a:spLocks/>
              </p:cNvSpPr>
              <p:nvPr/>
            </p:nvSpPr>
            <p:spPr bwMode="auto">
              <a:xfrm>
                <a:off x="1620" y="1620"/>
                <a:ext cx="510" cy="51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1"/>
              </a:p>
            </p:txBody>
          </p:sp>
          <p:sp>
            <p:nvSpPr>
              <p:cNvPr id="7" name="Arc 30"/>
              <p:cNvSpPr>
                <a:spLocks/>
              </p:cNvSpPr>
              <p:nvPr/>
            </p:nvSpPr>
            <p:spPr bwMode="auto">
              <a:xfrm rot="10800000">
                <a:off x="1108" y="2092"/>
                <a:ext cx="510" cy="51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b="1"/>
              </a:p>
            </p:txBody>
          </p:sp>
          <p:sp>
            <p:nvSpPr>
              <p:cNvPr id="8" name="Text Box 31"/>
              <p:cNvSpPr txBox="1">
                <a:spLocks noChangeArrowheads="1"/>
              </p:cNvSpPr>
              <p:nvPr/>
            </p:nvSpPr>
            <p:spPr bwMode="auto">
              <a:xfrm rot="2521886">
                <a:off x="1716" y="1781"/>
                <a:ext cx="304" cy="1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000" b="1"/>
                  <a:t>Bunch 1</a:t>
                </a:r>
              </a:p>
            </p:txBody>
          </p:sp>
          <p:sp>
            <p:nvSpPr>
              <p:cNvPr id="9" name="Text Box 32"/>
              <p:cNvSpPr txBox="1">
                <a:spLocks noChangeArrowheads="1"/>
              </p:cNvSpPr>
              <p:nvPr/>
            </p:nvSpPr>
            <p:spPr bwMode="auto">
              <a:xfrm rot="2521886">
                <a:off x="1251" y="2267"/>
                <a:ext cx="304" cy="1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000" b="1"/>
                  <a:t>Bunch 2</a:t>
                </a:r>
              </a:p>
            </p:txBody>
          </p:sp>
        </p:grpSp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 rot="-5400000">
              <a:off x="4258489" y="1861933"/>
              <a:ext cx="469900" cy="571500"/>
            </a:xfrm>
            <a:prstGeom prst="flowChartExtract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1"/>
            </a:p>
          </p:txBody>
        </p:sp>
        <p:sp>
          <p:nvSpPr>
            <p:cNvPr id="16" name="AutoShape 35"/>
            <p:cNvSpPr>
              <a:spLocks noChangeArrowheads="1"/>
            </p:cNvSpPr>
            <p:nvPr/>
          </p:nvSpPr>
          <p:spPr bwMode="auto">
            <a:xfrm rot="-5400000">
              <a:off x="5595164" y="1850820"/>
              <a:ext cx="469900" cy="571500"/>
            </a:xfrm>
            <a:prstGeom prst="flowChartExtract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1"/>
            </a:p>
          </p:txBody>
        </p:sp>
        <p:sp>
          <p:nvSpPr>
            <p:cNvPr id="17" name="Text Box 36"/>
            <p:cNvSpPr txBox="1">
              <a:spLocks noChangeArrowheads="1"/>
            </p:cNvSpPr>
            <p:nvPr/>
          </p:nvSpPr>
          <p:spPr bwMode="auto">
            <a:xfrm>
              <a:off x="4118789" y="1442833"/>
              <a:ext cx="9398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b="1"/>
                <a:t>Tetrode</a:t>
              </a:r>
            </a:p>
            <a:p>
              <a:r>
                <a:rPr lang="en-GB" sz="1200" b="1"/>
                <a:t>Amplifiers</a:t>
              </a:r>
            </a:p>
          </p:txBody>
        </p:sp>
        <p:sp>
          <p:nvSpPr>
            <p:cNvPr id="18" name="Text Box 37"/>
            <p:cNvSpPr txBox="1">
              <a:spLocks noChangeArrowheads="1"/>
            </p:cNvSpPr>
            <p:nvPr/>
          </p:nvSpPr>
          <p:spPr bwMode="auto">
            <a:xfrm>
              <a:off x="5249089" y="1438070"/>
              <a:ext cx="109837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b="1" dirty="0"/>
                <a:t>Intermediate</a:t>
              </a:r>
            </a:p>
            <a:p>
              <a:r>
                <a:rPr lang="en-GB" sz="1200" b="1" dirty="0"/>
                <a:t>Amplifier</a:t>
              </a:r>
            </a:p>
          </p:txBody>
        </p:sp>
        <p:sp>
          <p:nvSpPr>
            <p:cNvPr id="19" name="Text Box 38"/>
            <p:cNvSpPr txBox="1">
              <a:spLocks noChangeArrowheads="1"/>
            </p:cNvSpPr>
            <p:nvPr/>
          </p:nvSpPr>
          <p:spPr bwMode="auto">
            <a:xfrm>
              <a:off x="6895327" y="1590470"/>
              <a:ext cx="95250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200" b="1"/>
                <a:t>Subtracter</a:t>
              </a:r>
            </a:p>
          </p:txBody>
        </p:sp>
        <p:cxnSp>
          <p:nvCxnSpPr>
            <p:cNvPr id="20" name="AutoShape 40"/>
            <p:cNvCxnSpPr>
              <a:cxnSpLocks noChangeShapeType="1"/>
              <a:stCxn id="15" idx="0"/>
              <a:endCxn id="11" idx="3"/>
            </p:cNvCxnSpPr>
            <p:nvPr/>
          </p:nvCxnSpPr>
          <p:spPr bwMode="auto">
            <a:xfrm flipH="1" flipV="1">
              <a:off x="3815577" y="2139745"/>
              <a:ext cx="392112" cy="79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AutoShape 41"/>
            <p:cNvCxnSpPr>
              <a:cxnSpLocks noChangeShapeType="1"/>
              <a:stCxn id="15" idx="2"/>
              <a:endCxn id="16" idx="0"/>
            </p:cNvCxnSpPr>
            <p:nvPr/>
          </p:nvCxnSpPr>
          <p:spPr bwMode="auto">
            <a:xfrm flipV="1">
              <a:off x="4779189" y="2136570"/>
              <a:ext cx="765175" cy="11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AutoShape 42"/>
            <p:cNvCxnSpPr>
              <a:cxnSpLocks noChangeShapeType="1"/>
              <a:stCxn id="16" idx="2"/>
              <a:endCxn id="25" idx="0"/>
            </p:cNvCxnSpPr>
            <p:nvPr/>
          </p:nvCxnSpPr>
          <p:spPr bwMode="auto">
            <a:xfrm>
              <a:off x="6115864" y="2136570"/>
              <a:ext cx="919163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43"/>
            <p:cNvCxnSpPr>
              <a:cxnSpLocks noChangeShapeType="1"/>
              <a:stCxn id="55" idx="2"/>
            </p:cNvCxnSpPr>
            <p:nvPr/>
          </p:nvCxnSpPr>
          <p:spPr bwMode="auto">
            <a:xfrm rot="5400000">
              <a:off x="7688836" y="1152623"/>
              <a:ext cx="771465" cy="971004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AutoShape 44"/>
            <p:cNvCxnSpPr>
              <a:cxnSpLocks noChangeShapeType="1"/>
              <a:stCxn id="27" idx="0"/>
            </p:cNvCxnSpPr>
            <p:nvPr/>
          </p:nvCxnSpPr>
          <p:spPr bwMode="auto">
            <a:xfrm flipH="1" flipV="1">
              <a:off x="7608114" y="2263570"/>
              <a:ext cx="652463" cy="1262063"/>
            </a:xfrm>
            <a:prstGeom prst="bentConnector4">
              <a:avLst>
                <a:gd name="adj1" fmla="val -50000"/>
                <a:gd name="adj2" fmla="val 9999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AutoShape 39"/>
            <p:cNvSpPr>
              <a:spLocks noChangeArrowheads="1"/>
            </p:cNvSpPr>
            <p:nvPr/>
          </p:nvSpPr>
          <p:spPr bwMode="auto">
            <a:xfrm rot="-5400000">
              <a:off x="7085827" y="1852408"/>
              <a:ext cx="469900" cy="571500"/>
            </a:xfrm>
            <a:prstGeom prst="flowChartExtract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GB" b="1"/>
            </a:p>
          </p:txBody>
        </p:sp>
        <p:sp>
          <p:nvSpPr>
            <p:cNvPr id="26" name="Text Box 46"/>
            <p:cNvSpPr txBox="1">
              <a:spLocks noChangeArrowheads="1"/>
            </p:cNvSpPr>
            <p:nvPr/>
          </p:nvSpPr>
          <p:spPr bwMode="auto">
            <a:xfrm>
              <a:off x="7301727" y="1890508"/>
              <a:ext cx="26161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b="1" dirty="0"/>
                <a:t>-</a:t>
              </a:r>
            </a:p>
          </p:txBody>
        </p:sp>
        <p:sp>
          <p:nvSpPr>
            <p:cNvPr id="27" name="AutoShape 47"/>
            <p:cNvSpPr>
              <a:spLocks noChangeArrowheads="1"/>
            </p:cNvSpPr>
            <p:nvPr/>
          </p:nvSpPr>
          <p:spPr bwMode="auto">
            <a:xfrm rot="5400000" flipH="1">
              <a:off x="7739083" y="3239089"/>
              <a:ext cx="469900" cy="569912"/>
            </a:xfrm>
            <a:prstGeom prst="flowChartExtract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1"/>
            </a:p>
          </p:txBody>
        </p:sp>
        <p:sp>
          <p:nvSpPr>
            <p:cNvPr id="28" name="AutoShape 48"/>
            <p:cNvSpPr>
              <a:spLocks noChangeArrowheads="1"/>
            </p:cNvSpPr>
            <p:nvPr/>
          </p:nvSpPr>
          <p:spPr bwMode="auto">
            <a:xfrm rot="5400000" flipH="1">
              <a:off x="6492102" y="3235120"/>
              <a:ext cx="469900" cy="571500"/>
            </a:xfrm>
            <a:prstGeom prst="flowChartExtract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1"/>
            </a:p>
          </p:txBody>
        </p:sp>
        <p:cxnSp>
          <p:nvCxnSpPr>
            <p:cNvPr id="29" name="AutoShape 49"/>
            <p:cNvCxnSpPr>
              <a:cxnSpLocks noChangeShapeType="1"/>
              <a:stCxn id="27" idx="2"/>
              <a:endCxn id="28" idx="0"/>
            </p:cNvCxnSpPr>
            <p:nvPr/>
          </p:nvCxnSpPr>
          <p:spPr bwMode="auto">
            <a:xfrm flipH="1" flipV="1">
              <a:off x="7012802" y="3520870"/>
              <a:ext cx="676275" cy="31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 Box 51"/>
            <p:cNvSpPr txBox="1">
              <a:spLocks noChangeArrowheads="1"/>
            </p:cNvSpPr>
            <p:nvPr/>
          </p:nvSpPr>
          <p:spPr bwMode="auto">
            <a:xfrm>
              <a:off x="6334939" y="2839833"/>
              <a:ext cx="67999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000" b="1"/>
                <a:t>Variable</a:t>
              </a:r>
            </a:p>
            <a:p>
              <a:r>
                <a:rPr lang="en-GB" sz="1000" b="1"/>
                <a:t>gain</a:t>
              </a:r>
            </a:p>
          </p:txBody>
        </p:sp>
        <p:sp>
          <p:nvSpPr>
            <p:cNvPr id="31" name="Text Box 52"/>
            <p:cNvSpPr txBox="1">
              <a:spLocks noChangeArrowheads="1"/>
            </p:cNvSpPr>
            <p:nvPr/>
          </p:nvSpPr>
          <p:spPr bwMode="auto">
            <a:xfrm>
              <a:off x="7579539" y="2858883"/>
              <a:ext cx="67999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000" b="1"/>
                <a:t>Variable</a:t>
              </a:r>
            </a:p>
            <a:p>
              <a:r>
                <a:rPr lang="en-GB" sz="1000" b="1"/>
                <a:t>delay</a:t>
              </a:r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 flipV="1">
              <a:off x="6457177" y="3190670"/>
              <a:ext cx="461962" cy="730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="1"/>
            </a:p>
          </p:txBody>
        </p:sp>
        <p:sp>
          <p:nvSpPr>
            <p:cNvPr id="33" name="Line 54"/>
            <p:cNvSpPr>
              <a:spLocks noChangeShapeType="1"/>
            </p:cNvSpPr>
            <p:nvPr/>
          </p:nvSpPr>
          <p:spPr bwMode="auto">
            <a:xfrm flipV="1">
              <a:off x="7728764" y="3200195"/>
              <a:ext cx="461963" cy="7302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="1"/>
            </a:p>
          </p:txBody>
        </p:sp>
        <p:sp>
          <p:nvSpPr>
            <p:cNvPr id="34" name="Rectangle 55"/>
            <p:cNvSpPr>
              <a:spLocks noChangeArrowheads="1"/>
            </p:cNvSpPr>
            <p:nvPr/>
          </p:nvSpPr>
          <p:spPr bwMode="auto">
            <a:xfrm>
              <a:off x="4914127" y="2995408"/>
              <a:ext cx="1196975" cy="1062037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sz="1000" b="1" dirty="0" smtClean="0"/>
                <a:t>LP </a:t>
              </a:r>
              <a:r>
                <a:rPr lang="en-GB" sz="1000" b="1" dirty="0"/>
                <a:t>Filter</a:t>
              </a:r>
            </a:p>
            <a:p>
              <a:endParaRPr lang="en-GB" sz="1000" b="1" dirty="0"/>
            </a:p>
            <a:p>
              <a:endParaRPr lang="en-GB" sz="1000" b="1" dirty="0"/>
            </a:p>
            <a:p>
              <a:endParaRPr lang="en-GB" sz="1000" b="1" dirty="0"/>
            </a:p>
            <a:p>
              <a:endParaRPr lang="en-GB" sz="1000" b="1" dirty="0"/>
            </a:p>
          </p:txBody>
        </p:sp>
        <p:cxnSp>
          <p:nvCxnSpPr>
            <p:cNvPr id="35" name="AutoShape 56"/>
            <p:cNvCxnSpPr>
              <a:cxnSpLocks noChangeShapeType="1"/>
              <a:stCxn id="34" idx="3"/>
              <a:endCxn id="28" idx="2"/>
            </p:cNvCxnSpPr>
            <p:nvPr/>
          </p:nvCxnSpPr>
          <p:spPr bwMode="auto">
            <a:xfrm flipV="1">
              <a:off x="6111102" y="3520870"/>
              <a:ext cx="330200" cy="47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AutoShape 58"/>
            <p:cNvSpPr>
              <a:spLocks noChangeArrowheads="1"/>
            </p:cNvSpPr>
            <p:nvPr/>
          </p:nvSpPr>
          <p:spPr bwMode="auto">
            <a:xfrm rot="5400000" flipH="1">
              <a:off x="3920352" y="2479470"/>
              <a:ext cx="193675" cy="200025"/>
            </a:xfrm>
            <a:prstGeom prst="flowChartExtract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b="1"/>
            </a:p>
          </p:txBody>
        </p:sp>
        <p:sp>
          <p:nvSpPr>
            <p:cNvPr id="37" name="Line 59"/>
            <p:cNvSpPr>
              <a:spLocks noChangeShapeType="1"/>
            </p:cNvSpPr>
            <p:nvPr/>
          </p:nvSpPr>
          <p:spPr bwMode="auto">
            <a:xfrm>
              <a:off x="3790177" y="2406445"/>
              <a:ext cx="0" cy="17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="1"/>
            </a:p>
          </p:txBody>
        </p:sp>
        <p:cxnSp>
          <p:nvCxnSpPr>
            <p:cNvPr id="38" name="AutoShape 60"/>
            <p:cNvCxnSpPr>
              <a:cxnSpLocks noChangeShapeType="1"/>
              <a:stCxn id="36" idx="2"/>
              <a:endCxn id="37" idx="1"/>
            </p:cNvCxnSpPr>
            <p:nvPr/>
          </p:nvCxnSpPr>
          <p:spPr bwMode="auto">
            <a:xfrm flipH="1" flipV="1">
              <a:off x="3790177" y="2577895"/>
              <a:ext cx="127000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AutoShape 61"/>
            <p:cNvCxnSpPr>
              <a:cxnSpLocks noChangeShapeType="1"/>
              <a:stCxn id="36" idx="0"/>
              <a:endCxn id="34" idx="1"/>
            </p:cNvCxnSpPr>
            <p:nvPr/>
          </p:nvCxnSpPr>
          <p:spPr bwMode="auto">
            <a:xfrm>
              <a:off x="4117202" y="2579483"/>
              <a:ext cx="796925" cy="94615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40" name="Group 77"/>
            <p:cNvGrpSpPr>
              <a:grpSpLocks/>
            </p:cNvGrpSpPr>
            <p:nvPr/>
          </p:nvGrpSpPr>
          <p:grpSpPr bwMode="auto">
            <a:xfrm>
              <a:off x="5168127" y="3422445"/>
              <a:ext cx="715962" cy="419100"/>
              <a:chOff x="1716" y="3064"/>
              <a:chExt cx="316" cy="177"/>
            </a:xfrm>
          </p:grpSpPr>
          <p:grpSp>
            <p:nvGrpSpPr>
              <p:cNvPr id="41" name="Group 65"/>
              <p:cNvGrpSpPr>
                <a:grpSpLocks/>
              </p:cNvGrpSpPr>
              <p:nvPr/>
            </p:nvGrpSpPr>
            <p:grpSpPr bwMode="auto">
              <a:xfrm>
                <a:off x="1783" y="3064"/>
                <a:ext cx="188" cy="52"/>
                <a:chOff x="1812" y="2832"/>
                <a:chExt cx="672" cy="241"/>
              </a:xfrm>
            </p:grpSpPr>
            <p:sp>
              <p:nvSpPr>
                <p:cNvPr id="52" name="Freeform 62"/>
                <p:cNvSpPr>
                  <a:spLocks/>
                </p:cNvSpPr>
                <p:nvPr/>
              </p:nvSpPr>
              <p:spPr bwMode="auto">
                <a:xfrm>
                  <a:off x="1812" y="2848"/>
                  <a:ext cx="228" cy="225"/>
                </a:xfrm>
                <a:custGeom>
                  <a:avLst/>
                  <a:gdLst>
                    <a:gd name="T0" fmla="*/ 0 w 228"/>
                    <a:gd name="T1" fmla="*/ 116 h 225"/>
                    <a:gd name="T2" fmla="*/ 32 w 228"/>
                    <a:gd name="T3" fmla="*/ 28 h 225"/>
                    <a:gd name="T4" fmla="*/ 80 w 228"/>
                    <a:gd name="T5" fmla="*/ 16 h 225"/>
                    <a:gd name="T6" fmla="*/ 120 w 228"/>
                    <a:gd name="T7" fmla="*/ 124 h 225"/>
                    <a:gd name="T8" fmla="*/ 176 w 228"/>
                    <a:gd name="T9" fmla="*/ 220 h 225"/>
                    <a:gd name="T10" fmla="*/ 228 w 228"/>
                    <a:gd name="T11" fmla="*/ 92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8" h="225">
                      <a:moveTo>
                        <a:pt x="0" y="116"/>
                      </a:moveTo>
                      <a:cubicBezTo>
                        <a:pt x="9" y="80"/>
                        <a:pt x="19" y="45"/>
                        <a:pt x="32" y="28"/>
                      </a:cubicBezTo>
                      <a:cubicBezTo>
                        <a:pt x="45" y="11"/>
                        <a:pt x="65" y="0"/>
                        <a:pt x="80" y="16"/>
                      </a:cubicBezTo>
                      <a:cubicBezTo>
                        <a:pt x="95" y="32"/>
                        <a:pt x="104" y="90"/>
                        <a:pt x="120" y="124"/>
                      </a:cubicBezTo>
                      <a:cubicBezTo>
                        <a:pt x="136" y="158"/>
                        <a:pt x="158" y="225"/>
                        <a:pt x="176" y="220"/>
                      </a:cubicBezTo>
                      <a:cubicBezTo>
                        <a:pt x="194" y="215"/>
                        <a:pt x="219" y="113"/>
                        <a:pt x="228" y="9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 b="1"/>
                </a:p>
              </p:txBody>
            </p:sp>
            <p:sp>
              <p:nvSpPr>
                <p:cNvPr id="53" name="Freeform 63"/>
                <p:cNvSpPr>
                  <a:spLocks/>
                </p:cNvSpPr>
                <p:nvPr/>
              </p:nvSpPr>
              <p:spPr bwMode="auto">
                <a:xfrm>
                  <a:off x="2036" y="2832"/>
                  <a:ext cx="228" cy="225"/>
                </a:xfrm>
                <a:custGeom>
                  <a:avLst/>
                  <a:gdLst>
                    <a:gd name="T0" fmla="*/ 0 w 228"/>
                    <a:gd name="T1" fmla="*/ 116 h 225"/>
                    <a:gd name="T2" fmla="*/ 32 w 228"/>
                    <a:gd name="T3" fmla="*/ 28 h 225"/>
                    <a:gd name="T4" fmla="*/ 80 w 228"/>
                    <a:gd name="T5" fmla="*/ 16 h 225"/>
                    <a:gd name="T6" fmla="*/ 120 w 228"/>
                    <a:gd name="T7" fmla="*/ 124 h 225"/>
                    <a:gd name="T8" fmla="*/ 176 w 228"/>
                    <a:gd name="T9" fmla="*/ 220 h 225"/>
                    <a:gd name="T10" fmla="*/ 228 w 228"/>
                    <a:gd name="T11" fmla="*/ 92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8" h="225">
                      <a:moveTo>
                        <a:pt x="0" y="116"/>
                      </a:moveTo>
                      <a:cubicBezTo>
                        <a:pt x="9" y="80"/>
                        <a:pt x="19" y="45"/>
                        <a:pt x="32" y="28"/>
                      </a:cubicBezTo>
                      <a:cubicBezTo>
                        <a:pt x="45" y="11"/>
                        <a:pt x="65" y="0"/>
                        <a:pt x="80" y="16"/>
                      </a:cubicBezTo>
                      <a:cubicBezTo>
                        <a:pt x="95" y="32"/>
                        <a:pt x="104" y="90"/>
                        <a:pt x="120" y="124"/>
                      </a:cubicBezTo>
                      <a:cubicBezTo>
                        <a:pt x="136" y="158"/>
                        <a:pt x="158" y="225"/>
                        <a:pt x="176" y="220"/>
                      </a:cubicBezTo>
                      <a:cubicBezTo>
                        <a:pt x="194" y="215"/>
                        <a:pt x="219" y="113"/>
                        <a:pt x="228" y="9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 b="1"/>
                </a:p>
              </p:txBody>
            </p:sp>
            <p:sp>
              <p:nvSpPr>
                <p:cNvPr id="54" name="Freeform 64"/>
                <p:cNvSpPr>
                  <a:spLocks/>
                </p:cNvSpPr>
                <p:nvPr/>
              </p:nvSpPr>
              <p:spPr bwMode="auto">
                <a:xfrm>
                  <a:off x="2256" y="2832"/>
                  <a:ext cx="228" cy="225"/>
                </a:xfrm>
                <a:custGeom>
                  <a:avLst/>
                  <a:gdLst>
                    <a:gd name="T0" fmla="*/ 0 w 228"/>
                    <a:gd name="T1" fmla="*/ 116 h 225"/>
                    <a:gd name="T2" fmla="*/ 32 w 228"/>
                    <a:gd name="T3" fmla="*/ 28 h 225"/>
                    <a:gd name="T4" fmla="*/ 80 w 228"/>
                    <a:gd name="T5" fmla="*/ 16 h 225"/>
                    <a:gd name="T6" fmla="*/ 120 w 228"/>
                    <a:gd name="T7" fmla="*/ 124 h 225"/>
                    <a:gd name="T8" fmla="*/ 176 w 228"/>
                    <a:gd name="T9" fmla="*/ 220 h 225"/>
                    <a:gd name="T10" fmla="*/ 228 w 228"/>
                    <a:gd name="T11" fmla="*/ 92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8" h="225">
                      <a:moveTo>
                        <a:pt x="0" y="116"/>
                      </a:moveTo>
                      <a:cubicBezTo>
                        <a:pt x="9" y="80"/>
                        <a:pt x="19" y="45"/>
                        <a:pt x="32" y="28"/>
                      </a:cubicBezTo>
                      <a:cubicBezTo>
                        <a:pt x="45" y="11"/>
                        <a:pt x="65" y="0"/>
                        <a:pt x="80" y="16"/>
                      </a:cubicBezTo>
                      <a:cubicBezTo>
                        <a:pt x="95" y="32"/>
                        <a:pt x="104" y="90"/>
                        <a:pt x="120" y="124"/>
                      </a:cubicBezTo>
                      <a:cubicBezTo>
                        <a:pt x="136" y="158"/>
                        <a:pt x="158" y="225"/>
                        <a:pt x="176" y="220"/>
                      </a:cubicBezTo>
                      <a:cubicBezTo>
                        <a:pt x="194" y="215"/>
                        <a:pt x="219" y="113"/>
                        <a:pt x="228" y="9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 b="1"/>
                </a:p>
              </p:txBody>
            </p:sp>
          </p:grpSp>
          <p:grpSp>
            <p:nvGrpSpPr>
              <p:cNvPr id="42" name="Group 66"/>
              <p:cNvGrpSpPr>
                <a:grpSpLocks/>
              </p:cNvGrpSpPr>
              <p:nvPr/>
            </p:nvGrpSpPr>
            <p:grpSpPr bwMode="auto">
              <a:xfrm>
                <a:off x="1788" y="3130"/>
                <a:ext cx="189" cy="51"/>
                <a:chOff x="1812" y="2832"/>
                <a:chExt cx="672" cy="241"/>
              </a:xfrm>
            </p:grpSpPr>
            <p:sp>
              <p:nvSpPr>
                <p:cNvPr id="49" name="Freeform 67"/>
                <p:cNvSpPr>
                  <a:spLocks/>
                </p:cNvSpPr>
                <p:nvPr/>
              </p:nvSpPr>
              <p:spPr bwMode="auto">
                <a:xfrm>
                  <a:off x="1812" y="2848"/>
                  <a:ext cx="228" cy="225"/>
                </a:xfrm>
                <a:custGeom>
                  <a:avLst/>
                  <a:gdLst>
                    <a:gd name="T0" fmla="*/ 0 w 228"/>
                    <a:gd name="T1" fmla="*/ 116 h 225"/>
                    <a:gd name="T2" fmla="*/ 32 w 228"/>
                    <a:gd name="T3" fmla="*/ 28 h 225"/>
                    <a:gd name="T4" fmla="*/ 80 w 228"/>
                    <a:gd name="T5" fmla="*/ 16 h 225"/>
                    <a:gd name="T6" fmla="*/ 120 w 228"/>
                    <a:gd name="T7" fmla="*/ 124 h 225"/>
                    <a:gd name="T8" fmla="*/ 176 w 228"/>
                    <a:gd name="T9" fmla="*/ 220 h 225"/>
                    <a:gd name="T10" fmla="*/ 228 w 228"/>
                    <a:gd name="T11" fmla="*/ 92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8" h="225">
                      <a:moveTo>
                        <a:pt x="0" y="116"/>
                      </a:moveTo>
                      <a:cubicBezTo>
                        <a:pt x="9" y="80"/>
                        <a:pt x="19" y="45"/>
                        <a:pt x="32" y="28"/>
                      </a:cubicBezTo>
                      <a:cubicBezTo>
                        <a:pt x="45" y="11"/>
                        <a:pt x="65" y="0"/>
                        <a:pt x="80" y="16"/>
                      </a:cubicBezTo>
                      <a:cubicBezTo>
                        <a:pt x="95" y="32"/>
                        <a:pt x="104" y="90"/>
                        <a:pt x="120" y="124"/>
                      </a:cubicBezTo>
                      <a:cubicBezTo>
                        <a:pt x="136" y="158"/>
                        <a:pt x="158" y="225"/>
                        <a:pt x="176" y="220"/>
                      </a:cubicBezTo>
                      <a:cubicBezTo>
                        <a:pt x="194" y="215"/>
                        <a:pt x="219" y="113"/>
                        <a:pt x="228" y="9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 b="1"/>
                </a:p>
              </p:txBody>
            </p:sp>
            <p:sp>
              <p:nvSpPr>
                <p:cNvPr id="50" name="Freeform 68"/>
                <p:cNvSpPr>
                  <a:spLocks/>
                </p:cNvSpPr>
                <p:nvPr/>
              </p:nvSpPr>
              <p:spPr bwMode="auto">
                <a:xfrm>
                  <a:off x="2036" y="2832"/>
                  <a:ext cx="228" cy="225"/>
                </a:xfrm>
                <a:custGeom>
                  <a:avLst/>
                  <a:gdLst>
                    <a:gd name="T0" fmla="*/ 0 w 228"/>
                    <a:gd name="T1" fmla="*/ 116 h 225"/>
                    <a:gd name="T2" fmla="*/ 32 w 228"/>
                    <a:gd name="T3" fmla="*/ 28 h 225"/>
                    <a:gd name="T4" fmla="*/ 80 w 228"/>
                    <a:gd name="T5" fmla="*/ 16 h 225"/>
                    <a:gd name="T6" fmla="*/ 120 w 228"/>
                    <a:gd name="T7" fmla="*/ 124 h 225"/>
                    <a:gd name="T8" fmla="*/ 176 w 228"/>
                    <a:gd name="T9" fmla="*/ 220 h 225"/>
                    <a:gd name="T10" fmla="*/ 228 w 228"/>
                    <a:gd name="T11" fmla="*/ 92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8" h="225">
                      <a:moveTo>
                        <a:pt x="0" y="116"/>
                      </a:moveTo>
                      <a:cubicBezTo>
                        <a:pt x="9" y="80"/>
                        <a:pt x="19" y="45"/>
                        <a:pt x="32" y="28"/>
                      </a:cubicBezTo>
                      <a:cubicBezTo>
                        <a:pt x="45" y="11"/>
                        <a:pt x="65" y="0"/>
                        <a:pt x="80" y="16"/>
                      </a:cubicBezTo>
                      <a:cubicBezTo>
                        <a:pt x="95" y="32"/>
                        <a:pt x="104" y="90"/>
                        <a:pt x="120" y="124"/>
                      </a:cubicBezTo>
                      <a:cubicBezTo>
                        <a:pt x="136" y="158"/>
                        <a:pt x="158" y="225"/>
                        <a:pt x="176" y="220"/>
                      </a:cubicBezTo>
                      <a:cubicBezTo>
                        <a:pt x="194" y="215"/>
                        <a:pt x="219" y="113"/>
                        <a:pt x="228" y="9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 b="1"/>
                </a:p>
              </p:txBody>
            </p:sp>
            <p:sp>
              <p:nvSpPr>
                <p:cNvPr id="51" name="Freeform 69"/>
                <p:cNvSpPr>
                  <a:spLocks/>
                </p:cNvSpPr>
                <p:nvPr/>
              </p:nvSpPr>
              <p:spPr bwMode="auto">
                <a:xfrm>
                  <a:off x="2256" y="2832"/>
                  <a:ext cx="228" cy="225"/>
                </a:xfrm>
                <a:custGeom>
                  <a:avLst/>
                  <a:gdLst>
                    <a:gd name="T0" fmla="*/ 0 w 228"/>
                    <a:gd name="T1" fmla="*/ 116 h 225"/>
                    <a:gd name="T2" fmla="*/ 32 w 228"/>
                    <a:gd name="T3" fmla="*/ 28 h 225"/>
                    <a:gd name="T4" fmla="*/ 80 w 228"/>
                    <a:gd name="T5" fmla="*/ 16 h 225"/>
                    <a:gd name="T6" fmla="*/ 120 w 228"/>
                    <a:gd name="T7" fmla="*/ 124 h 225"/>
                    <a:gd name="T8" fmla="*/ 176 w 228"/>
                    <a:gd name="T9" fmla="*/ 220 h 225"/>
                    <a:gd name="T10" fmla="*/ 228 w 228"/>
                    <a:gd name="T11" fmla="*/ 92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8" h="225">
                      <a:moveTo>
                        <a:pt x="0" y="116"/>
                      </a:moveTo>
                      <a:cubicBezTo>
                        <a:pt x="9" y="80"/>
                        <a:pt x="19" y="45"/>
                        <a:pt x="32" y="28"/>
                      </a:cubicBezTo>
                      <a:cubicBezTo>
                        <a:pt x="45" y="11"/>
                        <a:pt x="65" y="0"/>
                        <a:pt x="80" y="16"/>
                      </a:cubicBezTo>
                      <a:cubicBezTo>
                        <a:pt x="95" y="32"/>
                        <a:pt x="104" y="90"/>
                        <a:pt x="120" y="124"/>
                      </a:cubicBezTo>
                      <a:cubicBezTo>
                        <a:pt x="136" y="158"/>
                        <a:pt x="158" y="225"/>
                        <a:pt x="176" y="220"/>
                      </a:cubicBezTo>
                      <a:cubicBezTo>
                        <a:pt x="194" y="215"/>
                        <a:pt x="219" y="113"/>
                        <a:pt x="228" y="9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 b="1"/>
                </a:p>
              </p:txBody>
            </p:sp>
          </p:grpSp>
          <p:grpSp>
            <p:nvGrpSpPr>
              <p:cNvPr id="43" name="Group 70"/>
              <p:cNvGrpSpPr>
                <a:grpSpLocks/>
              </p:cNvGrpSpPr>
              <p:nvPr/>
            </p:nvGrpSpPr>
            <p:grpSpPr bwMode="auto">
              <a:xfrm>
                <a:off x="1791" y="3189"/>
                <a:ext cx="188" cy="52"/>
                <a:chOff x="1812" y="2832"/>
                <a:chExt cx="672" cy="241"/>
              </a:xfrm>
            </p:grpSpPr>
            <p:sp>
              <p:nvSpPr>
                <p:cNvPr id="46" name="Freeform 71"/>
                <p:cNvSpPr>
                  <a:spLocks/>
                </p:cNvSpPr>
                <p:nvPr/>
              </p:nvSpPr>
              <p:spPr bwMode="auto">
                <a:xfrm>
                  <a:off x="1812" y="2848"/>
                  <a:ext cx="228" cy="225"/>
                </a:xfrm>
                <a:custGeom>
                  <a:avLst/>
                  <a:gdLst>
                    <a:gd name="T0" fmla="*/ 0 w 228"/>
                    <a:gd name="T1" fmla="*/ 116 h 225"/>
                    <a:gd name="T2" fmla="*/ 32 w 228"/>
                    <a:gd name="T3" fmla="*/ 28 h 225"/>
                    <a:gd name="T4" fmla="*/ 80 w 228"/>
                    <a:gd name="T5" fmla="*/ 16 h 225"/>
                    <a:gd name="T6" fmla="*/ 120 w 228"/>
                    <a:gd name="T7" fmla="*/ 124 h 225"/>
                    <a:gd name="T8" fmla="*/ 176 w 228"/>
                    <a:gd name="T9" fmla="*/ 220 h 225"/>
                    <a:gd name="T10" fmla="*/ 228 w 228"/>
                    <a:gd name="T11" fmla="*/ 92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8" h="225">
                      <a:moveTo>
                        <a:pt x="0" y="116"/>
                      </a:moveTo>
                      <a:cubicBezTo>
                        <a:pt x="9" y="80"/>
                        <a:pt x="19" y="45"/>
                        <a:pt x="32" y="28"/>
                      </a:cubicBezTo>
                      <a:cubicBezTo>
                        <a:pt x="45" y="11"/>
                        <a:pt x="65" y="0"/>
                        <a:pt x="80" y="16"/>
                      </a:cubicBezTo>
                      <a:cubicBezTo>
                        <a:pt x="95" y="32"/>
                        <a:pt x="104" y="90"/>
                        <a:pt x="120" y="124"/>
                      </a:cubicBezTo>
                      <a:cubicBezTo>
                        <a:pt x="136" y="158"/>
                        <a:pt x="158" y="225"/>
                        <a:pt x="176" y="220"/>
                      </a:cubicBezTo>
                      <a:cubicBezTo>
                        <a:pt x="194" y="215"/>
                        <a:pt x="219" y="113"/>
                        <a:pt x="228" y="9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 b="1"/>
                </a:p>
              </p:txBody>
            </p:sp>
            <p:sp>
              <p:nvSpPr>
                <p:cNvPr id="47" name="Freeform 72"/>
                <p:cNvSpPr>
                  <a:spLocks/>
                </p:cNvSpPr>
                <p:nvPr/>
              </p:nvSpPr>
              <p:spPr bwMode="auto">
                <a:xfrm>
                  <a:off x="2036" y="2832"/>
                  <a:ext cx="228" cy="225"/>
                </a:xfrm>
                <a:custGeom>
                  <a:avLst/>
                  <a:gdLst>
                    <a:gd name="T0" fmla="*/ 0 w 228"/>
                    <a:gd name="T1" fmla="*/ 116 h 225"/>
                    <a:gd name="T2" fmla="*/ 32 w 228"/>
                    <a:gd name="T3" fmla="*/ 28 h 225"/>
                    <a:gd name="T4" fmla="*/ 80 w 228"/>
                    <a:gd name="T5" fmla="*/ 16 h 225"/>
                    <a:gd name="T6" fmla="*/ 120 w 228"/>
                    <a:gd name="T7" fmla="*/ 124 h 225"/>
                    <a:gd name="T8" fmla="*/ 176 w 228"/>
                    <a:gd name="T9" fmla="*/ 220 h 225"/>
                    <a:gd name="T10" fmla="*/ 228 w 228"/>
                    <a:gd name="T11" fmla="*/ 92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8" h="225">
                      <a:moveTo>
                        <a:pt x="0" y="116"/>
                      </a:moveTo>
                      <a:cubicBezTo>
                        <a:pt x="9" y="80"/>
                        <a:pt x="19" y="45"/>
                        <a:pt x="32" y="28"/>
                      </a:cubicBezTo>
                      <a:cubicBezTo>
                        <a:pt x="45" y="11"/>
                        <a:pt x="65" y="0"/>
                        <a:pt x="80" y="16"/>
                      </a:cubicBezTo>
                      <a:cubicBezTo>
                        <a:pt x="95" y="32"/>
                        <a:pt x="104" y="90"/>
                        <a:pt x="120" y="124"/>
                      </a:cubicBezTo>
                      <a:cubicBezTo>
                        <a:pt x="136" y="158"/>
                        <a:pt x="158" y="225"/>
                        <a:pt x="176" y="220"/>
                      </a:cubicBezTo>
                      <a:cubicBezTo>
                        <a:pt x="194" y="215"/>
                        <a:pt x="219" y="113"/>
                        <a:pt x="228" y="9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 b="1"/>
                </a:p>
              </p:txBody>
            </p:sp>
            <p:sp>
              <p:nvSpPr>
                <p:cNvPr id="48" name="Freeform 73"/>
                <p:cNvSpPr>
                  <a:spLocks/>
                </p:cNvSpPr>
                <p:nvPr/>
              </p:nvSpPr>
              <p:spPr bwMode="auto">
                <a:xfrm>
                  <a:off x="2256" y="2832"/>
                  <a:ext cx="228" cy="225"/>
                </a:xfrm>
                <a:custGeom>
                  <a:avLst/>
                  <a:gdLst>
                    <a:gd name="T0" fmla="*/ 0 w 228"/>
                    <a:gd name="T1" fmla="*/ 116 h 225"/>
                    <a:gd name="T2" fmla="*/ 32 w 228"/>
                    <a:gd name="T3" fmla="*/ 28 h 225"/>
                    <a:gd name="T4" fmla="*/ 80 w 228"/>
                    <a:gd name="T5" fmla="*/ 16 h 225"/>
                    <a:gd name="T6" fmla="*/ 120 w 228"/>
                    <a:gd name="T7" fmla="*/ 124 h 225"/>
                    <a:gd name="T8" fmla="*/ 176 w 228"/>
                    <a:gd name="T9" fmla="*/ 220 h 225"/>
                    <a:gd name="T10" fmla="*/ 228 w 228"/>
                    <a:gd name="T11" fmla="*/ 92 h 2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8" h="225">
                      <a:moveTo>
                        <a:pt x="0" y="116"/>
                      </a:moveTo>
                      <a:cubicBezTo>
                        <a:pt x="9" y="80"/>
                        <a:pt x="19" y="45"/>
                        <a:pt x="32" y="28"/>
                      </a:cubicBezTo>
                      <a:cubicBezTo>
                        <a:pt x="45" y="11"/>
                        <a:pt x="65" y="0"/>
                        <a:pt x="80" y="16"/>
                      </a:cubicBezTo>
                      <a:cubicBezTo>
                        <a:pt x="95" y="32"/>
                        <a:pt x="104" y="90"/>
                        <a:pt x="120" y="124"/>
                      </a:cubicBezTo>
                      <a:cubicBezTo>
                        <a:pt x="136" y="158"/>
                        <a:pt x="158" y="225"/>
                        <a:pt x="176" y="220"/>
                      </a:cubicBezTo>
                      <a:cubicBezTo>
                        <a:pt x="194" y="215"/>
                        <a:pt x="219" y="113"/>
                        <a:pt x="228" y="9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 b="1"/>
                </a:p>
              </p:txBody>
            </p:sp>
          </p:grpSp>
          <p:sp>
            <p:nvSpPr>
              <p:cNvPr id="44" name="Line 74"/>
              <p:cNvSpPr>
                <a:spLocks noChangeShapeType="1"/>
              </p:cNvSpPr>
              <p:nvPr/>
            </p:nvSpPr>
            <p:spPr bwMode="auto">
              <a:xfrm rot="-1154319">
                <a:off x="1716" y="3219"/>
                <a:ext cx="3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b="1"/>
              </a:p>
            </p:txBody>
          </p:sp>
          <p:sp>
            <p:nvSpPr>
              <p:cNvPr id="45" name="Line 75"/>
              <p:cNvSpPr>
                <a:spLocks noChangeShapeType="1"/>
              </p:cNvSpPr>
              <p:nvPr/>
            </p:nvSpPr>
            <p:spPr bwMode="auto">
              <a:xfrm rot="-1154319">
                <a:off x="1716" y="3082"/>
                <a:ext cx="3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b="1"/>
              </a:p>
            </p:txBody>
          </p:sp>
        </p:grpSp>
        <p:sp>
          <p:nvSpPr>
            <p:cNvPr id="55" name="Text Box 79"/>
            <p:cNvSpPr txBox="1">
              <a:spLocks noChangeArrowheads="1"/>
            </p:cNvSpPr>
            <p:nvPr/>
          </p:nvSpPr>
          <p:spPr bwMode="auto">
            <a:xfrm>
              <a:off x="8222477" y="852283"/>
              <a:ext cx="675185" cy="40011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000" b="1" dirty="0" smtClean="0"/>
                <a:t>RF</a:t>
              </a:r>
              <a:endParaRPr lang="en-GB" sz="1000" b="1" dirty="0"/>
            </a:p>
            <a:p>
              <a:r>
                <a:rPr lang="en-GB" sz="1000" b="1" dirty="0"/>
                <a:t>demand</a:t>
              </a:r>
            </a:p>
          </p:txBody>
        </p:sp>
        <p:sp>
          <p:nvSpPr>
            <p:cNvPr id="56" name="Rectangle 81"/>
            <p:cNvSpPr>
              <a:spLocks noChangeArrowheads="1"/>
            </p:cNvSpPr>
            <p:nvPr/>
          </p:nvSpPr>
          <p:spPr bwMode="auto">
            <a:xfrm>
              <a:off x="6201193" y="4843408"/>
              <a:ext cx="1051718" cy="54610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sz="1000" b="1" dirty="0" smtClean="0"/>
                <a:t>100Hz</a:t>
              </a:r>
            </a:p>
            <a:p>
              <a:pPr algn="ctr"/>
              <a:r>
                <a:rPr lang="en-GB" sz="1000" b="1" dirty="0" smtClean="0"/>
                <a:t>Compensator</a:t>
              </a:r>
              <a:endParaRPr lang="en-GB" sz="1000" b="1" dirty="0"/>
            </a:p>
          </p:txBody>
        </p:sp>
        <p:sp>
          <p:nvSpPr>
            <p:cNvPr id="57" name="Rectangle 84"/>
            <p:cNvSpPr>
              <a:spLocks noChangeArrowheads="1"/>
            </p:cNvSpPr>
            <p:nvPr/>
          </p:nvSpPr>
          <p:spPr bwMode="auto">
            <a:xfrm>
              <a:off x="7589383" y="4827646"/>
              <a:ext cx="808885" cy="54610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sz="1000" b="1" dirty="0"/>
                <a:t>Function</a:t>
              </a:r>
            </a:p>
            <a:p>
              <a:r>
                <a:rPr lang="en-GB" sz="1000" b="1" dirty="0"/>
                <a:t>Generator</a:t>
              </a:r>
            </a:p>
          </p:txBody>
        </p:sp>
        <p:cxnSp>
          <p:nvCxnSpPr>
            <p:cNvPr id="58" name="AutoShape 85"/>
            <p:cNvCxnSpPr>
              <a:cxnSpLocks noChangeShapeType="1"/>
              <a:stCxn id="56" idx="0"/>
              <a:endCxn id="28" idx="1"/>
            </p:cNvCxnSpPr>
            <p:nvPr/>
          </p:nvCxnSpPr>
          <p:spPr bwMode="auto">
            <a:xfrm flipV="1">
              <a:off x="6727052" y="3638345"/>
              <a:ext cx="0" cy="120506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AutoShape 86"/>
            <p:cNvCxnSpPr>
              <a:cxnSpLocks noChangeShapeType="1"/>
              <a:stCxn id="57" idx="0"/>
              <a:endCxn id="27" idx="1"/>
            </p:cNvCxnSpPr>
            <p:nvPr/>
          </p:nvCxnSpPr>
          <p:spPr bwMode="auto">
            <a:xfrm flipH="1" flipV="1">
              <a:off x="7974033" y="3641520"/>
              <a:ext cx="19793" cy="11861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6" name="Rectangle 81"/>
            <p:cNvSpPr>
              <a:spLocks noChangeArrowheads="1"/>
            </p:cNvSpPr>
            <p:nvPr/>
          </p:nvSpPr>
          <p:spPr bwMode="auto">
            <a:xfrm>
              <a:off x="4918658" y="4843408"/>
              <a:ext cx="845349" cy="54610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GB" sz="1000" b="1" dirty="0"/>
                <a:t>Function</a:t>
              </a:r>
            </a:p>
            <a:p>
              <a:r>
                <a:rPr lang="en-GB" sz="1000" b="1" dirty="0"/>
                <a:t>Generator</a:t>
              </a:r>
            </a:p>
          </p:txBody>
        </p:sp>
        <p:cxnSp>
          <p:nvCxnSpPr>
            <p:cNvPr id="67" name="AutoShape 85"/>
            <p:cNvCxnSpPr>
              <a:cxnSpLocks noChangeShapeType="1"/>
              <a:stCxn id="66" idx="3"/>
              <a:endCxn id="56" idx="1"/>
            </p:cNvCxnSpPr>
            <p:nvPr/>
          </p:nvCxnSpPr>
          <p:spPr bwMode="auto">
            <a:xfrm>
              <a:off x="5764007" y="5116458"/>
              <a:ext cx="43718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5" name="Line 88"/>
            <p:cNvSpPr>
              <a:spLocks noChangeShapeType="1"/>
            </p:cNvSpPr>
            <p:nvPr/>
          </p:nvSpPr>
          <p:spPr bwMode="auto">
            <a:xfrm flipV="1">
              <a:off x="4207689" y="4022519"/>
              <a:ext cx="2068514" cy="83628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="1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6276202" y="2743860"/>
              <a:ext cx="2112222" cy="127865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/>
            </a:p>
          </p:txBody>
        </p:sp>
        <p:sp>
          <p:nvSpPr>
            <p:cNvPr id="102" name="Rectangle 81"/>
            <p:cNvSpPr>
              <a:spLocks noChangeArrowheads="1"/>
            </p:cNvSpPr>
            <p:nvPr/>
          </p:nvSpPr>
          <p:spPr bwMode="auto">
            <a:xfrm>
              <a:off x="3575310" y="3254170"/>
              <a:ext cx="845349" cy="546100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GB" sz="1000" b="1" dirty="0" smtClean="0"/>
                <a:t>Sum</a:t>
              </a:r>
            </a:p>
            <a:p>
              <a:pPr algn="ctr"/>
              <a:r>
                <a:rPr lang="en-GB" sz="1000" b="1" dirty="0" smtClean="0"/>
                <a:t>Electrode</a:t>
              </a:r>
              <a:endParaRPr lang="en-GB" sz="1000" b="1" dirty="0"/>
            </a:p>
          </p:txBody>
        </p:sp>
        <p:sp>
          <p:nvSpPr>
            <p:cNvPr id="103" name="Line 88"/>
            <p:cNvSpPr>
              <a:spLocks noChangeShapeType="1"/>
            </p:cNvSpPr>
            <p:nvPr/>
          </p:nvSpPr>
          <p:spPr bwMode="auto">
            <a:xfrm flipH="1" flipV="1">
              <a:off x="3853677" y="2579482"/>
              <a:ext cx="157956" cy="67468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b="1"/>
            </a:p>
          </p:txBody>
        </p:sp>
        <p:cxnSp>
          <p:nvCxnSpPr>
            <p:cNvPr id="105" name="Elbow Connector 104"/>
            <p:cNvCxnSpPr>
              <a:stCxn id="11" idx="3"/>
              <a:endCxn id="55" idx="1"/>
            </p:cNvCxnSpPr>
            <p:nvPr/>
          </p:nvCxnSpPr>
          <p:spPr>
            <a:xfrm flipV="1">
              <a:off x="3815577" y="1052338"/>
              <a:ext cx="4406900" cy="1086737"/>
            </a:xfrm>
            <a:prstGeom prst="bentConnector3">
              <a:avLst>
                <a:gd name="adj1" fmla="val 5084"/>
              </a:avLst>
            </a:prstGeom>
            <a:ln>
              <a:solidFill>
                <a:srgbClr val="FF3300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4094597" y="740647"/>
              <a:ext cx="35541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Level Control Servo / Cavity phase loop</a:t>
              </a:r>
              <a:endParaRPr lang="en-GB" sz="14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/>
                <p:cNvSpPr txBox="1"/>
                <p:nvPr/>
              </p:nvSpPr>
              <p:spPr>
                <a:xfrm>
                  <a:off x="3932655" y="5609855"/>
                  <a:ext cx="4965010" cy="4194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 smtClean="0"/>
                    <a:t>Required for beam intensity &gt; 4 x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GB" b="0" i="1" smtClean="0">
                              <a:latin typeface="Cambria Math"/>
                            </a:rPr>
                            <m:t>10</m:t>
                          </m:r>
                        </m:sup>
                      </m:sSup>
                    </m:oMath>
                  </a14:m>
                  <a:r>
                    <a:rPr lang="en-GB" dirty="0" smtClean="0"/>
                    <a:t> ppp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2655" y="5609855"/>
                  <a:ext cx="4965010" cy="41947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202" t="-8197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2198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974077" y="115683"/>
            <a:ext cx="5137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sz="2000" b="1" dirty="0" smtClean="0">
                <a:latin typeface="Lucida Grande" pitchFamily="84" charset="0"/>
              </a:rPr>
              <a:t>RF </a:t>
            </a:r>
            <a:r>
              <a:rPr lang="en-GB" sz="2000" b="1" dirty="0">
                <a:latin typeface="Lucida Grande" pitchFamily="84" charset="0"/>
              </a:rPr>
              <a:t>– Feed forward Beam Compensation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083506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Commissioning (originally 1986-87):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Set-up of 1RF FFBC - originally done by accelerating beam for few </a:t>
            </a:r>
            <a:r>
              <a:rPr lang="en-GB" dirty="0" err="1" smtClean="0"/>
              <a:t>ms</a:t>
            </a:r>
            <a:r>
              <a:rPr lang="en-GB" dirty="0" smtClean="0"/>
              <a:t> and turning off one fundamental cavity at a time and optimising induced gap-volts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This approach easier for 2RF cavities – can be turned off and still accelerate beam for whole cycle.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More recently – try to match envelope of RF drive signal for </a:t>
            </a:r>
          </a:p>
          <a:p>
            <a:pPr lvl="1"/>
            <a:r>
              <a:rPr lang="en-GB" dirty="0" smtClean="0"/>
              <a:t>    no–beam case</a:t>
            </a:r>
          </a:p>
        </p:txBody>
      </p:sp>
      <p:sp>
        <p:nvSpPr>
          <p:cNvPr id="4" name="Rectangle 3"/>
          <p:cNvSpPr/>
          <p:nvPr/>
        </p:nvSpPr>
        <p:spPr>
          <a:xfrm>
            <a:off x="117507" y="516183"/>
            <a:ext cx="89289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Limitations: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100Hz gain compensation required as Feed-forward path not within voltage control </a:t>
            </a:r>
            <a:r>
              <a:rPr lang="en-GB" dirty="0" smtClean="0"/>
              <a:t>loops – does not work perfectly!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only used for </a:t>
            </a:r>
            <a:r>
              <a:rPr lang="en-GB" dirty="0" smtClean="0"/>
              <a:t>0-3ms </a:t>
            </a:r>
            <a:r>
              <a:rPr lang="en-GB" dirty="0"/>
              <a:t>(</a:t>
            </a:r>
            <a:r>
              <a:rPr lang="en-GB" dirty="0" err="1"/>
              <a:t>ie</a:t>
            </a:r>
            <a:r>
              <a:rPr lang="en-GB" dirty="0"/>
              <a:t> before swept 1RF reaches LP filter roll off for 2</a:t>
            </a:r>
            <a:r>
              <a:rPr lang="en-GB" baseline="30000" dirty="0"/>
              <a:t>nd</a:t>
            </a:r>
            <a:r>
              <a:rPr lang="en-GB" dirty="0"/>
              <a:t> Harmonic start frequency</a:t>
            </a:r>
            <a:r>
              <a:rPr lang="en-GB" dirty="0" smtClean="0"/>
              <a:t>) – but long enough for worst beam loading!</a:t>
            </a:r>
            <a:endParaRPr lang="en-GB" dirty="0"/>
          </a:p>
        </p:txBody>
      </p:sp>
      <p:grpSp>
        <p:nvGrpSpPr>
          <p:cNvPr id="22" name="Group 21"/>
          <p:cNvGrpSpPr/>
          <p:nvPr/>
        </p:nvGrpSpPr>
        <p:grpSpPr>
          <a:xfrm>
            <a:off x="5719020" y="2133436"/>
            <a:ext cx="2994740" cy="2103306"/>
            <a:chOff x="5477276" y="1993510"/>
            <a:chExt cx="2994740" cy="2103306"/>
          </a:xfrm>
        </p:grpSpPr>
        <p:pic>
          <p:nvPicPr>
            <p:cNvPr id="5" name="Picture 129" descr="rf_scop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2085" y="1993510"/>
              <a:ext cx="2229931" cy="1795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744856" y="3789039"/>
              <a:ext cx="1279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/>
                <a:t>1RF </a:t>
              </a:r>
              <a:r>
                <a:rPr lang="en-GB" sz="1400" dirty="0" err="1" smtClean="0"/>
                <a:t>Gapvolts</a:t>
              </a:r>
              <a:endParaRPr lang="en-GB" sz="14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6444208" y="3212976"/>
              <a:ext cx="504056" cy="0"/>
            </a:xfrm>
            <a:prstGeom prst="straightConnector1">
              <a:avLst/>
            </a:prstGeom>
            <a:ln w="28575">
              <a:solidFill>
                <a:srgbClr val="FF33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681007" y="2930460"/>
              <a:ext cx="10903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/>
                <a:t>FFBC </a:t>
              </a:r>
              <a:r>
                <a:rPr lang="en-GB" sz="1200" dirty="0" err="1" smtClean="0"/>
                <a:t>ontime</a:t>
              </a:r>
              <a:endParaRPr lang="en-GB" sz="1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05516" y="2745794"/>
              <a:ext cx="7745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</a:rPr>
                <a:t>0.2kV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77276" y="2049042"/>
              <a:ext cx="90281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2060"/>
                  </a:solidFill>
                </a:rPr>
                <a:t>13.5kV</a:t>
              </a:r>
              <a:endParaRPr lang="en-GB" dirty="0">
                <a:solidFill>
                  <a:srgbClr val="002060"/>
                </a:solidFill>
              </a:endParaRPr>
            </a:p>
          </p:txBody>
        </p:sp>
        <p:cxnSp>
          <p:nvCxnSpPr>
            <p:cNvPr id="17" name="Straight Connector 16"/>
            <p:cNvCxnSpPr>
              <a:endCxn id="15" idx="3"/>
            </p:cNvCxnSpPr>
            <p:nvPr/>
          </p:nvCxnSpPr>
          <p:spPr>
            <a:xfrm flipH="1">
              <a:off x="6380087" y="2233708"/>
              <a:ext cx="731140" cy="0"/>
            </a:xfrm>
            <a:prstGeom prst="line">
              <a:avLst/>
            </a:prstGeom>
            <a:ln w="12700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8" t="12716" r="27747" b="51815"/>
          <a:stretch/>
        </p:blipFill>
        <p:spPr bwMode="auto">
          <a:xfrm>
            <a:off x="3168458" y="2057780"/>
            <a:ext cx="2550562" cy="165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0" t="12365" r="27257" b="52527"/>
          <a:stretch/>
        </p:blipFill>
        <p:spPr bwMode="auto">
          <a:xfrm>
            <a:off x="323526" y="2057780"/>
            <a:ext cx="2633003" cy="165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23526" y="3752868"/>
            <a:ext cx="5395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FFBC gain and delay functions empirically set to minimise beam loading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456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707904" y="836712"/>
            <a:ext cx="5256213" cy="4024313"/>
            <a:chOff x="2759075" y="1600200"/>
            <a:chExt cx="5256213" cy="4024313"/>
          </a:xfrm>
        </p:grpSpPr>
        <p:pic>
          <p:nvPicPr>
            <p:cNvPr id="2" name="Picture 7" descr="2RFphase_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3263" y="3938588"/>
              <a:ext cx="2206625" cy="1381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</p:pic>
        <p:grpSp>
          <p:nvGrpSpPr>
            <p:cNvPr id="3" name="Group 27"/>
            <p:cNvGrpSpPr>
              <a:grpSpLocks/>
            </p:cNvGrpSpPr>
            <p:nvPr/>
          </p:nvGrpSpPr>
          <p:grpSpPr bwMode="auto">
            <a:xfrm>
              <a:off x="5786438" y="1600200"/>
              <a:ext cx="2203450" cy="4013200"/>
              <a:chOff x="3639" y="1014"/>
              <a:chExt cx="1388" cy="2528"/>
            </a:xfrm>
          </p:grpSpPr>
          <p:sp>
            <p:nvSpPr>
              <p:cNvPr id="4" name="Text Box 4"/>
              <p:cNvSpPr txBox="1">
                <a:spLocks noChangeArrowheads="1"/>
              </p:cNvSpPr>
              <p:nvPr/>
            </p:nvSpPr>
            <p:spPr bwMode="auto">
              <a:xfrm>
                <a:off x="3879" y="3330"/>
                <a:ext cx="998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sz="1600"/>
                  <a:t>RF Phase </a:t>
                </a:r>
                <a:r>
                  <a:rPr lang="en-GB" altLang="en-US" sz="1600">
                    <a:cs typeface="Times New Roman" pitchFamily="18" charset="0"/>
                  </a:rPr>
                  <a:t>→</a:t>
                </a:r>
              </a:p>
            </p:txBody>
          </p:sp>
          <p:grpSp>
            <p:nvGrpSpPr>
              <p:cNvPr id="5" name="Group 26"/>
              <p:cNvGrpSpPr>
                <a:grpSpLocks/>
              </p:cNvGrpSpPr>
              <p:nvPr/>
            </p:nvGrpSpPr>
            <p:grpSpPr bwMode="auto">
              <a:xfrm>
                <a:off x="3639" y="1014"/>
                <a:ext cx="1388" cy="2337"/>
                <a:chOff x="3639" y="1014"/>
                <a:chExt cx="1388" cy="2337"/>
              </a:xfrm>
            </p:grpSpPr>
            <p:pic>
              <p:nvPicPr>
                <p:cNvPr id="6" name="Picture 3" descr="2RFphase_1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39" y="2496"/>
                  <a:ext cx="1388" cy="85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3757" y="1014"/>
                  <a:ext cx="1176" cy="2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GB" altLang="en-US" sz="1600"/>
                    <a:t>Dual Harmonic</a:t>
                  </a:r>
                  <a:endParaRPr lang="en-GB" altLang="en-US" sz="1600">
                    <a:cs typeface="Times New Roman" pitchFamily="18" charset="0"/>
                  </a:endParaRPr>
                </a:p>
              </p:txBody>
            </p:sp>
          </p:grpSp>
        </p:grp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2759075" y="2009775"/>
              <a:ext cx="2667000" cy="1839913"/>
              <a:chOff x="1738" y="1266"/>
              <a:chExt cx="1680" cy="1159"/>
            </a:xfrm>
          </p:grpSpPr>
          <p:pic>
            <p:nvPicPr>
              <p:cNvPr id="9" name="Picture 11" descr="RF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1" y="1266"/>
                <a:ext cx="1507" cy="11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Text Box 12"/>
              <p:cNvSpPr txBox="1">
                <a:spLocks noChangeArrowheads="1"/>
              </p:cNvSpPr>
              <p:nvPr/>
            </p:nvSpPr>
            <p:spPr bwMode="auto">
              <a:xfrm rot="16200000">
                <a:off x="1436" y="1599"/>
                <a:ext cx="816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en-US" sz="1600"/>
                  <a:t>P Error </a:t>
                </a:r>
                <a:r>
                  <a:rPr lang="en-GB" altLang="en-US" sz="1600">
                    <a:cs typeface="Times New Roman" pitchFamily="18" charset="0"/>
                  </a:rPr>
                  <a:t>→</a:t>
                </a:r>
              </a:p>
            </p:txBody>
          </p:sp>
        </p:grpSp>
        <p:pic>
          <p:nvPicPr>
            <p:cNvPr id="11" name="Picture 13" descr="2RF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22925" y="2003425"/>
              <a:ext cx="2392363" cy="1839913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3457575" y="5287963"/>
              <a:ext cx="152241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1600"/>
                <a:t>RF Phase </a:t>
              </a:r>
              <a:r>
                <a:rPr lang="en-GB" altLang="en-US" sz="1600">
                  <a:cs typeface="Times New Roman" pitchFamily="18" charset="0"/>
                </a:rPr>
                <a:t>→</a:t>
              </a: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3275013" y="1619250"/>
              <a:ext cx="20288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1600"/>
                <a:t>Single Harmonic</a:t>
              </a:r>
              <a:endParaRPr lang="en-GB" altLang="en-US" sz="1600">
                <a:cs typeface="Times New Roman" pitchFamily="18" charset="0"/>
              </a:endParaRPr>
            </a:p>
          </p:txBody>
        </p:sp>
        <p:pic>
          <p:nvPicPr>
            <p:cNvPr id="14" name="Picture 17" descr="2RFphase_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0" y="3981450"/>
              <a:ext cx="2136775" cy="1314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 rot="16200000">
              <a:off x="2401094" y="4341019"/>
              <a:ext cx="113188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sz="1600"/>
                <a:t>Voltage →</a:t>
              </a:r>
              <a:endParaRPr lang="en-US" altLang="en-US" sz="1600"/>
            </a:p>
          </p:txBody>
        </p:sp>
      </p:grpSp>
      <p:sp>
        <p:nvSpPr>
          <p:cNvPr id="18" name="Rectangle 5"/>
          <p:cNvSpPr txBox="1">
            <a:spLocks noChangeArrowheads="1"/>
          </p:cNvSpPr>
          <p:nvPr/>
        </p:nvSpPr>
        <p:spPr>
          <a:xfrm>
            <a:off x="0" y="18864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000" b="1" kern="0" dirty="0" smtClean="0"/>
              <a:t>ISIS Dual Harmonic RF Upgrade</a:t>
            </a:r>
            <a:endParaRPr lang="en-GB" altLang="en-US" sz="2000" b="1" kern="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28831"/>
            <a:ext cx="3425875" cy="214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Oval 22"/>
          <p:cNvSpPr/>
          <p:nvPr/>
        </p:nvSpPr>
        <p:spPr>
          <a:xfrm>
            <a:off x="50059" y="1731618"/>
            <a:ext cx="3504059" cy="542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179512" y="2755386"/>
            <a:ext cx="3528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/>
              <a:t>Add more RF cavities. Run at 2 </a:t>
            </a:r>
            <a:r>
              <a:rPr lang="en-GB" altLang="en-US" dirty="0">
                <a:sym typeface="Symbol" pitchFamily="18" charset="2"/>
              </a:rPr>
              <a:t> frequency and reduced voltage compared with fundamental RF systems. Careful phasing. Enlarge stable region to improve trapping and reduce beam loss.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076430" y="5202598"/>
            <a:ext cx="4352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GB" altLang="en-US" sz="2000" b="1" dirty="0">
                <a:solidFill>
                  <a:schemeClr val="accent2"/>
                </a:solidFill>
                <a:latin typeface="+mn-lt"/>
              </a:rPr>
              <a:t>V = Vo (sin </a:t>
            </a:r>
            <a:r>
              <a:rPr lang="el-GR" altLang="en-US" sz="2000" b="1" dirty="0">
                <a:solidFill>
                  <a:schemeClr val="accent2"/>
                </a:solidFill>
                <a:latin typeface="+mn-lt"/>
                <a:cs typeface="Arial" pitchFamily="34" charset="0"/>
              </a:rPr>
              <a:t>ω</a:t>
            </a:r>
            <a:r>
              <a:rPr lang="en-GB" altLang="en-US" sz="2000" b="1" dirty="0">
                <a:solidFill>
                  <a:schemeClr val="accent2"/>
                </a:solidFill>
                <a:latin typeface="+mn-lt"/>
                <a:cs typeface="Arial" pitchFamily="34" charset="0"/>
              </a:rPr>
              <a:t>t </a:t>
            </a:r>
            <a:r>
              <a:rPr lang="en-GB" altLang="en-US" sz="2000" b="1" dirty="0">
                <a:solidFill>
                  <a:schemeClr val="accent2"/>
                </a:solidFill>
                <a:latin typeface="+mn-lt"/>
              </a:rPr>
              <a:t>- </a:t>
            </a:r>
            <a:r>
              <a:rPr lang="el-GR" altLang="en-US" sz="2000" b="1" dirty="0" smtClean="0">
                <a:solidFill>
                  <a:schemeClr val="accent2"/>
                </a:solidFill>
                <a:latin typeface="+mn-lt"/>
                <a:cs typeface="Arial" pitchFamily="34" charset="0"/>
                <a:sym typeface="Symbol"/>
              </a:rPr>
              <a:t></a:t>
            </a:r>
            <a:r>
              <a:rPr lang="en-GB" altLang="en-US" sz="2000" b="1" dirty="0" smtClean="0">
                <a:solidFill>
                  <a:schemeClr val="accent2"/>
                </a:solidFill>
                <a:latin typeface="+mn-lt"/>
              </a:rPr>
              <a:t>.</a:t>
            </a:r>
            <a:r>
              <a:rPr lang="en-GB" altLang="en-US" sz="2000" b="1" dirty="0">
                <a:solidFill>
                  <a:schemeClr val="accent2"/>
                </a:solidFill>
                <a:latin typeface="+mn-lt"/>
              </a:rPr>
              <a:t>sin (2.</a:t>
            </a:r>
            <a:r>
              <a:rPr lang="el-GR" altLang="en-US" sz="2000" b="1" dirty="0">
                <a:solidFill>
                  <a:schemeClr val="accent2"/>
                </a:solidFill>
                <a:latin typeface="+mn-lt"/>
                <a:cs typeface="Arial" pitchFamily="34" charset="0"/>
              </a:rPr>
              <a:t>ω</a:t>
            </a:r>
            <a:r>
              <a:rPr lang="en-GB" altLang="en-US" sz="2000" b="1" dirty="0">
                <a:solidFill>
                  <a:schemeClr val="accent2"/>
                </a:solidFill>
                <a:latin typeface="+mn-lt"/>
                <a:cs typeface="Arial" pitchFamily="34" charset="0"/>
              </a:rPr>
              <a:t>t</a:t>
            </a:r>
            <a:r>
              <a:rPr lang="en-GB" altLang="en-US" sz="2000" b="1" dirty="0">
                <a:solidFill>
                  <a:schemeClr val="accent2"/>
                </a:solidFill>
                <a:latin typeface="+mn-lt"/>
              </a:rPr>
              <a:t> + </a:t>
            </a:r>
            <a:r>
              <a:rPr lang="el-GR" altLang="en-US" sz="2000" b="1" dirty="0" smtClean="0">
                <a:solidFill>
                  <a:schemeClr val="accent2"/>
                </a:solidFill>
                <a:latin typeface="+mn-lt"/>
                <a:cs typeface="Arial" pitchFamily="34" charset="0"/>
                <a:sym typeface="Symbol"/>
              </a:rPr>
              <a:t></a:t>
            </a:r>
            <a:r>
              <a:rPr lang="en-GB" altLang="en-US" sz="2000" b="1" dirty="0" smtClean="0">
                <a:solidFill>
                  <a:schemeClr val="accent2"/>
                </a:solidFill>
                <a:latin typeface="+mn-lt"/>
              </a:rPr>
              <a:t>))</a:t>
            </a:r>
            <a:endParaRPr lang="en-GB" altLang="en-US" sz="20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56225"/>
            <a:ext cx="3425875" cy="211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3155905" y="4782124"/>
            <a:ext cx="449482" cy="1616056"/>
            <a:chOff x="2689674" y="4764907"/>
            <a:chExt cx="449482" cy="1469111"/>
          </a:xfrm>
        </p:grpSpPr>
        <p:sp>
          <p:nvSpPr>
            <p:cNvPr id="17" name="TextBox 16"/>
            <p:cNvSpPr txBox="1"/>
            <p:nvPr/>
          </p:nvSpPr>
          <p:spPr>
            <a:xfrm>
              <a:off x="2862157" y="5318556"/>
              <a:ext cx="276999" cy="32868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600" b="1" dirty="0" smtClean="0">
                  <a:latin typeface="+mn-lt"/>
                </a:rPr>
                <a:t>delta</a:t>
              </a:r>
              <a:endParaRPr lang="en-GB" sz="600" b="1" dirty="0">
                <a:latin typeface="+mn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89674" y="6018574"/>
              <a:ext cx="3449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>
                  <a:latin typeface="+mn-lt"/>
                </a:rPr>
                <a:t>0.0</a:t>
              </a:r>
              <a:endParaRPr lang="en-GB" sz="800" dirty="0"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89674" y="4967032"/>
              <a:ext cx="3449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>
                  <a:latin typeface="+mn-lt"/>
                </a:rPr>
                <a:t>0.5</a:t>
              </a:r>
              <a:endParaRPr lang="en-GB" sz="800" dirty="0">
                <a:latin typeface="+mn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89674" y="5381467"/>
              <a:ext cx="3449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>
                  <a:latin typeface="+mn-lt"/>
                </a:rPr>
                <a:t>0.3</a:t>
              </a:r>
              <a:endParaRPr lang="en-GB" sz="800" dirty="0">
                <a:latin typeface="+mn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689674" y="5166023"/>
              <a:ext cx="3449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>
                  <a:latin typeface="+mn-lt"/>
                </a:rPr>
                <a:t>0.4</a:t>
              </a:r>
              <a:endParaRPr lang="en-GB" sz="800" dirty="0">
                <a:latin typeface="+mn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689674" y="5596911"/>
              <a:ext cx="3449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>
                  <a:latin typeface="+mn-lt"/>
                </a:rPr>
                <a:t>0.2</a:t>
              </a:r>
              <a:endParaRPr lang="en-GB" sz="800" dirty="0">
                <a:latin typeface="+mn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89674" y="5803130"/>
              <a:ext cx="3449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>
                  <a:latin typeface="+mn-lt"/>
                </a:rPr>
                <a:t>0.1</a:t>
              </a:r>
              <a:endParaRPr lang="en-GB" sz="800" dirty="0">
                <a:latin typeface="+mn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89674" y="4764907"/>
              <a:ext cx="34496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 smtClean="0">
                  <a:latin typeface="+mn-lt"/>
                </a:rPr>
                <a:t>0.6</a:t>
              </a:r>
              <a:endParaRPr lang="en-GB" sz="8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7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synch_2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2381250"/>
            <a:ext cx="5373687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2RF HPD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663" y="993775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SP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993775"/>
            <a:ext cx="2940050" cy="14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SP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429250"/>
            <a:ext cx="294005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 descr="2RF HPD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701" y="5082349"/>
            <a:ext cx="1548859" cy="106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19"/>
          <p:cNvSpPr>
            <a:spLocks noChangeShapeType="1"/>
          </p:cNvSpPr>
          <p:nvPr/>
        </p:nvSpPr>
        <p:spPr bwMode="auto">
          <a:xfrm flipV="1">
            <a:off x="2603500" y="5030788"/>
            <a:ext cx="461963" cy="815975"/>
          </a:xfrm>
          <a:prstGeom prst="line">
            <a:avLst/>
          </a:prstGeom>
          <a:noFill/>
          <a:ln w="38100">
            <a:solidFill>
              <a:srgbClr val="B4007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9" name="Line 20"/>
          <p:cNvSpPr>
            <a:spLocks noChangeShapeType="1"/>
          </p:cNvSpPr>
          <p:nvPr/>
        </p:nvSpPr>
        <p:spPr bwMode="auto">
          <a:xfrm flipH="1" flipV="1">
            <a:off x="2719388" y="2046288"/>
            <a:ext cx="179387" cy="639762"/>
          </a:xfrm>
          <a:prstGeom prst="line">
            <a:avLst/>
          </a:prstGeom>
          <a:noFill/>
          <a:ln w="38100">
            <a:solidFill>
              <a:srgbClr val="B4007D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10" name="Line 21"/>
          <p:cNvSpPr>
            <a:spLocks noChangeShapeType="1"/>
          </p:cNvSpPr>
          <p:nvPr/>
        </p:nvSpPr>
        <p:spPr bwMode="auto">
          <a:xfrm flipH="1">
            <a:off x="3819523" y="2366169"/>
            <a:ext cx="799606" cy="1026319"/>
          </a:xfrm>
          <a:prstGeom prst="line">
            <a:avLst/>
          </a:prstGeom>
          <a:noFill/>
          <a:ln w="38100">
            <a:solidFill>
              <a:srgbClr val="B4007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11" name="Line 22"/>
          <p:cNvSpPr>
            <a:spLocks noChangeShapeType="1"/>
          </p:cNvSpPr>
          <p:nvPr/>
        </p:nvSpPr>
        <p:spPr bwMode="auto">
          <a:xfrm flipH="1" flipV="1">
            <a:off x="3915489" y="4149080"/>
            <a:ext cx="702770" cy="1029461"/>
          </a:xfrm>
          <a:prstGeom prst="line">
            <a:avLst/>
          </a:prstGeom>
          <a:noFill/>
          <a:ln w="38100">
            <a:solidFill>
              <a:srgbClr val="B4007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14" name="Rectangle 5"/>
          <p:cNvSpPr txBox="1">
            <a:spLocks noChangeArrowheads="1"/>
          </p:cNvSpPr>
          <p:nvPr/>
        </p:nvSpPr>
        <p:spPr>
          <a:xfrm>
            <a:off x="0" y="18864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000" b="1" kern="0" dirty="0" smtClean="0"/>
              <a:t>ISIS Dual Harmonic RF Upgrade</a:t>
            </a:r>
            <a:endParaRPr lang="en-GB" altLang="en-US" sz="2000" b="1" kern="0" dirty="0"/>
          </a:p>
        </p:txBody>
      </p:sp>
      <p:sp>
        <p:nvSpPr>
          <p:cNvPr id="19" name="TextBox 18"/>
          <p:cNvSpPr txBox="1"/>
          <p:nvPr/>
        </p:nvSpPr>
        <p:spPr>
          <a:xfrm>
            <a:off x="6772453" y="2063865"/>
            <a:ext cx="23571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Summer 2004</a:t>
            </a:r>
          </a:p>
          <a:p>
            <a:endParaRPr lang="en-GB" dirty="0"/>
          </a:p>
          <a:p>
            <a:r>
              <a:rPr lang="en-GB" dirty="0" smtClean="0"/>
              <a:t>4 2RF cavities installed in ISIS Synchrotron</a:t>
            </a:r>
          </a:p>
        </p:txBody>
      </p:sp>
    </p:spTree>
    <p:extLst>
      <p:ext uri="{BB962C8B-B14F-4D97-AF65-F5344CB8AC3E}">
        <p14:creationId xmlns:p14="http://schemas.microsoft.com/office/powerpoint/2010/main" val="243243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0" y="188640"/>
            <a:ext cx="9144000" cy="571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r>
              <a:rPr lang="en-GB" altLang="en-US" sz="2000" b="1" kern="0" dirty="0" smtClean="0"/>
              <a:t>ISIS Dual Harmonic RF Upgrade</a:t>
            </a:r>
            <a:endParaRPr lang="en-GB" altLang="en-US" sz="2000" b="1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7079043" y="2353893"/>
            <a:ext cx="1152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LPRF control</a:t>
            </a:r>
            <a:endParaRPr lang="en-GB" sz="1200" b="1" dirty="0"/>
          </a:p>
        </p:txBody>
      </p:sp>
      <p:pic>
        <p:nvPicPr>
          <p:cNvPr id="6" name="Picture 3" descr="P62500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775" y="620689"/>
            <a:ext cx="2261282" cy="169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as35\Pictures\New Experia M\June2015\DSC_05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85"/>
          <a:stretch/>
        </p:blipFill>
        <p:spPr bwMode="auto">
          <a:xfrm>
            <a:off x="3970837" y="628435"/>
            <a:ext cx="2357126" cy="171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6" descr="Dual Harmonic cav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13911"/>
            <a:ext cx="3172884" cy="209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37"/>
          <p:cNvSpPr txBox="1">
            <a:spLocks noChangeArrowheads="1"/>
          </p:cNvSpPr>
          <p:nvPr/>
        </p:nvSpPr>
        <p:spPr bwMode="auto">
          <a:xfrm>
            <a:off x="6773003" y="1484784"/>
            <a:ext cx="133728" cy="21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1400" b="1">
              <a:solidFill>
                <a:schemeClr val="accent2"/>
              </a:solidFill>
              <a:cs typeface="Arial" pitchFamily="34" charset="0"/>
            </a:endParaRPr>
          </a:p>
        </p:txBody>
      </p:sp>
      <p:pic>
        <p:nvPicPr>
          <p:cNvPr id="22" name="Picture 2" descr="Y:\Photos of kit\HPDs\2RF HP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4" y="3140967"/>
            <a:ext cx="3481951" cy="342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C:\Users\as35\Pictures\New Experia M\June2015\DSC_054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0"/>
          <a:stretch/>
        </p:blipFill>
        <p:spPr bwMode="auto">
          <a:xfrm>
            <a:off x="2195736" y="620689"/>
            <a:ext cx="1626532" cy="2378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as35\Pictures\New Experia M\June2015\DSC_054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9" b="12576"/>
          <a:stretch/>
        </p:blipFill>
        <p:spPr bwMode="auto">
          <a:xfrm>
            <a:off x="250459" y="620689"/>
            <a:ext cx="176930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6488775" y="5010712"/>
            <a:ext cx="19695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Ferrite loaded cavity</a:t>
            </a:r>
            <a:endParaRPr lang="en-GB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43312" y="2737350"/>
            <a:ext cx="173137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Anode power supply</a:t>
            </a:r>
            <a:endParaRPr lang="en-GB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94250" y="2636912"/>
            <a:ext cx="203580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I/Ls, Screen, DC grid &amp; filament power supplies</a:t>
            </a:r>
            <a:endParaRPr lang="en-GB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970838" y="2341132"/>
            <a:ext cx="23489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Cavity Bias power supply</a:t>
            </a:r>
            <a:endParaRPr lang="en-GB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28944" y="6396335"/>
            <a:ext cx="28624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 smtClean="0"/>
              <a:t>Burle</a:t>
            </a:r>
            <a:r>
              <a:rPr lang="en-GB" sz="1200" b="1" dirty="0" smtClean="0"/>
              <a:t> 4648 Tetrode based </a:t>
            </a:r>
          </a:p>
          <a:p>
            <a:pPr algn="ctr"/>
            <a:r>
              <a:rPr lang="en-GB" sz="1200" b="1" dirty="0" smtClean="0"/>
              <a:t>High power drive Amplifier</a:t>
            </a:r>
            <a:endParaRPr lang="en-GB" sz="1200" b="1" dirty="0"/>
          </a:p>
        </p:txBody>
      </p:sp>
      <p:pic>
        <p:nvPicPr>
          <p:cNvPr id="29" name="Picture 240" descr="cavity bias regulato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009" y="4872212"/>
            <a:ext cx="1397804" cy="119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64" descr="IMG_07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118" y="2734345"/>
            <a:ext cx="1241586" cy="190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807997" y="4595213"/>
            <a:ext cx="179101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Cavity Bias regulator</a:t>
            </a:r>
            <a:endParaRPr lang="en-GB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SIS Large Top Banner">
  <a:themeElements>
    <a:clrScheme name="ISIS Large Top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Large Top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Large Top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Top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Top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ISIS Small Top Banner">
  <a:themeElements>
    <a:clrScheme name="ISIS Small Top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Top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Top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Top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Top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ISIS Large Bottom Banner">
  <a:themeElements>
    <a:clrScheme name="ISIS Large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Large Bottom Bann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Large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Large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Large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16977</TotalTime>
  <Words>2330</Words>
  <Application>Microsoft Office PowerPoint</Application>
  <PresentationFormat>On-screen Show (4:3)</PresentationFormat>
  <Paragraphs>331</Paragraphs>
  <Slides>26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ISIS Small Bottom Banner</vt:lpstr>
      <vt:lpstr>ISIS Large Top Banner</vt:lpstr>
      <vt:lpstr>ISIS Small Top Banner</vt:lpstr>
      <vt:lpstr>ISIS Large Bottom Banner</vt:lpstr>
      <vt:lpstr>Chart</vt:lpstr>
      <vt:lpstr>Commissioning of ISIS Ring RF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2RF Hardware Issues: Large bangs in APS cabinets and many system trips </vt:lpstr>
      <vt:lpstr>2RF Hardware Issues: Even larger bangs in APS cabinets! (Dec 2006) </vt:lpstr>
      <vt:lpstr>2RF LPRF Hardware issues: Modifications to LPRF units </vt:lpstr>
      <vt:lpstr>PowerPoint Presentation</vt:lpstr>
      <vt:lpstr>PowerPoint Presentation</vt:lpstr>
      <vt:lpstr>ISIS RF Obsolescence  - 4648 HPD Problems!</vt:lpstr>
      <vt:lpstr>PowerPoint Presentation</vt:lpstr>
      <vt:lpstr>RF Obsolescence - R79 RF Test Facility</vt:lpstr>
      <vt:lpstr>ISIS RF Obsolescence – Digital LPRF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CCLRC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Mathieson, Rob (STFC,RAL,ISIS)</dc:creator>
  <cp:lastModifiedBy>Seville, Andrew (STFC,RAL,ISIS)</cp:lastModifiedBy>
  <cp:revision>273</cp:revision>
  <dcterms:created xsi:type="dcterms:W3CDTF">2007-08-10T08:53:48Z</dcterms:created>
  <dcterms:modified xsi:type="dcterms:W3CDTF">2015-06-08T04:13:02Z</dcterms:modified>
</cp:coreProperties>
</file>