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29"/>
  </p:notesMasterIdLst>
  <p:sldIdLst>
    <p:sldId id="256" r:id="rId5"/>
    <p:sldId id="260" r:id="rId6"/>
    <p:sldId id="295" r:id="rId7"/>
    <p:sldId id="259" r:id="rId8"/>
    <p:sldId id="261" r:id="rId9"/>
    <p:sldId id="305" r:id="rId10"/>
    <p:sldId id="276" r:id="rId11"/>
    <p:sldId id="266" r:id="rId12"/>
    <p:sldId id="281" r:id="rId13"/>
    <p:sldId id="307" r:id="rId14"/>
    <p:sldId id="298" r:id="rId15"/>
    <p:sldId id="303" r:id="rId16"/>
    <p:sldId id="309" r:id="rId17"/>
    <p:sldId id="275" r:id="rId18"/>
    <p:sldId id="277" r:id="rId19"/>
    <p:sldId id="297" r:id="rId20"/>
    <p:sldId id="291" r:id="rId21"/>
    <p:sldId id="306" r:id="rId22"/>
    <p:sldId id="300" r:id="rId23"/>
    <p:sldId id="302" r:id="rId24"/>
    <p:sldId id="282" r:id="rId25"/>
    <p:sldId id="283" r:id="rId26"/>
    <p:sldId id="286" r:id="rId27"/>
    <p:sldId id="308" r:id="rId2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20" autoAdjust="0"/>
  </p:normalViewPr>
  <p:slideViewPr>
    <p:cSldViewPr showGuides="1">
      <p:cViewPr>
        <p:scale>
          <a:sx n="150" d="100"/>
          <a:sy n="150" d="100"/>
        </p:scale>
        <p:origin x="-3576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95A86-E344-C743-A86C-5AC12FB8C275}" type="datetimeFigureOut">
              <a:rPr lang="en-US" smtClean="0"/>
              <a:t>6/4/15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2D1E4-9477-F94C-8AC2-7E392249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95D34-019F-034F-9528-BD02D8D12D9C}" type="slidenum">
              <a:rPr lang="en-US"/>
              <a:pPr/>
              <a:t>9</a:t>
            </a:fld>
            <a:endParaRPr lang="en-US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3438" cy="34845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5790"/>
            <a:ext cx="5140112" cy="418178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52EB5-3B1A-EA41-B918-C8CB7FF7BA28}" type="slidenum">
              <a:rPr lang="en-US"/>
              <a:pPr/>
              <a:t>10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52EB5-3B1A-EA41-B918-C8CB7FF7BA28}" type="slidenum">
              <a:rPr lang="en-US"/>
              <a:pPr/>
              <a:t>21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9BEB30-7082-3343-9E7C-6FA68B14C239}" type="slidenum">
              <a:rPr lang="en-US"/>
              <a:pPr/>
              <a:t>22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F6095-5D0D-403D-8737-34AB70C583A3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CSNS </a:t>
            </a:r>
            <a:r>
              <a:rPr lang="en-US" sz="1000" dirty="0" err="1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Comm</a:t>
            </a:r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Wkshp</a:t>
            </a:r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June 2015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1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5" Type="http://schemas.openxmlformats.org/officeDocument/2006/relationships/image" Target="../media/image15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8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1281120"/>
          </a:xfrm>
        </p:spPr>
        <p:txBody>
          <a:bodyPr/>
          <a:lstStyle/>
          <a:p>
            <a:r>
              <a:rPr lang="en-US" dirty="0" smtClean="0"/>
              <a:t>Commissioning experience of SNS 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2"/>
            <a:ext cx="3836322" cy="3267797"/>
          </a:xfrm>
        </p:spPr>
        <p:txBody>
          <a:bodyPr/>
          <a:lstStyle/>
          <a:p>
            <a:r>
              <a:rPr lang="en-US" dirty="0" smtClean="0"/>
              <a:t>By M. Plum</a:t>
            </a:r>
          </a:p>
          <a:p>
            <a:r>
              <a:rPr lang="en-US" dirty="0" smtClean="0"/>
              <a:t>ICFA mini-workshop on beam commissioning for high intensity accelerators, Dongguan</a:t>
            </a:r>
            <a:br>
              <a:rPr lang="en-US" dirty="0" smtClean="0"/>
            </a:br>
            <a:r>
              <a:rPr lang="en-US" dirty="0" smtClean="0"/>
              <a:t>June 8-10,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153988"/>
            <a:ext cx="9023350" cy="496290"/>
          </a:xfrm>
        </p:spPr>
        <p:txBody>
          <a:bodyPr/>
          <a:lstStyle/>
          <a:p>
            <a:r>
              <a:rPr lang="en-US" dirty="0"/>
              <a:t>Tilted beam </a:t>
            </a:r>
            <a:r>
              <a:rPr lang="en-US" dirty="0" smtClean="0"/>
              <a:t>on target</a:t>
            </a:r>
            <a:endParaRPr lang="en-US" dirty="0"/>
          </a:p>
        </p:txBody>
      </p:sp>
      <p:pic>
        <p:nvPicPr>
          <p:cNvPr id="456708" name="Picture 4" descr="VSimage_08172006_171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460500"/>
            <a:ext cx="3759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0" y="3389313"/>
            <a:ext cx="40925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>
                <a:solidFill>
                  <a:srgbClr val="3333CC"/>
                </a:solidFill>
              </a:rPr>
              <a:t>Tilted beam on the target view screen</a:t>
            </a:r>
          </a:p>
        </p:txBody>
      </p:sp>
      <p:pic>
        <p:nvPicPr>
          <p:cNvPr id="4567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9282" r="3065" b="4405"/>
          <a:stretch>
            <a:fillRect/>
          </a:stretch>
        </p:blipFill>
        <p:spPr bwMode="auto">
          <a:xfrm>
            <a:off x="4106863" y="1581150"/>
            <a:ext cx="233362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67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9676" r="1584"/>
          <a:stretch>
            <a:fillRect/>
          </a:stretch>
        </p:blipFill>
        <p:spPr bwMode="auto">
          <a:xfrm>
            <a:off x="6534150" y="1571625"/>
            <a:ext cx="23955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6717" name="Text Box 13"/>
          <p:cNvSpPr txBox="1">
            <a:spLocks noChangeArrowheads="1"/>
          </p:cNvSpPr>
          <p:nvPr/>
        </p:nvSpPr>
        <p:spPr bwMode="auto">
          <a:xfrm>
            <a:off x="4706938" y="1200150"/>
            <a:ext cx="16795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087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00163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51038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0032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horizontal</a:t>
            </a:r>
          </a:p>
        </p:txBody>
      </p:sp>
      <p:sp>
        <p:nvSpPr>
          <p:cNvPr id="456718" name="Text Box 14"/>
          <p:cNvSpPr txBox="1">
            <a:spLocks noChangeArrowheads="1"/>
          </p:cNvSpPr>
          <p:nvPr/>
        </p:nvSpPr>
        <p:spPr bwMode="auto">
          <a:xfrm>
            <a:off x="7221538" y="1160463"/>
            <a:ext cx="129698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087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00163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51038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0032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vertical</a:t>
            </a:r>
          </a:p>
        </p:txBody>
      </p:sp>
      <p:sp>
        <p:nvSpPr>
          <p:cNvPr id="456719" name="Text Box 15"/>
          <p:cNvSpPr txBox="1">
            <a:spLocks noChangeArrowheads="1"/>
          </p:cNvSpPr>
          <p:nvPr/>
        </p:nvSpPr>
        <p:spPr bwMode="auto">
          <a:xfrm>
            <a:off x="4433888" y="3575050"/>
            <a:ext cx="4295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RTBT20 wire scanner for 3 different horizontal injection kicker amplitudes</a:t>
            </a:r>
          </a:p>
        </p:txBody>
      </p:sp>
      <p:sp>
        <p:nvSpPr>
          <p:cNvPr id="456723" name="Text Box 19"/>
          <p:cNvSpPr txBox="1">
            <a:spLocks noChangeArrowheads="1"/>
          </p:cNvSpPr>
          <p:nvPr/>
        </p:nvSpPr>
        <p:spPr bwMode="auto">
          <a:xfrm>
            <a:off x="7259638" y="3040063"/>
            <a:ext cx="1196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(S. Cousineau)</a:t>
            </a:r>
          </a:p>
        </p:txBody>
      </p:sp>
      <p:pic>
        <p:nvPicPr>
          <p:cNvPr id="16" name="Picture 6" descr="Lambertson Inner shi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267200"/>
            <a:ext cx="2533282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1447800" y="4876800"/>
            <a:ext cx="6858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4495800"/>
            <a:ext cx="4973607" cy="14280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Problem traced to large skew quad component in Lambertson extraction septum magnet. Solution was to replace pole tip shims.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09800" y="5105400"/>
            <a:ext cx="990600" cy="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4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High power commissioning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Stripper foil failures, two occasions</a:t>
            </a:r>
          </a:p>
          <a:p>
            <a:r>
              <a:rPr lang="en-US" dirty="0"/>
              <a:t>Momentum dump</a:t>
            </a:r>
          </a:p>
          <a:p>
            <a:r>
              <a:rPr lang="en-US" dirty="0" smtClean="0"/>
              <a:t>Target failures</a:t>
            </a:r>
          </a:p>
        </p:txBody>
      </p:sp>
    </p:spTree>
    <p:extLst>
      <p:ext uri="{BB962C8B-B14F-4D97-AF65-F5344CB8AC3E}">
        <p14:creationId xmlns:p14="http://schemas.microsoft.com/office/powerpoint/2010/main" val="37280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888705"/>
          </a:xfrm>
        </p:spPr>
        <p:txBody>
          <a:bodyPr/>
          <a:lstStyle/>
          <a:p>
            <a:r>
              <a:rPr lang="en-US" dirty="0" smtClean="0"/>
              <a:t>Stripper foil issues at med. &amp; high power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05000"/>
            <a:ext cx="3352800" cy="2432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1600200"/>
            <a:ext cx="3200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Used for 1.1 to 1.4 MW for 3 months</a:t>
            </a:r>
            <a:endParaRPr lang="en-US" sz="1200" dirty="0"/>
          </a:p>
        </p:txBody>
      </p:sp>
      <p:pic>
        <p:nvPicPr>
          <p:cNvPr id="6" name="Picture 5" descr="1001Bc.JPG"/>
          <p:cNvPicPr>
            <a:picLocks noChangeAspect="1"/>
          </p:cNvPicPr>
          <p:nvPr/>
        </p:nvPicPr>
        <p:blipFill>
          <a:blip r:embed="rId3"/>
          <a:srcRect t="34759"/>
          <a:stretch>
            <a:fillRect/>
          </a:stretch>
        </p:blipFill>
        <p:spPr>
          <a:xfrm>
            <a:off x="76200" y="2133600"/>
            <a:ext cx="3505200" cy="17151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/>
          <a:srcRect l="7613" t="1" r="30020" b="33748"/>
          <a:stretch/>
        </p:blipFill>
        <p:spPr bwMode="auto">
          <a:xfrm>
            <a:off x="63500" y="4038600"/>
            <a:ext cx="3060700" cy="245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838200"/>
            <a:ext cx="3472500" cy="109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2009 foil bracket failures at ~850 kW. Cured with new foil bracket design, change of material Al to Ti.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5344" y="762000"/>
            <a:ext cx="3886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2014 foil bracket issue at &gt;1.2 MW. Final solution in progress.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24400" y="990600"/>
            <a:ext cx="0" cy="5410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7200" y="4953000"/>
            <a:ext cx="609600" cy="14478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2209800"/>
            <a:ext cx="609600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58000" y="2514600"/>
            <a:ext cx="1143000" cy="1371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3124200"/>
            <a:ext cx="10668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Arcing damage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9000" y="5105400"/>
            <a:ext cx="1066800" cy="109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Foil was here before it fell off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057400" y="2667000"/>
            <a:ext cx="1600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143000" y="5562600"/>
            <a:ext cx="2286000" cy="762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67400" y="5105400"/>
            <a:ext cx="2772833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Bracket softening and distortion due to reflected convoy electrons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934200" y="3886200"/>
            <a:ext cx="3048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Momentum dump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42640" cy="3352800"/>
          </a:xfrm>
        </p:spPr>
        <p:txBody>
          <a:bodyPr/>
          <a:lstStyle/>
          <a:p>
            <a:r>
              <a:rPr lang="en-US" sz="2600" dirty="0" smtClean="0"/>
              <a:t>Purpose of momentum scraper / dump is to scrape off high &amp; low momentum tails of beam. Located about halfway along HEBT arc.</a:t>
            </a:r>
          </a:p>
          <a:p>
            <a:r>
              <a:rPr lang="en-US" sz="2600" dirty="0" smtClean="0"/>
              <a:t>Momentum dump failed </a:t>
            </a:r>
            <a:br>
              <a:rPr lang="en-US" sz="2600" dirty="0" smtClean="0"/>
            </a:br>
            <a:r>
              <a:rPr lang="en-US" sz="2600" dirty="0" smtClean="0"/>
              <a:t>April 2008 due to a </a:t>
            </a:r>
            <a:br>
              <a:rPr lang="en-US" sz="2600" dirty="0" smtClean="0"/>
            </a:br>
            <a:r>
              <a:rPr lang="en-US" sz="2600" dirty="0" smtClean="0"/>
              <a:t>combination of too much </a:t>
            </a:r>
            <a:br>
              <a:rPr lang="en-US" sz="2600" dirty="0" smtClean="0"/>
            </a:br>
            <a:r>
              <a:rPr lang="en-US" sz="2600" dirty="0" smtClean="0"/>
              <a:t>beam power (8-10 kW vs. </a:t>
            </a:r>
            <a:br>
              <a:rPr lang="en-US" sz="2600" dirty="0" smtClean="0"/>
            </a:br>
            <a:r>
              <a:rPr lang="en-US" sz="2600" dirty="0" smtClean="0"/>
              <a:t>2 kW rated power) and </a:t>
            </a:r>
            <a:br>
              <a:rPr lang="en-US" sz="2600" dirty="0" smtClean="0"/>
            </a:br>
            <a:r>
              <a:rPr lang="en-US" sz="2600" dirty="0" smtClean="0"/>
              <a:t>inability of system to vent </a:t>
            </a:r>
            <a:br>
              <a:rPr lang="en-US" sz="2600" dirty="0" smtClean="0"/>
            </a:br>
            <a:r>
              <a:rPr lang="en-US" sz="2600" dirty="0" smtClean="0"/>
              <a:t>gas created by radiolysis </a:t>
            </a:r>
            <a:br>
              <a:rPr lang="en-US" sz="2600" dirty="0" smtClean="0"/>
            </a:br>
            <a:r>
              <a:rPr lang="en-US" sz="2600" dirty="0" smtClean="0"/>
              <a:t>(beam passing through </a:t>
            </a:r>
            <a:br>
              <a:rPr lang="en-US" sz="2600" dirty="0" smtClean="0"/>
            </a:br>
            <a:r>
              <a:rPr lang="en-US" sz="2600" dirty="0" smtClean="0"/>
              <a:t>cooling water) </a:t>
            </a:r>
          </a:p>
          <a:p>
            <a:r>
              <a:rPr lang="en-US" sz="2600" dirty="0" smtClean="0"/>
              <a:t>Dump replaced with 5 kW rated air-cooled design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640" y="2057399"/>
            <a:ext cx="41389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Most important beam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42640" cy="4471932"/>
          </a:xfrm>
        </p:spPr>
        <p:txBody>
          <a:bodyPr/>
          <a:lstStyle/>
          <a:p>
            <a:r>
              <a:rPr lang="en-US" dirty="0" smtClean="0"/>
              <a:t>Most important / minimum set </a:t>
            </a:r>
          </a:p>
          <a:p>
            <a:pPr lvl="1"/>
            <a:r>
              <a:rPr lang="en-US" dirty="0" smtClean="0"/>
              <a:t>BPMs needed to steer the beam, fine-tune the achromat</a:t>
            </a:r>
          </a:p>
          <a:p>
            <a:pPr lvl="1"/>
            <a:r>
              <a:rPr lang="en-US" dirty="0" smtClean="0"/>
              <a:t>Current monitors to measure beam transmission in transport lines, to measure beam accumulation in ring</a:t>
            </a:r>
          </a:p>
          <a:p>
            <a:pPr lvl="1"/>
            <a:r>
              <a:rPr lang="en-US" dirty="0" smtClean="0"/>
              <a:t>View screen at ring injection to check beam steering and focus</a:t>
            </a:r>
          </a:p>
          <a:p>
            <a:pPr lvl="1"/>
            <a:r>
              <a:rPr lang="en-US" dirty="0" smtClean="0"/>
              <a:t>BLMs for beam loss control, check on beam transmission</a:t>
            </a:r>
          </a:p>
          <a:p>
            <a:pPr lvl="1"/>
            <a:r>
              <a:rPr lang="en-US" dirty="0" smtClean="0"/>
              <a:t>Target imaging system (first temporary view screen mounted to target nose, then permanent coating system developed)</a:t>
            </a:r>
          </a:p>
          <a:p>
            <a:r>
              <a:rPr lang="en-US" dirty="0" smtClean="0"/>
              <a:t>Second most important</a:t>
            </a:r>
          </a:p>
          <a:p>
            <a:pPr lvl="1"/>
            <a:r>
              <a:rPr lang="en-US" dirty="0" smtClean="0"/>
              <a:t>Wire scanners to check transport line optics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1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Most important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42640" cy="4471932"/>
          </a:xfrm>
        </p:spPr>
        <p:txBody>
          <a:bodyPr/>
          <a:lstStyle/>
          <a:p>
            <a:r>
              <a:rPr lang="en-US" sz="2400" dirty="0" smtClean="0"/>
              <a:t>Orbit correction app – automates steering in transport lines, only way to correct ring closed orbit</a:t>
            </a:r>
            <a:endParaRPr lang="en-US" sz="2400" dirty="0"/>
          </a:p>
          <a:p>
            <a:r>
              <a:rPr lang="en-US" sz="2400" dirty="0"/>
              <a:t>Ring BPM app – measure ring first turn, turn-by-turn, closed orbit (average of ~30 turns), ring tune</a:t>
            </a:r>
          </a:p>
          <a:p>
            <a:r>
              <a:rPr lang="en-US" sz="2400" dirty="0" smtClean="0"/>
              <a:t>Ring injection app – measure and control injected beam position and angle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closed orbit, at foil</a:t>
            </a:r>
          </a:p>
          <a:p>
            <a:r>
              <a:rPr lang="en-US" sz="2400" dirty="0" smtClean="0"/>
              <a:t>Energy Manager app – to set magnets to design values for a given beam energy</a:t>
            </a:r>
          </a:p>
          <a:p>
            <a:r>
              <a:rPr lang="en-US" sz="2400" dirty="0" smtClean="0"/>
              <a:t>SCORE – Save </a:t>
            </a:r>
            <a:r>
              <a:rPr lang="en-US" sz="2400" dirty="0" err="1" smtClean="0"/>
              <a:t>COmpare</a:t>
            </a:r>
            <a:r>
              <a:rPr lang="en-US" sz="2400" dirty="0" smtClean="0"/>
              <a:t> </a:t>
            </a:r>
            <a:r>
              <a:rPr lang="en-US" sz="2400" dirty="0" err="1" smtClean="0"/>
              <a:t>REstore</a:t>
            </a:r>
            <a:r>
              <a:rPr lang="en-US" sz="2400" dirty="0" smtClean="0"/>
              <a:t> – saves and restores equipment set points</a:t>
            </a:r>
          </a:p>
          <a:p>
            <a:r>
              <a:rPr lang="en-US" sz="2400" dirty="0" smtClean="0"/>
              <a:t>RTBT Wizard – calculates beam size, position, and density on target based on upstream diagnostics</a:t>
            </a:r>
          </a:p>
          <a:p>
            <a:r>
              <a:rPr lang="en-US" sz="2400" dirty="0" smtClean="0"/>
              <a:t>Loss monitor app to display BLMs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74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90600"/>
            <a:ext cx="8642640" cy="4848517"/>
          </a:xfrm>
        </p:spPr>
        <p:txBody>
          <a:bodyPr/>
          <a:lstStyle/>
          <a:p>
            <a:r>
              <a:rPr lang="en-US" sz="2600" dirty="0" smtClean="0"/>
              <a:t>The pace of the commissioning is determined by equipment issues. If all the equipment worked as designed from day one it would only take a few days to commission.</a:t>
            </a:r>
          </a:p>
          <a:p>
            <a:r>
              <a:rPr lang="en-US" sz="2600" dirty="0" smtClean="0"/>
              <a:t>Need to closely involve hardware experts, thoroughly test hardware as much as practically possible </a:t>
            </a:r>
            <a:r>
              <a:rPr lang="en-US" sz="2600" dirty="0" smtClean="0"/>
              <a:t>before commissioning </a:t>
            </a:r>
          </a:p>
          <a:p>
            <a:r>
              <a:rPr lang="en-US" sz="2600" dirty="0" smtClean="0"/>
              <a:t>Need </a:t>
            </a:r>
            <a:r>
              <a:rPr lang="en-US" sz="2600" dirty="0" smtClean="0"/>
              <a:t>to prioritize equipment readiness in event of limited resources (e.g. don’t need multipole corrector magnets for initial commissioning)</a:t>
            </a:r>
          </a:p>
          <a:p>
            <a:r>
              <a:rPr lang="en-US" sz="2600" dirty="0" smtClean="0"/>
              <a:t>Low power commissioning is relatively easy. High power operations brings unexpected surprises.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847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 smtClean="0"/>
              <a:t>What worked well for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382000" cy="4778232"/>
          </a:xfrm>
        </p:spPr>
        <p:txBody>
          <a:bodyPr/>
          <a:lstStyle/>
          <a:p>
            <a:r>
              <a:rPr lang="en-US" sz="2400" dirty="0"/>
              <a:t>Thorough magnet measurement program allowed “dialing-in” </a:t>
            </a:r>
            <a:r>
              <a:rPr lang="en-US" sz="2400" dirty="0" smtClean="0"/>
              <a:t>magnet currents </a:t>
            </a:r>
            <a:r>
              <a:rPr lang="en-US" sz="2400" dirty="0"/>
              <a:t>and immediately transporting </a:t>
            </a:r>
            <a:r>
              <a:rPr lang="en-US" sz="2400" dirty="0" smtClean="0"/>
              <a:t>beam – first shot through HEBT hit view screen in ring injection section </a:t>
            </a:r>
            <a:endParaRPr lang="en-US" sz="2400" dirty="0"/>
          </a:p>
          <a:p>
            <a:r>
              <a:rPr lang="en-US" sz="2400" dirty="0" smtClean="0"/>
              <a:t>Physics </a:t>
            </a:r>
            <a:r>
              <a:rPr lang="en-US" sz="2400" dirty="0" smtClean="0"/>
              <a:t>apps were integrated with the on-line model and the control system, and well developed before start of commissioning</a:t>
            </a:r>
          </a:p>
          <a:p>
            <a:r>
              <a:rPr lang="en-US" sz="2400" dirty="0" smtClean="0"/>
              <a:t>Physics apps written by commissioning team members. Allows rapid troubleshooting and development.</a:t>
            </a:r>
          </a:p>
          <a:p>
            <a:r>
              <a:rPr lang="en-US" sz="2400" dirty="0" smtClean="0"/>
              <a:t>Commissioning the machine in 7 stages</a:t>
            </a:r>
          </a:p>
          <a:p>
            <a:r>
              <a:rPr lang="en-US" sz="2400" dirty="0" smtClean="0"/>
              <a:t>Good set of beam instrumentation (lots of beam position, beam profile, and beam loss monitors)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3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42640" cy="5334000"/>
          </a:xfrm>
        </p:spPr>
        <p:txBody>
          <a:bodyPr/>
          <a:lstStyle/>
          <a:p>
            <a:r>
              <a:rPr lang="en-US" sz="2600" dirty="0" smtClean="0"/>
              <a:t>The </a:t>
            </a:r>
            <a:r>
              <a:rPr lang="en-US" sz="2600" dirty="0"/>
              <a:t>f</a:t>
            </a:r>
            <a:r>
              <a:rPr lang="en-US" sz="2600" dirty="0" smtClean="0"/>
              <a:t>irst part of SNS Ring commissioning was faster than expected – 3 days to get beam from exit of linac to ring extraction dump</a:t>
            </a:r>
          </a:p>
          <a:p>
            <a:r>
              <a:rPr lang="en-US" sz="2600" dirty="0" smtClean="0"/>
              <a:t>The ramp to high power, reliable operations took longer than expected – 8 years to 1.4 MW demonstration, and we still have more work to deliver 1.4 MW routinely</a:t>
            </a:r>
          </a:p>
          <a:p>
            <a:r>
              <a:rPr lang="en-US" sz="2600" dirty="0" smtClean="0"/>
              <a:t>The pace of commissioning and beam power ramp was determined by the hardware (RF modulators, target, RFQ, ion source)</a:t>
            </a:r>
          </a:p>
          <a:p>
            <a:r>
              <a:rPr lang="en-US" sz="2600" dirty="0" smtClean="0"/>
              <a:t>Accelerator physics worked 24/7, with support from technical experts as needed. Sometimes this was not very efficient because equipment limited the rate of progress.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6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3200"/>
            <a:ext cx="5588290" cy="496290"/>
          </a:xfrm>
        </p:spPr>
        <p:txBody>
          <a:bodyPr/>
          <a:lstStyle/>
          <a:p>
            <a:r>
              <a:rPr lang="en-US" b="1" i="1" dirty="0" smtClean="0">
                <a:solidFill>
                  <a:schemeClr val="tx1"/>
                </a:solidFill>
                <a:latin typeface="+mn-lt"/>
              </a:rPr>
              <a:t>Thank you for your attention!</a:t>
            </a:r>
            <a:endParaRPr lang="en-US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8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330" name="Picture 2" descr="newringmap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736850"/>
            <a:ext cx="4495800" cy="3422650"/>
          </a:xfrm>
          <a:prstGeom prst="rect">
            <a:avLst/>
          </a:prstGeom>
          <a:noFill/>
          <a:ln w="31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5331" name="Rectangle 3"/>
          <p:cNvSpPr>
            <a:spLocks noGrp="1" noChangeArrowheads="1"/>
          </p:cNvSpPr>
          <p:nvPr>
            <p:ph type="title"/>
          </p:nvPr>
        </p:nvSpPr>
        <p:spPr>
          <a:xfrm>
            <a:off x="150813" y="95250"/>
            <a:ext cx="5526087" cy="879475"/>
          </a:xfrm>
        </p:spPr>
        <p:txBody>
          <a:bodyPr/>
          <a:lstStyle/>
          <a:p>
            <a:r>
              <a:rPr lang="en-US"/>
              <a:t>Accumulator Ring and Transport Lines</a:t>
            </a:r>
          </a:p>
        </p:txBody>
      </p:sp>
      <p:sp>
        <p:nvSpPr>
          <p:cNvPr id="995332" name="Rectangle 4"/>
          <p:cNvSpPr>
            <a:spLocks noChangeArrowheads="1"/>
          </p:cNvSpPr>
          <p:nvPr/>
        </p:nvSpPr>
        <p:spPr bwMode="auto">
          <a:xfrm>
            <a:off x="152400" y="1082675"/>
            <a:ext cx="3705225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/>
              <a:t>Circumference	248 m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/>
              <a:t>Energy	1 GeV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 err="1"/>
              <a:t>f</a:t>
            </a:r>
            <a:r>
              <a:rPr lang="en-US" sz="1800" baseline="-25000" dirty="0" err="1"/>
              <a:t>rev</a:t>
            </a:r>
            <a:r>
              <a:rPr lang="en-US" sz="1800" dirty="0"/>
              <a:t>		1 MHz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 err="1"/>
              <a:t>Q</a:t>
            </a:r>
            <a:r>
              <a:rPr lang="en-US" sz="1800" baseline="-25000" dirty="0" err="1"/>
              <a:t>x</a:t>
            </a:r>
            <a:r>
              <a:rPr lang="en-US" sz="1800" dirty="0"/>
              <a:t>, </a:t>
            </a:r>
            <a:r>
              <a:rPr lang="en-US" sz="1800" dirty="0" err="1"/>
              <a:t>Q</a:t>
            </a:r>
            <a:r>
              <a:rPr lang="en-US" sz="1800" baseline="-25000" dirty="0" err="1"/>
              <a:t>y</a:t>
            </a:r>
            <a:r>
              <a:rPr lang="en-US" sz="1800" dirty="0"/>
              <a:t>	6.23, 6.20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 err="1"/>
              <a:t>Accum</a:t>
            </a:r>
            <a:r>
              <a:rPr lang="en-US" sz="1800" dirty="0"/>
              <a:t> turns	1060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/>
              <a:t>Final Intensity	1.5x10</a:t>
            </a:r>
            <a:r>
              <a:rPr lang="en-US" sz="1800" baseline="30000" dirty="0"/>
              <a:t>14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sz="1800" dirty="0"/>
              <a:t>Peak Current	52 </a:t>
            </a:r>
            <a:r>
              <a:rPr lang="en-US" sz="1800" dirty="0" smtClean="0"/>
              <a:t>A</a:t>
            </a:r>
          </a:p>
          <a:p>
            <a:pPr marL="342900" indent="-342900" defTabSz="147638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Symbol" charset="0"/>
              <a:buNone/>
              <a:tabLst>
                <a:tab pos="1828800" algn="l"/>
              </a:tabLst>
            </a:pPr>
            <a:r>
              <a:rPr lang="en-US" dirty="0" smtClean="0"/>
              <a:t>Rep rate 	60 Hz</a:t>
            </a:r>
            <a:endParaRPr lang="en-US" sz="1800" dirty="0"/>
          </a:p>
        </p:txBody>
      </p:sp>
      <p:sp>
        <p:nvSpPr>
          <p:cNvPr id="995333" name="Text Box 5"/>
          <p:cNvSpPr txBox="1">
            <a:spLocks noChangeArrowheads="1"/>
          </p:cNvSpPr>
          <p:nvPr/>
        </p:nvSpPr>
        <p:spPr bwMode="auto">
          <a:xfrm>
            <a:off x="3492500" y="4664075"/>
            <a:ext cx="8382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cs typeface="Arial" charset="0"/>
              </a:rPr>
              <a:t>HEBT</a:t>
            </a:r>
          </a:p>
        </p:txBody>
      </p:sp>
      <p:sp>
        <p:nvSpPr>
          <p:cNvPr id="995334" name="Text Box 6"/>
          <p:cNvSpPr txBox="1">
            <a:spLocks noChangeArrowheads="1"/>
          </p:cNvSpPr>
          <p:nvPr/>
        </p:nvSpPr>
        <p:spPr bwMode="auto">
          <a:xfrm>
            <a:off x="6292850" y="4213225"/>
            <a:ext cx="8382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cs typeface="Arial" charset="0"/>
              </a:rPr>
              <a:t>RTBT</a:t>
            </a:r>
          </a:p>
        </p:txBody>
      </p:sp>
      <p:sp>
        <p:nvSpPr>
          <p:cNvPr id="995335" name="Text Box 7"/>
          <p:cNvSpPr txBox="1">
            <a:spLocks noChangeArrowheads="1"/>
          </p:cNvSpPr>
          <p:nvPr/>
        </p:nvSpPr>
        <p:spPr bwMode="auto">
          <a:xfrm>
            <a:off x="3511550" y="3327400"/>
            <a:ext cx="9906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>
                <a:cs typeface="Arial" charset="0"/>
              </a:rPr>
              <a:t>Injection</a:t>
            </a:r>
          </a:p>
        </p:txBody>
      </p:sp>
      <p:sp>
        <p:nvSpPr>
          <p:cNvPr id="995336" name="Text Box 8"/>
          <p:cNvSpPr txBox="1">
            <a:spLocks noChangeArrowheads="1"/>
          </p:cNvSpPr>
          <p:nvPr/>
        </p:nvSpPr>
        <p:spPr bwMode="auto">
          <a:xfrm>
            <a:off x="4541838" y="2506663"/>
            <a:ext cx="12954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>
                <a:cs typeface="Arial" charset="0"/>
              </a:rPr>
              <a:t>Collimation</a:t>
            </a:r>
          </a:p>
        </p:txBody>
      </p:sp>
      <p:sp>
        <p:nvSpPr>
          <p:cNvPr id="995337" name="Text Box 9"/>
          <p:cNvSpPr txBox="1">
            <a:spLocks noChangeArrowheads="1"/>
          </p:cNvSpPr>
          <p:nvPr/>
        </p:nvSpPr>
        <p:spPr bwMode="auto">
          <a:xfrm>
            <a:off x="5008563" y="4205288"/>
            <a:ext cx="5334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>
                <a:cs typeface="Arial" charset="0"/>
              </a:rPr>
              <a:t>RF </a:t>
            </a:r>
          </a:p>
        </p:txBody>
      </p:sp>
      <p:sp>
        <p:nvSpPr>
          <p:cNvPr id="995338" name="Text Box 10"/>
          <p:cNvSpPr txBox="1">
            <a:spLocks noChangeArrowheads="1"/>
          </p:cNvSpPr>
          <p:nvPr/>
        </p:nvSpPr>
        <p:spPr bwMode="auto">
          <a:xfrm>
            <a:off x="5948363" y="3275013"/>
            <a:ext cx="11430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>
                <a:cs typeface="Arial" charset="0"/>
              </a:rPr>
              <a:t>Extraction</a:t>
            </a:r>
          </a:p>
        </p:txBody>
      </p:sp>
      <p:sp>
        <p:nvSpPr>
          <p:cNvPr id="995339" name="Text Box 11"/>
          <p:cNvSpPr txBox="1">
            <a:spLocks noChangeArrowheads="1"/>
          </p:cNvSpPr>
          <p:nvPr/>
        </p:nvSpPr>
        <p:spPr bwMode="auto">
          <a:xfrm>
            <a:off x="5410200" y="5348288"/>
            <a:ext cx="914400" cy="366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cs typeface="Arial" charset="0"/>
              </a:rPr>
              <a:t>Target</a:t>
            </a:r>
          </a:p>
        </p:txBody>
      </p:sp>
      <p:pic>
        <p:nvPicPr>
          <p:cNvPr id="995340" name="Picture 12" descr="RING Arc 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/>
          <a:stretch>
            <a:fillRect/>
          </a:stretch>
        </p:blipFill>
        <p:spPr bwMode="auto">
          <a:xfrm>
            <a:off x="5905500" y="179388"/>
            <a:ext cx="307498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41" name="Picture 13" descr="HEBT Arc 21Q40 magnets Instal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4048125"/>
            <a:ext cx="2800350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5342" name="Rectangle 14"/>
          <p:cNvSpPr>
            <a:spLocks noChangeArrowheads="1"/>
          </p:cNvSpPr>
          <p:nvPr/>
        </p:nvSpPr>
        <p:spPr bwMode="auto">
          <a:xfrm>
            <a:off x="4462463" y="5186363"/>
            <a:ext cx="423862" cy="3270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5343" name="Text Box 15"/>
          <p:cNvSpPr txBox="1">
            <a:spLocks noChangeArrowheads="1"/>
          </p:cNvSpPr>
          <p:nvPr/>
        </p:nvSpPr>
        <p:spPr bwMode="auto">
          <a:xfrm>
            <a:off x="3987800" y="5559425"/>
            <a:ext cx="13780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Linac </a:t>
            </a:r>
            <a:r>
              <a:rPr lang="en-US" dirty="0" smtClean="0">
                <a:solidFill>
                  <a:srgbClr val="FF3300"/>
                </a:solidFill>
              </a:rPr>
              <a:t>dump</a:t>
            </a:r>
            <a:br>
              <a:rPr lang="en-US" dirty="0" smtClean="0">
                <a:solidFill>
                  <a:srgbClr val="FF3300"/>
                </a:solidFill>
              </a:rPr>
            </a:br>
            <a:r>
              <a:rPr lang="en-US" dirty="0" smtClean="0">
                <a:solidFill>
                  <a:srgbClr val="FF3300"/>
                </a:solidFill>
              </a:rPr>
              <a:t>(7.5 kW)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995345" name="Text Box 17"/>
          <p:cNvSpPr txBox="1">
            <a:spLocks noChangeArrowheads="1"/>
          </p:cNvSpPr>
          <p:nvPr/>
        </p:nvSpPr>
        <p:spPr bwMode="auto">
          <a:xfrm>
            <a:off x="3200400" y="2286000"/>
            <a:ext cx="1685978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Injection </a:t>
            </a:r>
            <a:r>
              <a:rPr lang="en-US" dirty="0" smtClean="0">
                <a:solidFill>
                  <a:srgbClr val="FF3300"/>
                </a:solidFill>
              </a:rPr>
              <a:t>dump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(150 kW)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995346" name="Rectangle 18"/>
          <p:cNvSpPr>
            <a:spLocks noChangeArrowheads="1"/>
          </p:cNvSpPr>
          <p:nvPr/>
        </p:nvSpPr>
        <p:spPr bwMode="auto">
          <a:xfrm>
            <a:off x="6046788" y="4722813"/>
            <a:ext cx="423862" cy="3270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5347" name="Text Box 19"/>
          <p:cNvSpPr txBox="1">
            <a:spLocks noChangeArrowheads="1"/>
          </p:cNvSpPr>
          <p:nvPr/>
        </p:nvSpPr>
        <p:spPr bwMode="auto">
          <a:xfrm>
            <a:off x="5599113" y="5111750"/>
            <a:ext cx="1852565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Extraction </a:t>
            </a:r>
            <a:r>
              <a:rPr lang="en-US" dirty="0" smtClean="0">
                <a:solidFill>
                  <a:srgbClr val="FF3300"/>
                </a:solidFill>
              </a:rPr>
              <a:t>dump</a:t>
            </a:r>
            <a:br>
              <a:rPr lang="en-US" dirty="0" smtClean="0">
                <a:solidFill>
                  <a:srgbClr val="FF3300"/>
                </a:solidFill>
              </a:rPr>
            </a:br>
            <a:r>
              <a:rPr lang="en-US" dirty="0" smtClean="0">
                <a:solidFill>
                  <a:srgbClr val="FF3300"/>
                </a:solidFill>
              </a:rPr>
              <a:t>(7.5 kW)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791200"/>
            <a:ext cx="80021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HEBT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3600" y="1905000"/>
            <a:ext cx="6594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Ring</a:t>
            </a:r>
          </a:p>
        </p:txBody>
      </p:sp>
      <p:sp>
        <p:nvSpPr>
          <p:cNvPr id="995344" name="Rectangle 16"/>
          <p:cNvSpPr>
            <a:spLocks noChangeArrowheads="1"/>
          </p:cNvSpPr>
          <p:nvPr/>
        </p:nvSpPr>
        <p:spPr bwMode="auto">
          <a:xfrm>
            <a:off x="4368800" y="2800350"/>
            <a:ext cx="423863" cy="3270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84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5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5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5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5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5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5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5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5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9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342" grpId="0" animBg="1"/>
      <p:bldP spid="995343" grpId="0"/>
      <p:bldP spid="995345" grpId="0" animBg="1"/>
      <p:bldP spid="995346" grpId="0" animBg="1"/>
      <p:bldP spid="995347" grpId="0" animBg="1"/>
      <p:bldP spid="9953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971800"/>
            <a:ext cx="2895600" cy="49629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Back up slides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05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" y="153988"/>
            <a:ext cx="9023350" cy="919162"/>
          </a:xfrm>
        </p:spPr>
        <p:txBody>
          <a:bodyPr/>
          <a:lstStyle/>
          <a:p>
            <a:r>
              <a:rPr lang="en-US"/>
              <a:t>Tilted beam caused by skew quad component in extraction septum magnet</a:t>
            </a:r>
          </a:p>
        </p:txBody>
      </p:sp>
      <p:pic>
        <p:nvPicPr>
          <p:cNvPr id="456708" name="Picture 4" descr="VSimage_08172006_171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460500"/>
            <a:ext cx="3759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0" y="3389313"/>
            <a:ext cx="40925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en-US">
                <a:solidFill>
                  <a:srgbClr val="3333CC"/>
                </a:solidFill>
              </a:rPr>
              <a:t>Tilted beam on the target view screen</a:t>
            </a:r>
          </a:p>
        </p:txBody>
      </p:sp>
      <p:pic>
        <p:nvPicPr>
          <p:cNvPr id="4567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9282" r="3065" b="4405"/>
          <a:stretch>
            <a:fillRect/>
          </a:stretch>
        </p:blipFill>
        <p:spPr bwMode="auto">
          <a:xfrm>
            <a:off x="4106863" y="1581150"/>
            <a:ext cx="2333625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67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9676" r="1584"/>
          <a:stretch>
            <a:fillRect/>
          </a:stretch>
        </p:blipFill>
        <p:spPr bwMode="auto">
          <a:xfrm>
            <a:off x="6534150" y="1571625"/>
            <a:ext cx="23955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6717" name="Text Box 13"/>
          <p:cNvSpPr txBox="1">
            <a:spLocks noChangeArrowheads="1"/>
          </p:cNvSpPr>
          <p:nvPr/>
        </p:nvSpPr>
        <p:spPr bwMode="auto">
          <a:xfrm>
            <a:off x="4706938" y="1200150"/>
            <a:ext cx="16795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087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00163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51038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0032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horizontal</a:t>
            </a:r>
          </a:p>
        </p:txBody>
      </p:sp>
      <p:sp>
        <p:nvSpPr>
          <p:cNvPr id="456718" name="Text Box 14"/>
          <p:cNvSpPr txBox="1">
            <a:spLocks noChangeArrowheads="1"/>
          </p:cNvSpPr>
          <p:nvPr/>
        </p:nvSpPr>
        <p:spPr bwMode="auto">
          <a:xfrm>
            <a:off x="7221538" y="1160463"/>
            <a:ext cx="129698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5087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00163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951038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600325" defTabSz="130016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0575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5147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719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429125"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300"/>
              <a:t>vertical</a:t>
            </a:r>
          </a:p>
        </p:txBody>
      </p:sp>
      <p:sp>
        <p:nvSpPr>
          <p:cNvPr id="456719" name="Text Box 15"/>
          <p:cNvSpPr txBox="1">
            <a:spLocks noChangeArrowheads="1"/>
          </p:cNvSpPr>
          <p:nvPr/>
        </p:nvSpPr>
        <p:spPr bwMode="auto">
          <a:xfrm>
            <a:off x="4433888" y="3575050"/>
            <a:ext cx="4295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RTBT20 wire scanner for 3 different horizontal injection kicker amplitudes</a:t>
            </a:r>
          </a:p>
        </p:txBody>
      </p:sp>
      <p:pic>
        <p:nvPicPr>
          <p:cNvPr id="456720" name="Picture 16" descr="bpm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014788"/>
            <a:ext cx="3268662" cy="24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6721" name="Rectangle 17"/>
          <p:cNvSpPr>
            <a:spLocks noChangeArrowheads="1"/>
          </p:cNvSpPr>
          <p:nvPr/>
        </p:nvSpPr>
        <p:spPr bwMode="auto">
          <a:xfrm>
            <a:off x="3706813" y="4951413"/>
            <a:ext cx="46275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3333CC"/>
                </a:solidFill>
                <a:cs typeface="Times New Roman" charset="0"/>
              </a:rPr>
              <a:t>Beam distribution at BPM25 in the extraction line, reconstructed using single minipulse injection and varying extraction time</a:t>
            </a:r>
            <a:endParaRPr lang="en-US" sz="2000">
              <a:solidFill>
                <a:srgbClr val="3333CC"/>
              </a:solidFill>
            </a:endParaRPr>
          </a:p>
        </p:txBody>
      </p:sp>
      <p:sp>
        <p:nvSpPr>
          <p:cNvPr id="456722" name="Text Box 18"/>
          <p:cNvSpPr txBox="1">
            <a:spLocks noChangeArrowheads="1"/>
          </p:cNvSpPr>
          <p:nvPr/>
        </p:nvSpPr>
        <p:spPr bwMode="auto">
          <a:xfrm>
            <a:off x="469900" y="6007100"/>
            <a:ext cx="1984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(S. Cousineau &amp; T. Pelaia)</a:t>
            </a:r>
          </a:p>
        </p:txBody>
      </p:sp>
      <p:sp>
        <p:nvSpPr>
          <p:cNvPr id="456723" name="Text Box 19"/>
          <p:cNvSpPr txBox="1">
            <a:spLocks noChangeArrowheads="1"/>
          </p:cNvSpPr>
          <p:nvPr/>
        </p:nvSpPr>
        <p:spPr bwMode="auto">
          <a:xfrm>
            <a:off x="7259638" y="3040063"/>
            <a:ext cx="1196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(S. Cousineau)</a:t>
            </a:r>
          </a:p>
        </p:txBody>
      </p:sp>
      <p:sp>
        <p:nvSpPr>
          <p:cNvPr id="456724" name="Text Box 20"/>
          <p:cNvSpPr txBox="1">
            <a:spLocks noChangeArrowheads="1"/>
          </p:cNvSpPr>
          <p:nvPr/>
        </p:nvSpPr>
        <p:spPr bwMode="auto">
          <a:xfrm rot="16200000">
            <a:off x="-296068" y="4250531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 (mm)</a:t>
            </a:r>
          </a:p>
        </p:txBody>
      </p:sp>
      <p:sp>
        <p:nvSpPr>
          <p:cNvPr id="456725" name="Text Box 21"/>
          <p:cNvSpPr txBox="1">
            <a:spLocks noChangeArrowheads="1"/>
          </p:cNvSpPr>
          <p:nvPr/>
        </p:nvSpPr>
        <p:spPr bwMode="auto">
          <a:xfrm>
            <a:off x="2589213" y="63230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Y (mm)</a:t>
            </a:r>
          </a:p>
        </p:txBody>
      </p:sp>
    </p:spTree>
    <p:extLst>
      <p:ext uri="{BB962C8B-B14F-4D97-AF65-F5344CB8AC3E}">
        <p14:creationId xmlns:p14="http://schemas.microsoft.com/office/powerpoint/2010/main" val="9035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10" y="177800"/>
            <a:ext cx="8636290" cy="442429"/>
          </a:xfrm>
        </p:spPr>
        <p:txBody>
          <a:bodyPr/>
          <a:lstStyle/>
          <a:p>
            <a:r>
              <a:rPr lang="en-US" sz="2600" dirty="0"/>
              <a:t>Harmonics </a:t>
            </a:r>
            <a:r>
              <a:rPr lang="en-US" sz="2600" dirty="0" smtClean="0"/>
              <a:t>calculation</a:t>
            </a:r>
            <a:endParaRPr lang="en-US" sz="2000" dirty="0"/>
          </a:p>
        </p:txBody>
      </p:sp>
      <p:pic>
        <p:nvPicPr>
          <p:cNvPr id="472068" name="Picture 4" descr="3DView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739775"/>
            <a:ext cx="7694613" cy="53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2069" name="Line 5"/>
          <p:cNvSpPr>
            <a:spLocks noChangeShapeType="1"/>
          </p:cNvSpPr>
          <p:nvPr/>
        </p:nvSpPr>
        <p:spPr bwMode="auto">
          <a:xfrm flipH="1">
            <a:off x="536575" y="3178175"/>
            <a:ext cx="1524000" cy="101600"/>
          </a:xfrm>
          <a:prstGeom prst="line">
            <a:avLst/>
          </a:prstGeom>
          <a:noFill/>
          <a:ln w="9525">
            <a:solidFill>
              <a:srgbClr val="FF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70" name="Rectangle 6"/>
          <p:cNvSpPr>
            <a:spLocks noChangeArrowheads="1"/>
          </p:cNvSpPr>
          <p:nvPr/>
        </p:nvSpPr>
        <p:spPr bwMode="auto">
          <a:xfrm>
            <a:off x="868363" y="5573713"/>
            <a:ext cx="532447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Integrated skew quad component 0.26 – 0.28 T at 1 GeV beam energy</a:t>
            </a: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472071" name="Text Box 7"/>
          <p:cNvSpPr txBox="1">
            <a:spLocks noChangeArrowheads="1"/>
          </p:cNvSpPr>
          <p:nvPr/>
        </p:nvSpPr>
        <p:spPr bwMode="auto">
          <a:xfrm>
            <a:off x="2836863" y="1484313"/>
            <a:ext cx="240982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~75% due end effects</a:t>
            </a:r>
          </a:p>
        </p:txBody>
      </p:sp>
      <p:sp>
        <p:nvSpPr>
          <p:cNvPr id="472072" name="Text Box 8"/>
          <p:cNvSpPr txBox="1">
            <a:spLocks noChangeArrowheads="1"/>
          </p:cNvSpPr>
          <p:nvPr/>
        </p:nvSpPr>
        <p:spPr bwMode="auto">
          <a:xfrm>
            <a:off x="2174875" y="844550"/>
            <a:ext cx="31591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~5% due to proximity of quad</a:t>
            </a:r>
          </a:p>
        </p:txBody>
      </p:sp>
      <p:sp>
        <p:nvSpPr>
          <p:cNvPr id="472073" name="Line 9"/>
          <p:cNvSpPr>
            <a:spLocks noChangeShapeType="1"/>
          </p:cNvSpPr>
          <p:nvPr/>
        </p:nvSpPr>
        <p:spPr bwMode="auto">
          <a:xfrm flipH="1">
            <a:off x="2359025" y="1760538"/>
            <a:ext cx="468313" cy="898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74" name="Line 10"/>
          <p:cNvSpPr>
            <a:spLocks noChangeShapeType="1"/>
          </p:cNvSpPr>
          <p:nvPr/>
        </p:nvSpPr>
        <p:spPr bwMode="auto">
          <a:xfrm flipH="1">
            <a:off x="5218113" y="1852613"/>
            <a:ext cx="38100" cy="179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2075" name="Line 11"/>
          <p:cNvSpPr>
            <a:spLocks noChangeShapeType="1"/>
          </p:cNvSpPr>
          <p:nvPr/>
        </p:nvSpPr>
        <p:spPr bwMode="auto">
          <a:xfrm flipH="1">
            <a:off x="1652588" y="1214438"/>
            <a:ext cx="744537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Extraction septum shim replacement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585788"/>
            <a:ext cx="320040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125913"/>
            <a:ext cx="2754313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Lambertson Inner shi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538" y="919163"/>
            <a:ext cx="365283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4511675" y="1687513"/>
            <a:ext cx="66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OLD</a:t>
            </a:r>
          </a:p>
        </p:txBody>
      </p:sp>
      <p:sp>
        <p:nvSpPr>
          <p:cNvPr id="33799" name="Line 8"/>
          <p:cNvSpPr>
            <a:spLocks noChangeShapeType="1"/>
          </p:cNvSpPr>
          <p:nvPr/>
        </p:nvSpPr>
        <p:spPr bwMode="auto">
          <a:xfrm flipH="1">
            <a:off x="2909888" y="1860550"/>
            <a:ext cx="1598612" cy="174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Line 9"/>
          <p:cNvSpPr>
            <a:spLocks noChangeShapeType="1"/>
          </p:cNvSpPr>
          <p:nvPr/>
        </p:nvSpPr>
        <p:spPr bwMode="auto">
          <a:xfrm>
            <a:off x="5168900" y="1884363"/>
            <a:ext cx="420688" cy="55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4854575" y="4930775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33802" name="Line 11"/>
          <p:cNvSpPr>
            <a:spLocks noChangeShapeType="1"/>
          </p:cNvSpPr>
          <p:nvPr/>
        </p:nvSpPr>
        <p:spPr bwMode="auto">
          <a:xfrm>
            <a:off x="5502275" y="5097463"/>
            <a:ext cx="341313" cy="103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3803" name="Picture 12" descr="Lambertson Lift Fixture Rigg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0713" y="3711575"/>
            <a:ext cx="366712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4" name="Line 13"/>
          <p:cNvSpPr>
            <a:spLocks noChangeShapeType="1"/>
          </p:cNvSpPr>
          <p:nvPr/>
        </p:nvSpPr>
        <p:spPr bwMode="auto">
          <a:xfrm flipH="1">
            <a:off x="2822575" y="1852613"/>
            <a:ext cx="1677988" cy="4254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Stripper foil system failure at ~840 kW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 t="22513" r="16171"/>
          <a:stretch>
            <a:fillRect/>
          </a:stretch>
        </p:blipFill>
        <p:spPr bwMode="auto">
          <a:xfrm>
            <a:off x="3505200" y="990600"/>
            <a:ext cx="3459783" cy="239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0" y="990600"/>
            <a:ext cx="159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(Failed May 3, 2009)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759576" y="2252716"/>
            <a:ext cx="135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Material deposition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0800000">
            <a:off x="5348169" y="2005688"/>
            <a:ext cx="456523" cy="456506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" descr="975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0"/>
            <a:ext cx="3149601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066800"/>
            <a:ext cx="1724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(Failed June 15, 2009)</a:t>
            </a:r>
            <a:endParaRPr lang="en-US" sz="1200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 l="17188" r="30020" b="41306"/>
          <a:stretch>
            <a:fillRect/>
          </a:stretch>
        </p:blipFill>
        <p:spPr bwMode="auto">
          <a:xfrm>
            <a:off x="4953000" y="3505200"/>
            <a:ext cx="2799981" cy="234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029200" y="3581400"/>
            <a:ext cx="1595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(Failed May 3, 2009)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4953000" y="4419600"/>
            <a:ext cx="533400" cy="1371600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5" name="Picture 14" descr="1001Bc.JPG"/>
          <p:cNvPicPr>
            <a:picLocks noChangeAspect="1"/>
          </p:cNvPicPr>
          <p:nvPr/>
        </p:nvPicPr>
        <p:blipFill>
          <a:blip r:embed="rId5"/>
          <a:srcRect t="34759"/>
          <a:stretch>
            <a:fillRect/>
          </a:stretch>
        </p:blipFill>
        <p:spPr>
          <a:xfrm>
            <a:off x="228600" y="3505200"/>
            <a:ext cx="4516211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1713" y="5307995"/>
            <a:ext cx="1322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(Failed June 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75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The shrinking commissioning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90600"/>
            <a:ext cx="8642640" cy="5562600"/>
          </a:xfrm>
        </p:spPr>
        <p:txBody>
          <a:bodyPr/>
          <a:lstStyle/>
          <a:p>
            <a:r>
              <a:rPr lang="en-US" sz="2400" dirty="0" smtClean="0"/>
              <a:t>Early in the project, before the inevitable schedule delays, there was plenty of time reserved for commissioning</a:t>
            </a:r>
          </a:p>
          <a:p>
            <a:r>
              <a:rPr lang="en-US" sz="2400" dirty="0" smtClean="0"/>
              <a:t> July 2002:</a:t>
            </a:r>
          </a:p>
          <a:p>
            <a:pPr lvl="1"/>
            <a:r>
              <a:rPr lang="en-US" dirty="0" smtClean="0"/>
              <a:t>98 days for HEBT, Ring, RTBT</a:t>
            </a:r>
          </a:p>
          <a:p>
            <a:pPr lvl="1"/>
            <a:r>
              <a:rPr lang="en-US" dirty="0" smtClean="0"/>
              <a:t>22 days for RTBT to TARGET</a:t>
            </a:r>
          </a:p>
          <a:p>
            <a:r>
              <a:rPr lang="en-US" sz="2400" dirty="0" smtClean="0"/>
              <a:t>November 2005:</a:t>
            </a:r>
          </a:p>
          <a:p>
            <a:pPr lvl="1"/>
            <a:r>
              <a:rPr lang="en-US" dirty="0" smtClean="0"/>
              <a:t>34 days for HEBT, Ring, and RTBT</a:t>
            </a:r>
          </a:p>
          <a:p>
            <a:pPr lvl="1"/>
            <a:r>
              <a:rPr lang="en-US" dirty="0" smtClean="0"/>
              <a:t>20 days for RTBT to TARGET</a:t>
            </a:r>
          </a:p>
          <a:p>
            <a:r>
              <a:rPr lang="en-US" sz="2400" dirty="0" smtClean="0"/>
              <a:t>Actual (Jan – May 2006)</a:t>
            </a:r>
          </a:p>
          <a:p>
            <a:pPr lvl="1"/>
            <a:r>
              <a:rPr lang="en-US" dirty="0" smtClean="0"/>
              <a:t>32 days for HEBT, Ring, and RTBT</a:t>
            </a:r>
          </a:p>
          <a:p>
            <a:pPr lvl="1"/>
            <a:r>
              <a:rPr lang="en-US" dirty="0" smtClean="0"/>
              <a:t>27 days for RTBT to TARGET</a:t>
            </a:r>
          </a:p>
        </p:txBody>
      </p:sp>
    </p:spTree>
    <p:extLst>
      <p:ext uri="{BB962C8B-B14F-4D97-AF65-F5344CB8AC3E}">
        <p14:creationId xmlns:p14="http://schemas.microsoft.com/office/powerpoint/2010/main" val="232386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13" y="69850"/>
            <a:ext cx="8229600" cy="838200"/>
          </a:xfrm>
        </p:spPr>
        <p:txBody>
          <a:bodyPr/>
          <a:lstStyle/>
          <a:p>
            <a:r>
              <a:rPr lang="en-US"/>
              <a:t>Commissioning Timeline</a:t>
            </a:r>
          </a:p>
        </p:txBody>
      </p:sp>
      <p:sp>
        <p:nvSpPr>
          <p:cNvPr id="990211" name="Rectangle 3"/>
          <p:cNvSpPr>
            <a:spLocks noChangeArrowheads="1"/>
          </p:cNvSpPr>
          <p:nvPr/>
        </p:nvSpPr>
        <p:spPr bwMode="auto">
          <a:xfrm>
            <a:off x="292100" y="2319338"/>
            <a:ext cx="8334375" cy="3841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90212" name="Rectangle 4"/>
          <p:cNvSpPr>
            <a:spLocks noChangeArrowheads="1"/>
          </p:cNvSpPr>
          <p:nvPr/>
        </p:nvSpPr>
        <p:spPr bwMode="auto">
          <a:xfrm>
            <a:off x="1782763" y="2324100"/>
            <a:ext cx="346075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13" name="Rectangle 5"/>
          <p:cNvSpPr>
            <a:spLocks noChangeArrowheads="1"/>
          </p:cNvSpPr>
          <p:nvPr/>
        </p:nvSpPr>
        <p:spPr bwMode="auto">
          <a:xfrm>
            <a:off x="2916238" y="2319338"/>
            <a:ext cx="346075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14" name="Rectangle 6"/>
          <p:cNvSpPr>
            <a:spLocks noChangeArrowheads="1"/>
          </p:cNvSpPr>
          <p:nvPr/>
        </p:nvSpPr>
        <p:spPr bwMode="auto">
          <a:xfrm>
            <a:off x="6819900" y="2338388"/>
            <a:ext cx="122238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15" name="Rectangle 7"/>
          <p:cNvSpPr>
            <a:spLocks noChangeArrowheads="1"/>
          </p:cNvSpPr>
          <p:nvPr/>
        </p:nvSpPr>
        <p:spPr bwMode="auto">
          <a:xfrm>
            <a:off x="5732463" y="2332038"/>
            <a:ext cx="346075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16" name="Line 8"/>
          <p:cNvSpPr>
            <a:spLocks noChangeShapeType="1"/>
          </p:cNvSpPr>
          <p:nvPr/>
        </p:nvSpPr>
        <p:spPr bwMode="auto">
          <a:xfrm>
            <a:off x="490538" y="2093913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17" name="Line 9"/>
          <p:cNvSpPr>
            <a:spLocks noChangeShapeType="1"/>
          </p:cNvSpPr>
          <p:nvPr/>
        </p:nvSpPr>
        <p:spPr bwMode="auto">
          <a:xfrm>
            <a:off x="2009775" y="2060575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18" name="Line 10"/>
          <p:cNvSpPr>
            <a:spLocks noChangeShapeType="1"/>
          </p:cNvSpPr>
          <p:nvPr/>
        </p:nvSpPr>
        <p:spPr bwMode="auto">
          <a:xfrm>
            <a:off x="3379788" y="2079625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19" name="Line 11"/>
          <p:cNvSpPr>
            <a:spLocks noChangeShapeType="1"/>
          </p:cNvSpPr>
          <p:nvPr/>
        </p:nvSpPr>
        <p:spPr bwMode="auto">
          <a:xfrm>
            <a:off x="6381750" y="2074863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20" name="Line 12"/>
          <p:cNvSpPr>
            <a:spLocks noChangeShapeType="1"/>
          </p:cNvSpPr>
          <p:nvPr/>
        </p:nvSpPr>
        <p:spPr bwMode="auto">
          <a:xfrm>
            <a:off x="8059738" y="2119313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21" name="Line 13"/>
          <p:cNvSpPr>
            <a:spLocks noChangeShapeType="1"/>
          </p:cNvSpPr>
          <p:nvPr/>
        </p:nvSpPr>
        <p:spPr bwMode="auto">
          <a:xfrm>
            <a:off x="4870450" y="2100263"/>
            <a:ext cx="0" cy="8477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22" name="Rectangle 14"/>
          <p:cNvSpPr>
            <a:spLocks noChangeArrowheads="1"/>
          </p:cNvSpPr>
          <p:nvPr/>
        </p:nvSpPr>
        <p:spPr bwMode="auto">
          <a:xfrm>
            <a:off x="3717925" y="2325688"/>
            <a:ext cx="187325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23" name="Rectangle 15"/>
          <p:cNvSpPr>
            <a:spLocks noChangeArrowheads="1"/>
          </p:cNvSpPr>
          <p:nvPr/>
        </p:nvSpPr>
        <p:spPr bwMode="auto">
          <a:xfrm>
            <a:off x="4427538" y="2338388"/>
            <a:ext cx="346075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24" name="Text Box 16"/>
          <p:cNvSpPr txBox="1">
            <a:spLocks noChangeArrowheads="1"/>
          </p:cNvSpPr>
          <p:nvPr/>
        </p:nvSpPr>
        <p:spPr bwMode="auto">
          <a:xfrm>
            <a:off x="701675" y="1630363"/>
            <a:ext cx="120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2002</a:t>
            </a:r>
          </a:p>
        </p:txBody>
      </p:sp>
      <p:sp>
        <p:nvSpPr>
          <p:cNvPr id="990225" name="Text Box 17"/>
          <p:cNvSpPr txBox="1">
            <a:spLocks noChangeArrowheads="1"/>
          </p:cNvSpPr>
          <p:nvPr/>
        </p:nvSpPr>
        <p:spPr bwMode="auto">
          <a:xfrm>
            <a:off x="2125663" y="1624013"/>
            <a:ext cx="120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2003</a:t>
            </a:r>
          </a:p>
        </p:txBody>
      </p:sp>
      <p:sp>
        <p:nvSpPr>
          <p:cNvPr id="990226" name="Text Box 18"/>
          <p:cNvSpPr txBox="1">
            <a:spLocks noChangeArrowheads="1"/>
          </p:cNvSpPr>
          <p:nvPr/>
        </p:nvSpPr>
        <p:spPr bwMode="auto">
          <a:xfrm>
            <a:off x="3522663" y="1643063"/>
            <a:ext cx="120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2004</a:t>
            </a:r>
          </a:p>
        </p:txBody>
      </p:sp>
      <p:sp>
        <p:nvSpPr>
          <p:cNvPr id="990227" name="Text Box 19"/>
          <p:cNvSpPr txBox="1">
            <a:spLocks noChangeArrowheads="1"/>
          </p:cNvSpPr>
          <p:nvPr/>
        </p:nvSpPr>
        <p:spPr bwMode="auto">
          <a:xfrm>
            <a:off x="5038725" y="1649413"/>
            <a:ext cx="120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2005</a:t>
            </a:r>
          </a:p>
        </p:txBody>
      </p:sp>
      <p:sp>
        <p:nvSpPr>
          <p:cNvPr id="990228" name="Text Box 20"/>
          <p:cNvSpPr txBox="1">
            <a:spLocks noChangeArrowheads="1"/>
          </p:cNvSpPr>
          <p:nvPr/>
        </p:nvSpPr>
        <p:spPr bwMode="auto">
          <a:xfrm>
            <a:off x="6688138" y="1644650"/>
            <a:ext cx="1206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charset="0"/>
              </a:rPr>
              <a:t>2006</a:t>
            </a:r>
          </a:p>
        </p:txBody>
      </p:sp>
      <p:sp>
        <p:nvSpPr>
          <p:cNvPr id="990229" name="Rectangle 21"/>
          <p:cNvSpPr>
            <a:spLocks noChangeArrowheads="1"/>
          </p:cNvSpPr>
          <p:nvPr/>
        </p:nvSpPr>
        <p:spPr bwMode="auto">
          <a:xfrm>
            <a:off x="6427788" y="2332038"/>
            <a:ext cx="227012" cy="3714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90230" name="Text Box 22"/>
          <p:cNvSpPr txBox="1">
            <a:spLocks noChangeArrowheads="1"/>
          </p:cNvSpPr>
          <p:nvPr/>
        </p:nvSpPr>
        <p:spPr bwMode="auto">
          <a:xfrm>
            <a:off x="2581275" y="4333875"/>
            <a:ext cx="2239963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DTL Tanks 1-3</a:t>
            </a:r>
          </a:p>
        </p:txBody>
      </p:sp>
      <p:sp>
        <p:nvSpPr>
          <p:cNvPr id="990231" name="Line 23"/>
          <p:cNvSpPr>
            <a:spLocks noChangeShapeType="1"/>
          </p:cNvSpPr>
          <p:nvPr/>
        </p:nvSpPr>
        <p:spPr bwMode="auto">
          <a:xfrm>
            <a:off x="1935163" y="2743200"/>
            <a:ext cx="0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2" name="Line 24"/>
          <p:cNvSpPr>
            <a:spLocks noChangeShapeType="1"/>
          </p:cNvSpPr>
          <p:nvPr/>
        </p:nvSpPr>
        <p:spPr bwMode="auto">
          <a:xfrm>
            <a:off x="3087688" y="2716213"/>
            <a:ext cx="0" cy="1020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3" name="Line 25"/>
          <p:cNvSpPr>
            <a:spLocks noChangeShapeType="1"/>
          </p:cNvSpPr>
          <p:nvPr/>
        </p:nvSpPr>
        <p:spPr bwMode="auto">
          <a:xfrm>
            <a:off x="3802063" y="2703513"/>
            <a:ext cx="0" cy="167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4" name="Line 26"/>
          <p:cNvSpPr>
            <a:spLocks noChangeShapeType="1"/>
          </p:cNvSpPr>
          <p:nvPr/>
        </p:nvSpPr>
        <p:spPr bwMode="auto">
          <a:xfrm>
            <a:off x="4616450" y="2703513"/>
            <a:ext cx="0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5" name="Line 27"/>
          <p:cNvSpPr>
            <a:spLocks noChangeShapeType="1"/>
          </p:cNvSpPr>
          <p:nvPr/>
        </p:nvSpPr>
        <p:spPr bwMode="auto">
          <a:xfrm>
            <a:off x="5900738" y="2716213"/>
            <a:ext cx="0" cy="103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6" name="Line 28"/>
          <p:cNvSpPr>
            <a:spLocks noChangeShapeType="1"/>
          </p:cNvSpPr>
          <p:nvPr/>
        </p:nvSpPr>
        <p:spPr bwMode="auto">
          <a:xfrm>
            <a:off x="6532563" y="2717800"/>
            <a:ext cx="0" cy="164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7" name="Line 29"/>
          <p:cNvSpPr>
            <a:spLocks noChangeShapeType="1"/>
          </p:cNvSpPr>
          <p:nvPr/>
        </p:nvSpPr>
        <p:spPr bwMode="auto">
          <a:xfrm>
            <a:off x="6877050" y="2703513"/>
            <a:ext cx="0" cy="2359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90238" name="Text Box 30"/>
          <p:cNvSpPr txBox="1">
            <a:spLocks noChangeArrowheads="1"/>
          </p:cNvSpPr>
          <p:nvPr/>
        </p:nvSpPr>
        <p:spPr bwMode="auto">
          <a:xfrm>
            <a:off x="1085850" y="3073400"/>
            <a:ext cx="15636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Front-End</a:t>
            </a:r>
          </a:p>
        </p:txBody>
      </p:sp>
      <p:sp>
        <p:nvSpPr>
          <p:cNvPr id="990239" name="Text Box 31"/>
          <p:cNvSpPr txBox="1">
            <a:spLocks noChangeArrowheads="1"/>
          </p:cNvSpPr>
          <p:nvPr/>
        </p:nvSpPr>
        <p:spPr bwMode="auto">
          <a:xfrm>
            <a:off x="2111375" y="3692525"/>
            <a:ext cx="18811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DTL Tank 1</a:t>
            </a:r>
          </a:p>
        </p:txBody>
      </p:sp>
      <p:sp>
        <p:nvSpPr>
          <p:cNvPr id="990240" name="Text Box 32"/>
          <p:cNvSpPr txBox="1">
            <a:spLocks noChangeArrowheads="1"/>
          </p:cNvSpPr>
          <p:nvPr/>
        </p:nvSpPr>
        <p:spPr bwMode="auto">
          <a:xfrm>
            <a:off x="3892550" y="3117850"/>
            <a:ext cx="1563688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DTL/CCL</a:t>
            </a:r>
          </a:p>
        </p:txBody>
      </p:sp>
      <p:sp>
        <p:nvSpPr>
          <p:cNvPr id="990241" name="Text Box 33"/>
          <p:cNvSpPr txBox="1">
            <a:spLocks noChangeArrowheads="1"/>
          </p:cNvSpPr>
          <p:nvPr/>
        </p:nvSpPr>
        <p:spPr bwMode="auto">
          <a:xfrm>
            <a:off x="5211763" y="3622675"/>
            <a:ext cx="140335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SCL</a:t>
            </a:r>
          </a:p>
        </p:txBody>
      </p:sp>
      <p:sp>
        <p:nvSpPr>
          <p:cNvPr id="990242" name="Text Box 34"/>
          <p:cNvSpPr txBox="1">
            <a:spLocks noChangeArrowheads="1"/>
          </p:cNvSpPr>
          <p:nvPr/>
        </p:nvSpPr>
        <p:spPr bwMode="auto">
          <a:xfrm>
            <a:off x="5899150" y="4289425"/>
            <a:ext cx="115252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Ring</a:t>
            </a:r>
          </a:p>
        </p:txBody>
      </p:sp>
      <p:sp>
        <p:nvSpPr>
          <p:cNvPr id="990243" name="Text Box 35"/>
          <p:cNvSpPr txBox="1">
            <a:spLocks noChangeArrowheads="1"/>
          </p:cNvSpPr>
          <p:nvPr/>
        </p:nvSpPr>
        <p:spPr bwMode="auto">
          <a:xfrm>
            <a:off x="6291263" y="5038725"/>
            <a:ext cx="1152525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cs typeface="Arial" charset="0"/>
              </a:rPr>
              <a:t>Target</a:t>
            </a:r>
          </a:p>
        </p:txBody>
      </p:sp>
      <p:sp>
        <p:nvSpPr>
          <p:cNvPr id="990244" name="AutoShape 36"/>
          <p:cNvSpPr>
            <a:spLocks noChangeArrowheads="1"/>
          </p:cNvSpPr>
          <p:nvPr/>
        </p:nvSpPr>
        <p:spPr bwMode="auto">
          <a:xfrm rot="5400000">
            <a:off x="8283575" y="2281238"/>
            <a:ext cx="914400" cy="4889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24700" y="6572250"/>
            <a:ext cx="1905000" cy="457200"/>
          </a:xfrm>
          <a:prstGeom prst="rect">
            <a:avLst/>
          </a:prstGeom>
        </p:spPr>
        <p:txBody>
          <a:bodyPr/>
          <a:lstStyle/>
          <a:p>
            <a:fld id="{3A4C8F00-ECC9-8449-B79A-DA3F1DE8613C}" type="slidenum">
              <a:rPr lang="en-US"/>
              <a:pPr/>
              <a:t>5</a:t>
            </a:fld>
            <a:endParaRPr lang="en-US"/>
          </a:p>
        </p:txBody>
      </p:sp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13" y="0"/>
            <a:ext cx="8229600" cy="817563"/>
          </a:xfrm>
        </p:spPr>
        <p:txBody>
          <a:bodyPr/>
          <a:lstStyle/>
          <a:p>
            <a:r>
              <a:rPr lang="en-US"/>
              <a:t>Ring/RTBT/Target Commissioning Timeline</a:t>
            </a:r>
          </a:p>
        </p:txBody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563" y="1076325"/>
            <a:ext cx="8432800" cy="5248275"/>
          </a:xfrm>
        </p:spPr>
        <p:txBody>
          <a:bodyPr/>
          <a:lstStyle/>
          <a:p>
            <a:pPr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2006: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Jan. 12:	Received approval for beam to Extraction Dump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Jan. 13:	First beam to Injection Dump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Jan. 14:	First beam </a:t>
            </a:r>
            <a:r>
              <a:rPr lang="en-US" sz="1600" dirty="0" smtClean="0"/>
              <a:t>circulating in ring</a:t>
            </a:r>
            <a:endParaRPr lang="en-US" sz="1600" dirty="0"/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Jan. 15:	</a:t>
            </a:r>
            <a:r>
              <a:rPr lang="en-US" sz="1600" dirty="0" smtClean="0"/>
              <a:t>Beam circulating </a:t>
            </a:r>
            <a:r>
              <a:rPr lang="en-US" sz="1600" dirty="0"/>
              <a:t>in </a:t>
            </a:r>
            <a:r>
              <a:rPr lang="en-US" sz="1600" dirty="0" smtClean="0"/>
              <a:t>ring for &gt;</a:t>
            </a:r>
            <a:r>
              <a:rPr lang="en-US" sz="1600" dirty="0"/>
              <a:t>1000 turns 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Jan. 16:	First beam to Extraction Dump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Jan. 26:	Reached 1.26x10</a:t>
            </a:r>
            <a:r>
              <a:rPr lang="en-US" sz="1600" baseline="30000" dirty="0">
                <a:solidFill>
                  <a:srgbClr val="FF0000"/>
                </a:solidFill>
              </a:rPr>
              <a:t>13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ppp</a:t>
            </a:r>
            <a:r>
              <a:rPr lang="en-US" sz="1600" dirty="0">
                <a:solidFill>
                  <a:srgbClr val="FF0000"/>
                </a:solidFill>
              </a:rPr>
              <a:t> to Extraction Dump 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Feb. 13:	End of Ring commissioning run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April 3-7:  	Readiness Review for RTBT/Target 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April 27:  	Received approval for Beam on Target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>
                <a:solidFill>
                  <a:srgbClr val="FF0000"/>
                </a:solidFill>
              </a:rPr>
              <a:t>April 28: 	First beam on target and CD4 beam demonstration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Nov 17: 	23.5 kW at 5 Hz to </a:t>
            </a:r>
            <a:r>
              <a:rPr lang="en-US" sz="1600" dirty="0" smtClean="0"/>
              <a:t>target</a:t>
            </a:r>
            <a:endParaRPr lang="en-US" sz="1600" dirty="0"/>
          </a:p>
          <a:p>
            <a:pPr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 smtClean="0"/>
              <a:t>2007</a:t>
            </a:r>
            <a:r>
              <a:rPr lang="en-US" sz="1600" dirty="0"/>
              <a:t>: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 smtClean="0"/>
              <a:t>Mar</a:t>
            </a:r>
            <a:r>
              <a:rPr lang="en-US" sz="1600" dirty="0"/>
              <a:t>. 28:	</a:t>
            </a:r>
            <a:r>
              <a:rPr lang="en-US" sz="1600" dirty="0" smtClean="0"/>
              <a:t>90 </a:t>
            </a:r>
            <a:r>
              <a:rPr lang="en-US" sz="1600" dirty="0"/>
              <a:t>kW at 15 Hz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/>
              <a:t>Apr. 12: 	</a:t>
            </a:r>
            <a:r>
              <a:rPr lang="en-US" sz="1600" dirty="0" smtClean="0"/>
              <a:t>First time 30 Hz beam to target</a:t>
            </a:r>
          </a:p>
          <a:p>
            <a:pPr lvl="1">
              <a:lnSpc>
                <a:spcPct val="80000"/>
              </a:lnSpc>
              <a:buFont typeface="Symbol" charset="0"/>
              <a:buNone/>
              <a:tabLst>
                <a:tab pos="1376363" algn="l"/>
              </a:tabLst>
            </a:pPr>
            <a:r>
              <a:rPr lang="en-US" sz="1600" dirty="0" smtClean="0"/>
              <a:t>Aug. 28: 	First time 60 Hz beam to target</a:t>
            </a:r>
            <a:endParaRPr lang="en-US" sz="1600" dirty="0"/>
          </a:p>
          <a:p>
            <a:pPr>
              <a:lnSpc>
                <a:spcPct val="60000"/>
              </a:lnSpc>
              <a:buFont typeface="Symbol" charset="0"/>
              <a:buNone/>
              <a:tabLst>
                <a:tab pos="1376363" algn="l"/>
              </a:tabLst>
            </a:pPr>
            <a:endParaRPr lang="en-US" sz="1600" dirty="0"/>
          </a:p>
        </p:txBody>
      </p:sp>
      <p:sp>
        <p:nvSpPr>
          <p:cNvPr id="2" name="Right Brace 1"/>
          <p:cNvSpPr/>
          <p:nvPr/>
        </p:nvSpPr>
        <p:spPr>
          <a:xfrm>
            <a:off x="6400800" y="1676400"/>
            <a:ext cx="152400" cy="144780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29400" y="1676400"/>
            <a:ext cx="2362199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13 days to reach initial commissioning goals</a:t>
            </a:r>
          </a:p>
        </p:txBody>
      </p:sp>
    </p:spTree>
    <p:extLst>
      <p:ext uri="{BB962C8B-B14F-4D97-AF65-F5344CB8AC3E}">
        <p14:creationId xmlns:p14="http://schemas.microsoft.com/office/powerpoint/2010/main" val="40597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wer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424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423196" cy="487954"/>
          </a:xfrm>
        </p:spPr>
        <p:txBody>
          <a:bodyPr/>
          <a:lstStyle/>
          <a:p>
            <a:r>
              <a:rPr lang="en-US" dirty="0"/>
              <a:t>1.4 MW Beam Power at SNS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638800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First neutron production at 1.4 MW: June 29,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2014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Almost 8 years after start of low power operations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096000" y="1295400"/>
            <a:ext cx="838200" cy="914400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3400" y="990600"/>
            <a:ext cx="1781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1.4 MW, Sept</a:t>
            </a:r>
            <a:r>
              <a:rPr lang="en-US" sz="1400" b="1" dirty="0">
                <a:solidFill>
                  <a:srgbClr val="3366FF"/>
                </a:solidFill>
              </a:rPr>
              <a:t>.</a:t>
            </a:r>
            <a:r>
              <a:rPr lang="en-US" sz="1400" b="1" dirty="0" smtClean="0">
                <a:solidFill>
                  <a:srgbClr val="3366FF"/>
                </a:solidFill>
              </a:rPr>
              <a:t> </a:t>
            </a:r>
            <a:r>
              <a:rPr lang="en-US" sz="1400" b="1" dirty="0">
                <a:solidFill>
                  <a:srgbClr val="3366FF"/>
                </a:solidFill>
              </a:rPr>
              <a:t>2013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81800" y="990600"/>
            <a:ext cx="762000" cy="990600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67400" y="685800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366FF"/>
                </a:solidFill>
              </a:rPr>
              <a:t>1 </a:t>
            </a:r>
            <a:r>
              <a:rPr lang="en-US" sz="1400" b="1" dirty="0" smtClean="0">
                <a:solidFill>
                  <a:srgbClr val="3366FF"/>
                </a:solidFill>
              </a:rPr>
              <a:t>day operation, June  2014</a:t>
            </a:r>
            <a:endParaRPr lang="en-US" sz="1400" b="1" dirty="0">
              <a:solidFill>
                <a:srgbClr val="3366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70466" y="2006600"/>
            <a:ext cx="769620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34757" y="1626484"/>
            <a:ext cx="979843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1.4 MW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95600" y="1066800"/>
            <a:ext cx="144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Power savings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1295400"/>
            <a:ext cx="1328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Target issues</a:t>
            </a:r>
            <a:endParaRPr lang="en-US" sz="1400" b="1" dirty="0">
              <a:solidFill>
                <a:srgbClr val="3366FF"/>
              </a:solidFill>
            </a:endParaRP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>
            <a:off x="5312630" y="1603177"/>
            <a:ext cx="1088170" cy="1521023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2"/>
          </p:cNvCxnSpPr>
          <p:nvPr/>
        </p:nvCxnSpPr>
        <p:spPr>
          <a:xfrm>
            <a:off x="3616573" y="1374577"/>
            <a:ext cx="1260227" cy="1749623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62000" y="2895600"/>
            <a:ext cx="769620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24000" y="2514600"/>
            <a:ext cx="979843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1.0 MW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0" y="762000"/>
            <a:ext cx="1681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1 MW, Sept. 2009</a:t>
            </a:r>
            <a:endParaRPr lang="en-US" sz="1400" b="1" dirty="0">
              <a:solidFill>
                <a:srgbClr val="3366FF"/>
              </a:solidFill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2364679" y="1069777"/>
            <a:ext cx="988121" cy="1749623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34000" y="1600200"/>
            <a:ext cx="1752600" cy="1524000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7" idx="2"/>
          </p:cNvCxnSpPr>
          <p:nvPr/>
        </p:nvCxnSpPr>
        <p:spPr>
          <a:xfrm>
            <a:off x="5312630" y="1603177"/>
            <a:ext cx="2840770" cy="1521023"/>
          </a:xfrm>
          <a:prstGeom prst="straightConnector1">
            <a:avLst/>
          </a:prstGeom>
          <a:ln>
            <a:solidFill>
              <a:srgbClr val="3366FF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637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Low power commissioning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Ring injection chicane did not function as designed</a:t>
            </a:r>
            <a:endParaRPr lang="en-US" dirty="0"/>
          </a:p>
          <a:p>
            <a:r>
              <a:rPr lang="en-US" dirty="0" smtClean="0"/>
              <a:t>High beam loss in injection dump beam line</a:t>
            </a:r>
          </a:p>
          <a:p>
            <a:r>
              <a:rPr lang="en-US" dirty="0" smtClean="0"/>
              <a:t>Tilted beam on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13" y="69850"/>
            <a:ext cx="8229600" cy="496290"/>
          </a:xfrm>
        </p:spPr>
        <p:txBody>
          <a:bodyPr/>
          <a:lstStyle/>
          <a:p>
            <a:r>
              <a:rPr lang="en-US" dirty="0"/>
              <a:t>Issue: </a:t>
            </a:r>
            <a:r>
              <a:rPr lang="en-US" dirty="0" smtClean="0"/>
              <a:t>Ring injection chicane</a:t>
            </a:r>
            <a:endParaRPr lang="en-US" dirty="0"/>
          </a:p>
        </p:txBody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07450" cy="2168525"/>
          </a:xfrm>
        </p:spPr>
        <p:txBody>
          <a:bodyPr/>
          <a:lstStyle/>
          <a:p>
            <a:r>
              <a:rPr lang="en-US" sz="1800" dirty="0"/>
              <a:t>In 2000 a design change was made in the injection chicane magnet bend </a:t>
            </a:r>
            <a:r>
              <a:rPr lang="en-US" sz="1800" dirty="0" smtClean="0"/>
              <a:t>angles</a:t>
            </a:r>
            <a:r>
              <a:rPr lang="en-US" sz="1800" dirty="0"/>
              <a:t> </a:t>
            </a:r>
            <a:r>
              <a:rPr lang="en-US" sz="1800" dirty="0" smtClean="0"/>
              <a:t>that was not fully accounted for in the ring injection orbit or in the injection dump beam line optics</a:t>
            </a:r>
          </a:p>
          <a:p>
            <a:pPr lvl="1"/>
            <a:r>
              <a:rPr lang="en-US" sz="1600" dirty="0" smtClean="0"/>
              <a:t>One </a:t>
            </a:r>
            <a:r>
              <a:rPr lang="en-US" sz="1600" dirty="0"/>
              <a:t>consequence </a:t>
            </a:r>
            <a:r>
              <a:rPr lang="en-US" sz="1600" dirty="0" smtClean="0"/>
              <a:t>is a large closed orbit distortion, corrected by optimizing the chicane magnet set points and operating nearby dipole corrector magnets near their maximum values</a:t>
            </a:r>
          </a:p>
          <a:p>
            <a:pPr lvl="1"/>
            <a:r>
              <a:rPr lang="en-US" sz="1600" dirty="0" smtClean="0"/>
              <a:t>Another </a:t>
            </a:r>
            <a:r>
              <a:rPr lang="en-US" sz="1600" dirty="0"/>
              <a:t>consequence is that we </a:t>
            </a:r>
            <a:r>
              <a:rPr lang="en-US" sz="1600" dirty="0" smtClean="0"/>
              <a:t>did </a:t>
            </a:r>
            <a:r>
              <a:rPr lang="en-US" sz="1600" dirty="0"/>
              <a:t>not have good transmission of the H</a:t>
            </a:r>
            <a:r>
              <a:rPr lang="en-US" sz="1600" baseline="30000" dirty="0"/>
              <a:t>0</a:t>
            </a:r>
            <a:r>
              <a:rPr lang="en-US" sz="1600" dirty="0"/>
              <a:t> and H</a:t>
            </a:r>
            <a:r>
              <a:rPr lang="en-US" sz="1600" baseline="30000" dirty="0">
                <a:latin typeface="" charset="0"/>
              </a:rPr>
              <a:t>−</a:t>
            </a:r>
            <a:r>
              <a:rPr lang="en-US" sz="1600" dirty="0"/>
              <a:t> waste </a:t>
            </a:r>
            <a:r>
              <a:rPr lang="en-US" sz="1600" dirty="0" smtClean="0"/>
              <a:t>beams. This led to several modifications of the injection dump beam line.</a:t>
            </a:r>
            <a:endParaRPr lang="en-US" sz="1600" dirty="0"/>
          </a:p>
        </p:txBody>
      </p:sp>
      <p:pic>
        <p:nvPicPr>
          <p:cNvPr id="1000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025775"/>
            <a:ext cx="644525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6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Composite_ring_inj_area_B&amp;W_MAP-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70152"/>
          <a:stretch>
            <a:fillRect/>
          </a:stretch>
        </p:blipFill>
        <p:spPr bwMode="auto">
          <a:xfrm>
            <a:off x="0" y="2819400"/>
            <a:ext cx="9144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0" y="153988"/>
            <a:ext cx="9023350" cy="504825"/>
          </a:xfrm>
        </p:spPr>
        <p:txBody>
          <a:bodyPr/>
          <a:lstStyle/>
          <a:p>
            <a:r>
              <a:rPr lang="en-US"/>
              <a:t>Inj. dump beam line modifications to date</a:t>
            </a:r>
          </a:p>
        </p:txBody>
      </p:sp>
      <p:sp>
        <p:nvSpPr>
          <p:cNvPr id="567300" name="Text Box 4"/>
          <p:cNvSpPr txBox="1">
            <a:spLocks noChangeArrowheads="1"/>
          </p:cNvSpPr>
          <p:nvPr/>
        </p:nvSpPr>
        <p:spPr bwMode="auto">
          <a:xfrm>
            <a:off x="166688" y="1873250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Oversize </a:t>
            </a:r>
            <a:r>
              <a:rPr lang="en-US" dirty="0" smtClean="0">
                <a:solidFill>
                  <a:srgbClr val="0000FF"/>
                </a:solidFill>
              </a:rPr>
              <a:t>primary </a:t>
            </a:r>
            <a:r>
              <a:rPr lang="en-US" dirty="0">
                <a:solidFill>
                  <a:srgbClr val="0000FF"/>
                </a:solidFill>
              </a:rPr>
              <a:t>stripper foil</a:t>
            </a:r>
          </a:p>
        </p:txBody>
      </p:sp>
      <p:sp>
        <p:nvSpPr>
          <p:cNvPr id="567301" name="Text Box 5"/>
          <p:cNvSpPr txBox="1">
            <a:spLocks noChangeArrowheads="1"/>
          </p:cNvSpPr>
          <p:nvPr/>
        </p:nvSpPr>
        <p:spPr bwMode="auto">
          <a:xfrm>
            <a:off x="1905000" y="2514600"/>
            <a:ext cx="2127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Thinner, wider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secondary stripper </a:t>
            </a:r>
            <a:br>
              <a:rPr lang="en-US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foil</a:t>
            </a:r>
          </a:p>
        </p:txBody>
      </p:sp>
      <p:sp>
        <p:nvSpPr>
          <p:cNvPr id="567302" name="Line 6"/>
          <p:cNvSpPr>
            <a:spLocks noChangeShapeType="1"/>
          </p:cNvSpPr>
          <p:nvPr/>
        </p:nvSpPr>
        <p:spPr bwMode="auto">
          <a:xfrm>
            <a:off x="1081088" y="2549525"/>
            <a:ext cx="790575" cy="18224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2319338" y="3430588"/>
            <a:ext cx="471487" cy="10731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4" name="Text Box 8"/>
          <p:cNvSpPr txBox="1">
            <a:spLocks noChangeArrowheads="1"/>
          </p:cNvSpPr>
          <p:nvPr/>
        </p:nvSpPr>
        <p:spPr bwMode="auto">
          <a:xfrm>
            <a:off x="2947988" y="1670050"/>
            <a:ext cx="225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Increase septum 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magnet gap by 2 cm</a:t>
            </a:r>
          </a:p>
        </p:txBody>
      </p:sp>
      <p:sp>
        <p:nvSpPr>
          <p:cNvPr id="567305" name="Line 9"/>
          <p:cNvSpPr>
            <a:spLocks noChangeShapeType="1"/>
          </p:cNvSpPr>
          <p:nvPr/>
        </p:nvSpPr>
        <p:spPr bwMode="auto">
          <a:xfrm flipH="1">
            <a:off x="3849688" y="2346325"/>
            <a:ext cx="271462" cy="201295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6" name="Text Box 10"/>
          <p:cNvSpPr txBox="1">
            <a:spLocks noChangeArrowheads="1"/>
          </p:cNvSpPr>
          <p:nvPr/>
        </p:nvSpPr>
        <p:spPr bwMode="auto">
          <a:xfrm>
            <a:off x="4743450" y="1147763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New C-magnet</a:t>
            </a:r>
          </a:p>
        </p:txBody>
      </p:sp>
      <p:sp>
        <p:nvSpPr>
          <p:cNvPr id="567307" name="Text Box 11"/>
          <p:cNvSpPr txBox="1">
            <a:spLocks noChangeArrowheads="1"/>
          </p:cNvSpPr>
          <p:nvPr/>
        </p:nvSpPr>
        <p:spPr bwMode="auto">
          <a:xfrm>
            <a:off x="6172201" y="1676400"/>
            <a:ext cx="2514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CC00"/>
                </a:solidFill>
              </a:rPr>
              <a:t>New </a:t>
            </a:r>
            <a:r>
              <a:rPr lang="en-US" dirty="0" smtClean="0">
                <a:solidFill>
                  <a:srgbClr val="00CC00"/>
                </a:solidFill>
              </a:rPr>
              <a:t>WS,</a:t>
            </a:r>
            <a:r>
              <a:rPr lang="en-US" dirty="0">
                <a:solidFill>
                  <a:srgbClr val="00CC00"/>
                </a:solidFill>
              </a:rPr>
              <a:t> </a:t>
            </a:r>
            <a:r>
              <a:rPr lang="en-US" dirty="0" smtClean="0">
                <a:solidFill>
                  <a:srgbClr val="00CC00"/>
                </a:solidFill>
              </a:rPr>
              <a:t>BPM</a:t>
            </a:r>
            <a:r>
              <a:rPr lang="en-US" dirty="0">
                <a:solidFill>
                  <a:srgbClr val="00CC00"/>
                </a:solidFill>
              </a:rPr>
              <a:t>, </a:t>
            </a:r>
            <a:r>
              <a:rPr lang="en-US" dirty="0" smtClean="0">
                <a:solidFill>
                  <a:srgbClr val="00CC00"/>
                </a:solidFill>
              </a:rPr>
              <a:t/>
            </a:r>
            <a:br>
              <a:rPr lang="en-US" dirty="0" smtClean="0">
                <a:solidFill>
                  <a:srgbClr val="00CC00"/>
                </a:solidFill>
              </a:rPr>
            </a:br>
            <a:r>
              <a:rPr lang="en-US" dirty="0" smtClean="0">
                <a:solidFill>
                  <a:srgbClr val="00CC00"/>
                </a:solidFill>
              </a:rPr>
              <a:t>NCD (high </a:t>
            </a:r>
            <a:r>
              <a:rPr lang="en-US" dirty="0" err="1" smtClean="0">
                <a:solidFill>
                  <a:srgbClr val="00CC00"/>
                </a:solidFill>
              </a:rPr>
              <a:t>sens.</a:t>
            </a:r>
            <a:r>
              <a:rPr lang="en-US" dirty="0" smtClean="0">
                <a:solidFill>
                  <a:srgbClr val="00CC00"/>
                </a:solidFill>
              </a:rPr>
              <a:t> BCM) </a:t>
            </a:r>
            <a:endParaRPr lang="en-US" dirty="0">
              <a:solidFill>
                <a:srgbClr val="00CC00"/>
              </a:solidFill>
            </a:endParaRPr>
          </a:p>
        </p:txBody>
      </p:sp>
      <p:sp>
        <p:nvSpPr>
          <p:cNvPr id="567308" name="Line 12"/>
          <p:cNvSpPr>
            <a:spLocks noChangeShapeType="1"/>
          </p:cNvSpPr>
          <p:nvPr/>
        </p:nvSpPr>
        <p:spPr bwMode="auto">
          <a:xfrm flipH="1">
            <a:off x="4333875" y="1582738"/>
            <a:ext cx="1266825" cy="2652712"/>
          </a:xfrm>
          <a:prstGeom prst="line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09" name="Line 13"/>
          <p:cNvSpPr>
            <a:spLocks noChangeShapeType="1"/>
          </p:cNvSpPr>
          <p:nvPr/>
        </p:nvSpPr>
        <p:spPr bwMode="auto">
          <a:xfrm flipH="1">
            <a:off x="4710112" y="2362200"/>
            <a:ext cx="1614487" cy="1893888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10" name="Text Box 14"/>
          <p:cNvSpPr txBox="1">
            <a:spLocks noChangeArrowheads="1"/>
          </p:cNvSpPr>
          <p:nvPr/>
        </p:nvSpPr>
        <p:spPr bwMode="auto">
          <a:xfrm>
            <a:off x="2540000" y="3287713"/>
            <a:ext cx="126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Shift 8 cm 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beam left</a:t>
            </a:r>
          </a:p>
        </p:txBody>
      </p:sp>
      <p:sp>
        <p:nvSpPr>
          <p:cNvPr id="567311" name="Line 15"/>
          <p:cNvSpPr>
            <a:spLocks noChangeShapeType="1"/>
          </p:cNvSpPr>
          <p:nvPr/>
        </p:nvSpPr>
        <p:spPr bwMode="auto">
          <a:xfrm>
            <a:off x="2814638" y="3856038"/>
            <a:ext cx="303212" cy="588962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312" name="Text Box 16"/>
          <p:cNvSpPr txBox="1">
            <a:spLocks noChangeArrowheads="1"/>
          </p:cNvSpPr>
          <p:nvPr/>
        </p:nvSpPr>
        <p:spPr bwMode="auto">
          <a:xfrm>
            <a:off x="2538413" y="5737225"/>
            <a:ext cx="2763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Electron catcher IR </a:t>
            </a:r>
            <a:r>
              <a:rPr lang="en-US" dirty="0" smtClean="0">
                <a:solidFill>
                  <a:srgbClr val="0000FF"/>
                </a:solidFill>
              </a:rPr>
              <a:t>video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(now removed)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67313" name="Line 17"/>
          <p:cNvSpPr>
            <a:spLocks noChangeShapeType="1"/>
          </p:cNvSpPr>
          <p:nvPr/>
        </p:nvSpPr>
        <p:spPr bwMode="auto">
          <a:xfrm flipH="1" flipV="1">
            <a:off x="2157413" y="4822825"/>
            <a:ext cx="533400" cy="914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705600" y="2667000"/>
            <a:ext cx="2362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Aperture increase, added BPM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H="1">
            <a:off x="7162799" y="3276600"/>
            <a:ext cx="152398" cy="4572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81800" y="4495800"/>
            <a:ext cx="6594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Ring</a:t>
            </a:r>
          </a:p>
        </p:txBody>
      </p:sp>
      <p:sp>
        <p:nvSpPr>
          <p:cNvPr id="22" name="TextBox 21"/>
          <p:cNvSpPr txBox="1"/>
          <p:nvPr/>
        </p:nvSpPr>
        <p:spPr>
          <a:xfrm rot="20810835">
            <a:off x="6341880" y="3997279"/>
            <a:ext cx="16859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Injection dump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425267" y="4690534"/>
            <a:ext cx="45720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2" idx="3"/>
          </p:cNvCxnSpPr>
          <p:nvPr/>
        </p:nvCxnSpPr>
        <p:spPr>
          <a:xfrm flipV="1">
            <a:off x="8005744" y="3852333"/>
            <a:ext cx="528656" cy="12625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1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3"/>
</p:tagLst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7681</TotalTime>
  <Words>1205</Words>
  <Application>Microsoft Macintosh PowerPoint</Application>
  <PresentationFormat>On-screen Show (4:3)</PresentationFormat>
  <Paragraphs>183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Powerpoint-Template_HFIR-SNS</vt:lpstr>
      <vt:lpstr>Commissioning experience of SNS Ring</vt:lpstr>
      <vt:lpstr>Accumulator Ring and Transport Lines</vt:lpstr>
      <vt:lpstr>The shrinking commissioning time</vt:lpstr>
      <vt:lpstr>Commissioning Timeline</vt:lpstr>
      <vt:lpstr>Ring/RTBT/Target Commissioning Timeline</vt:lpstr>
      <vt:lpstr>1.4 MW Beam Power at SNS</vt:lpstr>
      <vt:lpstr>Low power commissioning issues</vt:lpstr>
      <vt:lpstr>Issue: Ring injection chicane</vt:lpstr>
      <vt:lpstr>Inj. dump beam line modifications to date</vt:lpstr>
      <vt:lpstr>Tilted beam on target</vt:lpstr>
      <vt:lpstr>High power commissioning issues</vt:lpstr>
      <vt:lpstr>Stripper foil issues at med. &amp; high power</vt:lpstr>
      <vt:lpstr>Momentum dump failure</vt:lpstr>
      <vt:lpstr>Most important beam instrumentation</vt:lpstr>
      <vt:lpstr>Most important applications</vt:lpstr>
      <vt:lpstr>Lessons learned</vt:lpstr>
      <vt:lpstr>What worked well for us</vt:lpstr>
      <vt:lpstr>Summary</vt:lpstr>
      <vt:lpstr>Thank you for your attention!</vt:lpstr>
      <vt:lpstr>Back up slides</vt:lpstr>
      <vt:lpstr>Tilted beam caused by skew quad component in extraction septum magnet</vt:lpstr>
      <vt:lpstr>Harmonics calculation</vt:lpstr>
      <vt:lpstr>Extraction septum shim replacement</vt:lpstr>
      <vt:lpstr>Stripper foil system failure at ~840 kW</vt:lpstr>
    </vt:vector>
  </TitlesOfParts>
  <Manager/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Plum, Michael A.</cp:lastModifiedBy>
  <cp:revision>82</cp:revision>
  <dcterms:created xsi:type="dcterms:W3CDTF">2014-04-28T13:33:12Z</dcterms:created>
  <dcterms:modified xsi:type="dcterms:W3CDTF">2015-06-04T15:37:24Z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