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41"/>
  </p:notesMasterIdLst>
  <p:sldIdLst>
    <p:sldId id="256" r:id="rId5"/>
    <p:sldId id="316" r:id="rId6"/>
    <p:sldId id="318" r:id="rId7"/>
    <p:sldId id="258" r:id="rId8"/>
    <p:sldId id="290" r:id="rId9"/>
    <p:sldId id="260" r:id="rId10"/>
    <p:sldId id="261" r:id="rId11"/>
    <p:sldId id="262" r:id="rId12"/>
    <p:sldId id="273" r:id="rId13"/>
    <p:sldId id="263" r:id="rId14"/>
    <p:sldId id="264" r:id="rId15"/>
    <p:sldId id="265" r:id="rId16"/>
    <p:sldId id="268" r:id="rId17"/>
    <p:sldId id="298" r:id="rId18"/>
    <p:sldId id="300" r:id="rId19"/>
    <p:sldId id="299" r:id="rId20"/>
    <p:sldId id="304" r:id="rId21"/>
    <p:sldId id="291" r:id="rId22"/>
    <p:sldId id="314" r:id="rId23"/>
    <p:sldId id="315" r:id="rId24"/>
    <p:sldId id="310" r:id="rId25"/>
    <p:sldId id="312" r:id="rId26"/>
    <p:sldId id="313" r:id="rId27"/>
    <p:sldId id="301" r:id="rId28"/>
    <p:sldId id="288" r:id="rId29"/>
    <p:sldId id="302" r:id="rId30"/>
    <p:sldId id="271" r:id="rId31"/>
    <p:sldId id="293" r:id="rId32"/>
    <p:sldId id="267" r:id="rId33"/>
    <p:sldId id="266" r:id="rId34"/>
    <p:sldId id="305" r:id="rId35"/>
    <p:sldId id="306" r:id="rId36"/>
    <p:sldId id="285" r:id="rId37"/>
    <p:sldId id="308" r:id="rId38"/>
    <p:sldId id="309" r:id="rId39"/>
    <p:sldId id="311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>
        <p:scale>
          <a:sx n="150" d="100"/>
          <a:sy n="150" d="100"/>
        </p:scale>
        <p:origin x="-357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2AAA8-BF3F-F745-BAA5-EB7D819223F0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7EF82-FB0E-F04C-A2AD-1714839F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Surveys for</a:t>
            </a:r>
            <a:r>
              <a:rPr lang="en-US" baseline="0" dirty="0" smtClean="0"/>
              <a:t> 8/May/2012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7B5C6-08F0-D740-AFDA-B9CF452F8C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A0923-83A8-8D4A-8C0B-8DEDDFD3FE56}" type="slidenum">
              <a:rPr lang="en-US"/>
              <a:pPr/>
              <a:t>7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D399-1635-1841-AA92-6663FCCFCD9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3/Jul/2012 data w/ &amp; w/o matching to DTL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AD3ED-9886-A24A-AE6C-9976A60068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62738"/>
            <a:ext cx="2895600" cy="18256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Presentation_name</a:t>
            </a:r>
          </a:p>
        </p:txBody>
      </p:sp>
    </p:spTree>
    <p:extLst>
      <p:ext uri="{BB962C8B-B14F-4D97-AF65-F5344CB8AC3E}">
        <p14:creationId xmlns:p14="http://schemas.microsoft.com/office/powerpoint/2010/main" val="34693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CSNS </a:t>
            </a:r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Comm</a:t>
            </a:r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Wkshp</a:t>
            </a:r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June 2015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41" r:id="rId4"/>
    <p:sldLayoutId id="2147483944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88705"/>
          </a:xfrm>
        </p:spPr>
        <p:txBody>
          <a:bodyPr/>
          <a:lstStyle/>
          <a:p>
            <a:r>
              <a:rPr lang="en-US" dirty="0" smtClean="0"/>
              <a:t>SNS beam loss and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2"/>
            <a:ext cx="3255297" cy="3267797"/>
          </a:xfrm>
        </p:spPr>
        <p:txBody>
          <a:bodyPr/>
          <a:lstStyle/>
          <a:p>
            <a:r>
              <a:rPr lang="en-US" dirty="0" smtClean="0"/>
              <a:t>By M. Plum</a:t>
            </a:r>
          </a:p>
          <a:p>
            <a:r>
              <a:rPr lang="en-US" dirty="0" smtClean="0"/>
              <a:t>ICFA mini-workshop on beam commissioning for high intensity accelerators, Dongguan</a:t>
            </a:r>
            <a:br>
              <a:rPr lang="en-US" dirty="0" smtClean="0"/>
            </a:br>
            <a:r>
              <a:rPr lang="en-US" dirty="0" smtClean="0"/>
              <a:t>June 8-10,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 smtClean="0"/>
              <a:t>2: Beam loss reduction by increasing the beam size in the SCL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1442446"/>
          </a:xfrm>
        </p:spPr>
        <p:txBody>
          <a:bodyPr/>
          <a:lstStyle/>
          <a:p>
            <a:r>
              <a:rPr lang="en-US" sz="2400" dirty="0" smtClean="0"/>
              <a:t>Most of the beam loss in the SCL is due to intra-beam stripping (H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 + H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 H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 + H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+ e)</a:t>
            </a:r>
          </a:p>
          <a:p>
            <a:r>
              <a:rPr lang="en-US" sz="2400" dirty="0" smtClean="0"/>
              <a:t>IBSt reaction rate is proportional to </a:t>
            </a:r>
            <a:r>
              <a:rPr lang="en-US" sz="2400" dirty="0"/>
              <a:t>(</a:t>
            </a:r>
            <a:r>
              <a:rPr lang="en-US" sz="2400" dirty="0" smtClean="0"/>
              <a:t>particle density)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Quad gradient reduction leads to beam loss reduction</a:t>
            </a:r>
            <a:endParaRPr lang="en-US" sz="24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844775"/>
              </p:ext>
            </p:extLst>
          </p:nvPr>
        </p:nvGraphicFramePr>
        <p:xfrm>
          <a:off x="228600" y="3124200"/>
          <a:ext cx="388246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3882467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8594" r="3778"/>
          <a:stretch/>
        </p:blipFill>
        <p:spPr>
          <a:xfrm>
            <a:off x="4267200" y="3327400"/>
            <a:ext cx="4876801" cy="29718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71800" y="3657599"/>
            <a:ext cx="0" cy="7620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3733799"/>
            <a:ext cx="715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~40%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39000" y="3733799"/>
            <a:ext cx="0" cy="8382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4038599"/>
            <a:ext cx="715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~50%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2895600"/>
            <a:ext cx="3276600" cy="0"/>
          </a:xfrm>
          <a:prstGeom prst="line">
            <a:avLst/>
          </a:prstGeom>
          <a:ln w="28575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2895600"/>
            <a:ext cx="2667000" cy="0"/>
          </a:xfrm>
          <a:prstGeom prst="line">
            <a:avLst/>
          </a:prstGeom>
          <a:ln w="28575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33600" y="2895600"/>
            <a:ext cx="0" cy="2286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24600" y="2895600"/>
            <a:ext cx="0" cy="2286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 smtClean="0"/>
              <a:t>3: Beam loss reduction by empirically adjusting magnets and RF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242186"/>
          </a:xfrm>
        </p:spPr>
        <p:txBody>
          <a:bodyPr/>
          <a:lstStyle/>
          <a:p>
            <a:r>
              <a:rPr lang="en-US" sz="2600" dirty="0" smtClean="0"/>
              <a:t>Best beam loss is obtained by empirical adjustments to quadrupole gradients and RF cavity phases</a:t>
            </a:r>
          </a:p>
          <a:p>
            <a:pPr lvl="1"/>
            <a:r>
              <a:rPr lang="en-US" dirty="0" smtClean="0"/>
              <a:t>The quadrupole changes sometimes result in beam that is transversely mismatched at lattice transitions (e.g. CCL to SCL,  SCL to HEBT)</a:t>
            </a:r>
          </a:p>
          <a:p>
            <a:pPr lvl="1"/>
            <a:r>
              <a:rPr lang="en-US" dirty="0" smtClean="0"/>
              <a:t>The biggest deviations in RF phase are at the entrance to the SCL</a:t>
            </a:r>
          </a:p>
          <a:p>
            <a:pPr lvl="1"/>
            <a:r>
              <a:rPr lang="en-US" dirty="0" smtClean="0"/>
              <a:t>One degree phase changes can approx. double the beam loss at some places</a:t>
            </a:r>
          </a:p>
          <a:p>
            <a:pPr lvl="1"/>
            <a:r>
              <a:rPr lang="en-US" dirty="0" smtClean="0"/>
              <a:t>Typical phase changes are 1 to 10 deg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9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204" y="177114"/>
            <a:ext cx="9108996" cy="888705"/>
          </a:xfrm>
        </p:spPr>
        <p:txBody>
          <a:bodyPr/>
          <a:lstStyle/>
          <a:p>
            <a:r>
              <a:rPr lang="en-US" dirty="0" smtClean="0"/>
              <a:t>3: </a:t>
            </a:r>
            <a:r>
              <a:rPr lang="en-US" dirty="0" err="1" smtClean="0"/>
              <a:t>Mis</a:t>
            </a:r>
            <a:r>
              <a:rPr lang="en-US" dirty="0" smtClean="0"/>
              <a:t>-match in the linac and transport line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29610"/>
            <a:ext cx="5562600" cy="1951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1219200"/>
            <a:ext cx="530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Low-loss tune is </a:t>
            </a:r>
            <a:r>
              <a:rPr lang="en-US" dirty="0" err="1"/>
              <a:t>m</a:t>
            </a:r>
            <a:r>
              <a:rPr lang="en-US" dirty="0" err="1" smtClean="0"/>
              <a:t>is</a:t>
            </a:r>
            <a:r>
              <a:rPr lang="en-US" dirty="0" smtClean="0"/>
              <a:t>-matched at beginning of SCL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6630878" cy="1993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37338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loss tune is </a:t>
            </a:r>
            <a:r>
              <a:rPr lang="en-US" dirty="0" err="1" smtClean="0"/>
              <a:t>mis</a:t>
            </a:r>
            <a:r>
              <a:rPr lang="en-US" dirty="0" smtClean="0"/>
              <a:t>-matched at beginning of HEBT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7086600" y="990600"/>
            <a:ext cx="381000" cy="541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43800" y="15240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FODO lattices</a:t>
            </a:r>
          </a:p>
          <a:p>
            <a:endParaRPr lang="en-US" dirty="0"/>
          </a:p>
          <a:p>
            <a:r>
              <a:rPr lang="en-US" dirty="0" smtClean="0"/>
              <a:t>The low-loss tune is </a:t>
            </a:r>
            <a:r>
              <a:rPr lang="en-US" dirty="0" err="1" smtClean="0"/>
              <a:t>mis</a:t>
            </a:r>
            <a:r>
              <a:rPr lang="en-US" dirty="0" smtClean="0"/>
              <a:t>-matched in the SCL and HEBT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2133600"/>
            <a:ext cx="11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Vert. size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076" y="2474910"/>
            <a:ext cx="126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Horiz</a:t>
            </a:r>
            <a:r>
              <a:rPr lang="en-US" dirty="0" smtClean="0">
                <a:solidFill>
                  <a:srgbClr val="FF0000"/>
                </a:solidFill>
              </a:rPr>
              <a:t>. size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10200" y="2362200"/>
            <a:ext cx="4572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10200" y="2667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0124" y="4383090"/>
            <a:ext cx="11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Vert. size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4724400"/>
            <a:ext cx="126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Horiz</a:t>
            </a:r>
            <a:r>
              <a:rPr lang="en-US" dirty="0" smtClean="0">
                <a:solidFill>
                  <a:srgbClr val="FF0000"/>
                </a:solidFill>
              </a:rPr>
              <a:t>. size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699124" y="4611690"/>
            <a:ext cx="4572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5699124" y="4909066"/>
            <a:ext cx="320676" cy="7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0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2400" y="1066800"/>
            <a:ext cx="8611525" cy="39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/>
              <a:t>3: Linac RF phases design </a:t>
            </a:r>
            <a:r>
              <a:rPr lang="en-US" dirty="0" err="1" smtClean="0"/>
              <a:t>vs</a:t>
            </a:r>
            <a:r>
              <a:rPr lang="en-US" dirty="0" smtClean="0"/>
              <a:t> production (2012)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3567" y="1143000"/>
            <a:ext cx="0" cy="243840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20348" y="1143000"/>
            <a:ext cx="0" cy="243840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4145" y="1143000"/>
            <a:ext cx="0" cy="243840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880617" y="1481583"/>
            <a:ext cx="680144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MEBT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09454" y="1481584"/>
            <a:ext cx="530915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DTL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400053" y="1481584"/>
            <a:ext cx="530915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SCL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784041" y="1527750"/>
            <a:ext cx="543739" cy="21544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CCL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257800"/>
            <a:ext cx="6873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RF phases must be empirically adjusted to </a:t>
            </a:r>
            <a:br>
              <a:rPr lang="en-US" sz="2400" dirty="0" smtClean="0"/>
            </a:br>
            <a:r>
              <a:rPr lang="en-US" sz="2400" dirty="0" smtClean="0"/>
              <a:t>achieve the low-loss tune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287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0140"/>
            <a:ext cx="8686800" cy="375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/>
              <a:t>3: Linac RF phases design </a:t>
            </a:r>
            <a:r>
              <a:rPr lang="en-US" dirty="0" err="1" smtClean="0"/>
              <a:t>vs</a:t>
            </a:r>
            <a:r>
              <a:rPr lang="en-US" dirty="0" smtClean="0"/>
              <a:t> production (2015)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38767" y="1219200"/>
            <a:ext cx="0" cy="243840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0" y="1219200"/>
            <a:ext cx="0" cy="243840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62357" y="1219200"/>
            <a:ext cx="0" cy="243840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575817" y="1481583"/>
            <a:ext cx="680144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MEBT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65506" y="1481584"/>
            <a:ext cx="530915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DTL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098231" y="1483169"/>
            <a:ext cx="530915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SCL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512253" y="1535747"/>
            <a:ext cx="543739" cy="21544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CCL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054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Improvements in automated warm linac phase and amplitude determination have reduced phase changes needed to achieve the low loss tune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295400"/>
            <a:ext cx="502613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/>
              <a:t>Typical RF phase changes (design – production)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185214" cy="2898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Beam energy adjustment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01000" y="2286000"/>
            <a:ext cx="6096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low loss tune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642640" cy="5334000"/>
          </a:xfrm>
        </p:spPr>
        <p:txBody>
          <a:bodyPr/>
          <a:lstStyle/>
          <a:p>
            <a:r>
              <a:rPr lang="en-US" sz="2600" dirty="0" smtClean="0"/>
              <a:t>The low loss tune is very </a:t>
            </a:r>
            <a:br>
              <a:rPr lang="en-US" sz="2600" dirty="0" smtClean="0"/>
            </a:br>
            <a:r>
              <a:rPr lang="en-US" sz="2600" dirty="0" smtClean="0"/>
              <a:t>stable</a:t>
            </a:r>
          </a:p>
          <a:p>
            <a:r>
              <a:rPr lang="en-US" sz="2600" dirty="0" smtClean="0"/>
              <a:t>All magnets and RF cavities </a:t>
            </a:r>
            <a:br>
              <a:rPr lang="en-US" sz="2600" dirty="0" smtClean="0"/>
            </a:br>
            <a:r>
              <a:rPr lang="en-US" sz="2600" dirty="0" smtClean="0"/>
              <a:t>can be turned off and the </a:t>
            </a:r>
            <a:br>
              <a:rPr lang="en-US" sz="2600" dirty="0" smtClean="0"/>
            </a:br>
            <a:r>
              <a:rPr lang="en-US" sz="2600" dirty="0" smtClean="0"/>
              <a:t>beam loss will still be low </a:t>
            </a:r>
            <a:br>
              <a:rPr lang="en-US" sz="2600" dirty="0" smtClean="0"/>
            </a:br>
            <a:r>
              <a:rPr lang="en-US" sz="2600" dirty="0" smtClean="0"/>
              <a:t>when they are turned back on</a:t>
            </a:r>
          </a:p>
          <a:p>
            <a:pPr lvl="1"/>
            <a:r>
              <a:rPr lang="en-US" dirty="0" smtClean="0"/>
              <a:t>Power supply stability: 10</a:t>
            </a:r>
            <a:r>
              <a:rPr lang="en-US" baseline="30000" dirty="0" smtClean="0"/>
              <a:t>-4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ring dipoles, 10</a:t>
            </a:r>
            <a:r>
              <a:rPr lang="en-US" baseline="30000" dirty="0" smtClean="0"/>
              <a:t>-3 </a:t>
            </a:r>
            <a:r>
              <a:rPr lang="en-US" dirty="0" smtClean="0"/>
              <a:t>for quadrupoles, 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baseline="30000" dirty="0" smtClean="0"/>
              <a:t>-2 </a:t>
            </a:r>
            <a:r>
              <a:rPr lang="en-US" dirty="0" smtClean="0"/>
              <a:t>for dipole correctors</a:t>
            </a:r>
          </a:p>
          <a:p>
            <a:pPr lvl="1"/>
            <a:r>
              <a:rPr lang="en-US" dirty="0"/>
              <a:t>Good </a:t>
            </a:r>
            <a:r>
              <a:rPr lang="en-US" dirty="0" err="1"/>
              <a:t>setpoint</a:t>
            </a:r>
            <a:r>
              <a:rPr lang="en-US" dirty="0"/>
              <a:t> reproducibility</a:t>
            </a:r>
          </a:p>
          <a:p>
            <a:pPr lvl="1"/>
            <a:r>
              <a:rPr lang="en-US" dirty="0" smtClean="0"/>
              <a:t>Hysteresis cycling is important for the large magnets. Cycling parameters determined empirically.</a:t>
            </a:r>
          </a:p>
          <a:p>
            <a:pPr lvl="1"/>
            <a:r>
              <a:rPr lang="en-US" dirty="0" smtClean="0"/>
              <a:t>Klystron gallery temperature stability is important due to sensitivity of LLRF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968"/>
          <a:stretch/>
        </p:blipFill>
        <p:spPr>
          <a:xfrm>
            <a:off x="5384273" y="762000"/>
            <a:ext cx="3725859" cy="3003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3733800"/>
            <a:ext cx="217356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Magnet cycling app</a:t>
            </a:r>
          </a:p>
        </p:txBody>
      </p:sp>
    </p:spTree>
    <p:extLst>
      <p:ext uri="{BB962C8B-B14F-4D97-AF65-F5344CB8AC3E}">
        <p14:creationId xmlns:p14="http://schemas.microsoft.com/office/powerpoint/2010/main" val="36851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Stability of low loss tune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42640" cy="4471932"/>
          </a:xfrm>
        </p:spPr>
        <p:txBody>
          <a:bodyPr/>
          <a:lstStyle/>
          <a:p>
            <a:r>
              <a:rPr lang="en-US" dirty="0" smtClean="0"/>
              <a:t>Biggest cause of changes during operation:</a:t>
            </a:r>
          </a:p>
          <a:p>
            <a:pPr lvl="1"/>
            <a:r>
              <a:rPr lang="en-US" dirty="0" smtClean="0"/>
              <a:t>Stripper foil degradation – foil curls and wrinkles</a:t>
            </a:r>
          </a:p>
          <a:p>
            <a:pPr lvl="1"/>
            <a:r>
              <a:rPr lang="en-US" dirty="0" smtClean="0"/>
              <a:t>Extraction kicker timing drifts (upgrade is in progress)</a:t>
            </a:r>
          </a:p>
        </p:txBody>
      </p:sp>
      <p:pic>
        <p:nvPicPr>
          <p:cNvPr id="8" name="Picture 7" descr="1073 R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25371" b="33828"/>
          <a:stretch/>
        </p:blipFill>
        <p:spPr>
          <a:xfrm>
            <a:off x="769264" y="2743200"/>
            <a:ext cx="5481455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3962400"/>
            <a:ext cx="2438400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Photo of used SNS stripper foil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4076" y="3290675"/>
            <a:ext cx="1356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Photo by C. Luck</a:t>
            </a:r>
          </a:p>
        </p:txBody>
      </p:sp>
    </p:spTree>
    <p:extLst>
      <p:ext uri="{BB962C8B-B14F-4D97-AF65-F5344CB8AC3E}">
        <p14:creationId xmlns:p14="http://schemas.microsoft.com/office/powerpoint/2010/main" val="225425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067800" cy="496290"/>
          </a:xfrm>
        </p:spPr>
        <p:txBody>
          <a:bodyPr/>
          <a:lstStyle/>
          <a:p>
            <a:r>
              <a:rPr lang="en-US" dirty="0" smtClean="0"/>
              <a:t>Superconducting Linac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dirty="0"/>
              <a:t>t</a:t>
            </a:r>
            <a:r>
              <a:rPr lang="en-US" dirty="0" smtClean="0"/>
              <a:t>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8763000" cy="886117"/>
          </a:xfrm>
        </p:spPr>
        <p:txBody>
          <a:bodyPr/>
          <a:lstStyle/>
          <a:p>
            <a:r>
              <a:rPr lang="en-US" sz="2000" dirty="0" smtClean="0"/>
              <a:t>Big drop in losses with focusing strength reduction in early 2009</a:t>
            </a:r>
          </a:p>
          <a:p>
            <a:r>
              <a:rPr lang="en-US" sz="2000" dirty="0" smtClean="0"/>
              <a:t>Modest benefit since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6" t="1759" r="1176" b="1882"/>
          <a:stretch/>
        </p:blipFill>
        <p:spPr>
          <a:xfrm>
            <a:off x="626532" y="1143000"/>
            <a:ext cx="7738535" cy="4174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838200"/>
            <a:ext cx="29718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/>
              <a:t>BLMs along the SCL</a:t>
            </a:r>
          </a:p>
        </p:txBody>
      </p:sp>
    </p:spTree>
    <p:extLst>
      <p:ext uri="{BB962C8B-B14F-4D97-AF65-F5344CB8AC3E}">
        <p14:creationId xmlns:p14="http://schemas.microsoft.com/office/powerpoint/2010/main" val="110410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b</a:t>
            </a:r>
            <a:r>
              <a:rPr lang="en-US" dirty="0" smtClean="0"/>
              <a:t>eam loss </a:t>
            </a:r>
            <a:r>
              <a:rPr lang="en-US" dirty="0"/>
              <a:t>t</a:t>
            </a:r>
            <a:r>
              <a:rPr lang="en-US" dirty="0" smtClean="0"/>
              <a:t>rends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638800"/>
            <a:ext cx="6095999" cy="685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Ring </a:t>
            </a:r>
            <a:r>
              <a:rPr lang="en-US" sz="2000" dirty="0" smtClean="0"/>
              <a:t>injection </a:t>
            </a:r>
            <a:r>
              <a:rPr lang="en-US" sz="2000" dirty="0"/>
              <a:t>is the primary beam loss </a:t>
            </a:r>
            <a:r>
              <a:rPr lang="en-US" sz="2000" dirty="0" smtClean="0"/>
              <a:t>area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Estimated total fraction beam loss in ring is 1.9x10</a:t>
            </a:r>
            <a:r>
              <a:rPr lang="en-US" sz="2000" baseline="30000" dirty="0" smtClean="0"/>
              <a:t>-4</a:t>
            </a:r>
            <a:endParaRPr lang="en-US" sz="20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28600" y="762000"/>
            <a:ext cx="8153400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7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Occasional beam loss (errant beams)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90601"/>
            <a:ext cx="8229600" cy="5029199"/>
          </a:xfrm>
        </p:spPr>
        <p:txBody>
          <a:bodyPr/>
          <a:lstStyle/>
          <a:p>
            <a:r>
              <a:rPr lang="en-US" dirty="0" smtClean="0"/>
              <a:t>A large amount of beam loss can occasionally occur due to:</a:t>
            </a:r>
          </a:p>
          <a:p>
            <a:pPr lvl="1"/>
            <a:r>
              <a:rPr lang="en-US" dirty="0" smtClean="0"/>
              <a:t>RF trips off due to an interlock</a:t>
            </a:r>
          </a:p>
          <a:p>
            <a:pPr lvl="1"/>
            <a:r>
              <a:rPr lang="en-US" dirty="0" smtClean="0"/>
              <a:t>Fluctuations in the ion source</a:t>
            </a:r>
          </a:p>
          <a:p>
            <a:pPr lvl="1"/>
            <a:r>
              <a:rPr lang="en-US" dirty="0" smtClean="0"/>
              <a:t>Drifts in the RF system (e.g. due to temperature in klystron gallery)</a:t>
            </a:r>
          </a:p>
          <a:p>
            <a:pPr lvl="1"/>
            <a:r>
              <a:rPr lang="en-US" dirty="0" smtClean="0"/>
              <a:t>Pulsed magnets miss a pulse or provide only a partial pulse</a:t>
            </a:r>
          </a:p>
          <a:p>
            <a:r>
              <a:rPr lang="en-US" dirty="0" smtClean="0"/>
              <a:t>The integrated beam power lost may be small compared to the continuous beam loss, but the consequences can be large…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4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42640" cy="4924717"/>
          </a:xfrm>
        </p:spPr>
        <p:txBody>
          <a:bodyPr/>
          <a:lstStyle/>
          <a:p>
            <a:r>
              <a:rPr lang="en-US" sz="2400" dirty="0" smtClean="0"/>
              <a:t>In high power accelerators, e.g. neutron spallation sources and neutrino production sources, beam loss is one of the biggest issues</a:t>
            </a:r>
          </a:p>
          <a:p>
            <a:r>
              <a:rPr lang="en-US" sz="2400" dirty="0" smtClean="0"/>
              <a:t>Beam loss should be minimized to allow hands on maintenance and to minimize worker dose</a:t>
            </a:r>
          </a:p>
          <a:p>
            <a:r>
              <a:rPr lang="en-US" sz="2400" dirty="0" smtClean="0"/>
              <a:t>Radiation damage to equipment is also a concern</a:t>
            </a:r>
          </a:p>
          <a:p>
            <a:r>
              <a:rPr lang="en-US" sz="2400" dirty="0" smtClean="0"/>
              <a:t>Beam loss minimization is a major driver for the design of high power accelerators </a:t>
            </a:r>
          </a:p>
          <a:p>
            <a:r>
              <a:rPr lang="en-US" sz="2400" dirty="0" smtClean="0"/>
              <a:t>As accelerators become more powerful the allowed fractional beam loss becomes smaller (e.g.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/m fractional loss of </a:t>
            </a:r>
            <a:br>
              <a:rPr lang="en-US" sz="2400" dirty="0" smtClean="0"/>
            </a:br>
            <a:r>
              <a:rPr lang="en-US" sz="2400" dirty="0" smtClean="0"/>
              <a:t>1 GeV </a:t>
            </a:r>
            <a:r>
              <a:rPr lang="en-US" sz="2400" dirty="0"/>
              <a:t>1</a:t>
            </a:r>
            <a:r>
              <a:rPr lang="en-US" sz="2400" dirty="0" smtClean="0"/>
              <a:t> MW proton beam creates ~ 1 </a:t>
            </a:r>
            <a:r>
              <a:rPr lang="en-US" sz="2400" dirty="0" err="1" smtClean="0"/>
              <a:t>mSv</a:t>
            </a:r>
            <a:r>
              <a:rPr lang="en-US" sz="2400" dirty="0" smtClean="0"/>
              <a:t> dose rate at </a:t>
            </a:r>
            <a:br>
              <a:rPr lang="en-US" sz="2400" dirty="0" smtClean="0"/>
            </a:br>
            <a:r>
              <a:rPr lang="en-US" sz="2400" dirty="0" smtClean="0"/>
              <a:t>30 cm after 4 hours of cool down)</a:t>
            </a:r>
          </a:p>
          <a:p>
            <a:r>
              <a:rPr lang="en-US" sz="2400" dirty="0" smtClean="0"/>
              <a:t>A large fraction of the accelerator physics effort at SNS is dedicated to understanding and reducing the beam loss</a:t>
            </a:r>
          </a:p>
        </p:txBody>
      </p:sp>
    </p:spTree>
    <p:extLst>
      <p:ext uri="{BB962C8B-B14F-4D97-AF65-F5344CB8AC3E}">
        <p14:creationId xmlns:p14="http://schemas.microsoft.com/office/powerpoint/2010/main" val="169696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8705"/>
          </a:xfrm>
        </p:spPr>
        <p:txBody>
          <a:bodyPr/>
          <a:lstStyle/>
          <a:p>
            <a:r>
              <a:rPr lang="en-US" dirty="0" smtClean="0"/>
              <a:t>Why occasional beam losses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654094"/>
          </a:xfrm>
        </p:spPr>
        <p:txBody>
          <a:bodyPr/>
          <a:lstStyle/>
          <a:p>
            <a:r>
              <a:rPr lang="en-US" sz="2400" dirty="0" smtClean="0"/>
              <a:t>Example: damage to superconducting linac (SCL) cavity</a:t>
            </a:r>
          </a:p>
          <a:p>
            <a:pPr lvl="1"/>
            <a:r>
              <a:rPr lang="en-US" sz="2200" dirty="0"/>
              <a:t>Beam hitting RF cavity surface desorbs gas or particulates creating an environment for arcing or low-level discharge</a:t>
            </a:r>
          </a:p>
          <a:p>
            <a:pPr lvl="1"/>
            <a:r>
              <a:rPr lang="en-US" sz="2200" dirty="0"/>
              <a:t>RF cavi</a:t>
            </a:r>
            <a:r>
              <a:rPr lang="en-US" sz="2200" dirty="0" smtClean="0"/>
              <a:t>ty performance degrades over time</a:t>
            </a:r>
          </a:p>
          <a:p>
            <a:pPr lvl="1"/>
            <a:r>
              <a:rPr lang="en-US" sz="2200" dirty="0"/>
              <a:t>At SNS, some cavity fields have been lowered, some cavities have been turned off. Lower fields = lower beam </a:t>
            </a:r>
            <a:r>
              <a:rPr lang="en-US" sz="2200" dirty="0" smtClean="0"/>
              <a:t>energy.</a:t>
            </a:r>
            <a:endParaRPr lang="en-US" sz="2200" dirty="0"/>
          </a:p>
          <a:p>
            <a:pPr lvl="1"/>
            <a:r>
              <a:rPr lang="en-US" sz="2200" dirty="0" smtClean="0"/>
              <a:t>SCL </a:t>
            </a:r>
            <a:r>
              <a:rPr lang="en-US" sz="2200" dirty="0"/>
              <a:t>cavities do not trip </a:t>
            </a:r>
            <a:r>
              <a:rPr lang="en-US" sz="2200" dirty="0" smtClean="0"/>
              <a:t>off with </a:t>
            </a:r>
            <a:r>
              <a:rPr lang="en-US" sz="2200" dirty="0"/>
              <a:t>every errant beam pulse, but the probability for a trip increases with time. These trips cause downtime.</a:t>
            </a:r>
          </a:p>
          <a:p>
            <a:pPr lvl="1"/>
            <a:r>
              <a:rPr lang="en-US" sz="2200" dirty="0" smtClean="0"/>
              <a:t>At SNS, SCL </a:t>
            </a:r>
            <a:r>
              <a:rPr lang="en-US" sz="2200" dirty="0"/>
              <a:t>cavity performance degradation from errant beam can usually be restored </a:t>
            </a:r>
          </a:p>
          <a:p>
            <a:pPr lvl="2"/>
            <a:r>
              <a:rPr lang="en-US" sz="2200" dirty="0"/>
              <a:t>Requires cavity warm up during a long shutdown and then RF conditioning before </a:t>
            </a:r>
            <a:r>
              <a:rPr lang="en-US" sz="2200" dirty="0" smtClean="0"/>
              <a:t>resuming beam </a:t>
            </a:r>
            <a:r>
              <a:rPr lang="en-US" sz="2200" dirty="0"/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419488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Beam loss due to warm linac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3_04_26_13_37_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26" y="838200"/>
            <a:ext cx="6416073" cy="4191000"/>
          </a:xfrm>
          <a:prstGeom prst="rect">
            <a:avLst/>
          </a:prstGeom>
        </p:spPr>
      </p:pic>
      <p:pic>
        <p:nvPicPr>
          <p:cNvPr id="6" name="Picture 3" descr="2012_06_13_14_41_16_CC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627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endCxn id="8" idx="2"/>
          </p:cNvCxnSpPr>
          <p:nvPr/>
        </p:nvCxnSpPr>
        <p:spPr>
          <a:xfrm flipV="1">
            <a:off x="1219200" y="1393686"/>
            <a:ext cx="38101" cy="8161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6201" y="685800"/>
            <a:ext cx="2362199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Abnormal RF </a:t>
            </a:r>
            <a:r>
              <a:rPr lang="en-US" sz="2000" dirty="0" smtClean="0">
                <a:solidFill>
                  <a:srgbClr val="FF0000"/>
                </a:solidFill>
              </a:rPr>
              <a:t>pulse with beam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24000" y="1066800"/>
            <a:ext cx="114300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667000" y="685800"/>
            <a:ext cx="3349625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Normal RF pulse with beam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6200" y="6172200"/>
            <a:ext cx="3705225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Normal RF pulse with no beam</a:t>
            </a:r>
          </a:p>
        </p:txBody>
      </p:sp>
      <p:pic>
        <p:nvPicPr>
          <p:cNvPr id="13" name="Picture 18" descr="2013_04_24_11_28_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57775"/>
            <a:ext cx="6400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152400" y="1781175"/>
            <a:ext cx="1066800" cy="276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 u="sng" dirty="0"/>
              <a:t>LLRF output</a:t>
            </a:r>
          </a:p>
        </p:txBody>
      </p:sp>
      <p:sp>
        <p:nvSpPr>
          <p:cNvPr id="15" name="Oval 14"/>
          <p:cNvSpPr/>
          <p:nvPr/>
        </p:nvSpPr>
        <p:spPr>
          <a:xfrm>
            <a:off x="5867400" y="4953000"/>
            <a:ext cx="762000" cy="1295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endCxn id="19" idx="2"/>
          </p:cNvCxnSpPr>
          <p:nvPr/>
        </p:nvCxnSpPr>
        <p:spPr>
          <a:xfrm flipH="1" flipV="1">
            <a:off x="5067300" y="3733800"/>
            <a:ext cx="95250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72200" y="2590801"/>
            <a:ext cx="228600" cy="3047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3962400" y="1905000"/>
            <a:ext cx="2209800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558 </a:t>
            </a:r>
            <a:r>
              <a:rPr lang="en-US" sz="2000" dirty="0" err="1" smtClean="0">
                <a:solidFill>
                  <a:srgbClr val="FF0000"/>
                </a:solidFill>
              </a:rPr>
              <a:t>useconds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CCL</a:t>
            </a: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3962400" y="3025914"/>
            <a:ext cx="2209800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546 </a:t>
            </a:r>
            <a:r>
              <a:rPr lang="en-US" sz="2000" dirty="0" err="1" smtClean="0">
                <a:solidFill>
                  <a:srgbClr val="FF0000"/>
                </a:solidFill>
              </a:rPr>
              <a:t>useconds</a:t>
            </a:r>
            <a:r>
              <a:rPr lang="en-US" sz="2000" dirty="0" smtClean="0">
                <a:solidFill>
                  <a:srgbClr val="FF0000"/>
                </a:solidFill>
              </a:rPr>
              <a:t> in HEBT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2971800"/>
            <a:ext cx="228600" cy="533400"/>
          </a:xfrm>
          <a:prstGeom prst="rect">
            <a:avLst/>
          </a:prstGeom>
          <a:solidFill>
            <a:srgbClr val="C1C1C1"/>
          </a:solidFill>
          <a:ln>
            <a:solidFill>
              <a:srgbClr val="C1C1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40864" y="4572000"/>
            <a:ext cx="265176" cy="533400"/>
          </a:xfrm>
          <a:prstGeom prst="rect">
            <a:avLst/>
          </a:prstGeom>
          <a:solidFill>
            <a:srgbClr val="C1C1C1"/>
          </a:solidFill>
          <a:ln>
            <a:solidFill>
              <a:srgbClr val="C1C1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 rot="16200000">
            <a:off x="-249823" y="3048000"/>
            <a:ext cx="685800" cy="338554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 smtClean="0"/>
              <a:t>Field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0" y="5334000"/>
            <a:ext cx="2615184" cy="548640"/>
          </a:xfrm>
          <a:prstGeom prst="rect">
            <a:avLst/>
          </a:prstGeom>
          <a:solidFill>
            <a:srgbClr val="C1C1C1"/>
          </a:solidFill>
          <a:ln>
            <a:solidFill>
              <a:srgbClr val="C1C1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609600" y="5224046"/>
            <a:ext cx="1295400" cy="338554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 smtClean="0"/>
              <a:t>Time (</a:t>
            </a:r>
            <a:r>
              <a:rPr lang="en-US" sz="1600" dirty="0" err="1" smtClean="0"/>
              <a:t>usec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0" y="3200400"/>
            <a:ext cx="228600" cy="297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81800" y="2057400"/>
            <a:ext cx="5334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7434072" y="2057400"/>
            <a:ext cx="5334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467600" y="2895600"/>
            <a:ext cx="1524000" cy="58477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0000"/>
                </a:solidFill>
              </a:rPr>
              <a:t>12 </a:t>
            </a:r>
            <a:r>
              <a:rPr lang="en-US" sz="1600" dirty="0" err="1" smtClean="0">
                <a:solidFill>
                  <a:srgbClr val="FF0000"/>
                </a:solidFill>
              </a:rPr>
              <a:t>useconds</a:t>
            </a:r>
            <a:r>
              <a:rPr lang="en-US" sz="1600" dirty="0" smtClean="0">
                <a:solidFill>
                  <a:srgbClr val="FF0000"/>
                </a:solidFill>
              </a:rPr>
              <a:t> lost in the SCL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6" name="Straight Connector 45"/>
          <p:cNvCxnSpPr>
            <a:stCxn id="45" idx="0"/>
          </p:cNvCxnSpPr>
          <p:nvPr/>
        </p:nvCxnSpPr>
        <p:spPr>
          <a:xfrm flipH="1" flipV="1">
            <a:off x="7467600" y="2133600"/>
            <a:ext cx="7620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9431" y="6544846"/>
            <a:ext cx="2054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(Courtesy C. Peters)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402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Beam loss due to 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3842040" cy="1179297"/>
          </a:xfrm>
        </p:spPr>
        <p:txBody>
          <a:bodyPr/>
          <a:lstStyle/>
          <a:p>
            <a:r>
              <a:rPr lang="en-US" dirty="0" smtClean="0"/>
              <a:t>Abrupt beam loss caused by sudden changes in the ion source</a:t>
            </a:r>
          </a:p>
        </p:txBody>
      </p:sp>
      <p:pic>
        <p:nvPicPr>
          <p:cNvPr id="4" name="Picture 3" descr="2010_03_08_10_53_18_sourceissueCHum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447800"/>
            <a:ext cx="51133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90988" y="5486400"/>
            <a:ext cx="513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</a:rPr>
              <a:t>Fast beam current monitor in MEBT</a:t>
            </a:r>
          </a:p>
        </p:txBody>
      </p:sp>
    </p:spTree>
    <p:extLst>
      <p:ext uri="{BB962C8B-B14F-4D97-AF65-F5344CB8AC3E}">
        <p14:creationId xmlns:p14="http://schemas.microsoft.com/office/powerpoint/2010/main" val="34220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8705"/>
          </a:xfrm>
        </p:spPr>
        <p:txBody>
          <a:bodyPr/>
          <a:lstStyle/>
          <a:p>
            <a:r>
              <a:rPr lang="en-US" dirty="0" smtClean="0"/>
              <a:t>At SNS, the majority of trips originate in the warm </a:t>
            </a:r>
            <a:r>
              <a:rPr lang="en-US" dirty="0"/>
              <a:t>l</a:t>
            </a:r>
            <a:r>
              <a:rPr lang="en-US" dirty="0" smtClean="0"/>
              <a:t>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3829766"/>
          </a:xfrm>
        </p:spPr>
        <p:txBody>
          <a:bodyPr/>
          <a:lstStyle/>
          <a:p>
            <a:r>
              <a:rPr lang="en-US" dirty="0"/>
              <a:t>&gt; 90% of BLM trips were due to Warm Linac RF faults</a:t>
            </a:r>
          </a:p>
          <a:p>
            <a:pPr lvl="1"/>
            <a:r>
              <a:rPr lang="en-US" dirty="0"/>
              <a:t>RF faults occur at different times during the pulse</a:t>
            </a:r>
          </a:p>
          <a:p>
            <a:pPr lvl="2"/>
            <a:r>
              <a:rPr lang="en-US" dirty="0"/>
              <a:t>Faults during the RF fill had reproducible times</a:t>
            </a:r>
          </a:p>
          <a:p>
            <a:pPr lvl="2"/>
            <a:r>
              <a:rPr lang="en-US" dirty="0"/>
              <a:t>Faults during the RF flattop were random</a:t>
            </a:r>
          </a:p>
          <a:p>
            <a:pPr lvl="1"/>
            <a:r>
              <a:rPr lang="en-US" dirty="0"/>
              <a:t>Focused on improving warm linac operation</a:t>
            </a:r>
          </a:p>
          <a:p>
            <a:r>
              <a:rPr lang="en-US" dirty="0" smtClean="0"/>
              <a:t>&lt; 10% of BLM trips were due to the </a:t>
            </a:r>
            <a:r>
              <a:rPr lang="en-US" dirty="0"/>
              <a:t>I</a:t>
            </a:r>
            <a:r>
              <a:rPr lang="en-US" dirty="0" smtClean="0"/>
              <a:t>on source/LEBT</a:t>
            </a:r>
          </a:p>
          <a:p>
            <a:pPr lvl="1"/>
            <a:r>
              <a:rPr lang="en-US" dirty="0" smtClean="0"/>
              <a:t>Most ion source induced BLM trips occur during the first week of a new source installation</a:t>
            </a:r>
          </a:p>
          <a:p>
            <a:pPr lvl="2"/>
            <a:r>
              <a:rPr lang="en-US" dirty="0" smtClean="0"/>
              <a:t>High voltage arcing</a:t>
            </a:r>
          </a:p>
        </p:txBody>
      </p:sp>
    </p:spTree>
    <p:extLst>
      <p:ext uri="{BB962C8B-B14F-4D97-AF65-F5344CB8AC3E}">
        <p14:creationId xmlns:p14="http://schemas.microsoft.com/office/powerpoint/2010/main" val="243130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further improvements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8642640" cy="4724400"/>
          </a:xfrm>
        </p:spPr>
        <p:txBody>
          <a:bodyPr/>
          <a:lstStyle/>
          <a:p>
            <a:r>
              <a:rPr lang="en-US" dirty="0" smtClean="0"/>
              <a:t>Our goal is to improve our understanding of the accelerator beam dynamics, and our model of the machine, so that the model will accurately determine the low loss tune	</a:t>
            </a:r>
          </a:p>
          <a:p>
            <a:pPr lvl="1"/>
            <a:r>
              <a:rPr lang="en-US" dirty="0" smtClean="0"/>
              <a:t>Determine if our empirically-determined low loss tune is actually a local minimum – there may be further improvements to be found</a:t>
            </a:r>
          </a:p>
          <a:p>
            <a:pPr lvl="1"/>
            <a:r>
              <a:rPr lang="en-US" dirty="0" smtClean="0"/>
              <a:t>Maximize beam size in linac to reduce intra-beam stripping – make best use of available aperture</a:t>
            </a:r>
          </a:p>
          <a:p>
            <a:r>
              <a:rPr lang="en-US" dirty="0" smtClean="0"/>
              <a:t>Consider adding additional scraping between warm and cold linac sections</a:t>
            </a:r>
          </a:p>
          <a:p>
            <a:pPr lvl="1"/>
            <a:r>
              <a:rPr lang="en-US" dirty="0" smtClean="0"/>
              <a:t>Minimize and control beam halo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0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471932"/>
          </a:xfrm>
        </p:spPr>
        <p:txBody>
          <a:bodyPr/>
          <a:lstStyle/>
          <a:p>
            <a:r>
              <a:rPr lang="en-US" sz="2400" dirty="0"/>
              <a:t>During first years of operation beam losses were improved by empirical tuning, adding scrapers, modifications to ring injection / injection dump</a:t>
            </a:r>
          </a:p>
          <a:p>
            <a:r>
              <a:rPr lang="en-US" sz="2400" dirty="0"/>
              <a:t>Today losses are stable and reproducible</a:t>
            </a:r>
          </a:p>
          <a:p>
            <a:r>
              <a:rPr lang="en-US" sz="2400" dirty="0" smtClean="0"/>
              <a:t>SNS beam power is not limited by beam losses</a:t>
            </a:r>
          </a:p>
          <a:p>
            <a:r>
              <a:rPr lang="en-US" sz="2400" dirty="0" smtClean="0"/>
              <a:t>The ring injection area has the highest levels of activation, due to the stripper foil</a:t>
            </a:r>
          </a:p>
          <a:p>
            <a:r>
              <a:rPr lang="en-US" sz="2400" dirty="0" smtClean="0"/>
              <a:t>Most beam loss in SCL is caused by intra-beam stripping</a:t>
            </a:r>
          </a:p>
          <a:p>
            <a:pPr lvl="1"/>
            <a:r>
              <a:rPr lang="en-US" dirty="0" smtClean="0"/>
              <a:t>Linac losses are linear with beam pulse length</a:t>
            </a:r>
          </a:p>
          <a:p>
            <a:pPr lvl="1"/>
            <a:r>
              <a:rPr lang="en-US" dirty="0" smtClean="0"/>
              <a:t>Linac losses are approx. quadratic with beam current (IBSt)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65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14400"/>
            <a:ext cx="8642640" cy="4924717"/>
          </a:xfrm>
        </p:spPr>
        <p:txBody>
          <a:bodyPr/>
          <a:lstStyle/>
          <a:p>
            <a:r>
              <a:rPr lang="en-US" sz="2400" dirty="0"/>
              <a:t>The low-loss tune is not the same as the design tune, can only be found by empirical </a:t>
            </a:r>
            <a:r>
              <a:rPr lang="en-US" sz="2400" dirty="0" smtClean="0"/>
              <a:t>tuning</a:t>
            </a:r>
          </a:p>
          <a:p>
            <a:r>
              <a:rPr lang="en-US" sz="2400" dirty="0" smtClean="0"/>
              <a:t>Occasional </a:t>
            </a:r>
            <a:r>
              <a:rPr lang="en-US" sz="2400" dirty="0"/>
              <a:t>beam loss (errant beams) is mainly due to warm linac RF cavities. We are now working to correct this.</a:t>
            </a:r>
          </a:p>
          <a:p>
            <a:r>
              <a:rPr lang="en-US" sz="2400" dirty="0" smtClean="0"/>
              <a:t>Unexpected </a:t>
            </a:r>
            <a:r>
              <a:rPr lang="en-US" sz="2400" dirty="0"/>
              <a:t>results from commissioning: </a:t>
            </a:r>
          </a:p>
          <a:p>
            <a:pPr lvl="1"/>
            <a:r>
              <a:rPr lang="en-US" dirty="0"/>
              <a:t>scraping in MEBT is surprisingly effective</a:t>
            </a:r>
          </a:p>
          <a:p>
            <a:pPr lvl="1"/>
            <a:r>
              <a:rPr lang="en-US" dirty="0"/>
              <a:t>beam loss due to intra-beam stripping</a:t>
            </a:r>
          </a:p>
          <a:p>
            <a:pPr lvl="1"/>
            <a:r>
              <a:rPr lang="en-US" dirty="0"/>
              <a:t>occasional beam loss (errant beams) degrades SC </a:t>
            </a:r>
            <a:r>
              <a:rPr lang="en-US" dirty="0" smtClean="0"/>
              <a:t>cavities</a:t>
            </a:r>
          </a:p>
        </p:txBody>
      </p:sp>
    </p:spTree>
    <p:extLst>
      <p:ext uri="{BB962C8B-B14F-4D97-AF65-F5344CB8AC3E}">
        <p14:creationId xmlns:p14="http://schemas.microsoft.com/office/powerpoint/2010/main" val="335709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67000"/>
            <a:ext cx="5029200" cy="4873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667000"/>
            <a:ext cx="2708196" cy="4873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Back 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1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835613"/>
          </a:xfrm>
        </p:spPr>
        <p:txBody>
          <a:bodyPr/>
          <a:lstStyle/>
          <a:p>
            <a:r>
              <a:rPr lang="en-US" sz="2800" dirty="0" smtClean="0"/>
              <a:t>3: SNS Linac Transverse Lattice: Design vs. Operation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810000"/>
            <a:ext cx="4222750" cy="2119555"/>
          </a:xfrm>
        </p:spPr>
        <p:txBody>
          <a:bodyPr/>
          <a:lstStyle/>
          <a:p>
            <a:r>
              <a:rPr lang="en-US" sz="2400" dirty="0"/>
              <a:t>Warm linac CCL quads are equal to design</a:t>
            </a:r>
          </a:p>
          <a:p>
            <a:r>
              <a:rPr lang="en-US" sz="2400" dirty="0" smtClean="0"/>
              <a:t>SCL quads operated much lower than design</a:t>
            </a:r>
          </a:p>
          <a:p>
            <a:r>
              <a:rPr lang="en-US" sz="2400" dirty="0"/>
              <a:t>HEBT </a:t>
            </a:r>
            <a:r>
              <a:rPr lang="en-US" sz="2400" dirty="0" smtClean="0"/>
              <a:t>quads operated close </a:t>
            </a:r>
            <a:r>
              <a:rPr lang="en-US" sz="2400" dirty="0"/>
              <a:t>to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399"/>
            <a:ext cx="4343399" cy="2560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914400"/>
            <a:ext cx="181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CCL quad fields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4267200" cy="25153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9800" y="914400"/>
            <a:ext cx="180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SCL quad fields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79800"/>
            <a:ext cx="4289625" cy="2921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0" y="3733800"/>
            <a:ext cx="197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HEBT quad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−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H</a:t>
            </a:r>
            <a:r>
              <a:rPr lang="en-US" baseline="30000" dirty="0" smtClean="0"/>
              <a:t>+</a:t>
            </a:r>
            <a:r>
              <a:rPr lang="en-US" dirty="0" smtClean="0"/>
              <a:t> beam loss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4708980"/>
          </a:xfrm>
          <a:ln>
            <a:noFill/>
          </a:ln>
        </p:spPr>
        <p:txBody>
          <a:bodyPr/>
          <a:lstStyle/>
          <a:p>
            <a:pPr lvl="1"/>
            <a:r>
              <a:rPr lang="en-US" dirty="0" smtClean="0">
                <a:solidFill>
                  <a:srgbClr val="0000FF"/>
                </a:solidFill>
              </a:rPr>
              <a:t>Residual </a:t>
            </a:r>
            <a:r>
              <a:rPr lang="en-US" dirty="0">
                <a:solidFill>
                  <a:srgbClr val="0000FF"/>
                </a:solidFill>
              </a:rPr>
              <a:t>gas stripping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Intra-beam stripping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capture and acceleration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Field stripping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Black body radiation stripping</a:t>
            </a:r>
          </a:p>
          <a:p>
            <a:pPr lvl="1"/>
            <a:r>
              <a:rPr lang="en-US" dirty="0"/>
              <a:t>Beam halo/tails (resonances, collective effects, mismatch, etc.)</a:t>
            </a:r>
          </a:p>
          <a:p>
            <a:pPr lvl="1"/>
            <a:r>
              <a:rPr lang="en-US" dirty="0"/>
              <a:t>RF and/or ion source turn on/off transients</a:t>
            </a:r>
          </a:p>
          <a:p>
            <a:pPr lvl="1"/>
            <a:r>
              <a:rPr lang="en-US" dirty="0" smtClean="0"/>
              <a:t>Dark current from ion source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151740" y="1066800"/>
            <a:ext cx="304800" cy="2057400"/>
          </a:xfrm>
          <a:prstGeom prst="righ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32740" y="1828800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H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−</a:t>
            </a:r>
            <a:r>
              <a:rPr lang="en-US" sz="2400" b="1" dirty="0" smtClean="0">
                <a:solidFill>
                  <a:srgbClr val="0000FF"/>
                </a:solidFill>
              </a:rPr>
              <a:t> only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3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496290"/>
          </a:xfrm>
        </p:spPr>
        <p:txBody>
          <a:bodyPr/>
          <a:lstStyle/>
          <a:p>
            <a:r>
              <a:rPr lang="en-US" dirty="0" smtClean="0"/>
              <a:t>3: Example: beam tails are created in DTL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78853"/>
            <a:ext cx="2971800" cy="14027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140138"/>
            <a:ext cx="2971800" cy="1413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474" y="914400"/>
            <a:ext cx="299018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1" y="914400"/>
            <a:ext cx="2971800" cy="1435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343987"/>
            <a:ext cx="2971800" cy="1427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33400"/>
            <a:ext cx="27622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7237CF"/>
                </a:solidFill>
              </a:rPr>
              <a:t>Mismatched production tune</a:t>
            </a:r>
          </a:p>
          <a:p>
            <a:r>
              <a:rPr lang="en-US" sz="1600" u="sng" dirty="0" smtClean="0">
                <a:solidFill>
                  <a:srgbClr val="2933CF"/>
                </a:solidFill>
              </a:rPr>
              <a:t>Better matched beam</a:t>
            </a:r>
            <a:endParaRPr lang="en-US" sz="1600" u="sng" dirty="0">
              <a:solidFill>
                <a:srgbClr val="2933C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7000" y="982133"/>
            <a:ext cx="897467" cy="465667"/>
          </a:xfrm>
          <a:prstGeom prst="straightConnector1">
            <a:avLst/>
          </a:prstGeom>
          <a:ln>
            <a:solidFill>
              <a:srgbClr val="2933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1"/>
          </p:cNvCxnSpPr>
          <p:nvPr/>
        </p:nvCxnSpPr>
        <p:spPr>
          <a:xfrm flipH="1">
            <a:off x="2819400" y="825788"/>
            <a:ext cx="685800" cy="393412"/>
          </a:xfrm>
          <a:prstGeom prst="straightConnector1">
            <a:avLst/>
          </a:prstGeom>
          <a:ln>
            <a:solidFill>
              <a:srgbClr val="7237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6067" y="728133"/>
            <a:ext cx="1566333" cy="795867"/>
          </a:xfrm>
          <a:prstGeom prst="straightConnector1">
            <a:avLst/>
          </a:prstGeom>
          <a:ln>
            <a:solidFill>
              <a:srgbClr val="7237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04933" y="973667"/>
            <a:ext cx="2167467" cy="855133"/>
          </a:xfrm>
          <a:prstGeom prst="straightConnector1">
            <a:avLst/>
          </a:prstGeom>
          <a:ln>
            <a:solidFill>
              <a:srgbClr val="2933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71600" y="533400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609600"/>
            <a:ext cx="95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664577" y="3102979"/>
            <a:ext cx="169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Semi-log scale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181600"/>
            <a:ext cx="3048000" cy="1442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3770503"/>
            <a:ext cx="2971800" cy="1431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362200"/>
            <a:ext cx="2971800" cy="1431405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4541377" y="1371600"/>
            <a:ext cx="304800" cy="4876800"/>
          </a:xfrm>
          <a:prstGeom prst="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6177" y="1371600"/>
            <a:ext cx="132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DTL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(7.5 MeV)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6177" y="5562600"/>
            <a:ext cx="1133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DTL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(86 MeV)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29718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Beam tails improved but still present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6550223"/>
            <a:ext cx="1571689" cy="307777"/>
          </a:xfrm>
          <a:prstGeom prst="rect">
            <a:avLst/>
          </a:prstGeom>
          <a:solidFill>
            <a:srgbClr val="FFF7D4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C. Allen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41741" y="1684635"/>
            <a:ext cx="8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Gaussian </a:t>
            </a:r>
            <a:br>
              <a:rPr lang="en-US" sz="1200" dirty="0" smtClean="0"/>
            </a:br>
            <a:r>
              <a:rPr lang="en-US" sz="1200" dirty="0" smtClean="0"/>
              <a:t>fits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06133" y="1930404"/>
            <a:ext cx="2286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52600" y="1927225"/>
            <a:ext cx="1524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46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07913"/>
          </a:xfrm>
        </p:spPr>
        <p:txBody>
          <a:bodyPr/>
          <a:lstStyle/>
          <a:p>
            <a:r>
              <a:rPr lang="en-US" dirty="0" smtClean="0"/>
              <a:t>SC Linac Activation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br>
              <a:rPr lang="en-US" dirty="0" smtClean="0"/>
            </a:br>
            <a:r>
              <a:rPr lang="en-US" sz="2400" i="1" dirty="0" smtClean="0"/>
              <a:t>(Courtesy C. Peters)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19800"/>
            <a:ext cx="6172200" cy="457200"/>
          </a:xfrm>
        </p:spPr>
        <p:txBody>
          <a:bodyPr/>
          <a:lstStyle/>
          <a:p>
            <a:r>
              <a:rPr lang="en-US" sz="2400" dirty="0" smtClean="0"/>
              <a:t>Fairly steady activation level since 2010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04" t="5693" r="1422" b="9407"/>
          <a:stretch/>
        </p:blipFill>
        <p:spPr>
          <a:xfrm>
            <a:off x="381000" y="2057400"/>
            <a:ext cx="6750254" cy="374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267" y="609600"/>
            <a:ext cx="2590800" cy="17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9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61774"/>
          </a:xfrm>
        </p:spPr>
        <p:txBody>
          <a:bodyPr/>
          <a:lstStyle/>
          <a:p>
            <a:r>
              <a:rPr lang="en-US" dirty="0" smtClean="0"/>
              <a:t>Ring Injection Activation (Peak)</a:t>
            </a:r>
            <a:br>
              <a:rPr lang="en-US" dirty="0" smtClean="0"/>
            </a:br>
            <a:r>
              <a:rPr lang="en-US" sz="2800" i="1" dirty="0" smtClean="0"/>
              <a:t>(</a:t>
            </a:r>
            <a:r>
              <a:rPr lang="en-US" sz="2400" i="1" dirty="0" smtClean="0"/>
              <a:t>Courtesy C. Peters)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10200"/>
            <a:ext cx="8642640" cy="886117"/>
          </a:xfrm>
        </p:spPr>
        <p:txBody>
          <a:bodyPr/>
          <a:lstStyle/>
          <a:p>
            <a:r>
              <a:rPr lang="en-US" sz="2400" dirty="0" smtClean="0"/>
              <a:t>No obvious jump in activation downstream from the foil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1" t="3684" r="3019" b="10264"/>
          <a:stretch/>
        </p:blipFill>
        <p:spPr>
          <a:xfrm>
            <a:off x="914400" y="1143000"/>
            <a:ext cx="7226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7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Residual Activation Decay </a:t>
            </a:r>
            <a:br>
              <a:rPr lang="en-US" sz="2600" dirty="0"/>
            </a:br>
            <a:r>
              <a:rPr lang="en-US" sz="2600" dirty="0"/>
              <a:t>(</a:t>
            </a:r>
            <a:r>
              <a:rPr lang="en-US" sz="2400" i="1" dirty="0"/>
              <a:t>Zhukov, </a:t>
            </a:r>
            <a:r>
              <a:rPr lang="en-US" sz="2400" i="1" dirty="0" err="1"/>
              <a:t>Assadi</a:t>
            </a:r>
            <a:r>
              <a:rPr lang="en-US" sz="2400" i="1" dirty="0"/>
              <a:t>, </a:t>
            </a:r>
            <a:r>
              <a:rPr lang="en-US" sz="2400" i="1" dirty="0" err="1"/>
              <a:t>Popova</a:t>
            </a:r>
            <a:r>
              <a:rPr lang="en-US" sz="2600" dirty="0"/>
              <a:t>)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852988"/>
            <a:ext cx="7812088" cy="8620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SCL decays quite fast – model comparisons are underway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Possibly useful information for diagnosing nature of the beam </a:t>
            </a:r>
            <a:r>
              <a:rPr lang="en-US" sz="2000" dirty="0" smtClean="0"/>
              <a:t>loss</a:t>
            </a:r>
            <a:endParaRPr lang="en-US" sz="2000" dirty="0"/>
          </a:p>
        </p:txBody>
      </p:sp>
      <p:pic>
        <p:nvPicPr>
          <p:cNvPr id="550916" name="Picture 4" descr="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4088"/>
            <a:ext cx="5054600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17" name="AutoShape 5" descr="image001"/>
          <p:cNvSpPr>
            <a:spLocks noChangeAspect="1" noChangeArrowheads="1"/>
          </p:cNvSpPr>
          <p:nvPr/>
        </p:nvSpPr>
        <p:spPr bwMode="auto">
          <a:xfrm>
            <a:off x="1343025" y="1590675"/>
            <a:ext cx="64579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18" name="AutoShape 6" descr="image001"/>
          <p:cNvSpPr>
            <a:spLocks noChangeAspect="1" noChangeArrowheads="1"/>
          </p:cNvSpPr>
          <p:nvPr/>
        </p:nvSpPr>
        <p:spPr bwMode="auto">
          <a:xfrm>
            <a:off x="1343025" y="1590675"/>
            <a:ext cx="64579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3627438" y="2220913"/>
            <a:ext cx="26558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Real time measurement of residual activation after shutdown</a:t>
            </a:r>
          </a:p>
        </p:txBody>
      </p:sp>
    </p:spTree>
    <p:extLst>
      <p:ext uri="{BB962C8B-B14F-4D97-AF65-F5344CB8AC3E}">
        <p14:creationId xmlns:p14="http://schemas.microsoft.com/office/powerpoint/2010/main" val="5262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8705"/>
          </a:xfrm>
        </p:spPr>
        <p:txBody>
          <a:bodyPr/>
          <a:lstStyle/>
          <a:p>
            <a:r>
              <a:rPr lang="en-US" dirty="0" smtClean="0"/>
              <a:t>Capturing the occasional beam loss events in the SNS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4087272"/>
          </a:xfrm>
        </p:spPr>
        <p:txBody>
          <a:bodyPr/>
          <a:lstStyle/>
          <a:p>
            <a:r>
              <a:rPr lang="en-US" dirty="0" smtClean="0"/>
              <a:t>Differential Beam Current Monitor (BCM) systems</a:t>
            </a:r>
          </a:p>
          <a:p>
            <a:pPr lvl="1"/>
            <a:r>
              <a:rPr lang="en-US" dirty="0" smtClean="0"/>
              <a:t>Use BCMs in the MEBT, CCL, and HEBT to see how much beam is lost in the SCL</a:t>
            </a:r>
          </a:p>
          <a:p>
            <a:r>
              <a:rPr lang="en-US" dirty="0" smtClean="0"/>
              <a:t>BLM systems</a:t>
            </a:r>
          </a:p>
          <a:p>
            <a:pPr lvl="1"/>
            <a:r>
              <a:rPr lang="en-US" dirty="0" smtClean="0"/>
              <a:t>76 ion chamber detectors along the SCL</a:t>
            </a:r>
          </a:p>
          <a:p>
            <a:r>
              <a:rPr lang="en-US" dirty="0" smtClean="0"/>
              <a:t>Automated report system</a:t>
            </a:r>
          </a:p>
          <a:p>
            <a:pPr lvl="1"/>
            <a:r>
              <a:rPr lang="en-US" dirty="0" smtClean="0"/>
              <a:t>SCL BLM trip occurs, or BCM system detects abnormal signa</a:t>
            </a:r>
            <a:r>
              <a:rPr lang="en-US" dirty="0"/>
              <a:t>l</a:t>
            </a:r>
            <a:endParaRPr lang="en-US" dirty="0" smtClean="0"/>
          </a:p>
          <a:p>
            <a:pPr lvl="2"/>
            <a:r>
              <a:rPr lang="en-US" dirty="0" smtClean="0"/>
              <a:t>Record BCM waveforms, BLM waveforms, BLM signal level</a:t>
            </a:r>
          </a:p>
          <a:p>
            <a:pPr lvl="2"/>
            <a:r>
              <a:rPr lang="en-US" dirty="0" smtClean="0"/>
              <a:t>Send data to a webserver for immediate viewing</a:t>
            </a:r>
          </a:p>
        </p:txBody>
      </p:sp>
    </p:spTree>
    <p:extLst>
      <p:ext uri="{BB962C8B-B14F-4D97-AF65-F5344CB8AC3E}">
        <p14:creationId xmlns:p14="http://schemas.microsoft.com/office/powerpoint/2010/main" val="4227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96290"/>
          </a:xfrm>
        </p:spPr>
        <p:txBody>
          <a:bodyPr/>
          <a:lstStyle/>
          <a:p>
            <a:r>
              <a:rPr lang="en-US" dirty="0" smtClean="0"/>
              <a:t>How much beam is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2241840" cy="3022366"/>
          </a:xfrm>
        </p:spPr>
        <p:txBody>
          <a:bodyPr/>
          <a:lstStyle/>
          <a:p>
            <a:r>
              <a:rPr lang="en-US" dirty="0" smtClean="0"/>
              <a:t>Differential BCMs showed different types of faults</a:t>
            </a:r>
          </a:p>
          <a:p>
            <a:pPr lvl="1"/>
            <a:r>
              <a:rPr lang="en-US" dirty="0" smtClean="0"/>
              <a:t>Average 15-20 </a:t>
            </a:r>
            <a:r>
              <a:rPr lang="en-US" dirty="0" err="1" smtClean="0"/>
              <a:t>usec</a:t>
            </a:r>
            <a:r>
              <a:rPr lang="en-US" dirty="0" smtClean="0"/>
              <a:t> of beam lost in the SCL</a:t>
            </a:r>
          </a:p>
        </p:txBody>
      </p:sp>
      <p:pic>
        <p:nvPicPr>
          <p:cNvPr id="4" name="Picture 3" descr="2013_04_26_13_51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0"/>
            <a:ext cx="6553200" cy="1475632"/>
          </a:xfrm>
          <a:prstGeom prst="rect">
            <a:avLst/>
          </a:prstGeom>
        </p:spPr>
      </p:pic>
      <p:pic>
        <p:nvPicPr>
          <p:cNvPr id="5" name="Picture 4" descr="2013_04_26_13_47_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6658830" cy="41857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86400" y="5257800"/>
            <a:ext cx="990600" cy="1600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>
            <a:endCxn id="10" idx="2"/>
          </p:cNvCxnSpPr>
          <p:nvPr/>
        </p:nvCxnSpPr>
        <p:spPr>
          <a:xfrm flipH="1" flipV="1">
            <a:off x="4688668" y="4060686"/>
            <a:ext cx="954867" cy="1654314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715000" y="3200400"/>
            <a:ext cx="457200" cy="297180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7600" y="2514600"/>
            <a:ext cx="2052665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680 </a:t>
            </a:r>
            <a:r>
              <a:rPr lang="en-US" sz="2000" dirty="0" err="1" smtClean="0">
                <a:solidFill>
                  <a:srgbClr val="FF0000"/>
                </a:solidFill>
              </a:rPr>
              <a:t>useconds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CCL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662335" y="3352800"/>
            <a:ext cx="2052665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664 </a:t>
            </a:r>
            <a:r>
              <a:rPr lang="en-US" sz="2000" dirty="0" err="1" smtClean="0">
                <a:solidFill>
                  <a:srgbClr val="FF0000"/>
                </a:solidFill>
              </a:rPr>
              <a:t>useconds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 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HEBT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39000" y="2133600"/>
            <a:ext cx="5334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7891272" y="2133600"/>
            <a:ext cx="5334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72200" y="2971800"/>
            <a:ext cx="1524000" cy="58477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0000"/>
                </a:solidFill>
              </a:rPr>
              <a:t>16 </a:t>
            </a:r>
            <a:r>
              <a:rPr lang="en-US" sz="1600" dirty="0" err="1" smtClean="0">
                <a:solidFill>
                  <a:srgbClr val="FF0000"/>
                </a:solidFill>
              </a:rPr>
              <a:t>useconds</a:t>
            </a:r>
            <a:r>
              <a:rPr lang="en-US" sz="1600" dirty="0" smtClean="0">
                <a:solidFill>
                  <a:srgbClr val="FF0000"/>
                </a:solidFill>
              </a:rPr>
              <a:t> lost in the SCL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stCxn id="20" idx="0"/>
          </p:cNvCxnSpPr>
          <p:nvPr/>
        </p:nvCxnSpPr>
        <p:spPr>
          <a:xfrm flipV="1">
            <a:off x="6934200" y="2133600"/>
            <a:ext cx="304800" cy="83820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86600" y="0"/>
            <a:ext cx="1981200" cy="107721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</a:rPr>
              <a:t>16 </a:t>
            </a:r>
            <a:r>
              <a:rPr lang="en-US" sz="1600" dirty="0" err="1" smtClean="0">
                <a:solidFill>
                  <a:srgbClr val="FF0000"/>
                </a:solidFill>
              </a:rPr>
              <a:t>useconds</a:t>
            </a: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rgbClr val="FF0000"/>
                </a:solidFill>
              </a:rPr>
              <a:t>End of DTL = 30 J </a:t>
            </a:r>
          </a:p>
          <a:p>
            <a:pPr eaLnBrk="1" hangingPunct="1"/>
            <a:r>
              <a:rPr lang="en-US" sz="1600" dirty="0" smtClean="0">
                <a:solidFill>
                  <a:srgbClr val="FF0000"/>
                </a:solidFill>
              </a:rPr>
              <a:t>End of CCL = 66 J</a:t>
            </a:r>
          </a:p>
          <a:p>
            <a:pPr eaLnBrk="1" hangingPunct="1"/>
            <a:r>
              <a:rPr lang="en-US" sz="1600" dirty="0" smtClean="0">
                <a:solidFill>
                  <a:srgbClr val="FF0000"/>
                </a:solidFill>
              </a:rPr>
              <a:t>End of SCL = 350 J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686285"/>
            <a:ext cx="9144000" cy="5562115"/>
            <a:chOff x="0" y="686285"/>
            <a:chExt cx="9144000" cy="5562115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686285"/>
              <a:ext cx="9144000" cy="5562115"/>
              <a:chOff x="0" y="686285"/>
              <a:chExt cx="9144000" cy="556211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686285"/>
                <a:ext cx="9144000" cy="5562115"/>
                <a:chOff x="0" y="685800"/>
                <a:chExt cx="9144000" cy="5562115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0" y="685800"/>
                  <a:ext cx="9144000" cy="5562115"/>
                  <a:chOff x="-152400" y="532915"/>
                  <a:chExt cx="9144000" cy="5562115"/>
                </a:xfrm>
              </p:grpSpPr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52400" y="532915"/>
                    <a:ext cx="9144000" cy="5562115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 descr="2013_05_02_12_20_06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00800" y="1142518"/>
                    <a:ext cx="459951" cy="3352797"/>
                  </a:xfrm>
                  <a:prstGeom prst="rect">
                    <a:avLst/>
                  </a:prstGeom>
                </p:spPr>
              </p:pic>
              <p:sp>
                <p:nvSpPr>
                  <p:cNvPr id="25" name="Rectangle 24"/>
                  <p:cNvSpPr/>
                  <p:nvPr/>
                </p:nvSpPr>
                <p:spPr>
                  <a:xfrm>
                    <a:off x="3505200" y="4930694"/>
                    <a:ext cx="5468112" cy="935736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solidFill>
                      <a:srgbClr val="A6A6A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6" name="Picture 25" descr="2013_05_02_12_37_38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7800" y="3505200"/>
                  <a:ext cx="392714" cy="845987"/>
                </a:xfrm>
                <a:prstGeom prst="rect">
                  <a:avLst/>
                </a:prstGeom>
              </p:spPr>
            </p:pic>
          </p:grpSp>
          <p:sp>
            <p:nvSpPr>
              <p:cNvPr id="28" name="TextBox 12"/>
              <p:cNvSpPr txBox="1">
                <a:spLocks noChangeArrowheads="1"/>
              </p:cNvSpPr>
              <p:nvPr/>
            </p:nvSpPr>
            <p:spPr bwMode="auto">
              <a:xfrm>
                <a:off x="4572000" y="2286000"/>
                <a:ext cx="1011214" cy="4001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2000" dirty="0" smtClean="0">
                    <a:solidFill>
                      <a:srgbClr val="FF0000"/>
                    </a:solidFill>
                  </a:rPr>
                  <a:t>Normal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1295400" y="3352800"/>
              <a:ext cx="685800" cy="1143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Straight Connector 30"/>
            <p:cNvCxnSpPr>
              <a:stCxn id="30" idx="7"/>
              <a:endCxn id="32" idx="2"/>
            </p:cNvCxnSpPr>
            <p:nvPr/>
          </p:nvCxnSpPr>
          <p:spPr>
            <a:xfrm flipV="1">
              <a:off x="1880767" y="2914710"/>
              <a:ext cx="367133" cy="6054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7"/>
            <p:cNvSpPr txBox="1">
              <a:spLocks noChangeArrowheads="1"/>
            </p:cNvSpPr>
            <p:nvPr/>
          </p:nvSpPr>
          <p:spPr bwMode="auto">
            <a:xfrm>
              <a:off x="1600200" y="2514600"/>
              <a:ext cx="1295400" cy="4001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</a:rPr>
                <a:t>Abnormal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685800"/>
            <a:ext cx="9144000" cy="5562600"/>
            <a:chOff x="0" y="685800"/>
            <a:chExt cx="9144000" cy="55626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685800"/>
              <a:ext cx="9144000" cy="5562600"/>
              <a:chOff x="0" y="685800"/>
              <a:chExt cx="9144000" cy="556260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85800"/>
                <a:ext cx="9144000" cy="556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657600" y="5084064"/>
                <a:ext cx="5468112" cy="935736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rgbClr val="A6A6A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2971800" y="1219200"/>
              <a:ext cx="3657600" cy="8302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</a:rPr>
                <a:t>Low current pulse causes </a:t>
              </a:r>
              <a:r>
                <a:rPr lang="en-US" dirty="0" smtClean="0">
                  <a:solidFill>
                    <a:srgbClr val="FF0000"/>
                  </a:solidFill>
                </a:rPr>
                <a:t>beam loss in </a:t>
              </a:r>
              <a:r>
                <a:rPr lang="en-US" dirty="0">
                  <a:solidFill>
                    <a:srgbClr val="FF0000"/>
                  </a:solidFill>
                </a:rPr>
                <a:t>SCL</a:t>
              </a:r>
            </a:p>
          </p:txBody>
        </p:sp>
        <p:cxnSp>
          <p:nvCxnSpPr>
            <p:cNvPr id="7" name="Straight Connector 6"/>
            <p:cNvCxnSpPr>
              <a:endCxn id="6" idx="1"/>
            </p:cNvCxnSpPr>
            <p:nvPr/>
          </p:nvCxnSpPr>
          <p:spPr>
            <a:xfrm flipV="1">
              <a:off x="685800" y="1635125"/>
              <a:ext cx="2286000" cy="6778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0" y="685800"/>
            <a:ext cx="9144000" cy="5562115"/>
            <a:chOff x="0" y="686285"/>
            <a:chExt cx="9144000" cy="5562115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686285"/>
              <a:ext cx="9144000" cy="5562115"/>
              <a:chOff x="0" y="685800"/>
              <a:chExt cx="9144000" cy="556211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685800"/>
                <a:ext cx="9144000" cy="5562115"/>
              </a:xfrm>
              <a:prstGeom prst="rect">
                <a:avLst/>
              </a:prstGeom>
            </p:spPr>
          </p:pic>
          <p:pic>
            <p:nvPicPr>
              <p:cNvPr id="11" name="Picture 10" descr="2013_05_02_12_20_0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3200" y="1295403"/>
                <a:ext cx="459951" cy="3352797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657600" y="5084064"/>
                <a:ext cx="5468112" cy="935736"/>
              </a:xfrm>
              <a:prstGeom prst="rect">
                <a:avLst/>
              </a:prstGeom>
              <a:solidFill>
                <a:srgbClr val="A6A6A6"/>
              </a:solidFill>
              <a:ln>
                <a:solidFill>
                  <a:srgbClr val="A6A6A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2612378" y="2343090"/>
              <a:ext cx="2950222" cy="7078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</a:rPr>
                <a:t>Normal </a:t>
              </a:r>
              <a:r>
                <a:rPr lang="en-US" sz="2000" dirty="0" smtClean="0">
                  <a:solidFill>
                    <a:srgbClr val="FF0000"/>
                  </a:solidFill>
                </a:rPr>
                <a:t>ion source pulse</a:t>
              </a:r>
            </a:p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</a:rPr>
                <a:t>~ 33 mA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941090" cy="442429"/>
          </a:xfrm>
        </p:spPr>
        <p:txBody>
          <a:bodyPr/>
          <a:lstStyle/>
          <a:p>
            <a:r>
              <a:rPr lang="en-US" sz="2600" dirty="0" smtClean="0"/>
              <a:t>Beam loss due to ion source/LEBT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662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69359"/>
          </a:xfrm>
        </p:spPr>
        <p:txBody>
          <a:bodyPr/>
          <a:lstStyle/>
          <a:p>
            <a:r>
              <a:rPr lang="en-US" sz="2800" dirty="0" smtClean="0"/>
              <a:t>How we measure beam loss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1422954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Argon </a:t>
            </a:r>
            <a:r>
              <a:rPr lang="en-US" sz="1800" dirty="0" smtClean="0"/>
              <a:t>filled ionization </a:t>
            </a:r>
            <a:r>
              <a:rPr lang="en-US" sz="1800" dirty="0"/>
              <a:t>c</a:t>
            </a:r>
            <a:r>
              <a:rPr lang="en-US" sz="1800" dirty="0" smtClean="0"/>
              <a:t>hamber </a:t>
            </a:r>
            <a:r>
              <a:rPr lang="en-US" sz="1800" dirty="0"/>
              <a:t>d</a:t>
            </a:r>
            <a:r>
              <a:rPr lang="en-US" sz="1800" dirty="0" smtClean="0"/>
              <a:t>etectors (~307)</a:t>
            </a:r>
            <a:endParaRPr lang="en-US" sz="1400" dirty="0"/>
          </a:p>
          <a:p>
            <a:r>
              <a:rPr lang="en-US" sz="1800" dirty="0"/>
              <a:t>Scintillation </a:t>
            </a:r>
            <a:r>
              <a:rPr lang="en-US" sz="1800" dirty="0" smtClean="0"/>
              <a:t>detectors with photomultiplier tubes (~55</a:t>
            </a:r>
            <a:r>
              <a:rPr lang="en-US" sz="1800" dirty="0"/>
              <a:t>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Neutron </a:t>
            </a:r>
            <a:r>
              <a:rPr lang="en-US" sz="1600" dirty="0" smtClean="0">
                <a:solidFill>
                  <a:srgbClr val="000000"/>
                </a:solidFill>
              </a:rPr>
              <a:t>detectors - especially useful below ~100 MeV (e.g. DTL)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Fast </a:t>
            </a:r>
            <a:r>
              <a:rPr lang="en-US" sz="1600" dirty="0">
                <a:solidFill>
                  <a:srgbClr val="000000"/>
                </a:solidFill>
              </a:rPr>
              <a:t>loss </a:t>
            </a:r>
            <a:r>
              <a:rPr lang="en-US" sz="1600" dirty="0" smtClean="0">
                <a:solidFill>
                  <a:srgbClr val="000000"/>
                </a:solidFill>
              </a:rPr>
              <a:t>detectors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7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830763" cy="212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32268"/>
            <a:ext cx="5751063" cy="4068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8755" y="4732855"/>
            <a:ext cx="226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of ionization chamber BLM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867400"/>
            <a:ext cx="226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BLM display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6052066"/>
            <a:ext cx="304800" cy="16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04" y="177114"/>
            <a:ext cx="9261396" cy="835613"/>
          </a:xfrm>
        </p:spPr>
        <p:txBody>
          <a:bodyPr/>
          <a:lstStyle/>
          <a:p>
            <a:r>
              <a:rPr lang="en-US" sz="2800" dirty="0"/>
              <a:t>Typical activation levels for 1 MW operations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 descr="Whol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24198" r="1" b="24568"/>
          <a:stretch/>
        </p:blipFill>
        <p:spPr>
          <a:xfrm>
            <a:off x="0" y="1636931"/>
            <a:ext cx="919458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33355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CCL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5 –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033355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DTL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1 –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084731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SCL </a:t>
            </a:r>
            <a:br>
              <a:rPr lang="en-US" sz="1600" dirty="0" smtClean="0"/>
            </a:br>
            <a:r>
              <a:rPr lang="en-US" sz="1600" dirty="0" smtClean="0"/>
              <a:t>10 – 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885" y="5505271"/>
            <a:ext cx="8754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numbers are mrem/h at 30 cm from beam line after 1 MW operations followed by </a:t>
            </a:r>
            <a:br>
              <a:rPr lang="en-US" dirty="0" smtClean="0"/>
            </a:br>
            <a:r>
              <a:rPr lang="en-US" dirty="0" smtClean="0"/>
              <a:t>~48 hours of low-power studies	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			(divide by 100 to get </a:t>
            </a:r>
            <a:r>
              <a:rPr lang="en-US" dirty="0" err="1" smtClean="0"/>
              <a:t>mSv</a:t>
            </a:r>
            <a:r>
              <a:rPr lang="en-US" dirty="0" smtClean="0"/>
              <a:t>/h)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3039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195155"/>
            <a:ext cx="16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Ring injection </a:t>
            </a:r>
            <a:br>
              <a:rPr lang="en-US" sz="1600" dirty="0" smtClean="0"/>
            </a:br>
            <a:r>
              <a:rPr lang="en-US" sz="1600" dirty="0" smtClean="0"/>
              <a:t>5 – 300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106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collimation</a:t>
            </a:r>
            <a:br>
              <a:rPr lang="en-US" dirty="0" smtClean="0"/>
            </a:br>
            <a:r>
              <a:rPr lang="en-US" dirty="0" smtClean="0"/>
              <a:t>5 – 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6800" y="1636931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Ring extraction</a:t>
            </a:r>
          </a:p>
          <a:p>
            <a:r>
              <a:rPr lang="en-US" sz="1600" dirty="0" smtClean="0"/>
              <a:t>&lt;5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3033355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RTBT</a:t>
            </a:r>
          </a:p>
          <a:p>
            <a:r>
              <a:rPr lang="en-US" sz="1600" dirty="0" smtClean="0"/>
              <a:t>&lt;5 – 15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15000" y="3770531"/>
            <a:ext cx="152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0" y="3084731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HEBT</a:t>
            </a:r>
            <a:br>
              <a:rPr lang="en-US" sz="1600" dirty="0" smtClean="0"/>
            </a:br>
            <a:r>
              <a:rPr lang="en-US" sz="1600" dirty="0" smtClean="0"/>
              <a:t>5 – 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3800" y="21703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90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086600" y="2398931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9200" y="17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791200" y="2856131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53400" y="2475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315200" y="2703731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29400" y="415153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150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62800" y="3846731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10200" y="2932331"/>
            <a:ext cx="533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638800" y="1941731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81200" y="42277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 at CM2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057400" y="3770531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43000" y="42277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 at CCL4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828800" y="3770531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828800" y="48373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180 LEDP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1947335" y="3770531"/>
            <a:ext cx="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685800"/>
            <a:ext cx="4114800" cy="209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u="sng" dirty="0" smtClean="0"/>
              <a:t>Causes of beam loss, in approx. order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Stripper foil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Aperture limitation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Residual gas stripping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Extraction inefficiency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Lattice transition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Collimation inefficiency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Intra-beam stripping </a:t>
            </a:r>
          </a:p>
        </p:txBody>
      </p:sp>
    </p:spTree>
    <p:extLst>
      <p:ext uri="{BB962C8B-B14F-4D97-AF65-F5344CB8AC3E}">
        <p14:creationId xmlns:p14="http://schemas.microsoft.com/office/powerpoint/2010/main" val="18065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2" grpId="0"/>
      <p:bldP spid="27" grpId="0"/>
      <p:bldP spid="30" grpId="0"/>
      <p:bldP spid="43" grpId="0"/>
      <p:bldP spid="53" grpId="0"/>
      <p:bldP spid="58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Beam loss control and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2397579"/>
          </a:xfrm>
        </p:spPr>
        <p:txBody>
          <a:bodyPr/>
          <a:lstStyle/>
          <a:p>
            <a:r>
              <a:rPr lang="en-US" u="sng" dirty="0" smtClean="0"/>
              <a:t>Scraping</a:t>
            </a:r>
            <a:r>
              <a:rPr lang="en-US" dirty="0" smtClean="0"/>
              <a:t> – best done at low beam energies</a:t>
            </a:r>
          </a:p>
          <a:p>
            <a:r>
              <a:rPr lang="en-US" u="sng" dirty="0" smtClean="0"/>
              <a:t>Increase beam size</a:t>
            </a:r>
            <a:r>
              <a:rPr lang="en-US" dirty="0" smtClean="0"/>
              <a:t> in superconducting linac, to reduce intrabeam stripping</a:t>
            </a:r>
          </a:p>
          <a:p>
            <a:r>
              <a:rPr lang="en-US" u="sng" dirty="0" smtClean="0"/>
              <a:t>Adjust quadrupole magnet and RF phase </a:t>
            </a:r>
            <a:r>
              <a:rPr lang="en-US" u="sng" dirty="0" err="1" smtClean="0"/>
              <a:t>setpoints</a:t>
            </a:r>
            <a:r>
              <a:rPr lang="en-US" dirty="0" smtClean="0"/>
              <a:t> to empirically reduce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446" name="Picture 86" descr="HEBT-Ring-RT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16"/>
          <a:stretch>
            <a:fillRect/>
          </a:stretch>
        </p:blipFill>
        <p:spPr bwMode="auto">
          <a:xfrm>
            <a:off x="4764088" y="1988403"/>
            <a:ext cx="4379912" cy="4411662"/>
          </a:xfrm>
          <a:prstGeom prst="rect">
            <a:avLst/>
          </a:prstGeom>
          <a:noFill/>
        </p:spPr>
      </p:pic>
      <p:sp>
        <p:nvSpPr>
          <p:cNvPr id="527363" name="Line 3"/>
          <p:cNvSpPr>
            <a:spLocks noChangeShapeType="1"/>
          </p:cNvSpPr>
          <p:nvPr/>
        </p:nvSpPr>
        <p:spPr bwMode="auto">
          <a:xfrm>
            <a:off x="534988" y="4618890"/>
            <a:ext cx="4768850" cy="158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3988" y="0"/>
            <a:ext cx="8229600" cy="496290"/>
          </a:xfrm>
        </p:spPr>
        <p:txBody>
          <a:bodyPr/>
          <a:lstStyle/>
          <a:p>
            <a:r>
              <a:rPr lang="en-US" dirty="0" smtClean="0"/>
              <a:t>1: Beam loss reduction by scraping</a:t>
            </a:r>
            <a:endParaRPr lang="en-US" dirty="0"/>
          </a:p>
        </p:txBody>
      </p:sp>
      <p:sp>
        <p:nvSpPr>
          <p:cNvPr id="527377" name="Text Box 17"/>
          <p:cNvSpPr txBox="1">
            <a:spLocks noChangeArrowheads="1"/>
          </p:cNvSpPr>
          <p:nvPr/>
        </p:nvSpPr>
        <p:spPr bwMode="auto">
          <a:xfrm>
            <a:off x="8083550" y="3769578"/>
            <a:ext cx="596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2"/>
                </a:solidFill>
                <a:ea typeface="Arial" charset="0"/>
                <a:cs typeface="Arial" charset="0"/>
              </a:rPr>
              <a:t>RTBT</a:t>
            </a:r>
          </a:p>
        </p:txBody>
      </p:sp>
      <p:sp>
        <p:nvSpPr>
          <p:cNvPr id="527378" name="Text Box 18"/>
          <p:cNvSpPr txBox="1">
            <a:spLocks noChangeArrowheads="1"/>
          </p:cNvSpPr>
          <p:nvPr/>
        </p:nvSpPr>
        <p:spPr bwMode="auto">
          <a:xfrm>
            <a:off x="5667375" y="4241065"/>
            <a:ext cx="596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2"/>
                </a:solidFill>
                <a:ea typeface="Arial" charset="0"/>
                <a:cs typeface="Arial" charset="0"/>
              </a:rPr>
              <a:t>HEBT</a:t>
            </a:r>
          </a:p>
        </p:txBody>
      </p:sp>
      <p:sp>
        <p:nvSpPr>
          <p:cNvPr id="527379" name="Text Box 19"/>
          <p:cNvSpPr txBox="1">
            <a:spLocks noChangeArrowheads="1"/>
          </p:cNvSpPr>
          <p:nvPr/>
        </p:nvSpPr>
        <p:spPr bwMode="auto">
          <a:xfrm>
            <a:off x="6527800" y="2864703"/>
            <a:ext cx="59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>
                <a:solidFill>
                  <a:schemeClr val="bg2"/>
                </a:solidFill>
                <a:ea typeface="Arial" charset="0"/>
                <a:cs typeface="Arial" charset="0"/>
              </a:rPr>
              <a:t>Injection</a:t>
            </a:r>
          </a:p>
        </p:txBody>
      </p:sp>
      <p:sp>
        <p:nvSpPr>
          <p:cNvPr id="527380" name="Text Box 20"/>
          <p:cNvSpPr txBox="1">
            <a:spLocks noChangeArrowheads="1"/>
          </p:cNvSpPr>
          <p:nvPr/>
        </p:nvSpPr>
        <p:spPr bwMode="auto">
          <a:xfrm>
            <a:off x="7077075" y="2666265"/>
            <a:ext cx="59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600">
                <a:solidFill>
                  <a:schemeClr val="bg2"/>
                </a:solidFill>
                <a:ea typeface="Arial" charset="0"/>
                <a:cs typeface="Arial" charset="0"/>
              </a:rPr>
              <a:t>Extraction</a:t>
            </a:r>
          </a:p>
        </p:txBody>
      </p:sp>
      <p:sp>
        <p:nvSpPr>
          <p:cNvPr id="527381" name="Text Box 21"/>
          <p:cNvSpPr txBox="1">
            <a:spLocks noChangeArrowheads="1"/>
          </p:cNvSpPr>
          <p:nvPr/>
        </p:nvSpPr>
        <p:spPr bwMode="auto">
          <a:xfrm>
            <a:off x="6697663" y="3264753"/>
            <a:ext cx="59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>
                <a:solidFill>
                  <a:schemeClr val="bg2"/>
                </a:solidFill>
                <a:ea typeface="Arial" charset="0"/>
                <a:cs typeface="Arial" charset="0"/>
              </a:rPr>
              <a:t>RF</a:t>
            </a:r>
          </a:p>
        </p:txBody>
      </p:sp>
      <p:sp>
        <p:nvSpPr>
          <p:cNvPr id="527382" name="Text Box 22"/>
          <p:cNvSpPr txBox="1">
            <a:spLocks noChangeArrowheads="1"/>
          </p:cNvSpPr>
          <p:nvPr/>
        </p:nvSpPr>
        <p:spPr bwMode="auto">
          <a:xfrm>
            <a:off x="6788150" y="2369403"/>
            <a:ext cx="59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>
                <a:solidFill>
                  <a:schemeClr val="bg2"/>
                </a:solidFill>
                <a:ea typeface="Arial" charset="0"/>
                <a:cs typeface="Arial" charset="0"/>
              </a:rPr>
              <a:t>Collimators</a:t>
            </a:r>
          </a:p>
        </p:txBody>
      </p:sp>
      <p:sp>
        <p:nvSpPr>
          <p:cNvPr id="527383" name="Rectangle 23"/>
          <p:cNvSpPr>
            <a:spLocks noChangeArrowheads="1"/>
          </p:cNvSpPr>
          <p:nvPr/>
        </p:nvSpPr>
        <p:spPr bwMode="auto">
          <a:xfrm>
            <a:off x="6643688" y="513482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>
              <a:ea typeface="Arial" charset="0"/>
              <a:cs typeface="Arial" charset="0"/>
            </a:endParaRP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5"/>
          <a:stretch/>
        </p:blipFill>
        <p:spPr bwMode="auto">
          <a:xfrm>
            <a:off x="152400" y="3917912"/>
            <a:ext cx="4766623" cy="14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427599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531203"/>
            <a:ext cx="235212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MEBT:</a:t>
            </a:r>
          </a:p>
          <a:p>
            <a:r>
              <a:rPr lang="en-US" sz="1600" dirty="0" smtClean="0"/>
              <a:t>Left-right scrapers</a:t>
            </a:r>
          </a:p>
          <a:p>
            <a:r>
              <a:rPr lang="en-US" sz="1600" dirty="0" smtClean="0"/>
              <a:t>Top-bottom added 2013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48000" y="2674203"/>
            <a:ext cx="317246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HEBT:</a:t>
            </a:r>
          </a:p>
          <a:p>
            <a:r>
              <a:rPr lang="en-US" sz="1600" dirty="0" smtClean="0"/>
              <a:t>Two pairs of left-right scrapers</a:t>
            </a:r>
          </a:p>
          <a:p>
            <a:r>
              <a:rPr lang="en-US" sz="1600" dirty="0"/>
              <a:t>Two pairs of </a:t>
            </a:r>
            <a:r>
              <a:rPr lang="en-US" sz="1600" dirty="0" smtClean="0"/>
              <a:t>top-bottom scrapers</a:t>
            </a:r>
          </a:p>
          <a:p>
            <a:r>
              <a:rPr lang="en-US" sz="1600" dirty="0" smtClean="0"/>
              <a:t>Two collimators</a:t>
            </a:r>
            <a:endParaRPr lang="en-US" sz="16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1143030" y="2362200"/>
            <a:ext cx="337833" cy="2140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9" idx="2"/>
          </p:cNvCxnSpPr>
          <p:nvPr/>
        </p:nvCxnSpPr>
        <p:spPr>
          <a:xfrm>
            <a:off x="4634232" y="3751421"/>
            <a:ext cx="928368" cy="827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971800" y="5722203"/>
            <a:ext cx="425569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HEBT:</a:t>
            </a:r>
          </a:p>
          <a:p>
            <a:r>
              <a:rPr lang="en-US" sz="1600" dirty="0"/>
              <a:t>L</a:t>
            </a:r>
            <a:r>
              <a:rPr lang="en-US" sz="1600" dirty="0" smtClean="0"/>
              <a:t>eft-right (high and low momentum) scrapers</a:t>
            </a:r>
          </a:p>
          <a:p>
            <a:r>
              <a:rPr lang="en-US" sz="1600" dirty="0" smtClean="0"/>
              <a:t>Followed by beam dump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5410200" y="769203"/>
            <a:ext cx="335530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Ring:</a:t>
            </a:r>
          </a:p>
          <a:p>
            <a:r>
              <a:rPr lang="en-US" sz="1600" dirty="0" smtClean="0"/>
              <a:t>Four scrapers (0, 45, 90, 135 deg.)</a:t>
            </a:r>
          </a:p>
          <a:p>
            <a:r>
              <a:rPr lang="en-US" sz="1600" dirty="0" smtClean="0"/>
              <a:t>Three collimators</a:t>
            </a:r>
            <a:endParaRPr lang="en-US" sz="1600" dirty="0"/>
          </a:p>
        </p:txBody>
      </p:sp>
      <p:cxnSp>
        <p:nvCxnSpPr>
          <p:cNvPr id="101" name="Straight Arrow Connector 100"/>
          <p:cNvCxnSpPr>
            <a:stCxn id="96" idx="0"/>
          </p:cNvCxnSpPr>
          <p:nvPr/>
        </p:nvCxnSpPr>
        <p:spPr>
          <a:xfrm flipV="1">
            <a:off x="5099646" y="4503003"/>
            <a:ext cx="1148754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7" idx="2"/>
          </p:cNvCxnSpPr>
          <p:nvPr/>
        </p:nvCxnSpPr>
        <p:spPr>
          <a:xfrm>
            <a:off x="7087853" y="1600200"/>
            <a:ext cx="74947" cy="693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5800" y="1219200"/>
            <a:ext cx="172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Most effective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55624" y="2352469"/>
            <a:ext cx="22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Occasionally used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67400" y="439341"/>
            <a:ext cx="22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Almost never used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00400" y="5410200"/>
            <a:ext cx="149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Rarely used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1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496290"/>
          </a:xfrm>
        </p:spPr>
        <p:txBody>
          <a:bodyPr/>
          <a:lstStyle/>
          <a:p>
            <a:r>
              <a:rPr lang="en-US" dirty="0" smtClean="0"/>
              <a:t>1: MEBT Scraping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2286000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sz="2400" dirty="0" smtClean="0"/>
              <a:t>Standard part of production</a:t>
            </a:r>
          </a:p>
          <a:p>
            <a:pPr>
              <a:spcBef>
                <a:spcPts val="700"/>
              </a:spcBef>
            </a:pPr>
            <a:r>
              <a:rPr lang="en-US" sz="2400" dirty="0" smtClean="0"/>
              <a:t>Reduces linac and injection dump </a:t>
            </a:r>
            <a:br>
              <a:rPr lang="en-US" sz="2400" dirty="0" smtClean="0"/>
            </a:br>
            <a:r>
              <a:rPr lang="en-US" sz="2400" dirty="0" smtClean="0"/>
              <a:t>losses by up to ~60%</a:t>
            </a:r>
          </a:p>
          <a:p>
            <a:pPr>
              <a:spcBef>
                <a:spcPts val="700"/>
              </a:spcBef>
            </a:pPr>
            <a:r>
              <a:rPr lang="en-US" sz="2400" dirty="0" smtClean="0"/>
              <a:t>Effectiveness in loss reduction varies </a:t>
            </a:r>
            <a:br>
              <a:rPr lang="en-US" sz="2400" dirty="0" smtClean="0"/>
            </a:br>
            <a:r>
              <a:rPr lang="en-US" sz="2400" dirty="0" smtClean="0"/>
              <a:t>from source to source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2622061" cy="2133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743200" y="4114800"/>
            <a:ext cx="2605984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3429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MEBT Emittance without scraping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34684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MEBT Emittance with scraping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2600" y="304800"/>
            <a:ext cx="3467513" cy="3048000"/>
            <a:chOff x="4953000" y="3048000"/>
            <a:chExt cx="3924713" cy="320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3352800"/>
              <a:ext cx="3924713" cy="289560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410200" y="4419600"/>
              <a:ext cx="2497501" cy="1416168"/>
              <a:chOff x="5410200" y="4419600"/>
              <a:chExt cx="2497501" cy="1416168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5943600" y="4419600"/>
                <a:ext cx="914400" cy="990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096000" y="4648200"/>
                <a:ext cx="685800" cy="114300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410200" y="45720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/>
                    </a:solidFill>
                  </a:rPr>
                  <a:t>No scraping</a:t>
                </a:r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10200" y="5334000"/>
                <a:ext cx="9906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scraping</a:t>
                </a:r>
                <a:endParaRPr lang="en-US" sz="1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76998" y="5486400"/>
                <a:ext cx="1430703" cy="349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Gaussian fit</a:t>
                </a:r>
                <a:endParaRPr lang="en-US" sz="14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791200" y="3048000"/>
              <a:ext cx="3039845" cy="41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DTL profile, log scale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27" y="3733800"/>
            <a:ext cx="3550235" cy="25197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5320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HEBT profile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6550223"/>
            <a:ext cx="2159566" cy="307777"/>
          </a:xfrm>
          <a:prstGeom prst="rect">
            <a:avLst/>
          </a:prstGeom>
          <a:solidFill>
            <a:srgbClr val="FFF7D4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A. Aleksandrov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84599" y="6138329"/>
            <a:ext cx="800119" cy="246221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 smtClean="0"/>
              <a:t>x [mm]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402937" y="5056194"/>
            <a:ext cx="1028346" cy="246221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 smtClean="0"/>
              <a:t>x</a:t>
            </a:r>
            <a:r>
              <a:rPr lang="en-US" sz="1600" dirty="0" smtClean="0">
                <a:latin typeface="Symbol" charset="2"/>
                <a:cs typeface="Symbol" charset="2"/>
              </a:rPr>
              <a:t>’</a:t>
            </a:r>
            <a:r>
              <a:rPr lang="en-US" sz="1600" dirty="0" smtClean="0"/>
              <a:t> [</a:t>
            </a:r>
            <a:r>
              <a:rPr lang="en-US" sz="1600" dirty="0" err="1" smtClean="0"/>
              <a:t>mrad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340258" y="4963063"/>
            <a:ext cx="1028346" cy="246221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 smtClean="0"/>
              <a:t>x</a:t>
            </a:r>
            <a:r>
              <a:rPr lang="en-US" sz="1600" dirty="0" smtClean="0">
                <a:latin typeface="Symbol" charset="2"/>
                <a:cs typeface="Symbol" charset="2"/>
              </a:rPr>
              <a:t>’</a:t>
            </a:r>
            <a:r>
              <a:rPr lang="en-US" sz="1600" dirty="0" smtClean="0"/>
              <a:t> [</a:t>
            </a:r>
            <a:r>
              <a:rPr lang="en-US" sz="1600" dirty="0" err="1" smtClean="0"/>
              <a:t>mrad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41405" y="6104464"/>
            <a:ext cx="800119" cy="246221"/>
          </a:xfrm>
          <a:prstGeom prst="rect">
            <a:avLst/>
          </a:prstGeom>
          <a:solidFill>
            <a:srgbClr val="FFFFFF"/>
          </a:solidFill>
        </p:spPr>
        <p:txBody>
          <a:bodyPr wrap="none" tIns="0" bIns="0" rtlCol="0">
            <a:spAutoFit/>
          </a:bodyPr>
          <a:lstStyle/>
          <a:p>
            <a:r>
              <a:rPr lang="en-US" sz="1600" dirty="0" smtClean="0"/>
              <a:t>x [mm]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306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/>
          <p:nvPr/>
        </p:nvGrpSpPr>
        <p:grpSpPr>
          <a:xfrm>
            <a:off x="685800" y="990600"/>
            <a:ext cx="8610600" cy="3417200"/>
            <a:chOff x="838200" y="838200"/>
            <a:chExt cx="8610600" cy="3417200"/>
          </a:xfrm>
        </p:grpSpPr>
        <p:sp>
          <p:nvSpPr>
            <p:cNvPr id="5" name="TextBox 17"/>
            <p:cNvSpPr txBox="1">
              <a:spLocks noChangeArrowheads="1"/>
            </p:cNvSpPr>
            <p:nvPr/>
          </p:nvSpPr>
          <p:spPr bwMode="auto">
            <a:xfrm>
              <a:off x="4800600" y="1676400"/>
              <a:ext cx="4648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Beam Charge</a:t>
              </a:r>
              <a:r>
                <a:rPr lang="en-US" sz="1400" dirty="0" smtClean="0"/>
                <a:t> (</a:t>
              </a:r>
              <a:r>
                <a:rPr lang="en-US" sz="1400" dirty="0"/>
                <a:t>typically scrape </a:t>
              </a:r>
              <a:r>
                <a:rPr lang="en-US" sz="1400" dirty="0" smtClean="0"/>
                <a:t>~3</a:t>
              </a:r>
              <a:r>
                <a:rPr lang="en-US" sz="1400" dirty="0"/>
                <a:t>-4% of the </a:t>
              </a:r>
              <a:r>
                <a:rPr lang="en-US" sz="1400" dirty="0" smtClean="0"/>
                <a:t>beam)</a:t>
              </a:r>
              <a:endParaRPr lang="en-US" sz="1400" dirty="0"/>
            </a:p>
          </p:txBody>
        </p:sp>
        <p:grpSp>
          <p:nvGrpSpPr>
            <p:cNvPr id="6" name="Group 31"/>
            <p:cNvGrpSpPr/>
            <p:nvPr/>
          </p:nvGrpSpPr>
          <p:grpSpPr>
            <a:xfrm>
              <a:off x="838200" y="838200"/>
              <a:ext cx="7239000" cy="3417200"/>
              <a:chOff x="1752600" y="609600"/>
              <a:chExt cx="7239000" cy="3417200"/>
            </a:xfrm>
          </p:grpSpPr>
          <p:sp>
            <p:nvSpPr>
              <p:cNvPr id="7" name="TextBox 9"/>
              <p:cNvSpPr txBox="1">
                <a:spLocks noChangeArrowheads="1"/>
              </p:cNvSpPr>
              <p:nvPr/>
            </p:nvSpPr>
            <p:spPr bwMode="auto">
              <a:xfrm>
                <a:off x="2971800" y="3657600"/>
                <a:ext cx="685800" cy="369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  <p:grpSp>
            <p:nvGrpSpPr>
              <p:cNvPr id="8" name="Group 30"/>
              <p:cNvGrpSpPr/>
              <p:nvPr/>
            </p:nvGrpSpPr>
            <p:grpSpPr>
              <a:xfrm>
                <a:off x="1752600" y="609600"/>
                <a:ext cx="7239000" cy="3151875"/>
                <a:chOff x="1752600" y="609600"/>
                <a:chExt cx="7239000" cy="3151875"/>
              </a:xfrm>
            </p:grpSpPr>
            <p:grpSp>
              <p:nvGrpSpPr>
                <p:cNvPr id="9" name="Group 29"/>
                <p:cNvGrpSpPr/>
                <p:nvPr/>
              </p:nvGrpSpPr>
              <p:grpSpPr>
                <a:xfrm>
                  <a:off x="1752600" y="762000"/>
                  <a:ext cx="7239000" cy="2999475"/>
                  <a:chOff x="1752600" y="762000"/>
                  <a:chExt cx="7239000" cy="2999475"/>
                </a:xfrm>
              </p:grpSpPr>
              <p:grpSp>
                <p:nvGrpSpPr>
                  <p:cNvPr id="13" name="Group 27"/>
                  <p:cNvGrpSpPr/>
                  <p:nvPr/>
                </p:nvGrpSpPr>
                <p:grpSpPr>
                  <a:xfrm>
                    <a:off x="5334000" y="2008861"/>
                    <a:ext cx="3657600" cy="947064"/>
                    <a:chOff x="5334000" y="2008861"/>
                    <a:chExt cx="3657600" cy="947064"/>
                  </a:xfrm>
                </p:grpSpPr>
                <p:cxnSp>
                  <p:nvCxnSpPr>
                    <p:cNvPr id="19" name="Straight Arrow Connector 18"/>
                    <p:cNvCxnSpPr/>
                    <p:nvPr/>
                  </p:nvCxnSpPr>
                  <p:spPr bwMode="auto">
                    <a:xfrm flipV="1">
                      <a:off x="5334000" y="2192337"/>
                      <a:ext cx="914400" cy="763588"/>
                    </a:xfrm>
                    <a:prstGeom prst="straightConnector1">
                      <a:avLst/>
                    </a:prstGeom>
                    <a:ln>
                      <a:solidFill>
                        <a:schemeClr val="accent5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Text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8400" y="2008861"/>
                      <a:ext cx="2743200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 dirty="0" smtClean="0"/>
                        <a:t>Warm linac beam loss (~55% lower loss at this location)</a:t>
                      </a:r>
                      <a:endParaRPr lang="en-US" sz="1400" dirty="0"/>
                    </a:p>
                  </p:txBody>
                </p:sp>
              </p:grpSp>
              <p:grpSp>
                <p:nvGrpSpPr>
                  <p:cNvPr id="14" name="Group 28"/>
                  <p:cNvGrpSpPr/>
                  <p:nvPr/>
                </p:nvGrpSpPr>
                <p:grpSpPr>
                  <a:xfrm>
                    <a:off x="1752600" y="762000"/>
                    <a:ext cx="7010400" cy="2999475"/>
                    <a:chOff x="1752600" y="762000"/>
                    <a:chExt cx="7010400" cy="2999475"/>
                  </a:xfrm>
                </p:grpSpPr>
                <p:pic>
                  <p:nvPicPr>
                    <p:cNvPr id="15" name="Picture 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 l="21501" t="-4576" r="25314" b="4047"/>
                    <a:stretch>
                      <a:fillRect/>
                    </a:stretch>
                  </p:blipFill>
                  <p:spPr bwMode="auto">
                    <a:xfrm>
                      <a:off x="1752600" y="762000"/>
                      <a:ext cx="3657600" cy="29994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16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1600" y="2819398"/>
                      <a:ext cx="3581400" cy="523220"/>
                      <a:chOff x="5334000" y="3750363"/>
                      <a:chExt cx="3581400" cy="523408"/>
                    </a:xfrm>
                  </p:grpSpPr>
                  <p:cxnSp>
                    <p:nvCxnSpPr>
                      <p:cNvPr id="17" name="Straight Arrow Connector 16"/>
                      <p:cNvCxnSpPr>
                        <a:endCxn id="18" idx="1"/>
                      </p:cNvCxnSpPr>
                      <p:nvPr/>
                    </p:nvCxnSpPr>
                    <p:spPr>
                      <a:xfrm flipV="1">
                        <a:off x="5334000" y="4012067"/>
                        <a:ext cx="685800" cy="195659"/>
                      </a:xfrm>
                      <a:prstGeom prst="straightConnector1">
                        <a:avLst/>
                      </a:prstGeom>
                      <a:ln>
                        <a:solidFill>
                          <a:srgbClr val="BD9A2F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Text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19800" y="3750363"/>
                        <a:ext cx="2895600" cy="5234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Ring Injection </a:t>
                        </a:r>
                        <a:r>
                          <a:rPr lang="en-US" sz="1400" dirty="0"/>
                          <a:t>Dump </a:t>
                        </a:r>
                        <a:r>
                          <a:rPr lang="en-US" sz="1400" dirty="0" smtClean="0"/>
                          <a:t>beam loss (~57% lower loss at this location)</a:t>
                        </a:r>
                        <a:endParaRPr lang="en-US" sz="1400" dirty="0"/>
                      </a:p>
                    </p:txBody>
                  </p:sp>
                </p:grpSp>
              </p:grpSp>
            </p:grpSp>
            <p:grpSp>
              <p:nvGrpSpPr>
                <p:cNvPr id="10" name="Group 26"/>
                <p:cNvGrpSpPr/>
                <p:nvPr/>
              </p:nvGrpSpPr>
              <p:grpSpPr>
                <a:xfrm>
                  <a:off x="3733800" y="609600"/>
                  <a:ext cx="1752600" cy="307777"/>
                  <a:chOff x="3733800" y="609600"/>
                  <a:chExt cx="1752600" cy="307777"/>
                </a:xfrm>
              </p:grpSpPr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3733800" y="914400"/>
                    <a:ext cx="1676400" cy="1588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962400" y="609600"/>
                    <a:ext cx="1524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FF0000"/>
                        </a:solidFill>
                      </a:rPr>
                      <a:t>Scrapers in</a:t>
                    </a:r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4280"/>
            <a:ext cx="9032796" cy="496290"/>
          </a:xfrm>
        </p:spPr>
        <p:txBody>
          <a:bodyPr/>
          <a:lstStyle/>
          <a:p>
            <a:r>
              <a:rPr lang="en-US" dirty="0" smtClean="0"/>
              <a:t>1: Scraping at low beam energy (2.5 MeV)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267200" y="2090410"/>
            <a:ext cx="380998" cy="1955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4953000"/>
            <a:ext cx="84582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+mn-cs"/>
              </a:rPr>
              <a:t>The effectiveness of the </a:t>
            </a:r>
            <a:r>
              <a:rPr lang="en-US" sz="2400" dirty="0" smtClean="0">
                <a:latin typeface="Arial Narrow" pitchFamily="34" charset="0"/>
                <a:cs typeface="+mn-cs"/>
              </a:rPr>
              <a:t>MEBT scrapers </a:t>
            </a:r>
            <a:r>
              <a:rPr lang="en-US" sz="2400" dirty="0">
                <a:latin typeface="Arial Narrow" pitchFamily="34" charset="0"/>
                <a:cs typeface="+mn-cs"/>
              </a:rPr>
              <a:t>varies with the ion source and the machine </a:t>
            </a:r>
            <a:r>
              <a:rPr lang="en-US" sz="2400" dirty="0" smtClean="0">
                <a:latin typeface="Arial Narrow" pitchFamily="34" charset="0"/>
                <a:cs typeface="+mn-cs"/>
              </a:rPr>
              <a:t>lattice</a:t>
            </a:r>
            <a:endParaRPr lang="en-US" sz="2400" dirty="0">
              <a:latin typeface="Arial Narrow" pitchFamily="34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6550223"/>
            <a:ext cx="1960743" cy="307777"/>
          </a:xfrm>
          <a:prstGeom prst="rect">
            <a:avLst/>
          </a:prstGeom>
          <a:solidFill>
            <a:srgbClr val="FFF7D4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J. </a:t>
            </a:r>
            <a:r>
              <a:rPr lang="en-US" sz="1400" dirty="0" err="1" smtClean="0"/>
              <a:t>Galambos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90600" y="1295400"/>
            <a:ext cx="1676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400" y="990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Scrapers out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2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rgbClr val="00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913069-075D-49F7-AF90-34940D1480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3668</TotalTime>
  <Words>1837</Words>
  <Application>Microsoft Macintosh PowerPoint</Application>
  <PresentationFormat>On-screen Show (4:3)</PresentationFormat>
  <Paragraphs>290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Powerpoint-Template_HFIR-SNS</vt:lpstr>
      <vt:lpstr>Graph</vt:lpstr>
      <vt:lpstr>SNS beam loss and control</vt:lpstr>
      <vt:lpstr>Motivation</vt:lpstr>
      <vt:lpstr>H− vs H+ beam loss mechanisms</vt:lpstr>
      <vt:lpstr>How we measure beam loss</vt:lpstr>
      <vt:lpstr>Typical activation levels for 1 MW operations </vt:lpstr>
      <vt:lpstr>Beam loss control and mitigation</vt:lpstr>
      <vt:lpstr>1: Beam loss reduction by scraping</vt:lpstr>
      <vt:lpstr>1: MEBT Scraping</vt:lpstr>
      <vt:lpstr>1: Scraping at low beam energy (2.5 MeV)</vt:lpstr>
      <vt:lpstr>2: Beam loss reduction by increasing the beam size in the SCL</vt:lpstr>
      <vt:lpstr>3: Beam loss reduction by empirically adjusting magnets and RF phase</vt:lpstr>
      <vt:lpstr>3: Mis-match in the linac and transport line</vt:lpstr>
      <vt:lpstr>3: Linac RF phases design vs production (2012)</vt:lpstr>
      <vt:lpstr>3: Linac RF phases design vs production (2015)</vt:lpstr>
      <vt:lpstr>Stability of low loss tune</vt:lpstr>
      <vt:lpstr>Stability of low loss tune (cont.)</vt:lpstr>
      <vt:lpstr>Superconducting Linac beam loss trends</vt:lpstr>
      <vt:lpstr>Ring beam loss trends</vt:lpstr>
      <vt:lpstr>Occasional beam loss (errant beams)</vt:lpstr>
      <vt:lpstr>Why occasional beam losses are important</vt:lpstr>
      <vt:lpstr>Beam loss due to warm linac RF</vt:lpstr>
      <vt:lpstr>Beam loss due to ion source</vt:lpstr>
      <vt:lpstr>At SNS, the majority of trips originate in the warm linac</vt:lpstr>
      <vt:lpstr>Plans for further improvements</vt:lpstr>
      <vt:lpstr>Summary</vt:lpstr>
      <vt:lpstr>Summary (cont.)</vt:lpstr>
      <vt:lpstr>PowerPoint Presentation</vt:lpstr>
      <vt:lpstr>PowerPoint Presentation</vt:lpstr>
      <vt:lpstr>3: SNS Linac Transverse Lattice: Design vs. Operation</vt:lpstr>
      <vt:lpstr>3: Example: beam tails are created in DTL</vt:lpstr>
      <vt:lpstr>SC Linac Activation vs time (Courtesy C. Peters)</vt:lpstr>
      <vt:lpstr>Ring Injection Activation (Peak) (Courtesy C. Peters)</vt:lpstr>
      <vt:lpstr>Residual Activation Decay  (Zhukov, Assadi, Popova)</vt:lpstr>
      <vt:lpstr>Capturing the occasional beam loss events in the SNS linac</vt:lpstr>
      <vt:lpstr>How much beam is lost</vt:lpstr>
      <vt:lpstr>Beam loss due to ion source/LEBT</vt:lpstr>
    </vt:vector>
  </TitlesOfParts>
  <Manager/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Manning, Renee</dc:creator>
  <cp:keywords>Spallation Neuton Souce, Neutron Sciences Directorate</cp:keywords>
  <dc:description/>
  <cp:lastModifiedBy>Plum, Michael A.</cp:lastModifiedBy>
  <cp:revision>82</cp:revision>
  <cp:lastPrinted>2015-05-22T13:28:13Z</cp:lastPrinted>
  <dcterms:created xsi:type="dcterms:W3CDTF">2014-04-28T13:33:12Z</dcterms:created>
  <dcterms:modified xsi:type="dcterms:W3CDTF">2015-06-04T18:10:04Z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