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8"/>
  </p:notesMasterIdLst>
  <p:handoutMasterIdLst>
    <p:handoutMasterId r:id="rId39"/>
  </p:handoutMasterIdLst>
  <p:sldIdLst>
    <p:sldId id="407" r:id="rId2"/>
    <p:sldId id="476" r:id="rId3"/>
    <p:sldId id="490" r:id="rId4"/>
    <p:sldId id="484" r:id="rId5"/>
    <p:sldId id="485" r:id="rId6"/>
    <p:sldId id="486" r:id="rId7"/>
    <p:sldId id="491" r:id="rId8"/>
    <p:sldId id="487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3" r:id="rId20"/>
    <p:sldId id="502" r:id="rId21"/>
    <p:sldId id="504" r:id="rId22"/>
    <p:sldId id="508" r:id="rId23"/>
    <p:sldId id="509" r:id="rId24"/>
    <p:sldId id="505" r:id="rId25"/>
    <p:sldId id="506" r:id="rId26"/>
    <p:sldId id="510" r:id="rId27"/>
    <p:sldId id="512" r:id="rId28"/>
    <p:sldId id="513" r:id="rId29"/>
    <p:sldId id="514" r:id="rId30"/>
    <p:sldId id="515" r:id="rId31"/>
    <p:sldId id="516" r:id="rId32"/>
    <p:sldId id="517" r:id="rId33"/>
    <p:sldId id="518" r:id="rId34"/>
    <p:sldId id="519" r:id="rId35"/>
    <p:sldId id="507" r:id="rId36"/>
    <p:sldId id="511" r:id="rId37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99FF"/>
    <a:srgbClr val="9900FF"/>
    <a:srgbClr val="669900"/>
    <a:srgbClr val="CCCC00"/>
    <a:srgbClr val="FF00FF"/>
    <a:srgbClr val="1679BA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6102" autoAdjust="0"/>
  </p:normalViewPr>
  <p:slideViewPr>
    <p:cSldViewPr>
      <p:cViewPr varScale="1">
        <p:scale>
          <a:sx n="70" d="100"/>
          <a:sy n="70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995946-140B-4CF1-AD1E-BF97F8EE42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1559D-764F-4E00-A68C-2EDCB765BC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880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zh-CN" sz="100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C0914-7DAC-446D-B1C4-F3FE06D5F8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C0468-7EC6-4C7B-BF74-293690F4BD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3CA95-C802-45B8-8C2E-C23B93C228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9D374-A059-43B9-8EC2-83E438F5DB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242AF-0151-4A50-95EE-748BF3AA88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6EB83-CA6B-4C83-9AE2-CF4AFCFE3D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A1CEE-546F-4EE6-80F0-A536B6E2D4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75BC7-9F60-42AE-98CD-0B0BD60C8F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C999B-DDC1-4637-A310-2DBEFF9266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0F4A-F002-481A-8AD8-E313949A02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500AA654-6D9E-4D94-8AFC-1669A92A44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r>
              <a:rPr lang="zh-CN" altLang="en-US" sz="900">
                <a:solidFill>
                  <a:schemeClr val="bg1"/>
                </a:solidFill>
                <a:latin typeface="Impact" pitchFamily="34" charset="0"/>
              </a:rPr>
              <a:t>散裂中子源进展汇报  </a:t>
            </a:r>
            <a:fld id="{92C988A8-3FA8-4722-A9CB-83EDEF9CC403}" type="datetime4">
              <a:rPr lang="en-US" sz="900">
                <a:solidFill>
                  <a:schemeClr val="bg1"/>
                </a:solidFill>
                <a:latin typeface="Impact" pitchFamily="34" charset="0"/>
              </a:rPr>
              <a:pPr algn="l" eaLnBrk="0" hangingPunct="0">
                <a:defRPr/>
              </a:pPr>
              <a:t>June 7, 2015</a:t>
            </a:fld>
            <a:endParaRPr lang="zh-CN" altLang="en-US" sz="90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20689"/>
            <a:ext cx="8382000" cy="5184800"/>
          </a:xfrm>
        </p:spPr>
        <p:txBody>
          <a:bodyPr/>
          <a:lstStyle/>
          <a:p>
            <a:pPr eaLnBrk="1" hangingPunct="1"/>
            <a:r>
              <a:rPr lang="en-US" altLang="zh-CN" sz="4400" dirty="0" smtClean="0">
                <a:solidFill>
                  <a:schemeClr val="tx1"/>
                </a:solidFill>
                <a:ea typeface="华文新魏" pitchFamily="2" charset="-122"/>
              </a:rPr>
              <a:t>CSNS </a:t>
            </a:r>
            <a:r>
              <a:rPr lang="en-US" altLang="zh-CN" sz="4400" dirty="0">
                <a:solidFill>
                  <a:schemeClr val="tx1"/>
                </a:solidFill>
                <a:ea typeface="华文新魏" pitchFamily="2" charset="-122"/>
              </a:rPr>
              <a:t>Accelerator Control </a:t>
            </a:r>
            <a:r>
              <a:rPr lang="en-US" altLang="zh-CN" sz="4400" dirty="0" smtClean="0">
                <a:solidFill>
                  <a:schemeClr val="tx1"/>
                </a:solidFill>
                <a:ea typeface="华文新魏" pitchFamily="2" charset="-122"/>
              </a:rPr>
              <a:t/>
            </a:r>
            <a:br>
              <a:rPr lang="en-US" altLang="zh-CN" sz="4400" dirty="0" smtClean="0">
                <a:solidFill>
                  <a:schemeClr val="tx1"/>
                </a:solidFill>
                <a:ea typeface="华文新魏" pitchFamily="2" charset="-122"/>
              </a:rPr>
            </a:br>
            <a:r>
              <a:rPr lang="en-US" altLang="zh-CN" sz="4400" dirty="0" smtClean="0">
                <a:solidFill>
                  <a:schemeClr val="tx1"/>
                </a:solidFill>
                <a:ea typeface="华文新魏" pitchFamily="2" charset="-122"/>
              </a:rPr>
              <a:t>and </a:t>
            </a:r>
            <a:r>
              <a:rPr lang="en-US" altLang="zh-CN" sz="4400" dirty="0">
                <a:solidFill>
                  <a:schemeClr val="tx1"/>
                </a:solidFill>
                <a:ea typeface="华文新魏" pitchFamily="2" charset="-122"/>
              </a:rPr>
              <a:t>Beam Instrumentation </a:t>
            </a:r>
            <a:r>
              <a:rPr lang="zh-CN" altLang="en-US" sz="4400" dirty="0" smtClean="0">
                <a:solidFill>
                  <a:schemeClr val="tx1"/>
                </a:solidFill>
                <a:ea typeface="华文新魏" pitchFamily="2" charset="-122"/>
              </a:rPr>
              <a:t/>
            </a:r>
            <a:br>
              <a:rPr lang="zh-CN" altLang="en-US" sz="4400" dirty="0" smtClean="0">
                <a:solidFill>
                  <a:schemeClr val="tx1"/>
                </a:solidFill>
                <a:ea typeface="华文新魏" pitchFamily="2" charset="-122"/>
              </a:rPr>
            </a:br>
            <a:r>
              <a:rPr lang="en-US" altLang="zh-CN" sz="4400" dirty="0" smtClean="0">
                <a:solidFill>
                  <a:schemeClr val="tx1"/>
                </a:solidFill>
                <a:ea typeface="华文新魏" pitchFamily="2" charset="-122"/>
              </a:rPr>
              <a:t/>
            </a:r>
            <a:br>
              <a:rPr lang="en-US" altLang="zh-CN" sz="4400" dirty="0" smtClean="0">
                <a:solidFill>
                  <a:schemeClr val="tx1"/>
                </a:solidFill>
                <a:ea typeface="华文新魏" pitchFamily="2" charset="-122"/>
              </a:rPr>
            </a:br>
            <a:r>
              <a:rPr lang="en-US" altLang="zh-CN" sz="4400" dirty="0" smtClean="0">
                <a:solidFill>
                  <a:schemeClr val="tx1"/>
                </a:solidFill>
                <a:ea typeface="华文新魏" pitchFamily="2" charset="-122"/>
              </a:rPr>
              <a:t/>
            </a:r>
            <a:br>
              <a:rPr lang="en-US" altLang="zh-CN" sz="4400" dirty="0" smtClean="0">
                <a:solidFill>
                  <a:schemeClr val="tx1"/>
                </a:solidFill>
                <a:ea typeface="华文新魏" pitchFamily="2" charset="-122"/>
              </a:rPr>
            </a:br>
            <a:r>
              <a:rPr lang="en-US" altLang="zh-CN" sz="3200" dirty="0" smtClean="0">
                <a:solidFill>
                  <a:schemeClr val="tx1"/>
                </a:solidFill>
                <a:ea typeface="华文新魏" pitchFamily="2" charset="-122"/>
              </a:rPr>
              <a:t>JIN </a:t>
            </a:r>
            <a:r>
              <a:rPr lang="en-US" altLang="zh-CN" sz="3200" dirty="0" err="1" smtClean="0">
                <a:solidFill>
                  <a:schemeClr val="tx1"/>
                </a:solidFill>
                <a:ea typeface="华文新魏" pitchFamily="2" charset="-122"/>
              </a:rPr>
              <a:t>Dapeng</a:t>
            </a:r>
            <a:r>
              <a:rPr lang="en-US" altLang="zh-CN" sz="3200" dirty="0" smtClean="0">
                <a:solidFill>
                  <a:schemeClr val="tx1"/>
                </a:solidFill>
                <a:ea typeface="华文新魏" pitchFamily="2" charset="-122"/>
              </a:rPr>
              <a:t>, XU </a:t>
            </a:r>
            <a:r>
              <a:rPr lang="en-US" altLang="zh-CN" sz="3200" dirty="0" err="1" smtClean="0">
                <a:solidFill>
                  <a:schemeClr val="tx1"/>
                </a:solidFill>
                <a:ea typeface="华文新魏" pitchFamily="2" charset="-122"/>
              </a:rPr>
              <a:t>Taoguang</a:t>
            </a:r>
            <a:r>
              <a:rPr lang="en-US" altLang="zh-CN" sz="3200" dirty="0" smtClean="0">
                <a:solidFill>
                  <a:schemeClr val="tx1"/>
                </a:solidFill>
                <a:ea typeface="华文新魏" pitchFamily="2" charset="-122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ea typeface="华文新魏" pitchFamily="2" charset="-122"/>
              </a:rPr>
              <a:t>…</a:t>
            </a:r>
            <a:r>
              <a:rPr lang="zh-CN" altLang="en-US" sz="2800" dirty="0" smtClean="0">
                <a:solidFill>
                  <a:schemeClr val="tx1"/>
                </a:solidFill>
                <a:ea typeface="华文新魏" pitchFamily="2" charset="-122"/>
              </a:rPr>
              <a:t/>
            </a:r>
            <a:br>
              <a:rPr lang="zh-CN" altLang="en-US" sz="2800" dirty="0" smtClean="0">
                <a:solidFill>
                  <a:schemeClr val="tx1"/>
                </a:solidFill>
                <a:ea typeface="华文新魏" pitchFamily="2" charset="-122"/>
              </a:rPr>
            </a:br>
            <a:r>
              <a:rPr lang="zh-CN" altLang="en-US" sz="2800" dirty="0" smtClean="0">
                <a:solidFill>
                  <a:schemeClr val="tx1"/>
                </a:solidFill>
                <a:ea typeface="华文新魏" pitchFamily="2" charset="-122"/>
              </a:rPr>
              <a:t> </a:t>
            </a:r>
            <a:br>
              <a:rPr lang="zh-CN" altLang="en-US" sz="2800" dirty="0" smtClean="0">
                <a:solidFill>
                  <a:schemeClr val="tx1"/>
                </a:solidFill>
                <a:ea typeface="华文新魏" pitchFamily="2" charset="-122"/>
              </a:rPr>
            </a:br>
            <a:r>
              <a:rPr lang="zh-CN" altLang="en-US" sz="2800" dirty="0" smtClean="0">
                <a:solidFill>
                  <a:schemeClr val="tx1"/>
                </a:solidFill>
                <a:ea typeface="华文新魏" pitchFamily="2" charset="-122"/>
              </a:rPr>
              <a:t>                                          </a:t>
            </a:r>
            <a:r>
              <a:rPr lang="en-US" altLang="zh-CN" sz="2800" dirty="0" smtClean="0">
                <a:solidFill>
                  <a:schemeClr val="tx1"/>
                </a:solidFill>
                <a:ea typeface="华文新魏" pitchFamily="2" charset="-122"/>
              </a:rPr>
              <a:t>June 9, 2015</a:t>
            </a:r>
            <a:endParaRPr lang="zh-CN" altLang="en-US" sz="2800" dirty="0" smtClean="0">
              <a:solidFill>
                <a:schemeClr val="tx1"/>
              </a:solidFill>
              <a:ea typeface="华文新魏" pitchFamily="2" charset="-122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91880" y="6217814"/>
            <a:ext cx="27352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FF"/>
                </a:solidFill>
              </a:rPr>
              <a:t>jindp@ihep.ac.cn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25521" y="6217813"/>
            <a:ext cx="27352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</a:rPr>
              <a:t>xutg@ihep.ac.cn</a:t>
            </a:r>
            <a:endParaRPr lang="en-US" altLang="zh-CN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Timing system : structure.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Event based.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5" y="1471612"/>
            <a:ext cx="717867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589720" y="4373562"/>
            <a:ext cx="2232025" cy="229076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66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Timing system : LINAC.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" y="1847453"/>
            <a:ext cx="88487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8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12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Photo of temporary main timing station.</a:t>
            </a:r>
          </a:p>
        </p:txBody>
      </p:sp>
      <p:grpSp>
        <p:nvGrpSpPr>
          <p:cNvPr id="8" name="组合 3"/>
          <p:cNvGrpSpPr>
            <a:grpSpLocks/>
          </p:cNvGrpSpPr>
          <p:nvPr/>
        </p:nvGrpSpPr>
        <p:grpSpPr bwMode="auto">
          <a:xfrm>
            <a:off x="609600" y="1842690"/>
            <a:ext cx="7431088" cy="4872038"/>
            <a:chOff x="683568" y="1412776"/>
            <a:chExt cx="7430199" cy="5088566"/>
          </a:xfrm>
        </p:grpSpPr>
        <p:pic>
          <p:nvPicPr>
            <p:cNvPr id="10" name="Picture 2" descr="C:\Users\dell\Desktop\IMG_20150512_14462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12776"/>
              <a:ext cx="3816424" cy="5088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圆角矩形标注 2"/>
            <p:cNvSpPr>
              <a:spLocks noChangeArrowheads="1"/>
            </p:cNvSpPr>
            <p:nvPr/>
          </p:nvSpPr>
          <p:spPr bwMode="auto">
            <a:xfrm>
              <a:off x="5077490" y="5013176"/>
              <a:ext cx="3022900" cy="648072"/>
            </a:xfrm>
            <a:prstGeom prst="wedgeRoundRectCallout">
              <a:avLst>
                <a:gd name="adj1" fmla="val -113247"/>
                <a:gd name="adj2" fmla="val 178"/>
                <a:gd name="adj3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made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324MHz Power Amplifier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圆角矩形标注 4"/>
            <p:cNvSpPr>
              <a:spLocks noChangeArrowheads="1"/>
            </p:cNvSpPr>
            <p:nvPr/>
          </p:nvSpPr>
          <p:spPr bwMode="auto">
            <a:xfrm>
              <a:off x="5077490" y="3957059"/>
              <a:ext cx="3022901" cy="648072"/>
            </a:xfrm>
            <a:prstGeom prst="wedgeRoundRectCallout">
              <a:avLst>
                <a:gd name="adj1" fmla="val -120545"/>
                <a:gd name="adj2" fmla="val 21800"/>
                <a:gd name="adj3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R&amp;S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Generator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圆角矩形标注 5"/>
            <p:cNvSpPr>
              <a:spLocks noChangeArrowheads="1"/>
            </p:cNvSpPr>
            <p:nvPr/>
          </p:nvSpPr>
          <p:spPr bwMode="auto">
            <a:xfrm>
              <a:off x="5077490" y="5853270"/>
              <a:ext cx="3022901" cy="648072"/>
            </a:xfrm>
            <a:prstGeom prst="wedgeRoundRectCallout">
              <a:avLst>
                <a:gd name="adj1" fmla="val -117309"/>
                <a:gd name="adj2" fmla="val -35014"/>
                <a:gd name="adj3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RF Ref. Line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圆角矩形标注 6"/>
            <p:cNvSpPr>
              <a:spLocks noChangeArrowheads="1"/>
            </p:cNvSpPr>
            <p:nvPr/>
          </p:nvSpPr>
          <p:spPr bwMode="auto">
            <a:xfrm>
              <a:off x="5077490" y="1988840"/>
              <a:ext cx="3036277" cy="648072"/>
            </a:xfrm>
            <a:prstGeom prst="wedgeRoundRectCallout">
              <a:avLst>
                <a:gd name="adj1" fmla="val -140742"/>
                <a:gd name="adj2" fmla="val 42106"/>
                <a:gd name="adj3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VME FOUT Module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圆角矩形标注 7"/>
            <p:cNvSpPr>
              <a:spLocks noChangeArrowheads="1"/>
            </p:cNvSpPr>
            <p:nvPr/>
          </p:nvSpPr>
          <p:spPr bwMode="auto">
            <a:xfrm>
              <a:off x="5077490" y="2996952"/>
              <a:ext cx="2950892" cy="648072"/>
            </a:xfrm>
            <a:prstGeom prst="wedgeRoundRectCallout">
              <a:avLst>
                <a:gd name="adj1" fmla="val -144548"/>
                <a:gd name="adj2" fmla="val 52360"/>
                <a:gd name="adj3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MRF EVG-230 Module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742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Timing system : OPIs.</a:t>
            </a:r>
          </a:p>
        </p:txBody>
      </p:sp>
      <p:pic>
        <p:nvPicPr>
          <p:cNvPr id="8" name="Picture 2" descr="L:\EVG_CONF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4" y="1910957"/>
            <a:ext cx="4321175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:\FE_COM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34" y="1896670"/>
            <a:ext cx="4741863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:\LRF_CO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59" y="1922070"/>
            <a:ext cx="4792663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837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14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Front end control : structure.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59" y="1845604"/>
            <a:ext cx="7487741" cy="48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81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15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Photos of front end control in use. Ion source hall.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320000" cy="32395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96" y="2492896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3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Machine protection system.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Requirements for drift tubes, </a:t>
            </a:r>
            <a:r>
              <a:rPr lang="en-US" altLang="zh-CN" sz="2800" b="1" kern="0" dirty="0" err="1" smtClean="0">
                <a:solidFill>
                  <a:srgbClr val="1679BA"/>
                </a:solidFill>
                <a:latin typeface="+mn-lt"/>
                <a:ea typeface="+mn-ea"/>
              </a:rPr>
              <a:t>bunchers</a:t>
            </a: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 and de-</a:t>
            </a:r>
            <a:r>
              <a:rPr lang="en-US" altLang="zh-CN" sz="2800" b="1" kern="0" dirty="0" err="1" smtClean="0">
                <a:solidFill>
                  <a:srgbClr val="1679BA"/>
                </a:solidFill>
                <a:latin typeface="+mn-lt"/>
                <a:ea typeface="+mn-ea"/>
              </a:rPr>
              <a:t>buncher</a:t>
            </a: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.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645" y="1345578"/>
            <a:ext cx="8467605" cy="5128868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 bwMode="auto">
          <a:xfrm flipH="1">
            <a:off x="1403648" y="5445224"/>
            <a:ext cx="576065" cy="0"/>
          </a:xfrm>
          <a:prstGeom prst="line">
            <a:avLst/>
          </a:prstGeom>
          <a:solidFill>
            <a:srgbClr val="FFFF00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1848909" y="5214391"/>
            <a:ext cx="92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17</a:t>
            </a:r>
            <a:r>
              <a:rPr lang="en-US" altLang="zh-CN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s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右箭头 19"/>
          <p:cNvSpPr/>
          <p:nvPr/>
        </p:nvSpPr>
        <p:spPr bwMode="auto">
          <a:xfrm>
            <a:off x="2677001" y="5308004"/>
            <a:ext cx="324036" cy="288032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29029" y="5214391"/>
            <a:ext cx="3467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sym typeface="Symbol" panose="05050102010706020507" pitchFamily="18" charset="2"/>
              </a:rPr>
              <a:t>5</a:t>
            </a:r>
            <a:r>
              <a:rPr lang="en-US" altLang="zh-CN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s due to Bragg Peak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81262" y="1988840"/>
            <a:ext cx="3283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Un-chopped beam, 15mA</a:t>
            </a:r>
          </a:p>
          <a:p>
            <a:pPr marL="342900" indent="-342900" algn="l">
              <a:buAutoNum type="arabicPeriod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Beam size : 0.2cm * 0.2cm RMS</a:t>
            </a:r>
          </a:p>
          <a:p>
            <a:pPr marL="342900" indent="-342900" algn="l">
              <a:buAutoNum type="arabicPeriod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Hitting the components directly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11161" y="5214391"/>
            <a:ext cx="254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10s if chopped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右箭头 23"/>
          <p:cNvSpPr/>
          <p:nvPr/>
        </p:nvSpPr>
        <p:spPr bwMode="auto">
          <a:xfrm>
            <a:off x="6354639" y="5308004"/>
            <a:ext cx="324036" cy="288032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40152" y="579368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Critical most cases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12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Machine protection system : architecture.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5" y="2492896"/>
            <a:ext cx="8488676" cy="28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Distribution of MPS part (PLC based).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" y="838200"/>
            <a:ext cx="863859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2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Distribution of FPS part (FPGA and high speed serial link based).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8" y="834591"/>
            <a:ext cx="8532813" cy="58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62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Outline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1340768"/>
            <a:ext cx="835317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Overall design and progress of the CSNS </a:t>
            </a:r>
            <a:r>
              <a:rPr lang="en-US" altLang="zh-CN" sz="2800" b="1" kern="0" dirty="0">
                <a:solidFill>
                  <a:srgbClr val="1679BA"/>
                </a:solidFill>
              </a:rPr>
              <a:t>accelerator control </a:t>
            </a:r>
            <a:r>
              <a:rPr lang="en-US" altLang="zh-CN" sz="2800" b="1" kern="0" dirty="0" smtClean="0">
                <a:solidFill>
                  <a:srgbClr val="1679BA"/>
                </a:solidFill>
              </a:rPr>
              <a:t>and </a:t>
            </a: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beam </a:t>
            </a: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instrumentation </a:t>
            </a: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systems</a:t>
            </a:r>
            <a:endParaRPr lang="en-US" altLang="zh-CN" sz="2800" b="1" kern="0" dirty="0" smtClean="0">
              <a:solidFill>
                <a:srgbClr val="1679BA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Next to do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Summary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20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+mn-lt"/>
                <a:ea typeface="+mn-ea"/>
              </a:rPr>
              <a:t>FPS : How to stop the beam and recover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3635896" y="2348880"/>
            <a:ext cx="1944216" cy="720080"/>
          </a:xfrm>
          <a:prstGeom prst="rect">
            <a:avLst/>
          </a:prstGeom>
          <a:solidFill>
            <a:srgbClr val="CC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FPS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95536" y="4221088"/>
            <a:ext cx="1944216" cy="720080"/>
          </a:xfrm>
          <a:prstGeom prst="rect">
            <a:avLst/>
          </a:prstGeom>
          <a:solidFill>
            <a:srgbClr val="CC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/>
              <a:t>IS Extraction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/>
              <a:t>Timing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555776" y="4221088"/>
            <a:ext cx="1944216" cy="720080"/>
          </a:xfrm>
          <a:prstGeom prst="rect">
            <a:avLst/>
          </a:prstGeom>
          <a:solidFill>
            <a:srgbClr val="CC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/>
              <a:t>IS HV Control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/>
              <a:t>Below 10kV?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716016" y="4221088"/>
            <a:ext cx="1944216" cy="720080"/>
          </a:xfrm>
          <a:prstGeom prst="rect">
            <a:avLst/>
          </a:prstGeom>
          <a:solidFill>
            <a:srgbClr val="CC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/>
              <a:t>RFQ Power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876256" y="4221088"/>
            <a:ext cx="1944216" cy="720080"/>
          </a:xfrm>
          <a:prstGeom prst="rect">
            <a:avLst/>
          </a:prstGeom>
          <a:solidFill>
            <a:srgbClr val="CCCC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/>
              <a:t>LLRF Beam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Gate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 flipH="1">
            <a:off x="755576" y="3068960"/>
            <a:ext cx="2880320" cy="1152128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接箭头连接符 13"/>
          <p:cNvCxnSpPr/>
          <p:nvPr/>
        </p:nvCxnSpPr>
        <p:spPr bwMode="auto">
          <a:xfrm flipV="1">
            <a:off x="1907704" y="3068960"/>
            <a:ext cx="1944216" cy="1152128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接箭头连接符 14"/>
          <p:cNvCxnSpPr/>
          <p:nvPr/>
        </p:nvCxnSpPr>
        <p:spPr bwMode="auto">
          <a:xfrm flipH="1">
            <a:off x="2915816" y="3068960"/>
            <a:ext cx="1512168" cy="1152128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 flipV="1">
            <a:off x="4139952" y="3068960"/>
            <a:ext cx="504056" cy="1152128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接箭头连接符 16"/>
          <p:cNvCxnSpPr>
            <a:endCxn id="11" idx="0"/>
          </p:cNvCxnSpPr>
          <p:nvPr/>
        </p:nvCxnSpPr>
        <p:spPr bwMode="auto">
          <a:xfrm>
            <a:off x="5076056" y="3068960"/>
            <a:ext cx="612068" cy="1152128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接箭头连接符 17"/>
          <p:cNvCxnSpPr>
            <a:endCxn id="12" idx="0"/>
          </p:cNvCxnSpPr>
          <p:nvPr/>
        </p:nvCxnSpPr>
        <p:spPr bwMode="auto">
          <a:xfrm>
            <a:off x="5580112" y="3068960"/>
            <a:ext cx="2268252" cy="1152128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直接箭头连接符 18"/>
          <p:cNvCxnSpPr>
            <a:endCxn id="8" idx="1"/>
          </p:cNvCxnSpPr>
          <p:nvPr/>
        </p:nvCxnSpPr>
        <p:spPr bwMode="auto">
          <a:xfrm>
            <a:off x="2555776" y="2708920"/>
            <a:ext cx="1080120" cy="0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>
            <a:off x="971600" y="5589240"/>
            <a:ext cx="576064" cy="0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41"/>
          <p:cNvSpPr txBox="1"/>
          <p:nvPr/>
        </p:nvSpPr>
        <p:spPr>
          <a:xfrm>
            <a:off x="1547664" y="537321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Interlock</a:t>
            </a:r>
            <a:endParaRPr lang="zh-CN" altLang="en-US" sz="2400" b="1" dirty="0"/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6516216" y="5661248"/>
            <a:ext cx="576064" cy="0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44"/>
          <p:cNvSpPr txBox="1"/>
          <p:nvPr/>
        </p:nvSpPr>
        <p:spPr>
          <a:xfrm>
            <a:off x="7092280" y="544522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Reset</a:t>
            </a:r>
            <a:endParaRPr lang="zh-CN" altLang="en-US" sz="2400" b="1" dirty="0"/>
          </a:p>
        </p:txBody>
      </p:sp>
      <p:cxnSp>
        <p:nvCxnSpPr>
          <p:cNvPr id="24" name="直接箭头连接符 23"/>
          <p:cNvCxnSpPr/>
          <p:nvPr/>
        </p:nvCxnSpPr>
        <p:spPr bwMode="auto">
          <a:xfrm>
            <a:off x="3563888" y="5589240"/>
            <a:ext cx="576064" cy="0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46"/>
          <p:cNvSpPr txBox="1"/>
          <p:nvPr/>
        </p:nvSpPr>
        <p:spPr>
          <a:xfrm>
            <a:off x="4139952" y="537321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Feedback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7635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25" y="1470025"/>
            <a:ext cx="3852863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6"/>
          <p:cNvSpPr>
            <a:spLocks noChangeArrowheads="1"/>
          </p:cNvSpPr>
          <p:nvPr/>
        </p:nvSpPr>
        <p:spPr bwMode="auto">
          <a:xfrm>
            <a:off x="1277425" y="2613025"/>
            <a:ext cx="2143125" cy="719138"/>
          </a:xfrm>
          <a:prstGeom prst="wedgeRoundRectCallout">
            <a:avLst>
              <a:gd name="adj1" fmla="val 98005"/>
              <a:gd name="adj2" fmla="val 5824"/>
              <a:gd name="adj3" fmla="val 16667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 smtClean="0">
                <a:solidFill>
                  <a:srgbClr val="0000FF"/>
                </a:solidFill>
              </a:rPr>
              <a:t>Main Board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VME</a:t>
            </a:r>
          </a:p>
        </p:txBody>
      </p:sp>
      <p:sp>
        <p:nvSpPr>
          <p:cNvPr id="11" name="圆角矩形标注 7"/>
          <p:cNvSpPr>
            <a:spLocks noChangeArrowheads="1"/>
          </p:cNvSpPr>
          <p:nvPr/>
        </p:nvSpPr>
        <p:spPr bwMode="auto">
          <a:xfrm>
            <a:off x="1277425" y="3398838"/>
            <a:ext cx="2143125" cy="500062"/>
          </a:xfrm>
          <a:prstGeom prst="wedgeRoundRectCallout">
            <a:avLst>
              <a:gd name="adj1" fmla="val 111843"/>
              <a:gd name="adj2" fmla="val 18523"/>
              <a:gd name="adj3" fmla="val 16667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IS Mother </a:t>
            </a:r>
            <a:r>
              <a:rPr lang="en-US" altLang="zh-CN" sz="1600" dirty="0" smtClean="0">
                <a:solidFill>
                  <a:srgbClr val="0000FF"/>
                </a:solidFill>
              </a:rPr>
              <a:t>Board</a:t>
            </a:r>
            <a:endParaRPr lang="en-US" altLang="zh-CN" sz="1600" dirty="0">
              <a:solidFill>
                <a:srgbClr val="0000FF"/>
              </a:solidFill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1277425" y="3970338"/>
            <a:ext cx="2143125" cy="500062"/>
          </a:xfrm>
          <a:prstGeom prst="wedgeRoundRectCallout">
            <a:avLst>
              <a:gd name="adj1" fmla="val 100583"/>
              <a:gd name="adj2" fmla="val -29731"/>
              <a:gd name="adj3" fmla="val 16667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MPS</a:t>
            </a:r>
            <a:r>
              <a:rPr lang="en-US" altLang="zh-CN" sz="24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Mother </a:t>
            </a:r>
            <a:r>
              <a:rPr lang="en-US" altLang="zh-CN" sz="1600" dirty="0" smtClean="0">
                <a:solidFill>
                  <a:srgbClr val="0000FF"/>
                </a:solidFill>
              </a:rPr>
              <a:t>Board</a:t>
            </a:r>
            <a:endParaRPr lang="en-US" altLang="zh-CN" sz="1600" dirty="0">
              <a:solidFill>
                <a:srgbClr val="0000FF"/>
              </a:solidFill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1277425" y="4541838"/>
            <a:ext cx="2143125" cy="500062"/>
          </a:xfrm>
          <a:prstGeom prst="wedgeRoundRectCallout">
            <a:avLst>
              <a:gd name="adj1" fmla="val 106509"/>
              <a:gd name="adj2" fmla="val -72907"/>
              <a:gd name="adj3" fmla="val 16667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Timing Mother </a:t>
            </a:r>
            <a:r>
              <a:rPr lang="en-US" altLang="zh-CN" sz="1600" dirty="0" smtClean="0">
                <a:solidFill>
                  <a:srgbClr val="0000FF"/>
                </a:solidFill>
              </a:rPr>
              <a:t>Board</a:t>
            </a:r>
            <a:endParaRPr lang="en-US" altLang="zh-CN" sz="1600" dirty="0">
              <a:solidFill>
                <a:srgbClr val="0000FF"/>
              </a:solidFill>
            </a:endParaRPr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1277425" y="5113338"/>
            <a:ext cx="2143125" cy="500062"/>
          </a:xfrm>
          <a:prstGeom prst="wedgeRoundRectCallout">
            <a:avLst>
              <a:gd name="adj1" fmla="val 97620"/>
              <a:gd name="adj2" fmla="val -131319"/>
              <a:gd name="adj3" fmla="val 16667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LLRF</a:t>
            </a:r>
            <a:r>
              <a:rPr lang="en-US" altLang="zh-CN" sz="24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Mother </a:t>
            </a:r>
            <a:r>
              <a:rPr lang="en-US" altLang="zh-CN" sz="1600" dirty="0" smtClean="0">
                <a:solidFill>
                  <a:srgbClr val="0000FF"/>
                </a:solidFill>
              </a:rPr>
              <a:t>Board</a:t>
            </a:r>
            <a:endParaRPr lang="en-US" altLang="zh-CN" sz="1600" dirty="0">
              <a:solidFill>
                <a:srgbClr val="0000FF"/>
              </a:solidFill>
            </a:endParaRP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1277425" y="5684838"/>
            <a:ext cx="2143125" cy="428625"/>
          </a:xfrm>
          <a:prstGeom prst="wedgeRoundRectCallout">
            <a:avLst>
              <a:gd name="adj1" fmla="val 100583"/>
              <a:gd name="adj2" fmla="val -194810"/>
              <a:gd name="adj3" fmla="val 16667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LLRF Mother </a:t>
            </a:r>
            <a:r>
              <a:rPr lang="en-US" altLang="zh-CN" sz="1600" dirty="0" smtClean="0">
                <a:solidFill>
                  <a:srgbClr val="0000FF"/>
                </a:solidFill>
              </a:rPr>
              <a:t>Board</a:t>
            </a:r>
            <a:endParaRPr lang="en-US" altLang="zh-CN" sz="1600" dirty="0">
              <a:solidFill>
                <a:srgbClr val="0000FF"/>
              </a:solidFill>
            </a:endParaRP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1277425" y="6184900"/>
            <a:ext cx="2143125" cy="500063"/>
          </a:xfrm>
          <a:prstGeom prst="wedgeRoundRectCallout">
            <a:avLst>
              <a:gd name="adj1" fmla="val 111843"/>
              <a:gd name="adj2" fmla="val -184653"/>
              <a:gd name="adj3" fmla="val 16667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BLM</a:t>
            </a:r>
            <a:r>
              <a:rPr lang="en-US" altLang="zh-CN" sz="24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Mother</a:t>
            </a:r>
            <a:r>
              <a:rPr lang="en-US" altLang="zh-CN" sz="2400" dirty="0">
                <a:solidFill>
                  <a:srgbClr val="0000FF"/>
                </a:solidFill>
              </a:rPr>
              <a:t> </a:t>
            </a:r>
            <a:r>
              <a:rPr lang="en-US" altLang="zh-CN" sz="1600" dirty="0" smtClean="0">
                <a:solidFill>
                  <a:srgbClr val="0000FF"/>
                </a:solidFill>
              </a:rPr>
              <a:t>Board</a:t>
            </a:r>
            <a:endParaRPr lang="en-US" altLang="zh-CN" sz="1600" dirty="0">
              <a:solidFill>
                <a:srgbClr val="0000FF"/>
              </a:solidFill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8063988" y="2827338"/>
            <a:ext cx="1071562" cy="719137"/>
          </a:xfrm>
          <a:prstGeom prst="wedgeRoundRectCallout">
            <a:avLst>
              <a:gd name="adj1" fmla="val -147704"/>
              <a:gd name="adj2" fmla="val 102954"/>
              <a:gd name="adj3" fmla="val 16667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000">
                <a:solidFill>
                  <a:srgbClr val="0000FF"/>
                </a:solidFill>
              </a:rPr>
              <a:t>OPI</a:t>
            </a:r>
            <a:endParaRPr lang="en-US" altLang="zh-CN" sz="2400">
              <a:solidFill>
                <a:srgbClr val="0000FF"/>
              </a:solidFill>
            </a:endParaRPr>
          </a:p>
        </p:txBody>
      </p:sp>
      <p:sp>
        <p:nvSpPr>
          <p:cNvPr id="18" name="圆角矩形标注 7"/>
          <p:cNvSpPr>
            <a:spLocks noChangeArrowheads="1"/>
          </p:cNvSpPr>
          <p:nvPr/>
        </p:nvSpPr>
        <p:spPr bwMode="auto">
          <a:xfrm>
            <a:off x="1277425" y="1470025"/>
            <a:ext cx="2143125" cy="500063"/>
          </a:xfrm>
          <a:prstGeom prst="wedgeRoundRectCallout">
            <a:avLst>
              <a:gd name="adj1" fmla="val 111843"/>
              <a:gd name="adj2" fmla="val 18523"/>
              <a:gd name="adj3" fmla="val 16667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>
                <a:solidFill>
                  <a:srgbClr val="0000FF"/>
                </a:solidFill>
              </a:rPr>
              <a:t>Opt</a:t>
            </a:r>
            <a:r>
              <a:rPr lang="en-US" altLang="zh-CN" sz="2400">
                <a:solidFill>
                  <a:srgbClr val="0000FF"/>
                </a:solidFill>
              </a:rPr>
              <a:t>. </a:t>
            </a:r>
            <a:r>
              <a:rPr lang="en-US" altLang="zh-CN" sz="1600">
                <a:solidFill>
                  <a:srgbClr val="0000FF"/>
                </a:solidFill>
              </a:rPr>
              <a:t>adaptor</a:t>
            </a:r>
          </a:p>
        </p:txBody>
      </p:sp>
      <p:sp>
        <p:nvSpPr>
          <p:cNvPr id="19" name="圆角矩形标注 7"/>
          <p:cNvSpPr>
            <a:spLocks noChangeArrowheads="1"/>
          </p:cNvSpPr>
          <p:nvPr/>
        </p:nvSpPr>
        <p:spPr bwMode="auto">
          <a:xfrm>
            <a:off x="1277425" y="2041525"/>
            <a:ext cx="2143125" cy="500063"/>
          </a:xfrm>
          <a:prstGeom prst="wedgeRoundRectCallout">
            <a:avLst>
              <a:gd name="adj1" fmla="val 98806"/>
              <a:gd name="adj2" fmla="val 23602"/>
              <a:gd name="adj3" fmla="val 16667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>
                <a:solidFill>
                  <a:srgbClr val="0000FF"/>
                </a:solidFill>
              </a:rPr>
              <a:t>Opt</a:t>
            </a:r>
            <a:r>
              <a:rPr lang="en-US" altLang="zh-CN" sz="2400">
                <a:solidFill>
                  <a:srgbClr val="0000FF"/>
                </a:solidFill>
              </a:rPr>
              <a:t>. </a:t>
            </a:r>
            <a:r>
              <a:rPr lang="en-US" altLang="zh-CN" sz="1600">
                <a:solidFill>
                  <a:srgbClr val="0000FF"/>
                </a:solidFill>
              </a:rPr>
              <a:t>transceiver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6380" y="1629569"/>
            <a:ext cx="104644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800" dirty="0" smtClean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FPS Central Station 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800" dirty="0" smtClean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Field photo</a:t>
            </a:r>
            <a:endParaRPr lang="en-US" altLang="zh-CN" sz="2800" dirty="0">
              <a:solidFill>
                <a:srgbClr val="99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1983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22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+mn-lt"/>
                <a:ea typeface="+mn-ea"/>
              </a:rPr>
              <a:t>FPS : Illustration of connections</a:t>
            </a:r>
          </a:p>
        </p:txBody>
      </p:sp>
      <p:pic>
        <p:nvPicPr>
          <p:cNvPr id="26" name="图片 9" descr="快保护系统架构图--朱鹏_Engli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7910"/>
            <a:ext cx="8785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圆角矩形标注 3"/>
          <p:cNvSpPr>
            <a:spLocks noChangeArrowheads="1"/>
          </p:cNvSpPr>
          <p:nvPr/>
        </p:nvSpPr>
        <p:spPr bwMode="auto">
          <a:xfrm>
            <a:off x="6751762" y="1716348"/>
            <a:ext cx="2160587" cy="720725"/>
          </a:xfrm>
          <a:prstGeom prst="wedgeRoundRectCallout">
            <a:avLst>
              <a:gd name="adj1" fmla="val -10773"/>
              <a:gd name="adj2" fmla="val 123264"/>
              <a:gd name="adj3" fmla="val 16667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endParaRPr lang="en-US" altLang="zh-CN" sz="2400" dirty="0">
              <a:solidFill>
                <a:srgbClr val="0000FF"/>
              </a:solidFill>
            </a:endParaRPr>
          </a:p>
        </p:txBody>
      </p:sp>
      <p:sp>
        <p:nvSpPr>
          <p:cNvPr id="28" name="圆角矩形标注 3"/>
          <p:cNvSpPr>
            <a:spLocks noChangeArrowheads="1"/>
          </p:cNvSpPr>
          <p:nvPr/>
        </p:nvSpPr>
        <p:spPr bwMode="auto">
          <a:xfrm>
            <a:off x="4108574" y="1716348"/>
            <a:ext cx="2160588" cy="720725"/>
          </a:xfrm>
          <a:prstGeom prst="wedgeRoundRectCallout">
            <a:avLst>
              <a:gd name="adj1" fmla="val -33699"/>
              <a:gd name="adj2" fmla="val 128551"/>
              <a:gd name="adj3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board</a:t>
            </a:r>
            <a:endParaRPr lang="en-US" altLang="zh-CN" sz="2400">
              <a:solidFill>
                <a:srgbClr val="0000FF"/>
              </a:solidFill>
            </a:endParaRPr>
          </a:p>
        </p:txBody>
      </p:sp>
      <p:sp>
        <p:nvSpPr>
          <p:cNvPr id="29" name="圆角矩形标注 3"/>
          <p:cNvSpPr>
            <a:spLocks noChangeArrowheads="1"/>
          </p:cNvSpPr>
          <p:nvPr/>
        </p:nvSpPr>
        <p:spPr bwMode="auto">
          <a:xfrm>
            <a:off x="393824" y="1644910"/>
            <a:ext cx="2500313" cy="720725"/>
          </a:xfrm>
          <a:prstGeom prst="wedgeRoundRectCallout">
            <a:avLst>
              <a:gd name="adj1" fmla="val -30120"/>
              <a:gd name="adj2" fmla="val 162032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 Daughter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card</a:t>
            </a:r>
            <a:endParaRPr lang="en-US" altLang="zh-CN" sz="2400" dirty="0">
              <a:solidFill>
                <a:srgbClr val="0000FF"/>
              </a:solidFill>
              <a:latin typeface="Arial" charset="0"/>
              <a:ea typeface="宋体" charset="-122"/>
            </a:endParaRPr>
          </a:p>
        </p:txBody>
      </p:sp>
      <p:sp>
        <p:nvSpPr>
          <p:cNvPr id="30" name="圆角矩形标注 3"/>
          <p:cNvSpPr>
            <a:spLocks noChangeArrowheads="1"/>
          </p:cNvSpPr>
          <p:nvPr/>
        </p:nvSpPr>
        <p:spPr bwMode="auto">
          <a:xfrm>
            <a:off x="4108574" y="1716348"/>
            <a:ext cx="2160588" cy="720725"/>
          </a:xfrm>
          <a:prstGeom prst="wedgeRoundRectCallout">
            <a:avLst>
              <a:gd name="adj1" fmla="val 62116"/>
              <a:gd name="adj2" fmla="val 123264"/>
              <a:gd name="adj3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board</a:t>
            </a:r>
            <a:endParaRPr lang="en-US" altLang="zh-CN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12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+mn-lt"/>
                <a:ea typeface="+mn-ea"/>
              </a:rPr>
              <a:t>Heart-beat functions for real-time safety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8" y="2060848"/>
            <a:ext cx="4273277" cy="121893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 bwMode="auto">
          <a:xfrm>
            <a:off x="251520" y="3573016"/>
            <a:ext cx="8518431" cy="0"/>
          </a:xfrm>
          <a:prstGeom prst="line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文本框 12"/>
          <p:cNvSpPr txBox="1"/>
          <p:nvPr/>
        </p:nvSpPr>
        <p:spPr>
          <a:xfrm>
            <a:off x="4921197" y="2202773"/>
            <a:ext cx="410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Heart-beat signal generation in the CPLD on the daughter card of front end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793044" y="4392395"/>
            <a:ext cx="410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Heart-beat signal check and counting in the FPGA on the main board at central station</a:t>
            </a:r>
            <a:endParaRPr lang="zh-CN" altLang="en-US" sz="2400" dirty="0"/>
          </a:p>
        </p:txBody>
      </p:sp>
      <p:pic>
        <p:nvPicPr>
          <p:cNvPr id="15" name="图片 14" descr="中央站信号处理逻辑示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608512" cy="25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02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Power supplies remote control.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62438"/>
            <a:ext cx="4464496" cy="5239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79512" y="1390430"/>
            <a:ext cx="4464496" cy="3959225"/>
          </a:xfrm>
          <a:prstGeom prst="rect">
            <a:avLst/>
          </a:prstGeom>
          <a:solidFill>
            <a:srgbClr val="33CCFF">
              <a:alpha val="21569"/>
            </a:srgbClr>
          </a:solidFill>
          <a:ln w="9525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16" y="1988840"/>
            <a:ext cx="30591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0"/>
          <p:cNvSpPr>
            <a:spLocks noChangeArrowheads="1"/>
          </p:cNvSpPr>
          <p:nvPr/>
        </p:nvSpPr>
        <p:spPr bwMode="auto">
          <a:xfrm>
            <a:off x="7172927" y="2005591"/>
            <a:ext cx="1793663" cy="612775"/>
          </a:xfrm>
          <a:prstGeom prst="wedgeRoundRectCallout">
            <a:avLst>
              <a:gd name="adj1" fmla="val -104538"/>
              <a:gd name="adj2" fmla="val 80292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400" b="0" dirty="0" smtClean="0">
                <a:solidFill>
                  <a:schemeClr val="tx1"/>
                </a:solidFill>
              </a:rPr>
              <a:t>PS cabinets</a:t>
            </a: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8195066" y="3519190"/>
            <a:ext cx="792162" cy="468313"/>
          </a:xfrm>
          <a:prstGeom prst="wedgeRoundRectCallout">
            <a:avLst>
              <a:gd name="adj1" fmla="val -264248"/>
              <a:gd name="adj2" fmla="val 174681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400" b="0" dirty="0">
                <a:solidFill>
                  <a:schemeClr val="tx1"/>
                </a:solidFill>
              </a:rPr>
              <a:t>OPI</a:t>
            </a:r>
            <a:endParaRPr lang="zh-CN" alt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70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25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LINAC RF remote control. Codes embedded in LINAC LLRF local control with C#.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44353"/>
            <a:ext cx="602456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81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26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LINAC RF remote control : OPI.</a:t>
            </a:r>
          </a:p>
        </p:txBody>
      </p:sp>
      <p:pic>
        <p:nvPicPr>
          <p:cNvPr id="9" name="Picture 2" descr="K:\LLRF远控\llrf_o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t="11208" b="5760"/>
          <a:stretch>
            <a:fillRect/>
          </a:stretch>
        </p:blipFill>
        <p:spPr bwMode="auto">
          <a:xfrm>
            <a:off x="76993" y="1935162"/>
            <a:ext cx="89900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91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27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Distribution of beam monitoring and measurement devices.</a:t>
            </a:r>
          </a:p>
        </p:txBody>
      </p:sp>
      <p:pic>
        <p:nvPicPr>
          <p:cNvPr id="8" name="图片 7" descr="束测测量元件分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776864" cy="554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98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28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Distribution of beam loss monitors.</a:t>
            </a:r>
          </a:p>
        </p:txBody>
      </p:sp>
      <p:pic>
        <p:nvPicPr>
          <p:cNvPr id="9" name="图片 8" descr="BLM分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655639" cy="53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01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29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Number of beam instrumentation devices along the beam.</a:t>
            </a:r>
          </a:p>
        </p:txBody>
      </p:sp>
      <p:graphicFrame>
        <p:nvGraphicFramePr>
          <p:cNvPr id="9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2492896"/>
          <a:ext cx="8749480" cy="374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898"/>
                <a:gridCol w="700469"/>
                <a:gridCol w="781128"/>
                <a:gridCol w="730184"/>
                <a:gridCol w="764147"/>
                <a:gridCol w="662260"/>
                <a:gridCol w="700469"/>
                <a:gridCol w="751411"/>
                <a:gridCol w="751411"/>
                <a:gridCol w="984900"/>
                <a:gridCol w="713203"/>
              </a:tblGrid>
              <a:tr h="33259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BCT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BPM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BLM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FBLM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FCT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WS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EM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Foil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MWPM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WCM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32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LEBT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32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MEBT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7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4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1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32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DTL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2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1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12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32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DTL </a:t>
                      </a:r>
                      <a:r>
                        <a:rPr lang="en-US" sz="1600" b="1" u="none" strike="noStrike" dirty="0" smtClean="0">
                          <a:effectLst/>
                        </a:rPr>
                        <a:t> temp.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1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1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1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1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32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LRBT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4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20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28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3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8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5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3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32599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510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BCT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BPM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BLM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FBLM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FCT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WS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MWPM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WCM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tune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exciter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2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RCS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3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38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72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9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3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2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 dirty="0">
                          <a:effectLst/>
                        </a:rPr>
                        <a:t>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2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RTBT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4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33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50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2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8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u="none" strike="noStrike">
                          <a:effectLst/>
                        </a:rPr>
                        <a:t>2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u="none" strike="noStrike" dirty="0"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178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Architecture of control system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9" y="1352972"/>
            <a:ext cx="8748464" cy="4912281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 bwMode="auto">
          <a:xfrm>
            <a:off x="4727411" y="2793132"/>
            <a:ext cx="0" cy="667817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0" name="直接箭头连接符 9"/>
          <p:cNvCxnSpPr/>
          <p:nvPr/>
        </p:nvCxnSpPr>
        <p:spPr bwMode="auto">
          <a:xfrm flipH="1">
            <a:off x="5969803" y="3513212"/>
            <a:ext cx="792088" cy="432048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1" name="直接箭头连接符 10"/>
          <p:cNvCxnSpPr/>
          <p:nvPr/>
        </p:nvCxnSpPr>
        <p:spPr bwMode="auto">
          <a:xfrm flipH="1" flipV="1">
            <a:off x="5825787" y="4521324"/>
            <a:ext cx="720080" cy="576064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2" name="直接箭头连接符 11"/>
          <p:cNvCxnSpPr/>
          <p:nvPr/>
        </p:nvCxnSpPr>
        <p:spPr bwMode="auto">
          <a:xfrm flipH="1">
            <a:off x="3953579" y="4881364"/>
            <a:ext cx="720080" cy="504056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3" name="直接箭头连接符 12"/>
          <p:cNvCxnSpPr/>
          <p:nvPr/>
        </p:nvCxnSpPr>
        <p:spPr bwMode="auto">
          <a:xfrm flipH="1">
            <a:off x="4161014" y="5727458"/>
            <a:ext cx="751128" cy="54006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4" name="直接箭头连接符 13"/>
          <p:cNvCxnSpPr/>
          <p:nvPr/>
        </p:nvCxnSpPr>
        <p:spPr bwMode="auto">
          <a:xfrm flipH="1">
            <a:off x="2873459" y="4665340"/>
            <a:ext cx="936104" cy="432048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5" name="直接箭头连接符 14"/>
          <p:cNvCxnSpPr/>
          <p:nvPr/>
        </p:nvCxnSpPr>
        <p:spPr bwMode="auto">
          <a:xfrm flipH="1" flipV="1">
            <a:off x="2873459" y="3307060"/>
            <a:ext cx="648072" cy="710208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 flipH="1" flipV="1">
            <a:off x="4169603" y="2721124"/>
            <a:ext cx="288032" cy="792088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 flipV="1">
            <a:off x="5833030" y="3153172"/>
            <a:ext cx="712837" cy="655940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18" name="直接箭头连接符 17"/>
          <p:cNvCxnSpPr/>
          <p:nvPr/>
        </p:nvCxnSpPr>
        <p:spPr bwMode="auto">
          <a:xfrm>
            <a:off x="5969803" y="4377308"/>
            <a:ext cx="864096" cy="360040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19" name="直接箭头连接符 18"/>
          <p:cNvCxnSpPr/>
          <p:nvPr/>
        </p:nvCxnSpPr>
        <p:spPr bwMode="auto">
          <a:xfrm flipH="1" flipV="1">
            <a:off x="2513419" y="3662165"/>
            <a:ext cx="1008112" cy="499120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 flipH="1">
            <a:off x="2657435" y="4557328"/>
            <a:ext cx="1008112" cy="180020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 flipH="1" flipV="1">
            <a:off x="5969803" y="2289076"/>
            <a:ext cx="648072" cy="576064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9900FF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22" name="直接箭头连接符 21"/>
          <p:cNvCxnSpPr/>
          <p:nvPr/>
        </p:nvCxnSpPr>
        <p:spPr bwMode="auto">
          <a:xfrm flipV="1">
            <a:off x="5033699" y="2766467"/>
            <a:ext cx="144016" cy="694482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9900FF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 flipV="1">
            <a:off x="2801451" y="2419760"/>
            <a:ext cx="864096" cy="445380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sp>
        <p:nvSpPr>
          <p:cNvPr id="24" name="任意多边形 23"/>
          <p:cNvSpPr/>
          <p:nvPr/>
        </p:nvSpPr>
        <p:spPr bwMode="auto">
          <a:xfrm>
            <a:off x="114341" y="1490350"/>
            <a:ext cx="3617921" cy="3407038"/>
          </a:xfrm>
          <a:custGeom>
            <a:avLst/>
            <a:gdLst>
              <a:gd name="connsiteX0" fmla="*/ 3617921 w 3617921"/>
              <a:gd name="connsiteY0" fmla="*/ 178063 h 3407038"/>
              <a:gd name="connsiteX1" fmla="*/ 665171 w 3617921"/>
              <a:gd name="connsiteY1" fmla="*/ 244738 h 3407038"/>
              <a:gd name="connsiteX2" fmla="*/ 7946 w 3617921"/>
              <a:gd name="connsiteY2" fmla="*/ 2549788 h 3407038"/>
              <a:gd name="connsiteX3" fmla="*/ 360371 w 3617921"/>
              <a:gd name="connsiteY3" fmla="*/ 3407038 h 340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921" h="3407038">
                <a:moveTo>
                  <a:pt x="3617921" y="178063"/>
                </a:moveTo>
                <a:cubicBezTo>
                  <a:pt x="2442377" y="13756"/>
                  <a:pt x="1266833" y="-150550"/>
                  <a:pt x="665171" y="244738"/>
                </a:cubicBezTo>
                <a:cubicBezTo>
                  <a:pt x="63508" y="640026"/>
                  <a:pt x="58746" y="2022738"/>
                  <a:pt x="7946" y="2549788"/>
                </a:cubicBezTo>
                <a:cubicBezTo>
                  <a:pt x="-42854" y="3076838"/>
                  <a:pt x="158758" y="3241938"/>
                  <a:pt x="360371" y="3407038"/>
                </a:cubicBezTo>
              </a:path>
            </a:pathLst>
          </a:custGeom>
          <a:noFill/>
          <a:ln w="50800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 bwMode="auto">
          <a:xfrm>
            <a:off x="2873459" y="3113708"/>
            <a:ext cx="1080120" cy="548456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V="1">
            <a:off x="2657435" y="2073052"/>
            <a:ext cx="864096" cy="693415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9900FF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27" name="直接箭头连接符 26"/>
          <p:cNvCxnSpPr/>
          <p:nvPr/>
        </p:nvCxnSpPr>
        <p:spPr bwMode="auto">
          <a:xfrm flipH="1">
            <a:off x="611560" y="6472086"/>
            <a:ext cx="734134" cy="1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FF0000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28" name="直接箭头连接符 27"/>
          <p:cNvCxnSpPr/>
          <p:nvPr/>
        </p:nvCxnSpPr>
        <p:spPr bwMode="auto">
          <a:xfrm flipH="1">
            <a:off x="2275691" y="6502205"/>
            <a:ext cx="734134" cy="1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9900FF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29" name="直接箭头连接符 28"/>
          <p:cNvCxnSpPr/>
          <p:nvPr/>
        </p:nvCxnSpPr>
        <p:spPr bwMode="auto">
          <a:xfrm flipH="1">
            <a:off x="4313619" y="6503449"/>
            <a:ext cx="734134" cy="1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rgbClr val="0000FF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cxnSp>
        <p:nvCxnSpPr>
          <p:cNvPr id="30" name="直接箭头连接符 29"/>
          <p:cNvCxnSpPr/>
          <p:nvPr/>
        </p:nvCxnSpPr>
        <p:spPr bwMode="auto">
          <a:xfrm flipH="1">
            <a:off x="6083862" y="6493923"/>
            <a:ext cx="734134" cy="1"/>
          </a:xfrm>
          <a:prstGeom prst="straightConnector1">
            <a:avLst/>
          </a:prstGeom>
          <a:solidFill>
            <a:srgbClr val="FFFF00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sp>
        <p:nvSpPr>
          <p:cNvPr id="31" name="TextBox 58"/>
          <p:cNvSpPr txBox="1"/>
          <p:nvPr/>
        </p:nvSpPr>
        <p:spPr>
          <a:xfrm>
            <a:off x="1335450" y="6289550"/>
            <a:ext cx="762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FPS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32" name="TextBox 104"/>
          <p:cNvSpPr txBox="1"/>
          <p:nvPr/>
        </p:nvSpPr>
        <p:spPr>
          <a:xfrm>
            <a:off x="2975294" y="6302151"/>
            <a:ext cx="102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Timing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33" name="TextBox 105"/>
          <p:cNvSpPr txBox="1"/>
          <p:nvPr/>
        </p:nvSpPr>
        <p:spPr>
          <a:xfrm>
            <a:off x="5000098" y="6302151"/>
            <a:ext cx="762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M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PS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34" name="TextBox 106"/>
          <p:cNvSpPr txBox="1"/>
          <p:nvPr/>
        </p:nvSpPr>
        <p:spPr>
          <a:xfrm>
            <a:off x="6761891" y="6302151"/>
            <a:ext cx="762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LAN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67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30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Acquisition and electronics system of beam instrumentation.</a:t>
            </a:r>
            <a:endParaRPr lang="en-US" altLang="zh-CN" sz="2800" b="1" kern="0" dirty="0" smtClean="0">
              <a:solidFill>
                <a:srgbClr val="1679BA"/>
              </a:solidFill>
              <a:sym typeface="Wingdings"/>
            </a:endParaRPr>
          </a:p>
          <a:p>
            <a:pPr marL="1080000" lvl="0" indent="-4572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1679BA"/>
                </a:solidFill>
                <a:sym typeface="Wingdings"/>
              </a:rPr>
              <a:t>Mostly NI PXI-express based with windows and </a:t>
            </a:r>
            <a:r>
              <a:rPr lang="en-US" altLang="zh-CN" sz="2400" b="1" kern="0" dirty="0" err="1" smtClean="0">
                <a:solidFill>
                  <a:srgbClr val="1679BA"/>
                </a:solidFill>
                <a:sym typeface="Wingdings"/>
              </a:rPr>
              <a:t>LabView</a:t>
            </a:r>
            <a:r>
              <a:rPr lang="en-US" altLang="zh-CN" sz="2400" b="1" kern="0" dirty="0" smtClean="0">
                <a:solidFill>
                  <a:srgbClr val="1679BA"/>
                </a:solidFill>
                <a:sym typeface="Wingdings"/>
              </a:rPr>
              <a:t>. IOCs in PXI-express controller.</a:t>
            </a:r>
          </a:p>
          <a:p>
            <a:pPr marL="1080000" lvl="0" indent="-4572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1679BA"/>
                </a:solidFill>
                <a:latin typeface="+mn-lt"/>
                <a:ea typeface="+mn-ea"/>
                <a:sym typeface="Wingdings"/>
              </a:rPr>
              <a:t>VME/Linux based for BPMs in RCS, IOC in upper server with Windows/Linux + </a:t>
            </a:r>
            <a:r>
              <a:rPr lang="en-US" altLang="zh-CN" sz="2400" b="1" kern="0" dirty="0" err="1" smtClean="0">
                <a:solidFill>
                  <a:srgbClr val="1679BA"/>
                </a:solidFill>
                <a:latin typeface="+mn-lt"/>
                <a:ea typeface="+mn-ea"/>
                <a:sym typeface="Wingdings"/>
              </a:rPr>
              <a:t>LabView</a:t>
            </a:r>
            <a:r>
              <a:rPr lang="en-US" altLang="zh-CN" sz="2400" b="1" kern="0" dirty="0" smtClean="0">
                <a:solidFill>
                  <a:srgbClr val="1679BA"/>
                </a:solidFill>
                <a:latin typeface="+mn-lt"/>
                <a:ea typeface="+mn-ea"/>
                <a:sym typeface="Wingdings"/>
              </a:rPr>
              <a:t>.</a:t>
            </a:r>
          </a:p>
          <a:p>
            <a:pPr marL="1080000" lvl="0" indent="-4572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1679BA"/>
                </a:solidFill>
                <a:latin typeface="+mn-lt"/>
                <a:ea typeface="+mn-ea"/>
                <a:sym typeface="Wingdings"/>
              </a:rPr>
              <a:t>Common data will be stored in global </a:t>
            </a:r>
            <a:r>
              <a:rPr lang="en-US" altLang="zh-CN" sz="2400" b="1" kern="0" dirty="0" err="1" smtClean="0">
                <a:solidFill>
                  <a:srgbClr val="1679BA"/>
                </a:solidFill>
                <a:latin typeface="+mn-lt"/>
                <a:ea typeface="+mn-ea"/>
                <a:sym typeface="Wingdings"/>
              </a:rPr>
              <a:t>Archiver</a:t>
            </a:r>
            <a:r>
              <a:rPr lang="en-US" altLang="zh-CN" sz="2400" b="1" kern="0" dirty="0" smtClean="0">
                <a:solidFill>
                  <a:srgbClr val="1679BA"/>
                </a:solidFill>
                <a:latin typeface="+mn-lt"/>
                <a:ea typeface="+mn-ea"/>
                <a:sym typeface="Wingdings"/>
              </a:rPr>
              <a:t>, large size data will be stored in files via NFS for further analysis. Waveform and average value readout for frond end devices with Max 1MHz.</a:t>
            </a:r>
            <a:endParaRPr lang="en-US" altLang="zh-CN" sz="2400" b="1" kern="0" dirty="0" smtClean="0">
              <a:solidFill>
                <a:srgbClr val="1679BA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562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31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Till now, the devices for front end (Ion source, LEBT, RFQ, MEBT) have been installed. A Faraday cup is installed for temporary beam dump.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BPM, beam emittance and beam current data have been got. Wire scanner have been put into use.</a:t>
            </a:r>
          </a:p>
        </p:txBody>
      </p:sp>
    </p:spTree>
    <p:extLst>
      <p:ext uri="{BB962C8B-B14F-4D97-AF65-F5344CB8AC3E}">
        <p14:creationId xmlns:p14="http://schemas.microsoft.com/office/powerpoint/2010/main" val="561622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32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Beam instrumentation devices installed in the Ion Source hall.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2" y="1450196"/>
            <a:ext cx="2838686" cy="50465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12" y="1445993"/>
            <a:ext cx="2856730" cy="50786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50844"/>
            <a:ext cx="2854002" cy="50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83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33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Results from the wire scanner.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469"/>
            <a:ext cx="9144000" cy="5143500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 bwMode="auto">
          <a:xfrm>
            <a:off x="6979411" y="5119913"/>
            <a:ext cx="1980593" cy="792088"/>
          </a:xfrm>
          <a:prstGeom prst="wedgeRoundRectCallout">
            <a:avLst>
              <a:gd name="adj1" fmla="val -135908"/>
              <a:gd name="adj2" fmla="val -47772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solidFill>
                  <a:srgbClr val="0000FF"/>
                </a:solidFill>
              </a:rPr>
              <a:t>Wire h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宋体" pitchFamily="2" charset="-122"/>
              </a:rPr>
              <a:t>orizontal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6952115" y="4242824"/>
            <a:ext cx="1980593" cy="792088"/>
          </a:xfrm>
          <a:prstGeom prst="wedgeRoundRectCallout">
            <a:avLst>
              <a:gd name="adj1" fmla="val -130396"/>
              <a:gd name="adj2" fmla="val -33988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宋体" pitchFamily="2" charset="-122"/>
              </a:rPr>
              <a:t>Wire 45-degree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6952114" y="3365735"/>
            <a:ext cx="1980593" cy="792088"/>
          </a:xfrm>
          <a:prstGeom prst="wedgeRoundRectCallout">
            <a:avLst>
              <a:gd name="adj1" fmla="val -109723"/>
              <a:gd name="adj2" fmla="val -32265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宋体" pitchFamily="2" charset="-122"/>
              </a:rPr>
              <a:t>Wire vertical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191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34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Results of emittance measurement.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1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35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Next to do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Installation and commissioning of devices and equipment after MEBT.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Further debug of the beam instrumentation devices installed to improve performance.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Installation in the Central Control Room will start around this September.</a:t>
            </a:r>
          </a:p>
        </p:txBody>
      </p:sp>
    </p:spTree>
    <p:extLst>
      <p:ext uri="{BB962C8B-B14F-4D97-AF65-F5344CB8AC3E}">
        <p14:creationId xmlns:p14="http://schemas.microsoft.com/office/powerpoint/2010/main" val="2467499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36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Summary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Design and progress of the </a:t>
            </a: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control and </a:t>
            </a:r>
            <a:r>
              <a:rPr lang="en-US" altLang="zh-CN" sz="2800" b="1" kern="0" dirty="0">
                <a:solidFill>
                  <a:srgbClr val="1679BA"/>
                </a:solidFill>
              </a:rPr>
              <a:t>beam instrumentation </a:t>
            </a: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systems </a:t>
            </a: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are briefly introduced.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Equipment for the front end have been installed and put into use. All parts run steadily till now.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Much work needs to be done next.</a:t>
            </a:r>
          </a:p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latin typeface="+mn-lt"/>
                <a:ea typeface="+mn-ea"/>
              </a:rPr>
              <a:t>Thanks a lot!</a:t>
            </a:r>
            <a:endParaRPr lang="en-US" altLang="zh-CN" sz="2800" b="1" kern="0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1393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Architecture layers.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Global control software : EPICS based.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" y="1276482"/>
            <a:ext cx="8712968" cy="52225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l"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Tasks of the control system.</a:t>
            </a:r>
            <a:endParaRPr lang="en-US" altLang="zh-CN" sz="3200" b="1" kern="0" dirty="0">
              <a:solidFill>
                <a:srgbClr val="1679BA"/>
              </a:solidFill>
              <a:sym typeface="Wingdings"/>
            </a:endParaRPr>
          </a:p>
          <a:p>
            <a:pPr marL="1080000" lvl="0" indent="-4572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1679BA"/>
                </a:solidFill>
                <a:sym typeface="Wingdings"/>
              </a:rPr>
              <a:t>Network based global control backbone.</a:t>
            </a:r>
          </a:p>
          <a:p>
            <a:pPr marL="1080000" lvl="0" indent="-4572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1679BA"/>
                </a:solidFill>
                <a:latin typeface="+mn-lt"/>
                <a:ea typeface="+mn-ea"/>
                <a:sym typeface="Wingdings"/>
              </a:rPr>
              <a:t>Timing system.</a:t>
            </a:r>
          </a:p>
          <a:p>
            <a:pPr marL="1080000" lvl="0" indent="-4572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1679BA"/>
                </a:solidFill>
                <a:latin typeface="+mn-lt"/>
                <a:ea typeface="+mn-ea"/>
                <a:sym typeface="Wingdings"/>
              </a:rPr>
              <a:t>Machine protection system.</a:t>
            </a:r>
          </a:p>
          <a:p>
            <a:pPr marL="1080000" lvl="0" indent="-4572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1679BA"/>
                </a:solidFill>
                <a:latin typeface="+mn-lt"/>
                <a:ea typeface="+mn-ea"/>
                <a:sym typeface="Wingdings"/>
              </a:rPr>
              <a:t>Global data archiving, alarms, and consultation.</a:t>
            </a:r>
          </a:p>
          <a:p>
            <a:pPr marL="1080000" lvl="0" indent="-457200"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1679BA"/>
                </a:solidFill>
                <a:latin typeface="+mn-lt"/>
                <a:ea typeface="+mn-ea"/>
                <a:sym typeface="Wingdings"/>
              </a:rPr>
              <a:t>Some equipment level controls : front end, vacuum, power supplies remote, LINAC RF remote, injection and extraction, collimators and stripping foils remote …</a:t>
            </a:r>
            <a:endParaRPr lang="en-US" altLang="zh-CN" sz="2400" b="1" kern="0" dirty="0" smtClean="0">
              <a:solidFill>
                <a:srgbClr val="1679BA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+mn-lt"/>
                <a:ea typeface="+mn-ea"/>
              </a:rPr>
              <a:t>Progress of control system</a:t>
            </a:r>
            <a:endParaRPr lang="en-US" altLang="zh-CN" sz="2800" b="1" kern="0" dirty="0">
              <a:solidFill>
                <a:srgbClr val="0000FF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Temporary network for LINAC control and commissioning built and used.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Temporary data archiver settled.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Part of timing system built and used.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Control of front end completed and used.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Vacuum control of front end completed and used.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tabLst/>
              <a:defRPr/>
            </a:pPr>
            <a:r>
              <a:rPr lang="en-US" altLang="zh-CN" sz="2800" b="1" kern="0" dirty="0" smtClean="0">
                <a:solidFill>
                  <a:srgbClr val="0000FF"/>
                </a:solidFill>
                <a:latin typeface="+mn-lt"/>
                <a:ea typeface="+mn-ea"/>
              </a:rPr>
              <a:t>Progress of control system</a:t>
            </a:r>
            <a:endParaRPr lang="en-US" altLang="zh-CN" sz="2800" b="1" kern="0" dirty="0">
              <a:solidFill>
                <a:srgbClr val="0000FF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Part of PS remote control built and used.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LLRF remote control built and used.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Part of MPS/FPS (Fast Protection System) built and under test.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Other work goes on smoothly according to the progress of the different equipment.</a:t>
            </a:r>
          </a:p>
        </p:txBody>
      </p:sp>
    </p:spTree>
    <p:extLst>
      <p:ext uri="{BB962C8B-B14F-4D97-AF65-F5344CB8AC3E}">
        <p14:creationId xmlns:p14="http://schemas.microsoft.com/office/powerpoint/2010/main" val="650475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340768"/>
            <a:ext cx="813911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Overall network topology.</a:t>
            </a:r>
          </a:p>
        </p:txBody>
      </p:sp>
      <p:pic>
        <p:nvPicPr>
          <p:cNvPr id="8" name="图片 7" descr="CSNS网络拓扑结构图（多模）_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936" y="1857871"/>
            <a:ext cx="6545978" cy="48296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FA54C6-D1E4-42B2-A6CD-C9ECB082AF16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112FB-F14A-4F47-A5BA-265C757C619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Impact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900" b="0" i="0" u="none" strike="noStrike" kern="1200" cap="none" spc="0" normalizeH="0" baseline="0" noProof="0" smtClean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Impact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Overall design and progress</a:t>
            </a:r>
            <a:endParaRPr lang="zh-CN" altLang="en-US" sz="3200" dirty="0" smtClean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2800" b="1" kern="0" dirty="0" smtClean="0">
                <a:solidFill>
                  <a:srgbClr val="1679BA"/>
                </a:solidFill>
                <a:latin typeface="+mn-lt"/>
                <a:ea typeface="+mn-ea"/>
              </a:rPr>
              <a:t>Network for LINAC control and commissioning.</a:t>
            </a:r>
          </a:p>
        </p:txBody>
      </p:sp>
      <p:pic>
        <p:nvPicPr>
          <p:cNvPr id="9" name="图片 8" descr="CSNA2013年直线调试时期网络结构图及说明_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211" y="2060848"/>
            <a:ext cx="8316416" cy="41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5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4804</TotalTime>
  <Words>998</Words>
  <Application>Microsoft Office PowerPoint</Application>
  <PresentationFormat>全屏显示(4:3)</PresentationFormat>
  <Paragraphs>319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华文新魏</vt:lpstr>
      <vt:lpstr>华文中宋</vt:lpstr>
      <vt:lpstr>宋体</vt:lpstr>
      <vt:lpstr>微软雅黑</vt:lpstr>
      <vt:lpstr>Arial</vt:lpstr>
      <vt:lpstr>Impact</vt:lpstr>
      <vt:lpstr>Symbol</vt:lpstr>
      <vt:lpstr>Times New Roman</vt:lpstr>
      <vt:lpstr>Wingdings</vt:lpstr>
      <vt:lpstr>1_CSNS讲演稿母板</vt:lpstr>
      <vt:lpstr>CSNS Accelerator Control  and Beam Instrumentation    JIN Dapeng, XU Taoguang …                                             June 9, 2015</vt:lpstr>
      <vt:lpstr>Outline</vt:lpstr>
      <vt:lpstr>Architecture of control system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Overall design and progress</vt:lpstr>
      <vt:lpstr>Next to do</vt:lpstr>
      <vt:lpstr>Summary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jin</cp:lastModifiedBy>
  <cp:revision>2468</cp:revision>
  <cp:lastPrinted>1601-01-01T00:00:00Z</cp:lastPrinted>
  <dcterms:created xsi:type="dcterms:W3CDTF">2010-01-08T00:24:23Z</dcterms:created>
  <dcterms:modified xsi:type="dcterms:W3CDTF">2015-06-07T09:14:44Z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