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91" r:id="rId2"/>
    <p:sldMasterId id="2147484293" r:id="rId3"/>
    <p:sldMasterId id="2147484298" r:id="rId4"/>
    <p:sldMasterId id="2147484300" r:id="rId5"/>
    <p:sldMasterId id="2147484314" r:id="rId6"/>
    <p:sldMasterId id="2147484319" r:id="rId7"/>
  </p:sldMasterIdLst>
  <p:sldIdLst>
    <p:sldId id="275" r:id="rId8"/>
    <p:sldId id="397" r:id="rId9"/>
    <p:sldId id="407" r:id="rId10"/>
    <p:sldId id="440" r:id="rId11"/>
    <p:sldId id="282" r:id="rId12"/>
    <p:sldId id="411" r:id="rId13"/>
    <p:sldId id="439" r:id="rId14"/>
    <p:sldId id="437" r:id="rId15"/>
    <p:sldId id="413" r:id="rId16"/>
    <p:sldId id="414" r:id="rId17"/>
    <p:sldId id="410" r:id="rId18"/>
    <p:sldId id="409" r:id="rId19"/>
    <p:sldId id="438" r:id="rId20"/>
    <p:sldId id="416" r:id="rId21"/>
    <p:sldId id="412" r:id="rId22"/>
    <p:sldId id="417" r:id="rId23"/>
    <p:sldId id="388" r:id="rId24"/>
    <p:sldId id="389" r:id="rId25"/>
    <p:sldId id="418" r:id="rId26"/>
    <p:sldId id="441" r:id="rId27"/>
    <p:sldId id="390" r:id="rId28"/>
    <p:sldId id="419" r:id="rId29"/>
    <p:sldId id="420" r:id="rId30"/>
    <p:sldId id="442" r:id="rId31"/>
    <p:sldId id="421" r:id="rId32"/>
    <p:sldId id="395" r:id="rId33"/>
    <p:sldId id="408" r:id="rId34"/>
    <p:sldId id="422" r:id="rId35"/>
    <p:sldId id="443" r:id="rId36"/>
    <p:sldId id="424" r:id="rId37"/>
    <p:sldId id="425" r:id="rId38"/>
    <p:sldId id="427" r:id="rId39"/>
    <p:sldId id="435" r:id="rId40"/>
    <p:sldId id="436" r:id="rId41"/>
    <p:sldId id="428" r:id="rId42"/>
    <p:sldId id="431" r:id="rId43"/>
    <p:sldId id="430" r:id="rId44"/>
    <p:sldId id="433" r:id="rId45"/>
    <p:sldId id="434" r:id="rId46"/>
    <p:sldId id="39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277D"/>
    <a:srgbClr val="009900"/>
    <a:srgbClr val="666699"/>
    <a:srgbClr val="FF3399"/>
    <a:srgbClr val="210108"/>
    <a:srgbClr val="FF0909"/>
    <a:srgbClr val="CC6600"/>
    <a:srgbClr val="99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78006" autoAdjust="0"/>
  </p:normalViewPr>
  <p:slideViewPr>
    <p:cSldViewPr>
      <p:cViewPr varScale="1">
        <p:scale>
          <a:sx n="84" d="100"/>
          <a:sy n="84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68D1-F3D5-45D5-AACC-172600AF81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04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E69D-9545-4505-BA70-3B172741B5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2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1538-4B7D-4B75-A490-2CC15137DF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879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C78-4CB2-45F6-AB88-23C2E49D77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55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01F1-41BE-4F92-A7CB-21F5EBD417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86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333-3318-4AA2-ACD1-9D887981A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1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9B5B-4827-44A0-9C0D-2398F3166C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22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5DF2-687D-47FD-A7B9-9E695FC7C6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40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0C86-F382-40A5-B55E-BD9167D9E1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9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A8AE-F29B-43FF-8014-11602A48B8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28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D23B-7D14-470E-B610-98D1AA1657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3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A29C-EFCD-4FCF-A0AF-828A9EC464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3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B0C8-17BD-4318-A936-8BFE35F14F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0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FFE1-EC86-443D-8314-2363DA3D27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97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B131-F240-43F9-A156-381C67A0B2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92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C736-F0B9-429A-B087-B07CFF80F6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35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230D-5BFA-4F08-99E4-948A99BB32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54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072B98-33AD-4BA5-B6DE-C4BB30A83E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7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9A7FFC-F4FE-4ACF-831A-7C1E557E8E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4333E-B21F-4C97-8747-08E46145A8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8E2979-199A-45CB-803D-2C75E44C90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AAC2F0-409C-4D9C-8B5D-6C38A9AC44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A636F-B301-4D81-8CB5-61B008488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67E57-ED28-4097-932F-179182536C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9.emf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3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39.emf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5.png"/><Relationship Id="rId7" Type="http://schemas.openxmlformats.org/officeDocument/2006/relationships/image" Target="../media/image7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10" Type="http://schemas.openxmlformats.org/officeDocument/2006/relationships/image" Target="../media/image41.emf"/><Relationship Id="rId4" Type="http://schemas.openxmlformats.org/officeDocument/2006/relationships/image" Target="../media/image450.png"/><Relationship Id="rId9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51519" y="656584"/>
            <a:ext cx="84969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       Fermi </a:t>
            </a:r>
            <a:r>
              <a:rPr lang="en-US" altLang="zh-CN" sz="3200" b="1" dirty="0">
                <a:solidFill>
                  <a:srgbClr val="FF0000"/>
                </a:solidFill>
              </a:rPr>
              <a:t>g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alactic center </a:t>
            </a:r>
            <a:r>
              <a:rPr lang="en-US" altLang="zh-CN" sz="3200" b="1" dirty="0">
                <a:solidFill>
                  <a:srgbClr val="FF0000"/>
                </a:solidFill>
              </a:rPr>
              <a:t>e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xcess: 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SUSY explanation and </a:t>
            </a:r>
            <a:r>
              <a:rPr lang="en-US" altLang="zh-CN" sz="3200" b="1" dirty="0">
                <a:solidFill>
                  <a:srgbClr val="FF0000"/>
                </a:solidFill>
              </a:rPr>
              <a:t>its t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est </a:t>
            </a:r>
            <a:r>
              <a:rPr lang="en-US" altLang="zh-CN" sz="3200" b="1" dirty="0">
                <a:solidFill>
                  <a:srgbClr val="FF0000"/>
                </a:solidFill>
              </a:rPr>
              <a:t>at LHC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run-2</a:t>
            </a:r>
            <a:endParaRPr lang="en-US" altLang="zh-CN" sz="32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2645" y="2348880"/>
            <a:ext cx="24731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2800" b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Jin</a:t>
            </a:r>
            <a:r>
              <a:rPr lang="en-US" altLang="zh-CN" sz="28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Min Yang</a:t>
            </a:r>
          </a:p>
        </p:txBody>
      </p:sp>
      <p:sp>
        <p:nvSpPr>
          <p:cNvPr id="4" name="矩形 3"/>
          <p:cNvSpPr/>
          <p:nvPr/>
        </p:nvSpPr>
        <p:spPr>
          <a:xfrm>
            <a:off x="3485626" y="3154252"/>
            <a:ext cx="1816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24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ITP, Beijing</a:t>
            </a:r>
            <a:endParaRPr lang="en-US" altLang="zh-CN" sz="24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3082" y="5889970"/>
            <a:ext cx="2092239" cy="498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CN" altLang="en-US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雁</a:t>
            </a:r>
            <a:r>
              <a:rPr lang="zh-CN" altLang="en-US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西湖 </a:t>
            </a:r>
            <a:r>
              <a:rPr lang="en-US" altLang="zh-CN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2015.8.8</a:t>
            </a:r>
            <a:endParaRPr lang="en-US" altLang="zh-CN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014" y="4221088"/>
            <a:ext cx="31021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CMSSBX10"/>
              </a:rPr>
              <a:t>arXiv:1409.8431; 1506.06471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>
                    <a:lumMod val="50000"/>
                  </a:schemeClr>
                </a:solidFill>
                <a:latin typeface="CMSSBX10"/>
              </a:rPr>
              <a:t> </a:t>
            </a:r>
            <a:r>
              <a:rPr lang="en-US" altLang="zh-CN" sz="1400" b="1" dirty="0">
                <a:solidFill>
                  <a:schemeClr val="tx1">
                    <a:lumMod val="50000"/>
                  </a:schemeClr>
                </a:solidFill>
                <a:latin typeface="CMSSBX10"/>
              </a:rPr>
              <a:t>(</a:t>
            </a:r>
            <a:r>
              <a:rPr lang="en-US" altLang="zh-CN" sz="1400" b="1" dirty="0" smtClean="0">
                <a:solidFill>
                  <a:schemeClr val="tx1">
                    <a:lumMod val="50000"/>
                  </a:schemeClr>
                </a:solidFill>
                <a:latin typeface="CMSSBX10"/>
              </a:rPr>
              <a:t>Cao, Shang, Wu, Yang, Zhang)</a:t>
            </a:r>
            <a:endParaRPr lang="zh-CN" alt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9109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124503" cy="47525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7596336" y="5373216"/>
            <a:ext cx="936104" cy="5040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420638" cy="4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512" y="116632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5-year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5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6211709" cy="51125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3808" y="548680"/>
            <a:ext cx="4366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909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Galactic </a:t>
            </a:r>
            <a:r>
              <a:rPr lang="en-US" altLang="zh-CN" dirty="0" smtClean="0">
                <a:solidFill>
                  <a:srgbClr val="FF0909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center gamma‐ray </a:t>
            </a:r>
            <a:r>
              <a:rPr lang="en-US" altLang="zh-CN" dirty="0">
                <a:solidFill>
                  <a:srgbClr val="FF0909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e</a:t>
            </a:r>
            <a:r>
              <a:rPr lang="en-US" altLang="zh-CN" dirty="0" smtClean="0">
                <a:solidFill>
                  <a:srgbClr val="FF0909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xcess</a:t>
            </a:r>
            <a:endParaRPr lang="zh-CN" altLang="en-US" dirty="0">
              <a:solidFill>
                <a:srgbClr val="FF0909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52936"/>
            <a:ext cx="8677472" cy="34933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640"/>
            <a:ext cx="7992888" cy="24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7441109" cy="4968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3728" y="692696"/>
            <a:ext cx="5392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909"/>
                </a:solidFill>
                <a:latin typeface="Berlin Sans FB" panose="020E0602020502020306" pitchFamily="34" charset="0"/>
              </a:rPr>
              <a:t>Galactic </a:t>
            </a:r>
            <a:r>
              <a:rPr lang="en-US" altLang="zh-CN" dirty="0" smtClean="0">
                <a:solidFill>
                  <a:srgbClr val="FF0909"/>
                </a:solidFill>
                <a:latin typeface="Berlin Sans FB" panose="020E0602020502020306" pitchFamily="34" charset="0"/>
              </a:rPr>
              <a:t>center </a:t>
            </a:r>
            <a:r>
              <a:rPr lang="en-US" altLang="zh-CN" dirty="0">
                <a:solidFill>
                  <a:srgbClr val="FF0909"/>
                </a:solidFill>
                <a:latin typeface="Berlin Sans FB" panose="020E0602020502020306" pitchFamily="34" charset="0"/>
              </a:rPr>
              <a:t>gamma‐ray e</a:t>
            </a:r>
            <a:r>
              <a:rPr lang="en-US" altLang="zh-CN" dirty="0" smtClean="0">
                <a:solidFill>
                  <a:srgbClr val="FF0909"/>
                </a:solidFill>
                <a:latin typeface="Berlin Sans FB" panose="020E0602020502020306" pitchFamily="34" charset="0"/>
              </a:rPr>
              <a:t>xcess (more recent)</a:t>
            </a:r>
            <a:endParaRPr lang="zh-CN" altLang="en-US" dirty="0">
              <a:solidFill>
                <a:srgbClr val="FF0909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1910" y="5686112"/>
            <a:ext cx="5116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dirty="0" smtClean="0">
                <a:solidFill>
                  <a:schemeClr val="tx1">
                    <a:lumMod val="50000"/>
                  </a:schemeClr>
                </a:solidFill>
              </a:rPr>
              <a:t>1409.0042  F. </a:t>
            </a:r>
            <a:r>
              <a:rPr lang="fr-FR" altLang="zh-CN" dirty="0">
                <a:solidFill>
                  <a:schemeClr val="tx1">
                    <a:lumMod val="50000"/>
                  </a:schemeClr>
                </a:solidFill>
              </a:rPr>
              <a:t>Calore, </a:t>
            </a:r>
            <a:r>
              <a:rPr lang="fr-FR" altLang="zh-CN" dirty="0" smtClean="0">
                <a:solidFill>
                  <a:schemeClr val="tx1">
                    <a:lumMod val="50000"/>
                  </a:schemeClr>
                </a:solidFill>
              </a:rPr>
              <a:t>I. </a:t>
            </a:r>
            <a:r>
              <a:rPr lang="fr-FR" altLang="zh-CN" dirty="0">
                <a:solidFill>
                  <a:schemeClr val="tx1">
                    <a:lumMod val="50000"/>
                  </a:schemeClr>
                </a:solidFill>
              </a:rPr>
              <a:t>Cholis, </a:t>
            </a:r>
            <a:r>
              <a:rPr lang="fr-FR" altLang="zh-CN" dirty="0" smtClean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fr-FR" altLang="zh-CN" dirty="0">
                <a:solidFill>
                  <a:schemeClr val="tx1">
                    <a:lumMod val="50000"/>
                  </a:schemeClr>
                </a:solidFill>
              </a:rPr>
              <a:t>Weniger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444208" y="5373216"/>
            <a:ext cx="1728192" cy="37600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24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84784"/>
            <a:ext cx="2949848" cy="3128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5853" y="335530"/>
            <a:ext cx="5004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-Light"/>
              </a:rPr>
              <a:t>Voice from Fermi Collaboration: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52839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 bwMode="auto">
          <a:xfrm>
            <a:off x="611560" y="3933056"/>
            <a:ext cx="61926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3275856" y="4293096"/>
            <a:ext cx="39604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620688"/>
            <a:ext cx="454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2.3  Dark matter explanation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7848872" cy="27493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365104"/>
            <a:ext cx="3020876" cy="1660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96" y="486352"/>
            <a:ext cx="2174748" cy="18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0" y="967719"/>
            <a:ext cx="7632848" cy="56426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005064"/>
            <a:ext cx="970580" cy="504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508" y="1124744"/>
            <a:ext cx="1524000" cy="343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996952"/>
            <a:ext cx="1524000" cy="356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284" y="220446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DM annihilations: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284" y="220446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a typeface="新宋体" panose="02010609030101010101" pitchFamily="49" charset="-122"/>
              </a:rPr>
              <a:t>DM annihilations: 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83" y="1700808"/>
            <a:ext cx="8267899" cy="2520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70" y="1243432"/>
            <a:ext cx="3106124" cy="44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437112"/>
            <a:ext cx="7569201" cy="610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07" y="5029137"/>
            <a:ext cx="4673600" cy="750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07" y="5757399"/>
            <a:ext cx="2692400" cy="59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7337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Calibri-Light"/>
              </a:rPr>
              <a:t>However</a:t>
            </a:r>
            <a:r>
              <a:rPr lang="en-US" altLang="zh-CN" b="1" dirty="0" smtClean="0">
                <a:solidFill>
                  <a:srgbClr val="FF0000"/>
                </a:solidFill>
                <a:latin typeface="Calibri-Ligh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Calibri-Light"/>
              </a:rPr>
              <a:t>recently some tensions </a:t>
            </a:r>
            <a:r>
              <a:rPr lang="en-US" altLang="zh-CN" sz="2400" b="1" dirty="0">
                <a:solidFill>
                  <a:srgbClr val="FF0000"/>
                </a:solidFill>
                <a:latin typeface="Calibri-Light"/>
              </a:rPr>
              <a:t>with DM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-Light"/>
              </a:rPr>
              <a:t>interpretation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72" y="2636912"/>
            <a:ext cx="6833487" cy="2232248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 bwMode="auto">
          <a:xfrm>
            <a:off x="3995936" y="1844824"/>
            <a:ext cx="216024" cy="792088"/>
          </a:xfrm>
          <a:prstGeom prst="downArrow">
            <a:avLst/>
          </a:prstGeom>
          <a:solidFill>
            <a:srgbClr val="CC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1547664" y="3501008"/>
            <a:ext cx="30243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46351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宋体" panose="02010609030101010101" pitchFamily="49" charset="-122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宋体" panose="02010609030101010101" pitchFamily="49" charset="-122"/>
              </a:rPr>
              <a:t>Outline</a:t>
            </a:r>
            <a:endParaRPr lang="zh-CN" alt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7482" y="1318084"/>
            <a:ext cx="5490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+mj-lt"/>
                <a:ea typeface="新宋体" panose="02010609030101010101" pitchFamily="49" charset="-122"/>
              </a:rPr>
              <a:t>1   Introduction to dark matter </a:t>
            </a:r>
          </a:p>
        </p:txBody>
      </p:sp>
      <p:sp>
        <p:nvSpPr>
          <p:cNvPr id="7" name="矩形 6"/>
          <p:cNvSpPr/>
          <p:nvPr/>
        </p:nvSpPr>
        <p:spPr>
          <a:xfrm>
            <a:off x="1835696" y="2835037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lain" startAt="3"/>
            </a:pPr>
            <a:r>
              <a:rPr lang="en-US" altLang="zh-CN" sz="2800" b="1" dirty="0" smtClean="0">
                <a:solidFill>
                  <a:schemeClr val="bg1"/>
                </a:solidFill>
              </a:rPr>
              <a:t>Dark matter explanation in SUSY </a:t>
            </a:r>
          </a:p>
        </p:txBody>
      </p:sp>
      <p:sp>
        <p:nvSpPr>
          <p:cNvPr id="10" name="矩形 9"/>
          <p:cNvSpPr/>
          <p:nvPr/>
        </p:nvSpPr>
        <p:spPr>
          <a:xfrm>
            <a:off x="1835696" y="2022433"/>
            <a:ext cx="55819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ea typeface="新宋体" panose="02010609030101010101" pitchFamily="49" charset="-122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 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Fermi galactic center </a:t>
            </a:r>
            <a:r>
              <a:rPr lang="en-US" altLang="zh-CN" sz="2800" b="1" dirty="0">
                <a:solidFill>
                  <a:schemeClr val="bg1"/>
                </a:solidFill>
              </a:rPr>
              <a:t>e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xcess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宋体" panose="0201060903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35696" y="3542924"/>
            <a:ext cx="375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4   Test </a:t>
            </a:r>
            <a:r>
              <a:rPr lang="en-US" altLang="zh-CN" sz="2800" b="1" dirty="0">
                <a:solidFill>
                  <a:schemeClr val="bg1"/>
                </a:solidFill>
              </a:rPr>
              <a:t>at LHC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run-2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45326" y="4250812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5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  Conclusion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70080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en-US" altLang="zh-CN" dirty="0" smtClean="0">
                <a:solidFill>
                  <a:srgbClr val="C00000"/>
                </a:solidFill>
              </a:rPr>
              <a:t>ow </a:t>
            </a:r>
            <a:r>
              <a:rPr lang="en-US" altLang="zh-CN" dirty="0">
                <a:solidFill>
                  <a:srgbClr val="C00000"/>
                </a:solidFill>
              </a:rPr>
              <a:t>luminosity </a:t>
            </a:r>
            <a:r>
              <a:rPr lang="en-US" altLang="zh-CN" dirty="0">
                <a:solidFill>
                  <a:schemeClr val="bg2"/>
                </a:solidFill>
              </a:rPr>
              <a:t>galaxies that are companions </a:t>
            </a:r>
            <a:r>
              <a:rPr lang="en-US" altLang="zh-CN" dirty="0" smtClean="0">
                <a:solidFill>
                  <a:schemeClr val="bg2"/>
                </a:solidFill>
              </a:rPr>
              <a:t>to Milky Way</a:t>
            </a:r>
          </a:p>
          <a:p>
            <a:endParaRPr lang="en-US" altLang="zh-CN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Because of the extremely </a:t>
            </a:r>
            <a:r>
              <a:rPr lang="en-US" altLang="zh-CN" dirty="0">
                <a:solidFill>
                  <a:srgbClr val="C00000"/>
                </a:solidFill>
              </a:rPr>
              <a:t>large amounts of dark matter </a:t>
            </a:r>
            <a:r>
              <a:rPr lang="en-US" altLang="zh-CN" dirty="0">
                <a:solidFill>
                  <a:schemeClr val="bg2"/>
                </a:solidFill>
              </a:rPr>
              <a:t>in these objects, they may deserve the title "most dark matter-dominated galaxies" 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4778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Dwarf spheroidal galaxy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52736"/>
            <a:ext cx="6190457" cy="53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692696"/>
            <a:ext cx="638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lain" startAt="3"/>
            </a:pPr>
            <a:r>
              <a:rPr lang="en-US" altLang="zh-CN" sz="2800" b="1" dirty="0" smtClean="0">
                <a:solidFill>
                  <a:srgbClr val="FF0000"/>
                </a:solidFill>
              </a:rPr>
              <a:t>Dark matter explanation in SUSY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37" y="2132856"/>
            <a:ext cx="37205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137686" y="514922"/>
            <a:ext cx="3629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3.1  DM annihilation channel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1742870" y="1750789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 flipH="1">
            <a:off x="1742870" y="2194546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V="1">
            <a:off x="3960954" y="1764859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3960954" y="2225876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>
            <a:off x="2693534" y="2182837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987824" y="1657070"/>
                <a:ext cx="579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657070"/>
                <a:ext cx="5794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1794668" y="1434152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68" y="1434152"/>
                <a:ext cx="22211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1622" r="-216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1705535" y="2695804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35" y="2695804"/>
                <a:ext cx="2221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4839384" y="1503181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84" y="1503181"/>
                <a:ext cx="21403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4767206" y="2577046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06" y="2577046"/>
                <a:ext cx="445229" cy="622414"/>
              </a:xfrm>
              <a:prstGeom prst="rect">
                <a:avLst/>
              </a:prstGeom>
              <a:blipFill rotWithShape="0">
                <a:blip r:embed="rId6"/>
                <a:stretch>
                  <a:fillRect r="-45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/>
          <p:nvPr/>
        </p:nvCxnSpPr>
        <p:spPr bwMode="auto">
          <a:xfrm>
            <a:off x="1768013" y="3488562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 bwMode="auto">
          <a:xfrm flipH="1">
            <a:off x="1805790" y="3910530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 bwMode="auto">
          <a:xfrm flipV="1">
            <a:off x="3951034" y="3491160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 bwMode="auto">
          <a:xfrm>
            <a:off x="3931287" y="3931491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 bwMode="auto">
          <a:xfrm>
            <a:off x="2698930" y="3920610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086740" y="340909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3399"/>
                </a:solidFill>
              </a:rPr>
              <a:t>Z</a:t>
            </a:r>
            <a:endParaRPr lang="en-US" altLang="zh-CN" sz="2800" b="1" i="1" dirty="0" smtClean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1800064" y="3171925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64" y="3171925"/>
                <a:ext cx="22211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622" r="-216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1710931" y="443357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31" y="4433577"/>
                <a:ext cx="22211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/>
              <p:cNvSpPr txBox="1"/>
              <p:nvPr/>
            </p:nvSpPr>
            <p:spPr>
              <a:xfrm>
                <a:off x="4844780" y="3240954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80" y="3240954"/>
                <a:ext cx="21403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4772602" y="4314819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02" y="4314819"/>
                <a:ext cx="445229" cy="622414"/>
              </a:xfrm>
              <a:prstGeom prst="rect">
                <a:avLst/>
              </a:prstGeom>
              <a:blipFill rotWithShape="0">
                <a:blip r:embed="rId10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6445" y="3793466"/>
            <a:ext cx="1247673" cy="340366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 bwMode="auto">
          <a:xfrm>
            <a:off x="1727554" y="5196462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 flipH="1">
            <a:off x="1727554" y="5640219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 bwMode="auto">
          <a:xfrm flipV="1">
            <a:off x="3945638" y="5210532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>
            <a:off x="3945638" y="5671549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>
            <a:off x="2678218" y="5628510"/>
            <a:ext cx="1267420" cy="43039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2972508" y="5102743"/>
                <a:ext cx="511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CC66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altLang="zh-CN" sz="2800" b="1" dirty="0" smtClean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08" y="5102743"/>
                <a:ext cx="511679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1779352" y="4879825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52" y="4879825"/>
                <a:ext cx="22211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1690219" y="614147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6141477"/>
                <a:ext cx="22211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1622" r="-216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4824068" y="4948854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68" y="4948854"/>
                <a:ext cx="21403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4751890" y="6022719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90" y="6022719"/>
                <a:ext cx="445229" cy="622414"/>
              </a:xfrm>
              <a:prstGeom prst="rect">
                <a:avLst/>
              </a:prstGeom>
              <a:blipFill rotWithShape="0">
                <a:blip r:embed="rId16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/>
          <p:cNvSpPr/>
          <p:nvPr/>
        </p:nvSpPr>
        <p:spPr>
          <a:xfrm>
            <a:off x="5724128" y="3704586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p-wave suppression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724128" y="5449974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p-wave suppression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710342" y="1917595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dominant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 bwMode="auto">
          <a:xfrm>
            <a:off x="3008034" y="3025557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flipH="1">
            <a:off x="3008034" y="3469314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flipV="1">
            <a:off x="5226118" y="3039627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>
            <a:off x="5226118" y="3500644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>
            <a:off x="3958698" y="3457605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252988" y="2931838"/>
                <a:ext cx="579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88" y="2931838"/>
                <a:ext cx="5794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059832" y="2708920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08920"/>
                <a:ext cx="22211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970699" y="3970572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99" y="3970572"/>
                <a:ext cx="2221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622" r="-216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104548" y="2777949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48" y="2777949"/>
                <a:ext cx="21403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000" r="-22222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032370" y="3851814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0" y="3851814"/>
                <a:ext cx="445229" cy="622414"/>
              </a:xfrm>
              <a:prstGeom prst="rect">
                <a:avLst/>
              </a:prstGeom>
              <a:blipFill rotWithShape="0">
                <a:blip r:embed="rId6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880004" y="476672"/>
            <a:ext cx="7728654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>
                <a:solidFill>
                  <a:srgbClr val="FF0000"/>
                </a:solidFill>
              </a:rPr>
              <a:t>Further, in order to have a large cross section to explain GCE: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549268" y="1885984"/>
                <a:ext cx="2065052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8" y="1885984"/>
                <a:ext cx="2065052" cy="5579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圆角矩形 23"/>
          <p:cNvSpPr/>
          <p:nvPr/>
        </p:nvSpPr>
        <p:spPr bwMode="auto">
          <a:xfrm>
            <a:off x="2627784" y="1885984"/>
            <a:ext cx="4176464" cy="2695144"/>
          </a:xfrm>
          <a:prstGeom prst="roundRect">
            <a:avLst/>
          </a:prstGeom>
          <a:noFill/>
          <a:ln w="9525" cap="flat" cmpd="sng" algn="ctr">
            <a:solidFill>
              <a:srgbClr val="FF33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7164288" y="3039627"/>
            <a:ext cx="720080" cy="461017"/>
          </a:xfrm>
          <a:prstGeom prst="rightArrow">
            <a:avLst/>
          </a:prstGeom>
          <a:noFill/>
          <a:ln w="9525" cap="flat" cmpd="sng" algn="ctr">
            <a:solidFill>
              <a:srgbClr val="FF33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71668" y="310141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3399"/>
                </a:solidFill>
              </a:rPr>
              <a:t>GCE</a:t>
            </a:r>
            <a:endParaRPr lang="zh-CN" altLang="en-US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 bwMode="auto">
          <a:xfrm>
            <a:off x="2174918" y="2150242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 flipH="1">
            <a:off x="2174918" y="2593999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 flipV="1">
            <a:off x="4393002" y="2164312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4393002" y="2625329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3125582" y="2582290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419872" y="2056523"/>
                <a:ext cx="579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056523"/>
                <a:ext cx="5794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226716" y="1833605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16" y="1833605"/>
                <a:ext cx="22211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1622" r="-216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137583" y="309525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83" y="3095257"/>
                <a:ext cx="2221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5000" r="-222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271432" y="1902634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32" y="1902634"/>
                <a:ext cx="21403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5714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199254" y="2976499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254" y="2976499"/>
                <a:ext cx="445229" cy="622414"/>
              </a:xfrm>
              <a:prstGeom prst="rect">
                <a:avLst/>
              </a:prstGeom>
              <a:blipFill rotWithShape="0">
                <a:blip r:embed="rId6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 bwMode="auto">
          <a:xfrm>
            <a:off x="2200061" y="3888015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 bwMode="auto">
          <a:xfrm flipH="1">
            <a:off x="2237838" y="4309983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flipV="1">
            <a:off x="4383082" y="3890613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 bwMode="auto">
          <a:xfrm>
            <a:off x="4363335" y="4330944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3130978" y="4320063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518788" y="380855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3399"/>
                </a:solidFill>
              </a:rPr>
              <a:t>Z</a:t>
            </a:r>
            <a:endParaRPr lang="en-US" altLang="zh-CN" sz="2800" b="1" i="1" dirty="0" smtClean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232112" y="3571378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2" y="3571378"/>
                <a:ext cx="22211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622" r="-216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142979" y="4833030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979" y="4833030"/>
                <a:ext cx="22211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22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276828" y="3640407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28" y="3640407"/>
                <a:ext cx="21403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5714" r="-25714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5048817" y="4675711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17" y="4675711"/>
                <a:ext cx="445229" cy="622414"/>
              </a:xfrm>
              <a:prstGeom prst="rect">
                <a:avLst/>
              </a:prstGeom>
              <a:blipFill rotWithShape="0">
                <a:blip r:embed="rId10"/>
                <a:stretch>
                  <a:fillRect r="-45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8493" y="4192919"/>
            <a:ext cx="1247673" cy="340366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 bwMode="auto">
          <a:xfrm>
            <a:off x="2159602" y="5595915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 flipH="1">
            <a:off x="2159602" y="6039672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 flipV="1">
            <a:off x="4377686" y="5609985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 bwMode="auto">
          <a:xfrm>
            <a:off x="4377686" y="6071002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 bwMode="auto">
          <a:xfrm>
            <a:off x="3110266" y="6027963"/>
            <a:ext cx="1267420" cy="43039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404556" y="5502196"/>
                <a:ext cx="511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CC66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altLang="zh-CN" sz="2800" b="1" dirty="0" smtClean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56" y="5502196"/>
                <a:ext cx="511679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2211400" y="5279278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400" y="5279278"/>
                <a:ext cx="22211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2122267" y="6540930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67" y="6540930"/>
                <a:ext cx="22211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1622" r="-216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5256116" y="5348307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116" y="5348307"/>
                <a:ext cx="21403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5714" r="-25714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5072625" y="6503050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25" y="6503050"/>
                <a:ext cx="445229" cy="622414"/>
              </a:xfrm>
              <a:prstGeom prst="rect">
                <a:avLst/>
              </a:prstGeom>
              <a:blipFill rotWithShape="0">
                <a:blip r:embed="rId16"/>
                <a:stretch>
                  <a:fillRect r="-45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877303" y="692696"/>
            <a:ext cx="6356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</a:rPr>
              <a:t>For relic density, we need to consider all channels </a:t>
            </a:r>
          </a:p>
          <a:p>
            <a:r>
              <a:rPr lang="en-US" altLang="zh-CN" b="1" dirty="0">
                <a:solidFill>
                  <a:schemeClr val="accent3"/>
                </a:solidFill>
              </a:rPr>
              <a:t> </a:t>
            </a:r>
            <a:r>
              <a:rPr lang="en-US" altLang="zh-CN" b="1" dirty="0" smtClean="0">
                <a:solidFill>
                  <a:schemeClr val="accent3"/>
                </a:solidFill>
              </a:rPr>
              <a:t>  (in early universe dark matter velocity is large)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94895" y="2414173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dominant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12160" y="4119134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ub-dominant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30251" y="5885735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ub-dominant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4576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3.2  Incapability of MSSM </a:t>
            </a:r>
            <a:endParaRPr lang="zh-CN" altLang="en-US" sz="2800" dirty="0"/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851220" y="2111329"/>
            <a:ext cx="95066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 flipH="1">
            <a:off x="1851220" y="2555086"/>
            <a:ext cx="950664" cy="492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 flipV="1">
            <a:off x="4069304" y="2125399"/>
            <a:ext cx="806252" cy="4499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4069304" y="2586416"/>
            <a:ext cx="806252" cy="43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2801884" y="2543377"/>
            <a:ext cx="1267420" cy="43039"/>
          </a:xfrm>
          <a:prstGeom prst="line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096174" y="2017610"/>
                <a:ext cx="579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74" y="2017610"/>
                <a:ext cx="5794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903018" y="1794692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018" y="1794692"/>
                <a:ext cx="22211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1622" r="-216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813885" y="3056344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85" y="3056344"/>
                <a:ext cx="2221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5000" r="-22222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947734" y="1863721"/>
                <a:ext cx="2140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34" y="1863721"/>
                <a:ext cx="21403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875556" y="2937586"/>
                <a:ext cx="445229" cy="622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altLang="zh-CN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56" y="2937586"/>
                <a:ext cx="445229" cy="622414"/>
              </a:xfrm>
              <a:prstGeom prst="rect">
                <a:avLst/>
              </a:prstGeom>
              <a:blipFill rotWithShape="0">
                <a:blip r:embed="rId6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82661" y="1982920"/>
                <a:ext cx="2065052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8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61" y="1982920"/>
                <a:ext cx="2065052" cy="5579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632112" y="2677549"/>
                <a:ext cx="2852512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solidFill>
                      <a:srgbClr val="00B0F0"/>
                    </a:solidFill>
                  </a:rPr>
                  <a:t> ~ 30-40 </a:t>
                </a:r>
                <a:r>
                  <a:rPr lang="en-US" altLang="zh-CN" sz="2800" dirty="0" err="1" smtClean="0">
                    <a:solidFill>
                      <a:srgbClr val="00B0F0"/>
                    </a:solidFill>
                  </a:rPr>
                  <a:t>GeV</a:t>
                </a:r>
                <a:endParaRPr lang="zh-CN" alt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12" y="2677549"/>
                <a:ext cx="2852512" cy="557910"/>
              </a:xfrm>
              <a:prstGeom prst="rect">
                <a:avLst/>
              </a:prstGeom>
              <a:blipFill rotWithShape="0">
                <a:blip r:embed="rId8"/>
                <a:stretch>
                  <a:fillRect t="-11957" r="-2991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206" y="4381865"/>
            <a:ext cx="4013200" cy="585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8310" y="5168698"/>
            <a:ext cx="2286000" cy="12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4576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3.3  Capability of NMSSM 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28800"/>
            <a:ext cx="5537201" cy="877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33914"/>
            <a:ext cx="2808312" cy="16768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479486"/>
            <a:ext cx="3684499" cy="1813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238171"/>
            <a:ext cx="6761337" cy="24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9250574" cy="45365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16216" y="4797152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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2140958"/>
            <a:ext cx="593944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 So far,  we only know dark matter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                has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gravity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interaction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 W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e </a:t>
            </a:r>
            <a:r>
              <a:rPr lang="en-US" altLang="zh-CN" sz="2400" b="1" dirty="0">
                <a:solidFill>
                  <a:schemeClr val="bg1"/>
                </a:solidFill>
              </a:rPr>
              <a:t>n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eed to figure out its nature,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e.g., </a:t>
            </a:r>
            <a:r>
              <a:rPr lang="en-US" altLang="zh-CN" sz="2400" b="1" i="1" dirty="0" smtClean="0">
                <a:solidFill>
                  <a:schemeClr val="bg1"/>
                </a:solidFill>
              </a:rPr>
              <a:t>does it have 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weak</a:t>
            </a:r>
            <a:r>
              <a:rPr lang="en-US" altLang="zh-CN" sz="2400" b="1" i="1" dirty="0" smtClean="0">
                <a:solidFill>
                  <a:schemeClr val="bg1"/>
                </a:solidFill>
              </a:rPr>
              <a:t> interaction ? </a:t>
            </a:r>
            <a:r>
              <a:rPr lang="en-US" altLang="zh-CN" sz="24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endParaRPr lang="zh-CN" altLang="en-US" sz="2400" i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260648"/>
            <a:ext cx="720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FF0909"/>
                </a:solidFill>
                <a:latin typeface="+mj-lt"/>
                <a:ea typeface="新宋体" panose="02010609030101010101" pitchFamily="49" charset="-122"/>
              </a:rPr>
              <a:t>1  Introduction to Dark Matter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183978"/>
            <a:ext cx="1657223" cy="146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" y="1628800"/>
            <a:ext cx="5040559" cy="1500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69" y="3088118"/>
            <a:ext cx="1930400" cy="49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06" y="4043026"/>
            <a:ext cx="5226874" cy="146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96" y="5292858"/>
            <a:ext cx="2844800" cy="788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060" y="3151570"/>
            <a:ext cx="2115345" cy="3389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56" y="4380106"/>
            <a:ext cx="860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oday: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874" y="1897598"/>
            <a:ext cx="1163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arly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universe: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976" y="5904784"/>
            <a:ext cx="3648720" cy="6586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311" y="560581"/>
            <a:ext cx="4171740" cy="9355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438" y="2684879"/>
            <a:ext cx="2692884" cy="16857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 bwMode="auto">
          <a:xfrm>
            <a:off x="5442405" y="1028369"/>
            <a:ext cx="425739" cy="60043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7766880" y="2692573"/>
            <a:ext cx="504056" cy="24622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r>
              <a:rPr kumimoji="1" lang="en-US" altLang="zh-CN" sz="10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charset="0"/>
                <a:ea typeface="华文中宋" pitchFamily="2" charset="-122"/>
                <a:sym typeface="Symbol" pitchFamily="18" charset="2"/>
              </a:rPr>
              <a:t>V&gt;0</a:t>
            </a:r>
            <a:endParaRPr kumimoji="1" lang="zh-CN" altLang="en-US" sz="10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9336" y="2084491"/>
            <a:ext cx="1249822" cy="456734"/>
          </a:xfrm>
          <a:prstGeom prst="rect">
            <a:avLst/>
          </a:prstGeom>
        </p:spPr>
      </p:pic>
      <p:sp>
        <p:nvSpPr>
          <p:cNvPr id="2" name="流程图: 可选过程 1"/>
          <p:cNvSpPr/>
          <p:nvPr/>
        </p:nvSpPr>
        <p:spPr bwMode="auto">
          <a:xfrm>
            <a:off x="89856" y="1628800"/>
            <a:ext cx="6330582" cy="4275984"/>
          </a:xfrm>
          <a:prstGeom prst="flowChartAlternateProcess">
            <a:avLst/>
          </a:prstGeom>
          <a:noFill/>
          <a:ln w="9525" cap="flat" cmpd="sng" algn="ctr">
            <a:solidFill>
              <a:schemeClr val="tx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55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3872" y="764704"/>
            <a:ext cx="494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early universe,  Z-contribution is needed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2184400" cy="142464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1546672" y="507558"/>
            <a:ext cx="5761632" cy="2417385"/>
          </a:xfrm>
          <a:prstGeom prst="round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4869160"/>
            <a:ext cx="6917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higgsino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</a:rPr>
              <a:t>‐like </a:t>
            </a:r>
            <a:r>
              <a:rPr lang="en-US" altLang="zh-CN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neutralinos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</a:rPr>
              <a:t>/</a:t>
            </a:r>
            <a:r>
              <a:rPr lang="en-US" altLang="zh-CN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chargino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are moderate/light 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385010"/>
            <a:ext cx="6551713" cy="9459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516492"/>
            <a:ext cx="2472196" cy="4193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075567"/>
            <a:ext cx="5909872" cy="722140"/>
          </a:xfrm>
          <a:prstGeom prst="rect">
            <a:avLst/>
          </a:prstGeom>
        </p:spPr>
      </p:pic>
      <p:sp>
        <p:nvSpPr>
          <p:cNvPr id="10" name="燕尾形箭头 9"/>
          <p:cNvSpPr/>
          <p:nvPr/>
        </p:nvSpPr>
        <p:spPr bwMode="auto">
          <a:xfrm>
            <a:off x="899592" y="3701716"/>
            <a:ext cx="288032" cy="218798"/>
          </a:xfrm>
          <a:prstGeom prst="notchedRightArrow">
            <a:avLst/>
          </a:prstGeom>
          <a:solidFill>
            <a:srgbClr val="CCFFFF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1" name="燕尾形箭头 10"/>
          <p:cNvSpPr/>
          <p:nvPr/>
        </p:nvSpPr>
        <p:spPr bwMode="auto">
          <a:xfrm>
            <a:off x="899592" y="4990593"/>
            <a:ext cx="288032" cy="218798"/>
          </a:xfrm>
          <a:prstGeom prst="notchedRightArrow">
            <a:avLst/>
          </a:prstGeom>
          <a:solidFill>
            <a:srgbClr val="CCFFFF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7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85263" y="438608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Calibri-Light"/>
              </a:rPr>
              <a:t>Parameter Space Scan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1556792"/>
            <a:ext cx="6870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-Light"/>
              </a:rPr>
              <a:t>Experimental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-Light"/>
              </a:rPr>
              <a:t>constraints (each at 2-sigma):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276872"/>
            <a:ext cx="273825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Precision EW data</a:t>
            </a:r>
          </a:p>
        </p:txBody>
      </p:sp>
      <p:sp>
        <p:nvSpPr>
          <p:cNvPr id="8" name="矩形 7"/>
          <p:cNvSpPr/>
          <p:nvPr/>
        </p:nvSpPr>
        <p:spPr>
          <a:xfrm>
            <a:off x="1126574" y="2876524"/>
            <a:ext cx="182934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LEP limits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6574" y="3476176"/>
            <a:ext cx="169950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B-physics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2053" y="4075828"/>
            <a:ext cx="2348720" cy="3103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LHC Higgs data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6574" y="4639185"/>
            <a:ext cx="1699504" cy="3103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 smtClean="0">
                <a:solidFill>
                  <a:srgbClr val="7030A0"/>
                </a:solidFill>
                <a:latin typeface="Calibri-Light"/>
              </a:rPr>
              <a:t>Muon</a:t>
            </a: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 g-2 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574" y="5275132"/>
            <a:ext cx="6633547" cy="3103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Dark matter relic density and direct detections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6574" y="5866059"/>
            <a:ext cx="6893234" cy="3103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 smtClean="0">
                <a:solidFill>
                  <a:srgbClr val="7030A0"/>
                </a:solidFill>
                <a:latin typeface="Calibri-Light"/>
              </a:rPr>
              <a:t>Vaccum</a:t>
            </a: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 stability and </a:t>
            </a:r>
            <a:r>
              <a:rPr lang="en-US" altLang="zh-CN" b="1" dirty="0" err="1" smtClean="0">
                <a:solidFill>
                  <a:srgbClr val="7030A0"/>
                </a:solidFill>
                <a:latin typeface="Calibri-Light"/>
              </a:rPr>
              <a:t>purterbativity</a:t>
            </a:r>
            <a:r>
              <a:rPr lang="en-US" altLang="zh-CN" b="1" dirty="0" smtClean="0">
                <a:solidFill>
                  <a:srgbClr val="7030A0"/>
                </a:solidFill>
                <a:latin typeface="Calibri-Light"/>
              </a:rPr>
              <a:t> of couplings </a:t>
            </a:r>
            <a:endParaRPr lang="en-US" altLang="zh-CN" b="1" dirty="0">
              <a:solidFill>
                <a:srgbClr val="7030A0"/>
              </a:solidFill>
              <a:latin typeface="Calibri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26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0688"/>
            <a:ext cx="4368800" cy="3205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02" y="3798651"/>
            <a:ext cx="6807201" cy="28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692696"/>
            <a:ext cx="687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Simulation of </a:t>
            </a:r>
            <a:r>
              <a:rPr lang="en-US" altLang="zh-CN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3-lepton signal at LHC-14</a:t>
            </a:r>
            <a:endParaRPr lang="zh-CN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77447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300323" cy="48527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3779912" y="4797152"/>
            <a:ext cx="1944216" cy="5760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979712" y="2615032"/>
            <a:ext cx="1440160" cy="16060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123728" y="3911177"/>
            <a:ext cx="792088" cy="5760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940840"/>
            <a:ext cx="2133600" cy="69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644973"/>
            <a:ext cx="1080120" cy="4753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612" y="3924696"/>
            <a:ext cx="952232" cy="4917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16632"/>
            <a:ext cx="1922264" cy="11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7991889" cy="56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36" y="1552067"/>
            <a:ext cx="6617327" cy="5306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5856" y="1048011"/>
                <a:ext cx="7774996" cy="43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+mj-lt"/>
                  </a:rPr>
                  <a:t>Luminosity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𝒇𝒃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rgbClr val="FF0000"/>
                    </a:solidFill>
                    <a:latin typeface="+mj-lt"/>
                  </a:rPr>
                  <a:t>) needed for exclusion (95% CL) at LHC-14</a:t>
                </a:r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56" y="1048011"/>
                <a:ext cx="7774996" cy="435440"/>
              </a:xfrm>
              <a:prstGeom prst="rect">
                <a:avLst/>
              </a:prstGeom>
              <a:blipFill rotWithShape="0">
                <a:blip r:embed="rId3"/>
                <a:stretch>
                  <a:fillRect l="-863" b="-25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32" y="5152467"/>
            <a:ext cx="2963664" cy="3315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83768" y="332656"/>
            <a:ext cx="375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4   Test </a:t>
            </a:r>
            <a:r>
              <a:rPr lang="en-US" altLang="zh-CN" sz="2800" b="1" dirty="0">
                <a:solidFill>
                  <a:srgbClr val="FF0000"/>
                </a:solidFill>
              </a:rPr>
              <a:t>at LHC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run-2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897577" cy="52237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0"/>
            <a:ext cx="1896368" cy="12367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1560" y="418339"/>
            <a:ext cx="3666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Test at DM direct detections: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0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2188" y="377219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Conclusion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27584" y="1484784"/>
                <a:ext cx="7416824" cy="83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arenBoth"/>
                </a:pP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GCE can be explained by DM annihilation in NMSSM via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𝝌𝝌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84784"/>
                <a:ext cx="7416824" cy="839397"/>
              </a:xfrm>
              <a:prstGeom prst="rect">
                <a:avLst/>
              </a:prstGeom>
              <a:blipFill rotWithShape="0">
                <a:blip r:embed="rId2"/>
                <a:stretch>
                  <a:fillRect l="-1151" t="-5109" b="-16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12211" y="2505094"/>
                <a:ext cx="7848872" cy="83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arenBoth" startAt="2"/>
                </a:pP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To also account for relic density,  Z-contribution</a:t>
                </a: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𝝌𝝌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chemeClr val="bg1"/>
                    </a:solidFill>
                  </a:rPr>
                  <a:t>is needed in early universe 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" y="2505094"/>
                <a:ext cx="7848872" cy="839397"/>
              </a:xfrm>
              <a:prstGeom prst="rect">
                <a:avLst/>
              </a:prstGeom>
              <a:blipFill rotWithShape="0">
                <a:blip r:embed="rId3"/>
                <a:stretch>
                  <a:fillRect l="-1009" t="-5072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344491"/>
                <a:ext cx="5059398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rgbClr val="666699"/>
                    </a:solidFill>
                  </a:rPr>
                  <a:t>The</a:t>
                </a:r>
                <a:r>
                  <a:rPr lang="en-US" altLang="zh-CN" b="1" i="1" dirty="0">
                    <a:solidFill>
                      <a:srgbClr val="666699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666699"/>
                        </a:solidFill>
                        <a:latin typeface="Cambria Math" panose="02040503050406030204" pitchFamily="18" charset="0"/>
                      </a:rPr>
                      <m:t>𝝌𝝌</m:t>
                    </m:r>
                    <m:r>
                      <a:rPr lang="en-US" altLang="zh-CN" b="1" i="1" smtClean="0">
                        <a:solidFill>
                          <a:srgbClr val="666699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zh-CN" b="1" i="1" smtClean="0">
                        <a:solidFill>
                          <a:srgbClr val="6666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 smtClean="0">
                    <a:solidFill>
                      <a:srgbClr val="666699"/>
                    </a:solidFill>
                  </a:rPr>
                  <a:t>coupling is sizable </a:t>
                </a:r>
                <a:endParaRPr lang="en-US" altLang="zh-CN" b="1" dirty="0">
                  <a:solidFill>
                    <a:srgbClr val="666699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err="1">
                    <a:solidFill>
                      <a:srgbClr val="666699"/>
                    </a:solidFill>
                  </a:rPr>
                  <a:t>H</a:t>
                </a:r>
                <a:r>
                  <a:rPr lang="en-US" altLang="zh-CN" b="1" dirty="0" err="1" smtClean="0">
                    <a:solidFill>
                      <a:srgbClr val="666699"/>
                    </a:solidFill>
                  </a:rPr>
                  <a:t>iggsino</a:t>
                </a:r>
                <a:r>
                  <a:rPr lang="en-US" altLang="zh-CN" b="1" dirty="0" smtClean="0">
                    <a:solidFill>
                      <a:srgbClr val="666699"/>
                    </a:solidFill>
                  </a:rPr>
                  <a:t> component in DM is sizable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b="1" dirty="0" err="1" smtClean="0">
                    <a:solidFill>
                      <a:srgbClr val="666699"/>
                    </a:solidFill>
                  </a:rPr>
                  <a:t>Higgsinos</a:t>
                </a:r>
                <a:r>
                  <a:rPr lang="en-US" altLang="zh-CN" b="1" dirty="0" smtClean="0">
                    <a:solidFill>
                      <a:srgbClr val="666699"/>
                    </a:solidFill>
                  </a:rPr>
                  <a:t> cannot be too heavy 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344491"/>
                <a:ext cx="5059398" cy="1169551"/>
              </a:xfrm>
              <a:prstGeom prst="rect">
                <a:avLst/>
              </a:prstGeom>
              <a:blipFill rotWithShape="0">
                <a:blip r:embed="rId4"/>
                <a:stretch>
                  <a:fillRect l="-1084" r="-361" b="-9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434550" y="4656372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210108"/>
                </a:solidFill>
              </a:rPr>
              <a:t>Higgsinos</a:t>
            </a:r>
            <a:r>
              <a:rPr lang="en-US" altLang="zh-CN" b="1" dirty="0">
                <a:solidFill>
                  <a:srgbClr val="210108"/>
                </a:solidFill>
              </a:rPr>
              <a:t> </a:t>
            </a:r>
            <a:r>
              <a:rPr lang="en-US" altLang="zh-CN" b="1" dirty="0" smtClean="0">
                <a:solidFill>
                  <a:srgbClr val="210108"/>
                </a:solidFill>
              </a:rPr>
              <a:t> are copiously </a:t>
            </a:r>
            <a:r>
              <a:rPr lang="en-US" altLang="zh-CN" b="1" dirty="0">
                <a:solidFill>
                  <a:srgbClr val="210108"/>
                </a:solidFill>
              </a:rPr>
              <a:t>produced </a:t>
            </a:r>
            <a:r>
              <a:rPr lang="en-US" altLang="zh-CN" b="1" dirty="0" smtClean="0">
                <a:solidFill>
                  <a:srgbClr val="210108"/>
                </a:solidFill>
              </a:rPr>
              <a:t>and accessible via tri-lepton signal at the LHC-14</a:t>
            </a:r>
            <a:r>
              <a:rPr lang="en-US" altLang="zh-CN" sz="2400" b="1" dirty="0" smtClean="0">
                <a:solidFill>
                  <a:srgbClr val="210108"/>
                </a:solidFill>
              </a:rPr>
              <a:t> </a:t>
            </a:r>
            <a:endParaRPr lang="zh-CN" altLang="en-US" sz="2400" b="1" baseline="-10000" dirty="0">
              <a:solidFill>
                <a:srgbClr val="210108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4550" y="5661248"/>
            <a:ext cx="6351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210108"/>
                </a:solidFill>
              </a:rPr>
              <a:t>DM-nucleon spin-dependent scattering </a:t>
            </a:r>
          </a:p>
          <a:p>
            <a:r>
              <a:rPr lang="en-US" altLang="zh-CN" b="1" dirty="0" smtClean="0">
                <a:solidFill>
                  <a:srgbClr val="210108"/>
                </a:solidFill>
              </a:rPr>
              <a:t>cross section is large and accessible at XENON1T </a:t>
            </a:r>
            <a:endParaRPr lang="zh-CN" altLang="en-US" dirty="0">
              <a:solidFill>
                <a:srgbClr val="210108"/>
              </a:solidFill>
            </a:endParaRPr>
          </a:p>
        </p:txBody>
      </p:sp>
      <p:sp>
        <p:nvSpPr>
          <p:cNvPr id="9" name="燕尾形箭头 8"/>
          <p:cNvSpPr/>
          <p:nvPr/>
        </p:nvSpPr>
        <p:spPr bwMode="auto">
          <a:xfrm>
            <a:off x="1979712" y="4958656"/>
            <a:ext cx="288032" cy="218798"/>
          </a:xfrm>
          <a:prstGeom prst="notchedRightArrow">
            <a:avLst/>
          </a:prstGeom>
          <a:solidFill>
            <a:srgbClr val="CCFFFF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0" name="燕尾形箭头 9"/>
          <p:cNvSpPr/>
          <p:nvPr/>
        </p:nvSpPr>
        <p:spPr bwMode="auto">
          <a:xfrm>
            <a:off x="1979712" y="5905792"/>
            <a:ext cx="288032" cy="218798"/>
          </a:xfrm>
          <a:prstGeom prst="notchedRightArrow">
            <a:avLst/>
          </a:prstGeom>
          <a:solidFill>
            <a:srgbClr val="CCFFFF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74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187624" y="620688"/>
            <a:ext cx="72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1pPr>
            <a:lvl2pPr marL="742950" indent="-285750"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2pPr>
            <a:lvl3pPr marL="1143000" indent="-228600"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3pPr>
            <a:lvl4pPr marL="1600200" indent="-228600"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4pPr>
            <a:lvl5pPr marL="2057400" indent="-228600"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defRPr>
            </a:lvl9pPr>
          </a:lstStyle>
          <a:p>
            <a:pPr marL="0" indent="0"/>
            <a:r>
              <a:rPr lang="en-US" altLang="zh-CN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Direct </a:t>
            </a:r>
            <a:r>
              <a:rPr lang="en-US" altLang="zh-CN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detection   </a:t>
            </a:r>
            <a:r>
              <a:rPr lang="en-US" altLang="zh-CN" b="1" dirty="0">
                <a:solidFill>
                  <a:srgbClr val="09277D"/>
                </a:solidFill>
              </a:rPr>
              <a:t>Indirect detection</a:t>
            </a:r>
            <a:r>
              <a:rPr lang="en-US" altLang="zh-CN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  </a:t>
            </a:r>
            <a:r>
              <a:rPr lang="zh-CN" altLang="en-US" sz="18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</a:rPr>
              <a:t>Collider search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4968552" cy="47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2915816" y="2708920"/>
            <a:ext cx="33874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Thanks</a:t>
            </a:r>
            <a:r>
              <a:rPr lang="zh-CN" alt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1" y="908720"/>
            <a:ext cx="8573691" cy="46546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3419872" y="908720"/>
            <a:ext cx="5184576" cy="5040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8640"/>
            <a:ext cx="6604001" cy="5596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107504" y="2924944"/>
            <a:ext cx="1800200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23528" y="3717032"/>
            <a:ext cx="2808312" cy="1944216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269483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a generic connection between LHC Higgs data and electroweak baryogenesis: the particle that contributes to the CP odd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hgg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hγγ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vertex would provide the CP violating source during a first order phase transition. It is illustrated in the 2HDM that a common complex phase controls the lightest Higgs properties at the LHC, electric dipole moments and the CP violating source for electroweak baryogenesis. We perform a general parametrization of Higgs effective couplings and a global fit to the LHC Higgs data. Current LHC measurements prefer a nonzero phase for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tan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AMS-Web"/>
              </a:rPr>
              <a:t>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1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EDM constraints still allow an order one phase for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tan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∼1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gives sufficient room to generate the correct cosmic baryon asymmetry. We also give some prospects in the direct measurements of CP violation in the Higgs sector at the LHC.</a:t>
            </a: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46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 a generic connection between LHC Higgs data and electroweak baryogenesis: the particle that contributes to the CP odd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hgg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hγγ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vertex would provide the CP violating source during a first order phase transition. It is illustrated in the 2HDM that a common complex phase controls the lightest Higgs properties at the LHC, electric dipole moments and the CP violating source for electroweak baryogenesis. We perform a general parametrization of Higgs effective couplings and a global fit to the LHC Higgs data. Current LHC measurements prefer a nonzero phase for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tan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AMS-Web"/>
              </a:rPr>
              <a:t>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1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EDM constraints still allow an order one phase for 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tan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th-italic-Web"/>
              </a:rPr>
              <a:t>β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thJax_Main-Web"/>
              </a:rPr>
              <a:t>∼1</a:t>
            </a: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gives sufficient room to generate the correct cosmic baryon asymmetry. We also give some prospects in the direct measurements of CP violation in the Higgs sector at the LHC.</a:t>
            </a: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2"/>
            <a:ext cx="9144000" cy="68792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47664" y="89248"/>
            <a:ext cx="6402715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909"/>
                </a:solidFill>
                <a:ea typeface="新宋体" panose="02010609030101010101" pitchFamily="49" charset="-122"/>
              </a:rPr>
              <a:t>2</a:t>
            </a:r>
            <a:r>
              <a:rPr lang="en-US" altLang="zh-CN" sz="3200" b="1" dirty="0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  </a:t>
            </a:r>
            <a:r>
              <a:rPr lang="en-US" altLang="zh-CN" sz="3200" b="1" dirty="0">
                <a:solidFill>
                  <a:srgbClr val="FF0909"/>
                </a:solidFill>
              </a:rPr>
              <a:t>Fermi Galactic Center Excess</a:t>
            </a:r>
            <a:endParaRPr lang="en-US" altLang="zh-CN" sz="3200" b="1" dirty="0">
              <a:solidFill>
                <a:srgbClr val="FF0909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宋体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1412776"/>
            <a:ext cx="22986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Symbol" panose="05050102010706020507" pitchFamily="18" charset="2"/>
              </a:defRPr>
            </a:lvl9pPr>
          </a:lstStyle>
          <a:p>
            <a:r>
              <a:rPr lang="en-US" altLang="zh-CN" sz="2400" b="1" dirty="0" smtClean="0">
                <a:solidFill>
                  <a:srgbClr val="FF0909"/>
                </a:solidFill>
              </a:rPr>
              <a:t>2.1  Fermi-LAT</a:t>
            </a:r>
            <a:endParaRPr lang="zh-CN" altLang="en-US" sz="2400" dirty="0">
              <a:solidFill>
                <a:srgbClr val="FF0909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8" y="363787"/>
            <a:ext cx="2216880" cy="17694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64" y="310065"/>
            <a:ext cx="2216880" cy="17694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3786"/>
            <a:ext cx="2216880" cy="17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0"/>
            <a:ext cx="9144000" cy="68467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1720" y="1628800"/>
            <a:ext cx="3347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Fermi Gamma-Ray Satellite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00454"/>
            <a:ext cx="857250" cy="76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16" y="1832501"/>
            <a:ext cx="16002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5654"/>
            <a:ext cx="4686954" cy="8192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87624" y="2276872"/>
            <a:ext cx="76692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smtClean="0">
                <a:solidFill>
                  <a:schemeClr val="bg2"/>
                </a:solidFill>
              </a:rPr>
              <a:t>The </a:t>
            </a:r>
            <a:r>
              <a:rPr lang="en-US" altLang="zh-CN" sz="1800" dirty="0">
                <a:solidFill>
                  <a:schemeClr val="bg2"/>
                </a:solidFill>
              </a:rPr>
              <a:t>Fermi spacecraft was launched into a near-earth orbit on </a:t>
            </a:r>
            <a:r>
              <a:rPr lang="en-US" altLang="zh-CN" sz="1800" dirty="0">
                <a:solidFill>
                  <a:srgbClr val="FF0000"/>
                </a:solidFill>
              </a:rPr>
              <a:t>11 June 2008</a:t>
            </a:r>
            <a:r>
              <a:rPr lang="en-US" altLang="zh-CN" sz="1800" dirty="0">
                <a:solidFill>
                  <a:schemeClr val="bg2"/>
                </a:solidFill>
              </a:rPr>
              <a:t>. The design life of the mission is 5 years and </a:t>
            </a:r>
            <a:r>
              <a:rPr lang="en-US" altLang="zh-CN" sz="1800" dirty="0">
                <a:solidFill>
                  <a:srgbClr val="FF0000"/>
                </a:solidFill>
              </a:rPr>
              <a:t>the goal for mission operations is 10 years</a:t>
            </a:r>
            <a:r>
              <a:rPr lang="en-US" altLang="zh-CN" sz="1800" dirty="0">
                <a:solidFill>
                  <a:schemeClr val="bg2"/>
                </a:solidFill>
              </a:rPr>
              <a:t>. </a:t>
            </a:r>
            <a:endParaRPr lang="en-US" altLang="zh-CN" sz="1800" dirty="0" smtClean="0">
              <a:solidFill>
                <a:schemeClr val="bg2"/>
              </a:solidFill>
            </a:endParaRPr>
          </a:p>
          <a:p>
            <a:pPr algn="just"/>
            <a:endParaRPr lang="en-US" altLang="zh-CN" sz="1800" u="sng" dirty="0">
              <a:solidFill>
                <a:schemeClr val="bg2"/>
              </a:solidFill>
            </a:endParaRPr>
          </a:p>
          <a:p>
            <a:pPr algn="just"/>
            <a:r>
              <a:rPr lang="en-US" altLang="zh-CN" sz="1800" dirty="0">
                <a:solidFill>
                  <a:schemeClr val="bg1"/>
                </a:solidFill>
              </a:rPr>
              <a:t>The LAT is an imaging high-energy gamma-ray telescope covering the energy range from about 20 MeV to more than 300 </a:t>
            </a:r>
            <a:r>
              <a:rPr lang="en-US" altLang="zh-CN" sz="1800" dirty="0" err="1">
                <a:solidFill>
                  <a:schemeClr val="bg1"/>
                </a:solidFill>
              </a:rPr>
              <a:t>GeV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r>
              <a:rPr lang="en-US" altLang="zh-CN" sz="1800" dirty="0">
                <a:solidFill>
                  <a:schemeClr val="bg2"/>
                </a:solidFill>
              </a:rPr>
              <a:t>Such gamma rays are emitted only in the most extreme conditions, by particles moving very nearly at the speed of light. The LAT's field of view covers about 20% of the sky at any time, and it scans continuously, covering the whole sky every three hours. </a:t>
            </a:r>
            <a:endParaRPr lang="en-US" altLang="zh-CN" sz="1800" dirty="0" smtClean="0">
              <a:solidFill>
                <a:schemeClr val="bg2"/>
              </a:solidFill>
            </a:endParaRPr>
          </a:p>
          <a:p>
            <a:pPr algn="just"/>
            <a:endParaRPr lang="en-US" altLang="zh-CN" sz="1800" u="sng" dirty="0">
              <a:solidFill>
                <a:schemeClr val="bg2"/>
              </a:solidFill>
            </a:endParaRPr>
          </a:p>
          <a:p>
            <a:pPr algn="just"/>
            <a:r>
              <a:rPr lang="en-US" altLang="zh-CN" sz="1800" dirty="0" smtClean="0">
                <a:solidFill>
                  <a:schemeClr val="bg2"/>
                </a:solidFill>
              </a:rPr>
              <a:t>The LAT</a:t>
            </a:r>
            <a:r>
              <a:rPr lang="zh-CN" altLang="en-US" sz="1800" dirty="0">
                <a:solidFill>
                  <a:schemeClr val="bg2"/>
                </a:solidFill>
              </a:rPr>
              <a:t> </a:t>
            </a:r>
            <a:r>
              <a:rPr lang="en-US" altLang="zh-CN" sz="1800" dirty="0" smtClean="0">
                <a:solidFill>
                  <a:schemeClr val="bg2"/>
                </a:solidFill>
              </a:rPr>
              <a:t>collaboration </a:t>
            </a:r>
            <a:r>
              <a:rPr lang="en-US" altLang="zh-CN" sz="1800" dirty="0">
                <a:solidFill>
                  <a:schemeClr val="bg2"/>
                </a:solidFill>
              </a:rPr>
              <a:t>includes more than </a:t>
            </a:r>
            <a:r>
              <a:rPr lang="en-US" altLang="zh-CN" sz="1800" dirty="0">
                <a:solidFill>
                  <a:srgbClr val="FF0000"/>
                </a:solidFill>
              </a:rPr>
              <a:t>400</a:t>
            </a:r>
            <a:r>
              <a:rPr lang="en-US" altLang="zh-CN" sz="1800" dirty="0">
                <a:solidFill>
                  <a:schemeClr val="bg2"/>
                </a:solidFill>
              </a:rPr>
              <a:t> scientists </a:t>
            </a:r>
            <a:r>
              <a:rPr lang="en-US" altLang="zh-CN" sz="1800" dirty="0" smtClean="0">
                <a:solidFill>
                  <a:schemeClr val="bg2"/>
                </a:solidFill>
              </a:rPr>
              <a:t>at </a:t>
            </a:r>
            <a:r>
              <a:rPr lang="en-US" altLang="zh-CN" sz="1800" dirty="0">
                <a:solidFill>
                  <a:schemeClr val="bg2"/>
                </a:solidFill>
              </a:rPr>
              <a:t>more than </a:t>
            </a:r>
            <a:r>
              <a:rPr lang="en-US" altLang="zh-CN" sz="1800" dirty="0">
                <a:solidFill>
                  <a:srgbClr val="FF0000"/>
                </a:solidFill>
              </a:rPr>
              <a:t>90</a:t>
            </a:r>
            <a:r>
              <a:rPr lang="en-US" altLang="zh-CN" sz="1800" dirty="0">
                <a:solidFill>
                  <a:schemeClr val="bg2"/>
                </a:solidFill>
              </a:rPr>
              <a:t> universities </a:t>
            </a:r>
            <a:r>
              <a:rPr lang="en-US" altLang="zh-CN" sz="1800" dirty="0" smtClean="0">
                <a:solidFill>
                  <a:schemeClr val="bg2"/>
                </a:solidFill>
              </a:rPr>
              <a:t>in </a:t>
            </a:r>
            <a:r>
              <a:rPr lang="en-US" altLang="zh-CN" sz="1800" dirty="0">
                <a:solidFill>
                  <a:srgbClr val="FF0000"/>
                </a:solidFill>
              </a:rPr>
              <a:t>12</a:t>
            </a:r>
            <a:r>
              <a:rPr lang="en-US" altLang="zh-CN" sz="1800" dirty="0">
                <a:solidFill>
                  <a:schemeClr val="bg2"/>
                </a:solidFill>
              </a:rPr>
              <a:t> countries. </a:t>
            </a: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878010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0648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909"/>
                </a:solidFill>
              </a:rPr>
              <a:t>2.2  Fermi Galactic </a:t>
            </a:r>
            <a:r>
              <a:rPr lang="en-US" altLang="zh-CN" sz="2400" b="1" dirty="0">
                <a:solidFill>
                  <a:srgbClr val="FF0909"/>
                </a:solidFill>
              </a:rPr>
              <a:t>Center Excess</a:t>
            </a:r>
            <a:endParaRPr lang="zh-CN" altLang="en-US" sz="2400" dirty="0">
              <a:solidFill>
                <a:srgbClr val="FF0909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6696744" cy="54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8_Soaring">
  <a:themeElements>
    <a:clrScheme name="1_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8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9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0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0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1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2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3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3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Designs\Soaring.pot</Template>
  <TotalTime>21982</TotalTime>
  <Words>852</Words>
  <Application>Microsoft Office PowerPoint</Application>
  <PresentationFormat>全屏显示(4:3)</PresentationFormat>
  <Paragraphs>134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40</vt:i4>
      </vt:variant>
    </vt:vector>
  </HeadingPairs>
  <TitlesOfParts>
    <vt:vector size="65" baseType="lpstr">
      <vt:lpstr>Calibri-Light</vt:lpstr>
      <vt:lpstr>CMSSBX10</vt:lpstr>
      <vt:lpstr>Gulim</vt:lpstr>
      <vt:lpstr>MathJax_AMS-Web</vt:lpstr>
      <vt:lpstr>MathJax_Main-Web</vt:lpstr>
      <vt:lpstr>MathJax_Math-italic-Web</vt:lpstr>
      <vt:lpstr>黑体</vt:lpstr>
      <vt:lpstr>华文中宋</vt:lpstr>
      <vt:lpstr>宋体</vt:lpstr>
      <vt:lpstr>新宋体</vt:lpstr>
      <vt:lpstr>Arial</vt:lpstr>
      <vt:lpstr>Berlin Sans FB</vt:lpstr>
      <vt:lpstr>Calibri</vt:lpstr>
      <vt:lpstr>Cambria Math</vt:lpstr>
      <vt:lpstr>Comic Sans MS</vt:lpstr>
      <vt:lpstr>Symbol</vt:lpstr>
      <vt:lpstr>Times New Roman</vt:lpstr>
      <vt:lpstr>Wingdings</vt:lpstr>
      <vt:lpstr>Soaring</vt:lpstr>
      <vt:lpstr>38_Soaring</vt:lpstr>
      <vt:lpstr>39_Soaring</vt:lpstr>
      <vt:lpstr>40_Soaring</vt:lpstr>
      <vt:lpstr>41_Soaring</vt:lpstr>
      <vt:lpstr>42_Soaring</vt:lpstr>
      <vt:lpstr>43_Soaring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河南省高校杰出科研人才创新      工程项目（HAIPURT） </dc:title>
  <dc:creator>理论物理2</dc:creator>
  <cp:lastModifiedBy>杨金民</cp:lastModifiedBy>
  <cp:revision>1585</cp:revision>
  <cp:lastPrinted>1601-01-01T00:00:00Z</cp:lastPrinted>
  <dcterms:created xsi:type="dcterms:W3CDTF">2001-06-13T07:15:09Z</dcterms:created>
  <dcterms:modified xsi:type="dcterms:W3CDTF">2015-08-06T14:22:29Z</dcterms:modified>
</cp:coreProperties>
</file>