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80" r:id="rId12"/>
    <p:sldId id="292" r:id="rId13"/>
    <p:sldId id="287" r:id="rId14"/>
    <p:sldId id="266" r:id="rId15"/>
    <p:sldId id="268" r:id="rId16"/>
    <p:sldId id="269" r:id="rId17"/>
    <p:sldId id="286" r:id="rId18"/>
    <p:sldId id="284" r:id="rId19"/>
    <p:sldId id="275" r:id="rId20"/>
    <p:sldId id="277" r:id="rId21"/>
    <p:sldId id="272" r:id="rId22"/>
    <p:sldId id="273" r:id="rId23"/>
    <p:sldId id="274" r:id="rId24"/>
    <p:sldId id="293" r:id="rId25"/>
    <p:sldId id="294" r:id="rId26"/>
    <p:sldId id="295" r:id="rId27"/>
    <p:sldId id="296" r:id="rId28"/>
    <p:sldId id="297" r:id="rId29"/>
    <p:sldId id="288" r:id="rId30"/>
    <p:sldId id="27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6" autoAdjust="0"/>
  </p:normalViewPr>
  <p:slideViewPr>
    <p:cSldViewPr snapToGrid="0"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B8237-11D4-4208-9CB4-6130500C91C3}" type="datetimeFigureOut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83202-58CC-470B-8150-5290B56DAF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626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4E3B0-A033-4890-B203-601B587D8C07}" type="datetimeFigureOut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2850B-F908-4C2A-8088-D5A9A57D7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329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CJPL</a:t>
            </a:r>
            <a:r>
              <a:rPr lang="zh-CN" altLang="en-US" dirty="0" smtClean="0"/>
              <a:t>，垂直岩石覆盖达</a:t>
            </a:r>
            <a:r>
              <a:rPr lang="en-US" altLang="zh-CN" dirty="0" smtClean="0"/>
              <a:t>2400</a:t>
            </a:r>
            <a:r>
              <a:rPr lang="zh-CN" altLang="en-US" dirty="0" smtClean="0"/>
              <a:t>米；低本底：</a:t>
            </a:r>
            <a:r>
              <a:rPr lang="en-US" altLang="zh-CN" dirty="0" smtClean="0"/>
              <a:t>10-3/(</a:t>
            </a:r>
            <a:r>
              <a:rPr lang="en-US" altLang="zh-CN" dirty="0" err="1" smtClean="0"/>
              <a:t>keV</a:t>
            </a:r>
            <a:r>
              <a:rPr lang="en-US" altLang="zh-CN" dirty="0" smtClean="0"/>
              <a:t>*kg*</a:t>
            </a:r>
            <a:r>
              <a:rPr lang="en-US" altLang="zh-CN" dirty="0" err="1" smtClean="0"/>
              <a:t>yr</a:t>
            </a:r>
            <a:r>
              <a:rPr lang="en-US" altLang="zh-CN" dirty="0" smtClean="0"/>
              <a:t>)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663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38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zh-CN" altLang="en-US" dirty="0" smtClean="0"/>
              <a:t>系统死时间</a:t>
            </a:r>
            <a:r>
              <a:rPr lang="en-US" altLang="zh-CN" dirty="0" smtClean="0"/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~</a:t>
            </a:r>
            <a:r>
              <a:rPr lang="en-US" altLang="zh-CN" dirty="0" smtClean="0"/>
              <a:t>1.3ms (=40ns*512*64)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读出速度： </a:t>
            </a:r>
            <a:r>
              <a:rPr lang="en-US" altLang="zh-CN" dirty="0" smtClean="0"/>
              <a:t>25MHz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2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不是简单的波形采样，波形采样后还做了积分，这就有可能实现对高脉冲时间信号的读出。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86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ASIC</a:t>
            </a:r>
            <a:r>
              <a:rPr lang="zh-CN" altLang="en-US" dirty="0" smtClean="0"/>
              <a:t>芯片读出</a:t>
            </a:r>
            <a:r>
              <a:rPr lang="en-US" altLang="zh-CN" dirty="0" smtClean="0"/>
              <a:t>+</a:t>
            </a:r>
            <a:r>
              <a:rPr lang="zh-CN" altLang="en-US" dirty="0" smtClean="0"/>
              <a:t>分立元件读出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9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可以用来做测试，验证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芯片，可实现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6144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路信号的读出，原型设计中使用。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ADC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Analog Devices AD9229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9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大系统读出时，</a:t>
            </a:r>
            <a:r>
              <a:rPr lang="zh-CN" altLang="en-US" baseline="0" dirty="0" smtClean="0"/>
              <a:t>还是要选用</a:t>
            </a:r>
            <a:r>
              <a:rPr lang="en-US" altLang="zh-CN" baseline="0" dirty="0" smtClean="0"/>
              <a:t>GET</a:t>
            </a:r>
            <a:r>
              <a:rPr lang="zh-CN" altLang="en-US" baseline="0" dirty="0" smtClean="0"/>
              <a:t>读出系统，一套读出系统可实现</a:t>
            </a:r>
            <a:r>
              <a:rPr lang="en-US" altLang="zh-CN" baseline="0" dirty="0" smtClean="0"/>
              <a:t>10240</a:t>
            </a:r>
            <a:r>
              <a:rPr lang="zh-CN" altLang="en-US" baseline="0" dirty="0" smtClean="0"/>
              <a:t>路信号的读出，可以较轻松的实现我们对庞大的读出路数的要求（</a:t>
            </a:r>
            <a:r>
              <a:rPr lang="en-US" altLang="zh-CN" baseline="0" dirty="0" smtClean="0"/>
              <a:t>13132</a:t>
            </a:r>
            <a:r>
              <a:rPr lang="zh-CN" altLang="en-US" baseline="0" dirty="0" smtClean="0"/>
              <a:t>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67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除了这两种读出系统之外，还有一种系统也是我们实验室正在研究的</a:t>
            </a:r>
            <a:r>
              <a:rPr lang="en-US" altLang="zh-CN" dirty="0" smtClean="0"/>
              <a:t>SRS</a:t>
            </a:r>
            <a:r>
              <a:rPr lang="zh-CN" altLang="en-US" dirty="0" smtClean="0"/>
              <a:t>系统（可扩展读出电子学系统），它也适用于这种大数据的读出，但是，在</a:t>
            </a:r>
            <a:r>
              <a:rPr lang="en-US" altLang="zh-CN" dirty="0" smtClean="0"/>
              <a:t>SRS</a:t>
            </a:r>
            <a:r>
              <a:rPr lang="zh-CN" altLang="en-US" dirty="0" smtClean="0"/>
              <a:t>系统中，</a:t>
            </a:r>
            <a:r>
              <a:rPr lang="en-US" altLang="zh-CN" dirty="0" smtClean="0"/>
              <a:t>ADC</a:t>
            </a:r>
            <a:r>
              <a:rPr lang="zh-CN" altLang="en-US" dirty="0" smtClean="0"/>
              <a:t>需要放在远离探测器的机箱中，在我们的</a:t>
            </a:r>
            <a:r>
              <a:rPr lang="en-US" altLang="zh-CN" dirty="0" smtClean="0"/>
              <a:t>0vDBD</a:t>
            </a:r>
            <a:r>
              <a:rPr lang="zh-CN" altLang="en-US" dirty="0" smtClean="0"/>
              <a:t>实验中，这将会带来巨大的本底噪声，因此本实验没有考虑</a:t>
            </a:r>
            <a:r>
              <a:rPr lang="en-US" altLang="zh-CN" dirty="0" smtClean="0"/>
              <a:t>SRS</a:t>
            </a:r>
            <a:r>
              <a:rPr lang="zh-CN" altLang="en-US" dirty="0" smtClean="0"/>
              <a:t>系统。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392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SFP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Form-factor Pluggable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）可以理解为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GBIC(Gigabit Interface Converter)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的升级版本，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模块体积比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GBIC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模块减少一半，可以在相同面板上配置多出一倍以上的端口数量。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308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11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TPC</a:t>
            </a:r>
            <a:r>
              <a:rPr lang="zh-CN" altLang="en-US" dirty="0" smtClean="0"/>
              <a:t>是由美国劳伦斯贝克莱实验室（</a:t>
            </a:r>
            <a:r>
              <a:rPr lang="en-US" altLang="zh-CN" dirty="0" smtClean="0"/>
              <a:t>LBL</a:t>
            </a:r>
            <a:r>
              <a:rPr lang="zh-CN" altLang="en-US" dirty="0" smtClean="0"/>
              <a:t>）的</a:t>
            </a:r>
            <a:r>
              <a:rPr lang="en-US" altLang="zh-CN" dirty="0" err="1" smtClean="0"/>
              <a:t>D.R.Nygren</a:t>
            </a:r>
            <a:r>
              <a:rPr lang="zh-CN" altLang="en-US" dirty="0" smtClean="0"/>
              <a:t>博士于</a:t>
            </a:r>
            <a:r>
              <a:rPr lang="en-US" altLang="zh-CN" dirty="0" smtClean="0"/>
              <a:t>1974</a:t>
            </a:r>
            <a:r>
              <a:rPr lang="zh-CN" altLang="en-US" dirty="0" smtClean="0"/>
              <a:t>年提出的。最适用于对撞机物理实验</a:t>
            </a:r>
            <a:endParaRPr lang="en-US" altLang="zh-CN" dirty="0" smtClean="0"/>
          </a:p>
          <a:p>
            <a:r>
              <a:rPr lang="zh-CN" altLang="en-US" dirty="0" smtClean="0"/>
              <a:t>采用气体探测器读出的优点：读出</a:t>
            </a:r>
            <a:r>
              <a:rPr lang="en-US" altLang="zh-CN" dirty="0" smtClean="0"/>
              <a:t>pad</a:t>
            </a:r>
            <a:r>
              <a:rPr lang="zh-CN" altLang="en-US" dirty="0" smtClean="0"/>
              <a:t>设计灵活；计数率高；收集信号速度快；读出探测器部分的电场不会影响到漂移区电场的均匀性。</a:t>
            </a:r>
            <a:endParaRPr lang="en-US" altLang="zh-CN" dirty="0" smtClean="0"/>
          </a:p>
          <a:p>
            <a:r>
              <a:rPr lang="en-US" altLang="zh-CN" dirty="0" smtClean="0"/>
              <a:t>GEM</a:t>
            </a:r>
            <a:r>
              <a:rPr lang="zh-CN" altLang="en-US" dirty="0" smtClean="0"/>
              <a:t>：气体电子倍增探测器；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：微网格气体探测器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05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PandaX</a:t>
            </a:r>
            <a:r>
              <a:rPr lang="en-US" altLang="zh-CN" dirty="0" smtClean="0"/>
              <a:t> I</a:t>
            </a:r>
            <a:r>
              <a:rPr lang="zh-CN" altLang="en-US" dirty="0" smtClean="0"/>
              <a:t>的初步结果已经发表，发现</a:t>
            </a:r>
            <a:r>
              <a:rPr lang="en-US" altLang="zh-CN" dirty="0" smtClean="0"/>
              <a:t>46</a:t>
            </a:r>
            <a:r>
              <a:rPr lang="zh-CN" altLang="en-US" dirty="0" smtClean="0"/>
              <a:t>个疑似事例，不过已经证实全是本底。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26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尺寸，长</a:t>
            </a:r>
            <a:r>
              <a:rPr lang="en-US" altLang="zh-CN" dirty="0" smtClean="0"/>
              <a:t>2m</a:t>
            </a:r>
            <a:r>
              <a:rPr lang="zh-CN" altLang="en-US" dirty="0" smtClean="0"/>
              <a:t>，端盖直径</a:t>
            </a:r>
            <a:r>
              <a:rPr lang="en-US" altLang="zh-CN" dirty="0" smtClean="0"/>
              <a:t>1.4m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29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漂移区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driftg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eonversionspaee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3-10mm)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和放大区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amplifieationgaps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100um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量级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。工作时漂移区内的电子穿过微网到达放大区发生雪崩，并通过相应的电极进行信号收集。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Micromegas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探测器具有高计数率、高增益、良好的时间分辨和位置分辨、优良的抗辐照性能等一系列优点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5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 tracks in our experiment will travel 30 cm, following a wiggly trajectory. This means that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energy information must be extracted from a mesh area which is a factor 10 larger than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one used in the previously stated measurements. 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the time spread of the signal will be also longer. This may impose constraints on the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front-end electronics (shaping or sampling times).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54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每个电子需要的能量大约是</a:t>
            </a:r>
            <a:r>
              <a:rPr lang="en-US" altLang="zh-CN" b="1" dirty="0" smtClean="0">
                <a:solidFill>
                  <a:srgbClr val="FF0000"/>
                </a:solidFill>
              </a:rPr>
              <a:t>30eV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zh-CN" altLang="en-US" i="1" dirty="0" smtClean="0"/>
              <a:t>这就是</a:t>
            </a:r>
            <a:r>
              <a:rPr lang="en-US" altLang="zh-CN" i="1" dirty="0" smtClean="0"/>
              <a:t>10&lt;5&gt;</a:t>
            </a:r>
            <a:r>
              <a:rPr lang="zh-CN" altLang="en-US" i="1" dirty="0" smtClean="0"/>
              <a:t>个电子</a:t>
            </a:r>
            <a:r>
              <a:rPr lang="zh-CN" altLang="en-US" dirty="0" smtClean="0"/>
              <a:t>，</a:t>
            </a:r>
            <a:r>
              <a:rPr lang="zh-CN" altLang="en-US" b="1" dirty="0" smtClean="0"/>
              <a:t>若基于</a:t>
            </a:r>
            <a:r>
              <a:rPr lang="en-US" altLang="zh-CN" b="1" dirty="0" err="1" smtClean="0"/>
              <a:t>microbulk</a:t>
            </a:r>
            <a:r>
              <a:rPr lang="zh-CN" altLang="en-US" b="1" dirty="0" smtClean="0"/>
              <a:t>工艺的</a:t>
            </a:r>
            <a:r>
              <a:rPr lang="en-US" altLang="zh-CN" b="1" dirty="0" smtClean="0"/>
              <a:t>mm</a:t>
            </a:r>
            <a:r>
              <a:rPr lang="zh-CN" altLang="en-US" b="1" dirty="0" smtClean="0"/>
              <a:t>增益选为</a:t>
            </a:r>
            <a:r>
              <a:rPr lang="en-US" altLang="zh-CN" b="1" dirty="0" smtClean="0"/>
              <a:t>400</a:t>
            </a:r>
            <a:r>
              <a:rPr lang="zh-CN" altLang="en-US" dirty="0" smtClean="0"/>
              <a:t>，这时的输入电荷量则高达</a:t>
            </a:r>
            <a:r>
              <a:rPr lang="en-US" altLang="zh-CN" dirty="0" smtClean="0"/>
              <a:t>6.4pC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91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/>
              <a:t>法国</a:t>
            </a:r>
            <a:r>
              <a:rPr lang="en-US" altLang="zh-CN" sz="1200" dirty="0" err="1" smtClean="0"/>
              <a:t>saclay</a:t>
            </a:r>
            <a:r>
              <a:rPr lang="zh-CN" altLang="en-US" sz="1200" dirty="0" smtClean="0"/>
              <a:t>研究所设计的</a:t>
            </a:r>
            <a:r>
              <a:rPr lang="en-US" altLang="zh-CN" sz="1200" dirty="0" smtClean="0"/>
              <a:t>ASIC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r>
              <a:rPr lang="en-US" altLang="zh-CN" sz="1200" dirty="0" smtClean="0"/>
              <a:t>Technology: </a:t>
            </a:r>
            <a:r>
              <a:rPr lang="en-US" altLang="zh-CN" sz="1200" i="1" dirty="0" smtClean="0">
                <a:solidFill>
                  <a:schemeClr val="bg2">
                    <a:lumMod val="50000"/>
                  </a:schemeClr>
                </a:solidFill>
              </a:rPr>
              <a:t>AMS CMOS 0.35um</a:t>
            </a:r>
            <a:r>
              <a:rPr lang="en-US" altLang="zh-CN" sz="1200" i="1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1200" dirty="0" smtClean="0"/>
              <a:t>Area: </a:t>
            </a:r>
            <a:r>
              <a:rPr lang="en-US" altLang="zh-CN" sz="1200" i="1" dirty="0" smtClean="0">
                <a:solidFill>
                  <a:schemeClr val="bg2">
                    <a:lumMod val="50000"/>
                  </a:schemeClr>
                </a:solidFill>
              </a:rPr>
              <a:t>8.55mm×7.6mm</a:t>
            </a:r>
            <a:r>
              <a:rPr lang="en-US" altLang="zh-CN" sz="1200" i="1" baseline="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1200" dirty="0" smtClean="0"/>
              <a:t>700000 components</a:t>
            </a:r>
            <a:r>
              <a:rPr lang="en-US" altLang="zh-CN" sz="1200" baseline="0" dirty="0" smtClean="0"/>
              <a:t> </a:t>
            </a:r>
            <a:r>
              <a:rPr lang="en-US" altLang="zh-CN" sz="1200" dirty="0" smtClean="0"/>
              <a:t>Packaged in 160-pin LQFP(28×28×1.4mm</a:t>
            </a:r>
            <a:r>
              <a:rPr lang="en-US" altLang="zh-CN" sz="1200" baseline="30000" dirty="0" smtClean="0"/>
              <a:t>3</a:t>
            </a:r>
            <a:r>
              <a:rPr lang="en-US" altLang="zh-CN" sz="1200" dirty="0" smtClean="0"/>
              <a:t>)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2850B-F908-4C2A-8088-D5A9A57D7B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4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9AA-F159-4430-8D29-82B9F0A7C18E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2B92-585E-4D1C-8F50-395B45117371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3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9F2B-5DF9-47FC-8404-DEDB0C58987E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6AC5-D7FB-4A1E-84FB-A97A0709BFE7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33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400E-9322-4300-B3FB-8854B4FDD9A8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6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340-8998-40C2-A843-04574BD9BE04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0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B970-1921-42F6-9AB8-5F353980E662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60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B79F-EB9C-4FB7-B211-1FD5BD9CB1D3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0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F99C-6E0B-4F64-9638-116AEDD24ED4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40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AFAC-0B03-4886-B96A-5C3049E9BB5D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3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EFC2-3B84-4C4B-BF3D-E9472DB301A5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7862-70CA-4713-ABE6-CB5964C5735F}" type="datetime1">
              <a:rPr lang="zh-CN" altLang="en-US" smtClean="0"/>
              <a:t>2015/7/23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AAB1-A0F8-4326-BD7D-6ABF69CEF0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58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9300" y="1122363"/>
            <a:ext cx="8394700" cy="2387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CJPL</a:t>
            </a:r>
            <a:r>
              <a:rPr lang="zh-CN" altLang="en-US" dirty="0" smtClean="0"/>
              <a:t>中</a:t>
            </a:r>
            <a:r>
              <a:rPr lang="en-US" altLang="zh-CN" dirty="0" smtClean="0"/>
              <a:t>0vDBD</a:t>
            </a:r>
            <a:r>
              <a:rPr lang="zh-CN" altLang="en-US" dirty="0" smtClean="0"/>
              <a:t>实验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读出电子学</a:t>
            </a:r>
            <a:r>
              <a:rPr lang="zh-CN" altLang="en-US" dirty="0"/>
              <a:t>初步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90017" y="4675768"/>
            <a:ext cx="5453980" cy="218223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董家宁、刘树彬、安琪</a:t>
            </a:r>
            <a:endParaRPr lang="en-US" altLang="zh-CN" dirty="0" smtClean="0"/>
          </a:p>
          <a:p>
            <a:r>
              <a:rPr lang="zh-CN" altLang="en-US" dirty="0" smtClean="0"/>
              <a:t>核探测与核电子学国家重点实验室</a:t>
            </a:r>
            <a:endParaRPr lang="en-US" altLang="zh-CN" dirty="0" smtClean="0"/>
          </a:p>
          <a:p>
            <a:r>
              <a:rPr lang="zh-CN" altLang="en-US" dirty="0" smtClean="0"/>
              <a:t>中国科学技术大学</a:t>
            </a:r>
            <a:endParaRPr lang="en-US" altLang="zh-CN" dirty="0" smtClean="0"/>
          </a:p>
          <a:p>
            <a:r>
              <a:rPr lang="en-US" altLang="zh-CN" dirty="0" smtClean="0"/>
              <a:t>2015-07-23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734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MicroBulk</a:t>
            </a:r>
            <a:r>
              <a:rPr lang="zh-CN" altLang="en-US" dirty="0" smtClean="0"/>
              <a:t>工艺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3002446" cy="4351338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/>
              <a:t>放大缝隙均匀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/>
              <a:t>微网质量高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/>
              <a:t>雪崩涨落小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/>
              <a:t>能量分辨率高</a:t>
            </a:r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199861"/>
            <a:ext cx="5618922" cy="3379304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846635" y="5955447"/>
            <a:ext cx="811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PandaX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III</a:t>
            </a:r>
            <a:r>
              <a:rPr lang="zh-CN" altLang="en-US" sz="2800" dirty="0" smtClean="0"/>
              <a:t>实验使用</a:t>
            </a:r>
            <a:r>
              <a:rPr lang="en-US" altLang="zh-CN" sz="2800" dirty="0" err="1" smtClean="0"/>
              <a:t>Mmegas</a:t>
            </a:r>
            <a:r>
              <a:rPr lang="zh-CN" altLang="en-US" sz="2800" dirty="0" smtClean="0"/>
              <a:t>的尺寸：</a:t>
            </a:r>
            <a:r>
              <a:rPr lang="en-US" altLang="zh-CN" sz="2800" dirty="0" smtClean="0">
                <a:solidFill>
                  <a:srgbClr val="00B050"/>
                </a:solidFill>
              </a:rPr>
              <a:t>20cm×20cm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41116" y="6355776"/>
            <a:ext cx="2057400" cy="365125"/>
          </a:xfrm>
        </p:spPr>
        <p:txBody>
          <a:bodyPr/>
          <a:lstStyle/>
          <a:p>
            <a:fld id="{6E74AAB1-A0F8-4326-BD7D-6ABF69CEF00D}" type="slidenum">
              <a:rPr lang="zh-CN" altLang="en-US" sz="1600" smtClean="0"/>
              <a:t>10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81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7050" cy="1325563"/>
          </a:xfrm>
        </p:spPr>
        <p:txBody>
          <a:bodyPr/>
          <a:lstStyle/>
          <a:p>
            <a:r>
              <a:rPr lang="en-US" altLang="zh-CN" dirty="0" err="1" smtClean="0"/>
              <a:t>PandaX</a:t>
            </a:r>
            <a:r>
              <a:rPr lang="en-US" altLang="zh-CN" dirty="0" smtClean="0"/>
              <a:t> III</a:t>
            </a:r>
            <a:r>
              <a:rPr lang="zh-CN" altLang="en-US" dirty="0" smtClean="0"/>
              <a:t>的读出通道数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11</a:t>
            </a:fld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26" y="1686539"/>
            <a:ext cx="4657193" cy="397997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826" y="1696105"/>
            <a:ext cx="4717473" cy="26007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TPC</a:t>
            </a:r>
            <a:r>
              <a:rPr lang="zh-CN" altLang="en-US" dirty="0" smtClean="0"/>
              <a:t>的端盖有效读出面积为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*</a:t>
            </a:r>
            <a:r>
              <a:rPr lang="en-US" altLang="zh-CN" dirty="0" smtClean="0"/>
              <a:t>π</a:t>
            </a:r>
            <a:r>
              <a:rPr lang="zh-CN" altLang="en-US" dirty="0" smtClean="0"/>
              <a:t>*</a:t>
            </a:r>
            <a:r>
              <a:rPr lang="en-US" altLang="zh-CN" dirty="0" smtClean="0"/>
              <a:t>(0.7)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</a:t>
            </a:r>
            <a:r>
              <a:rPr lang="en-US" altLang="zh-CN" dirty="0"/>
              <a:t>m</a:t>
            </a:r>
            <a:r>
              <a:rPr lang="en-US" altLang="zh-CN" baseline="30000" dirty="0"/>
              <a:t>2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 选用的</a:t>
            </a:r>
            <a:r>
              <a:rPr lang="en-US" altLang="zh-CN" dirty="0" err="1" smtClean="0"/>
              <a:t>Mmegas</a:t>
            </a:r>
            <a:r>
              <a:rPr lang="zh-CN" altLang="en-US" dirty="0" smtClean="0"/>
              <a:t>大小为</a:t>
            </a:r>
            <a:r>
              <a:rPr lang="en-US" altLang="zh-CN" dirty="0" smtClean="0"/>
              <a:t>20cm×20cm</a:t>
            </a:r>
            <a:r>
              <a:rPr lang="zh-CN" altLang="en-US" dirty="0" smtClean="0"/>
              <a:t>（共需要</a:t>
            </a:r>
            <a:r>
              <a:rPr lang="en-US" altLang="zh-CN" dirty="0" smtClean="0">
                <a:solidFill>
                  <a:srgbClr val="FF0000"/>
                </a:solidFill>
              </a:rPr>
              <a:t>98</a:t>
            </a:r>
            <a:r>
              <a:rPr lang="zh-CN" altLang="en-US" dirty="0" smtClean="0"/>
              <a:t>个）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Mmegas</a:t>
            </a:r>
            <a:r>
              <a:rPr lang="zh-CN" altLang="en-US" dirty="0" smtClean="0"/>
              <a:t>的每一个</a:t>
            </a:r>
            <a:r>
              <a:rPr lang="en-US" altLang="zh-CN" dirty="0" smtClean="0"/>
              <a:t>pad</a:t>
            </a:r>
            <a:r>
              <a:rPr lang="zh-CN" altLang="en-US" dirty="0" smtClean="0"/>
              <a:t>大小为</a:t>
            </a:r>
            <a:r>
              <a:rPr lang="en-US" altLang="zh-CN" dirty="0" smtClean="0"/>
              <a:t>3mm×3mm</a:t>
            </a:r>
          </a:p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1896" y="4296861"/>
            <a:ext cx="51642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‼"/>
            </a:pPr>
            <a:r>
              <a:rPr lang="zh-CN" altLang="en-US" sz="2800" dirty="0"/>
              <a:t>采用</a:t>
            </a:r>
            <a:r>
              <a:rPr lang="en-US" altLang="zh-CN" sz="2800" dirty="0"/>
              <a:t>pad</a:t>
            </a:r>
            <a:r>
              <a:rPr lang="zh-CN" altLang="en-US" sz="2800" dirty="0"/>
              <a:t>读出，每个</a:t>
            </a:r>
            <a:r>
              <a:rPr lang="en-US" altLang="zh-CN" sz="2800" dirty="0" err="1" smtClean="0"/>
              <a:t>Mmegas</a:t>
            </a:r>
            <a:r>
              <a:rPr lang="zh-CN" altLang="en-US" sz="2800" dirty="0"/>
              <a:t>的读出通道数约为</a:t>
            </a:r>
            <a:r>
              <a:rPr lang="en-US" altLang="zh-CN" sz="2800" dirty="0">
                <a:solidFill>
                  <a:srgbClr val="FF0000"/>
                </a:solidFill>
              </a:rPr>
              <a:t>4000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pPr>
              <a:buClr>
                <a:srgbClr val="FF0000"/>
              </a:buClr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</a:t>
            </a:r>
            <a:r>
              <a:rPr lang="zh-CN" altLang="en-US" sz="2800" dirty="0" smtClean="0"/>
              <a:t>总读出</a:t>
            </a:r>
            <a:r>
              <a:rPr lang="zh-CN" altLang="en-US" sz="2800" dirty="0"/>
              <a:t>通道数高达</a:t>
            </a:r>
            <a:r>
              <a:rPr lang="en-US" altLang="zh-CN" sz="2800" dirty="0">
                <a:solidFill>
                  <a:srgbClr val="FF0000"/>
                </a:solidFill>
              </a:rPr>
              <a:t>~39</a:t>
            </a:r>
            <a:r>
              <a:rPr lang="zh-CN" altLang="en-US" sz="2800" dirty="0" smtClean="0">
                <a:solidFill>
                  <a:srgbClr val="FF0000"/>
                </a:solidFill>
              </a:rPr>
              <a:t>万</a:t>
            </a:r>
            <a:r>
              <a:rPr lang="zh-CN" altLang="en-US" sz="2800" dirty="0" smtClean="0"/>
              <a:t>！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048" y="5666511"/>
            <a:ext cx="90823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zh-CN" altLang="en-US" sz="2800" dirty="0"/>
              <a:t>采用两维</a:t>
            </a:r>
            <a:r>
              <a:rPr lang="en-US" altLang="zh-CN" sz="2800" dirty="0"/>
              <a:t>strip</a:t>
            </a:r>
            <a:r>
              <a:rPr lang="zh-CN" altLang="en-US" sz="2800" dirty="0"/>
              <a:t>读出，每个</a:t>
            </a:r>
            <a:r>
              <a:rPr lang="en-US" altLang="zh-CN" sz="2800" dirty="0" err="1" smtClean="0"/>
              <a:t>Mmegas</a:t>
            </a:r>
            <a:r>
              <a:rPr lang="zh-CN" altLang="en-US" sz="2800" dirty="0"/>
              <a:t>的读出通道数约为</a:t>
            </a:r>
            <a:r>
              <a:rPr lang="en-US" altLang="zh-CN" sz="2800" dirty="0">
                <a:solidFill>
                  <a:srgbClr val="FF0000"/>
                </a:solidFill>
              </a:rPr>
              <a:t>134</a:t>
            </a:r>
            <a:r>
              <a:rPr lang="zh-CN" altLang="en-US" sz="2800" dirty="0"/>
              <a:t>；</a:t>
            </a:r>
            <a:r>
              <a:rPr lang="zh-CN" altLang="en-US" sz="2800" dirty="0" smtClean="0"/>
              <a:t>总读出</a:t>
            </a:r>
            <a:r>
              <a:rPr lang="zh-CN" altLang="en-US" sz="2800" dirty="0"/>
              <a:t>通道数</a:t>
            </a:r>
            <a:r>
              <a:rPr lang="en-US" altLang="zh-CN" sz="2800" dirty="0" smtClean="0">
                <a:solidFill>
                  <a:srgbClr val="FF0000"/>
                </a:solidFill>
              </a:rPr>
              <a:t>13132</a:t>
            </a:r>
            <a:r>
              <a:rPr lang="zh-CN" altLang="en-US" sz="2800" dirty="0" smtClean="0"/>
              <a:t>。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9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PandaX</a:t>
            </a:r>
            <a:r>
              <a:rPr lang="en-US" altLang="zh-CN" dirty="0" smtClean="0"/>
              <a:t> III </a:t>
            </a:r>
            <a:r>
              <a:rPr lang="zh-CN" altLang="en-US" dirty="0" smtClean="0"/>
              <a:t>的信号特点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4" y="1362254"/>
            <a:ext cx="7191350" cy="410192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12</a:t>
            </a:fld>
            <a:endParaRPr lang="zh-CN" altLang="en-US" sz="16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28650" y="5604783"/>
            <a:ext cx="7358114" cy="1257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漂移速度</a:t>
            </a:r>
            <a:r>
              <a:rPr lang="en-US" altLang="zh-CN" dirty="0" smtClean="0"/>
              <a:t>: 1mm/us</a:t>
            </a:r>
            <a:r>
              <a:rPr lang="zh-CN" altLang="en-US" dirty="0" smtClean="0"/>
              <a:t> （由电场强度、气压决定）</a:t>
            </a:r>
            <a:endParaRPr lang="en-US" altLang="zh-CN" dirty="0" smtClean="0"/>
          </a:p>
          <a:p>
            <a:r>
              <a:rPr lang="zh-CN" altLang="en-US" dirty="0" smtClean="0"/>
              <a:t>漂移距离</a:t>
            </a:r>
            <a:r>
              <a:rPr lang="en-US" altLang="zh-CN" dirty="0" smtClean="0"/>
              <a:t>: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altLang="zh-CN" dirty="0" smtClean="0"/>
              <a:t>1m</a:t>
            </a:r>
          </a:p>
          <a:p>
            <a:r>
              <a:rPr lang="zh-CN" altLang="en-US" dirty="0" smtClean="0"/>
              <a:t>对</a:t>
            </a:r>
            <a:r>
              <a:rPr lang="en-US" altLang="zh-CN" dirty="0" smtClean="0"/>
              <a:t>2.5MeV</a:t>
            </a:r>
            <a:r>
              <a:rPr lang="zh-CN" altLang="en-US" dirty="0" smtClean="0"/>
              <a:t>的电子，径迹总长度</a:t>
            </a:r>
            <a:r>
              <a:rPr lang="en-US" altLang="zh-CN" dirty="0" smtClean="0"/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altLang="zh-CN" dirty="0" smtClean="0"/>
              <a:t>30cm </a:t>
            </a:r>
            <a:r>
              <a:rPr lang="en-US" altLang="zh-CN" dirty="0" smtClean="0">
                <a:sym typeface="Wingdings" pitchFamily="2" charset="2"/>
              </a:rPr>
              <a:t> </a:t>
            </a:r>
            <a:r>
              <a:rPr lang="en-US" altLang="zh-CN" b="1" dirty="0" err="1" smtClean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altLang="zh-CN" b="1" baseline="-25000" dirty="0" err="1" smtClean="0">
                <a:solidFill>
                  <a:srgbClr val="FF0000"/>
                </a:solidFill>
                <a:sym typeface="Wingdings" pitchFamily="2" charset="2"/>
              </a:rPr>
              <a:t>f</a:t>
            </a:r>
            <a:r>
              <a:rPr lang="en-US" altLang="zh-CN" b="1" dirty="0" smtClean="0">
                <a:solidFill>
                  <a:srgbClr val="FF0000"/>
                </a:solidFill>
                <a:sym typeface="Wingdings" pitchFamily="2" charset="2"/>
              </a:rPr>
              <a:t> = 300us (Max)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6882468" y="5334236"/>
            <a:ext cx="230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MicroBulk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Mmegas</a:t>
            </a:r>
            <a:endParaRPr lang="en-US" altLang="zh-CN" dirty="0" smtClean="0"/>
          </a:p>
          <a:p>
            <a:r>
              <a:rPr lang="en-US" altLang="zh-CN" dirty="0"/>
              <a:t>pad size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altLang="zh-CN" dirty="0" smtClean="0"/>
              <a:t>3mm×3mm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09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ASIC</a:t>
            </a:r>
            <a:r>
              <a:rPr lang="zh-CN" altLang="en-US" dirty="0" smtClean="0"/>
              <a:t>芯片参数对比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13</a:t>
            </a:fld>
            <a:endParaRPr lang="zh-CN" altLang="en-US" sz="160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45585"/>
              </p:ext>
            </p:extLst>
          </p:nvPr>
        </p:nvGraphicFramePr>
        <p:xfrm>
          <a:off x="545523" y="1818405"/>
          <a:ext cx="8110103" cy="316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42"/>
                <a:gridCol w="1919142"/>
                <a:gridCol w="1919142"/>
                <a:gridCol w="2352677"/>
              </a:tblGrid>
              <a:tr h="1089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dirty="0" smtClean="0"/>
                        <a:t>ASIC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dirty="0" smtClean="0"/>
                        <a:t>Channel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dirty="0" smtClean="0"/>
                        <a:t>Input range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Shaping time /Peaking time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519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APV25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128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20fC(+/-)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50ns-200ns</a:t>
                      </a:r>
                    </a:p>
                  </a:txBody>
                  <a:tcPr anchor="ctr"/>
                </a:tc>
              </a:tr>
              <a:tr h="519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VA32HDR14.3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-20pC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2us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19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VA140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200fC(+/-)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6.5us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5199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AGET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10pC(+/-)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</a:rPr>
                        <a:t>50ns-1us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11752" y="5156022"/>
            <a:ext cx="8479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对</a:t>
            </a:r>
            <a:r>
              <a:rPr lang="en-US" altLang="zh-CN" sz="2400" dirty="0" err="1" smtClean="0"/>
              <a:t>Xe</a:t>
            </a:r>
            <a:r>
              <a:rPr lang="zh-CN" altLang="en-US" sz="2400" dirty="0" smtClean="0"/>
              <a:t>来说，产生</a:t>
            </a:r>
            <a:r>
              <a:rPr lang="en-US" altLang="zh-CN" sz="2400" dirty="0" smtClean="0"/>
              <a:t>0vDBD</a:t>
            </a:r>
            <a:r>
              <a:rPr lang="zh-CN" altLang="en-US" sz="2400" dirty="0" smtClean="0"/>
              <a:t>的</a:t>
            </a:r>
            <a:r>
              <a:rPr lang="en-US" altLang="zh-CN" sz="2400" dirty="0" err="1" smtClean="0"/>
              <a:t>Q</a:t>
            </a:r>
            <a:r>
              <a:rPr lang="en-US" altLang="zh-CN" sz="2400" baseline="-25000" dirty="0" err="1" smtClean="0"/>
              <a:t>ee</a:t>
            </a:r>
            <a:r>
              <a:rPr lang="zh-CN" altLang="en-US" sz="2400" dirty="0" smtClean="0"/>
              <a:t>约为</a:t>
            </a:r>
            <a:r>
              <a:rPr lang="en-US" altLang="zh-CN" sz="2400" dirty="0" smtClean="0"/>
              <a:t>2.5MeV</a:t>
            </a:r>
            <a:r>
              <a:rPr lang="zh-CN" altLang="en-US" sz="2400" dirty="0" smtClean="0"/>
              <a:t>，这就要求输入动态范围要到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pC</a:t>
            </a:r>
            <a:r>
              <a:rPr lang="zh-CN" altLang="en-US" sz="2400" dirty="0" smtClean="0"/>
              <a:t>量级；信号径迹特点要求成形时间也需尽量大。</a:t>
            </a:r>
            <a:endParaRPr lang="en-US" altLang="zh-CN" sz="2400" dirty="0" smtClean="0"/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</a:rPr>
              <a:t>AGET</a:t>
            </a:r>
            <a:r>
              <a:rPr lang="zh-CN" altLang="en-US" sz="2800" dirty="0" smtClean="0">
                <a:solidFill>
                  <a:srgbClr val="00B050"/>
                </a:solidFill>
              </a:rPr>
              <a:t>芯片是比较理想的</a:t>
            </a:r>
            <a:r>
              <a:rPr lang="en-US" altLang="zh-CN" sz="2800" dirty="0" smtClean="0">
                <a:solidFill>
                  <a:srgbClr val="00B050"/>
                </a:solidFill>
              </a:rPr>
              <a:t>ASIC</a:t>
            </a:r>
            <a:r>
              <a:rPr lang="zh-CN" altLang="en-US" sz="2800" dirty="0" smtClean="0">
                <a:solidFill>
                  <a:srgbClr val="00B050"/>
                </a:solidFill>
              </a:rPr>
              <a:t>芯片！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CJPL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中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0vDBD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实验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zh-CN" dirty="0" smtClean="0"/>
              <a:t>AGET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读出电子学初步设计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14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22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E74AAB1-A0F8-4326-BD7D-6ABF69CEF00D}" type="slidenum">
              <a:rPr lang="zh-CN" altLang="en-US" sz="1600" smtClean="0"/>
              <a:t>15</a:t>
            </a:fld>
            <a:endParaRPr lang="zh-CN" altLang="en-US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6524" y="2180164"/>
            <a:ext cx="6097476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42856"/>
            <a:ext cx="9144000" cy="55869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200" dirty="0" smtClean="0"/>
              <a:t>64 analog channels: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CSA, Filter, SCA(512 cells), Discriminator</a:t>
            </a:r>
          </a:p>
          <a:p>
            <a:pPr>
              <a:lnSpc>
                <a:spcPct val="100000"/>
              </a:lnSpc>
            </a:pPr>
            <a:r>
              <a:rPr lang="en-US" altLang="zh-CN" sz="2200" dirty="0" smtClean="0"/>
              <a:t>Auto triggering: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discriminator + threshold (DAC)</a:t>
            </a:r>
          </a:p>
          <a:p>
            <a:pPr>
              <a:lnSpc>
                <a:spcPct val="100000"/>
              </a:lnSpc>
            </a:pPr>
            <a:r>
              <a:rPr lang="en-US" altLang="zh-CN" sz="2200" dirty="0" smtClean="0"/>
              <a:t>SCA readout mode: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200" dirty="0" smtClean="0"/>
              <a:t>  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All, hit or specific channels</a:t>
            </a:r>
          </a:p>
          <a:p>
            <a:pPr>
              <a:lnSpc>
                <a:spcPct val="100000"/>
              </a:lnSpc>
            </a:pPr>
            <a:r>
              <a:rPr lang="en-US" altLang="zh-CN" sz="2200" dirty="0" smtClean="0"/>
              <a:t>4 charge ranges/channel: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200" dirty="0" smtClean="0"/>
              <a:t> 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120fC; 240fC;1pC;10pC</a:t>
            </a:r>
          </a:p>
          <a:p>
            <a:pPr>
              <a:lnSpc>
                <a:spcPct val="100000"/>
              </a:lnSpc>
            </a:pPr>
            <a:r>
              <a:rPr lang="en-US" altLang="zh-CN" sz="2200" dirty="0" smtClean="0"/>
              <a:t>16 peaking time values: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  50ns to 1us</a:t>
            </a:r>
          </a:p>
          <a:p>
            <a:pPr>
              <a:lnSpc>
                <a:spcPct val="100000"/>
              </a:lnSpc>
            </a:pPr>
            <a:r>
              <a:rPr lang="en-US" altLang="zh-CN" sz="2200" dirty="0" err="1"/>
              <a:t>Fread</a:t>
            </a:r>
            <a:r>
              <a:rPr lang="en-US" altLang="zh-CN" sz="2200" dirty="0"/>
              <a:t>: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25MHz</a:t>
            </a:r>
            <a:endParaRPr lang="en-US" altLang="zh-CN" sz="2200" dirty="0" smtClean="0"/>
          </a:p>
          <a:p>
            <a:pPr>
              <a:lnSpc>
                <a:spcPct val="100000"/>
              </a:lnSpc>
            </a:pPr>
            <a:r>
              <a:rPr lang="en-US" altLang="zh-CN" sz="2200" dirty="0" err="1" smtClean="0"/>
              <a:t>Fsampling</a:t>
            </a:r>
            <a:r>
              <a:rPr lang="en-US" altLang="zh-CN" sz="2200" dirty="0" smtClean="0"/>
              <a:t>: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1MHz to 100MHz</a:t>
            </a:r>
          </a:p>
          <a:p>
            <a:pPr>
              <a:lnSpc>
                <a:spcPct val="100000"/>
              </a:lnSpc>
            </a:pPr>
            <a:r>
              <a:rPr lang="en-US" altLang="zh-CN" sz="2200" dirty="0" smtClean="0"/>
              <a:t>Input current polarity: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positive or negative</a:t>
            </a:r>
          </a:p>
          <a:p>
            <a:pPr>
              <a:lnSpc>
                <a:spcPct val="100000"/>
              </a:lnSpc>
            </a:pPr>
            <a:r>
              <a:rPr lang="en-US" altLang="zh-CN" sz="2200" dirty="0" smtClean="0"/>
              <a:t>Possibility to bypass the CSA: </a:t>
            </a:r>
            <a:r>
              <a:rPr lang="en-US" altLang="zh-CN" sz="2200" i="1" dirty="0" smtClean="0">
                <a:solidFill>
                  <a:schemeClr val="bg2">
                    <a:lumMod val="50000"/>
                  </a:schemeClr>
                </a:solidFill>
              </a:rPr>
              <a:t>enter directly into the RC2 filter or SCA inputs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2" y="2237910"/>
            <a:ext cx="6380018" cy="35690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493" y="167507"/>
            <a:ext cx="8275175" cy="995363"/>
          </a:xfrm>
        </p:spPr>
        <p:txBody>
          <a:bodyPr>
            <a:normAutofit fontScale="90000"/>
          </a:bodyPr>
          <a:lstStyle/>
          <a:p>
            <a:r>
              <a:rPr lang="en-US" altLang="zh-CN" sz="4900" dirty="0" smtClean="0"/>
              <a:t>AGET</a:t>
            </a:r>
            <a:br>
              <a:rPr lang="en-US" altLang="zh-CN" sz="4900" dirty="0" smtClean="0"/>
            </a:br>
            <a:r>
              <a:rPr lang="zh-CN" altLang="en-US" sz="3100" dirty="0" smtClean="0"/>
              <a:t>（</a:t>
            </a:r>
            <a:r>
              <a:rPr lang="en-US" altLang="zh-CN" sz="3100" dirty="0">
                <a:solidFill>
                  <a:srgbClr val="FF0000"/>
                </a:solidFill>
              </a:rPr>
              <a:t>A</a:t>
            </a:r>
            <a:r>
              <a:rPr lang="en-US" altLang="zh-CN" sz="3100" dirty="0"/>
              <a:t>SIC for</a:t>
            </a:r>
            <a:r>
              <a:rPr lang="zh-CN" altLang="en-US" sz="3100" dirty="0"/>
              <a:t> </a:t>
            </a:r>
            <a:r>
              <a:rPr lang="en-US" altLang="zh-CN" sz="3100" dirty="0"/>
              <a:t>a </a:t>
            </a:r>
            <a:r>
              <a:rPr lang="en-US" altLang="zh-CN" sz="3100" dirty="0">
                <a:solidFill>
                  <a:srgbClr val="FF0000"/>
                </a:solidFill>
              </a:rPr>
              <a:t>G</a:t>
            </a:r>
            <a:r>
              <a:rPr lang="en-US" altLang="zh-CN" sz="3100" dirty="0"/>
              <a:t>eneric </a:t>
            </a:r>
            <a:r>
              <a:rPr lang="en-US" altLang="zh-CN" sz="3100" dirty="0">
                <a:solidFill>
                  <a:srgbClr val="FF0000"/>
                </a:solidFill>
              </a:rPr>
              <a:t>E</a:t>
            </a:r>
            <a:r>
              <a:rPr lang="en-US" altLang="zh-CN" sz="3100" dirty="0"/>
              <a:t>lectronic system for </a:t>
            </a:r>
            <a:r>
              <a:rPr lang="en-US" altLang="zh-CN" sz="3100" dirty="0">
                <a:solidFill>
                  <a:srgbClr val="FF0000"/>
                </a:solidFill>
              </a:rPr>
              <a:t>T</a:t>
            </a:r>
            <a:r>
              <a:rPr lang="en-US" altLang="zh-CN" sz="3100" dirty="0"/>
              <a:t>PCs</a:t>
            </a:r>
            <a:r>
              <a:rPr lang="zh-CN" altLang="en-US" sz="3100" dirty="0" smtClean="0"/>
              <a:t>）</a:t>
            </a:r>
            <a:endParaRPr lang="zh-CN" altLang="en-US" sz="3100" dirty="0"/>
          </a:p>
        </p:txBody>
      </p:sp>
    </p:spTree>
    <p:extLst>
      <p:ext uri="{BB962C8B-B14F-4D97-AF65-F5344CB8AC3E}">
        <p14:creationId xmlns:p14="http://schemas.microsoft.com/office/powerpoint/2010/main" val="41764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744" y="173956"/>
            <a:ext cx="898525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 smtClean="0"/>
              <a:t>AFTER</a:t>
            </a:r>
            <a:r>
              <a:rPr lang="zh-CN" altLang="en-US" sz="3300" dirty="0" smtClean="0"/>
              <a:t>（</a:t>
            </a:r>
            <a:r>
              <a:rPr lang="en-US" altLang="zh-CN" sz="3300" dirty="0" smtClean="0">
                <a:solidFill>
                  <a:srgbClr val="FF0000"/>
                </a:solidFill>
              </a:rPr>
              <a:t>A</a:t>
            </a:r>
            <a:r>
              <a:rPr lang="en-US" altLang="zh-CN" sz="3300" dirty="0" smtClean="0"/>
              <a:t>SIC </a:t>
            </a:r>
            <a:r>
              <a:rPr lang="en-US" altLang="zh-CN" sz="3300" dirty="0">
                <a:solidFill>
                  <a:srgbClr val="FF0000"/>
                </a:solidFill>
              </a:rPr>
              <a:t>F</a:t>
            </a:r>
            <a:r>
              <a:rPr lang="en-US" altLang="zh-CN" sz="3300" dirty="0"/>
              <a:t>or </a:t>
            </a:r>
            <a:r>
              <a:rPr lang="en-US" altLang="zh-CN" sz="3300" dirty="0">
                <a:solidFill>
                  <a:srgbClr val="FF0000"/>
                </a:solidFill>
              </a:rPr>
              <a:t>T</a:t>
            </a:r>
            <a:r>
              <a:rPr lang="en-US" altLang="zh-CN" sz="3300" dirty="0"/>
              <a:t>PC </a:t>
            </a:r>
            <a:r>
              <a:rPr lang="en-US" altLang="zh-CN" sz="3300" dirty="0">
                <a:solidFill>
                  <a:srgbClr val="FF0000"/>
                </a:solidFill>
              </a:rPr>
              <a:t>E</a:t>
            </a:r>
            <a:r>
              <a:rPr lang="en-US" altLang="zh-CN" sz="3300" dirty="0"/>
              <a:t>lectronic </a:t>
            </a:r>
            <a:r>
              <a:rPr lang="en-US" altLang="zh-CN" sz="3300" dirty="0" smtClean="0">
                <a:solidFill>
                  <a:srgbClr val="FF0000"/>
                </a:solidFill>
              </a:rPr>
              <a:t>R</a:t>
            </a:r>
            <a:r>
              <a:rPr lang="en-US" altLang="zh-CN" sz="3300" dirty="0" smtClean="0"/>
              <a:t>eadout</a:t>
            </a:r>
            <a:r>
              <a:rPr lang="zh-CN" altLang="en-US" sz="3300" dirty="0" smtClean="0"/>
              <a:t>）</a:t>
            </a:r>
            <a:endParaRPr lang="en-US" altLang="zh-CN" sz="33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241"/>
            <a:ext cx="4160145" cy="299287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16</a:t>
            </a:fld>
            <a:endParaRPr lang="zh-CN" altLang="en-US" sz="1600" dirty="0"/>
          </a:p>
        </p:txBody>
      </p:sp>
      <p:sp>
        <p:nvSpPr>
          <p:cNvPr id="3" name="文本框 2"/>
          <p:cNvSpPr txBox="1"/>
          <p:nvPr/>
        </p:nvSpPr>
        <p:spPr>
          <a:xfrm>
            <a:off x="4468242" y="5563240"/>
            <a:ext cx="4703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T2K</a:t>
            </a:r>
          </a:p>
          <a:p>
            <a:pPr algn="ctr"/>
            <a:r>
              <a:rPr lang="zh-CN" altLang="en-US" sz="2400" dirty="0" smtClean="0"/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T</a:t>
            </a:r>
            <a:r>
              <a:rPr lang="en-US" altLang="zh-CN" sz="2400" dirty="0"/>
              <a:t>okai </a:t>
            </a:r>
            <a:r>
              <a:rPr lang="en-US" altLang="zh-CN" sz="2400" dirty="0">
                <a:solidFill>
                  <a:srgbClr val="FF0000"/>
                </a:solidFill>
              </a:rPr>
              <a:t>to</a:t>
            </a:r>
            <a:r>
              <a:rPr lang="en-US" altLang="zh-CN" sz="2400" dirty="0"/>
              <a:t> </a:t>
            </a:r>
            <a:r>
              <a:rPr lang="en-US" altLang="zh-CN" sz="2400" dirty="0" err="1">
                <a:solidFill>
                  <a:srgbClr val="FF0000"/>
                </a:solidFill>
              </a:rPr>
              <a:t>K</a:t>
            </a:r>
            <a:r>
              <a:rPr lang="en-US" altLang="zh-CN" sz="2400" dirty="0" err="1"/>
              <a:t>amioka</a:t>
            </a:r>
            <a:r>
              <a:rPr lang="en-US" altLang="zh-CN" sz="2400" dirty="0"/>
              <a:t> experiment</a:t>
            </a:r>
            <a:r>
              <a:rPr lang="zh-CN" altLang="en-US" sz="2400" dirty="0"/>
              <a:t>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45" y="1405395"/>
            <a:ext cx="4912774" cy="4192234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0" y="5230775"/>
            <a:ext cx="4946073" cy="1155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00B050"/>
                </a:solidFill>
              </a:rPr>
              <a:t>AGET</a:t>
            </a:r>
            <a:r>
              <a:rPr lang="zh-CN" altLang="en-US" sz="2400" dirty="0" smtClean="0">
                <a:solidFill>
                  <a:srgbClr val="00B050"/>
                </a:solidFill>
              </a:rPr>
              <a:t>芯片</a:t>
            </a:r>
            <a:r>
              <a:rPr lang="zh-CN" altLang="en-US" sz="2400" dirty="0" smtClean="0"/>
              <a:t>是在</a:t>
            </a:r>
            <a:r>
              <a:rPr lang="en-US" altLang="zh-CN" sz="2400" dirty="0" smtClean="0">
                <a:solidFill>
                  <a:srgbClr val="00B050"/>
                </a:solidFill>
              </a:rPr>
              <a:t>AFTER</a:t>
            </a:r>
            <a:r>
              <a:rPr lang="zh-CN" altLang="en-US" sz="2400" dirty="0" smtClean="0">
                <a:solidFill>
                  <a:srgbClr val="00B050"/>
                </a:solidFill>
              </a:rPr>
              <a:t>芯片</a:t>
            </a:r>
            <a:r>
              <a:rPr lang="zh-CN" altLang="en-US" sz="2400" dirty="0" smtClean="0"/>
              <a:t>的基础上进行改进的。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B050"/>
                </a:solidFill>
              </a:rPr>
              <a:t>AFTER</a:t>
            </a:r>
            <a:r>
              <a:rPr lang="zh-CN" altLang="en-US" sz="2400" dirty="0" smtClean="0">
                <a:solidFill>
                  <a:srgbClr val="00B050"/>
                </a:solidFill>
              </a:rPr>
              <a:t>芯片</a:t>
            </a:r>
            <a:r>
              <a:rPr lang="zh-CN" altLang="en-US" sz="2400" dirty="0" smtClean="0"/>
              <a:t>已使用于</a:t>
            </a:r>
            <a:r>
              <a:rPr lang="en-US" altLang="zh-CN" sz="2400" dirty="0" smtClean="0"/>
              <a:t>T2K</a:t>
            </a:r>
            <a:r>
              <a:rPr lang="zh-CN" altLang="en-US" sz="2400" dirty="0" smtClean="0"/>
              <a:t>实验。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83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PandaX</a:t>
            </a:r>
            <a:r>
              <a:rPr lang="en-US" altLang="zh-CN" dirty="0" smtClean="0"/>
              <a:t> III</a:t>
            </a:r>
            <a:r>
              <a:rPr lang="zh-CN" altLang="en-US" dirty="0" smtClean="0"/>
              <a:t>的</a:t>
            </a:r>
            <a:r>
              <a:rPr lang="zh-CN" altLang="en-US" dirty="0"/>
              <a:t>设计约束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34480"/>
            <a:ext cx="78867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制约因素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输入脉冲宽度高达</a:t>
            </a:r>
            <a:r>
              <a:rPr lang="en-US" altLang="zh-CN" dirty="0" smtClean="0"/>
              <a:t>300us(max)</a:t>
            </a:r>
          </a:p>
          <a:p>
            <a:pPr lvl="1">
              <a:lnSpc>
                <a:spcPct val="100000"/>
              </a:lnSpc>
            </a:pPr>
            <a:endParaRPr lang="en-US" altLang="zh-CN" sz="800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设计</a:t>
            </a:r>
            <a:r>
              <a:rPr lang="zh-CN" altLang="en-US" dirty="0"/>
              <a:t>考虑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采样序列总长度：</a:t>
            </a:r>
            <a:r>
              <a:rPr lang="en-US" altLang="zh-CN" dirty="0"/>
              <a:t>512 samples/</a:t>
            </a:r>
            <a:r>
              <a:rPr lang="zh-CN" altLang="en-US" dirty="0"/>
              <a:t>通道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采样率：</a:t>
            </a:r>
            <a:r>
              <a:rPr lang="en-US" altLang="zh-CN" dirty="0"/>
              <a:t>1MHz - 100MHz</a:t>
            </a:r>
            <a:r>
              <a:rPr lang="zh-CN" altLang="en-US" dirty="0"/>
              <a:t> 可调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达峰时间：</a:t>
            </a:r>
            <a:r>
              <a:rPr lang="en-US" altLang="zh-CN" dirty="0"/>
              <a:t>50ns - 1us</a:t>
            </a:r>
            <a:r>
              <a:rPr lang="zh-CN" altLang="en-US" dirty="0"/>
              <a:t> 可</a:t>
            </a:r>
            <a:r>
              <a:rPr lang="zh-CN" altLang="en-US" dirty="0" smtClean="0"/>
              <a:t>调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endParaRPr lang="en-US" altLang="zh-CN" sz="800" dirty="0" smtClean="0"/>
          </a:p>
          <a:p>
            <a:pPr>
              <a:lnSpc>
                <a:spcPct val="100000"/>
              </a:lnSpc>
            </a:pPr>
            <a:r>
              <a:rPr lang="zh-CN" altLang="en-US" dirty="0" smtClean="0"/>
              <a:t>初步设想方案</a:t>
            </a:r>
            <a:endParaRPr lang="en-US" altLang="zh-CN" dirty="0" smtClean="0"/>
          </a:p>
          <a:p>
            <a:pPr lvl="1">
              <a:lnSpc>
                <a:spcPct val="100000"/>
              </a:lnSpc>
            </a:pPr>
            <a:r>
              <a:rPr lang="zh-CN" altLang="en-US" dirty="0" smtClean="0"/>
              <a:t>达峰时间设</a:t>
            </a:r>
            <a:r>
              <a:rPr lang="zh-CN" altLang="en-US" dirty="0"/>
              <a:t>为最大值（</a:t>
            </a:r>
            <a:r>
              <a:rPr lang="en-US" altLang="zh-CN" dirty="0"/>
              <a:t>1us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00000"/>
              </a:lnSpc>
            </a:pPr>
            <a:r>
              <a:rPr lang="zh-CN" altLang="en-US" dirty="0"/>
              <a:t>采样率与时间窗口互为制约，应综合权衡</a:t>
            </a:r>
            <a:endParaRPr lang="en-US" altLang="zh-CN" dirty="0"/>
          </a:p>
          <a:p>
            <a:pPr lvl="2">
              <a:lnSpc>
                <a:spcPct val="100000"/>
              </a:lnSpc>
            </a:pPr>
            <a:r>
              <a:rPr lang="zh-CN" altLang="en-US" dirty="0"/>
              <a:t>如采样率设为</a:t>
            </a:r>
            <a:r>
              <a:rPr lang="en-US" altLang="zh-CN" dirty="0"/>
              <a:t>2MHz</a:t>
            </a:r>
            <a:r>
              <a:rPr lang="zh-CN" altLang="en-US" dirty="0"/>
              <a:t>，则时间窗口为</a:t>
            </a:r>
            <a:r>
              <a:rPr lang="en-US" altLang="zh-CN" dirty="0"/>
              <a:t>256us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17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642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CN" altLang="en-US" dirty="0"/>
              <a:t>固定采样率和成形时间</a:t>
            </a:r>
            <a:r>
              <a:rPr lang="zh-CN" altLang="en-US" dirty="0" smtClean="0"/>
              <a:t>、不同输入</a:t>
            </a:r>
            <a:r>
              <a:rPr lang="zh-CN" altLang="en-US" dirty="0"/>
              <a:t>波形的测试结果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4607" y="2679052"/>
            <a:ext cx="3238500" cy="2339975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采样率</a:t>
            </a:r>
            <a:r>
              <a:rPr lang="en-US" altLang="zh-CN" sz="2000" dirty="0"/>
              <a:t>2MHz</a:t>
            </a:r>
          </a:p>
          <a:p>
            <a:r>
              <a:rPr lang="zh-CN" altLang="en-US" sz="2000" dirty="0" smtClean="0"/>
              <a:t>达</a:t>
            </a:r>
            <a:r>
              <a:rPr lang="zh-CN" altLang="en-US" sz="2000" dirty="0"/>
              <a:t>峰时间</a:t>
            </a:r>
            <a:r>
              <a:rPr lang="en-US" altLang="zh-CN" sz="2000" dirty="0"/>
              <a:t>1us</a:t>
            </a:r>
          </a:p>
          <a:p>
            <a:r>
              <a:rPr lang="zh-CN" altLang="en-US" sz="2000" dirty="0" smtClean="0"/>
              <a:t>输入</a:t>
            </a:r>
            <a:r>
              <a:rPr lang="zh-CN" altLang="en-US" sz="2000" dirty="0"/>
              <a:t>电荷</a:t>
            </a:r>
            <a:r>
              <a:rPr lang="en-US" altLang="zh-CN" sz="2000" dirty="0"/>
              <a:t>0.6pC</a:t>
            </a:r>
          </a:p>
          <a:p>
            <a:r>
              <a:rPr lang="zh-CN" altLang="en-US" sz="2000" dirty="0" smtClean="0"/>
              <a:t>输入</a:t>
            </a:r>
            <a:r>
              <a:rPr lang="zh-CN" altLang="en-US" sz="2000" dirty="0"/>
              <a:t>脉冲宽度</a:t>
            </a:r>
            <a:r>
              <a:rPr lang="en-US" altLang="zh-CN" sz="2000" dirty="0"/>
              <a:t>30ns</a:t>
            </a:r>
            <a:r>
              <a:rPr lang="zh-CN" altLang="en-US" sz="2000" dirty="0"/>
              <a:t>或</a:t>
            </a:r>
            <a:r>
              <a:rPr lang="en-US" altLang="zh-CN" sz="2000" dirty="0"/>
              <a:t>1.6us</a:t>
            </a:r>
            <a:endParaRPr lang="zh-CN" altLang="en-US" sz="200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18</a:t>
            </a:fld>
            <a:endParaRPr lang="zh-CN" alt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6420"/>
            <a:ext cx="6015014" cy="47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4234565" y="5958225"/>
            <a:ext cx="5168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sym typeface="Wingdings" pitchFamily="2" charset="2"/>
              </a:rPr>
              <a:t>1us</a:t>
            </a:r>
            <a:r>
              <a:rPr lang="zh-CN" altLang="en-US" sz="2000" b="1" dirty="0">
                <a:solidFill>
                  <a:srgbClr val="FF0000"/>
                </a:solidFill>
                <a:sym typeface="Wingdings" pitchFamily="2" charset="2"/>
              </a:rPr>
              <a:t>达</a:t>
            </a:r>
            <a:r>
              <a:rPr lang="zh-CN" altLang="en-US" sz="2000" b="1" dirty="0" smtClean="0">
                <a:solidFill>
                  <a:srgbClr val="FF0000"/>
                </a:solidFill>
                <a:sym typeface="Wingdings" pitchFamily="2" charset="2"/>
              </a:rPr>
              <a:t>峰时间</a:t>
            </a:r>
            <a:r>
              <a:rPr lang="en-US" altLang="zh-CN" sz="2000" b="1" dirty="0" smtClean="0">
                <a:solidFill>
                  <a:srgbClr val="FF0000"/>
                </a:solidFill>
                <a:sym typeface="Wingdings" pitchFamily="2" charset="2"/>
              </a:rPr>
              <a:t>, 2MHz</a:t>
            </a:r>
            <a:r>
              <a:rPr lang="zh-CN" altLang="en-US" sz="2000" b="1" dirty="0" smtClean="0">
                <a:solidFill>
                  <a:srgbClr val="FF0000"/>
                </a:solidFill>
                <a:sym typeface="Wingdings" pitchFamily="2" charset="2"/>
              </a:rPr>
              <a:t>采样率的方案是可行的！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7206" y="5560099"/>
            <a:ext cx="3857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sym typeface="Wingdings" pitchFamily="2" charset="2"/>
              </a:rPr>
              <a:t>分析结果：数值积分误差</a:t>
            </a:r>
            <a:r>
              <a:rPr lang="en-US" altLang="zh-CN" sz="2000" b="1" dirty="0" smtClean="0">
                <a:solidFill>
                  <a:srgbClr val="FF0000"/>
                </a:solidFill>
                <a:sym typeface="Wingdings" pitchFamily="2" charset="2"/>
              </a:rPr>
              <a:t>1%</a:t>
            </a:r>
            <a:r>
              <a:rPr lang="zh-CN" altLang="en-US" sz="2000" b="1" dirty="0" smtClean="0">
                <a:solidFill>
                  <a:srgbClr val="FF0000"/>
                </a:solidFill>
                <a:sym typeface="Wingdings" pitchFamily="2" charset="2"/>
              </a:rPr>
              <a:t>左右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CJPL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中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0vDBD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实验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AGET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芯片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dirty="0" smtClean="0"/>
              <a:t>读出电子学初步设计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19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651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2643"/>
            <a:ext cx="7886700" cy="4821755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 smtClean="0"/>
              <a:t>CJPL</a:t>
            </a:r>
            <a:r>
              <a:rPr lang="zh-CN" altLang="en-US" dirty="0" smtClean="0"/>
              <a:t>中</a:t>
            </a:r>
            <a:r>
              <a:rPr lang="en-US" altLang="zh-CN" dirty="0" smtClean="0"/>
              <a:t>0vDBD</a:t>
            </a:r>
            <a:r>
              <a:rPr lang="zh-CN" altLang="en-US" dirty="0" smtClean="0"/>
              <a:t>实验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en-US" altLang="zh-CN" dirty="0" smtClean="0"/>
              <a:t>AGET</a:t>
            </a:r>
            <a:r>
              <a:rPr lang="zh-CN" altLang="en-US" dirty="0" smtClean="0"/>
              <a:t>芯片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zh-CN" altLang="en-US" dirty="0" smtClean="0"/>
              <a:t>读出电子学</a:t>
            </a:r>
            <a:r>
              <a:rPr lang="zh-CN" altLang="en-US" dirty="0"/>
              <a:t>初步</a:t>
            </a:r>
            <a:r>
              <a:rPr lang="zh-CN" altLang="en-US" dirty="0" smtClean="0"/>
              <a:t>设计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zh-CN" altLang="en-US" dirty="0"/>
              <a:t>小结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2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PandaX</a:t>
            </a:r>
            <a:r>
              <a:rPr kumimoji="1" lang="en-US" altLang="zh-CN" dirty="0" smtClean="0"/>
              <a:t> III</a:t>
            </a:r>
            <a:r>
              <a:rPr kumimoji="1" lang="zh-CN" altLang="en-US" dirty="0" smtClean="0"/>
              <a:t>读出电子学架构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20</a:t>
            </a:fld>
            <a:endParaRPr lang="zh-CN" altLang="en-US" sz="16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2483" y="1270511"/>
            <a:ext cx="6548501" cy="30343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11854" y="2597670"/>
            <a:ext cx="2628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使用</a:t>
            </a:r>
            <a:r>
              <a:rPr lang="en-US" altLang="zh-CN" sz="2000" dirty="0" smtClean="0"/>
              <a:t>AGET</a:t>
            </a:r>
            <a:r>
              <a:rPr lang="zh-CN" altLang="en-US" sz="2000" dirty="0" smtClean="0"/>
              <a:t>芯片搭建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-11854" y="542309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使用分立元件搭建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935" y="4165172"/>
            <a:ext cx="6888733" cy="24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8985" y="254012"/>
            <a:ext cx="8752613" cy="1325563"/>
          </a:xfrm>
        </p:spPr>
        <p:txBody>
          <a:bodyPr/>
          <a:lstStyle/>
          <a:p>
            <a:r>
              <a:rPr lang="zh-CN" altLang="en-US" dirty="0" smtClean="0"/>
              <a:t>可参考读出系统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FEC+Feminos</a:t>
            </a:r>
            <a:endParaRPr lang="zh-CN" altLang="en-US" dirty="0"/>
          </a:p>
        </p:txBody>
      </p:sp>
      <p:pic>
        <p:nvPicPr>
          <p:cNvPr id="6" name="图片 5" descr="76ABF5B6-92D7-405C-8A57-9F0C57B765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5" y="2105578"/>
            <a:ext cx="5040115" cy="3052004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21</a:t>
            </a:fld>
            <a:endParaRPr lang="zh-CN" altLang="en-US" sz="1600" dirty="0"/>
          </a:p>
        </p:txBody>
      </p:sp>
      <p:pic>
        <p:nvPicPr>
          <p:cNvPr id="4" name="内容占位符 3" descr="7CDDEBF0-2E74-4402-BFAB-F86FA77583D3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" y="1442796"/>
            <a:ext cx="4174435" cy="2566966"/>
          </a:xfrm>
          <a:prstGeom prst="rect">
            <a:avLst/>
          </a:prstGeom>
        </p:spPr>
      </p:pic>
      <p:pic>
        <p:nvPicPr>
          <p:cNvPr id="5" name="图片 4" descr="4E8BFEF7-A74C-4E7E-9A07-8471B8E75B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" y="4139302"/>
            <a:ext cx="4141280" cy="232421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62976" y="5736656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i="1" dirty="0" smtClean="0">
                <a:solidFill>
                  <a:srgbClr val="00B050"/>
                </a:solidFill>
              </a:rPr>
              <a:t>可实现</a:t>
            </a:r>
            <a:r>
              <a:rPr lang="en-US" altLang="zh-CN" sz="2800" i="1" dirty="0" smtClean="0">
                <a:solidFill>
                  <a:srgbClr val="00B050"/>
                </a:solidFill>
              </a:rPr>
              <a:t>6144</a:t>
            </a:r>
            <a:r>
              <a:rPr lang="zh-CN" altLang="en-US" sz="2800" i="1" dirty="0" smtClean="0">
                <a:solidFill>
                  <a:srgbClr val="00B050"/>
                </a:solidFill>
              </a:rPr>
              <a:t>路通道的读出！</a:t>
            </a:r>
            <a:endParaRPr lang="zh-CN" alt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3118" y="391019"/>
            <a:ext cx="8722760" cy="13255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可参考读出系统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GET</a:t>
            </a:r>
            <a:r>
              <a:rPr lang="zh-CN" altLang="en-US" dirty="0" smtClean="0"/>
              <a:t>读出系统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784857"/>
            <a:ext cx="4094922" cy="4351338"/>
          </a:xfrm>
        </p:spPr>
        <p:txBody>
          <a:bodyPr/>
          <a:lstStyle/>
          <a:p>
            <a:r>
              <a:rPr lang="en-US" altLang="zh-CN" dirty="0" err="1" smtClean="0"/>
              <a:t>AsAd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4AGET+ADC</a:t>
            </a:r>
          </a:p>
          <a:p>
            <a:r>
              <a:rPr lang="en-US" altLang="zh-CN" dirty="0" err="1" smtClean="0"/>
              <a:t>CoBo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applying time stamp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zero suppression and compression algorithms to the data</a:t>
            </a:r>
          </a:p>
          <a:p>
            <a:r>
              <a:rPr lang="en-US" altLang="zh-CN" dirty="0" err="1" smtClean="0"/>
              <a:t>MuTanT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providing trigger and clock</a:t>
            </a:r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547" y="1688529"/>
            <a:ext cx="5001661" cy="469685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473" y="5257395"/>
            <a:ext cx="3889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B050"/>
                </a:solidFill>
              </a:rPr>
              <a:t>CoBo</a:t>
            </a:r>
            <a:r>
              <a:rPr lang="en-US" altLang="zh-CN" sz="2400" dirty="0" smtClean="0">
                <a:solidFill>
                  <a:srgbClr val="00B050"/>
                </a:solidFill>
              </a:rPr>
              <a:t> and </a:t>
            </a:r>
            <a:r>
              <a:rPr lang="en-US" altLang="zh-CN" sz="2400" dirty="0" err="1" smtClean="0">
                <a:solidFill>
                  <a:srgbClr val="00B050"/>
                </a:solidFill>
              </a:rPr>
              <a:t>MuTanT</a:t>
            </a:r>
            <a:r>
              <a:rPr lang="en-US" altLang="zh-CN" sz="2400" dirty="0" smtClean="0">
                <a:solidFill>
                  <a:srgbClr val="00B050"/>
                </a:solidFill>
              </a:rPr>
              <a:t> are set in </a:t>
            </a:r>
            <a:r>
              <a:rPr lang="en-US" altLang="zh-CN" sz="2400" dirty="0" err="1" smtClean="0">
                <a:solidFill>
                  <a:srgbClr val="00B050"/>
                </a:solidFill>
              </a:rPr>
              <a:t>uTCA</a:t>
            </a:r>
            <a:r>
              <a:rPr lang="en-US" altLang="zh-CN" sz="2400" dirty="0" smtClean="0">
                <a:solidFill>
                  <a:srgbClr val="00B050"/>
                </a:solidFill>
              </a:rPr>
              <a:t> carte</a:t>
            </a:r>
            <a:r>
              <a:rPr lang="en-US" altLang="zh-CN" sz="2400" dirty="0">
                <a:solidFill>
                  <a:srgbClr val="00B050"/>
                </a:solidFill>
              </a:rPr>
              <a:t>.</a:t>
            </a:r>
            <a:r>
              <a:rPr lang="en-US" altLang="zh-CN" sz="2400" dirty="0" smtClean="0">
                <a:solidFill>
                  <a:srgbClr val="00B050"/>
                </a:solidFill>
              </a:rPr>
              <a:t>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22</a:t>
            </a:fld>
            <a:endParaRPr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-8353" y="6277631"/>
            <a:ext cx="507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solidFill>
                  <a:srgbClr val="FF0000"/>
                </a:solidFill>
              </a:rPr>
              <a:t>可实现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10240</a:t>
            </a:r>
            <a:r>
              <a:rPr lang="zh-CN" altLang="en-US" sz="2800" i="1" dirty="0" smtClean="0">
                <a:solidFill>
                  <a:srgbClr val="FF0000"/>
                </a:solidFill>
              </a:rPr>
              <a:t>路通道的读出</a:t>
            </a:r>
            <a:r>
              <a:rPr lang="zh-CN" altLang="en-US" sz="2800" i="1" dirty="0">
                <a:solidFill>
                  <a:srgbClr val="FF0000"/>
                </a:solidFill>
              </a:rPr>
              <a:t>！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 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321" y="365126"/>
            <a:ext cx="8794679" cy="13255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可参考读出</a:t>
            </a:r>
            <a:r>
              <a:rPr lang="zh-CN" altLang="en-US" dirty="0"/>
              <a:t>系统</a:t>
            </a:r>
            <a:r>
              <a:rPr lang="en-US" altLang="zh-CN" dirty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GET</a:t>
            </a:r>
            <a:r>
              <a:rPr lang="zh-CN" altLang="en-US" dirty="0" smtClean="0"/>
              <a:t>读出系统 </a:t>
            </a:r>
            <a:endParaRPr lang="zh-CN" altLang="en-US" dirty="0"/>
          </a:p>
        </p:txBody>
      </p:sp>
      <p:pic>
        <p:nvPicPr>
          <p:cNvPr id="4" name="内容占位符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694"/>
            <a:ext cx="3578352" cy="290779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9156"/>
            <a:ext cx="3613253" cy="26988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339" y="2555795"/>
            <a:ext cx="4028661" cy="330738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78352" y="1506368"/>
            <a:ext cx="3789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en-US" altLang="zh-CN" sz="2000" dirty="0" err="1" smtClean="0"/>
              <a:t>AsAd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256 channel front-end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4 AGET Chips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3578352" y="5657670"/>
            <a:ext cx="283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en-US" altLang="zh-CN" sz="2000" dirty="0" err="1" smtClean="0"/>
              <a:t>CoBo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Controls 4 </a:t>
            </a:r>
            <a:r>
              <a:rPr lang="en-US" altLang="zh-CN" sz="2000" dirty="0" err="1" smtClean="0"/>
              <a:t>AsAd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Virtex</a:t>
            </a:r>
            <a:r>
              <a:rPr lang="en-US" altLang="zh-CN" sz="2000" dirty="0" smtClean="0"/>
              <a:t> 5 FPGA 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184726" y="5896941"/>
            <a:ext cx="285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en-US" altLang="zh-CN" sz="2000" dirty="0" err="1" smtClean="0"/>
              <a:t>MuTanT</a:t>
            </a:r>
            <a:endParaRPr lang="en-US" altLang="zh-CN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Controls 10 </a:t>
            </a:r>
            <a:r>
              <a:rPr lang="en-US" altLang="zh-CN" sz="2000" dirty="0" err="1" smtClean="0"/>
              <a:t>CoBos</a:t>
            </a:r>
            <a:endParaRPr lang="en-US" altLang="zh-CN" sz="2000" dirty="0" smtClean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980583" y="6456518"/>
            <a:ext cx="2057400" cy="365125"/>
          </a:xfrm>
        </p:spPr>
        <p:txBody>
          <a:bodyPr/>
          <a:lstStyle/>
          <a:p>
            <a:fld id="{6E74AAB1-A0F8-4326-BD7D-6ABF69CEF00D}" type="slidenum">
              <a:rPr lang="zh-CN" altLang="en-US" sz="1600" smtClean="0"/>
              <a:t>23</a:t>
            </a:fld>
            <a:endParaRPr lang="zh-CN" altLang="en-US" sz="1600" dirty="0"/>
          </a:p>
        </p:txBody>
      </p:sp>
      <p:sp>
        <p:nvSpPr>
          <p:cNvPr id="11" name="上箭头 10"/>
          <p:cNvSpPr/>
          <p:nvPr/>
        </p:nvSpPr>
        <p:spPr>
          <a:xfrm>
            <a:off x="6401351" y="5916265"/>
            <a:ext cx="128291" cy="3055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3621723" y="5785279"/>
            <a:ext cx="336447" cy="1557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箭头 18"/>
          <p:cNvSpPr/>
          <p:nvPr/>
        </p:nvSpPr>
        <p:spPr>
          <a:xfrm>
            <a:off x="3578352" y="1629673"/>
            <a:ext cx="336447" cy="1557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9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各电子学模块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54165"/>
            <a:ext cx="7886700" cy="5167311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FEC</a:t>
            </a:r>
          </a:p>
          <a:p>
            <a:pPr lvl="1"/>
            <a:r>
              <a:rPr lang="zh-CN" altLang="en-US" dirty="0" smtClean="0"/>
              <a:t>对</a:t>
            </a:r>
            <a:r>
              <a:rPr lang="en-US" altLang="zh-CN" dirty="0" err="1" smtClean="0"/>
              <a:t>Mmegas</a:t>
            </a:r>
            <a:r>
              <a:rPr lang="zh-CN" altLang="en-US" dirty="0" smtClean="0"/>
              <a:t>输出的模拟信号进行放大成形，并转换成数字信号串行输出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可以实现</a:t>
            </a:r>
            <a:r>
              <a:rPr lang="en-US" altLang="zh-CN" dirty="0" smtClean="0"/>
              <a:t>256</a:t>
            </a:r>
            <a:r>
              <a:rPr lang="zh-CN" altLang="en-US" dirty="0"/>
              <a:t>路</a:t>
            </a:r>
            <a:r>
              <a:rPr lang="zh-CN" altLang="en-US" dirty="0" smtClean="0"/>
              <a:t>通道的读出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需求数量：</a:t>
            </a:r>
            <a:r>
              <a:rPr lang="en-US" altLang="zh-CN" dirty="0" smtClean="0"/>
              <a:t>~52</a:t>
            </a:r>
          </a:p>
          <a:p>
            <a:r>
              <a:rPr lang="en-US" altLang="zh-CN" dirty="0" smtClean="0"/>
              <a:t>DAQ</a:t>
            </a:r>
          </a:p>
          <a:p>
            <a:pPr lvl="1"/>
            <a:r>
              <a:rPr lang="zh-CN" altLang="en-US" dirty="0" smtClean="0"/>
              <a:t>对</a:t>
            </a:r>
            <a:r>
              <a:rPr lang="en-US" altLang="zh-CN" dirty="0" smtClean="0"/>
              <a:t>FEC</a:t>
            </a:r>
            <a:r>
              <a:rPr lang="zh-CN" altLang="en-US" dirty="0" smtClean="0"/>
              <a:t>输出的数字信号进行数据整理、打包，并传输到电脑进行数据处理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可以实现</a:t>
            </a:r>
            <a:r>
              <a:rPr lang="en-US" altLang="zh-CN" dirty="0" smtClean="0"/>
              <a:t>8</a:t>
            </a:r>
            <a:r>
              <a:rPr lang="zh-CN" altLang="en-US" dirty="0" smtClean="0"/>
              <a:t>块</a:t>
            </a:r>
            <a:r>
              <a:rPr lang="en-US" altLang="zh-CN" dirty="0" smtClean="0"/>
              <a:t>FEC</a:t>
            </a:r>
            <a:r>
              <a:rPr lang="zh-CN" altLang="en-US" dirty="0" smtClean="0"/>
              <a:t>（最多）的数据传输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需求数量：</a:t>
            </a:r>
            <a:r>
              <a:rPr lang="en-US" altLang="zh-CN" dirty="0" smtClean="0"/>
              <a:t>~7</a:t>
            </a:r>
            <a:endParaRPr lang="en-US" altLang="zh-CN" dirty="0"/>
          </a:p>
          <a:p>
            <a:r>
              <a:rPr lang="zh-CN" altLang="en-US" dirty="0" smtClean="0"/>
              <a:t>触发模块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为</a:t>
            </a:r>
            <a:r>
              <a:rPr lang="en-US" altLang="zh-CN" dirty="0" smtClean="0"/>
              <a:t>DAQ</a:t>
            </a:r>
            <a:r>
              <a:rPr lang="zh-CN" altLang="en-US" dirty="0" smtClean="0"/>
              <a:t>提供触发和时钟，可控制多块</a:t>
            </a:r>
            <a:r>
              <a:rPr lang="en-US" altLang="zh-CN" dirty="0" smtClean="0"/>
              <a:t>DAQ</a:t>
            </a:r>
            <a:r>
              <a:rPr lang="zh-CN" altLang="en-US" dirty="0" smtClean="0"/>
              <a:t>同时工作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可以控制</a:t>
            </a:r>
            <a:r>
              <a:rPr lang="en-US" altLang="zh-CN" dirty="0" smtClean="0"/>
              <a:t>16</a:t>
            </a:r>
            <a:r>
              <a:rPr lang="zh-CN" altLang="en-US" dirty="0" smtClean="0"/>
              <a:t>块</a:t>
            </a:r>
            <a:r>
              <a:rPr lang="en-US" altLang="zh-CN" dirty="0" smtClean="0"/>
              <a:t>DAQ</a:t>
            </a:r>
            <a:r>
              <a:rPr lang="zh-CN" altLang="en-US" dirty="0" smtClean="0"/>
              <a:t>（最多）同时工作</a:t>
            </a:r>
            <a:endParaRPr lang="en-US" altLang="zh-CN" dirty="0" smtClean="0"/>
          </a:p>
          <a:p>
            <a:pPr lvl="1"/>
            <a:r>
              <a:rPr lang="zh-CN" altLang="en-US" dirty="0"/>
              <a:t>需求</a:t>
            </a:r>
            <a:r>
              <a:rPr lang="zh-CN" altLang="en-US" dirty="0" smtClean="0"/>
              <a:t>数量：</a:t>
            </a:r>
            <a:r>
              <a:rPr lang="en-US" altLang="zh-CN" dirty="0" smtClean="0"/>
              <a:t>~1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24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763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119" y="1253447"/>
            <a:ext cx="4169061" cy="42945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824" y="310506"/>
            <a:ext cx="8378796" cy="1325563"/>
          </a:xfrm>
        </p:spPr>
        <p:txBody>
          <a:bodyPr/>
          <a:lstStyle/>
          <a:p>
            <a:r>
              <a:rPr lang="en-US" altLang="zh-CN" dirty="0" smtClean="0"/>
              <a:t>FEC(</a:t>
            </a:r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en-US" altLang="zh-CN" dirty="0" smtClean="0"/>
              <a:t>ront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nd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ard)</a:t>
            </a:r>
            <a:r>
              <a:rPr lang="zh-CN" altLang="en-US" dirty="0" smtClean="0"/>
              <a:t>的</a:t>
            </a:r>
            <a:r>
              <a:rPr lang="zh-CN" altLang="en-US" dirty="0"/>
              <a:t>设计考虑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AGET</a:t>
            </a:r>
            <a:r>
              <a:rPr lang="zh-CN" altLang="en-US" dirty="0"/>
              <a:t>芯片 </a:t>
            </a:r>
            <a:r>
              <a:rPr lang="en-US" altLang="zh-CN" dirty="0"/>
              <a:t>x4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ADC</a:t>
            </a:r>
            <a:r>
              <a:rPr lang="zh-CN" altLang="en-US" dirty="0"/>
              <a:t>通道 </a:t>
            </a:r>
            <a:r>
              <a:rPr lang="en-US" altLang="zh-CN" dirty="0"/>
              <a:t>x4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FPGA x1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自定义</a:t>
            </a:r>
            <a:r>
              <a:rPr lang="en-US" altLang="zh-CN" dirty="0"/>
              <a:t>LVDS</a:t>
            </a:r>
            <a:r>
              <a:rPr lang="zh-CN" altLang="en-US" dirty="0"/>
              <a:t>串行总线进行数据传输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USB</a:t>
            </a:r>
            <a:r>
              <a:rPr lang="zh-CN" altLang="en-US" dirty="0"/>
              <a:t>接口，供调试和电子学</a:t>
            </a:r>
            <a:r>
              <a:rPr lang="zh-CN" altLang="en-US" dirty="0" smtClean="0"/>
              <a:t>测试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3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每</a:t>
            </a:r>
            <a:r>
              <a:rPr lang="zh-CN" altLang="en-US" dirty="0" smtClean="0"/>
              <a:t>块</a:t>
            </a:r>
            <a:r>
              <a:rPr lang="en-US" altLang="zh-CN" dirty="0" smtClean="0"/>
              <a:t>FEC</a:t>
            </a:r>
            <a:r>
              <a:rPr lang="zh-CN" altLang="en-US" dirty="0" smtClean="0"/>
              <a:t>通道数为</a:t>
            </a:r>
            <a:r>
              <a:rPr lang="en-US" altLang="zh-CN" dirty="0" smtClean="0"/>
              <a:t>64x4=256</a:t>
            </a:r>
            <a:r>
              <a:rPr lang="zh-CN" altLang="en-US" dirty="0" smtClean="0"/>
              <a:t>，考虑到总通道数为</a:t>
            </a:r>
            <a:r>
              <a:rPr lang="en-US" altLang="zh-CN" dirty="0" smtClean="0"/>
              <a:t>13132</a:t>
            </a:r>
            <a:r>
              <a:rPr lang="zh-CN" altLang="en-US" dirty="0" smtClean="0"/>
              <a:t>，则共需要</a:t>
            </a:r>
            <a:r>
              <a:rPr lang="en-US" altLang="zh-CN" dirty="0" smtClean="0">
                <a:solidFill>
                  <a:srgbClr val="FF0000"/>
                </a:solidFill>
              </a:rPr>
              <a:t>52</a:t>
            </a:r>
            <a:r>
              <a:rPr lang="zh-CN" altLang="en-US" dirty="0" smtClean="0">
                <a:solidFill>
                  <a:srgbClr val="FF0000"/>
                </a:solidFill>
              </a:rPr>
              <a:t>块</a:t>
            </a:r>
            <a:r>
              <a:rPr lang="en-US" altLang="zh-CN" dirty="0" smtClean="0">
                <a:solidFill>
                  <a:srgbClr val="FF0000"/>
                </a:solidFill>
              </a:rPr>
              <a:t>FEC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25</a:t>
            </a:fld>
            <a:endParaRPr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7961993" y="5016141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FEE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6969" y="308274"/>
            <a:ext cx="8616564" cy="1325563"/>
          </a:xfrm>
        </p:spPr>
        <p:txBody>
          <a:bodyPr/>
          <a:lstStyle/>
          <a:p>
            <a:r>
              <a:rPr lang="en-US" altLang="zh-CN" dirty="0" smtClean="0"/>
              <a:t>DAQ(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ata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c</a:t>
            </a:r>
            <a:r>
              <a:rPr lang="en-US" altLang="zh-CN" dirty="0" smtClean="0">
                <a:solidFill>
                  <a:srgbClr val="FF0000"/>
                </a:solidFill>
              </a:rPr>
              <a:t>q</a:t>
            </a:r>
            <a:r>
              <a:rPr lang="en-US" altLang="zh-CN" dirty="0" smtClean="0"/>
              <a:t>uisition)</a:t>
            </a:r>
            <a:r>
              <a:rPr lang="zh-CN" altLang="en-US" dirty="0"/>
              <a:t>的设计考虑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619" y="2239765"/>
            <a:ext cx="5720780" cy="433569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8</a:t>
            </a:r>
            <a:r>
              <a:rPr lang="zh-CN" altLang="en-US" dirty="0"/>
              <a:t>个</a:t>
            </a:r>
            <a:r>
              <a:rPr lang="en-US" altLang="zh-CN" dirty="0" smtClean="0"/>
              <a:t>FEC</a:t>
            </a:r>
            <a:r>
              <a:rPr lang="zh-CN" altLang="en-US" dirty="0" smtClean="0"/>
              <a:t>接口 </a:t>
            </a:r>
            <a:r>
              <a:rPr lang="zh-CN" altLang="en-US" dirty="0"/>
              <a:t>（最多）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 smtClean="0"/>
              <a:t>个</a:t>
            </a:r>
            <a:r>
              <a:rPr lang="zh-CN" altLang="en-US" dirty="0"/>
              <a:t>触发模块</a:t>
            </a:r>
            <a:r>
              <a:rPr lang="zh-CN" altLang="en-US" dirty="0" smtClean="0"/>
              <a:t>接口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个电源</a:t>
            </a:r>
            <a:r>
              <a:rPr lang="zh-CN" altLang="en-US" dirty="0"/>
              <a:t>输入及</a:t>
            </a:r>
            <a:r>
              <a:rPr lang="zh-CN" altLang="en-US" dirty="0" smtClean="0"/>
              <a:t>转接口</a:t>
            </a:r>
            <a:endParaRPr lang="en-US" altLang="zh-CN" dirty="0" smtClean="0"/>
          </a:p>
          <a:p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RS485</a:t>
            </a:r>
            <a:r>
              <a:rPr lang="zh-CN" altLang="en-US" dirty="0"/>
              <a:t>接口供状态监测</a:t>
            </a:r>
            <a:r>
              <a:rPr lang="en-US" altLang="zh-CN" dirty="0"/>
              <a:t>/</a:t>
            </a:r>
            <a:r>
              <a:rPr lang="zh-CN" altLang="en-US" dirty="0"/>
              <a:t>慢控制</a:t>
            </a:r>
            <a:endParaRPr lang="en-US" altLang="zh-CN" dirty="0"/>
          </a:p>
          <a:p>
            <a:r>
              <a:rPr lang="en-US" altLang="zh-CN" dirty="0" smtClean="0"/>
              <a:t>1</a:t>
            </a:r>
            <a:r>
              <a:rPr lang="zh-CN" altLang="en-US" dirty="0"/>
              <a:t>个光纤千兆以太网接口 </a:t>
            </a:r>
            <a:r>
              <a:rPr lang="en-US" altLang="zh-CN" dirty="0"/>
              <a:t>(</a:t>
            </a:r>
            <a:r>
              <a:rPr lang="zh-CN" altLang="en-US" dirty="0"/>
              <a:t>总数据率</a:t>
            </a:r>
            <a:r>
              <a:rPr lang="en-US" altLang="zh-CN" dirty="0"/>
              <a:t>20MByte/s @10Hz</a:t>
            </a:r>
            <a:r>
              <a:rPr lang="en-US" altLang="zh-CN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考虑到</a:t>
            </a:r>
            <a:r>
              <a:rPr lang="en-US" altLang="zh-CN" dirty="0" smtClean="0"/>
              <a:t>FEC</a:t>
            </a:r>
            <a:r>
              <a:rPr lang="zh-CN" altLang="en-US" dirty="0" smtClean="0"/>
              <a:t>共有</a:t>
            </a:r>
            <a:r>
              <a:rPr lang="en-US" altLang="zh-CN" dirty="0" smtClean="0"/>
              <a:t>52</a:t>
            </a:r>
            <a:r>
              <a:rPr lang="zh-CN" altLang="en-US" dirty="0" smtClean="0"/>
              <a:t>块，则至少需要</a:t>
            </a:r>
            <a:r>
              <a:rPr lang="en-US" altLang="zh-CN" dirty="0" smtClean="0">
                <a:solidFill>
                  <a:srgbClr val="FF0000"/>
                </a:solidFill>
              </a:rPr>
              <a:t>7</a:t>
            </a:r>
            <a:r>
              <a:rPr lang="zh-CN" altLang="en-US" dirty="0" smtClean="0">
                <a:solidFill>
                  <a:srgbClr val="FF0000"/>
                </a:solidFill>
              </a:rPr>
              <a:t>块</a:t>
            </a:r>
            <a:r>
              <a:rPr lang="en-US" altLang="zh-CN" dirty="0" smtClean="0">
                <a:solidFill>
                  <a:srgbClr val="FF0000"/>
                </a:solidFill>
              </a:rPr>
              <a:t>DAQ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26</a:t>
            </a:fld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41" y="2139308"/>
            <a:ext cx="3133618" cy="430545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402619" y="1715277"/>
            <a:ext cx="6511889" cy="58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（内嵌</a:t>
            </a:r>
            <a:r>
              <a:rPr lang="en-US" altLang="zh-CN" dirty="0" smtClean="0"/>
              <a:t>RISC</a:t>
            </a:r>
            <a:r>
              <a:rPr lang="zh-CN" altLang="en-US" dirty="0" smtClean="0"/>
              <a:t>处理器软核或硬核）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817813" y="5198723"/>
            <a:ext cx="66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DAQ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640" y="2022972"/>
            <a:ext cx="3261856" cy="4433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触发模块的设计考虑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265310"/>
            <a:ext cx="555639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16</a:t>
            </a:r>
            <a:r>
              <a:rPr lang="zh-CN" altLang="en-US" dirty="0"/>
              <a:t>个</a:t>
            </a:r>
            <a:r>
              <a:rPr lang="en-US" altLang="zh-CN" dirty="0" smtClean="0"/>
              <a:t>DAQ</a:t>
            </a:r>
            <a:r>
              <a:rPr lang="zh-CN" altLang="en-US" dirty="0" smtClean="0"/>
              <a:t>接口（</a:t>
            </a:r>
            <a:r>
              <a:rPr lang="zh-CN" altLang="en-US" dirty="0"/>
              <a:t>最多）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兼具时钟分发功能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RS485</a:t>
            </a:r>
            <a:r>
              <a:rPr lang="zh-CN" altLang="en-US" dirty="0"/>
              <a:t>接口供状态监测</a:t>
            </a:r>
            <a:r>
              <a:rPr lang="en-US" altLang="zh-CN" dirty="0"/>
              <a:t>/</a:t>
            </a:r>
            <a:r>
              <a:rPr lang="zh-CN" altLang="en-US" dirty="0"/>
              <a:t>慢</a:t>
            </a:r>
            <a:r>
              <a:rPr lang="zh-CN" altLang="en-US" dirty="0" smtClean="0"/>
              <a:t>控制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sz="3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考虑</a:t>
            </a:r>
            <a:r>
              <a:rPr lang="zh-CN" altLang="en-US" dirty="0" smtClean="0"/>
              <a:t>到</a:t>
            </a:r>
            <a:r>
              <a:rPr lang="en-US" altLang="zh-CN" dirty="0" smtClean="0"/>
              <a:t>DAQ</a:t>
            </a:r>
            <a:r>
              <a:rPr lang="zh-CN" altLang="en-US" dirty="0" smtClean="0"/>
              <a:t>至少有</a:t>
            </a:r>
            <a:r>
              <a:rPr lang="en-US" altLang="zh-CN" dirty="0"/>
              <a:t>7</a:t>
            </a:r>
            <a:r>
              <a:rPr lang="zh-CN" altLang="en-US" dirty="0" smtClean="0"/>
              <a:t>块</a:t>
            </a:r>
            <a:r>
              <a:rPr lang="zh-CN" altLang="en-US" dirty="0"/>
              <a:t>，则</a:t>
            </a:r>
            <a:r>
              <a:rPr lang="zh-CN" altLang="en-US" dirty="0" smtClean="0"/>
              <a:t>至少需要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块</a:t>
            </a:r>
            <a:r>
              <a:rPr lang="zh-CN" altLang="en-US" dirty="0">
                <a:solidFill>
                  <a:srgbClr val="FF0000"/>
                </a:solidFill>
              </a:rPr>
              <a:t>触发模块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27</a:t>
            </a:fld>
            <a:endParaRPr lang="zh-CN" altLang="en-US" sz="16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28650" y="1681112"/>
            <a:ext cx="7886700" cy="601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1</a:t>
            </a:r>
            <a:r>
              <a:rPr lang="zh-CN" altLang="en-US" dirty="0" smtClean="0"/>
              <a:t>个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（内嵌</a:t>
            </a:r>
            <a:r>
              <a:rPr lang="en-US" altLang="zh-CN" dirty="0" smtClean="0"/>
              <a:t>RISC</a:t>
            </a:r>
            <a:r>
              <a:rPr lang="zh-CN" altLang="en-US" dirty="0" smtClean="0"/>
              <a:t>处理器软核或硬核）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717700" y="5851413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触发模块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CJPL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中</a:t>
            </a: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0vDBD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实验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AGET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芯片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读出电子学初步设计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dirty="0"/>
              <a:t>小结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28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54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09866"/>
            <a:ext cx="8217399" cy="50323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dirty="0" smtClean="0"/>
              <a:t> 探测稀有的</a:t>
            </a:r>
            <a:r>
              <a:rPr lang="en-US" altLang="zh-CN" sz="2600" dirty="0" smtClean="0"/>
              <a:t>0vDBD</a:t>
            </a:r>
            <a:r>
              <a:rPr lang="zh-CN" altLang="en-US" sz="2600" dirty="0" smtClean="0"/>
              <a:t>事例需要具备</a:t>
            </a:r>
            <a:r>
              <a:rPr lang="zh-CN" altLang="en-US" sz="2600" dirty="0" smtClean="0">
                <a:solidFill>
                  <a:srgbClr val="00B050"/>
                </a:solidFill>
              </a:rPr>
              <a:t>低本底、高能量分辨、高空间分辨、空间大范围成像</a:t>
            </a:r>
            <a:r>
              <a:rPr lang="zh-CN" altLang="en-US" sz="2600" dirty="0" smtClean="0"/>
              <a:t>等条件；</a:t>
            </a:r>
            <a:endParaRPr lang="en-US" altLang="zh-CN" sz="2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 在</a:t>
            </a:r>
            <a:r>
              <a:rPr lang="en-US" altLang="zh-CN" sz="2600" dirty="0" smtClean="0"/>
              <a:t>CJPL</a:t>
            </a:r>
            <a:r>
              <a:rPr lang="zh-CN" altLang="en-US" sz="2600" dirty="0" smtClean="0"/>
              <a:t>开展的</a:t>
            </a:r>
            <a:r>
              <a:rPr lang="en-US" altLang="zh-CN" sz="2600" dirty="0" err="1" smtClean="0">
                <a:solidFill>
                  <a:srgbClr val="FF0000"/>
                </a:solidFill>
              </a:rPr>
              <a:t>PandaX</a:t>
            </a:r>
            <a:r>
              <a:rPr lang="en-US" altLang="zh-CN" sz="2600" dirty="0" smtClean="0">
                <a:solidFill>
                  <a:srgbClr val="FF0000"/>
                </a:solidFill>
              </a:rPr>
              <a:t> III</a:t>
            </a:r>
            <a:r>
              <a:rPr lang="zh-CN" altLang="en-US" sz="2600" dirty="0" smtClean="0"/>
              <a:t>实验使用</a:t>
            </a:r>
            <a:r>
              <a:rPr lang="en-US" altLang="zh-CN" sz="2600" dirty="0" err="1" smtClean="0">
                <a:solidFill>
                  <a:srgbClr val="FF0000"/>
                </a:solidFill>
              </a:rPr>
              <a:t>TPC+Micromegas</a:t>
            </a:r>
            <a:r>
              <a:rPr lang="zh-CN" altLang="en-US" sz="2600" dirty="0" smtClean="0"/>
              <a:t>作为探测器，基本满足该实验需求；</a:t>
            </a:r>
            <a:endParaRPr lang="en-US" altLang="zh-CN" sz="2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 对</a:t>
            </a:r>
            <a:r>
              <a:rPr lang="en-US" altLang="zh-CN" sz="2600" dirty="0" err="1" smtClean="0"/>
              <a:t>Micromegas</a:t>
            </a:r>
            <a:r>
              <a:rPr lang="zh-CN" altLang="en-US" sz="2600" dirty="0" smtClean="0"/>
              <a:t>输出的脉冲宽度较大的信号，</a:t>
            </a:r>
            <a:r>
              <a:rPr lang="en-US" altLang="zh-CN" sz="2600" dirty="0" smtClean="0">
                <a:solidFill>
                  <a:srgbClr val="FF0000"/>
                </a:solidFill>
              </a:rPr>
              <a:t>AGET</a:t>
            </a:r>
            <a:r>
              <a:rPr lang="zh-CN" altLang="en-US" sz="2600" dirty="0" smtClean="0"/>
              <a:t>芯片可以比较理想的处理；</a:t>
            </a:r>
            <a:endParaRPr lang="en-US" altLang="zh-CN" sz="26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dirty="0" smtClean="0"/>
              <a:t> </a:t>
            </a:r>
            <a:r>
              <a:rPr lang="zh-CN" altLang="en-US" sz="2600" dirty="0" smtClean="0">
                <a:solidFill>
                  <a:srgbClr val="FF0000"/>
                </a:solidFill>
              </a:rPr>
              <a:t>基于</a:t>
            </a:r>
            <a:r>
              <a:rPr lang="en-US" altLang="zh-CN" sz="2600" dirty="0" smtClean="0">
                <a:solidFill>
                  <a:srgbClr val="FF0000"/>
                </a:solidFill>
              </a:rPr>
              <a:t>AGET</a:t>
            </a:r>
            <a:r>
              <a:rPr lang="zh-CN" altLang="en-US" sz="2600" dirty="0" smtClean="0">
                <a:solidFill>
                  <a:srgbClr val="FF0000"/>
                </a:solidFill>
              </a:rPr>
              <a:t>的读出电子学框架</a:t>
            </a:r>
            <a:r>
              <a:rPr lang="zh-CN" altLang="en-US" sz="2600" dirty="0" smtClean="0"/>
              <a:t>已经提出，并且正在进行初步设计。</a:t>
            </a:r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29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351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838835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50000"/>
              </a:lnSpc>
            </a:pPr>
            <a:r>
              <a:rPr lang="en-US" altLang="zh-CN" dirty="0" smtClean="0"/>
              <a:t>CJPL(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hina </a:t>
            </a:r>
            <a:r>
              <a:rPr lang="en-US" altLang="zh-CN" dirty="0" err="1" smtClean="0">
                <a:solidFill>
                  <a:srgbClr val="FF0000"/>
                </a:solidFill>
              </a:rPr>
              <a:t>J</a:t>
            </a:r>
            <a:r>
              <a:rPr lang="en-US" altLang="zh-CN" dirty="0" err="1" smtClean="0"/>
              <a:t>in</a:t>
            </a:r>
            <a:r>
              <a:rPr lang="en-US" altLang="zh-CN" dirty="0" err="1" smtClean="0">
                <a:solidFill>
                  <a:srgbClr val="FF0000"/>
                </a:solidFill>
              </a:rPr>
              <a:t>P</a:t>
            </a:r>
            <a:r>
              <a:rPr lang="en-US" altLang="zh-CN" dirty="0" err="1" smtClean="0"/>
              <a:t>ing</a:t>
            </a:r>
            <a:r>
              <a:rPr lang="en-US" altLang="zh-CN" dirty="0" smtClean="0"/>
              <a:t> Underground </a:t>
            </a:r>
            <a:r>
              <a:rPr lang="en-US" altLang="zh-CN" dirty="0" smtClean="0">
                <a:solidFill>
                  <a:srgbClr val="FF0000"/>
                </a:solidFill>
              </a:rPr>
              <a:t>L</a:t>
            </a:r>
            <a:r>
              <a:rPr lang="en-US" altLang="zh-CN" dirty="0" smtClean="0"/>
              <a:t>aboratory )</a:t>
            </a:r>
            <a:r>
              <a:rPr lang="zh-CN" altLang="en-US" dirty="0" smtClean="0"/>
              <a:t>中</a:t>
            </a:r>
            <a:r>
              <a:rPr lang="en-US" altLang="zh-CN" dirty="0" smtClean="0"/>
              <a:t>0vDBD</a:t>
            </a:r>
            <a:r>
              <a:rPr lang="zh-CN" altLang="en-US" dirty="0" smtClean="0"/>
              <a:t>实验</a:t>
            </a:r>
            <a:endParaRPr lang="en-US" altLang="zh-CN" dirty="0" smtClean="0"/>
          </a:p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bg2">
                    <a:lumMod val="75000"/>
                  </a:schemeClr>
                </a:solidFill>
              </a:rPr>
              <a:t>AGET</a:t>
            </a: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芯片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dirty="0" smtClean="0">
                <a:solidFill>
                  <a:schemeClr val="bg2">
                    <a:lumMod val="75000"/>
                  </a:schemeClr>
                </a:solidFill>
              </a:rPr>
              <a:t>读出电子学初步设计</a:t>
            </a:r>
            <a:endParaRPr lang="en-US" altLang="zh-CN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3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102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38545" y="2417458"/>
            <a:ext cx="54957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kumimoji="1" lang="zh-CN" altLang="en-US" sz="9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谢谢！</a:t>
            </a:r>
            <a:endParaRPr kumimoji="1" lang="zh-CN" altLang="en-US" sz="9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30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806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0vDBD(</a:t>
            </a:r>
            <a:r>
              <a:rPr lang="en-US" altLang="zh-CN" dirty="0" smtClean="0">
                <a:solidFill>
                  <a:srgbClr val="FF0000"/>
                </a:solidFill>
              </a:rPr>
              <a:t>0v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ouble </a:t>
            </a:r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r>
              <a:rPr lang="en-US" altLang="zh-CN" dirty="0" smtClean="0"/>
              <a:t>eta 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ecay)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10" y="1457758"/>
            <a:ext cx="2901670" cy="3116988"/>
          </a:xfrm>
          <a:prstGeom prst="rect">
            <a:avLst/>
          </a:prstGeom>
        </p:spPr>
      </p:pic>
      <p:pic>
        <p:nvPicPr>
          <p:cNvPr id="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4641535"/>
            <a:ext cx="5151120" cy="20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20" y="1457758"/>
            <a:ext cx="645188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zh-CN" altLang="en-US" dirty="0" smtClean="0"/>
              <a:t>双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zh-CN" altLang="en-US" dirty="0" smtClean="0"/>
              <a:t>一类原子核由于能量原因，不能发生一次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衰变，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zh-CN" altLang="en-US" dirty="0" smtClean="0"/>
              <a:t>但可以发生连续的两次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衰变过程。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zh-CN" altLang="en-US" sz="2200" dirty="0" smtClean="0"/>
              <a:t>例如：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Xe</a:t>
            </a:r>
            <a:r>
              <a:rPr lang="zh-CN" altLang="zh-CN" sz="2200" dirty="0" smtClean="0"/>
              <a:t>→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Ba+2e</a:t>
            </a:r>
            <a:r>
              <a:rPr lang="en-US" altLang="zh-CN" sz="2200" baseline="30000" dirty="0" smtClean="0"/>
              <a:t>-</a:t>
            </a:r>
            <a:r>
              <a:rPr lang="en-US" altLang="zh-CN" sz="2200" dirty="0" smtClean="0"/>
              <a:t>+2ν</a:t>
            </a:r>
          </a:p>
          <a:p>
            <a:pPr>
              <a:lnSpc>
                <a:spcPct val="170000"/>
              </a:lnSpc>
            </a:pPr>
            <a:r>
              <a:rPr lang="zh-CN" altLang="en-US" dirty="0" smtClean="0"/>
              <a:t>无中微子双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zh-CN" altLang="en-US" sz="2200" dirty="0"/>
              <a:t>例如： 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Xe</a:t>
            </a:r>
            <a:r>
              <a:rPr lang="zh-CN" altLang="zh-CN" sz="2200" dirty="0" smtClean="0"/>
              <a:t>→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Ba+2e</a:t>
            </a:r>
            <a:r>
              <a:rPr lang="en-US" altLang="zh-CN" sz="2200" baseline="30000" dirty="0" smtClean="0"/>
              <a:t>-</a:t>
            </a:r>
            <a:r>
              <a:rPr lang="en-US" altLang="zh-CN" sz="2200" dirty="0" smtClean="0"/>
              <a:t> 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2783" y="5863185"/>
            <a:ext cx="385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i="1" dirty="0" smtClean="0">
                <a:solidFill>
                  <a:srgbClr val="FF0000"/>
                </a:solidFill>
              </a:rPr>
              <a:t>轻子数不守恒！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i="1" dirty="0" smtClean="0">
                <a:solidFill>
                  <a:srgbClr val="FF0000"/>
                </a:solidFill>
              </a:rPr>
              <a:t>中微子的反粒子是它本身！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-7697" y="6512656"/>
            <a:ext cx="330480" cy="345344"/>
          </a:xfrm>
        </p:spPr>
        <p:txBody>
          <a:bodyPr/>
          <a:lstStyle/>
          <a:p>
            <a:fld id="{6E74AAB1-A0F8-4326-BD7D-6ABF69CEF00D}" type="slidenum">
              <a:rPr lang="zh-CN" altLang="en-US" sz="1600" smtClean="0"/>
              <a:t>4</a:t>
            </a:fld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1353975" y="5402190"/>
            <a:ext cx="1972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2200" dirty="0">
                <a:solidFill>
                  <a:srgbClr val="00B050"/>
                </a:solidFill>
              </a:rPr>
              <a:t>半衰期</a:t>
            </a:r>
            <a:r>
              <a:rPr lang="en-US" altLang="zh-CN" sz="2200" dirty="0">
                <a:solidFill>
                  <a:srgbClr val="00B050"/>
                </a:solidFill>
              </a:rPr>
              <a:t>~10</a:t>
            </a:r>
            <a:r>
              <a:rPr lang="en-US" altLang="zh-CN" sz="2200" baseline="30000" dirty="0">
                <a:solidFill>
                  <a:srgbClr val="00B050"/>
                </a:solidFill>
              </a:rPr>
              <a:t>25 </a:t>
            </a:r>
            <a:r>
              <a:rPr lang="zh-CN" altLang="zh-CN" sz="2200" dirty="0">
                <a:solidFill>
                  <a:srgbClr val="00B050"/>
                </a:solidFill>
              </a:rPr>
              <a:t>年</a:t>
            </a:r>
            <a:endParaRPr lang="zh-CN" altLang="en-US" sz="2200" dirty="0">
              <a:solidFill>
                <a:srgbClr val="00B05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9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842523" y="4707394"/>
            <a:ext cx="5279572" cy="13171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寻找</a:t>
            </a:r>
            <a:r>
              <a:rPr lang="en-US" altLang="zh-CN" dirty="0" smtClean="0"/>
              <a:t>0vDBD</a:t>
            </a:r>
            <a:r>
              <a:rPr lang="zh-CN" altLang="en-US" dirty="0" smtClean="0"/>
              <a:t>事例的实验需求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51205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en-US" dirty="0" smtClean="0"/>
              <a:t>超低本底工作环境</a:t>
            </a:r>
            <a:endParaRPr lang="en-US" altLang="zh-CN" dirty="0" smtClean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CJPL</a:t>
            </a:r>
            <a:r>
              <a:rPr lang="zh-CN" altLang="en-US" dirty="0" smtClean="0"/>
              <a:t>，目前世界上最深的地下实验室</a:t>
            </a:r>
            <a:endParaRPr lang="en-US" altLang="zh-CN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en-US" dirty="0" smtClean="0"/>
              <a:t>高能量分辨率（</a:t>
            </a:r>
            <a:r>
              <a:rPr lang="en-US" altLang="zh-CN" dirty="0" smtClean="0"/>
              <a:t>~3%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en-US" dirty="0" smtClean="0"/>
              <a:t>高空间分辨率</a:t>
            </a:r>
            <a:endParaRPr lang="en-US" altLang="zh-CN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zh-CN" altLang="en-US" dirty="0" smtClean="0"/>
              <a:t>空间大范围成像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5</a:t>
            </a:fld>
            <a:endParaRPr lang="zh-CN" altLang="en-US" sz="1600" dirty="0"/>
          </a:p>
        </p:txBody>
      </p:sp>
      <p:sp>
        <p:nvSpPr>
          <p:cNvPr id="5" name="右大括号 4"/>
          <p:cNvSpPr/>
          <p:nvPr/>
        </p:nvSpPr>
        <p:spPr>
          <a:xfrm>
            <a:off x="3550786" y="4639697"/>
            <a:ext cx="217714" cy="1317172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60358" y="4910115"/>
            <a:ext cx="508771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tx1"/>
                </a:solidFill>
              </a:rPr>
              <a:t>TPC</a:t>
            </a:r>
            <a:r>
              <a:rPr lang="zh-CN" altLang="en-US" sz="2400" b="1" i="1" dirty="0" smtClean="0">
                <a:solidFill>
                  <a:schemeClr val="tx1"/>
                </a:solidFill>
              </a:rPr>
              <a:t>是目前常用的</a:t>
            </a:r>
            <a:r>
              <a:rPr lang="zh-CN" altLang="en-US" sz="2400" b="1" i="1" dirty="0" smtClean="0">
                <a:solidFill>
                  <a:srgbClr val="FF0000"/>
                </a:solidFill>
              </a:rPr>
              <a:t>大范围成像探测器</a:t>
            </a:r>
            <a:r>
              <a:rPr lang="zh-CN" altLang="en-US" sz="2400" b="1" i="1" dirty="0" smtClean="0">
                <a:solidFill>
                  <a:schemeClr val="tx1"/>
                </a:solidFill>
              </a:rPr>
              <a:t>，它具有</a:t>
            </a:r>
            <a:r>
              <a:rPr lang="zh-CN" altLang="en-US" sz="2400" b="1" i="1" dirty="0" smtClean="0">
                <a:solidFill>
                  <a:srgbClr val="FF0000"/>
                </a:solidFill>
              </a:rPr>
              <a:t>良好的空间分辨能力</a:t>
            </a:r>
            <a:r>
              <a:rPr lang="zh-CN" altLang="en-US" sz="2400" b="1" i="1" dirty="0" smtClean="0">
                <a:solidFill>
                  <a:schemeClr val="tx1"/>
                </a:solidFill>
              </a:rPr>
              <a:t>。</a:t>
            </a:r>
            <a:endParaRPr lang="zh-CN" alt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TPC</a:t>
            </a:r>
            <a:r>
              <a:rPr lang="zh-CN" altLang="en-US" sz="4000" dirty="0" smtClean="0"/>
              <a:t>（</a:t>
            </a:r>
            <a:r>
              <a:rPr lang="en-US" altLang="zh-CN" sz="4000" dirty="0" smtClean="0">
                <a:solidFill>
                  <a:srgbClr val="FF0000"/>
                </a:solidFill>
              </a:rPr>
              <a:t>T</a:t>
            </a:r>
            <a:r>
              <a:rPr lang="en-US" altLang="zh-CN" sz="4000" dirty="0" smtClean="0"/>
              <a:t>ime </a:t>
            </a:r>
            <a:r>
              <a:rPr lang="en-US" altLang="zh-CN" sz="4000" dirty="0" smtClean="0">
                <a:solidFill>
                  <a:srgbClr val="FF0000"/>
                </a:solidFill>
              </a:rPr>
              <a:t>P</a:t>
            </a:r>
            <a:r>
              <a:rPr lang="en-US" altLang="zh-CN" sz="4000" dirty="0" smtClean="0"/>
              <a:t>rojection </a:t>
            </a:r>
            <a:r>
              <a:rPr lang="en-US" altLang="zh-CN" sz="4000" dirty="0" smtClean="0">
                <a:solidFill>
                  <a:srgbClr val="FF0000"/>
                </a:solidFill>
              </a:rPr>
              <a:t>C</a:t>
            </a:r>
            <a:r>
              <a:rPr lang="en-US" altLang="zh-CN" sz="4000" dirty="0" smtClean="0"/>
              <a:t>hamber</a:t>
            </a:r>
            <a:r>
              <a:rPr lang="zh-CN" altLang="en-US" sz="4000" dirty="0" smtClean="0"/>
              <a:t>）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43" y="2440371"/>
            <a:ext cx="5360657" cy="389803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838877"/>
            <a:ext cx="6692348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可同时测量带电粒子的三维空间坐标和动量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空间分辨率高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动量分辨率好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工作气体：氩气，</a:t>
            </a:r>
            <a:r>
              <a:rPr lang="zh-CN" altLang="en-US" dirty="0" smtClean="0">
                <a:solidFill>
                  <a:srgbClr val="FF0000"/>
                </a:solidFill>
              </a:rPr>
              <a:t>氙气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端盖读出：多丝正比室、</a:t>
            </a:r>
            <a:r>
              <a:rPr lang="en-US" altLang="zh-CN" dirty="0" smtClean="0"/>
              <a:t>GEM</a:t>
            </a:r>
            <a:r>
              <a:rPr lang="zh-CN" altLang="en-US" dirty="0" smtClean="0"/>
              <a:t>、  </a:t>
            </a:r>
            <a:r>
              <a:rPr lang="en-US" altLang="zh-CN" dirty="0" err="1" smtClean="0">
                <a:solidFill>
                  <a:srgbClr val="FF0000"/>
                </a:solidFill>
              </a:rPr>
              <a:t>Micromegas</a:t>
            </a:r>
            <a:r>
              <a:rPr lang="zh-CN" altLang="en-US" dirty="0" smtClean="0"/>
              <a:t>等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6</a:t>
            </a:fld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25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72C1AE4-0676-4096-AFE4-35BB80DED5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1" y="3513909"/>
            <a:ext cx="3720782" cy="3344091"/>
          </a:xfrm>
          <a:prstGeom prst="rect">
            <a:avLst/>
          </a:prstGeom>
        </p:spPr>
      </p:pic>
      <p:pic>
        <p:nvPicPr>
          <p:cNvPr id="4" name="图片 3" descr="6B3734DD-7F9E-477A-93A1-C33973F0D78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83" y="1039463"/>
            <a:ext cx="3568468" cy="3246755"/>
          </a:xfrm>
          <a:prstGeom prst="rect">
            <a:avLst/>
          </a:prstGeom>
        </p:spPr>
      </p:pic>
      <p:pic>
        <p:nvPicPr>
          <p:cNvPr id="6" name="图片 5" descr="4B66E256-0743-4584-AEAF-1C565AD8D9A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0" y="4467751"/>
            <a:ext cx="4288970" cy="2390249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76" y="2779029"/>
            <a:ext cx="5328168" cy="4367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600" dirty="0" smtClean="0">
                <a:solidFill>
                  <a:srgbClr val="FF0000"/>
                </a:solidFill>
              </a:rPr>
              <a:t>P</a:t>
            </a:r>
            <a:r>
              <a:rPr lang="en-US" altLang="zh-CN" sz="2600" dirty="0" smtClean="0"/>
              <a:t>article</a:t>
            </a:r>
            <a:r>
              <a:rPr lang="zh-CN" altLang="en-US" sz="2600" dirty="0" smtClean="0"/>
              <a:t> </a:t>
            </a:r>
            <a:r>
              <a:rPr lang="en-US" altLang="zh-CN" sz="2600" dirty="0" smtClean="0">
                <a:solidFill>
                  <a:srgbClr val="FF0000"/>
                </a:solidFill>
              </a:rPr>
              <a:t>and</a:t>
            </a:r>
            <a:r>
              <a:rPr lang="zh-CN" altLang="en-US" sz="2600" dirty="0" smtClean="0"/>
              <a:t> </a:t>
            </a:r>
            <a:r>
              <a:rPr lang="en-US" altLang="zh-CN" sz="2600" dirty="0" smtClean="0">
                <a:solidFill>
                  <a:srgbClr val="FF0000"/>
                </a:solidFill>
              </a:rPr>
              <a:t>a</a:t>
            </a:r>
            <a:r>
              <a:rPr lang="en-US" altLang="zh-CN" sz="2600" dirty="0" smtClean="0"/>
              <a:t>strophysical</a:t>
            </a:r>
            <a:r>
              <a:rPr lang="zh-CN" altLang="en-US" sz="2600" dirty="0" smtClean="0"/>
              <a:t> </a:t>
            </a:r>
            <a:r>
              <a:rPr lang="en-US" altLang="zh-CN" sz="2600" dirty="0" smtClean="0">
                <a:solidFill>
                  <a:srgbClr val="FF0000"/>
                </a:solidFill>
              </a:rPr>
              <a:t>X</a:t>
            </a:r>
            <a:r>
              <a:rPr lang="en-US" altLang="zh-CN" sz="2600" dirty="0" smtClean="0"/>
              <a:t>enon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Detector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3976" y="6505575"/>
            <a:ext cx="330200" cy="345097"/>
          </a:xfrm>
        </p:spPr>
        <p:txBody>
          <a:bodyPr/>
          <a:lstStyle/>
          <a:p>
            <a:fld id="{6E74AAB1-A0F8-4326-BD7D-6ABF69CEF00D}" type="slidenum">
              <a:rPr lang="zh-CN" altLang="en-US" sz="1600" smtClean="0"/>
              <a:t>7</a:t>
            </a:fld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23976" y="1963570"/>
            <a:ext cx="5014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L</a:t>
            </a:r>
            <a:r>
              <a:rPr lang="en-US" altLang="zh-CN" sz="2400" dirty="0"/>
              <a:t>arge </a:t>
            </a:r>
            <a:r>
              <a:rPr lang="en-US" altLang="zh-CN" sz="2400" dirty="0">
                <a:solidFill>
                  <a:srgbClr val="FF0000"/>
                </a:solidFill>
              </a:rPr>
              <a:t>U</a:t>
            </a:r>
            <a:r>
              <a:rPr lang="en-US" altLang="zh-CN" sz="2400" dirty="0"/>
              <a:t>nderground </a:t>
            </a:r>
            <a:r>
              <a:rPr lang="en-US" altLang="zh-CN" sz="2400" dirty="0">
                <a:solidFill>
                  <a:srgbClr val="FF0000"/>
                </a:solidFill>
              </a:rPr>
              <a:t>X</a:t>
            </a:r>
            <a:r>
              <a:rPr lang="en-US" altLang="zh-CN" sz="2400" dirty="0"/>
              <a:t>enon experiment</a:t>
            </a:r>
          </a:p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651358" y="4093783"/>
            <a:ext cx="375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E</a:t>
            </a:r>
            <a:r>
              <a:rPr lang="en-US" altLang="zh-CN" sz="2400" dirty="0"/>
              <a:t>nriched </a:t>
            </a:r>
            <a:r>
              <a:rPr lang="en-US" altLang="zh-CN" sz="2400" dirty="0" smtClean="0">
                <a:solidFill>
                  <a:srgbClr val="FF0000"/>
                </a:solidFill>
              </a:rPr>
              <a:t>X</a:t>
            </a:r>
            <a:r>
              <a:rPr lang="en-US" altLang="zh-CN" sz="2400" dirty="0" smtClean="0"/>
              <a:t>enon </a:t>
            </a:r>
            <a:r>
              <a:rPr lang="en-US" altLang="zh-CN" sz="2400" dirty="0" smtClean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/>
              <a:t>bservatory</a:t>
            </a:r>
            <a:endParaRPr lang="zh-CN" altLang="en-US" sz="2400" dirty="0"/>
          </a:p>
        </p:txBody>
      </p:sp>
      <p:sp>
        <p:nvSpPr>
          <p:cNvPr id="11" name="右箭头 10"/>
          <p:cNvSpPr/>
          <p:nvPr/>
        </p:nvSpPr>
        <p:spPr>
          <a:xfrm>
            <a:off x="4955775" y="2117439"/>
            <a:ext cx="556284" cy="1884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805049" y="3113314"/>
            <a:ext cx="127659" cy="4005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18702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TPC</a:t>
            </a:r>
            <a:r>
              <a:rPr lang="zh-CN" altLang="en-US" dirty="0" smtClean="0"/>
              <a:t>在国内外实验中的应用</a:t>
            </a:r>
            <a:endParaRPr lang="zh-CN" altLang="en-US" dirty="0"/>
          </a:p>
        </p:txBody>
      </p:sp>
      <p:sp>
        <p:nvSpPr>
          <p:cNvPr id="14" name="左弧形箭头 13"/>
          <p:cNvSpPr/>
          <p:nvPr/>
        </p:nvSpPr>
        <p:spPr>
          <a:xfrm rot="20402011">
            <a:off x="4133921" y="4551096"/>
            <a:ext cx="443844" cy="1375579"/>
          </a:xfrm>
          <a:prstGeom prst="curvedRightArrow">
            <a:avLst>
              <a:gd name="adj1" fmla="val 13702"/>
              <a:gd name="adj2" fmla="val 27768"/>
              <a:gd name="adj3" fmla="val 227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5755" y="365126"/>
            <a:ext cx="8515350" cy="1325563"/>
          </a:xfrm>
        </p:spPr>
        <p:txBody>
          <a:bodyPr/>
          <a:lstStyle/>
          <a:p>
            <a:r>
              <a:rPr lang="en-US" altLang="zh-CN" dirty="0" smtClean="0"/>
              <a:t>CJPL</a:t>
            </a:r>
            <a:r>
              <a:rPr lang="zh-CN" altLang="en-US" dirty="0" smtClean="0"/>
              <a:t>中</a:t>
            </a:r>
            <a:r>
              <a:rPr lang="en-US" altLang="zh-CN" dirty="0" smtClean="0"/>
              <a:t>0vDBD</a:t>
            </a:r>
            <a:r>
              <a:rPr lang="zh-CN" altLang="en-US" dirty="0" smtClean="0"/>
              <a:t>实验</a:t>
            </a:r>
            <a:r>
              <a:rPr lang="en-US" altLang="zh-CN" dirty="0" smtClean="0"/>
              <a:t>---</a:t>
            </a:r>
            <a:r>
              <a:rPr lang="en-US" altLang="zh-CN" dirty="0" err="1" smtClean="0">
                <a:solidFill>
                  <a:srgbClr val="FF0000"/>
                </a:solidFill>
              </a:rPr>
              <a:t>PandaX</a:t>
            </a:r>
            <a:r>
              <a:rPr lang="en-US" altLang="zh-CN" dirty="0" smtClean="0">
                <a:solidFill>
                  <a:srgbClr val="FF0000"/>
                </a:solidFill>
              </a:rPr>
              <a:t> III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5" y="3377980"/>
            <a:ext cx="6476163" cy="348002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875431" y="1362028"/>
            <a:ext cx="460901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dirty="0" smtClean="0"/>
              <a:t>TPC</a:t>
            </a:r>
            <a:r>
              <a:rPr lang="zh-CN" altLang="en-US" dirty="0" smtClean="0"/>
              <a:t>端盖读出：</a:t>
            </a:r>
            <a:r>
              <a:rPr lang="en-US" altLang="zh-CN" dirty="0" err="1" smtClean="0"/>
              <a:t>Micromegas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工作压强：</a:t>
            </a:r>
            <a:r>
              <a:rPr lang="en-US" altLang="zh-CN" dirty="0" smtClean="0"/>
              <a:t>10-15bar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17314" y="1362028"/>
            <a:ext cx="460901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 smtClean="0"/>
              <a:t>探测器：</a:t>
            </a:r>
            <a:r>
              <a:rPr lang="en-US" altLang="zh-CN" dirty="0" smtClean="0"/>
              <a:t>TPC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/>
              <a:t>工作气体：氙气</a:t>
            </a:r>
            <a:endParaRPr lang="en-US" altLang="zh-CN" dirty="0" smtClean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8</a:t>
            </a:fld>
            <a:endParaRPr lang="zh-CN" altLang="en-US" sz="16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515402" y="6452755"/>
            <a:ext cx="16590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15402" y="5912427"/>
            <a:ext cx="0" cy="8090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174484" y="5894449"/>
            <a:ext cx="0" cy="8270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55305" y="640245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2286336" y="4218708"/>
            <a:ext cx="12709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244436" y="5894449"/>
            <a:ext cx="12709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2456419" y="4218708"/>
            <a:ext cx="10688" cy="16757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 rot="16200000">
            <a:off x="1941374" y="4646686"/>
            <a:ext cx="461665" cy="568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1.4m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端盖读出探测器</a:t>
            </a:r>
            <a:r>
              <a:rPr kumimoji="1" lang="en-US" altLang="zh-CN" dirty="0" smtClean="0"/>
              <a:t>---</a:t>
            </a:r>
            <a:r>
              <a:rPr kumimoji="1" lang="en-US" altLang="zh-CN" dirty="0" err="1" smtClean="0"/>
              <a:t>Micromegas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AAB1-A0F8-4326-BD7D-6ABF69CEF00D}" type="slidenum">
              <a:rPr lang="zh-CN" altLang="en-US" sz="1600" smtClean="0"/>
              <a:t>9</a:t>
            </a:fld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48" y="2704696"/>
            <a:ext cx="5135652" cy="2527704"/>
          </a:xfrm>
          <a:prstGeom prst="rect">
            <a:avLst/>
          </a:prstGeom>
        </p:spPr>
      </p:pic>
      <p:pic>
        <p:nvPicPr>
          <p:cNvPr id="4" name="内容占位符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4355412" cy="3285014"/>
          </a:xfrm>
        </p:spPr>
      </p:pic>
      <p:sp>
        <p:nvSpPr>
          <p:cNvPr id="5" name="文本框 4"/>
          <p:cNvSpPr txBox="1"/>
          <p:nvPr/>
        </p:nvSpPr>
        <p:spPr>
          <a:xfrm>
            <a:off x="1080267" y="5046078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计数率高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/>
              <a:t>增益高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/>
              <a:t>时间</a:t>
            </a:r>
            <a:r>
              <a:rPr lang="zh-CN" altLang="en-US" sz="2400" dirty="0" smtClean="0"/>
              <a:t>分辨好</a:t>
            </a:r>
            <a:endParaRPr lang="en-US" altLang="zh-CN" sz="24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4291224" y="5046078"/>
            <a:ext cx="291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B050"/>
                </a:solidFill>
              </a:rPr>
              <a:t>位置分辨率</a:t>
            </a:r>
            <a:r>
              <a:rPr lang="zh-CN" altLang="en-US" sz="2400" dirty="0" smtClean="0">
                <a:solidFill>
                  <a:srgbClr val="00B050"/>
                </a:solidFill>
              </a:rPr>
              <a:t>高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solidFill>
                  <a:srgbClr val="00B050"/>
                </a:solidFill>
              </a:rPr>
              <a:t>低本底</a:t>
            </a:r>
            <a:endParaRPr lang="en-US" altLang="zh-CN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B050"/>
                </a:solidFill>
              </a:rPr>
              <a:t>抗</a:t>
            </a:r>
            <a:r>
              <a:rPr lang="zh-CN" altLang="en-US" sz="2400" dirty="0" smtClean="0">
                <a:solidFill>
                  <a:srgbClr val="00B050"/>
                </a:solidFill>
              </a:rPr>
              <a:t>辐照性能优良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1830</Words>
  <Application>Microsoft Office PowerPoint</Application>
  <PresentationFormat>全屏显示(4:3)</PresentationFormat>
  <Paragraphs>288</Paragraphs>
  <Slides>30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CJPL中0vDBD实验 读出电子学初步设计</vt:lpstr>
      <vt:lpstr>目录</vt:lpstr>
      <vt:lpstr>目录</vt:lpstr>
      <vt:lpstr>0vDBD(0v Double Beta Decay)</vt:lpstr>
      <vt:lpstr>寻找0vDBD事例的实验需求</vt:lpstr>
      <vt:lpstr>TPC（Time Projection Chamber）</vt:lpstr>
      <vt:lpstr>TPC在国内外实验中的应用</vt:lpstr>
      <vt:lpstr>CJPL中0vDBD实验---PandaX III</vt:lpstr>
      <vt:lpstr>端盖读出探测器---Micromegas</vt:lpstr>
      <vt:lpstr>MicroBulk工艺</vt:lpstr>
      <vt:lpstr>PandaX III的读出通道数</vt:lpstr>
      <vt:lpstr>PandaX III 的信号特点</vt:lpstr>
      <vt:lpstr>ASIC芯片参数对比</vt:lpstr>
      <vt:lpstr>目录</vt:lpstr>
      <vt:lpstr>AGET （ASIC for a Generic Electronic system for TPCs）</vt:lpstr>
      <vt:lpstr>AFTER（ASIC For TPC Electronic Readout）</vt:lpstr>
      <vt:lpstr>PandaX III的设计约束</vt:lpstr>
      <vt:lpstr>固定采样率和成形时间、不同输入波形的测试结果</vt:lpstr>
      <vt:lpstr>目录</vt:lpstr>
      <vt:lpstr>PandaX III读出电子学架构</vt:lpstr>
      <vt:lpstr>可参考读出系统1：FEC+Feminos</vt:lpstr>
      <vt:lpstr>可参考读出系统2：GET读出系统</vt:lpstr>
      <vt:lpstr>可参考读出系统2：GET读出系统 </vt:lpstr>
      <vt:lpstr>各电子学模块</vt:lpstr>
      <vt:lpstr>FEC(Front End Card)的设计考虑</vt:lpstr>
      <vt:lpstr>DAQ(Data Acquisition)的设计考虑</vt:lpstr>
      <vt:lpstr>触发模块的设计考虑</vt:lpstr>
      <vt:lpstr>目录</vt:lpstr>
      <vt:lpstr>小结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AGET芯片介绍及CJPL中0vDBD实验读出电子学设计</dc:title>
  <dc:creator>204-2</dc:creator>
  <cp:lastModifiedBy>Administrator</cp:lastModifiedBy>
  <cp:revision>94</cp:revision>
  <dcterms:created xsi:type="dcterms:W3CDTF">2015-07-06T05:45:00Z</dcterms:created>
  <dcterms:modified xsi:type="dcterms:W3CDTF">2015-07-23T07:38:52Z</dcterms:modified>
</cp:coreProperties>
</file>