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81" r:id="rId22"/>
    <p:sldId id="479" r:id="rId23"/>
    <p:sldId id="476" r:id="rId24"/>
    <p:sldId id="477" r:id="rId25"/>
    <p:sldId id="478" r:id="rId26"/>
    <p:sldId id="470" r:id="rId27"/>
    <p:sldId id="340" r:id="rId28"/>
    <p:sldId id="472" r:id="rId29"/>
    <p:sldId id="473" r:id="rId30"/>
    <p:sldId id="474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000000"/>
    <a:srgbClr val="004BE2"/>
    <a:srgbClr val="3B4A1E"/>
    <a:srgbClr val="212911"/>
    <a:srgbClr val="002F8E"/>
    <a:srgbClr val="323F19"/>
    <a:srgbClr val="4B87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78FCE2-2AD7-41DE-8CF9-00D4B33AAA6E}" type="datetimeFigureOut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3FE538-772B-498D-825F-51C788B6D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0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C9F5-DFD0-4EB0-98CF-C814F2F7895C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6DF-1A88-4669-B98B-65695ED49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683C-F874-43DE-BC51-387B8A72213D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D02E-1D53-465B-B761-485B9E5BDB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9866-D292-45AC-AF44-FFE8CA9740A5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71FC-C58B-4AC2-958C-350755E472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CE63-4F17-4FAF-B872-5F285A894B31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B300-A23B-4CCF-B451-57B3752D1B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FA8B-BF7E-45F3-AA32-F81D8D99F7B4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095B-F95B-447F-821C-B8083517AB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42E1-5DFC-4198-BFCF-DDEB3C7926C2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184E-26A4-4E36-9C3C-30922FCE5D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DA50-0CDC-4717-A821-5C4A1C4C6262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0278-F0CC-40AC-8ACB-1F893BDBB4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93B0-4B19-4537-B866-29A232971D1D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AF6D-6B56-489D-84D1-02918387E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CAD4-7389-4C41-B70D-64D35EE31024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EB64-15F2-4B9A-8E0C-F2D500608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6EA3-8293-4577-846B-C9850516A2CC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ACE0-24B7-41C0-AAB2-24972ABE3F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7FAC-075D-4A4C-9C55-1528936F3123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2976-79C0-4FDC-BDE4-CCDB655FB8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7DDFD1-1757-42CD-976B-E5C0E9F7AB97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8F9A86-229E-415D-9437-DE691E96E0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Backup\我的文档\My Pictures\南华大学\图片5.jpg"/>
          <p:cNvPicPr preferRelativeResize="0">
            <a:picLocks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9872" y="0"/>
            <a:ext cx="9144000" cy="687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矩形 3"/>
          <p:cNvSpPr/>
          <p:nvPr/>
        </p:nvSpPr>
        <p:spPr>
          <a:xfrm>
            <a:off x="285736" y="1857364"/>
            <a:ext cx="8572528" cy="22145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基于</a:t>
            </a:r>
            <a:r>
              <a:rPr lang="en-US" altLang="zh-C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Triple GEM</a:t>
            </a:r>
            <a:r>
              <a:rPr lang="zh-CN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结构的</a:t>
            </a:r>
            <a:r>
              <a:rPr lang="zh-CN" altLang="en-US" sz="4400" b="1" dirty="0">
                <a:solidFill>
                  <a:schemeClr val="bg1"/>
                </a:solidFill>
              </a:rPr>
              <a:t>高探测      效率快中子探测器研究进展</a:t>
            </a:r>
          </a:p>
          <a:p>
            <a:pPr algn="ctr"/>
            <a:endParaRPr lang="zh-CN" altLang="en-US" sz="4400" b="1" spc="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08124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报告人：王晓冬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/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/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2015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</a:t>
            </a:r>
            <a:endParaRPr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xiaodongwang\Application Data\Tencent\Users\343063048\QQ\WinTemp\RichOle\4T4$E(7~`6J1OKDU74KZ[E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9" y="1187249"/>
            <a:ext cx="3312368" cy="2664296"/>
          </a:xfrm>
          <a:prstGeom prst="rect">
            <a:avLst/>
          </a:prstGeom>
          <a:noFill/>
          <a:extLst/>
        </p:spPr>
      </p:pic>
      <p:pic>
        <p:nvPicPr>
          <p:cNvPr id="5" name="Picture 2" descr="C:\Documents and Settings\xiaodongwang\Application Data\Tencent\Users\343063048\QQ\WinTemp\RichOle\K8~K}KXR}SNZ3@TEVVF(H]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19" y="866966"/>
            <a:ext cx="3397581" cy="2607088"/>
          </a:xfrm>
          <a:prstGeom prst="rect">
            <a:avLst/>
          </a:prstGeom>
          <a:noFill/>
          <a:extLst/>
        </p:spPr>
      </p:pic>
      <p:pic>
        <p:nvPicPr>
          <p:cNvPr id="6" name="Picture 2" descr="C:\Documents and Settings\xiaodongwang\Application Data\Tencent\Users\343063048\QQ\WinTemp\RichOle\LI5RR`F]N1{3OBS[NV7}3K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065"/>
            <a:ext cx="3397581" cy="27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737" y="4699979"/>
            <a:ext cx="1245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前放</a:t>
            </a:r>
            <a:r>
              <a:rPr lang="en-US" altLang="zh-CN" b="1" dirty="0" smtClean="0">
                <a:solidFill>
                  <a:srgbClr val="FF0000"/>
                </a:solidFill>
              </a:rPr>
              <a:t>142PC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52664" y="4398009"/>
            <a:ext cx="0" cy="3446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492248" y="3613120"/>
            <a:ext cx="0" cy="3688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782299" y="3666879"/>
            <a:ext cx="0" cy="3547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3769" y="3683951"/>
            <a:ext cx="88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进气口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92248" y="3666879"/>
            <a:ext cx="88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出气口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85742" y="5150023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高压接头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09572" y="4571431"/>
            <a:ext cx="85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</a:rPr>
              <a:t>源</a:t>
            </a:r>
            <a:r>
              <a:rPr lang="en-US" altLang="zh-CN" b="1" dirty="0" smtClean="0">
                <a:solidFill>
                  <a:srgbClr val="FF0000"/>
                </a:solidFill>
              </a:rPr>
              <a:t>: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55</a:t>
            </a:r>
            <a:r>
              <a:rPr lang="en-US" altLang="zh-CN" b="1" dirty="0" smtClean="0">
                <a:solidFill>
                  <a:srgbClr val="FF0000"/>
                </a:solidFill>
              </a:rPr>
              <a:t>Fe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663237" y="4322983"/>
            <a:ext cx="238125" cy="2841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897786" y="4514314"/>
            <a:ext cx="336400" cy="1856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11286" y="3075997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供气系统：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Ar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CO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</a:rPr>
              <a:t>=80:20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F:\Photo\Camera Album\130822A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81" y="3412965"/>
            <a:ext cx="2434051" cy="27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929" y="287045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气密性检测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685" y="617585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高压和</a:t>
            </a:r>
            <a:r>
              <a:rPr lang="en-US" altLang="zh-CN" b="1" dirty="0" smtClean="0">
                <a:solidFill>
                  <a:srgbClr val="FF0000"/>
                </a:solidFill>
              </a:rPr>
              <a:t>NIM</a:t>
            </a:r>
            <a:r>
              <a:rPr lang="zh-CN" altLang="en-US" b="1" dirty="0" smtClean="0">
                <a:solidFill>
                  <a:srgbClr val="FF0000"/>
                </a:solidFill>
              </a:rPr>
              <a:t>插件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8583" y="744428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</a:rPr>
              <a:t>探测器密封检测和搭建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397313" name="Picture 1" descr="C:\Documents and Settings\xiaodongwang\Application Data\Tencent\Users\343063048\QQ\WinTemp\RichOle\SI)FHLT0%@FILT$AH~X{W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0" y="3518992"/>
            <a:ext cx="3340039" cy="25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48264" y="571775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数据采集系统</a:t>
            </a:r>
            <a:endParaRPr lang="zh-CN" altLang="en-US" b="1" dirty="0">
              <a:solidFill>
                <a:srgbClr val="FF0000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7978" y="57177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探测器测试图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4" name="Picture 5" descr="D:\博士论文书写资料\新建文件夹\WP_20131022_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59" y="866966"/>
            <a:ext cx="2610658" cy="25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14506" y="28958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GEM</a:t>
            </a:r>
            <a:r>
              <a:rPr lang="zh-CN" altLang="en-US" b="1" dirty="0" smtClean="0">
                <a:solidFill>
                  <a:srgbClr val="FF0000"/>
                </a:solidFill>
              </a:rPr>
              <a:t>膜安装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87824" y="0"/>
            <a:ext cx="4104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3300"/>
                </a:solidFill>
                <a:sym typeface="Arial" charset="0"/>
              </a:rPr>
              <a:t>  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探测器的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设计、搭建和测试</a:t>
            </a:r>
            <a:endParaRPr lang="zh-CN" alt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4186" y="6240007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43948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4249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10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373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博士论文书写资料\TripleGEMEnergyResolution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462"/>
            <a:ext cx="3600000" cy="3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D:\博士论文书写资料\新建文件夹\WP_20131022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22" y="742271"/>
            <a:ext cx="2165896" cy="21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D:\博士论文书写资料\Doctor\43.e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05" y="2860795"/>
            <a:ext cx="3605464" cy="334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博士论文书写资料\Doctor\222222.e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80" y="664664"/>
            <a:ext cx="5239942" cy="22984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848" y="5454892"/>
            <a:ext cx="22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两峰道址比值：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2160" y="4518043"/>
                <a:ext cx="281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Q(pc)=0.000499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Ch-0.0019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18043"/>
                <a:ext cx="281679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32" t="-8197" r="-1298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81730" y="40235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标定结果：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761" y="2982580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Triple GEM</a:t>
            </a:r>
            <a:r>
              <a:rPr lang="zh-CN" altLang="en-US" b="1" dirty="0" smtClean="0">
                <a:solidFill>
                  <a:srgbClr val="000000"/>
                </a:solidFill>
              </a:rPr>
              <a:t>原理图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68839" y="852675"/>
            <a:ext cx="216024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13506" y="75928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738" y="219946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499492" y="2276120"/>
            <a:ext cx="216024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337512" y="1758428"/>
            <a:ext cx="216024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283263" y="16743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9" descr="C:\Documents and Settings\xiaodongwang\Application Data\Tencent\Users\343063048\QQ\WinTemp\RichOle\R2J4$@7@29Y4_5O_UX0VVO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" y="933185"/>
            <a:ext cx="1313849" cy="19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77229" y="115152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</a:rPr>
              <a:t>gem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7704" y="15719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</a:rPr>
              <a:t>隔档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7704" y="253150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</a:rPr>
              <a:t>PCB</a:t>
            </a:r>
            <a:endParaRPr lang="zh-CN" altLang="en-US" sz="1400" b="1" dirty="0">
              <a:solidFill>
                <a:srgbClr val="00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866268" y="1331964"/>
            <a:ext cx="467857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893590" y="1747923"/>
            <a:ext cx="465935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868190" y="2668233"/>
            <a:ext cx="465935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11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829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博士论文书写资料\TripleGEMDataAanlysisResult\Gian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570450"/>
            <a:ext cx="4468732" cy="3946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287" y="1075861"/>
            <a:ext cx="785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</a:rPr>
              <a:t>有效增益和能量分辨率随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GEM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总电压的变化曲线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609735"/>
                <a:ext cx="5868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000000"/>
                    </a:solidFill>
                  </a:rPr>
                  <a:t>实验结果：有效增益可达</a:t>
                </a:r>
                <a:r>
                  <a:rPr lang="en-US" altLang="zh-CN" sz="2800" dirty="0" smtClean="0">
                    <a:solidFill>
                      <a:srgbClr val="000000"/>
                    </a:solidFill>
                  </a:rPr>
                  <a:t>5.0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>
                        <a:solidFill>
                          <a:srgbClr val="00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sz="2800" dirty="0" smtClean="0">
                    <a:solidFill>
                      <a:srgbClr val="000000"/>
                    </a:solidFill>
                  </a:rPr>
                  <a:t>10</a:t>
                </a:r>
                <a:r>
                  <a:rPr lang="en-US" altLang="zh-CN" sz="2800" baseline="30000" dirty="0" smtClean="0">
                    <a:solidFill>
                      <a:srgbClr val="000000"/>
                    </a:solidFill>
                  </a:rPr>
                  <a:t>4</a:t>
                </a:r>
                <a:r>
                  <a:rPr lang="zh-CN" altLang="en-US" sz="2800" dirty="0" smtClean="0">
                    <a:solidFill>
                      <a:srgbClr val="000000"/>
                    </a:solidFill>
                  </a:rPr>
                  <a:t>，</a:t>
                </a:r>
                <a:endParaRPr lang="zh-CN" altLang="en-US" sz="2800" baseline="30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9735"/>
                <a:ext cx="586814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77" t="-15116" r="-1246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771800" y="-70260"/>
            <a:ext cx="47525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3300"/>
                </a:solidFill>
                <a:sym typeface="Arial" charset="0"/>
              </a:rPr>
              <a:t>     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Triple GEM</a:t>
            </a: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探测器的基本性能测试</a:t>
            </a:r>
            <a:endParaRPr lang="zh-CN" altLang="en-US" sz="3200" dirty="0"/>
          </a:p>
        </p:txBody>
      </p:sp>
      <p:pic>
        <p:nvPicPr>
          <p:cNvPr id="8" name="图片 7" descr="D:\博士论文书写资料\TripleGEMDataAanlysisResult\test.e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42" y="1524832"/>
            <a:ext cx="4039551" cy="4038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24269" y="5665155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</a:rPr>
              <a:t>能量分辨率为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19.2%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12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1993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xiaodongwang\Application Data\Tencent\Users\343063048\QQ\WinTemp\RichOle\2V6]Y]E5@TLSEWL%RELF5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41" y="3709464"/>
            <a:ext cx="3420000" cy="2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博士论文书写资料\近物所Am-Be中子源测试\131129A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91" y="3731018"/>
            <a:ext cx="3384378" cy="26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D:\博士论文书写资料\TripleGEM4.e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" y="732852"/>
            <a:ext cx="5780018" cy="30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博士论文书写资料\近物所Am-Be中子源测试\WP_20131128_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98867"/>
            <a:ext cx="3168352" cy="267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:\Documents and Settings\xiaodongwang\Application Data\Tencent\Users\343063048\QQ\WinTemp\RichOle\W2WO@XPL1({G]{$TLMKZW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3741819"/>
            <a:ext cx="2808312" cy="26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8224" y="291844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1mm HDPE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1043608" y="4965955"/>
            <a:ext cx="864096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039" y="4565845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中子源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6771" y="5181979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探测器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endCxn id="13" idx="1"/>
          </p:cNvCxnSpPr>
          <p:nvPr/>
        </p:nvCxnSpPr>
        <p:spPr>
          <a:xfrm>
            <a:off x="4932040" y="5382034"/>
            <a:ext cx="44473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55889" y="5570747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电子学及获取系统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7030144" y="2088691"/>
            <a:ext cx="0" cy="5227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215361" y="0"/>
            <a:ext cx="5038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3300"/>
                </a:solidFill>
                <a:sym typeface="Arial" charset="0"/>
              </a:rPr>
              <a:t>     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基于</a:t>
            </a:r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Triple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传统快      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  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中子探测器</a:t>
            </a:r>
            <a:r>
              <a:rPr lang="zh-CN" altLang="en-US" sz="3200" b="1" dirty="0">
                <a:solidFill>
                  <a:srgbClr val="FF3300"/>
                </a:solidFill>
                <a:sym typeface="Arial" charset="0"/>
              </a:rPr>
              <a:t>的搭建和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测试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12" y="1656545"/>
            <a:ext cx="467544" cy="36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05616" y="6336894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日期占位符 2"/>
          <p:cNvSpPr>
            <a:spLocks noGrp="1"/>
          </p:cNvSpPr>
          <p:nvPr>
            <p:ph type="dt" sz="quarter" idx="10"/>
          </p:nvPr>
        </p:nvSpPr>
        <p:spPr>
          <a:xfrm>
            <a:off x="504802" y="6450369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73044" y="640880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13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6069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C:\Documents and Settings\xiaodongwang\桌面\博士答辩ppt\cpcv3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4" y="791585"/>
            <a:ext cx="5076056" cy="50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120" y="5842519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>
                <a:solidFill>
                  <a:srgbClr val="000000"/>
                </a:solidFill>
              </a:rPr>
              <a:t>探测器</a:t>
            </a:r>
            <a:r>
              <a:rPr lang="zh-CN" altLang="zh-CN" b="1" dirty="0" smtClean="0">
                <a:solidFill>
                  <a:srgbClr val="000000"/>
                </a:solidFill>
              </a:rPr>
              <a:t>测量</a:t>
            </a:r>
            <a:r>
              <a:rPr lang="en-US" altLang="zh-CN" b="1" dirty="0" smtClean="0">
                <a:solidFill>
                  <a:srgbClr val="000000"/>
                </a:solidFill>
              </a:rPr>
              <a:t>Am-Be</a:t>
            </a:r>
            <a:r>
              <a:rPr lang="zh-CN" altLang="zh-CN" b="1" dirty="0" smtClean="0">
                <a:solidFill>
                  <a:srgbClr val="000000"/>
                </a:solidFill>
              </a:rPr>
              <a:t>中子</a:t>
            </a:r>
            <a:r>
              <a:rPr lang="zh-CN" altLang="zh-CN" b="1" dirty="0">
                <a:solidFill>
                  <a:srgbClr val="000000"/>
                </a:solidFill>
              </a:rPr>
              <a:t>的能谱</a:t>
            </a:r>
            <a:r>
              <a:rPr lang="zh-CN" altLang="zh-CN" b="1" dirty="0" smtClean="0">
                <a:solidFill>
                  <a:srgbClr val="000000"/>
                </a:solidFill>
              </a:rPr>
              <a:t>曲线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47547" y="116745"/>
            <a:ext cx="5038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3300"/>
                </a:solidFill>
                <a:sym typeface="Arial" charset="0"/>
              </a:rPr>
              <a:t>     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基于</a:t>
            </a:r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Triple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传统快      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  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中子探测器</a:t>
            </a:r>
            <a:r>
              <a:rPr lang="zh-CN" altLang="en-US" sz="3200" b="1" dirty="0">
                <a:solidFill>
                  <a:srgbClr val="FF3300"/>
                </a:solidFill>
                <a:sym typeface="Arial" charset="0"/>
              </a:rPr>
              <a:t>的搭建和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测试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3914" y="2482672"/>
            <a:ext cx="3422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</a:rPr>
              <a:t>实验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条件：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endParaRPr lang="en-US" altLang="zh-CN" sz="2400" b="1" dirty="0" smtClean="0">
              <a:solidFill>
                <a:srgbClr val="000000"/>
              </a:solidFill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</a:rPr>
              <a:t>漂移极电压：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3000 V</a:t>
            </a:r>
          </a:p>
          <a:p>
            <a:endParaRPr lang="en-US" altLang="zh-CN" sz="2400" b="1" dirty="0" smtClean="0">
              <a:solidFill>
                <a:srgbClr val="000000"/>
              </a:solidFill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</a:rPr>
              <a:t>三层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GEM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总偏压：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881V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14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074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xiaodongwang\Application Data\Tencent\Users\343063048\QQ\WinTemp\RichOle\M$UXZ4YY[QC(M(C$%_ZKIV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73" y="849188"/>
            <a:ext cx="2375609" cy="27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15"/>
          <p:cNvSpPr/>
          <p:nvPr/>
        </p:nvSpPr>
        <p:spPr>
          <a:xfrm>
            <a:off x="5750124" y="1512911"/>
            <a:ext cx="728588" cy="6254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4" descr="D:\国家奖学金答辩\装配体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93" y="899988"/>
            <a:ext cx="2383731" cy="26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箭头连接符 17"/>
          <p:cNvCxnSpPr/>
          <p:nvPr/>
        </p:nvCxnSpPr>
        <p:spPr>
          <a:xfrm flipV="1">
            <a:off x="6415212" y="1698164"/>
            <a:ext cx="1515640" cy="16559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D:\博士论文书写资料\QQ图片20140410174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43" y="3571334"/>
            <a:ext cx="3502738" cy="26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xiaodongwang\Application Data\Tencent\Users\343063048\QQ\WinTemp\RichOle\6NEBHQHFHP}ERCQ6E5YBT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727" y="305817"/>
            <a:ext cx="2574855" cy="38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1" name="Picture 1" descr="C:\Documents and Settings\xiaodongwang\Application Data\Tencent\Users\1172694861\QQ\WinTemp\RichOle\){U)]CE13C1OVY(`)6(A8Q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" y="3564568"/>
            <a:ext cx="4672254" cy="26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9552" y="116885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第一版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278" y="3879667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第二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版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6975" y="5057284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1mm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38</a:t>
            </a:r>
            <a:r>
              <a:rPr lang="zh-CN" altLang="en-US" b="1" dirty="0" smtClean="0">
                <a:solidFill>
                  <a:srgbClr val="FF0000"/>
                </a:solidFill>
              </a:rPr>
              <a:t>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8443" y="5021942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1mm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21</a:t>
            </a:r>
            <a:r>
              <a:rPr lang="zh-CN" altLang="en-US" b="1" dirty="0">
                <a:solidFill>
                  <a:srgbClr val="FF0000"/>
                </a:solidFill>
              </a:rPr>
              <a:t>层</a:t>
            </a:r>
          </a:p>
        </p:txBody>
      </p:sp>
      <p:sp>
        <p:nvSpPr>
          <p:cNvPr id="14" name="矩形 13"/>
          <p:cNvSpPr/>
          <p:nvPr/>
        </p:nvSpPr>
        <p:spPr>
          <a:xfrm>
            <a:off x="2396777" y="91634"/>
            <a:ext cx="487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 基于</a:t>
            </a:r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Triple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高效快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中子探测器</a:t>
            </a:r>
            <a:r>
              <a:rPr lang="zh-CN" altLang="en-US" sz="3200" b="1" dirty="0">
                <a:solidFill>
                  <a:srgbClr val="FF3300"/>
                </a:solidFill>
                <a:sym typeface="Arial" charset="0"/>
              </a:rPr>
              <a:t>的搭建和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测试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631089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43948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15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471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862422"/>
            <a:ext cx="487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基于</a:t>
            </a:r>
            <a:r>
              <a:rPr lang="en-US" altLang="zh-CN" b="1" dirty="0" smtClean="0">
                <a:solidFill>
                  <a:srgbClr val="000000"/>
                </a:solidFill>
              </a:rPr>
              <a:t>Triple GEM</a:t>
            </a:r>
            <a:r>
              <a:rPr lang="zh-CN" altLang="en-US" b="1" dirty="0" smtClean="0">
                <a:solidFill>
                  <a:srgbClr val="000000"/>
                </a:solidFill>
              </a:rPr>
              <a:t>新型高效快中子探测器原理图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pic>
        <p:nvPicPr>
          <p:cNvPr id="398338" name="Picture 2" descr="D:\博士答辩ppt\MultiHDPETripleGEM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9" y="880346"/>
            <a:ext cx="8218978" cy="49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667003" y="-183017"/>
            <a:ext cx="487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 基于</a:t>
            </a:r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Triple </a:t>
            </a:r>
            <a:r>
              <a:rPr lang="en-US" altLang="zh-CN" sz="2800" b="1" dirty="0" smtClean="0">
                <a:solidFill>
                  <a:srgbClr val="FF3300"/>
                </a:solidFill>
                <a:sym typeface="Arial" charset="0"/>
              </a:rPr>
              <a:t>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高效快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中子探测器</a:t>
            </a:r>
            <a:r>
              <a:rPr lang="zh-CN" altLang="en-US" sz="3200" b="1" dirty="0">
                <a:solidFill>
                  <a:srgbClr val="FF3300"/>
                </a:solidFill>
                <a:sym typeface="Arial" charset="0"/>
              </a:rPr>
              <a:t>的搭建和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测试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292" y="2827464"/>
            <a:ext cx="681980" cy="62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39752" y="6198530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16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23570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博士论文书写资料\Doctor\524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7" y="748161"/>
            <a:ext cx="5816047" cy="501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xiaodongwang\Application Data\Tencent\Users\343063048\QQ\WinTemp\RichOle\(D3KMAE[[0]Y6VP]0V@3~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6118" y="1691340"/>
            <a:ext cx="4959324" cy="32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652" y="364502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5106" y="534852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38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742" y="191683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单层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7209" y="5823939"/>
            <a:ext cx="543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有</a:t>
            </a:r>
            <a:r>
              <a:rPr lang="zh-CN" altLang="zh-CN" b="1" dirty="0" smtClean="0">
                <a:solidFill>
                  <a:srgbClr val="000000"/>
                </a:solidFill>
              </a:rPr>
              <a:t>效</a:t>
            </a:r>
            <a:r>
              <a:rPr lang="zh-CN" altLang="zh-CN" b="1" dirty="0">
                <a:solidFill>
                  <a:srgbClr val="000000"/>
                </a:solidFill>
              </a:rPr>
              <a:t>快中子响应率随</a:t>
            </a:r>
            <a:r>
              <a:rPr lang="zh-CN" altLang="zh-CN" b="1" dirty="0" smtClean="0">
                <a:solidFill>
                  <a:srgbClr val="000000"/>
                </a:solidFill>
              </a:rPr>
              <a:t>不同转化层</a:t>
            </a:r>
            <a:r>
              <a:rPr lang="zh-CN" altLang="en-US" b="1" dirty="0" smtClean="0">
                <a:solidFill>
                  <a:srgbClr val="000000"/>
                </a:solidFill>
              </a:rPr>
              <a:t>数量</a:t>
            </a:r>
            <a:r>
              <a:rPr lang="zh-CN" altLang="zh-CN" b="1" dirty="0" smtClean="0">
                <a:solidFill>
                  <a:srgbClr val="000000"/>
                </a:solidFill>
              </a:rPr>
              <a:t>的变化曲线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2957" y="0"/>
            <a:ext cx="487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 基于</a:t>
            </a:r>
            <a:r>
              <a:rPr lang="en-US" altLang="zh-CN" sz="3200" b="1" dirty="0">
                <a:solidFill>
                  <a:srgbClr val="FF3300"/>
                </a:solidFill>
                <a:sym typeface="Arial" charset="0"/>
              </a:rPr>
              <a:t>Triple </a:t>
            </a:r>
            <a:r>
              <a:rPr lang="en-US" altLang="zh-CN" sz="3200" b="1" dirty="0" smtClean="0">
                <a:solidFill>
                  <a:srgbClr val="FF3300"/>
                </a:solidFill>
                <a:sym typeface="Arial" charset="0"/>
              </a:rPr>
              <a:t>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高效快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中子探测器</a:t>
            </a:r>
            <a:r>
              <a:rPr lang="zh-CN" altLang="en-US" sz="3200" b="1" dirty="0">
                <a:solidFill>
                  <a:srgbClr val="FF3300"/>
                </a:solidFill>
                <a:sym typeface="Arial" charset="0"/>
              </a:rPr>
              <a:t>的搭建和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测试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1" y="5885494"/>
            <a:ext cx="443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WANG Xiao-Dong, et </a:t>
            </a:r>
            <a:r>
              <a:rPr lang="en-US" altLang="zh-CN" sz="1400" dirty="0" err="1">
                <a:solidFill>
                  <a:srgbClr val="FF0000"/>
                </a:solidFill>
              </a:rPr>
              <a:t>al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.,Chinese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Physics C, </a:t>
            </a:r>
            <a:r>
              <a:rPr lang="en-US" altLang="zh-CN" sz="1400" dirty="0" smtClean="0">
                <a:solidFill>
                  <a:srgbClr val="FF0000"/>
                </a:solidFill>
              </a:rPr>
              <a:t>(2014)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17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0464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D:\多层多间隔转化结构\多层多间隔转化层打孔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" y="1512412"/>
            <a:ext cx="4156244" cy="37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7627" y="5704543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第三版：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3D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打印，价格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4000/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个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13" y="836712"/>
            <a:ext cx="6947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</a:rPr>
              <a:t>材料：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ABS </a:t>
            </a:r>
            <a:r>
              <a:rPr lang="en-US" altLang="zh-CN" sz="2000" b="1" dirty="0">
                <a:solidFill>
                  <a:srgbClr val="000000"/>
                </a:solidFill>
              </a:rPr>
              <a:t>(ABS </a:t>
            </a:r>
            <a:r>
              <a:rPr lang="zh-CN" altLang="en-US" sz="2000" b="1" dirty="0">
                <a:solidFill>
                  <a:srgbClr val="000000"/>
                </a:solidFill>
              </a:rPr>
              <a:t>树脂，</a:t>
            </a:r>
            <a:r>
              <a:rPr lang="en-US" altLang="zh-CN" sz="2000" b="1" dirty="0">
                <a:solidFill>
                  <a:srgbClr val="000000"/>
                </a:solidFill>
              </a:rPr>
              <a:t>Acrylonitrile Butadiene Styrene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zh-CN" altLang="en-US" sz="2000" b="1" dirty="0" smtClean="0">
                <a:solidFill>
                  <a:srgbClr val="000000"/>
                </a:solidFill>
              </a:rPr>
              <a:t>优点：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:</a:t>
            </a:r>
            <a:r>
              <a:rPr lang="zh-CN" altLang="en-US" sz="2000" b="1" dirty="0">
                <a:solidFill>
                  <a:srgbClr val="000000"/>
                </a:solidFill>
              </a:rPr>
              <a:t>抗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静电，防划痕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图片 4" descr="D:\博士论文书写资料\6-2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26" y="1489614"/>
            <a:ext cx="6458375" cy="45733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18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3874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19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5587138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多层</a:t>
            </a:r>
            <a:r>
              <a:rPr lang="zh-CN" altLang="en-US" sz="2400" b="1" dirty="0" smtClean="0"/>
              <a:t>厚度递减快中子转化结构</a:t>
            </a:r>
            <a:endParaRPr lang="zh-CN" altLang="en-US" sz="2400" b="1" dirty="0"/>
          </a:p>
        </p:txBody>
      </p:sp>
      <p:pic>
        <p:nvPicPr>
          <p:cNvPr id="9" name="Picture 2" descr="C:\Documents and Settings\xiaodongwang\Application Data\Tencent\Users\343063048\QQ\WinTemp\RichOle\7`I`OTB[DXN56)71OZ{V%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" y="1473261"/>
            <a:ext cx="35528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4203" y="1711929"/>
            <a:ext cx="504056" cy="62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979" y="5022663"/>
            <a:ext cx="3235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D:\博士论文书写资料\6－3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03" y="896744"/>
            <a:ext cx="662473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右箭头 11"/>
          <p:cNvSpPr/>
          <p:nvPr/>
        </p:nvSpPr>
        <p:spPr>
          <a:xfrm>
            <a:off x="141188" y="3645024"/>
            <a:ext cx="9744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23" y="5587139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电子在气体窄隙场的输运行为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62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357562" y="104363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600" b="1" dirty="0" smtClean="0">
                <a:solidFill>
                  <a:srgbClr val="000000"/>
                </a:solidFill>
                <a:ea typeface="黑体" pitchFamily="2" charset="-122"/>
              </a:rPr>
              <a:t>主要内容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79512" y="2060848"/>
            <a:ext cx="89644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●</a:t>
            </a:r>
            <a:r>
              <a:rPr lang="zh-CN" altLang="en-US" sz="3200" b="1" dirty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背景</a:t>
            </a:r>
            <a:endParaRPr lang="en-US" altLang="zh-CN" sz="3200" b="1" dirty="0">
              <a:solidFill>
                <a:schemeClr val="accent5">
                  <a:lumMod val="10000"/>
                </a:schemeClr>
              </a:solidFill>
              <a:sym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 dirty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●</a:t>
            </a:r>
            <a:r>
              <a:rPr lang="zh-CN" altLang="en-US" sz="3200" b="1" dirty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高效快中子</a:t>
            </a:r>
            <a:r>
              <a:rPr lang="zh-CN" altLang="en-US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探测器的初步实验结果</a:t>
            </a:r>
            <a:endParaRPr lang="en-US" altLang="zh-CN" sz="3200" b="1" dirty="0">
              <a:solidFill>
                <a:schemeClr val="accent5">
                  <a:lumMod val="10000"/>
                </a:schemeClr>
              </a:solidFill>
              <a:sym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●</a:t>
            </a:r>
            <a:r>
              <a:rPr lang="zh-CN" altLang="en-US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能量选择性成像谱仪的提出</a:t>
            </a:r>
            <a:endParaRPr lang="en-US" altLang="zh-CN" sz="3200" b="1" dirty="0" smtClean="0">
              <a:solidFill>
                <a:schemeClr val="accent5">
                  <a:lumMod val="10000"/>
                </a:schemeClr>
              </a:solidFill>
              <a:sym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●</a:t>
            </a:r>
            <a:r>
              <a:rPr lang="zh-CN" altLang="en-US" sz="3200" b="1" dirty="0" smtClean="0">
                <a:solidFill>
                  <a:schemeClr val="accent5">
                    <a:lumMod val="10000"/>
                  </a:schemeClr>
                </a:solidFill>
                <a:sym typeface="Arial" charset="0"/>
              </a:rPr>
              <a:t>下一步工作</a:t>
            </a:r>
            <a:endParaRPr lang="en-US" altLang="zh-CN" sz="3200" b="1" dirty="0">
              <a:solidFill>
                <a:schemeClr val="accent5">
                  <a:lumMod val="10000"/>
                </a:schemeClr>
              </a:solidFill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598643"/>
      </p:ext>
    </p:extLst>
  </p:cSld>
  <p:clrMapOvr>
    <a:masterClrMapping/>
  </p:clrMapOvr>
  <p:transition advTm="585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  <p:pic>
        <p:nvPicPr>
          <p:cNvPr id="45058" name="Picture 2" descr="energy-selective co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46" y="2708920"/>
            <a:ext cx="74857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575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能量选择层：金属涂层的选择与涂抹技术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8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FCE63-4F17-4FAF-B872-5F285A894B31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BB300-A23B-4CCF-B451-57B3752D1BD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6" name="内容占位符 12" descr="RUN40 ADC for each pad-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681"/>
            <a:ext cx="3579666" cy="2974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154" y="613292"/>
            <a:ext cx="715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Micromegas</a:t>
            </a:r>
            <a:r>
              <a:rPr lang="fr-FR" altLang="zh-CN" sz="2400" b="1" dirty="0" smtClean="0"/>
              <a:t>+ </a:t>
            </a:r>
            <a:r>
              <a:rPr lang="fr-FR" altLang="zh-CN" sz="2400" b="1" dirty="0"/>
              <a:t>T2K</a:t>
            </a:r>
            <a:r>
              <a:rPr lang="zh-CN" altLang="en-US" sz="2400" b="1" dirty="0" smtClean="0"/>
              <a:t>电子学，快中子成像实验结果。</a:t>
            </a:r>
            <a:endParaRPr lang="zh-CN" altLang="en-US" sz="2400" b="1" dirty="0"/>
          </a:p>
        </p:txBody>
      </p:sp>
      <p:pic>
        <p:nvPicPr>
          <p:cNvPr id="12" name="图片 1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4957"/>
            <a:ext cx="3227850" cy="2420888"/>
          </a:xfrm>
          <a:prstGeom prst="rect">
            <a:avLst/>
          </a:prstGeom>
        </p:spPr>
      </p:pic>
      <p:pic>
        <p:nvPicPr>
          <p:cNvPr id="16" name="Picture 2" descr="D:\PROJETS\Fast Neutron Imaging\PHOTOS\Collimateurs\DSCN037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0836" y="84412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RUN40 image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410" y="3016415"/>
            <a:ext cx="4482852" cy="35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22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  <p:pic>
        <p:nvPicPr>
          <p:cNvPr id="45057" name="Picture 1" descr="C:\Documents and Settings\xiaodongwang\Application Data\Tencent\Users\343063048\QQ\WinTemp\RichOle\`S5]3VRNFA@G)F)O30V~J4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1775064"/>
            <a:ext cx="446162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Documents and Settings\xiaodongwang\Application Data\Tencent\Users\343063048\QQ\WinTemp\RichOle\_NN3JZHY4}MP[C1D4C_7FB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97" y="1856932"/>
            <a:ext cx="4535790" cy="38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158" y="98016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加能量选择层后成像效果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9105" y="961057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未加能量选择层的模拟验证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59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1E6-C39E-456D-A4E3-B6AFE37717D0}" type="datetime1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42B0757F-A51F-4A3D-AEB8-745C5402562A}" type="slidenum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23</a:t>
            </a:fld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F:\邹书记\仪器设备照片\中子源实验装置结构示意图.bmp"/>
          <p:cNvPicPr>
            <a:picLocks noChangeAspect="1" noChangeArrowheads="1"/>
          </p:cNvPicPr>
          <p:nvPr/>
        </p:nvPicPr>
        <p:blipFill>
          <a:blip r:embed="rId2"/>
          <a:srcRect l="20473" t="11706" r="19576" b="1153"/>
          <a:stretch>
            <a:fillRect/>
          </a:stretch>
        </p:blipFill>
        <p:spPr bwMode="auto">
          <a:xfrm>
            <a:off x="3707904" y="699142"/>
            <a:ext cx="5286412" cy="519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1484784"/>
            <a:ext cx="827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400" y="1637184"/>
            <a:ext cx="827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4800" y="1789584"/>
            <a:ext cx="827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2474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中子源示意图：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44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1E6-C39E-456D-A4E3-B6AFE37717D0}" type="datetime1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42B0757F-A51F-4A3D-AEB8-745C5402562A}" type="slidenum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24</a:t>
            </a:fld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85183"/>
            <a:ext cx="345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238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Pu-Be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中子源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ctr"/>
            <a:r>
              <a:rPr lang="en-US" altLang="zh-CN" sz="2800" dirty="0"/>
              <a:t>20 Ci </a:t>
            </a:r>
            <a:r>
              <a:rPr lang="zh-CN" altLang="zh-CN" sz="2800" dirty="0" smtClean="0"/>
              <a:t>（</a:t>
            </a:r>
            <a:r>
              <a:rPr lang="en-US" altLang="zh-CN" sz="2800" dirty="0" smtClean="0"/>
              <a:t>2011</a:t>
            </a:r>
            <a:r>
              <a:rPr lang="zh-CN" altLang="zh-CN" sz="2800" dirty="0"/>
              <a:t>年购入）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051" name="Picture 3" descr="F:\邹书记\仪器设备照片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765" y="849750"/>
            <a:ext cx="3268885" cy="394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489511" y="5109638"/>
            <a:ext cx="33618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241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Am-Be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中子源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en-US" altLang="zh-CN" sz="2800" dirty="0"/>
              <a:t>10 Ci </a:t>
            </a:r>
            <a:r>
              <a:rPr lang="en-US" altLang="zh-CN" sz="2800" dirty="0" smtClean="0"/>
              <a:t>2005</a:t>
            </a:r>
            <a:r>
              <a:rPr lang="zh-CN" altLang="zh-CN" sz="2800" dirty="0"/>
              <a:t>年购入）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12" name="Picture 2" descr="F:\邹书记\仪器设备照片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1" y="1027044"/>
            <a:ext cx="3050309" cy="376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1E6-C39E-456D-A4E3-B6AFE37717D0}" type="datetime1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42B0757F-A51F-4A3D-AEB8-745C5402562A}" type="slidenum"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/>
              <a:t>25</a:t>
            </a:fld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16540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190N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中子巡测仪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4098" name="Picture 2" descr="F:\邹书记\仪器设备照片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8" y="692696"/>
            <a:ext cx="4592910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F:\邹书记\仪器设备照片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847" y="2240868"/>
            <a:ext cx="4594575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336460" y="5782190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BH3213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中子注量率仪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1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0" y="1104243"/>
            <a:ext cx="9144000" cy="29728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，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使用</a:t>
            </a:r>
            <a:r>
              <a:rPr lang="zh-CN" altLang="zh-CN" sz="2400" b="1" dirty="0" smtClean="0">
                <a:solidFill>
                  <a:srgbClr val="FF3300"/>
                </a:solidFill>
              </a:rPr>
              <a:t>多</a:t>
            </a:r>
            <a:r>
              <a:rPr lang="zh-CN" altLang="zh-CN" sz="2400" b="1" dirty="0">
                <a:solidFill>
                  <a:srgbClr val="FF3300"/>
                </a:solidFill>
              </a:rPr>
              <a:t>层</a:t>
            </a:r>
            <a:r>
              <a:rPr lang="en-US" altLang="zh-CN" sz="2400" b="1" dirty="0" smtClean="0">
                <a:solidFill>
                  <a:srgbClr val="FF3300"/>
                </a:solidFill>
              </a:rPr>
              <a:t>HDPE</a:t>
            </a:r>
            <a:r>
              <a:rPr lang="zh-CN" altLang="zh-CN" sz="2400" b="1" dirty="0" smtClean="0">
                <a:solidFill>
                  <a:srgbClr val="FF3300"/>
                </a:solidFill>
              </a:rPr>
              <a:t>快中子</a:t>
            </a:r>
            <a:r>
              <a:rPr lang="zh-CN" altLang="zh-CN" sz="2400" b="1" dirty="0">
                <a:solidFill>
                  <a:srgbClr val="FF3300"/>
                </a:solidFill>
              </a:rPr>
              <a:t>转化</a:t>
            </a:r>
            <a:r>
              <a:rPr lang="zh-CN" altLang="zh-CN" sz="2400" b="1" dirty="0">
                <a:solidFill>
                  <a:srgbClr val="000000"/>
                </a:solidFill>
              </a:rPr>
              <a:t>新结构来提高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快中子探测效率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。基于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Triple </a:t>
            </a:r>
            <a:r>
              <a:rPr lang="en-US" altLang="zh-CN" sz="2400" b="1" dirty="0">
                <a:solidFill>
                  <a:srgbClr val="000000"/>
                </a:solidFill>
              </a:rPr>
              <a:t>GEM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探测器建成了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新型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高效</a:t>
            </a:r>
            <a:r>
              <a:rPr lang="zh-CN" altLang="zh-CN" sz="2400" b="1" dirty="0">
                <a:solidFill>
                  <a:srgbClr val="000000"/>
                </a:solidFill>
              </a:rPr>
              <a:t>快中子探测器的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原型机</a:t>
            </a:r>
            <a:r>
              <a:rPr lang="zh-CN" altLang="en-US" sz="2400" b="1" dirty="0">
                <a:solidFill>
                  <a:srgbClr val="000000"/>
                </a:solidFill>
              </a:rPr>
              <a:t>。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实验结果表明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当</a:t>
            </a:r>
            <a:r>
              <a:rPr lang="zh-CN" altLang="zh-CN" sz="2400" b="1" dirty="0">
                <a:solidFill>
                  <a:srgbClr val="000000"/>
                </a:solidFill>
              </a:rPr>
              <a:t>转化层达到</a:t>
            </a:r>
            <a:r>
              <a:rPr lang="en-US" altLang="zh-CN" sz="2400" b="1" dirty="0">
                <a:solidFill>
                  <a:srgbClr val="FF3300"/>
                </a:solidFill>
              </a:rPr>
              <a:t>38</a:t>
            </a:r>
            <a:r>
              <a:rPr lang="zh-CN" altLang="zh-CN" sz="2400" b="1" dirty="0">
                <a:solidFill>
                  <a:srgbClr val="000000"/>
                </a:solidFill>
              </a:rPr>
              <a:t>个时，对</a:t>
            </a:r>
            <a:r>
              <a:rPr lang="en-US" altLang="zh-CN" sz="2400" b="1" dirty="0">
                <a:solidFill>
                  <a:srgbClr val="000000"/>
                </a:solidFill>
              </a:rPr>
              <a:t>Am-Be</a:t>
            </a:r>
            <a:r>
              <a:rPr lang="zh-CN" altLang="zh-CN" sz="2400" b="1" dirty="0">
                <a:solidFill>
                  <a:srgbClr val="000000"/>
                </a:solidFill>
              </a:rPr>
              <a:t>中子的</a:t>
            </a:r>
            <a:r>
              <a:rPr lang="zh-CN" altLang="zh-CN" sz="2400" b="1" dirty="0">
                <a:solidFill>
                  <a:srgbClr val="FF3300"/>
                </a:solidFill>
              </a:rPr>
              <a:t>相对探测</a:t>
            </a:r>
            <a:r>
              <a:rPr lang="zh-CN" altLang="zh-CN" sz="2400" b="1" dirty="0" smtClean="0">
                <a:solidFill>
                  <a:srgbClr val="FF3300"/>
                </a:solidFill>
              </a:rPr>
              <a:t>效率</a:t>
            </a:r>
            <a:r>
              <a:rPr lang="zh-CN" altLang="en-US" sz="2400" b="1" dirty="0">
                <a:solidFill>
                  <a:srgbClr val="000000"/>
                </a:solidFill>
              </a:rPr>
              <a:t>是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单</a:t>
            </a:r>
            <a:r>
              <a:rPr lang="zh-CN" altLang="zh-CN" sz="2400" b="1" dirty="0">
                <a:solidFill>
                  <a:srgbClr val="000000"/>
                </a:solidFill>
              </a:rPr>
              <a:t>层转化技术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的</a:t>
            </a:r>
            <a:r>
              <a:rPr lang="en-US" altLang="zh-CN" sz="2400" b="1" dirty="0" smtClean="0">
                <a:solidFill>
                  <a:srgbClr val="FF3300"/>
                </a:solidFill>
              </a:rPr>
              <a:t>4</a:t>
            </a:r>
            <a:r>
              <a:rPr lang="zh-CN" altLang="zh-CN" sz="2400" b="1" dirty="0">
                <a:solidFill>
                  <a:srgbClr val="FF3300"/>
                </a:solidFill>
              </a:rPr>
              <a:t>倍</a:t>
            </a:r>
            <a:r>
              <a:rPr lang="zh-CN" altLang="zh-CN" sz="2400" b="1" dirty="0">
                <a:solidFill>
                  <a:srgbClr val="000000"/>
                </a:solidFill>
              </a:rPr>
              <a:t>多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。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rgbClr val="00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，对快中子成像的实验结果进行了全过程模拟，验证了程序的合理性。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rgbClr val="000000"/>
                </a:solidFill>
              </a:rPr>
              <a:t>                                  下一步工作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rgbClr val="00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，在单能中子源上对探测器的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绝对探测效率进行刻度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rgbClr val="00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，探索在聚乙烯基地上金属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涂层的涂抹工艺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08414" y="73112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</a:rPr>
              <a:t>总结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26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4190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9244" y="1844824"/>
            <a:ext cx="875014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000" b="1" dirty="0" smtClean="0">
                <a:ln>
                  <a:prstDash val="solid"/>
                </a:ln>
                <a:solidFill>
                  <a:srgbClr val="00297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感谢</a:t>
            </a:r>
            <a:r>
              <a:rPr lang="zh-CN" altLang="en-US" sz="5000" b="1" dirty="0">
                <a:ln>
                  <a:prstDash val="solid"/>
                </a:ln>
                <a:solidFill>
                  <a:srgbClr val="00297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各位</a:t>
            </a:r>
            <a:r>
              <a:rPr lang="zh-CN" altLang="en-US" sz="5000" b="1" dirty="0" smtClean="0">
                <a:ln>
                  <a:prstDash val="solid"/>
                </a:ln>
                <a:solidFill>
                  <a:srgbClr val="00297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专家！</a:t>
            </a:r>
            <a:endParaRPr lang="en-US" altLang="zh-CN" sz="5000" b="1" dirty="0" smtClean="0">
              <a:ln>
                <a:prstDash val="solid"/>
              </a:ln>
              <a:solidFill>
                <a:srgbClr val="00297A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5000" b="1" dirty="0" smtClean="0">
                <a:ln>
                  <a:prstDash val="solid"/>
                </a:ln>
                <a:solidFill>
                  <a:srgbClr val="00297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诚邀各位专家来南华大学指导工作</a:t>
            </a:r>
            <a:r>
              <a:rPr lang="en-US" altLang="zh-CN" sz="5000" b="1" dirty="0" smtClean="0">
                <a:ln>
                  <a:prstDash val="solid"/>
                </a:ln>
                <a:solidFill>
                  <a:srgbClr val="00297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!</a:t>
            </a:r>
            <a:endParaRPr lang="zh-CN" altLang="en-US" sz="5000" b="1" dirty="0">
              <a:ln>
                <a:prstDash val="solid"/>
              </a:ln>
              <a:solidFill>
                <a:srgbClr val="00297A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27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AS]PK2N$PFKSJ13JSTGS$]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36" y="836712"/>
            <a:ext cx="5405586" cy="52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图片 2055" descr="D:\博士论文书写资料\Doctor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96744" cy="421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Documents and Settings\xiaodongwang\Application Data\Tencent\Users\343063048\QQ\WinTemp\RichOle\90[M`2V1AR4MG5XE7UQW)(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84"/>
            <a:ext cx="4798577" cy="44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86" y="3060794"/>
            <a:ext cx="3997336" cy="287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334048"/>
            <a:ext cx="4275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zh-CN" altLang="en-US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Comment 485, 573–575 (31 May 2012)</a:t>
            </a:r>
          </a:p>
          <a:p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1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Imaging. Dec 2010; 32(6): 1398–1408 </a:t>
            </a:r>
          </a:p>
          <a:p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of  Congressional </a:t>
            </a:r>
            <a:r>
              <a:rPr lang="en-US" altLang="zh-CN" sz="1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of U.S. 2011 </a:t>
            </a:r>
            <a:endParaRPr lang="zh-CN" altLang="en-US" sz="1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305" y="2746797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高分辨</a:t>
            </a:r>
            <a:r>
              <a:rPr lang="zh-CN" altLang="en-US" b="1" dirty="0">
                <a:solidFill>
                  <a:schemeClr val="accent5">
                    <a:lumMod val="10000"/>
                  </a:schemeClr>
                </a:solidFill>
              </a:rPr>
              <a:t>率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CT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图像</a:t>
            </a:r>
            <a:endParaRPr lang="zh-CN" altLang="en-US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3610" y="2715692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超</a:t>
            </a:r>
            <a:r>
              <a:rPr lang="zh-CN" altLang="en-US" b="1" dirty="0">
                <a:solidFill>
                  <a:schemeClr val="accent5">
                    <a:lumMod val="10000"/>
                  </a:schemeClr>
                </a:solidFill>
              </a:rPr>
              <a:t>极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化</a:t>
            </a:r>
            <a:r>
              <a:rPr lang="en-US" altLang="zh-CN" b="1" baseline="30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He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核磁共振</a:t>
            </a:r>
            <a:endParaRPr lang="zh-CN" altLang="en-US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97313" name="Picture 1" descr="C:\Documents and Settings\xiaodongwang\Application Data\Tencent\Users\343063048\QQ\WinTemp\RichOle\[6C~H{ZOAK0TR{ECH3$N4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5" y="717829"/>
            <a:ext cx="4036019" cy="20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877271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en-US" altLang="zh-CN" b="1" dirty="0">
                <a:solidFill>
                  <a:schemeClr val="accent5">
                    <a:lumMod val="10000"/>
                  </a:schemeClr>
                </a:solidFill>
              </a:rPr>
              <a:t>He</a:t>
            </a:r>
            <a:r>
              <a:rPr lang="zh-CN" altLang="en-US" b="1" dirty="0">
                <a:solidFill>
                  <a:schemeClr val="accent5">
                    <a:lumMod val="10000"/>
                  </a:schemeClr>
                </a:solidFill>
              </a:rPr>
              <a:t>气体用途及其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趋势</a:t>
            </a:r>
            <a:endParaRPr lang="zh-CN" altLang="en-US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5" name="直接连接符 4"/>
          <p:cNvCxnSpPr>
            <a:stCxn id="397313" idx="0"/>
          </p:cNvCxnSpPr>
          <p:nvPr/>
        </p:nvCxnSpPr>
        <p:spPr>
          <a:xfrm>
            <a:off x="6615765" y="717829"/>
            <a:ext cx="26037" cy="2028968"/>
          </a:xfrm>
          <a:prstGeom prst="line">
            <a:avLst/>
          </a:prstGeom>
          <a:ln w="57150">
            <a:solidFill>
              <a:srgbClr val="FF33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4251703" y="1724954"/>
            <a:ext cx="47668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3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19319"/>
      </p:ext>
    </p:extLst>
  </p:cSld>
  <p:clrMapOvr>
    <a:masterClrMapping/>
  </p:clrMapOvr>
  <p:transition advTm="5695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D:\博士论文书写资料\Drift_velocity_vs_E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768752" cy="460851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138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Documents and Settings\xiaodongwang\桌面\博士答辩ppt\spectru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" y="939761"/>
            <a:ext cx="4426396" cy="25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Documents and Settings\xiaodongwang\桌面\博士答辩ppt\20111031132539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" y="767247"/>
            <a:ext cx="1832200" cy="5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Documents and Settings\xiaodongwang\桌面\博士答辩ppt\03-19_161012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4839"/>
            <a:ext cx="442989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3131840" y="2903104"/>
            <a:ext cx="1298052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 descr="C:\Documents and Settings\xiaodongwang\桌面\博士答辩ppt\s_14101e8a03a5ce871d874a9699a26f6e2548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60" y="3532280"/>
            <a:ext cx="4707040" cy="26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C:\Users\zhou\AppData\Local\Microsoft\Windows\Temporary Internet Files\Content.Word\IMG_0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34" y="812111"/>
            <a:ext cx="1751698" cy="134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62423-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35" y="841891"/>
            <a:ext cx="1848889" cy="24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组合 30"/>
          <p:cNvGrpSpPr>
            <a:grpSpLocks/>
          </p:cNvGrpSpPr>
          <p:nvPr/>
        </p:nvGrpSpPr>
        <p:grpSpPr bwMode="auto">
          <a:xfrm>
            <a:off x="4345807" y="1994728"/>
            <a:ext cx="2868206" cy="1588708"/>
            <a:chOff x="1837681" y="1748117"/>
            <a:chExt cx="6622756" cy="4170847"/>
          </a:xfrm>
        </p:grpSpPr>
        <p:sp>
          <p:nvSpPr>
            <p:cNvPr id="220" name="Text Box 4"/>
            <p:cNvSpPr txBox="1">
              <a:spLocks noChangeArrowheads="1"/>
            </p:cNvSpPr>
            <p:nvPr/>
          </p:nvSpPr>
          <p:spPr bwMode="auto">
            <a:xfrm>
              <a:off x="1837681" y="4279790"/>
              <a:ext cx="2024257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GEM_800V</a:t>
              </a:r>
            </a:p>
          </p:txBody>
        </p:sp>
        <p:sp>
          <p:nvSpPr>
            <p:cNvPr id="221" name="Rectangle 6"/>
            <p:cNvSpPr>
              <a:spLocks noChangeArrowheads="1"/>
            </p:cNvSpPr>
            <p:nvPr/>
          </p:nvSpPr>
          <p:spPr bwMode="auto">
            <a:xfrm>
              <a:off x="3683272" y="5039093"/>
              <a:ext cx="3289881" cy="573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1" lang="zh-CN" altLang="en-US" sz="1600">
                <a:solidFill>
                  <a:srgbClr val="FF33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22" name="Line 13"/>
            <p:cNvSpPr>
              <a:spLocks noChangeShapeType="1"/>
            </p:cNvSpPr>
            <p:nvPr/>
          </p:nvSpPr>
          <p:spPr bwMode="auto">
            <a:xfrm>
              <a:off x="3682328" y="2921705"/>
              <a:ext cx="329166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23" name="Text Box 14"/>
            <p:cNvSpPr txBox="1">
              <a:spLocks noChangeArrowheads="1"/>
            </p:cNvSpPr>
            <p:nvPr/>
          </p:nvSpPr>
          <p:spPr bwMode="auto">
            <a:xfrm>
              <a:off x="5328161" y="2234615"/>
              <a:ext cx="2573195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 err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Ar</a:t>
              </a: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/CO</a:t>
              </a:r>
              <a:r>
                <a:rPr kumimoji="1" lang="en-US" altLang="ja-JP" sz="1050" b="1" baseline="-25000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2</a:t>
              </a: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 (70/30)</a:t>
              </a:r>
            </a:p>
          </p:txBody>
        </p:sp>
        <p:grpSp>
          <p:nvGrpSpPr>
            <p:cNvPr id="224" name="Group 15"/>
            <p:cNvGrpSpPr>
              <a:grpSpLocks/>
            </p:cNvGrpSpPr>
            <p:nvPr/>
          </p:nvGrpSpPr>
          <p:grpSpPr bwMode="auto">
            <a:xfrm>
              <a:off x="3699151" y="4566347"/>
              <a:ext cx="3289881" cy="123404"/>
              <a:chOff x="2925" y="1861"/>
              <a:chExt cx="2314" cy="99"/>
            </a:xfrm>
          </p:grpSpPr>
          <p:sp>
            <p:nvSpPr>
              <p:cNvPr id="239" name="Rectangle 16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2314" cy="4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A5002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kumimoji="1" lang="zh-CN" altLang="en-US" sz="1600">
                  <a:solidFill>
                    <a:srgbClr val="FF33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40" name="Line 17"/>
              <p:cNvSpPr>
                <a:spLocks noChangeShapeType="1"/>
              </p:cNvSpPr>
              <p:nvPr/>
            </p:nvSpPr>
            <p:spPr bwMode="auto">
              <a:xfrm>
                <a:off x="2926" y="1960"/>
                <a:ext cx="2313" cy="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05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241" name="Line 18"/>
              <p:cNvSpPr>
                <a:spLocks noChangeShapeType="1"/>
              </p:cNvSpPr>
              <p:nvPr/>
            </p:nvSpPr>
            <p:spPr bwMode="auto">
              <a:xfrm>
                <a:off x="2926" y="1861"/>
                <a:ext cx="2313" cy="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05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sp>
          <p:nvSpPr>
            <p:cNvPr id="226" name="Text Box 28"/>
            <p:cNvSpPr txBox="1">
              <a:spLocks noChangeArrowheads="1"/>
            </p:cNvSpPr>
            <p:nvPr/>
          </p:nvSpPr>
          <p:spPr bwMode="auto">
            <a:xfrm>
              <a:off x="6964619" y="4456838"/>
              <a:ext cx="1351742" cy="72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en-US" altLang="ja-JP" sz="1200" b="1" dirty="0">
                  <a:solidFill>
                    <a:srgbClr val="000000"/>
                  </a:solidFill>
                  <a:ea typeface="MS PGothic" pitchFamily="34" charset="-128"/>
                </a:rPr>
                <a:t>2 mm</a:t>
              </a:r>
            </a:p>
          </p:txBody>
        </p:sp>
        <p:sp>
          <p:nvSpPr>
            <p:cNvPr id="227" name="Text Box 31"/>
            <p:cNvSpPr txBox="1">
              <a:spLocks noChangeArrowheads="1"/>
            </p:cNvSpPr>
            <p:nvPr/>
          </p:nvSpPr>
          <p:spPr bwMode="auto">
            <a:xfrm>
              <a:off x="6961984" y="3381673"/>
              <a:ext cx="1351742" cy="72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en-US" altLang="ja-JP" sz="1200" b="1" dirty="0">
                  <a:solidFill>
                    <a:srgbClr val="000000"/>
                  </a:solidFill>
                  <a:ea typeface="MS PGothic" pitchFamily="34" charset="-128"/>
                </a:rPr>
                <a:t>6 mm</a:t>
              </a:r>
            </a:p>
          </p:txBody>
        </p:sp>
        <p:sp>
          <p:nvSpPr>
            <p:cNvPr id="229" name="Line 39"/>
            <p:cNvSpPr>
              <a:spLocks noChangeShapeType="1"/>
            </p:cNvSpPr>
            <p:nvPr/>
          </p:nvSpPr>
          <p:spPr bwMode="auto">
            <a:xfrm>
              <a:off x="4814589" y="1748117"/>
              <a:ext cx="18020" cy="11669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30" name="Text Box 40"/>
            <p:cNvSpPr txBox="1">
              <a:spLocks noChangeArrowheads="1"/>
            </p:cNvSpPr>
            <p:nvPr/>
          </p:nvSpPr>
          <p:spPr bwMode="auto">
            <a:xfrm>
              <a:off x="4251456" y="2000036"/>
              <a:ext cx="722507" cy="8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ja-JP" altLang="en-US" sz="1600" b="1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ｎ</a:t>
              </a:r>
            </a:p>
          </p:txBody>
        </p:sp>
        <p:sp>
          <p:nvSpPr>
            <p:cNvPr id="231" name="Line 41"/>
            <p:cNvSpPr>
              <a:spLocks noChangeShapeType="1"/>
            </p:cNvSpPr>
            <p:nvPr/>
          </p:nvSpPr>
          <p:spPr bwMode="auto">
            <a:xfrm>
              <a:off x="4883667" y="2941540"/>
              <a:ext cx="222248" cy="3735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32" name="Text Box 42"/>
            <p:cNvSpPr txBox="1">
              <a:spLocks noChangeArrowheads="1"/>
            </p:cNvSpPr>
            <p:nvPr/>
          </p:nvSpPr>
          <p:spPr bwMode="auto">
            <a:xfrm>
              <a:off x="5196015" y="2991129"/>
              <a:ext cx="1855541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050" b="1" dirty="0" smtClean="0">
                  <a:solidFill>
                    <a:srgbClr val="000000"/>
                  </a:solidFill>
                  <a:latin typeface="+mn-lt"/>
                </a:rPr>
                <a:t>a </a:t>
              </a:r>
              <a:r>
                <a:rPr lang="en-US" altLang="zh-CN" sz="1050" b="1" dirty="0" smtClean="0">
                  <a:solidFill>
                    <a:srgbClr val="000000"/>
                  </a:solidFill>
                  <a:latin typeface="+mn-lt"/>
                </a:rPr>
                <a:t>or</a:t>
              </a:r>
              <a:r>
                <a:rPr lang="zh-CN" altLang="en-US" sz="1050" b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altLang="zh-CN" sz="1050" b="1" baseline="30000" dirty="0" smtClean="0">
                  <a:solidFill>
                    <a:srgbClr val="000000"/>
                  </a:solidFill>
                  <a:latin typeface="+mn-lt"/>
                </a:rPr>
                <a:t>7</a:t>
              </a:r>
              <a:r>
                <a:rPr lang="en-US" altLang="zh-CN" sz="1050" b="1" dirty="0" smtClean="0">
                  <a:solidFill>
                    <a:srgbClr val="000000"/>
                  </a:solidFill>
                  <a:latin typeface="+mn-lt"/>
                </a:rPr>
                <a:t>Li</a:t>
              </a:r>
              <a:endParaRPr lang="en-US" altLang="ja-JP" sz="105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3" name="Text Box 4"/>
            <p:cNvSpPr txBox="1">
              <a:spLocks noChangeArrowheads="1"/>
            </p:cNvSpPr>
            <p:nvPr/>
          </p:nvSpPr>
          <p:spPr bwMode="auto">
            <a:xfrm>
              <a:off x="5343179" y="4534978"/>
              <a:ext cx="1518303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3kV/cm</a:t>
              </a:r>
            </a:p>
          </p:txBody>
        </p:sp>
        <p:sp>
          <p:nvSpPr>
            <p:cNvPr id="234" name="Text Box 4"/>
            <p:cNvSpPr txBox="1">
              <a:spLocks noChangeArrowheads="1"/>
            </p:cNvSpPr>
            <p:nvPr/>
          </p:nvSpPr>
          <p:spPr bwMode="auto">
            <a:xfrm>
              <a:off x="1837681" y="3411360"/>
              <a:ext cx="1951363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0.92kV/cm</a:t>
              </a:r>
            </a:p>
          </p:txBody>
        </p:sp>
        <p:sp>
          <p:nvSpPr>
            <p:cNvPr id="235" name="Line 13"/>
            <p:cNvSpPr>
              <a:spLocks noChangeShapeType="1"/>
            </p:cNvSpPr>
            <p:nvPr/>
          </p:nvSpPr>
          <p:spPr bwMode="auto">
            <a:xfrm>
              <a:off x="3673317" y="2958071"/>
              <a:ext cx="3288666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rgbClr val="FF3300"/>
                </a:solidFill>
              </a:endParaRPr>
            </a:p>
          </p:txBody>
        </p:sp>
        <p:sp>
          <p:nvSpPr>
            <p:cNvPr id="236" name="Text Box 4"/>
            <p:cNvSpPr txBox="1">
              <a:spLocks noChangeArrowheads="1"/>
            </p:cNvSpPr>
            <p:nvPr/>
          </p:nvSpPr>
          <p:spPr bwMode="auto">
            <a:xfrm>
              <a:off x="2035618" y="2498553"/>
              <a:ext cx="2301405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zh-CN" altLang="en-US" sz="1050" b="1" dirty="0" smtClean="0">
                  <a:solidFill>
                    <a:srgbClr val="000000"/>
                  </a:solidFill>
                  <a:ea typeface="MS PGothic" pitchFamily="34" charset="-128"/>
                </a:rPr>
                <a:t>阴极</a:t>
              </a:r>
              <a:r>
                <a:rPr kumimoji="1" lang="en-US" altLang="ja-JP" sz="1050" b="1" baseline="30000" dirty="0" smtClean="0">
                  <a:solidFill>
                    <a:srgbClr val="000000"/>
                  </a:solidFill>
                  <a:ea typeface="MS PGothic" pitchFamily="34" charset="-128"/>
                </a:rPr>
                <a:t>10</a:t>
              </a:r>
              <a:r>
                <a:rPr kumimoji="1" lang="en-US" altLang="ja-JP" sz="1050" b="1" dirty="0" smtClean="0">
                  <a:solidFill>
                    <a:srgbClr val="000000"/>
                  </a:solidFill>
                  <a:ea typeface="MS PGothic" pitchFamily="34" charset="-128"/>
                </a:rPr>
                <a:t>B</a:t>
              </a:r>
              <a:endParaRPr kumimoji="1" lang="en-US" altLang="ja-JP" sz="105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cxnSp>
          <p:nvCxnSpPr>
            <p:cNvPr id="237" name="肘形连接符 48"/>
            <p:cNvCxnSpPr>
              <a:cxnSpLocks noChangeShapeType="1"/>
            </p:cNvCxnSpPr>
            <p:nvPr/>
          </p:nvCxnSpPr>
          <p:spPr bwMode="auto">
            <a:xfrm>
              <a:off x="5029200" y="5096435"/>
              <a:ext cx="1035423" cy="403412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8" name="Text Box 28"/>
            <p:cNvSpPr txBox="1">
              <a:spLocks noChangeArrowheads="1"/>
            </p:cNvSpPr>
            <p:nvPr/>
          </p:nvSpPr>
          <p:spPr bwMode="auto">
            <a:xfrm>
              <a:off x="6235173" y="5252356"/>
              <a:ext cx="2225264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Preamplifier</a:t>
              </a:r>
            </a:p>
          </p:txBody>
        </p:sp>
      </p:grpSp>
      <p:cxnSp>
        <p:nvCxnSpPr>
          <p:cNvPr id="7" name="直接箭头连接符 6"/>
          <p:cNvCxnSpPr/>
          <p:nvPr/>
        </p:nvCxnSpPr>
        <p:spPr>
          <a:xfrm>
            <a:off x="5852923" y="1218345"/>
            <a:ext cx="1438881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6122" y="789831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3300"/>
                </a:solidFill>
              </a:rPr>
              <a:t>国产涂硼</a:t>
            </a:r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196" y="576284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3300"/>
                </a:solidFill>
              </a:rPr>
              <a:t>兰州大学，</a:t>
            </a:r>
            <a:r>
              <a:rPr lang="en-US" altLang="zh-CN" b="1" dirty="0" smtClean="0">
                <a:solidFill>
                  <a:srgbClr val="FF3300"/>
                </a:solidFill>
              </a:rPr>
              <a:t>2013</a:t>
            </a:r>
            <a:r>
              <a:rPr lang="zh-CN" altLang="en-US" b="1" dirty="0" smtClean="0">
                <a:solidFill>
                  <a:srgbClr val="FF3300"/>
                </a:solidFill>
              </a:rPr>
              <a:t>年立项</a:t>
            </a:r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604588" y="5775541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</a:rPr>
              <a:t>中南</a:t>
            </a:r>
            <a:r>
              <a:rPr lang="zh-CN" altLang="en-US" b="1" dirty="0" smtClean="0">
                <a:solidFill>
                  <a:srgbClr val="FF3300"/>
                </a:solidFill>
              </a:rPr>
              <a:t>大学</a:t>
            </a:r>
            <a:r>
              <a:rPr lang="en-US" altLang="zh-CN" b="1" dirty="0" smtClean="0">
                <a:solidFill>
                  <a:srgbClr val="FF3300"/>
                </a:solidFill>
              </a:rPr>
              <a:t>&amp;</a:t>
            </a:r>
            <a:r>
              <a:rPr lang="zh-CN" altLang="en-US" b="1" dirty="0" smtClean="0">
                <a:solidFill>
                  <a:srgbClr val="FF3300"/>
                </a:solidFill>
              </a:rPr>
              <a:t>中国原子能科学院，</a:t>
            </a:r>
            <a:r>
              <a:rPr lang="en-US" altLang="zh-CN" b="1" dirty="0" smtClean="0">
                <a:solidFill>
                  <a:srgbClr val="FF3300"/>
                </a:solidFill>
              </a:rPr>
              <a:t>2013</a:t>
            </a:r>
            <a:r>
              <a:rPr lang="zh-CN" altLang="en-US" b="1" dirty="0" smtClean="0">
                <a:solidFill>
                  <a:srgbClr val="FF3300"/>
                </a:solidFill>
              </a:rPr>
              <a:t>年立项</a:t>
            </a:r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172292" y="32126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北京航天航空大学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086122" y="1236127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3300"/>
                </a:solidFill>
                <a:latin typeface="Comic Sans MS" pitchFamily="66" charset="0"/>
                <a:ea typeface="楷体" pitchFamily="49" charset="-122"/>
              </a:rPr>
              <a:t>磁控溅射</a:t>
            </a:r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436960" y="3166283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 smtClean="0">
                <a:solidFill>
                  <a:srgbClr val="000000"/>
                </a:solidFill>
              </a:rPr>
              <a:t>PCB</a:t>
            </a:r>
            <a:endParaRPr lang="zh-CN" altLang="en-US" sz="1050" b="1" dirty="0">
              <a:solidFill>
                <a:srgbClr val="000000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142688" y="-18073"/>
            <a:ext cx="1404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>
                <a:solidFill>
                  <a:srgbClr val="FF3300"/>
                </a:solidFill>
                <a:sym typeface="Arial" charset="0"/>
              </a:rPr>
              <a:t>背景</a:t>
            </a:r>
            <a:endParaRPr lang="zh-CN" altLang="zh-CN" sz="3600" dirty="0">
              <a:solidFill>
                <a:srgbClr val="FF3300"/>
              </a:solidFill>
              <a:ea typeface="黑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4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1570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3291" y="5681603"/>
            <a:ext cx="5700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ß"/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Þ"/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"/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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NIM. </a:t>
            </a:r>
            <a:r>
              <a:rPr lang="en-US" altLang="zh-CN" sz="1400" dirty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A, </a:t>
            </a:r>
            <a:r>
              <a:rPr lang="en-US" altLang="zh-CN" sz="1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386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:531-</a:t>
            </a:r>
            <a:r>
              <a:rPr lang="en-US" altLang="zh-CN" sz="1400" dirty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--534,1997        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400" dirty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http://gdd.web.cern.ch/GDD/   </a:t>
            </a:r>
            <a:endParaRPr lang="en-US" altLang="zh-CN" sz="1400" dirty="0" smtClean="0">
              <a:solidFill>
                <a:srgbClr val="FF33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fr-FR" altLang="zh-CN" sz="1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sz="1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411</a:t>
            </a:r>
            <a:r>
              <a:rPr lang="fr-FR" altLang="zh-CN" sz="1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662-665 (7 June 2001) </a:t>
            </a:r>
            <a:r>
              <a:rPr lang="en-US" altLang="zh-CN" sz="14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</a:t>
            </a:r>
            <a:endParaRPr lang="en-US" altLang="zh-CN" sz="1400" dirty="0">
              <a:solidFill>
                <a:srgbClr val="FF33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3424" y="3196713"/>
            <a:ext cx="331829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成 本 低 廉：   </a:t>
            </a:r>
            <a:r>
              <a:rPr lang="en-US" altLang="zh-CN" b="1" dirty="0" err="1" smtClean="0">
                <a:solidFill>
                  <a:schemeClr val="accent5">
                    <a:lumMod val="10000"/>
                  </a:schemeClr>
                </a:solidFill>
              </a:rPr>
              <a:t>Ar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/CO</a:t>
            </a:r>
            <a:r>
              <a:rPr lang="en-US" altLang="zh-CN" b="1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/CH4 </a:t>
            </a:r>
            <a:r>
              <a:rPr lang="en-US" altLang="zh-CN" b="1" baseline="-25000" dirty="0" smtClean="0">
                <a:solidFill>
                  <a:schemeClr val="accent5">
                    <a:lumMod val="10000"/>
                  </a:schemeClr>
                </a:solidFill>
              </a:rPr>
              <a:t>     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高   增   益：    </a:t>
            </a:r>
            <a:r>
              <a:rPr lang="en-US" altLang="zh-CN" b="1" dirty="0" smtClean="0">
                <a:solidFill>
                  <a:srgbClr val="FF3300"/>
                </a:solidFill>
              </a:rPr>
              <a:t>10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2</a:t>
            </a:r>
            <a:r>
              <a:rPr lang="en-US" altLang="zh-CN" b="1" dirty="0" smtClean="0">
                <a:solidFill>
                  <a:srgbClr val="FF3300"/>
                </a:solidFill>
              </a:rPr>
              <a:t>-10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6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位 置 分 辨：    </a:t>
            </a:r>
            <a:r>
              <a:rPr lang="en-US" altLang="zh-CN" b="1" dirty="0" smtClean="0">
                <a:solidFill>
                  <a:srgbClr val="FF3300"/>
                </a:solidFill>
              </a:rPr>
              <a:t>80 um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能 量 分 辨：   </a:t>
            </a:r>
            <a:r>
              <a:rPr lang="en-US" altLang="zh-CN" b="1" dirty="0" smtClean="0">
                <a:solidFill>
                  <a:srgbClr val="FF3300"/>
                </a:solidFill>
              </a:rPr>
              <a:t>17%@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55</a:t>
            </a:r>
            <a:r>
              <a:rPr lang="en-US" altLang="zh-CN" b="1" dirty="0" smtClean="0">
                <a:solidFill>
                  <a:srgbClr val="FF3300"/>
                </a:solidFill>
              </a:rPr>
              <a:t>Fe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时间分辩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en-US" altLang="zh-CN" b="1" dirty="0" smtClean="0">
                <a:solidFill>
                  <a:srgbClr val="FF3300"/>
                </a:solidFill>
              </a:rPr>
              <a:t>4.5ns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@Ar/CO</a:t>
            </a:r>
            <a:r>
              <a:rPr lang="en-US" altLang="zh-CN" b="1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altLang="zh-CN" b="1" dirty="0" smtClean="0">
                <a:solidFill>
                  <a:schemeClr val="accent5">
                    <a:lumMod val="10000"/>
                  </a:schemeClr>
                </a:solidFill>
              </a:rPr>
              <a:t>/CH</a:t>
            </a:r>
            <a:r>
              <a:rPr lang="en-US" altLang="zh-CN" b="1" baseline="-25000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计  数 率 高：    </a:t>
            </a:r>
            <a:r>
              <a:rPr lang="en-US" altLang="zh-CN" b="1" dirty="0" smtClean="0">
                <a:solidFill>
                  <a:srgbClr val="FF3300"/>
                </a:solidFill>
              </a:rPr>
              <a:t>10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7</a:t>
            </a:r>
            <a:r>
              <a:rPr lang="en-US" altLang="zh-CN" b="1" dirty="0" smtClean="0">
                <a:solidFill>
                  <a:srgbClr val="FF3300"/>
                </a:solidFill>
              </a:rPr>
              <a:t> mm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-2</a:t>
            </a:r>
            <a:r>
              <a:rPr lang="en-US" altLang="zh-CN" b="1" dirty="0" smtClean="0">
                <a:solidFill>
                  <a:srgbClr val="FF3300"/>
                </a:solidFill>
              </a:rPr>
              <a:t>/s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灵敏区可调：</a:t>
            </a:r>
            <a:r>
              <a:rPr lang="en-US" altLang="zh-CN" b="1" dirty="0" smtClean="0">
                <a:solidFill>
                  <a:srgbClr val="FF3300"/>
                </a:solidFill>
              </a:rPr>
              <a:t>5 cm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2</a:t>
            </a:r>
            <a:r>
              <a:rPr lang="en-US" altLang="zh-CN" b="1" dirty="0" smtClean="0">
                <a:solidFill>
                  <a:srgbClr val="FF3300"/>
                </a:solidFill>
              </a:rPr>
              <a:t>-5 m</a:t>
            </a:r>
            <a:r>
              <a:rPr lang="en-US" altLang="zh-CN" b="1" baseline="30000" dirty="0" smtClean="0">
                <a:solidFill>
                  <a:srgbClr val="FF3300"/>
                </a:solidFill>
              </a:rPr>
              <a:t>2</a:t>
            </a:r>
            <a:r>
              <a:rPr lang="en-US" altLang="zh-CN" b="1" dirty="0" smtClean="0">
                <a:solidFill>
                  <a:srgbClr val="FF3300"/>
                </a:solidFill>
              </a:rPr>
              <a:t>  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 </a:t>
            </a:r>
          </a:p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</a:rPr>
              <a:t>较强可塑性：</a:t>
            </a:r>
            <a:r>
              <a:rPr lang="zh-CN" altLang="en-US" sz="2000" b="1" dirty="0" smtClean="0">
                <a:solidFill>
                  <a:srgbClr val="FF3300"/>
                </a:solidFill>
              </a:rPr>
              <a:t>中子探测器</a:t>
            </a:r>
            <a:endParaRPr lang="en-US" altLang="zh-CN" sz="2000" b="1" dirty="0">
              <a:solidFill>
                <a:srgbClr val="FF33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" y="807932"/>
            <a:ext cx="2677573" cy="20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50663" y="1446578"/>
            <a:ext cx="710085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49297" y="2159436"/>
            <a:ext cx="306055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2409" y="1100221"/>
            <a:ext cx="6517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100" b="1" dirty="0">
                <a:solidFill>
                  <a:srgbClr val="FF0000"/>
                </a:solidFill>
              </a:rPr>
              <a:t>140um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97690" y="1905520"/>
            <a:ext cx="5530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050" b="1" dirty="0">
                <a:solidFill>
                  <a:srgbClr val="FF0000"/>
                </a:solidFill>
              </a:rPr>
              <a:t>70um</a:t>
            </a:r>
          </a:p>
        </p:txBody>
      </p:sp>
      <p:pic>
        <p:nvPicPr>
          <p:cNvPr id="395266" name="Picture 2" descr="C:\Documents and Settings\xiaodongwang\桌面\博士答辩ppt\411662ab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73" y="825400"/>
            <a:ext cx="343556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67" name="Picture 3" descr="C:\Documents and Settings\xiaodongwang\桌面\博士答辩ppt\GEM_f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19" y="799877"/>
            <a:ext cx="3026827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Documents and Settings\xiaodongwang\Application Data\Tencent\Users\343063048\QQ\WinTemp\RichOle\9]0%EE]AUGU22JAYE@G{8A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" y="3057648"/>
            <a:ext cx="35505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68" name="Picture 4" descr="C:\Documents and Settings\xiaodongwang\桌面\博士答辩ppt\cernlyon4_4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87" y="3196714"/>
            <a:ext cx="2313670" cy="25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69953" y="9490"/>
            <a:ext cx="1404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FF3300"/>
                </a:solidFill>
                <a:ea typeface="黑体" pitchFamily="2" charset="-122"/>
              </a:rPr>
              <a:t>背景</a:t>
            </a:r>
            <a:endParaRPr lang="zh-CN" altLang="zh-CN" sz="3600" b="1" dirty="0">
              <a:solidFill>
                <a:srgbClr val="FF3300"/>
              </a:solidFill>
              <a:ea typeface="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5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2342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690"/>
            <a:ext cx="2438606" cy="26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xiaodongwang\Application Data\Tencent\Users\343063048\QQ\WinTemp\RichOle\94)EXXK$D$0AAB6IUSJUM9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94" y="790188"/>
            <a:ext cx="3024336" cy="12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84682"/>
              </p:ext>
            </p:extLst>
          </p:nvPr>
        </p:nvGraphicFramePr>
        <p:xfrm>
          <a:off x="7091" y="3425291"/>
          <a:ext cx="3903676" cy="243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Bitmap Image" r:id="rId5" imgW="10031225" imgH="7830643" progId="PBrush">
                  <p:embed/>
                </p:oleObj>
              </mc:Choice>
              <mc:Fallback>
                <p:oleObj name="Bitmap Image" r:id="rId5" imgW="10031225" imgH="78306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620" b="-2428"/>
                      <a:stretch>
                        <a:fillRect/>
                      </a:stretch>
                    </p:blipFill>
                    <p:spPr bwMode="auto">
                      <a:xfrm>
                        <a:off x="7091" y="3425291"/>
                        <a:ext cx="3903676" cy="2431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95" y="3425290"/>
            <a:ext cx="2880320" cy="23694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4360" y="5856814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http://www.ptb.de                                       </a:t>
            </a:r>
            <a:r>
              <a:rPr lang="pt-BR" altLang="zh-CN" sz="1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Cortesi M,  et al. JINST, 2012, 7, C02056  </a:t>
            </a:r>
            <a:r>
              <a:rPr lang="zh-CN" altLang="en-US" sz="1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</a:t>
            </a:r>
            <a:r>
              <a:rPr lang="zh-CN" altLang="en-US" sz="1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5" name="Picture 5" descr="C:\Documents and Settings\xiaodongwang\桌面\博士答辩ppt\321fa541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94" y="2053040"/>
            <a:ext cx="3019957" cy="12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606" y="1632430"/>
            <a:ext cx="328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</a:rPr>
              <a:t>，中子转化方式：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endParaRPr lang="en-US" altLang="zh-CN" b="1" dirty="0" smtClean="0">
              <a:solidFill>
                <a:srgbClr val="000000"/>
              </a:solidFill>
            </a:endParaRPr>
          </a:p>
          <a:p>
            <a:r>
              <a:rPr lang="zh-CN" altLang="en-US" b="1" dirty="0" smtClean="0">
                <a:solidFill>
                  <a:srgbClr val="FF3300"/>
                </a:solidFill>
              </a:rPr>
              <a:t>单层聚丙烯（</a:t>
            </a:r>
            <a:r>
              <a:rPr lang="en-US" altLang="zh-CN" b="1" dirty="0" smtClean="0">
                <a:solidFill>
                  <a:srgbClr val="FF3300"/>
                </a:solidFill>
              </a:rPr>
              <a:t>PP</a:t>
            </a:r>
            <a:r>
              <a:rPr lang="zh-CN" altLang="en-US" b="1" dirty="0" smtClean="0">
                <a:solidFill>
                  <a:srgbClr val="FF3300"/>
                </a:solidFill>
              </a:rPr>
              <a:t>）</a:t>
            </a:r>
            <a:r>
              <a:rPr lang="zh-CN" altLang="en-US" b="1" dirty="0" smtClean="0">
                <a:solidFill>
                  <a:srgbClr val="000000"/>
                </a:solidFill>
              </a:rPr>
              <a:t>转化技术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3115" y="3825489"/>
            <a:ext cx="2437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</a:rPr>
              <a:t>，中子转化方式：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endParaRPr lang="en-US" altLang="zh-CN" b="1" dirty="0" smtClean="0">
              <a:solidFill>
                <a:srgbClr val="000000"/>
              </a:solidFill>
            </a:endParaRPr>
          </a:p>
          <a:p>
            <a:r>
              <a:rPr lang="zh-CN" altLang="en-US" b="1" dirty="0" smtClean="0">
                <a:solidFill>
                  <a:srgbClr val="FF3300"/>
                </a:solidFill>
              </a:rPr>
              <a:t>多层聚乙烯（</a:t>
            </a:r>
            <a:r>
              <a:rPr lang="en-US" altLang="zh-CN" b="1" dirty="0">
                <a:solidFill>
                  <a:srgbClr val="FF3300"/>
                </a:solidFill>
              </a:rPr>
              <a:t>PE</a:t>
            </a:r>
            <a:r>
              <a:rPr lang="zh-CN" altLang="en-US" b="1" dirty="0" smtClean="0">
                <a:solidFill>
                  <a:srgbClr val="FF3300"/>
                </a:solidFill>
              </a:rPr>
              <a:t>）</a:t>
            </a:r>
            <a:r>
              <a:rPr lang="zh-CN" altLang="en-US" b="1" dirty="0" smtClean="0">
                <a:solidFill>
                  <a:srgbClr val="000000"/>
                </a:solidFill>
              </a:rPr>
              <a:t>转化技术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48780" y="116632"/>
            <a:ext cx="1404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FF3300"/>
                </a:solidFill>
                <a:ea typeface="黑体" pitchFamily="2" charset="-122"/>
              </a:rPr>
              <a:t>背景</a:t>
            </a:r>
            <a:endParaRPr lang="zh-CN" altLang="zh-CN" sz="3600" b="1" dirty="0">
              <a:solidFill>
                <a:srgbClr val="FF3300"/>
              </a:solidFill>
              <a:ea typeface="黑体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99592" y="4042986"/>
            <a:ext cx="266429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6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3079927029"/>
      </p:ext>
    </p:extLst>
  </p:cSld>
  <p:clrMapOvr>
    <a:masterClrMapping/>
  </p:clrMapOvr>
  <p:transition advTm="2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C:\Documents and Settings\xiaodongwang\桌面\博士答辩ppt\56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95" y="1715678"/>
            <a:ext cx="4167805" cy="37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792748" y="0"/>
            <a:ext cx="3987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    高效快中子转换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     结构的蒙卡模拟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48579" y="5650770"/>
            <a:ext cx="402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    转化效率随</a:t>
            </a:r>
            <a:r>
              <a:rPr lang="zh-CN" altLang="en-US" b="1" dirty="0" smtClean="0">
                <a:solidFill>
                  <a:srgbClr val="FF0000"/>
                </a:solidFill>
              </a:rPr>
              <a:t>单层</a:t>
            </a:r>
            <a:r>
              <a:rPr lang="en-US" altLang="zh-CN" b="1" dirty="0" smtClean="0">
                <a:solidFill>
                  <a:srgbClr val="FF0000"/>
                </a:solidFill>
              </a:rPr>
              <a:t>HDPE</a:t>
            </a:r>
            <a:r>
              <a:rPr lang="zh-CN" altLang="en-US" b="1" dirty="0" smtClean="0">
                <a:solidFill>
                  <a:srgbClr val="000000"/>
                </a:solidFill>
              </a:rPr>
              <a:t>厚度的变化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50770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多</a:t>
            </a:r>
            <a:r>
              <a:rPr lang="zh-CN" altLang="en-US" b="1" dirty="0" smtClean="0">
                <a:solidFill>
                  <a:srgbClr val="000000"/>
                </a:solidFill>
              </a:rPr>
              <a:t>层高密度聚乙烯（</a:t>
            </a:r>
            <a:r>
              <a:rPr lang="en-US" altLang="zh-CN" b="1" dirty="0" smtClean="0">
                <a:solidFill>
                  <a:srgbClr val="000000"/>
                </a:solidFill>
              </a:rPr>
              <a:t>HDPE</a:t>
            </a:r>
            <a:r>
              <a:rPr lang="zh-CN" altLang="en-US" b="1" dirty="0" smtClean="0">
                <a:solidFill>
                  <a:srgbClr val="000000"/>
                </a:solidFill>
              </a:rPr>
              <a:t>）</a:t>
            </a:r>
            <a:r>
              <a:rPr lang="zh-CN" altLang="en-US" b="1" dirty="0" smtClean="0">
                <a:solidFill>
                  <a:srgbClr val="FF3300"/>
                </a:solidFill>
              </a:rPr>
              <a:t>快中子</a:t>
            </a:r>
            <a:r>
              <a:rPr lang="zh-CN" altLang="en-US" b="1" dirty="0" smtClean="0">
                <a:solidFill>
                  <a:srgbClr val="000000"/>
                </a:solidFill>
              </a:rPr>
              <a:t>探测原理图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5" y="1286634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</a:rPr>
              <a:t>多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层中子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质子转化层模型的计算机模拟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2" descr="D:\博士答辩ppt\MultiHDPEGEM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" y="2161665"/>
            <a:ext cx="4869660" cy="28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4546" y="6227763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7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936604"/>
      </p:ext>
    </p:extLst>
  </p:cSld>
  <p:clrMapOvr>
    <a:masterClrMapping/>
  </p:clrMapOvr>
  <p:transition advTm="435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博士论文书写资料\Doctor\55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" y="742780"/>
            <a:ext cx="4235007" cy="3884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2775" y="464662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探测效率随转化单元个数的变化曲线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pic>
        <p:nvPicPr>
          <p:cNvPr id="10" name="Picture 2" descr="C:\Documents and Settings\Administrator\Application Data\Tencent\Users\343063048\QQ\WinTemp\RichOle\~4X$}3S}GN_J[R662S80Y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60" y="727522"/>
            <a:ext cx="4697847" cy="39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9897" y="619831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WANG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Xiaodong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et al., </a:t>
            </a:r>
            <a:r>
              <a:rPr lang="en-US" altLang="zh-CN" sz="1400" dirty="0" smtClean="0">
                <a:solidFill>
                  <a:srgbClr val="FF0000"/>
                </a:solidFill>
              </a:rPr>
              <a:t>SCIENCE </a:t>
            </a:r>
            <a:r>
              <a:rPr lang="en-US" altLang="zh-CN" sz="1400" dirty="0">
                <a:solidFill>
                  <a:srgbClr val="FF0000"/>
                </a:solidFill>
              </a:rPr>
              <a:t>CHINA Physics, Mechanics &amp; Astronomy, (2013) 9 56:1744-1749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4666014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垂直距离重建位置精度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49" y="5035346"/>
            <a:ext cx="8816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</a:rPr>
              <a:t>模拟结果表明：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r>
              <a:rPr lang="en-US" altLang="zh-CN" sz="2000" b="1" dirty="0" smtClean="0">
                <a:solidFill>
                  <a:srgbClr val="00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，对于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14 MeV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单能中子，当转化单元个数为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400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个时，探测效率为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2.36%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；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r>
              <a:rPr lang="en-US" altLang="zh-CN" sz="2000" b="1" dirty="0" smtClean="0">
                <a:solidFill>
                  <a:srgbClr val="00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，入射中子与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GEM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上表面的垂直距离的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重建</a:t>
            </a:r>
            <a:r>
              <a:rPr lang="zh-CN" altLang="en-US" sz="2000" b="1" dirty="0">
                <a:solidFill>
                  <a:srgbClr val="FF0000"/>
                </a:solidFill>
              </a:rPr>
              <a:t>精度</a:t>
            </a:r>
            <a:r>
              <a:rPr lang="zh-CN" altLang="en-US" sz="2000" b="1" dirty="0">
                <a:solidFill>
                  <a:srgbClr val="000000"/>
                </a:solidFill>
              </a:rPr>
              <a:t>好于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2.62%</a:t>
            </a:r>
            <a:r>
              <a:rPr lang="zh-CN" altLang="en-US" sz="2000" b="1" dirty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46" y="6352458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481045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48104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8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600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87824" y="0"/>
            <a:ext cx="4104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3300"/>
                </a:solidFill>
                <a:sym typeface="Arial" charset="0"/>
              </a:rPr>
              <a:t>  GEM</a:t>
            </a:r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探测器的</a:t>
            </a:r>
            <a:endParaRPr lang="en-US" altLang="zh-CN" sz="3200" b="1" dirty="0" smtClean="0">
              <a:solidFill>
                <a:srgbClr val="FF3300"/>
              </a:solidFill>
              <a:sym typeface="Arial" charset="0"/>
            </a:endParaRPr>
          </a:p>
          <a:p>
            <a:r>
              <a:rPr lang="zh-CN" altLang="en-US" sz="3200" b="1" dirty="0" smtClean="0">
                <a:solidFill>
                  <a:srgbClr val="FF3300"/>
                </a:solidFill>
                <a:sym typeface="Arial" charset="0"/>
              </a:rPr>
              <a:t>设计、搭建和测试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3415" y="875758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</a:rPr>
              <a:t>探测器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框架和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PCB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的设计和加工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11" name="Picture 1" descr="C:\Documents and Settings\xiaodongwang\Application Data\Tencent\Users\343063048\QQ\WinTemp\RichOle\@KK5CVXF1[~FU4XEA9]%R)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" y="1352949"/>
            <a:ext cx="5410665" cy="22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xiaodongwang\Application Data\Tencent\Users\343063048\QQ\WinTemp\RichOle\%QTH(4@{E7HX)8_~4~SVV@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" y="3660363"/>
            <a:ext cx="5382561" cy="2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51505" y="3210053"/>
                <a:ext cx="3936509" cy="2426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尺  寸： 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360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FF3300"/>
                        </a:solidFill>
                        <a:latin typeface="Cambria Math"/>
                      </a:rPr>
                      <m:t>×</m:t>
                    </m:r>
                    <m:r>
                      <a:rPr lang="en-US" altLang="zh-CN" b="1" i="1">
                        <a:solidFill>
                          <a:srgbClr val="FF33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rgbClr val="FF3300"/>
                    </a:solidFill>
                  </a:rPr>
                  <a:t>360 mm</a:t>
                </a:r>
                <a:r>
                  <a:rPr lang="en-US" altLang="zh-CN" b="1" baseline="30000" dirty="0" smtClean="0">
                    <a:solidFill>
                      <a:srgbClr val="FF3300"/>
                    </a:solidFill>
                  </a:rPr>
                  <a:t>2</a:t>
                </a:r>
                <a:endParaRPr lang="en-US" altLang="zh-CN" b="1" baseline="30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方  式</a:t>
                </a:r>
                <a:r>
                  <a:rPr lang="zh-CN" altLang="en-US" b="1" dirty="0">
                    <a:solidFill>
                      <a:srgbClr val="000000"/>
                    </a:solidFill>
                  </a:rPr>
                  <a:t>：</a:t>
                </a:r>
                <a:r>
                  <a:rPr lang="zh-CN" altLang="en-US" b="1" dirty="0" smtClean="0">
                    <a:solidFill>
                      <a:srgbClr val="000000"/>
                    </a:solidFill>
                  </a:rPr>
                  <a:t>单面条读出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条   宽：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110 um</a:t>
                </a:r>
              </a:p>
              <a:p>
                <a:pPr>
                  <a:lnSpc>
                    <a:spcPts val="26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间   隔： 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80 um</a:t>
                </a:r>
              </a:p>
              <a:p>
                <a:pPr>
                  <a:lnSpc>
                    <a:spcPts val="2600"/>
                  </a:lnSpc>
                </a:pPr>
                <a:r>
                  <a:rPr lang="zh-CN" altLang="en-US" b="1" dirty="0">
                    <a:solidFill>
                      <a:srgbClr val="000000"/>
                    </a:solidFill>
                  </a:rPr>
                  <a:t>灵敏</a:t>
                </a:r>
                <a:r>
                  <a:rPr lang="zh-CN" altLang="en-US" b="1" dirty="0" smtClean="0">
                    <a:solidFill>
                      <a:srgbClr val="000000"/>
                    </a:solidFill>
                  </a:rPr>
                  <a:t>区：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FF3300"/>
                        </a:solidFill>
                        <a:latin typeface="Cambria Math"/>
                      </a:rPr>
                      <m:t>×</m:t>
                    </m:r>
                    <m:r>
                      <a:rPr lang="en-US" altLang="zh-CN" b="1" i="1">
                        <a:solidFill>
                          <a:srgbClr val="FF33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rgbClr val="FF3300"/>
                    </a:solidFill>
                  </a:rPr>
                  <a:t>100 mm</a:t>
                </a:r>
                <a:r>
                  <a:rPr lang="en-US" altLang="zh-CN" b="1" baseline="30000" dirty="0" smtClean="0">
                    <a:solidFill>
                      <a:srgbClr val="FF3300"/>
                    </a:solidFill>
                  </a:rPr>
                  <a:t>2</a:t>
                </a:r>
                <a:endParaRPr lang="en-US" altLang="zh-CN" b="1" baseline="30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数    目：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496</a:t>
                </a:r>
                <a:r>
                  <a:rPr lang="zh-CN" altLang="en-US" b="1" dirty="0" smtClean="0">
                    <a:solidFill>
                      <a:srgbClr val="000000"/>
                    </a:solidFill>
                  </a:rPr>
                  <a:t>条</a:t>
                </a:r>
                <a:endParaRPr lang="en-US" altLang="zh-CN" b="1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b="1" dirty="0" smtClean="0">
                    <a:solidFill>
                      <a:srgbClr val="000000"/>
                    </a:solidFill>
                  </a:rPr>
                  <a:t>  by </a:t>
                </a:r>
                <a:r>
                  <a:rPr lang="en-US" altLang="zh-CN" b="1" dirty="0" err="1" smtClean="0">
                    <a:solidFill>
                      <a:srgbClr val="000000"/>
                    </a:solidFill>
                  </a:rPr>
                  <a:t>AutoCad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 and </a:t>
                </a:r>
                <a:r>
                  <a:rPr lang="en-US" altLang="zh-CN" b="1" dirty="0" err="1" smtClean="0">
                    <a:solidFill>
                      <a:srgbClr val="000000"/>
                    </a:solidFill>
                  </a:rPr>
                  <a:t>AltiumDesigner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505" y="3210053"/>
                <a:ext cx="3936509" cy="2426305"/>
              </a:xfrm>
              <a:prstGeom prst="rect">
                <a:avLst/>
              </a:prstGeom>
              <a:blipFill rotWithShape="1">
                <a:blip r:embed="rId4"/>
                <a:stretch>
                  <a:fillRect l="-1393" t="-754" b="-2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1505" y="1117744"/>
                <a:ext cx="3951020" cy="19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9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尺        寸：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290 </a:t>
                </a:r>
                <a14:m>
                  <m:oMath xmlns:m="http://schemas.openxmlformats.org/officeDocument/2006/math">
                    <m:r>
                      <a:rPr lang="en-US" altLang="zh-CN" b="1" i="0">
                        <a:solidFill>
                          <a:srgbClr val="000000"/>
                        </a:solidFill>
                        <a:latin typeface="Cambria Math"/>
                      </a:rPr>
                      <m:t> ×</m:t>
                    </m:r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 290</a:t>
                </a:r>
                <a14:m>
                  <m:oMath xmlns:m="http://schemas.openxmlformats.org/officeDocument/2006/math">
                    <m:r>
                      <a:rPr lang="en-US" altLang="zh-CN" b="1" i="0">
                        <a:solidFill>
                          <a:srgbClr val="000000"/>
                        </a:solidFill>
                        <a:latin typeface="Cambria Math"/>
                      </a:rPr>
                      <m:t> ×</m:t>
                    </m:r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 56 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mm</a:t>
                </a:r>
                <a:r>
                  <a:rPr lang="en-US" altLang="zh-CN" b="1" baseline="30000" dirty="0" smtClean="0">
                    <a:solidFill>
                      <a:srgbClr val="000000"/>
                    </a:solidFill>
                  </a:rPr>
                  <a:t>3</a:t>
                </a:r>
              </a:p>
              <a:p>
                <a:pPr>
                  <a:lnSpc>
                    <a:spcPts val="29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有效空间：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256.5 </a:t>
                </a:r>
                <a14:m>
                  <m:oMath xmlns:m="http://schemas.openxmlformats.org/officeDocument/2006/math">
                    <m:r>
                      <a:rPr lang="en-US" altLang="zh-CN" b="1" i="0">
                        <a:solidFill>
                          <a:srgbClr val="FF33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b="1" dirty="0">
                    <a:solidFill>
                      <a:srgbClr val="FF3300"/>
                    </a:solidFill>
                  </a:rPr>
                  <a:t> 256.5 </a:t>
                </a:r>
                <a14:m>
                  <m:oMath xmlns:m="http://schemas.openxmlformats.org/officeDocument/2006/math">
                    <m:r>
                      <a:rPr lang="en-US" altLang="zh-CN" b="1" i="0">
                        <a:solidFill>
                          <a:srgbClr val="FF33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b="1" dirty="0">
                    <a:solidFill>
                      <a:srgbClr val="FF3300"/>
                    </a:solidFill>
                  </a:rPr>
                  <a:t> 33 </a:t>
                </a:r>
                <a:r>
                  <a:rPr lang="en-US" altLang="zh-CN" b="1" dirty="0" smtClean="0">
                    <a:solidFill>
                      <a:srgbClr val="FF3300"/>
                    </a:solidFill>
                  </a:rPr>
                  <a:t>mm</a:t>
                </a:r>
                <a:r>
                  <a:rPr lang="en-US" altLang="zh-CN" b="1" baseline="30000" dirty="0" smtClean="0">
                    <a:solidFill>
                      <a:srgbClr val="FF3300"/>
                    </a:solidFill>
                  </a:rPr>
                  <a:t>3</a:t>
                </a:r>
                <a:endParaRPr lang="en-US" altLang="zh-CN" b="1" baseline="30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高        压：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7</a:t>
                </a:r>
                <a:r>
                  <a:rPr lang="zh-CN" altLang="zh-CN" b="1" dirty="0">
                    <a:solidFill>
                      <a:srgbClr val="000000"/>
                    </a:solidFill>
                  </a:rPr>
                  <a:t>个</a:t>
                </a:r>
                <a:r>
                  <a:rPr lang="zh-CN" altLang="zh-CN" b="1" dirty="0" smtClean="0">
                    <a:solidFill>
                      <a:srgbClr val="000000"/>
                    </a:solidFill>
                  </a:rPr>
                  <a:t>高压</a:t>
                </a:r>
                <a:endParaRPr lang="en-US" altLang="zh-CN" b="1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b="1" dirty="0" smtClean="0">
                    <a:solidFill>
                      <a:srgbClr val="000000"/>
                    </a:solidFill>
                  </a:rPr>
                  <a:t>气         口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:  </a:t>
                </a:r>
                <a:r>
                  <a:rPr lang="zh-CN" altLang="zh-CN" b="1" dirty="0" smtClean="0">
                    <a:solidFill>
                      <a:srgbClr val="000000"/>
                    </a:solidFill>
                  </a:rPr>
                  <a:t>进</a:t>
                </a:r>
                <a:r>
                  <a:rPr lang="zh-CN" altLang="zh-CN" b="1" dirty="0">
                    <a:solidFill>
                      <a:srgbClr val="000000"/>
                    </a:solidFill>
                  </a:rPr>
                  <a:t>、</a:t>
                </a:r>
                <a:r>
                  <a:rPr lang="zh-CN" altLang="zh-CN" b="1" dirty="0" smtClean="0">
                    <a:solidFill>
                      <a:srgbClr val="000000"/>
                    </a:solidFill>
                  </a:rPr>
                  <a:t>出气口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(</a:t>
                </a:r>
                <a:r>
                  <a:rPr lang="zh-CN" altLang="zh-CN" b="1" dirty="0" smtClean="0">
                    <a:solidFill>
                      <a:srgbClr val="000000"/>
                    </a:solidFill>
                  </a:rPr>
                  <a:t>同侧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               by </a:t>
                </a:r>
                <a:r>
                  <a:rPr lang="en-US" altLang="zh-CN" b="1" dirty="0" err="1" smtClean="0">
                    <a:solidFill>
                      <a:srgbClr val="000000"/>
                    </a:solidFill>
                  </a:rPr>
                  <a:t>SolidWork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505" y="1117744"/>
                <a:ext cx="3951020" cy="1911421"/>
              </a:xfrm>
              <a:prstGeom prst="rect">
                <a:avLst/>
              </a:prstGeom>
              <a:blipFill rotWithShape="1">
                <a:blip r:embed="rId5"/>
                <a:stretch>
                  <a:fillRect l="-1389" b="-4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14546" y="6241618"/>
            <a:ext cx="4857784" cy="647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南华大学  核辐射与核测控研究室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日期占位符 2"/>
          <p:cNvSpPr>
            <a:spLocks noGrp="1"/>
          </p:cNvSpPr>
          <p:nvPr>
            <p:ph type="dt" sz="quarter" idx="10"/>
          </p:nvPr>
        </p:nvSpPr>
        <p:spPr>
          <a:xfrm>
            <a:off x="457200" y="6370205"/>
            <a:ext cx="2133600" cy="365125"/>
          </a:xfrm>
        </p:spPr>
        <p:txBody>
          <a:bodyPr/>
          <a:lstStyle/>
          <a:p>
            <a:pPr>
              <a:defRPr/>
            </a:pPr>
            <a:fld id="{6F4C71E6-C39E-456D-A4E3-B6AFE37717D0}" type="datetime1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2015/7/23</a:t>
            </a:fld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4249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9F6D8FF0-1A8E-4F33-B138-DE671C84557A}" type="slidenum"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9</a:t>
            </a:fld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页</a:t>
            </a:r>
          </a:p>
        </p:txBody>
      </p:sp>
    </p:spTree>
    <p:extLst>
      <p:ext uri="{BB962C8B-B14F-4D97-AF65-F5344CB8AC3E}">
        <p14:creationId xmlns:p14="http://schemas.microsoft.com/office/powerpoint/2010/main" val="17527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|1.0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6156</TotalTime>
  <Words>1236</Words>
  <Application>Microsoft Office PowerPoint</Application>
  <PresentationFormat>全屏显示(4:3)</PresentationFormat>
  <Paragraphs>248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MS PGothic</vt:lpstr>
      <vt:lpstr>MS PGothic</vt:lpstr>
      <vt:lpstr>MS PMincho</vt:lpstr>
      <vt:lpstr>黑体</vt:lpstr>
      <vt:lpstr>楷体</vt:lpstr>
      <vt:lpstr>隶书</vt:lpstr>
      <vt:lpstr>宋体</vt:lpstr>
      <vt:lpstr>微软雅黑</vt:lpstr>
      <vt:lpstr>Arial</vt:lpstr>
      <vt:lpstr>Calibri</vt:lpstr>
      <vt:lpstr>Cambria Math</vt:lpstr>
      <vt:lpstr>Comic Sans MS</vt:lpstr>
      <vt:lpstr>Times New Roman</vt:lpstr>
      <vt:lpstr>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一、建设背景</dc:title>
  <dc:creator>user</dc:creator>
  <cp:lastModifiedBy>Administrator</cp:lastModifiedBy>
  <cp:revision>414</cp:revision>
  <dcterms:created xsi:type="dcterms:W3CDTF">2013-04-03T18:31:39Z</dcterms:created>
  <dcterms:modified xsi:type="dcterms:W3CDTF">2015-07-23T07:12:38Z</dcterms:modified>
</cp:coreProperties>
</file>