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3" r:id="rId3"/>
    <p:sldId id="277" r:id="rId4"/>
    <p:sldId id="262" r:id="rId5"/>
    <p:sldId id="268" r:id="rId6"/>
    <p:sldId id="269" r:id="rId7"/>
    <p:sldId id="270" r:id="rId8"/>
    <p:sldId id="271" r:id="rId9"/>
    <p:sldId id="266" r:id="rId10"/>
    <p:sldId id="267" r:id="rId11"/>
    <p:sldId id="264" r:id="rId12"/>
    <p:sldId id="279" r:id="rId13"/>
    <p:sldId id="272" r:id="rId14"/>
    <p:sldId id="258" r:id="rId15"/>
    <p:sldId id="275" r:id="rId16"/>
    <p:sldId id="278" r:id="rId17"/>
    <p:sldId id="280" r:id="rId1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074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F21A7-225C-4307-A8DF-CC46F8764E47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8318-3857-47B5-92ED-9A96CF5246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3920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90039-9BDC-4978-98D6-B27673A14954}" type="datetimeFigureOut">
              <a:rPr lang="zh-CN" altLang="en-US" smtClean="0"/>
              <a:t>2015/7/23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7C5E-20A6-42CB-B395-7DE16C1D23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46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534FD-1975-496B-839B-76D0141A67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49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7C5E-20A6-42CB-B395-7DE16C1D23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20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00" y="6376243"/>
            <a:ext cx="3786690" cy="365125"/>
          </a:xfrm>
        </p:spPr>
        <p:txBody>
          <a:bodyPr/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r>
              <a:rPr lang="en-US" altLang="zh-CN" smtClean="0"/>
              <a:t>2015/7/24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3928" y="6376243"/>
            <a:ext cx="378669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4670" y="6376243"/>
            <a:ext cx="1161826" cy="365125"/>
          </a:xfrm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636912"/>
            <a:ext cx="7408333" cy="345069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376243"/>
            <a:ext cx="3786690" cy="365125"/>
          </a:xfrm>
        </p:spPr>
        <p:txBody>
          <a:bodyPr/>
          <a:lstStyle>
            <a:lvl1pPr algn="l">
              <a:defRPr sz="1400"/>
            </a:lvl1pPr>
          </a:lstStyle>
          <a:p>
            <a:r>
              <a:rPr lang="en-US" altLang="zh-CN" smtClean="0"/>
              <a:t>2015/7/24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6376243"/>
            <a:ext cx="3786691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zh-CN" altLang="en-US" dirty="0" smtClean="0"/>
              <a:t>第五届微结构气体探测器研讨会 </a:t>
            </a:r>
            <a:r>
              <a:rPr lang="en-US" altLang="zh-CN" dirty="0" smtClean="0"/>
              <a:t>- </a:t>
            </a:r>
            <a:r>
              <a:rPr lang="zh-CN" altLang="en-US" dirty="0" smtClean="0"/>
              <a:t>兰州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4368" y="6376243"/>
            <a:ext cx="1161826" cy="365125"/>
          </a:xfrm>
        </p:spPr>
        <p:txBody>
          <a:bodyPr/>
          <a:lstStyle>
            <a:lvl1pPr algn="r">
              <a:defRPr sz="140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599" y="228600"/>
            <a:ext cx="8706441" cy="1335571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29374" y="1209619"/>
            <a:ext cx="8694515" cy="563197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39534" cy="85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zh-CN" altLang="en-US" sz="5400" b="1" dirty="0"/>
              <a:t>爱因斯坦探针卫星焦平面探测器的设计与初步测试结果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87624" y="3645024"/>
            <a:ext cx="6984776" cy="22322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zh-CN" altLang="en-US" sz="2800" dirty="0" smtClean="0">
                <a:solidFill>
                  <a:schemeClr val="tx1"/>
                </a:solidFill>
              </a:rPr>
              <a:t>王文昕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sz="2400" dirty="0" smtClean="0">
                <a:solidFill>
                  <a:schemeClr val="tx1"/>
                </a:solidFill>
              </a:rPr>
              <a:t>冯骅 、李红、衡培银、吴琼 </a:t>
            </a:r>
            <a:endParaRPr lang="en-US" altLang="zh-CN" sz="2400" dirty="0" smtClean="0">
              <a:solidFill>
                <a:schemeClr val="tx1"/>
              </a:solidFill>
            </a:endParaRPr>
          </a:p>
          <a:p>
            <a:endParaRPr lang="zh-CN" altLang="en-US" sz="1800" dirty="0">
              <a:solidFill>
                <a:schemeClr val="tx1"/>
              </a:solidFill>
            </a:endParaRPr>
          </a:p>
          <a:p>
            <a:pPr>
              <a:spcBef>
                <a:spcPts val="400"/>
              </a:spcBef>
            </a:pPr>
            <a:r>
              <a:rPr lang="zh-CN" altLang="en-US" dirty="0" smtClean="0">
                <a:solidFill>
                  <a:schemeClr val="tx1"/>
                </a:solidFill>
              </a:rPr>
              <a:t>清华大学工程物理系、清华大学天体物理中心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55576" y="476672"/>
            <a:ext cx="4560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C000"/>
                </a:solidFill>
              </a:rPr>
              <a:t>第五届微结构气体探测器研讨会 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00" y="6263640"/>
            <a:ext cx="37866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 smtClean="0"/>
              <a:t>2015/7/24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7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682A-FF92-43EA-A880-0424154B736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电场一致性模拟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73" y="2071670"/>
            <a:ext cx="4608393" cy="36701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53" y="2071669"/>
            <a:ext cx="4635163" cy="3731339"/>
          </a:xfrm>
          <a:prstGeom prst="rect">
            <a:avLst/>
          </a:prstGeom>
        </p:spPr>
      </p:pic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8" name="椭圆 7">
            <a:hlinkClick r:id="rId4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2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读出板的设计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682A-FF92-43EA-A880-0424154B736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63825"/>
            <a:ext cx="3180654" cy="212043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4336"/>
            <a:ext cx="3672408" cy="342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4336"/>
            <a:ext cx="3348372" cy="2232248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59632" y="530120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2"/>
                </a:solidFill>
              </a:rPr>
              <a:t>Pad</a:t>
            </a:r>
            <a:r>
              <a:rPr lang="zh-CN" altLang="en-US" sz="2000" dirty="0" smtClean="0">
                <a:solidFill>
                  <a:schemeClr val="tx2"/>
                </a:solidFill>
              </a:rPr>
              <a:t>尺寸：</a:t>
            </a:r>
            <a:r>
              <a:rPr lang="en-US" altLang="zh-CN" sz="2000" dirty="0" smtClean="0">
                <a:solidFill>
                  <a:schemeClr val="tx2"/>
                </a:solidFill>
              </a:rPr>
              <a:t>0.8mm</a:t>
            </a:r>
            <a:r>
              <a:rPr lang="en-US" altLang="zh-CN" sz="2000" dirty="0" smtClean="0">
                <a:solidFill>
                  <a:schemeClr val="tx2"/>
                </a:solidFill>
                <a:sym typeface="Symbol"/>
              </a:rPr>
              <a:t>0.8mm</a:t>
            </a:r>
            <a:endParaRPr lang="zh-CN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焦平面</a:t>
            </a:r>
            <a:r>
              <a:rPr lang="zh-CN" altLang="en-US" dirty="0" smtClean="0"/>
              <a:t>探测器原理</a:t>
            </a:r>
            <a:r>
              <a:rPr lang="zh-CN" altLang="en-US" dirty="0"/>
              <a:t>样</a:t>
            </a:r>
            <a:r>
              <a:rPr lang="zh-CN" altLang="en-US" dirty="0" smtClean="0"/>
              <a:t>机的设计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41384"/>
            <a:ext cx="1944215" cy="25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40857"/>
            <a:ext cx="3370088" cy="25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内容占位符 1"/>
          <p:cNvSpPr txBox="1">
            <a:spLocks/>
          </p:cNvSpPr>
          <p:nvPr/>
        </p:nvSpPr>
        <p:spPr>
          <a:xfrm>
            <a:off x="827584" y="1628800"/>
            <a:ext cx="6336704" cy="2304256"/>
          </a:xfrm>
          <a:prstGeom prst="rect">
            <a:avLst/>
          </a:prstGeom>
        </p:spPr>
        <p:txBody>
          <a:bodyPr vert="horz" lIns="91440" tIns="45720" rIns="91440" bIns="45720" numCol="1" spcCol="21600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+mn-ea"/>
              </a:rPr>
              <a:t>测试</a:t>
            </a:r>
            <a:r>
              <a:rPr lang="zh-CN" altLang="en-US" dirty="0" smtClean="0">
                <a:latin typeface="+mn-ea"/>
              </a:rPr>
              <a:t>气体</a:t>
            </a:r>
            <a:r>
              <a:rPr lang="en-US" altLang="zh-CN" dirty="0" smtClean="0">
                <a:latin typeface="+mn-ea"/>
              </a:rPr>
              <a:t>: Ar+CO2</a:t>
            </a:r>
            <a:r>
              <a:rPr lang="zh-CN" altLang="en-US" dirty="0" smtClean="0">
                <a:latin typeface="+mn-ea"/>
              </a:rPr>
              <a:t>（</a:t>
            </a:r>
            <a:r>
              <a:rPr lang="en-US" altLang="zh-CN" dirty="0" smtClean="0">
                <a:latin typeface="+mn-ea"/>
              </a:rPr>
              <a:t>70:30</a:t>
            </a:r>
            <a:r>
              <a:rPr lang="zh-CN" altLang="en-US" dirty="0" smtClean="0">
                <a:latin typeface="+mn-ea"/>
              </a:rPr>
              <a:t>）</a:t>
            </a:r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入射窗：</a:t>
            </a:r>
            <a:r>
              <a:rPr lang="en-US" altLang="zh-CN" dirty="0" smtClean="0">
                <a:latin typeface="+mn-ea"/>
              </a:rPr>
              <a:t>Be</a:t>
            </a:r>
            <a:r>
              <a:rPr lang="zh-CN" altLang="en-US" dirty="0" smtClean="0">
                <a:latin typeface="+mn-ea"/>
              </a:rPr>
              <a:t>窗</a:t>
            </a:r>
            <a:endParaRPr lang="en-US" altLang="zh-CN" dirty="0" smtClean="0">
              <a:latin typeface="+mn-ea"/>
            </a:endParaRPr>
          </a:p>
          <a:p>
            <a:r>
              <a:rPr lang="zh-CN" altLang="en-US" dirty="0">
                <a:latin typeface="+mn-ea"/>
              </a:rPr>
              <a:t>单</a:t>
            </a:r>
            <a:r>
              <a:rPr lang="zh-CN" altLang="en-US" dirty="0" smtClean="0">
                <a:latin typeface="+mn-ea"/>
              </a:rPr>
              <a:t>层</a:t>
            </a:r>
            <a:r>
              <a:rPr lang="en-US" altLang="zh-CN" dirty="0" smtClean="0">
                <a:latin typeface="+mn-ea"/>
              </a:rPr>
              <a:t>GEM</a:t>
            </a:r>
            <a:r>
              <a:rPr lang="zh-CN" altLang="en-US" dirty="0" smtClean="0">
                <a:latin typeface="+mn-ea"/>
              </a:rPr>
              <a:t>：</a:t>
            </a:r>
            <a:r>
              <a:rPr lang="en-US" altLang="zh-CN" dirty="0" smtClean="0">
                <a:latin typeface="+mn-ea"/>
              </a:rPr>
              <a:t>0.8mm</a:t>
            </a:r>
            <a:r>
              <a:rPr lang="zh-CN" altLang="en-US" dirty="0" smtClean="0">
                <a:latin typeface="+mn-ea"/>
              </a:rPr>
              <a:t>漂移区</a:t>
            </a:r>
            <a:r>
              <a:rPr lang="en-US" altLang="zh-CN" dirty="0" smtClean="0">
                <a:latin typeface="+mn-ea"/>
              </a:rPr>
              <a:t>+0.3mm</a:t>
            </a:r>
            <a:r>
              <a:rPr lang="zh-CN" altLang="en-US" dirty="0" smtClean="0">
                <a:latin typeface="+mn-ea"/>
              </a:rPr>
              <a:t>收集区</a:t>
            </a:r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</a:rPr>
              <a:t>读出电子学：</a:t>
            </a:r>
            <a:r>
              <a:rPr lang="en-US" altLang="zh-CN" dirty="0" smtClean="0">
                <a:latin typeface="+mn-ea"/>
              </a:rPr>
              <a:t>CAEN A1422+ DT5742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60058"/>
            <a:ext cx="2436994" cy="178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10" name="椭圆 9">
            <a:hlinkClick r:id="rId5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0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76" y="3885570"/>
            <a:ext cx="3460194" cy="2711782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焦平面</a:t>
            </a:r>
            <a:r>
              <a:rPr lang="zh-CN" altLang="en-US" dirty="0" smtClean="0"/>
              <a:t>探测器的均匀性研究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第五届微结构气体探测器研讨会 </a:t>
            </a:r>
            <a:r>
              <a:rPr lang="en-US" altLang="zh-CN" dirty="0" smtClean="0"/>
              <a:t>- </a:t>
            </a:r>
            <a:r>
              <a:rPr lang="zh-CN" altLang="en-US" dirty="0" smtClean="0"/>
              <a:t>兰州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87" y="1268760"/>
            <a:ext cx="3657097" cy="2467478"/>
          </a:xfrm>
          <a:prstGeom prst="rect">
            <a:avLst/>
          </a:prstGeom>
          <a:effectLst/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865198" y="4365104"/>
            <a:ext cx="3418769" cy="18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 smtClean="0">
                <a:solidFill>
                  <a:schemeClr val="tx2"/>
                </a:solidFill>
                <a:latin typeface="+mn-ea"/>
                <a:ea typeface="+mn-ea"/>
              </a:rPr>
              <a:t>增益一致性：</a:t>
            </a:r>
            <a:r>
              <a:rPr lang="zh-CN" altLang="en-US" dirty="0" smtClean="0">
                <a:solidFill>
                  <a:schemeClr val="tx2"/>
                </a:solidFill>
                <a:sym typeface="Symbol"/>
              </a:rPr>
              <a:t> </a:t>
            </a:r>
            <a:r>
              <a:rPr lang="en-US" altLang="zh-CN" dirty="0" smtClean="0">
                <a:solidFill>
                  <a:schemeClr val="tx2"/>
                </a:solidFill>
                <a:sym typeface="Symbol"/>
              </a:rPr>
              <a:t>~ 8.4%</a:t>
            </a:r>
            <a:endParaRPr lang="en-US" altLang="zh-CN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zh-CN" altLang="en-US" sz="2000" b="1" dirty="0" smtClean="0">
                <a:solidFill>
                  <a:schemeClr val="tx2"/>
                </a:solidFill>
                <a:latin typeface="+mn-ea"/>
                <a:ea typeface="+mn-ea"/>
              </a:rPr>
              <a:t>能量分辨率：</a:t>
            </a:r>
            <a:endParaRPr lang="en-US" altLang="zh-CN" sz="2000" b="1" dirty="0" smtClean="0">
              <a:solidFill>
                <a:schemeClr val="tx2"/>
              </a:solidFill>
              <a:latin typeface="+mn-ea"/>
              <a:ea typeface="+mn-ea"/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zh-CN" b="1" dirty="0" smtClean="0">
                <a:solidFill>
                  <a:schemeClr val="tx2"/>
                </a:solidFill>
              </a:rPr>
              <a:t>	</a:t>
            </a:r>
            <a:r>
              <a:rPr lang="en-US" altLang="zh-CN" dirty="0" smtClean="0">
                <a:solidFill>
                  <a:schemeClr val="tx2"/>
                </a:solidFill>
              </a:rPr>
              <a:t>Average</a:t>
            </a:r>
            <a:r>
              <a:rPr lang="en-US" altLang="zh-CN" dirty="0">
                <a:solidFill>
                  <a:schemeClr val="tx2"/>
                </a:solidFill>
              </a:rPr>
              <a:t>: </a:t>
            </a:r>
            <a:r>
              <a:rPr lang="en-US" altLang="zh-CN" dirty="0" smtClean="0">
                <a:solidFill>
                  <a:schemeClr val="tx2"/>
                </a:solidFill>
              </a:rPr>
              <a:t>21.53%</a:t>
            </a:r>
          </a:p>
          <a:p>
            <a:pPr eaLnBrk="1" hangingPunct="1">
              <a:spcBef>
                <a:spcPts val="300"/>
              </a:spcBef>
            </a:pPr>
            <a:r>
              <a:rPr lang="en-US" altLang="zh-CN" dirty="0" smtClean="0">
                <a:solidFill>
                  <a:schemeClr val="tx2"/>
                </a:solidFill>
              </a:rPr>
              <a:t>	Max</a:t>
            </a:r>
            <a:r>
              <a:rPr lang="en-US" altLang="zh-CN" dirty="0">
                <a:solidFill>
                  <a:schemeClr val="tx2"/>
                </a:solidFill>
              </a:rPr>
              <a:t>: </a:t>
            </a:r>
            <a:r>
              <a:rPr lang="en-US" altLang="zh-CN" dirty="0" smtClean="0">
                <a:solidFill>
                  <a:schemeClr val="tx2"/>
                </a:solidFill>
              </a:rPr>
              <a:t>23.65%</a:t>
            </a:r>
            <a:endParaRPr lang="en-US" altLang="zh-CN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en-US" altLang="zh-CN" dirty="0" smtClean="0">
                <a:solidFill>
                  <a:schemeClr val="tx2"/>
                </a:solidFill>
              </a:rPr>
              <a:t>	Min</a:t>
            </a:r>
            <a:r>
              <a:rPr lang="en-US" altLang="zh-CN" dirty="0">
                <a:solidFill>
                  <a:schemeClr val="tx2"/>
                </a:solidFill>
              </a:rPr>
              <a:t>: </a:t>
            </a:r>
            <a:r>
              <a:rPr lang="en-US" altLang="zh-CN" dirty="0" smtClean="0">
                <a:solidFill>
                  <a:schemeClr val="tx2"/>
                </a:solidFill>
              </a:rPr>
              <a:t>18.35%</a:t>
            </a:r>
            <a:endParaRPr lang="en-US" altLang="zh-CN" dirty="0">
              <a:solidFill>
                <a:schemeClr val="tx2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2957447" cy="258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1087676" y="2016780"/>
            <a:ext cx="68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1.2cm</a:t>
            </a:r>
            <a:endParaRPr lang="zh-CN" altLang="en-US" sz="1600" dirty="0"/>
          </a:p>
        </p:txBody>
      </p:sp>
      <p:sp>
        <p:nvSpPr>
          <p:cNvPr id="2" name="左大括号 1"/>
          <p:cNvSpPr/>
          <p:nvPr/>
        </p:nvSpPr>
        <p:spPr>
          <a:xfrm>
            <a:off x="1619672" y="2060848"/>
            <a:ext cx="72008" cy="288032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左大括号 17"/>
          <p:cNvSpPr/>
          <p:nvPr/>
        </p:nvSpPr>
        <p:spPr>
          <a:xfrm rot="5400000">
            <a:off x="1871698" y="1808818"/>
            <a:ext cx="72010" cy="288035"/>
          </a:xfrm>
          <a:prstGeom prst="leftBrac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547664" y="1628800"/>
            <a:ext cx="682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1.2cm</a:t>
            </a:r>
            <a:endParaRPr lang="zh-CN" altLang="en-US" sz="1600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0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焦平面</a:t>
            </a:r>
            <a:r>
              <a:rPr lang="zh-CN" altLang="en-US" dirty="0" smtClean="0"/>
              <a:t>探测器的成像</a:t>
            </a:r>
            <a:r>
              <a:rPr lang="zh-CN" altLang="en-US" dirty="0"/>
              <a:t>研究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026" name="Picture 2" descr="L:\EP-test\SingleGEM_DigitalTest\2015\2015-06-23\2\untitled folder\GIF-orig-picture\0044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" y="1226868"/>
            <a:ext cx="3024336" cy="49323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EP-test\SingleGEM_DigitalTest\2015\2015-06-23\2\untitled folder\GIF-fit\004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75006"/>
            <a:ext cx="4437414" cy="20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49" y="3872027"/>
            <a:ext cx="5516612" cy="196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椭圆 9">
            <a:hlinkClick r:id="rId5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4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 rot="16200000">
            <a:off x="5238835" y="2189047"/>
            <a:ext cx="831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1.6mm</a:t>
            </a:r>
            <a:endParaRPr lang="zh-CN" altLang="en-US" sz="1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焦平面</a:t>
            </a:r>
            <a:r>
              <a:rPr lang="zh-CN" altLang="en-US" dirty="0" smtClean="0"/>
              <a:t>探测器</a:t>
            </a:r>
            <a:r>
              <a:rPr lang="zh-CN" altLang="en-US" dirty="0"/>
              <a:t>的成像研究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12163"/>
            <a:ext cx="2388576" cy="22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36602"/>
            <a:ext cx="2363952" cy="216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93509"/>
            <a:ext cx="2376264" cy="225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514467"/>
              </p:ext>
            </p:extLst>
          </p:nvPr>
        </p:nvGraphicFramePr>
        <p:xfrm>
          <a:off x="5285088" y="1695736"/>
          <a:ext cx="1879200" cy="187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200"/>
                <a:gridCol w="313200"/>
                <a:gridCol w="313200"/>
                <a:gridCol w="313200"/>
                <a:gridCol w="313200"/>
                <a:gridCol w="313200"/>
              </a:tblGrid>
              <a:tr h="31200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2000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000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000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000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2000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marL="69038" marR="69038" marT="34520" marB="345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marL="69038" marR="69038" marT="34520" marB="345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椭圆 10"/>
          <p:cNvSpPr/>
          <p:nvPr/>
        </p:nvSpPr>
        <p:spPr>
          <a:xfrm>
            <a:off x="5717136" y="2055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365208" y="278177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653240" y="313589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5789144" y="2091780"/>
            <a:ext cx="676825" cy="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759744" y="2120667"/>
            <a:ext cx="13364" cy="72599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465969" y="2091780"/>
            <a:ext cx="309496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rot="5400000">
            <a:off x="5620547" y="3001411"/>
            <a:ext cx="309496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89143" y="1839752"/>
            <a:ext cx="831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1.6mm</a:t>
            </a:r>
            <a:endParaRPr lang="zh-CN" alt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309461" y="1850785"/>
            <a:ext cx="831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0.8mm</a:t>
            </a:r>
            <a:endParaRPr lang="zh-CN" alt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234857" y="2797634"/>
            <a:ext cx="831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0.8mm</a:t>
            </a:r>
            <a:endParaRPr lang="zh-CN" altLang="en-US" sz="12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0514"/>
            <a:ext cx="2997098" cy="224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日期占位符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4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16" grpId="2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55576" y="1484784"/>
            <a:ext cx="7552349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 smtClean="0"/>
              <a:t>-  </a:t>
            </a:r>
            <a:r>
              <a:rPr lang="zh-CN" altLang="en-US" sz="3200" b="1" dirty="0" smtClean="0"/>
              <a:t>总结：</a:t>
            </a:r>
            <a:endParaRPr lang="en-US" altLang="zh-CN" sz="3200" b="1" dirty="0" smtClean="0"/>
          </a:p>
          <a:p>
            <a:r>
              <a:rPr lang="en-US" altLang="zh-CN" dirty="0" smtClean="0">
                <a:solidFill>
                  <a:srgbClr val="0000FF"/>
                </a:solidFill>
              </a:rPr>
              <a:t>EP/WXT</a:t>
            </a:r>
            <a:r>
              <a:rPr lang="zh-CN" altLang="en-US" dirty="0" smtClean="0">
                <a:solidFill>
                  <a:srgbClr val="0000FF"/>
                </a:solidFill>
              </a:rPr>
              <a:t>探测器原理机搭建完成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探测器增益均匀性在</a:t>
            </a:r>
            <a:r>
              <a:rPr lang="en-US" altLang="zh-CN" dirty="0" smtClean="0">
                <a:solidFill>
                  <a:srgbClr val="0000FF"/>
                </a:solidFill>
              </a:rPr>
              <a:t>8%</a:t>
            </a:r>
            <a:r>
              <a:rPr lang="zh-CN" altLang="en-US" dirty="0" smtClean="0">
                <a:solidFill>
                  <a:srgbClr val="0000FF"/>
                </a:solidFill>
              </a:rPr>
              <a:t>左右，能量分辨率小于</a:t>
            </a:r>
            <a:r>
              <a:rPr lang="en-US" altLang="zh-CN" dirty="0" smtClean="0">
                <a:solidFill>
                  <a:srgbClr val="0000FF"/>
                </a:solidFill>
              </a:rPr>
              <a:t>25%</a:t>
            </a:r>
          </a:p>
          <a:p>
            <a:r>
              <a:rPr lang="zh-CN" altLang="en-US" dirty="0" smtClean="0">
                <a:solidFill>
                  <a:srgbClr val="0000FF"/>
                </a:solidFill>
              </a:rPr>
              <a:t>完成初步成像测试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sz="3200" b="1" dirty="0" smtClean="0"/>
              <a:t>-  </a:t>
            </a:r>
            <a:r>
              <a:rPr lang="zh-CN" altLang="en-US" sz="3200" b="1" dirty="0" smtClean="0"/>
              <a:t>展望：</a:t>
            </a:r>
            <a:endParaRPr lang="en-US" altLang="zh-CN" sz="3200" b="1" dirty="0" smtClean="0"/>
          </a:p>
          <a:p>
            <a:r>
              <a:rPr lang="zh-CN" altLang="en-US" dirty="0" smtClean="0">
                <a:solidFill>
                  <a:srgbClr val="0000FF"/>
                </a:solidFill>
              </a:rPr>
              <a:t>进一步优化探测器结构、气体和场笼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优化探测器读出版</a:t>
            </a:r>
            <a:r>
              <a:rPr lang="zh-CN" altLang="en-US" smtClean="0">
                <a:solidFill>
                  <a:srgbClr val="0000FF"/>
                </a:solidFill>
              </a:rPr>
              <a:t>的设计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总结和展望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5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177605" y="2348880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 smtClean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谢谢！</a:t>
            </a:r>
            <a:endParaRPr lang="zh-CN" altLang="en-US" sz="9600" b="1" dirty="0">
              <a:solidFill>
                <a:schemeClr val="tx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97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EP</a:t>
            </a:r>
            <a:r>
              <a:rPr lang="zh-CN" altLang="en-US" dirty="0" smtClean="0"/>
              <a:t>卫星的科学</a:t>
            </a:r>
            <a:r>
              <a:rPr lang="zh-CN" altLang="en-US" dirty="0"/>
              <a:t>意义与需求</a:t>
            </a:r>
          </a:p>
        </p:txBody>
      </p:sp>
      <p:sp>
        <p:nvSpPr>
          <p:cNvPr id="6" name="矩形 5"/>
          <p:cNvSpPr/>
          <p:nvPr/>
        </p:nvSpPr>
        <p:spPr>
          <a:xfrm>
            <a:off x="1383532" y="1345411"/>
            <a:ext cx="657284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 smtClean="0">
                <a:solidFill>
                  <a:schemeClr val="tx2"/>
                </a:solidFill>
              </a:rPr>
              <a:t>EP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（爱因斯坦</a:t>
            </a:r>
            <a:r>
              <a:rPr kumimoji="1" lang="zh-CN" altLang="en-US" sz="2400" b="1" dirty="0">
                <a:solidFill>
                  <a:schemeClr val="tx2"/>
                </a:solidFill>
              </a:rPr>
              <a:t>探针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卫星）：</a:t>
            </a:r>
            <a:endParaRPr kumimoji="1" lang="en-US" altLang="zh-CN" sz="2400" b="1" dirty="0" smtClean="0">
              <a:solidFill>
                <a:schemeClr val="tx2"/>
              </a:solidFill>
            </a:endParaRPr>
          </a:p>
          <a:p>
            <a:r>
              <a:rPr kumimoji="1" lang="en-US" altLang="zh-CN" sz="2400" b="1" dirty="0">
                <a:solidFill>
                  <a:schemeClr val="tx2"/>
                </a:solidFill>
              </a:rPr>
              <a:t> </a:t>
            </a:r>
            <a:r>
              <a:rPr kumimoji="1" lang="en-US" altLang="zh-CN" sz="2400" b="1" dirty="0" smtClean="0">
                <a:solidFill>
                  <a:schemeClr val="tx2"/>
                </a:solidFill>
              </a:rPr>
              <a:t>                                     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高灵敏度</a:t>
            </a:r>
            <a:r>
              <a:rPr kumimoji="1" lang="en-US" altLang="zh-CN" sz="2400" b="1" dirty="0" smtClean="0">
                <a:solidFill>
                  <a:schemeClr val="tx2"/>
                </a:solidFill>
              </a:rPr>
              <a:t>X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射线时域天文学</a:t>
            </a:r>
            <a:endParaRPr kumimoji="1" lang="en-US" altLang="zh-CN" sz="2400" b="1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kumimoji="1" lang="zh-CN" altLang="en-US" sz="2400" b="1" dirty="0" smtClean="0">
                <a:solidFill>
                  <a:schemeClr val="tx2"/>
                </a:solidFill>
              </a:rPr>
              <a:t>需求：为主要仪器宽视场</a:t>
            </a:r>
            <a:r>
              <a:rPr kumimoji="1" lang="en-US" altLang="zh-CN" sz="2400" b="1" dirty="0" smtClean="0">
                <a:solidFill>
                  <a:schemeClr val="tx2"/>
                </a:solidFill>
              </a:rPr>
              <a:t>X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射线望远镜（</a:t>
            </a:r>
            <a:r>
              <a:rPr kumimoji="1" lang="en-US" altLang="zh-CN" sz="2400" b="1" dirty="0" smtClean="0">
                <a:solidFill>
                  <a:schemeClr val="tx2"/>
                </a:solidFill>
              </a:rPr>
              <a:t>WXT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）</a:t>
            </a:r>
            <a:endParaRPr kumimoji="1" lang="en-US" altLang="zh-CN" sz="2400" b="1" dirty="0" smtClean="0">
              <a:solidFill>
                <a:schemeClr val="tx2"/>
              </a:solidFill>
            </a:endParaRPr>
          </a:p>
          <a:p>
            <a:r>
              <a:rPr kumimoji="1" lang="en-US" altLang="zh-CN" sz="2400" b="1" dirty="0">
                <a:solidFill>
                  <a:schemeClr val="tx2"/>
                </a:solidFill>
              </a:rPr>
              <a:t> </a:t>
            </a:r>
            <a:r>
              <a:rPr kumimoji="1" lang="en-US" altLang="zh-CN" sz="2400" b="1" dirty="0" smtClean="0">
                <a:solidFill>
                  <a:schemeClr val="tx2"/>
                </a:solidFill>
              </a:rPr>
              <a:t>             </a:t>
            </a:r>
            <a:r>
              <a:rPr kumimoji="1" lang="zh-CN" altLang="en-US" sz="2400" b="1" dirty="0" smtClean="0">
                <a:solidFill>
                  <a:schemeClr val="tx2"/>
                </a:solidFill>
              </a:rPr>
              <a:t>提供焦平面探测器</a:t>
            </a:r>
            <a:endParaRPr kumimoji="1" lang="en-US" altLang="zh-CN" sz="2400" b="1" dirty="0" smtClean="0">
              <a:solidFill>
                <a:schemeClr val="tx2"/>
              </a:solidFill>
            </a:endParaRPr>
          </a:p>
        </p:txBody>
      </p:sp>
      <p:pic>
        <p:nvPicPr>
          <p:cNvPr id="2050" name="图片 26" descr="说明: C:\Users\xil\Desktop\6-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49" y="3628047"/>
            <a:ext cx="322792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682A-FF92-43EA-A880-0424154B736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12976"/>
            <a:ext cx="4372372" cy="3206406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1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ep_mirr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5010945" cy="3685148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焦</a:t>
            </a:r>
            <a:r>
              <a:rPr kumimoji="1" lang="zh-CN" altLang="en-US" dirty="0"/>
              <a:t>平面</a:t>
            </a:r>
            <a:r>
              <a:rPr kumimoji="1" lang="zh-CN" altLang="en-US" dirty="0" smtClean="0"/>
              <a:t>探测器大小与面积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338081" y="1772816"/>
            <a:ext cx="3338374" cy="2693909"/>
            <a:chOff x="5187059" y="931280"/>
            <a:chExt cx="4062724" cy="3025913"/>
          </a:xfrm>
        </p:grpSpPr>
        <p:sp>
          <p:nvSpPr>
            <p:cNvPr id="14" name="右箭头 13"/>
            <p:cNvSpPr/>
            <p:nvPr/>
          </p:nvSpPr>
          <p:spPr>
            <a:xfrm>
              <a:off x="5187059" y="1982749"/>
              <a:ext cx="1214493" cy="492905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/>
            <a:srcRect l="68900" t="66658" r="6287" b="4749"/>
            <a:stretch/>
          </p:blipFill>
          <p:spPr>
            <a:xfrm>
              <a:off x="6401552" y="1152224"/>
              <a:ext cx="2739110" cy="2804969"/>
            </a:xfrm>
            <a:prstGeom prst="rect">
              <a:avLst/>
            </a:prstGeom>
          </p:spPr>
        </p:pic>
        <p:sp>
          <p:nvSpPr>
            <p:cNvPr id="16" name="文本框 11"/>
            <p:cNvSpPr txBox="1"/>
            <p:nvPr/>
          </p:nvSpPr>
          <p:spPr bwMode="auto">
            <a:xfrm>
              <a:off x="6309511" y="931280"/>
              <a:ext cx="2940272" cy="518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latin typeface="+mn-ea"/>
                </a:rPr>
                <a:t>7</a:t>
              </a:r>
              <a:r>
                <a:rPr kumimoji="1" lang="en-US" altLang="zh-CN" sz="2400" dirty="0" smtClean="0">
                  <a:latin typeface="+mn-ea"/>
                </a:rPr>
                <a:t>cm </a:t>
              </a:r>
              <a:r>
                <a:rPr kumimoji="1" lang="en-US" altLang="zh-CN" sz="2400" dirty="0">
                  <a:latin typeface="+mn-ea"/>
                </a:rPr>
                <a:t>× </a:t>
              </a:r>
              <a:r>
                <a:rPr kumimoji="1" lang="en-US" altLang="zh-CN" sz="2400" dirty="0" smtClean="0">
                  <a:latin typeface="+mn-ea"/>
                </a:rPr>
                <a:t>7cm × 36</a:t>
              </a:r>
              <a:endParaRPr kumimoji="1" lang="zh-CN" altLang="en-US" sz="24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6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焦平面探测器需求和研究路线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9838" y="1544923"/>
            <a:ext cx="7137942" cy="2221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 smtClean="0"/>
              <a:t>-  </a:t>
            </a:r>
            <a:r>
              <a:rPr lang="zh-CN" altLang="en-US" sz="3200" b="1" dirty="0" smtClean="0"/>
              <a:t>需求</a:t>
            </a:r>
            <a:endParaRPr lang="en-US" altLang="zh-CN" sz="3200" b="1" dirty="0" smtClean="0"/>
          </a:p>
          <a:p>
            <a:pPr lvl="1"/>
            <a:r>
              <a:rPr lang="zh-CN" altLang="en-US" sz="2400" b="1" dirty="0" smtClean="0">
                <a:solidFill>
                  <a:srgbClr val="FF0000"/>
                </a:solidFill>
              </a:rPr>
              <a:t>大面积                  </a:t>
            </a:r>
            <a:r>
              <a:rPr lang="zh-CN" altLang="en-US" sz="2400" b="1" dirty="0" smtClean="0"/>
              <a:t>单模块</a:t>
            </a:r>
            <a:r>
              <a:rPr lang="en-US" altLang="zh-CN" sz="2400" b="1" dirty="0" smtClean="0"/>
              <a:t>8 </a:t>
            </a:r>
            <a:r>
              <a:rPr lang="en-US" altLang="zh-CN" sz="2400" b="1" dirty="0"/>
              <a:t>cm × 8 </a:t>
            </a:r>
            <a:r>
              <a:rPr lang="en-US" altLang="zh-CN" sz="2400" b="1" dirty="0" smtClean="0"/>
              <a:t>cm, 36</a:t>
            </a:r>
            <a:r>
              <a:rPr lang="zh-CN" altLang="en-US" sz="2400" b="1" dirty="0" smtClean="0"/>
              <a:t>个模块</a:t>
            </a:r>
            <a:endParaRPr lang="en-US" altLang="zh-CN" sz="2400" b="1" dirty="0" smtClean="0"/>
          </a:p>
          <a:p>
            <a:pPr lvl="1"/>
            <a:r>
              <a:rPr lang="zh-CN" altLang="en-US" sz="2400" b="1" dirty="0" smtClean="0">
                <a:solidFill>
                  <a:srgbClr val="FF0000"/>
                </a:solidFill>
              </a:rPr>
              <a:t>位置分辨率         </a:t>
            </a:r>
            <a:r>
              <a:rPr lang="en-US" altLang="zh-CN" sz="2400" b="1" dirty="0" smtClean="0"/>
              <a:t>~200</a:t>
            </a:r>
            <a:r>
              <a:rPr lang="zh-CN" altLang="en-US" sz="2400" b="1" dirty="0" smtClean="0"/>
              <a:t> </a:t>
            </a:r>
            <a:r>
              <a:rPr lang="en-US" altLang="zh-CN" sz="2400" b="1" dirty="0" err="1" smtClean="0"/>
              <a:t>μm</a:t>
            </a:r>
            <a:r>
              <a:rPr lang="zh-CN" altLang="en-US" sz="2400" b="1" dirty="0" smtClean="0"/>
              <a:t>（</a:t>
            </a:r>
            <a:r>
              <a:rPr lang="en-US" altLang="zh-CN" sz="2400" b="1" dirty="0" smtClean="0"/>
              <a:t>RMS</a:t>
            </a:r>
            <a:r>
              <a:rPr lang="zh-CN" altLang="en-US" sz="2400" b="1" dirty="0" smtClean="0"/>
              <a:t>）</a:t>
            </a:r>
            <a:endParaRPr lang="en-US" altLang="zh-CN" sz="2400" b="1" dirty="0" smtClean="0"/>
          </a:p>
          <a:p>
            <a:pPr lvl="1"/>
            <a:r>
              <a:rPr kumimoji="1" lang="zh-CN" altLang="en-US" sz="2400" b="1" dirty="0" smtClean="0">
                <a:solidFill>
                  <a:srgbClr val="FF0000"/>
                </a:solidFill>
              </a:rPr>
              <a:t>低能区                  </a:t>
            </a:r>
            <a:r>
              <a:rPr kumimoji="1" lang="en-US" altLang="zh-CN" sz="2400" b="1" dirty="0" smtClean="0"/>
              <a:t>0.5 – 4 </a:t>
            </a:r>
            <a:r>
              <a:rPr kumimoji="1" lang="en-US" altLang="zh-CN" sz="2400" b="1" dirty="0" err="1" smtClean="0"/>
              <a:t>keV</a:t>
            </a:r>
            <a:endParaRPr kumimoji="1" lang="en-US" altLang="zh-CN" sz="2400" b="1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849-5C79-2E4D-9B9D-4C2B457AC4C0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836464" y="3789040"/>
            <a:ext cx="7714006" cy="2304256"/>
          </a:xfrm>
          <a:prstGeom prst="rect">
            <a:avLst/>
          </a:prstGeom>
        </p:spPr>
        <p:txBody>
          <a:bodyPr vert="horz" lIns="91440" tIns="45720" rIns="91440" bIns="45720" numCol="2" spcCol="21600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Symbol" pitchFamily="18" charset="2"/>
              <a:buNone/>
            </a:pPr>
            <a:r>
              <a:rPr lang="en-US" altLang="zh-CN" sz="3200" b="1" dirty="0" smtClean="0"/>
              <a:t>-  </a:t>
            </a:r>
            <a:r>
              <a:rPr lang="zh-CN" altLang="en-US" sz="3200" b="1" dirty="0" smtClean="0"/>
              <a:t>研究路线</a:t>
            </a:r>
            <a:endParaRPr lang="en-US" altLang="zh-CN" sz="3200" b="1" dirty="0" smtClean="0"/>
          </a:p>
          <a:p>
            <a:r>
              <a:rPr lang="zh-CN" altLang="en-US" b="1" dirty="0" smtClean="0">
                <a:hlinkClick r:id="rId2" action="ppaction://hlinksldjump"/>
              </a:rPr>
              <a:t>探测器方案</a:t>
            </a:r>
            <a:endParaRPr lang="en-US" altLang="zh-CN" b="1" dirty="0" smtClean="0"/>
          </a:p>
          <a:p>
            <a:r>
              <a:rPr lang="zh-CN" altLang="en-US" b="1" dirty="0" smtClean="0">
                <a:hlinkClick r:id="rId3" action="ppaction://hlinksldjump"/>
              </a:rPr>
              <a:t>气体的选择</a:t>
            </a:r>
            <a:endParaRPr lang="en-US" altLang="zh-CN" b="1" dirty="0" smtClean="0"/>
          </a:p>
          <a:p>
            <a:r>
              <a:rPr lang="zh-CN" altLang="en-US" b="1" dirty="0" smtClean="0">
                <a:hlinkClick r:id="rId4" action="ppaction://hlinksldjump"/>
              </a:rPr>
              <a:t>超薄入射窗的设计</a:t>
            </a:r>
            <a:endParaRPr lang="en-US" altLang="zh-CN" b="1" dirty="0" smtClean="0"/>
          </a:p>
          <a:p>
            <a:endParaRPr lang="en-US" altLang="zh-CN" b="1" dirty="0"/>
          </a:p>
          <a:p>
            <a:pPr>
              <a:spcAft>
                <a:spcPts val="1200"/>
              </a:spcAft>
            </a:pPr>
            <a:endParaRPr lang="en-US" altLang="zh-CN" sz="3200" b="1" dirty="0" smtClean="0"/>
          </a:p>
          <a:p>
            <a:pPr>
              <a:spcBef>
                <a:spcPts val="576"/>
              </a:spcBef>
            </a:pPr>
            <a:r>
              <a:rPr lang="en-US" altLang="zh-CN" b="1" dirty="0" smtClean="0">
                <a:hlinkClick r:id="rId5" action="ppaction://hlinksldjump"/>
              </a:rPr>
              <a:t>GEM</a:t>
            </a:r>
            <a:r>
              <a:rPr lang="zh-CN" altLang="en-US" b="1" dirty="0" smtClean="0">
                <a:hlinkClick r:id="rId5" action="ppaction://hlinksldjump"/>
              </a:rPr>
              <a:t>膜的选择</a:t>
            </a:r>
            <a:endParaRPr lang="en-US" altLang="zh-CN" b="1" dirty="0" smtClean="0"/>
          </a:p>
          <a:p>
            <a:r>
              <a:rPr lang="zh-CN" altLang="en-US" b="1" dirty="0" smtClean="0">
                <a:hlinkClick r:id="rId6" action="ppaction://hlinksldjump"/>
              </a:rPr>
              <a:t>电场场笼的设计</a:t>
            </a:r>
            <a:endParaRPr lang="en-US" altLang="zh-CN" b="1" dirty="0" smtClean="0"/>
          </a:p>
          <a:p>
            <a:r>
              <a:rPr lang="zh-CN" altLang="en-US" b="1" dirty="0" smtClean="0">
                <a:hlinkClick r:id="rId7" action="ppaction://hlinksldjump"/>
              </a:rPr>
              <a:t>读出方案的设计</a:t>
            </a:r>
            <a:endParaRPr lang="en-US" altLang="zh-CN" b="1" dirty="0" smtClean="0"/>
          </a:p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焦平面探测器</a:t>
            </a:r>
            <a:r>
              <a:rPr kumimoji="1" lang="zh-CN" altLang="en-US" dirty="0" smtClean="0"/>
              <a:t>方案</a:t>
            </a:r>
            <a:endParaRPr kumimoji="1"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467590"/>
              </p:ext>
            </p:extLst>
          </p:nvPr>
        </p:nvGraphicFramePr>
        <p:xfrm>
          <a:off x="179515" y="1556792"/>
          <a:ext cx="8784973" cy="2160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006"/>
                <a:gridCol w="1527263"/>
                <a:gridCol w="1152128"/>
                <a:gridCol w="1152128"/>
                <a:gridCol w="1008112"/>
                <a:gridCol w="792088"/>
                <a:gridCol w="792088"/>
                <a:gridCol w="720080"/>
                <a:gridCol w="720080"/>
              </a:tblGrid>
              <a:tr h="66072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探测器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面积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空间分辨率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时间分辨率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能量分辨率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量子效率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高压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成本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制冷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</a:tr>
              <a:tr h="83879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100">
                          <a:effectLst/>
                        </a:rPr>
                        <a:t>GEM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大，可达几百平方厘米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中等</a:t>
                      </a:r>
                      <a:r>
                        <a:rPr lang="zh-CN" sz="2000" kern="100" dirty="0" smtClean="0">
                          <a:effectLst/>
                        </a:rPr>
                        <a:t>，</a:t>
                      </a:r>
                      <a:endParaRPr lang="en-US" altLang="zh-CN" sz="2000" kern="100" dirty="0" smtClean="0">
                        <a:effectLst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 smtClean="0">
                          <a:effectLst/>
                        </a:rPr>
                        <a:t>亚</a:t>
                      </a:r>
                      <a:r>
                        <a:rPr lang="zh-CN" sz="2000" kern="100" dirty="0">
                          <a:effectLst/>
                        </a:rPr>
                        <a:t>毫米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可达纳秒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中等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高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需要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低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无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</a:tr>
              <a:tr h="66072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kern="100">
                          <a:effectLst/>
                        </a:rPr>
                        <a:t>CCDs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小，拼接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 smtClean="0">
                          <a:effectLst/>
                        </a:rPr>
                        <a:t>好</a:t>
                      </a:r>
                      <a:r>
                        <a:rPr lang="zh-CN" altLang="en-US" sz="2000" kern="100" dirty="0" smtClean="0">
                          <a:effectLst/>
                        </a:rPr>
                        <a:t>，</a:t>
                      </a:r>
                      <a:r>
                        <a:rPr lang="zh-CN" sz="2000" kern="100" dirty="0" smtClean="0">
                          <a:effectLst/>
                        </a:rPr>
                        <a:t>微米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约秒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高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>
                          <a:effectLst/>
                        </a:rPr>
                        <a:t>高</a:t>
                      </a:r>
                      <a:endParaRPr lang="zh-CN" sz="20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无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高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2000" kern="100" dirty="0">
                          <a:effectLst/>
                        </a:rPr>
                        <a:t>需要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  <p:pic>
        <p:nvPicPr>
          <p:cNvPr id="1025" name="图片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2357"/>
          <a:stretch>
            <a:fillRect/>
          </a:stretch>
        </p:blipFill>
        <p:spPr bwMode="auto">
          <a:xfrm>
            <a:off x="755576" y="3933056"/>
            <a:ext cx="3414600" cy="25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ownloa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3783465"/>
            <a:ext cx="2736304" cy="2623936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682A-FF92-43EA-A880-0424154B736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5" name="椭圆 4">
            <a:hlinkClick r:id="rId7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8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251520" y="2132856"/>
            <a:ext cx="4320480" cy="2520280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400" dirty="0" err="1" smtClean="0"/>
              <a:t>Xe</a:t>
            </a:r>
            <a:r>
              <a:rPr kumimoji="1" lang="en-US" altLang="zh-CN" sz="2400" dirty="0" smtClean="0"/>
              <a:t> + CO2 (double-GEM)</a:t>
            </a:r>
          </a:p>
          <a:p>
            <a:pPr lvl="1"/>
            <a:r>
              <a:rPr kumimoji="1" lang="en-US" altLang="zh-CN" sz="2400" dirty="0" err="1" smtClean="0"/>
              <a:t>Xe</a:t>
            </a:r>
            <a:r>
              <a:rPr kumimoji="1" lang="en-US" altLang="zh-CN" sz="2400" dirty="0" smtClean="0"/>
              <a:t> + CH4 (single-GEM)</a:t>
            </a:r>
          </a:p>
          <a:p>
            <a:pPr lvl="1"/>
            <a:r>
              <a:rPr kumimoji="1" lang="en-US" altLang="zh-CN" sz="2400" dirty="0" smtClean="0"/>
              <a:t>1000 </a:t>
            </a:r>
            <a:r>
              <a:rPr kumimoji="1" lang="en-US" altLang="zh-CN" sz="2400" dirty="0" err="1" smtClean="0"/>
              <a:t>Torr</a:t>
            </a:r>
            <a:r>
              <a:rPr kumimoji="1" lang="en-US" altLang="zh-CN" sz="2400" dirty="0" smtClean="0"/>
              <a:t> (1.3 </a:t>
            </a:r>
            <a:r>
              <a:rPr kumimoji="1" lang="en-US" altLang="zh-CN" sz="2400" dirty="0" err="1" smtClean="0"/>
              <a:t>atm</a:t>
            </a:r>
            <a:r>
              <a:rPr kumimoji="1" lang="en-US" altLang="zh-CN" sz="2400" dirty="0" smtClean="0"/>
              <a:t>)</a:t>
            </a:r>
          </a:p>
          <a:p>
            <a:pPr lvl="1"/>
            <a:r>
              <a:rPr kumimoji="1" lang="en-US" altLang="zh-CN" sz="2400" dirty="0" smtClean="0"/>
              <a:t>8mm absorption depth</a:t>
            </a: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849-5C79-2E4D-9B9D-4C2B457AC4C0}" type="slidenum">
              <a:rPr kumimoji="1" lang="zh-CN" altLang="en-US" smtClean="0"/>
              <a:t>6</a:t>
            </a:fld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74985"/>
            <a:ext cx="4081719" cy="3266973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39534" cy="856621"/>
          </a:xfrm>
        </p:spPr>
        <p:txBody>
          <a:bodyPr>
            <a:normAutofit/>
          </a:bodyPr>
          <a:lstStyle/>
          <a:p>
            <a:r>
              <a:rPr kumimoji="1" lang="zh-CN" altLang="en-US" dirty="0"/>
              <a:t>焦平面探测器</a:t>
            </a:r>
            <a:r>
              <a:rPr kumimoji="1" lang="zh-CN" altLang="en-US" dirty="0" smtClean="0"/>
              <a:t>气体选择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9" name="椭圆 8">
            <a:hlinkClick r:id="rId3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7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超薄</a:t>
            </a:r>
            <a:r>
              <a:rPr kumimoji="1" lang="en-US" altLang="zh-CN" dirty="0" smtClean="0"/>
              <a:t>X</a:t>
            </a:r>
            <a:r>
              <a:rPr kumimoji="1" lang="zh-CN" altLang="en-US" dirty="0" smtClean="0"/>
              <a:t>射线入射窗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584" y="1628800"/>
            <a:ext cx="7408333" cy="3450696"/>
          </a:xfrm>
        </p:spPr>
        <p:txBody>
          <a:bodyPr/>
          <a:lstStyle/>
          <a:p>
            <a:r>
              <a:rPr kumimoji="1" lang="en-US" altLang="zh-CN" dirty="0"/>
              <a:t>40nm </a:t>
            </a:r>
            <a:r>
              <a:rPr kumimoji="1" lang="en-US" altLang="zh-CN" dirty="0" smtClean="0"/>
              <a:t>Si3N4 </a:t>
            </a:r>
            <a:r>
              <a:rPr kumimoji="1" lang="en-US" altLang="zh-CN" dirty="0"/>
              <a:t>+ 30nm </a:t>
            </a:r>
            <a:r>
              <a:rPr kumimoji="1" lang="en-US" altLang="zh-CN" dirty="0" smtClean="0"/>
              <a:t>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 </a:t>
            </a:r>
            <a:r>
              <a:rPr kumimoji="1" lang="zh-CN" altLang="en-US" dirty="0" smtClean="0"/>
              <a:t>硅网支撑</a:t>
            </a:r>
            <a:endParaRPr kumimoji="1" lang="en-US" altLang="zh-CN" dirty="0"/>
          </a:p>
          <a:p>
            <a:r>
              <a:rPr kumimoji="1" lang="zh-CN" altLang="en-US" dirty="0" smtClean="0"/>
              <a:t>透过率：</a:t>
            </a:r>
            <a:r>
              <a:rPr kumimoji="1" lang="en-US" altLang="zh-CN" dirty="0" smtClean="0"/>
              <a:t>60</a:t>
            </a:r>
            <a:r>
              <a:rPr kumimoji="1" lang="en-US" altLang="zh-CN" dirty="0"/>
              <a:t>% at 0.5 </a:t>
            </a:r>
            <a:r>
              <a:rPr kumimoji="1" lang="en-US" altLang="zh-CN" dirty="0" err="1"/>
              <a:t>keV</a:t>
            </a:r>
            <a:r>
              <a:rPr kumimoji="1" lang="en-US" altLang="zh-CN" dirty="0"/>
              <a:t>, ~80% above 1 </a:t>
            </a:r>
            <a:r>
              <a:rPr kumimoji="1" lang="en-US" altLang="zh-CN" dirty="0" err="1" smtClean="0"/>
              <a:t>keV</a:t>
            </a:r>
            <a:endParaRPr kumimoji="1" lang="en-US" altLang="zh-CN" dirty="0" smtClean="0"/>
          </a:p>
          <a:p>
            <a:r>
              <a:rPr kumimoji="1" lang="zh-CN" altLang="en-US" dirty="0" smtClean="0"/>
              <a:t>芬兰</a:t>
            </a:r>
            <a:r>
              <a:rPr kumimoji="1" lang="en-US" altLang="zh-CN" dirty="0" smtClean="0"/>
              <a:t>HS Foil</a:t>
            </a:r>
          </a:p>
          <a:p>
            <a:pPr lvl="1"/>
            <a:r>
              <a:rPr kumimoji="1" lang="zh-CN" altLang="en-US" dirty="0" smtClean="0"/>
              <a:t>新工艺可获得大面积窗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40mm</a:t>
            </a:r>
            <a:r>
              <a:rPr kumimoji="1" lang="zh-CN" altLang="en-US" dirty="0" smtClean="0"/>
              <a:t>（右图）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100mm</a:t>
            </a:r>
            <a:r>
              <a:rPr kumimoji="1" lang="zh-CN" altLang="en-US" dirty="0" smtClean="0"/>
              <a:t>可获得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849-5C79-2E4D-9B9D-4C2B457AC4C0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6910" t="20671" r="25717" b="10671"/>
          <a:stretch/>
        </p:blipFill>
        <p:spPr>
          <a:xfrm>
            <a:off x="5220072" y="2924944"/>
            <a:ext cx="2970542" cy="2666105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8" name="椭圆 7">
            <a:hlinkClick r:id="rId3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98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1043608" y="1556792"/>
            <a:ext cx="7484482" cy="3633268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GEM Foil</a:t>
            </a:r>
          </a:p>
          <a:p>
            <a:pPr lvl="1"/>
            <a:r>
              <a:rPr kumimoji="1" lang="en-US" altLang="zh-CN" sz="2400" dirty="0" smtClean="0"/>
              <a:t>Laser etched GEMs delivered by </a:t>
            </a:r>
            <a:r>
              <a:rPr kumimoji="1" lang="en-US" altLang="zh-CN" sz="2400" dirty="0" err="1" smtClean="0"/>
              <a:t>SciEnergy</a:t>
            </a:r>
            <a:endParaRPr kumimoji="1" lang="en-US" altLang="zh-CN" sz="2400" dirty="0" smtClean="0"/>
          </a:p>
          <a:p>
            <a:pPr lvl="1"/>
            <a:r>
              <a:rPr kumimoji="1" lang="en-US" altLang="zh-CN" sz="2400" dirty="0" smtClean="0"/>
              <a:t>LCP insulated, 140μm-pitch, 70μm-hole, 100μm-thick</a:t>
            </a:r>
            <a:endParaRPr kumimoji="1" lang="en-US" altLang="zh-CN" sz="2400" dirty="0"/>
          </a:p>
          <a:p>
            <a:pPr lvl="1"/>
            <a:endParaRPr kumimoji="1" lang="en-US" altLang="zh-CN" sz="2400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 smtClean="0"/>
              <a:t>第五届微结构气体探测器研讨会 </a:t>
            </a:r>
            <a:r>
              <a:rPr kumimoji="1" lang="en-US" altLang="zh-CN" smtClean="0"/>
              <a:t>- </a:t>
            </a:r>
            <a:r>
              <a:rPr kumimoji="1" lang="zh-CN" altLang="en-US" smtClean="0"/>
              <a:t>兰州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849-5C79-2E4D-9B9D-4C2B457AC4C0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789040"/>
            <a:ext cx="2269799" cy="1713262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39534" cy="856621"/>
          </a:xfrm>
        </p:spPr>
        <p:txBody>
          <a:bodyPr/>
          <a:lstStyle/>
          <a:p>
            <a:r>
              <a:rPr kumimoji="1" lang="en-US" altLang="zh-CN" dirty="0" smtClean="0"/>
              <a:t>GEM</a:t>
            </a:r>
            <a:r>
              <a:rPr kumimoji="1" lang="zh-CN" altLang="en-US" dirty="0" smtClean="0"/>
              <a:t>膜的选择</a:t>
            </a:r>
            <a:endParaRPr kumimoji="1"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  <p:sp>
        <p:nvSpPr>
          <p:cNvPr id="10" name="椭圆 9">
            <a:hlinkClick r:id="rId3" action="ppaction://hlinksldjump"/>
          </p:cNvPr>
          <p:cNvSpPr/>
          <p:nvPr/>
        </p:nvSpPr>
        <p:spPr>
          <a:xfrm>
            <a:off x="8460432" y="6165304"/>
            <a:ext cx="144016" cy="144016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789040"/>
            <a:ext cx="2232249" cy="17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2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C682A-FF92-43EA-A880-0424154B736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电场</a:t>
            </a:r>
            <a:r>
              <a:rPr lang="zh-CN" altLang="en-US" dirty="0"/>
              <a:t>场</a:t>
            </a:r>
            <a:r>
              <a:rPr lang="zh-CN" altLang="en-US" dirty="0" smtClean="0"/>
              <a:t>笼</a:t>
            </a:r>
            <a:r>
              <a:rPr lang="en-US" altLang="zh-CN" dirty="0" smtClean="0"/>
              <a:t>(Field cage)</a:t>
            </a:r>
            <a:r>
              <a:rPr lang="zh-CN" altLang="en-US" dirty="0" smtClean="0"/>
              <a:t>的设计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"/>
          <a:stretch/>
        </p:blipFill>
        <p:spPr bwMode="auto">
          <a:xfrm>
            <a:off x="5220072" y="1772816"/>
            <a:ext cx="33123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33123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1580" y="5174637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有</a:t>
            </a:r>
            <a:r>
              <a:rPr lang="zh-CN" altLang="en-US" sz="2000" b="1" dirty="0" smtClean="0"/>
              <a:t>效区</a:t>
            </a:r>
            <a:r>
              <a:rPr lang="en-US" altLang="zh-CN" sz="2000" b="1" dirty="0" smtClean="0"/>
              <a:t>8cm*8cm</a:t>
            </a:r>
            <a:r>
              <a:rPr lang="zh-CN" altLang="en-US" sz="2000" b="1" dirty="0" smtClean="0"/>
              <a:t>，在各个边沿加宽</a:t>
            </a:r>
            <a:r>
              <a:rPr lang="en-US" altLang="zh-CN" sz="2000" b="1" dirty="0" smtClean="0"/>
              <a:t>1cm</a:t>
            </a:r>
            <a:r>
              <a:rPr lang="zh-CN" altLang="en-US" sz="2000" b="1" dirty="0" smtClean="0"/>
              <a:t>，总面积为</a:t>
            </a:r>
            <a:r>
              <a:rPr lang="en-US" altLang="zh-CN" sz="2000" b="1" dirty="0" smtClean="0"/>
              <a:t>10cm*10cm</a:t>
            </a:r>
            <a:endParaRPr lang="zh-CN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76056" y="5085184"/>
            <a:ext cx="373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有</a:t>
            </a:r>
            <a:r>
              <a:rPr lang="zh-CN" altLang="en-US" sz="2000" b="1" dirty="0" smtClean="0"/>
              <a:t>效区</a:t>
            </a:r>
            <a:r>
              <a:rPr lang="en-US" altLang="zh-CN" sz="2000" b="1" dirty="0" smtClean="0"/>
              <a:t>8cm*8cm</a:t>
            </a:r>
            <a:r>
              <a:rPr lang="zh-CN" altLang="en-US" sz="2000" b="1" dirty="0" smtClean="0"/>
              <a:t>，在各个边沿加宽</a:t>
            </a:r>
            <a:r>
              <a:rPr lang="en-US" altLang="zh-CN" sz="2000" b="1" dirty="0" smtClean="0"/>
              <a:t>1cm</a:t>
            </a:r>
            <a:r>
              <a:rPr lang="zh-CN" altLang="en-US" sz="2000" b="1" dirty="0" smtClean="0"/>
              <a:t>，同时在漂移区中间设计有一宽</a:t>
            </a:r>
            <a:r>
              <a:rPr lang="en-US" altLang="zh-CN" sz="2000" b="1" dirty="0" smtClean="0"/>
              <a:t>3mm</a:t>
            </a:r>
            <a:r>
              <a:rPr lang="zh-CN" altLang="en-US" sz="2000" b="1" dirty="0" smtClean="0"/>
              <a:t>的电极框，总面积为</a:t>
            </a:r>
            <a:r>
              <a:rPr lang="en-US" altLang="zh-CN" sz="2000" b="1" dirty="0" smtClean="0"/>
              <a:t>10cm*10cm</a:t>
            </a:r>
            <a:endParaRPr lang="zh-CN" altLang="en-US" sz="2000" b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第五届微结构气体探测器研讨会 </a:t>
            </a:r>
            <a:r>
              <a:rPr lang="en-US" altLang="zh-CN" smtClean="0"/>
              <a:t>- </a:t>
            </a:r>
            <a:r>
              <a:rPr lang="zh-CN" altLang="en-US" smtClean="0"/>
              <a:t>兰州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2015/7/24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4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题1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1099</TotalTime>
  <Words>622</Words>
  <Application>Microsoft Office PowerPoint</Application>
  <PresentationFormat>全屏显示(4:3)</PresentationFormat>
  <Paragraphs>159</Paragraphs>
  <Slides>17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主题1</vt:lpstr>
      <vt:lpstr>爱因斯坦探针卫星焦平面探测器的设计与初步测试结果</vt:lpstr>
      <vt:lpstr>EP卫星的科学意义与需求</vt:lpstr>
      <vt:lpstr>焦平面探测器大小与面积</vt:lpstr>
      <vt:lpstr>焦平面探测器需求和研究路线</vt:lpstr>
      <vt:lpstr>焦平面探测器方案</vt:lpstr>
      <vt:lpstr>焦平面探测器气体选择</vt:lpstr>
      <vt:lpstr>超薄X射线入射窗</vt:lpstr>
      <vt:lpstr>GEM膜的选择</vt:lpstr>
      <vt:lpstr>电场场笼(Field cage)的设计</vt:lpstr>
      <vt:lpstr>电场一致性模拟</vt:lpstr>
      <vt:lpstr>读出板的设计</vt:lpstr>
      <vt:lpstr>焦平面探测器原理样机的设计</vt:lpstr>
      <vt:lpstr>焦平面探测器的均匀性研究</vt:lpstr>
      <vt:lpstr>焦平面探测器的成像研究</vt:lpstr>
      <vt:lpstr>焦平面探测器的成像研究</vt:lpstr>
      <vt:lpstr>总结和展望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</dc:title>
  <dc:creator>wwx</dc:creator>
  <cp:lastModifiedBy>W2013</cp:lastModifiedBy>
  <cp:revision>75</cp:revision>
  <dcterms:created xsi:type="dcterms:W3CDTF">2015-07-17T15:39:12Z</dcterms:created>
  <dcterms:modified xsi:type="dcterms:W3CDTF">2015-07-23T05:10:31Z</dcterms:modified>
</cp:coreProperties>
</file>