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83" r:id="rId4"/>
    <p:sldId id="309" r:id="rId5"/>
    <p:sldId id="293" r:id="rId6"/>
    <p:sldId id="294" r:id="rId7"/>
    <p:sldId id="259" r:id="rId8"/>
    <p:sldId id="295" r:id="rId9"/>
    <p:sldId id="306" r:id="rId10"/>
    <p:sldId id="307" r:id="rId11"/>
    <p:sldId id="297" r:id="rId12"/>
    <p:sldId id="298" r:id="rId13"/>
    <p:sldId id="299" r:id="rId14"/>
    <p:sldId id="300" r:id="rId15"/>
    <p:sldId id="303" r:id="rId16"/>
    <p:sldId id="301" r:id="rId17"/>
    <p:sldId id="304" r:id="rId18"/>
    <p:sldId id="302" r:id="rId19"/>
    <p:sldId id="276" r:id="rId20"/>
    <p:sldId id="277" r:id="rId21"/>
    <p:sldId id="308" r:id="rId22"/>
    <p:sldId id="305" r:id="rId23"/>
    <p:sldId id="280" r:id="rId24"/>
    <p:sldId id="281" r:id="rId25"/>
    <p:sldId id="272" r:id="rId26"/>
    <p:sldId id="275" r:id="rId27"/>
    <p:sldId id="273" r:id="rId28"/>
    <p:sldId id="287" r:id="rId29"/>
    <p:sldId id="279" r:id="rId30"/>
    <p:sldId id="282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233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10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3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62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3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9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9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11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50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37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70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ECB64-37F9-47BF-8261-C588C476570E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63393-E6D6-41AF-8AD2-CECE25C4B6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04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54333"/>
            <a:ext cx="9144000" cy="2387600"/>
          </a:xfrm>
        </p:spPr>
        <p:txBody>
          <a:bodyPr/>
          <a:lstStyle/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初步测试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中国科学院近代物理研究所</a:t>
            </a:r>
            <a:endParaRPr lang="en-US" altLang="zh-CN" dirty="0" smtClean="0"/>
          </a:p>
          <a:p>
            <a:r>
              <a:rPr lang="zh-CN" altLang="en-US" dirty="0" smtClean="0"/>
              <a:t>气体探测器组</a:t>
            </a:r>
            <a:endParaRPr lang="en-US" altLang="zh-CN" dirty="0" smtClean="0"/>
          </a:p>
          <a:p>
            <a:r>
              <a:rPr lang="zh-CN" altLang="en-US" dirty="0" smtClean="0"/>
              <a:t>杨贺润</a:t>
            </a:r>
            <a:endParaRPr lang="zh-CN" altLang="en-US" dirty="0"/>
          </a:p>
        </p:txBody>
      </p:sp>
      <p:pic>
        <p:nvPicPr>
          <p:cNvPr id="1028" name="Picture 4" descr="http://www.imp.cas.cn/images/cn74toplogo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1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内容占位符 2"/>
          <p:cNvSpPr>
            <a:spLocks noGrp="1"/>
          </p:cNvSpPr>
          <p:nvPr>
            <p:ph sz="quarter" idx="4294967295"/>
          </p:nvPr>
        </p:nvSpPr>
        <p:spPr>
          <a:xfrm>
            <a:off x="6888164" y="2492375"/>
            <a:ext cx="3457575" cy="3386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标准</a:t>
            </a:r>
            <a:r>
              <a:rPr lang="en-US" altLang="zh-CN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GEM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探测器</a:t>
            </a:r>
          </a:p>
          <a:p>
            <a:pPr marL="0" indent="0"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灵敏面积 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100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×100mm</a:t>
            </a:r>
            <a:r>
              <a:rPr lang="en-US" altLang="zh-CN" sz="1600" b="1" baseline="30000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2</a:t>
            </a:r>
            <a:endParaRPr lang="en-US" altLang="zh-CN" sz="1600" b="1" baseline="30000" dirty="0">
              <a:solidFill>
                <a:srgbClr val="0000CC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marL="0" indent="0"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工作</a:t>
            </a:r>
            <a:r>
              <a:rPr lang="zh-CN" altLang="en-US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气体 氩气</a:t>
            </a:r>
            <a:r>
              <a:rPr lang="en-US" altLang="zh-CN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+</a:t>
            </a:r>
            <a:r>
              <a:rPr lang="zh-CN" altLang="en-US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异丁烷</a:t>
            </a:r>
            <a:r>
              <a:rPr lang="en-US" altLang="zh-CN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常压</a:t>
            </a:r>
          </a:p>
          <a:p>
            <a:pPr marL="0" indent="0"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桶部 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150mm 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电极宽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4mm</a:t>
            </a:r>
          </a:p>
          <a:p>
            <a:pPr marL="0" indent="0">
              <a:buNone/>
            </a:pPr>
            <a:r>
              <a:rPr lang="zh-CN" altLang="en-US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最大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增益～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10</a:t>
            </a:r>
            <a:r>
              <a:rPr lang="en-US" altLang="zh-CN" sz="1600" b="1" baseline="30000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4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   </a:t>
            </a:r>
          </a:p>
          <a:p>
            <a:pPr marL="0" indent="0"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改进了桶部设计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,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拟解决</a:t>
            </a:r>
          </a:p>
          <a:p>
            <a:pPr marL="0" indent="0">
              <a:buNone/>
            </a:pP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1</a:t>
            </a:r>
            <a:r>
              <a:rPr lang="zh-CN" altLang="en-US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，桶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部打火</a:t>
            </a:r>
          </a:p>
          <a:p>
            <a:pPr marL="0" indent="0">
              <a:buNone/>
            </a:pPr>
            <a:r>
              <a:rPr lang="en-US" altLang="zh-CN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2</a:t>
            </a:r>
            <a:r>
              <a:rPr lang="zh-CN" altLang="en-US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，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拐角处电场畸变</a:t>
            </a:r>
          </a:p>
          <a:p>
            <a:pPr marL="0" indent="0"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AIGDT" pitchFamily="2" charset="2"/>
              </a:rPr>
              <a:t>正在加工等待测试！</a:t>
            </a:r>
            <a:endParaRPr lang="zh-CN" altLang="en-US" sz="1600" b="1" dirty="0">
              <a:solidFill>
                <a:srgbClr val="0000CC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18790" name="Rectangle 8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andara" panose="020E0502030303020204" pitchFamily="34" charset="0"/>
              <a:ea typeface="华文楷体" panose="02010600040101010101" pitchFamily="2" charset="-122"/>
            </a:endParaRPr>
          </a:p>
        </p:txBody>
      </p:sp>
      <p:pic>
        <p:nvPicPr>
          <p:cNvPr id="1187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1" t="24139" r="25922" b="20610"/>
          <a:stretch>
            <a:fillRect/>
          </a:stretch>
        </p:blipFill>
        <p:spPr bwMode="auto">
          <a:xfrm>
            <a:off x="1974897" y="4076428"/>
            <a:ext cx="341788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3" t="23724" r="33698" b="17078"/>
          <a:stretch>
            <a:fillRect/>
          </a:stretch>
        </p:blipFill>
        <p:spPr bwMode="auto">
          <a:xfrm>
            <a:off x="2478133" y="1771378"/>
            <a:ext cx="2133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622300" y="210683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pic>
        <p:nvPicPr>
          <p:cNvPr id="11266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9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622300" y="210683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086575" y="1663722"/>
            <a:ext cx="4030663" cy="2066925"/>
            <a:chOff x="476" y="1026"/>
            <a:chExt cx="2539" cy="1302"/>
          </a:xfrm>
        </p:grpSpPr>
        <p:pic>
          <p:nvPicPr>
            <p:cNvPr id="6" name="Picture 9" descr="tp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026"/>
              <a:ext cx="1148" cy="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TPC－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1026"/>
              <a:ext cx="1405" cy="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6" descr="TPC读出电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61" y="4142412"/>
            <a:ext cx="295275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5688874" y="5992297"/>
            <a:ext cx="5378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前端电子学采用</a:t>
            </a:r>
            <a:r>
              <a:rPr lang="en-US" altLang="zh-CN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SFE16</a:t>
            </a:r>
            <a:r>
              <a:rPr lang="zh-CN" altLang="en-US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，获取系统采用</a:t>
            </a:r>
            <a:r>
              <a:rPr lang="en-US" altLang="zh-CN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128</a:t>
            </a:r>
            <a:r>
              <a:rPr lang="zh-CN" altLang="en-US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路</a:t>
            </a:r>
            <a:r>
              <a:rPr lang="en-US" altLang="zh-CN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HPTDC</a:t>
            </a:r>
            <a:r>
              <a:rPr lang="zh-CN" altLang="en-US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。</a:t>
            </a:r>
            <a:endParaRPr lang="zh-CN" altLang="en-US" dirty="0">
              <a:solidFill>
                <a:srgbClr val="0000C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934" y="1198829"/>
            <a:ext cx="2983500" cy="22523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934" y="3595563"/>
            <a:ext cx="3289500" cy="225233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12084" y="3782015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>
                <a:solidFill>
                  <a:srgbClr val="0000CC"/>
                </a:solidFill>
              </a:rPr>
              <a:t>有效面积：</a:t>
            </a:r>
            <a:r>
              <a:rPr lang="en-US" altLang="zh-CN" dirty="0" smtClean="0">
                <a:solidFill>
                  <a:srgbClr val="0000CC"/>
                </a:solidFill>
              </a:rPr>
              <a:t>100×100 </a:t>
            </a:r>
            <a:r>
              <a:rPr lang="zh-CN" altLang="en-US" dirty="0" smtClean="0">
                <a:solidFill>
                  <a:srgbClr val="0000CC"/>
                </a:solidFill>
              </a:rPr>
              <a:t>，漂移距离：</a:t>
            </a:r>
            <a:r>
              <a:rPr lang="en-US" altLang="zh-CN" dirty="0" smtClean="0">
                <a:solidFill>
                  <a:srgbClr val="0000CC"/>
                </a:solidFill>
              </a:rPr>
              <a:t>150mm</a:t>
            </a:r>
            <a:endParaRPr lang="en-US" altLang="zh-CN" dirty="0">
              <a:solidFill>
                <a:srgbClr val="0000CC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476375" y="6165850"/>
            <a:ext cx="2735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 smtClean="0">
                <a:solidFill>
                  <a:srgbClr val="0000CC"/>
                </a:solidFill>
              </a:rPr>
              <a:t>Pad</a:t>
            </a:r>
            <a:r>
              <a:rPr lang="zh-CN" altLang="en-US" sz="1400" dirty="0" smtClean="0">
                <a:solidFill>
                  <a:srgbClr val="0000CC"/>
                </a:solidFill>
              </a:rPr>
              <a:t>尺寸</a:t>
            </a:r>
            <a:r>
              <a:rPr lang="en-US" altLang="zh-CN" sz="1400" dirty="0" smtClean="0">
                <a:solidFill>
                  <a:srgbClr val="0000CC"/>
                </a:solidFill>
              </a:rPr>
              <a:t>: </a:t>
            </a:r>
            <a:r>
              <a:rPr lang="en-US" altLang="zh-CN" sz="1400" dirty="0">
                <a:solidFill>
                  <a:srgbClr val="0000CC"/>
                </a:solidFill>
              </a:rPr>
              <a:t>2×5mm</a:t>
            </a:r>
            <a:r>
              <a:rPr lang="en-US" altLang="zh-CN" sz="1400" baseline="30000" dirty="0">
                <a:solidFill>
                  <a:srgbClr val="0000CC"/>
                </a:solidFill>
              </a:rPr>
              <a:t>2</a:t>
            </a:r>
            <a:r>
              <a:rPr lang="zh-CN" altLang="en-US" sz="1400" dirty="0">
                <a:solidFill>
                  <a:srgbClr val="0000CC"/>
                </a:solidFill>
              </a:rPr>
              <a:t>，</a:t>
            </a:r>
            <a:r>
              <a:rPr lang="en-US" altLang="zh-CN" sz="1400" dirty="0">
                <a:solidFill>
                  <a:srgbClr val="0000CC"/>
                </a:solidFill>
              </a:rPr>
              <a:t>4×10mm</a:t>
            </a:r>
            <a:r>
              <a:rPr lang="en-US" altLang="zh-CN" sz="1400" baseline="30000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88755" y="1122447"/>
            <a:ext cx="626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TPC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的基本尺寸结构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290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684" y="66283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0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4" descr="TPC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05" y="1772816"/>
            <a:ext cx="4535487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70748" y="1701379"/>
            <a:ext cx="1223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1#MWPC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98404" y="2204616"/>
            <a:ext cx="1223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2#MWPC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50704" y="4076279"/>
            <a:ext cx="1223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3#MWPC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826967" y="3141241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TPC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53" y="965650"/>
            <a:ext cx="3505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标题 1"/>
          <p:cNvSpPr txBox="1">
            <a:spLocks/>
          </p:cNvSpPr>
          <p:nvPr/>
        </p:nvSpPr>
        <p:spPr>
          <a:xfrm>
            <a:off x="622300" y="210683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561990" y="6085022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 smtClean="0">
                <a:solidFill>
                  <a:srgbClr val="0000CC"/>
                </a:solidFill>
              </a:rPr>
              <a:t>TPC</a:t>
            </a:r>
            <a:r>
              <a:rPr lang="zh-CN" altLang="en-US" dirty="0" smtClean="0">
                <a:solidFill>
                  <a:srgbClr val="0000CC"/>
                </a:solidFill>
              </a:rPr>
              <a:t>测试实验装备图</a:t>
            </a:r>
            <a:endParaRPr lang="en-US" altLang="zh-CN" dirty="0">
              <a:solidFill>
                <a:srgbClr val="0000CC"/>
              </a:solidFill>
            </a:endParaRPr>
          </a:p>
        </p:txBody>
      </p:sp>
      <p:pic>
        <p:nvPicPr>
          <p:cNvPr id="13314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74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18385" r="4698" b="19168"/>
          <a:stretch>
            <a:fillRect/>
          </a:stretch>
        </p:blipFill>
        <p:spPr bwMode="auto">
          <a:xfrm>
            <a:off x="5267326" y="1313781"/>
            <a:ext cx="5400675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 descr="cosm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529681"/>
            <a:ext cx="3240087" cy="27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992313" y="4410993"/>
            <a:ext cx="338296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dirty="0">
                <a:solidFill>
                  <a:srgbClr val="0000CC"/>
                </a:solidFill>
              </a:rPr>
              <a:t>研制了由</a:t>
            </a:r>
            <a:r>
              <a:rPr lang="en-US" altLang="zh-CN" sz="2000" dirty="0">
                <a:solidFill>
                  <a:srgbClr val="0000CC"/>
                </a:solidFill>
              </a:rPr>
              <a:t>3</a:t>
            </a:r>
            <a:r>
              <a:rPr lang="zh-CN" altLang="en-US" sz="2000" dirty="0">
                <a:solidFill>
                  <a:srgbClr val="0000CC"/>
                </a:solidFill>
              </a:rPr>
              <a:t>套</a:t>
            </a:r>
            <a:r>
              <a:rPr lang="en-US" altLang="zh-CN" sz="2000" dirty="0">
                <a:solidFill>
                  <a:srgbClr val="0000CC"/>
                </a:solidFill>
              </a:rPr>
              <a:t>MWPC</a:t>
            </a:r>
            <a:r>
              <a:rPr lang="zh-CN" altLang="en-US" sz="2000" dirty="0">
                <a:solidFill>
                  <a:srgbClr val="0000CC"/>
                </a:solidFill>
              </a:rPr>
              <a:t>以及精密位移平台组成的宇宙射线位置刻度系统。刻度系统的有效面积面积为</a:t>
            </a:r>
            <a:r>
              <a:rPr lang="en-US" altLang="zh-CN" sz="2000" dirty="0">
                <a:solidFill>
                  <a:srgbClr val="0000CC"/>
                </a:solidFill>
              </a:rPr>
              <a:t>75mm×75mm</a:t>
            </a:r>
            <a:r>
              <a:rPr lang="zh-CN" altLang="en-US" sz="2000" dirty="0">
                <a:solidFill>
                  <a:srgbClr val="0000CC"/>
                </a:solidFill>
              </a:rPr>
              <a:t>。目前该系统达到的位置分辨为</a:t>
            </a:r>
            <a:r>
              <a:rPr lang="zh-CN" altLang="en-US" sz="2000" dirty="0">
                <a:solidFill>
                  <a:srgbClr val="0000CC"/>
                </a:solidFill>
                <a:sym typeface="Symbol" panose="05050102010706020507" pitchFamily="18" charset="2"/>
              </a:rPr>
              <a:t></a:t>
            </a:r>
            <a:r>
              <a:rPr lang="en-US" altLang="zh-CN" sz="2000" dirty="0">
                <a:solidFill>
                  <a:srgbClr val="0000CC"/>
                </a:solidFill>
                <a:sym typeface="Symbol" panose="05050102010706020507" pitchFamily="18" charset="2"/>
              </a:rPr>
              <a:t>=</a:t>
            </a:r>
            <a:r>
              <a:rPr lang="en-US" altLang="zh-CN" sz="2000" dirty="0">
                <a:solidFill>
                  <a:srgbClr val="0000CC"/>
                </a:solidFill>
              </a:rPr>
              <a:t>330</a:t>
            </a:r>
            <a:r>
              <a:rPr lang="en-US" altLang="zh-CN" sz="2000" dirty="0">
                <a:solidFill>
                  <a:srgbClr val="0000CC"/>
                </a:solidFill>
                <a:sym typeface="Symbol" panose="05050102010706020507" pitchFamily="18" charset="2"/>
              </a:rPr>
              <a:t></a:t>
            </a:r>
            <a:r>
              <a:rPr lang="en-US" altLang="zh-CN" sz="2000" dirty="0">
                <a:solidFill>
                  <a:srgbClr val="0000CC"/>
                </a:solidFill>
              </a:rPr>
              <a:t>m</a:t>
            </a:r>
            <a:r>
              <a:rPr lang="zh-CN" altLang="en-US" sz="2000" dirty="0">
                <a:solidFill>
                  <a:srgbClr val="0000CC"/>
                </a:solidFill>
              </a:rPr>
              <a:t>。利用此系统，测试了</a:t>
            </a:r>
            <a:r>
              <a:rPr lang="en-US" altLang="zh-CN" sz="2000" dirty="0">
                <a:solidFill>
                  <a:srgbClr val="0000CC"/>
                </a:solidFill>
              </a:rPr>
              <a:t>SPE16</a:t>
            </a:r>
            <a:r>
              <a:rPr lang="zh-CN" altLang="en-US" sz="2000" dirty="0">
                <a:solidFill>
                  <a:srgbClr val="0000CC"/>
                </a:solidFill>
              </a:rPr>
              <a:t>前端电子学系统。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875712" y="962025"/>
            <a:ext cx="6264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0000CC"/>
                </a:solidFill>
              </a:defRPr>
            </a:lvl1pPr>
          </a:lstStyle>
          <a:p>
            <a:r>
              <a:rPr lang="zh-CN" altLang="en-US" dirty="0"/>
              <a:t>基于</a:t>
            </a:r>
            <a:r>
              <a:rPr lang="en-US" altLang="zh-CN" dirty="0"/>
              <a:t>MWPC</a:t>
            </a:r>
            <a:r>
              <a:rPr lang="zh-CN" altLang="en-US" dirty="0"/>
              <a:t>的小型宇宙射线位置刻度系统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7060565" y="6342311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>
                <a:ea typeface="黑体" panose="02010609060101010101" pitchFamily="49" charset="-122"/>
              </a:rPr>
              <a:t>漂移室测试结果。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30712" y="99102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pic>
        <p:nvPicPr>
          <p:cNvPr id="14338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1021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855914" y="5830206"/>
            <a:ext cx="6911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0000CC"/>
                </a:solidFill>
              </a:rPr>
              <a:t>5.9keV X-ray TOT energy spectra.</a:t>
            </a:r>
          </a:p>
          <a:p>
            <a:r>
              <a:rPr lang="en-US" altLang="zh-CN" sz="1400">
                <a:solidFill>
                  <a:srgbClr val="0000CC"/>
                </a:solidFill>
              </a:rPr>
              <a:t>E=83.5v/cm, HV=1370V, pad size 4×10mm</a:t>
            </a:r>
            <a:r>
              <a:rPr lang="en-US" altLang="zh-CN" sz="1400" baseline="30000">
                <a:solidFill>
                  <a:srgbClr val="0000CC"/>
                </a:solidFill>
              </a:rPr>
              <a:t>2</a:t>
            </a:r>
            <a:r>
              <a:rPr lang="en-US" altLang="zh-CN" sz="1400">
                <a:solidFill>
                  <a:srgbClr val="0000CC"/>
                </a:solidFill>
              </a:rPr>
              <a:t>, Gas: Ar+10%iC</a:t>
            </a:r>
            <a:r>
              <a:rPr lang="en-US" altLang="zh-CN" sz="1400" baseline="-25000">
                <a:solidFill>
                  <a:srgbClr val="0000CC"/>
                </a:solidFill>
              </a:rPr>
              <a:t>4</a:t>
            </a:r>
            <a:r>
              <a:rPr lang="en-US" altLang="zh-CN" sz="1400">
                <a:solidFill>
                  <a:srgbClr val="0000CC"/>
                </a:solidFill>
              </a:rPr>
              <a:t>H</a:t>
            </a:r>
            <a:r>
              <a:rPr lang="en-US" altLang="zh-CN" sz="1400" baseline="-25000">
                <a:solidFill>
                  <a:srgbClr val="0000CC"/>
                </a:solidFill>
              </a:rPr>
              <a:t>10</a:t>
            </a:r>
            <a:r>
              <a:rPr lang="en-US" altLang="zh-CN" sz="1400">
                <a:solidFill>
                  <a:srgbClr val="0000CC"/>
                </a:solidFill>
              </a:rPr>
              <a:t>; Pressure: 0.85bar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4" r="539" b="19731"/>
          <a:stretch>
            <a:fillRect/>
          </a:stretch>
        </p:blipFill>
        <p:spPr bwMode="auto">
          <a:xfrm>
            <a:off x="2351088" y="1869393"/>
            <a:ext cx="3600450" cy="32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855913" y="5469843"/>
            <a:ext cx="6913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分布宽的为没有限定的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TOT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能谱，分布窄的为加入点火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pad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数为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的限定后的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TOT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能谱</a:t>
            </a:r>
          </a:p>
        </p:txBody>
      </p:sp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1" b="20427"/>
          <a:stretch>
            <a:fillRect/>
          </a:stretch>
        </p:blipFill>
        <p:spPr bwMode="auto">
          <a:xfrm>
            <a:off x="6240463" y="2013856"/>
            <a:ext cx="36004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7032625" y="5182506"/>
            <a:ext cx="2376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0000"/>
                </a:solidFill>
              </a:rPr>
              <a:t>Drift length=100mm</a:t>
            </a:r>
            <a:endParaRPr lang="en-US" altLang="zh-CN" sz="1400"/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000375" y="5109481"/>
            <a:ext cx="2376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0000"/>
                </a:solidFill>
              </a:rPr>
              <a:t>Drift length=50mm</a:t>
            </a:r>
            <a:endParaRPr lang="en-US" altLang="zh-CN" sz="1400"/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2711451" y="1364569"/>
            <a:ext cx="6911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>
                <a:solidFill>
                  <a:srgbClr val="0000CC"/>
                </a:solidFill>
              </a:rPr>
              <a:t>5.9keV X-ray TOT energy spectra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30712" y="99102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pic>
        <p:nvPicPr>
          <p:cNvPr id="15362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1701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1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970522"/>
            <a:ext cx="5616575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524001" y="4437063"/>
            <a:ext cx="2017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>
                <a:solidFill>
                  <a:srgbClr val="0000CC"/>
                </a:solidFill>
              </a:rPr>
              <a:t>TPC</a:t>
            </a:r>
            <a:r>
              <a:rPr lang="zh-CN" altLang="en-US" sz="1200">
                <a:solidFill>
                  <a:srgbClr val="0000CC"/>
                </a:solidFill>
              </a:rPr>
              <a:t>给出的漂移时间谱，起始时间由塑闪给出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524001" y="5084764"/>
            <a:ext cx="2016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rgbClr val="0000CC"/>
                </a:solidFill>
              </a:rPr>
              <a:t>刻度系统给出的漂移距离谱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774826" y="1484314"/>
            <a:ext cx="18002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rgbClr val="0000CC"/>
                </a:solidFill>
              </a:rPr>
              <a:t>一条宇宙射线径迹：粗直方图由</a:t>
            </a:r>
            <a:r>
              <a:rPr lang="en-US" altLang="zh-CN" sz="1200">
                <a:solidFill>
                  <a:srgbClr val="0000CC"/>
                </a:solidFill>
              </a:rPr>
              <a:t>TPC</a:t>
            </a:r>
            <a:r>
              <a:rPr lang="zh-CN" altLang="en-US" sz="1200">
                <a:solidFill>
                  <a:srgbClr val="0000CC"/>
                </a:solidFill>
              </a:rPr>
              <a:t>给出，幅度代表能量，横座标为</a:t>
            </a:r>
            <a:r>
              <a:rPr lang="en-US" altLang="zh-CN" sz="1200">
                <a:solidFill>
                  <a:srgbClr val="0000CC"/>
                </a:solidFill>
              </a:rPr>
              <a:t>pad</a:t>
            </a:r>
            <a:r>
              <a:rPr lang="zh-CN" altLang="en-US" sz="1200">
                <a:solidFill>
                  <a:srgbClr val="0000CC"/>
                </a:solidFill>
              </a:rPr>
              <a:t>编号；细直方图由刻度系统给出，幅度没有意义。</a:t>
            </a:r>
          </a:p>
        </p:txBody>
      </p:sp>
      <p:grpSp>
        <p:nvGrpSpPr>
          <p:cNvPr id="92170" name="Group 10"/>
          <p:cNvGrpSpPr>
            <a:grpSpLocks/>
          </p:cNvGrpSpPr>
          <p:nvPr/>
        </p:nvGrpSpPr>
        <p:grpSpPr bwMode="auto">
          <a:xfrm>
            <a:off x="8980489" y="1370017"/>
            <a:ext cx="1647825" cy="4535492"/>
            <a:chOff x="4697" y="863"/>
            <a:chExt cx="1038" cy="2857"/>
          </a:xfrm>
        </p:grpSpPr>
        <p:pic>
          <p:nvPicPr>
            <p:cNvPr id="92166" name="Picture 10" descr="G:\TPC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36" t="16211" r="22491" b="49918"/>
            <a:stretch>
              <a:fillRect/>
            </a:stretch>
          </p:blipFill>
          <p:spPr bwMode="auto">
            <a:xfrm>
              <a:off x="4697" y="1278"/>
              <a:ext cx="1038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7" name="Line 7"/>
            <p:cNvSpPr>
              <a:spLocks noChangeShapeType="1"/>
            </p:cNvSpPr>
            <p:nvPr/>
          </p:nvSpPr>
          <p:spPr bwMode="auto">
            <a:xfrm>
              <a:off x="4967" y="863"/>
              <a:ext cx="136" cy="28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9264650" y="4941889"/>
            <a:ext cx="1079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/>
              <a:t>Cosmic ray</a:t>
            </a: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9228138" y="5300664"/>
            <a:ext cx="14398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/>
              <a:t>红色区没读出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30712" y="99102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pic>
        <p:nvPicPr>
          <p:cNvPr id="16386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13532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0" b="45317"/>
          <a:stretch>
            <a:fillRect/>
          </a:stretch>
        </p:blipFill>
        <p:spPr bwMode="auto">
          <a:xfrm>
            <a:off x="5553710" y="2354580"/>
            <a:ext cx="4713288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000376" y="5229225"/>
            <a:ext cx="5256213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0000CC"/>
                </a:solidFill>
              </a:rPr>
              <a:t>Totally have 6 rows and each row have 16 pads. The efficiency is 98% for cosmic ray.</a:t>
            </a:r>
          </a:p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0000CC"/>
                </a:solidFill>
              </a:rPr>
              <a:t>Pad size 2×5mm</a:t>
            </a:r>
            <a:r>
              <a:rPr lang="en-US" altLang="zh-CN" sz="1400" baseline="30000">
                <a:solidFill>
                  <a:srgbClr val="0000CC"/>
                </a:solidFill>
              </a:rPr>
              <a:t>2</a:t>
            </a:r>
            <a:r>
              <a:rPr lang="en-US" altLang="zh-CN" sz="1400">
                <a:solidFill>
                  <a:srgbClr val="0000CC"/>
                </a:solidFill>
              </a:rPr>
              <a:t>,  E=130V/cm, HV=1540V. 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0" b="47810"/>
          <a:stretch>
            <a:fillRect/>
          </a:stretch>
        </p:blipFill>
        <p:spPr bwMode="auto">
          <a:xfrm>
            <a:off x="1424080" y="2538730"/>
            <a:ext cx="4313237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430712" y="99102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627869" y="466082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位置分辨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148353" y="4873907"/>
            <a:ext cx="192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点火数统计分布</a:t>
            </a:r>
            <a:endParaRPr lang="zh-CN" altLang="en-US" dirty="0"/>
          </a:p>
        </p:txBody>
      </p:sp>
      <p:pic>
        <p:nvPicPr>
          <p:cNvPr id="17410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354" y="0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esolu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58" y="1374779"/>
            <a:ext cx="4319587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763370" y="4904904"/>
            <a:ext cx="4248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0000CC"/>
                </a:solidFill>
              </a:rPr>
              <a:t>Drift length was calculated from drift time</a:t>
            </a:r>
          </a:p>
        </p:txBody>
      </p:sp>
      <p:pic>
        <p:nvPicPr>
          <p:cNvPr id="89092" name="Picture 10" descr="G:\TPC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908050"/>
            <a:ext cx="2808288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矩形 7"/>
          <p:cNvSpPr>
            <a:spLocks noChangeArrowheads="1"/>
          </p:cNvSpPr>
          <p:nvPr/>
        </p:nvSpPr>
        <p:spPr bwMode="auto">
          <a:xfrm>
            <a:off x="5591176" y="5300663"/>
            <a:ext cx="482441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>
                <a:solidFill>
                  <a:srgbClr val="0000CC"/>
                </a:solidFill>
                <a:latin typeface="Comic Sans MS" panose="030F0702030302020204" pitchFamily="66" charset="0"/>
              </a:rPr>
              <a:t>Readout anode</a:t>
            </a:r>
          </a:p>
          <a:p>
            <a:r>
              <a:rPr lang="en-US" altLang="zh-CN" sz="1600">
                <a:solidFill>
                  <a:srgbClr val="0000CC"/>
                </a:solidFill>
                <a:latin typeface="Comic Sans MS" panose="030F0702030302020204" pitchFamily="66" charset="0"/>
              </a:rPr>
              <a:t>Test region: 6 rows, each row including 16 pads </a:t>
            </a:r>
          </a:p>
          <a:p>
            <a:r>
              <a:rPr lang="en-US" altLang="zh-CN" sz="1600">
                <a:solidFill>
                  <a:srgbClr val="0000CC"/>
                </a:solidFill>
                <a:latin typeface="Comic Sans MS" panose="030F0702030302020204" pitchFamily="66" charset="0"/>
              </a:rPr>
              <a:t>Pad size: 2×5mm</a:t>
            </a:r>
            <a:r>
              <a:rPr lang="en-US" altLang="zh-CN" sz="1600" baseline="30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n-US" altLang="zh-CN">
                <a:solidFill>
                  <a:srgbClr val="0000CC"/>
                </a:solidFill>
              </a:rPr>
              <a:t>,</a:t>
            </a:r>
            <a:r>
              <a:rPr lang="en-US" altLang="zh-CN" sz="1600">
                <a:solidFill>
                  <a:srgbClr val="0000CC"/>
                </a:solidFill>
                <a:latin typeface="Comic Sans MS" panose="030F0702030302020204" pitchFamily="66" charset="0"/>
              </a:rPr>
              <a:t>E=130V/cm, HV=1570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7896225" y="1341438"/>
            <a:ext cx="863600" cy="100806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6240463" y="3860801"/>
            <a:ext cx="36004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绿色框内，没有染色的区域为测试区，共有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6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行，每行有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16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个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pad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，共读出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96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个信号。宇宙射线由顶部入射，底部出射，每一行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pad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都会测量到一个位置信号，拟和可以得到宇宙射线径迹在读出板上的投影，通过残差分析可以得到每行的位置分辨。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30712" y="99102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pic>
        <p:nvPicPr>
          <p:cNvPr id="19458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71433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标注 2"/>
          <p:cNvSpPr>
            <a:spLocks noChangeArrowheads="1"/>
          </p:cNvSpPr>
          <p:nvPr/>
        </p:nvSpPr>
        <p:spPr bwMode="auto">
          <a:xfrm>
            <a:off x="8759826" y="549276"/>
            <a:ext cx="885825" cy="574675"/>
          </a:xfrm>
          <a:prstGeom prst="wedgeRectCallout">
            <a:avLst>
              <a:gd name="adj1" fmla="val -79931"/>
              <a:gd name="adj2" fmla="val 172926"/>
            </a:avLst>
          </a:prstGeom>
          <a:solidFill>
            <a:srgbClr val="FFC000"/>
          </a:solidFill>
          <a:ln w="25400" algn="ctr">
            <a:solidFill>
              <a:srgbClr val="00A77A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dirty="0">
                <a:latin typeface="Tahoma" panose="020B0604030504040204" pitchFamily="34" charset="0"/>
              </a:rPr>
              <a:t>Test region</a:t>
            </a:r>
          </a:p>
        </p:txBody>
      </p:sp>
    </p:spTree>
    <p:extLst>
      <p:ext uri="{BB962C8B-B14F-4D97-AF65-F5344CB8AC3E}">
        <p14:creationId xmlns:p14="http://schemas.microsoft.com/office/powerpoint/2010/main" val="37851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111586" y="6070701"/>
            <a:ext cx="6192837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>
                <a:solidFill>
                  <a:srgbClr val="0000CC"/>
                </a:solidFill>
              </a:rPr>
              <a:t>Drift length was given by MWPC ,and Drift-time was given by TPC pad.</a:t>
            </a:r>
          </a:p>
          <a:p>
            <a:pPr>
              <a:spcBef>
                <a:spcPct val="50000"/>
              </a:spcBef>
            </a:pPr>
            <a:r>
              <a:rPr lang="en-US" altLang="zh-CN" sz="1400" dirty="0">
                <a:solidFill>
                  <a:srgbClr val="0000CC"/>
                </a:solidFill>
              </a:rPr>
              <a:t> pad size 2×5mm</a:t>
            </a:r>
            <a:r>
              <a:rPr lang="en-US" altLang="zh-CN" sz="1400" baseline="30000" dirty="0">
                <a:solidFill>
                  <a:srgbClr val="0000CC"/>
                </a:solidFill>
              </a:rPr>
              <a:t>2</a:t>
            </a:r>
            <a:r>
              <a:rPr lang="en-US" altLang="zh-CN" sz="1400" dirty="0">
                <a:solidFill>
                  <a:srgbClr val="0000CC"/>
                </a:solidFill>
              </a:rPr>
              <a:t>, E=130V/cm, HV=1570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21460" r="49086" b="48946"/>
          <a:stretch>
            <a:fillRect/>
          </a:stretch>
        </p:blipFill>
        <p:spPr bwMode="auto">
          <a:xfrm>
            <a:off x="2751438" y="1123883"/>
            <a:ext cx="4911342" cy="463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430712" y="99102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研制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580237" y="5701369"/>
            <a:ext cx="325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Z</a:t>
            </a:r>
            <a:r>
              <a:rPr lang="zh-CN" altLang="en-US" dirty="0" smtClean="0"/>
              <a:t>向位置分辨图</a:t>
            </a:r>
            <a:endParaRPr lang="zh-CN" altLang="en-US" dirty="0"/>
          </a:p>
        </p:txBody>
      </p:sp>
      <p:pic>
        <p:nvPicPr>
          <p:cNvPr id="18434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1683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4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TPC</a:t>
            </a:r>
            <a:r>
              <a:rPr lang="zh-CN" altLang="en-US" dirty="0" smtClean="0"/>
              <a:t>束流测试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66" y="611326"/>
            <a:ext cx="3360254" cy="3067309"/>
          </a:xfrm>
        </p:spPr>
      </p:pic>
      <p:sp>
        <p:nvSpPr>
          <p:cNvPr id="6" name="矩形 5"/>
          <p:cNvSpPr/>
          <p:nvPr/>
        </p:nvSpPr>
        <p:spPr>
          <a:xfrm>
            <a:off x="1306286" y="2055223"/>
            <a:ext cx="95794" cy="705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586015" y="2055223"/>
            <a:ext cx="574766" cy="10101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373084" y="2055223"/>
            <a:ext cx="95794" cy="705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473230" y="2272944"/>
            <a:ext cx="78379" cy="2394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上箭头 9"/>
          <p:cNvSpPr/>
          <p:nvPr/>
        </p:nvSpPr>
        <p:spPr>
          <a:xfrm rot="16200000" flipV="1">
            <a:off x="1747157" y="1168204"/>
            <a:ext cx="215537" cy="246070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59361" y="2981650"/>
            <a:ext cx="6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TPC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481512" y="1523864"/>
            <a:ext cx="98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MWPC</a:t>
            </a:r>
            <a:endParaRPr lang="zh-CN" altLang="en-US" dirty="0"/>
          </a:p>
        </p:txBody>
      </p:sp>
      <p:cxnSp>
        <p:nvCxnSpPr>
          <p:cNvPr id="14" name="直接箭头连接符 13"/>
          <p:cNvCxnSpPr>
            <a:stCxn id="6" idx="0"/>
          </p:cNvCxnSpPr>
          <p:nvPr/>
        </p:nvCxnSpPr>
        <p:spPr>
          <a:xfrm flipV="1">
            <a:off x="1354183" y="1773382"/>
            <a:ext cx="345308" cy="281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1911530" y="1755329"/>
            <a:ext cx="499160" cy="313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468878" y="2822831"/>
            <a:ext cx="98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PMT</a:t>
            </a:r>
            <a:endParaRPr lang="zh-CN" altLang="en-US" dirty="0"/>
          </a:p>
        </p:txBody>
      </p:sp>
      <p:cxnSp>
        <p:nvCxnSpPr>
          <p:cNvPr id="18" name="直接箭头连接符 17"/>
          <p:cNvCxnSpPr>
            <a:stCxn id="9" idx="2"/>
          </p:cNvCxnSpPr>
          <p:nvPr/>
        </p:nvCxnSpPr>
        <p:spPr>
          <a:xfrm>
            <a:off x="2512420" y="2512430"/>
            <a:ext cx="276963" cy="391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141022" y="2223254"/>
            <a:ext cx="98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束流</a:t>
            </a:r>
            <a:endParaRPr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6" y="3678635"/>
            <a:ext cx="2859549" cy="25035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7" y="3678635"/>
            <a:ext cx="2904773" cy="254313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3" y="3578304"/>
            <a:ext cx="3133969" cy="274379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481512" y="6286603"/>
            <a:ext cx="107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条径迹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4128516" y="6320127"/>
            <a:ext cx="107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条径迹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7046421" y="6320127"/>
            <a:ext cx="107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条径迹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3511989" y="2592586"/>
            <a:ext cx="2888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不足</a:t>
            </a:r>
            <a:r>
              <a:rPr lang="zh-CN" altLang="en-US" dirty="0" smtClean="0"/>
              <a:t>：没有精确位置刻度和没有统一时间点</a:t>
            </a:r>
            <a:endParaRPr lang="zh-CN" altLang="en-US" dirty="0"/>
          </a:p>
        </p:txBody>
      </p:sp>
      <p:pic>
        <p:nvPicPr>
          <p:cNvPr id="20482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90" y="34677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8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 rot="4976862" flipH="1">
            <a:off x="4464050" y="2775164"/>
            <a:ext cx="323850" cy="311150"/>
            <a:chOff x="1944" y="1111"/>
            <a:chExt cx="204" cy="196"/>
          </a:xfrm>
        </p:grpSpPr>
        <p:pic>
          <p:nvPicPr>
            <p:cNvPr id="6" name="Picture 10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1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8" name="Group 1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1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7" name="AutoShape 1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" name="AutoShape 1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AutoShape 1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" name="AutoShape 1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3" name="AutoShape 1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4" name="AutoShape 2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AutoShape 2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6" name="AutoShape 2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9" name="Arc 23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10" name="Picture 24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33" descr="worldmap_ani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73351" y="3479800"/>
            <a:ext cx="160972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34"/>
          <p:cNvGrpSpPr>
            <a:grpSpLocks/>
          </p:cNvGrpSpPr>
          <p:nvPr/>
        </p:nvGrpSpPr>
        <p:grpSpPr bwMode="auto">
          <a:xfrm rot="4976862" flipH="1">
            <a:off x="5095875" y="3402489"/>
            <a:ext cx="323850" cy="311150"/>
            <a:chOff x="1944" y="1111"/>
            <a:chExt cx="204" cy="196"/>
          </a:xfrm>
        </p:grpSpPr>
        <p:pic>
          <p:nvPicPr>
            <p:cNvPr id="23" name="Picture 35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36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5" name="Group 37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8" name="Group 3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34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5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6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7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9" name="Group 4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0" name="AutoShape 4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1" name="AutoShape 4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2" name="AutoShape 4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3" name="AutoShape 4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6" name="Arc 48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27" name="Picture 49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66"/>
          <p:cNvGrpSpPr>
            <a:grpSpLocks/>
          </p:cNvGrpSpPr>
          <p:nvPr/>
        </p:nvGrpSpPr>
        <p:grpSpPr bwMode="auto">
          <a:xfrm rot="4976862" flipH="1">
            <a:off x="5172075" y="4261965"/>
            <a:ext cx="323850" cy="311150"/>
            <a:chOff x="1944" y="1111"/>
            <a:chExt cx="204" cy="196"/>
          </a:xfrm>
        </p:grpSpPr>
        <p:pic>
          <p:nvPicPr>
            <p:cNvPr id="55" name="Picture 67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Oval 6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57" name="Group 6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60" name="Group 7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66" name="AutoShape 7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7" name="AutoShape 7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8" name="AutoShape 7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9" name="AutoShape 7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1" name="Group 7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62" name="AutoShape 7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3" name="AutoShape 7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4" name="AutoShape 7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65" name="AutoShape 7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58" name="Arc 80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59" name="Picture 81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82"/>
          <p:cNvGrpSpPr>
            <a:grpSpLocks/>
          </p:cNvGrpSpPr>
          <p:nvPr/>
        </p:nvGrpSpPr>
        <p:grpSpPr bwMode="auto">
          <a:xfrm rot="4976862" flipH="1">
            <a:off x="4761128" y="5266335"/>
            <a:ext cx="323850" cy="311150"/>
            <a:chOff x="1944" y="1111"/>
            <a:chExt cx="204" cy="196"/>
          </a:xfrm>
        </p:grpSpPr>
        <p:pic>
          <p:nvPicPr>
            <p:cNvPr id="71" name="Picture 83" descr="circuler_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Oval 84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73" name="Group 85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76" name="Group 8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82" name="AutoShape 8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3" name="AutoShape 8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4" name="AutoShape 8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5" name="AutoShape 9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7" name="Group 9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8" name="AutoShape 9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9" name="AutoShape 9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0" name="AutoShape 9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81" name="AutoShape 9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74" name="Arc 96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pic>
          <p:nvPicPr>
            <p:cNvPr id="75" name="Picture 97" descr="light_shadow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Line 101"/>
          <p:cNvSpPr>
            <a:spLocks noChangeShapeType="1"/>
          </p:cNvSpPr>
          <p:nvPr/>
        </p:nvSpPr>
        <p:spPr bwMode="auto">
          <a:xfrm>
            <a:off x="5007192" y="5560022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87" name="Group 25"/>
          <p:cNvGrpSpPr>
            <a:grpSpLocks/>
          </p:cNvGrpSpPr>
          <p:nvPr/>
        </p:nvGrpSpPr>
        <p:grpSpPr bwMode="auto">
          <a:xfrm flipH="1">
            <a:off x="1752601" y="2508250"/>
            <a:ext cx="3438525" cy="3429000"/>
            <a:chOff x="1955" y="1224"/>
            <a:chExt cx="1911" cy="1911"/>
          </a:xfrm>
        </p:grpSpPr>
        <p:sp>
          <p:nvSpPr>
            <p:cNvPr id="88" name="Oval 26"/>
            <p:cNvSpPr>
              <a:spLocks noChangeArrowheads="1"/>
            </p:cNvSpPr>
            <p:nvPr/>
          </p:nvSpPr>
          <p:spPr bwMode="gray">
            <a:xfrm>
              <a:off x="1955" y="1224"/>
              <a:ext cx="1911" cy="1911"/>
            </a:xfrm>
            <a:prstGeom prst="ellipse">
              <a:avLst/>
            </a:prstGeom>
            <a:noFill/>
            <a:ln w="127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" name="Oval 27"/>
            <p:cNvSpPr>
              <a:spLocks noChangeArrowheads="1"/>
            </p:cNvSpPr>
            <p:nvPr/>
          </p:nvSpPr>
          <p:spPr bwMode="gray">
            <a:xfrm>
              <a:off x="2080" y="1355"/>
              <a:ext cx="1660" cy="1660"/>
            </a:xfrm>
            <a:prstGeom prst="ellipse">
              <a:avLst/>
            </a:prstGeom>
            <a:noFill/>
            <a:ln w="28575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0" name="Oval 28"/>
            <p:cNvSpPr>
              <a:spLocks noChangeArrowheads="1"/>
            </p:cNvSpPr>
            <p:nvPr/>
          </p:nvSpPr>
          <p:spPr bwMode="gray">
            <a:xfrm>
              <a:off x="2218" y="1499"/>
              <a:ext cx="1396" cy="1396"/>
            </a:xfrm>
            <a:prstGeom prst="ellipse">
              <a:avLst/>
            </a:prstGeom>
            <a:noFill/>
            <a:ln w="381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1" name="Oval 29"/>
            <p:cNvSpPr>
              <a:spLocks noChangeArrowheads="1"/>
            </p:cNvSpPr>
            <p:nvPr/>
          </p:nvSpPr>
          <p:spPr bwMode="gray">
            <a:xfrm>
              <a:off x="2338" y="1643"/>
              <a:ext cx="1132" cy="1132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2" name="Oval 30"/>
            <p:cNvSpPr>
              <a:spLocks noChangeArrowheads="1"/>
            </p:cNvSpPr>
            <p:nvPr/>
          </p:nvSpPr>
          <p:spPr bwMode="gray">
            <a:xfrm>
              <a:off x="2476" y="1781"/>
              <a:ext cx="868" cy="868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3" name="Oval 31"/>
            <p:cNvSpPr>
              <a:spLocks noChangeArrowheads="1"/>
            </p:cNvSpPr>
            <p:nvPr/>
          </p:nvSpPr>
          <p:spPr bwMode="gray">
            <a:xfrm>
              <a:off x="2602" y="1901"/>
              <a:ext cx="616" cy="616"/>
            </a:xfrm>
            <a:prstGeom prst="ellipse">
              <a:avLst/>
            </a:prstGeom>
            <a:noFill/>
            <a:ln w="76200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4" name="Oval 32"/>
            <p:cNvSpPr>
              <a:spLocks noChangeArrowheads="1"/>
            </p:cNvSpPr>
            <p:nvPr/>
          </p:nvSpPr>
          <p:spPr bwMode="gray">
            <a:xfrm>
              <a:off x="2716" y="2021"/>
              <a:ext cx="388" cy="388"/>
            </a:xfrm>
            <a:prstGeom prst="ellipse">
              <a:avLst/>
            </a:prstGeom>
            <a:noFill/>
            <a:ln w="9525" algn="ctr">
              <a:solidFill>
                <a:srgbClr val="A6B0DA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A6B0DA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95" name="矩形 94"/>
          <p:cNvSpPr/>
          <p:nvPr/>
        </p:nvSpPr>
        <p:spPr>
          <a:xfrm>
            <a:off x="4939701" y="26664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基础设施</a:t>
            </a:r>
            <a:endParaRPr lang="en-US" altLang="zh-CN" dirty="0" smtClean="0"/>
          </a:p>
        </p:txBody>
      </p:sp>
      <p:sp>
        <p:nvSpPr>
          <p:cNvPr id="97" name="Line 3"/>
          <p:cNvSpPr>
            <a:spLocks noChangeShapeType="1"/>
          </p:cNvSpPr>
          <p:nvPr/>
        </p:nvSpPr>
        <p:spPr bwMode="auto">
          <a:xfrm>
            <a:off x="5295385" y="3706875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98" name="Line 3"/>
          <p:cNvSpPr>
            <a:spLocks noChangeShapeType="1"/>
          </p:cNvSpPr>
          <p:nvPr/>
        </p:nvSpPr>
        <p:spPr bwMode="auto">
          <a:xfrm>
            <a:off x="4727575" y="3052976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00" name="Line 3"/>
          <p:cNvSpPr>
            <a:spLocks noChangeShapeType="1"/>
          </p:cNvSpPr>
          <p:nvPr/>
        </p:nvSpPr>
        <p:spPr bwMode="auto">
          <a:xfrm>
            <a:off x="5396652" y="4557240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01" name="标题 2"/>
          <p:cNvSpPr>
            <a:spLocks noGrp="1"/>
          </p:cNvSpPr>
          <p:nvPr>
            <p:ph type="title"/>
          </p:nvPr>
        </p:nvSpPr>
        <p:spPr>
          <a:xfrm>
            <a:off x="1987600" y="620688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ea typeface="宋体" pitchFamily="2" charset="-122"/>
              </a:rPr>
              <a:t>   内容</a:t>
            </a:r>
            <a:r>
              <a:rPr lang="zh-CN" altLang="en-US" dirty="0">
                <a:ea typeface="宋体" pitchFamily="2" charset="-122"/>
              </a:rPr>
              <a:t>提要</a:t>
            </a:r>
            <a:endParaRPr lang="zh-CN" altLang="en-US" dirty="0"/>
          </a:p>
        </p:txBody>
      </p:sp>
      <p:sp>
        <p:nvSpPr>
          <p:cNvPr id="102" name="矩形 101"/>
          <p:cNvSpPr/>
          <p:nvPr/>
        </p:nvSpPr>
        <p:spPr>
          <a:xfrm>
            <a:off x="5631350" y="3412391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丝室探测器</a:t>
            </a:r>
            <a:endParaRPr lang="en-US" altLang="zh-CN" dirty="0" smtClean="0"/>
          </a:p>
        </p:txBody>
      </p:sp>
      <p:sp>
        <p:nvSpPr>
          <p:cNvPr id="104" name="矩形 103"/>
          <p:cNvSpPr/>
          <p:nvPr/>
        </p:nvSpPr>
        <p:spPr>
          <a:xfrm>
            <a:off x="5631350" y="4098752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GEM</a:t>
            </a:r>
            <a:r>
              <a:rPr lang="zh-CN" altLang="en-US" dirty="0" smtClean="0"/>
              <a:t>读出的</a:t>
            </a:r>
            <a:r>
              <a:rPr lang="en-US" altLang="zh-CN" dirty="0" smtClean="0"/>
              <a:t>TPC</a:t>
            </a:r>
            <a:r>
              <a:rPr lang="zh-CN" altLang="en-US" dirty="0" smtClean="0"/>
              <a:t>测试</a:t>
            </a:r>
            <a:endParaRPr lang="en-US" altLang="zh-CN" dirty="0"/>
          </a:p>
        </p:txBody>
      </p:sp>
      <p:sp>
        <p:nvSpPr>
          <p:cNvPr id="105" name="矩形 104"/>
          <p:cNvSpPr/>
          <p:nvPr/>
        </p:nvSpPr>
        <p:spPr>
          <a:xfrm>
            <a:off x="5457293" y="5132819"/>
            <a:ext cx="230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大面积</a:t>
            </a:r>
            <a:r>
              <a:rPr lang="en-US" altLang="zh-CN" dirty="0" smtClean="0"/>
              <a:t>GEM</a:t>
            </a:r>
            <a:r>
              <a:rPr lang="zh-CN" altLang="en-US" dirty="0" smtClean="0"/>
              <a:t>初步测试</a:t>
            </a:r>
            <a:endParaRPr lang="en-US" altLang="zh-CN" dirty="0"/>
          </a:p>
        </p:txBody>
      </p:sp>
      <p:pic>
        <p:nvPicPr>
          <p:cNvPr id="2050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" y="45696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大</a:t>
            </a:r>
            <a:r>
              <a:rPr lang="en-US" altLang="zh-CN" dirty="0" smtClean="0"/>
              <a:t>GEM</a:t>
            </a:r>
            <a:r>
              <a:rPr lang="zh-CN" altLang="en-US" dirty="0" smtClean="0"/>
              <a:t>探测器组建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59" y="1028606"/>
            <a:ext cx="2726657" cy="1729887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805" y="983547"/>
            <a:ext cx="2458508" cy="174285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80159" y="1976846"/>
            <a:ext cx="5294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GEM</a:t>
            </a:r>
            <a:r>
              <a:rPr lang="zh-CN" altLang="en-US" dirty="0" smtClean="0"/>
              <a:t>探测器灵敏面积</a:t>
            </a:r>
            <a:r>
              <a:rPr lang="en-US" altLang="zh-CN" dirty="0" smtClean="0"/>
              <a:t>45cm</a:t>
            </a:r>
            <a:r>
              <a:rPr lang="zh-CN" altLang="en-US" dirty="0" smtClean="0"/>
              <a:t>*</a:t>
            </a:r>
            <a:r>
              <a:rPr lang="en-US" altLang="zh-CN" dirty="0" smtClean="0"/>
              <a:t>45cm</a:t>
            </a:r>
            <a:r>
              <a:rPr lang="zh-CN" altLang="en-US" dirty="0" smtClean="0"/>
              <a:t>，</a:t>
            </a:r>
            <a:r>
              <a:rPr lang="en-US" altLang="zh-CN" dirty="0" smtClean="0"/>
              <a:t>50</a:t>
            </a:r>
            <a:r>
              <a:rPr lang="zh-CN" altLang="en-US" dirty="0" smtClean="0"/>
              <a:t>微米厚</a:t>
            </a:r>
            <a:endParaRPr lang="en-US" altLang="zh-CN" dirty="0" smtClean="0"/>
          </a:p>
          <a:p>
            <a:r>
              <a:rPr lang="en-US" altLang="zh-CN" dirty="0" smtClean="0"/>
              <a:t>1.</a:t>
            </a:r>
            <a:r>
              <a:rPr lang="zh-CN" altLang="en-US" dirty="0" smtClean="0"/>
              <a:t>利用拉膜平台拉伸</a:t>
            </a:r>
            <a:r>
              <a:rPr lang="en-US" altLang="zh-CN" dirty="0" smtClean="0"/>
              <a:t>GEM</a:t>
            </a:r>
            <a:r>
              <a:rPr lang="zh-CN" altLang="en-US" dirty="0" smtClean="0"/>
              <a:t>膜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在</a:t>
            </a:r>
            <a:r>
              <a:rPr lang="en-US" altLang="zh-CN" dirty="0" smtClean="0"/>
              <a:t>GEM</a:t>
            </a:r>
            <a:r>
              <a:rPr lang="zh-CN" altLang="en-US" dirty="0" smtClean="0"/>
              <a:t>膜上粘接支撑框架</a:t>
            </a:r>
            <a:endParaRPr lang="en-US" altLang="zh-CN" dirty="0" smtClean="0"/>
          </a:p>
          <a:p>
            <a:r>
              <a:rPr lang="en-US" altLang="zh-CN" dirty="0" smtClean="0"/>
              <a:t>3.</a:t>
            </a:r>
            <a:r>
              <a:rPr lang="zh-CN" altLang="en-US" dirty="0" smtClean="0"/>
              <a:t>读出</a:t>
            </a:r>
            <a:r>
              <a:rPr lang="en-US" altLang="zh-CN" dirty="0" smtClean="0"/>
              <a:t>PCB</a:t>
            </a:r>
            <a:r>
              <a:rPr lang="zh-CN" altLang="en-US" dirty="0" smtClean="0"/>
              <a:t>板粘接到探测器地板上，并具有良好密封</a:t>
            </a:r>
            <a:endParaRPr lang="en-US" altLang="zh-CN" dirty="0" smtClean="0"/>
          </a:p>
          <a:p>
            <a:r>
              <a:rPr lang="en-US" altLang="zh-CN" dirty="0" smtClean="0"/>
              <a:t>4.</a:t>
            </a:r>
            <a:r>
              <a:rPr lang="zh-CN" altLang="en-US" dirty="0" smtClean="0"/>
              <a:t>逐步在</a:t>
            </a:r>
            <a:r>
              <a:rPr lang="en-US" altLang="zh-CN" dirty="0" smtClean="0"/>
              <a:t>PCB</a:t>
            </a:r>
            <a:r>
              <a:rPr lang="zh-CN" altLang="en-US" dirty="0" smtClean="0"/>
              <a:t>上安放等间距的</a:t>
            </a:r>
            <a:r>
              <a:rPr lang="en-US" altLang="zh-CN" dirty="0" smtClean="0"/>
              <a:t>3</a:t>
            </a:r>
            <a:r>
              <a:rPr lang="zh-CN" altLang="en-US" dirty="0" smtClean="0"/>
              <a:t>层</a:t>
            </a:r>
            <a:r>
              <a:rPr lang="en-US" altLang="zh-CN" dirty="0" smtClean="0"/>
              <a:t>GEM</a:t>
            </a:r>
            <a:r>
              <a:rPr lang="zh-CN" altLang="en-US" dirty="0" smtClean="0"/>
              <a:t>膜和漂移膜</a:t>
            </a:r>
            <a:endParaRPr lang="en-US" altLang="zh-CN" dirty="0" smtClean="0"/>
          </a:p>
          <a:p>
            <a:r>
              <a:rPr lang="en-US" altLang="zh-CN" dirty="0" smtClean="0"/>
              <a:t>5.</a:t>
            </a:r>
            <a:r>
              <a:rPr lang="zh-CN" altLang="en-US" dirty="0" smtClean="0"/>
              <a:t>组装外壳，并测试。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314994" y="4093729"/>
            <a:ext cx="5469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特点：可重复性组装探测器</a:t>
            </a:r>
            <a:endParaRPr lang="en-US" altLang="zh-CN" dirty="0" smtClean="0"/>
          </a:p>
          <a:p>
            <a:r>
              <a:rPr lang="zh-CN" altLang="en-US" dirty="0" smtClean="0"/>
              <a:t>缺点：每层膜的张力没办法确定，并且固定销钉造成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</a:t>
            </a:r>
            <a:r>
              <a:rPr lang="zh-CN" altLang="en-US" dirty="0" smtClean="0"/>
              <a:t>安装困难</a:t>
            </a:r>
            <a:endParaRPr lang="en-US" altLang="zh-CN" dirty="0" smtClean="0"/>
          </a:p>
          <a:p>
            <a:r>
              <a:rPr lang="zh-CN" altLang="en-US" dirty="0" smtClean="0"/>
              <a:t>改进：利用探测器侧向拉伸保证</a:t>
            </a:r>
            <a:r>
              <a:rPr lang="en-US" altLang="zh-CN" dirty="0" smtClean="0"/>
              <a:t>gem</a:t>
            </a:r>
            <a:r>
              <a:rPr lang="zh-CN" altLang="en-US" dirty="0" smtClean="0"/>
              <a:t>膜的张力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710893" y="1588731"/>
            <a:ext cx="1454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FFFF00"/>
                </a:solidFill>
              </a:rPr>
              <a:t>拉膜</a:t>
            </a:r>
            <a:endParaRPr lang="zh-CN" altLang="en-US" sz="4400" dirty="0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43620" y="1584728"/>
            <a:ext cx="1454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FFFF00"/>
                </a:solidFill>
              </a:rPr>
              <a:t>组建</a:t>
            </a:r>
            <a:endParaRPr lang="zh-CN" altLang="en-US" sz="4400" dirty="0">
              <a:solidFill>
                <a:srgbClr val="FFFF00"/>
              </a:solidFill>
            </a:endParaRPr>
          </a:p>
        </p:txBody>
      </p:sp>
      <p:pic>
        <p:nvPicPr>
          <p:cNvPr id="9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44" y="2910291"/>
            <a:ext cx="2110856" cy="15831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667" y="2823634"/>
            <a:ext cx="2433911" cy="156547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80860" y="2980712"/>
            <a:ext cx="1454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FFFF00"/>
                </a:solidFill>
              </a:rPr>
              <a:t>组装</a:t>
            </a:r>
            <a:endParaRPr lang="zh-CN" altLang="en-US" sz="4400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35357" y="3221649"/>
            <a:ext cx="1454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FFFF00"/>
                </a:solidFill>
              </a:rPr>
              <a:t>改进</a:t>
            </a:r>
            <a:endParaRPr lang="zh-CN" altLang="en-US" sz="4400" dirty="0">
              <a:solidFill>
                <a:srgbClr val="FFFF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962" y="4751664"/>
            <a:ext cx="3286125" cy="1981200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9717148" y="3973602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stCxn id="14" idx="6"/>
          </p:cNvCxnSpPr>
          <p:nvPr/>
        </p:nvCxnSpPr>
        <p:spPr>
          <a:xfrm flipH="1">
            <a:off x="7952510" y="4117618"/>
            <a:ext cx="2124678" cy="13318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568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6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297" y="1643192"/>
            <a:ext cx="2987890" cy="12482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大</a:t>
            </a:r>
            <a:r>
              <a:rPr lang="en-US" altLang="zh-CN" dirty="0" smtClean="0"/>
              <a:t>GEM</a:t>
            </a:r>
            <a:r>
              <a:rPr lang="zh-CN" altLang="en-US" dirty="0" smtClean="0"/>
              <a:t>探测器增益测试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3742072" cy="1973657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913353" y="3934218"/>
            <a:ext cx="3666919" cy="18075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69688" y="2214605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zh-CN" altLang="zh-CN" smtClean="0">
                <a:latin typeface="Calibri" panose="020F0502020204030204" pitchFamily="34" charset="0"/>
                <a:cs typeface="Times New Roman" panose="02020603050405020304" pitchFamily="18" charset="0"/>
              </a:rPr>
              <a:t>端进气，</a:t>
            </a:r>
            <a:r>
              <a:rPr lang="en-US" altLang="zh-CN" smtClean="0">
                <a:latin typeface="Calibri" panose="020F0502020204030204" pitchFamily="34" charset="0"/>
                <a:cs typeface="Times New Roman" panose="02020603050405020304" pitchFamily="18" charset="0"/>
              </a:rPr>
              <a:t>B2</a:t>
            </a:r>
            <a:r>
              <a:rPr lang="zh-CN" altLang="zh-CN" smtClean="0">
                <a:latin typeface="Calibri" panose="020F0502020204030204" pitchFamily="34" charset="0"/>
                <a:cs typeface="Times New Roman" panose="02020603050405020304" pitchFamily="18" charset="0"/>
              </a:rPr>
              <a:t>出气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2235214" y="4222288"/>
            <a:ext cx="228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B1</a:t>
            </a:r>
            <a:r>
              <a:rPr lang="zh-CN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端进气，</a:t>
            </a: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B2</a:t>
            </a:r>
            <a:r>
              <a:rPr lang="zh-CN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端出气</a:t>
            </a:r>
            <a:endParaRPr lang="zh-CN" altLang="en-US" dirty="0"/>
          </a:p>
        </p:txBody>
      </p:sp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4580272" y="1807291"/>
            <a:ext cx="3930496" cy="199199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634278" y="2803287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smtClean="0">
                <a:latin typeface="Calibri" panose="020F0502020204030204" pitchFamily="34" charset="0"/>
                <a:cs typeface="Times New Roman" panose="02020603050405020304" pitchFamily="18" charset="0"/>
              </a:rPr>
              <a:t>B1</a:t>
            </a:r>
            <a:r>
              <a:rPr lang="zh-CN" altLang="zh-CN" kern="100" smtClean="0">
                <a:latin typeface="Calibri" panose="020F0502020204030204" pitchFamily="34" charset="0"/>
                <a:cs typeface="Times New Roman" panose="02020603050405020304" pitchFamily="18" charset="0"/>
              </a:rPr>
              <a:t>端进气，</a:t>
            </a:r>
            <a:r>
              <a:rPr lang="en-US" altLang="zh-CN" kern="100" smtClean="0"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zh-CN" altLang="zh-CN" kern="100" smtClean="0">
                <a:latin typeface="Calibri" panose="020F0502020204030204" pitchFamily="34" charset="0"/>
                <a:cs typeface="Times New Roman" panose="02020603050405020304" pitchFamily="18" charset="0"/>
              </a:rPr>
              <a:t>端出气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61874" y="415028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测试发现问题：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zh-CN" altLang="zh-CN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增益均匀性成</a:t>
            </a:r>
            <a:r>
              <a:rPr lang="en-US" altLang="zh-CN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zh-CN" altLang="zh-CN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字形，边缘高，中间低，并且</a:t>
            </a:r>
            <a:r>
              <a:rPr lang="zh-CN" altLang="zh-CN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是</a:t>
            </a:r>
            <a:r>
              <a:rPr lang="zh-CN" altLang="en-US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入气</a:t>
            </a:r>
            <a:r>
              <a:rPr lang="zh-CN" altLang="zh-CN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一端</a:t>
            </a:r>
            <a:r>
              <a:rPr lang="zh-CN" altLang="zh-CN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比另一端变化大，膜中间位置最低。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zh-CN" altLang="zh-CN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膜边缘位置容易放电，造成工作电压比较低，总体增益小。</a:t>
            </a:r>
          </a:p>
        </p:txBody>
      </p:sp>
      <p:sp>
        <p:nvSpPr>
          <p:cNvPr id="13" name="矩形 12"/>
          <p:cNvSpPr/>
          <p:nvPr/>
        </p:nvSpPr>
        <p:spPr>
          <a:xfrm>
            <a:off x="9564130" y="2356022"/>
            <a:ext cx="1622854" cy="22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902794" y="2082798"/>
            <a:ext cx="105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GEM</a:t>
            </a:r>
            <a:r>
              <a:rPr lang="zh-CN" altLang="en-US" sz="1400" dirty="0" smtClean="0"/>
              <a:t>膜</a:t>
            </a:r>
            <a:endParaRPr lang="zh-CN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4761874" y="5741773"/>
            <a:ext cx="502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结论</a:t>
            </a:r>
            <a:r>
              <a:rPr lang="zh-CN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：由于</a:t>
            </a:r>
            <a:r>
              <a:rPr lang="zh-CN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换气率</a:t>
            </a:r>
            <a:r>
              <a:rPr lang="zh-CN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不</a:t>
            </a:r>
            <a:r>
              <a:rPr lang="zh-CN" alt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均匀</a:t>
            </a:r>
            <a:r>
              <a:rPr lang="zh-CN" altLang="zh-C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，</a:t>
            </a:r>
            <a:r>
              <a:rPr lang="zh-CN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造成增益变化较明显</a:t>
            </a:r>
            <a:endParaRPr lang="zh-CN" altLang="en-US" dirty="0"/>
          </a:p>
        </p:txBody>
      </p:sp>
      <p:pic>
        <p:nvPicPr>
          <p:cNvPr id="22530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8238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26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426843" y="2967335"/>
            <a:ext cx="53383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谢谢大家！</a:t>
            </a:r>
            <a:endParaRPr lang="zh-CN" alt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3554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5639" y="515571"/>
            <a:ext cx="10515600" cy="4351338"/>
          </a:xfrm>
        </p:spPr>
        <p:txBody>
          <a:bodyPr/>
          <a:lstStyle/>
          <a:p>
            <a:r>
              <a:rPr lang="zh-CN" altLang="en-US" dirty="0" smtClean="0"/>
              <a:t>阳极</a:t>
            </a:r>
            <a:r>
              <a:rPr lang="en-US" altLang="zh-CN" dirty="0" smtClean="0"/>
              <a:t>12</a:t>
            </a:r>
            <a:r>
              <a:rPr lang="zh-CN" altLang="en-US" dirty="0" smtClean="0"/>
              <a:t>块，</a:t>
            </a:r>
            <a:r>
              <a:rPr lang="en-US" altLang="zh-CN" dirty="0" smtClean="0"/>
              <a:t>2</a:t>
            </a:r>
            <a:r>
              <a:rPr lang="zh-CN" altLang="en-US" dirty="0" smtClean="0"/>
              <a:t>并</a:t>
            </a:r>
            <a:r>
              <a:rPr lang="en-US" altLang="zh-CN" dirty="0" smtClean="0"/>
              <a:t>1</a:t>
            </a:r>
            <a:r>
              <a:rPr lang="zh-CN" altLang="en-US" dirty="0" smtClean="0"/>
              <a:t>输出</a:t>
            </a:r>
            <a:endParaRPr lang="en-US" altLang="zh-CN" dirty="0" smtClean="0"/>
          </a:p>
          <a:p>
            <a:r>
              <a:rPr lang="zh-CN" altLang="en-US" dirty="0" smtClean="0"/>
              <a:t>阴极</a:t>
            </a:r>
            <a:r>
              <a:rPr lang="en-US" altLang="zh-CN" dirty="0" smtClean="0"/>
              <a:t>13</a:t>
            </a:r>
            <a:r>
              <a:rPr lang="zh-CN" altLang="en-US" dirty="0" smtClean="0"/>
              <a:t>块</a:t>
            </a:r>
            <a:endParaRPr lang="en-US" altLang="zh-CN" dirty="0" smtClean="0"/>
          </a:p>
          <a:p>
            <a:r>
              <a:rPr lang="zh-CN" altLang="en-US" dirty="0" smtClean="0"/>
              <a:t>阳极加正高压，</a:t>
            </a:r>
            <a:endParaRPr lang="en-US" altLang="zh-CN" dirty="0" smtClean="0"/>
          </a:p>
          <a:p>
            <a:r>
              <a:rPr lang="zh-CN" altLang="en-US" dirty="0" smtClean="0"/>
              <a:t>阴极加副高压两者可选择</a:t>
            </a:r>
            <a:endParaRPr lang="en-US" altLang="zh-CN" dirty="0" smtClean="0"/>
          </a:p>
          <a:p>
            <a:r>
              <a:rPr lang="zh-CN" altLang="en-US" dirty="0" smtClean="0"/>
              <a:t>信号通过电容引出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69" y="800100"/>
            <a:ext cx="6213229" cy="4659922"/>
          </a:xfrm>
          <a:prstGeom prst="rect">
            <a:avLst/>
          </a:prstGeom>
        </p:spPr>
      </p:pic>
      <p:sp>
        <p:nvSpPr>
          <p:cNvPr id="5" name="文本框 1"/>
          <p:cNvSpPr txBox="1"/>
          <p:nvPr/>
        </p:nvSpPr>
        <p:spPr>
          <a:xfrm>
            <a:off x="565639" y="3262963"/>
            <a:ext cx="43891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前放选择</a:t>
            </a:r>
            <a:endParaRPr lang="en-US" altLang="zh-CN" sz="2800" dirty="0"/>
          </a:p>
          <a:p>
            <a:r>
              <a:rPr lang="en-US" altLang="zh-CN" sz="2000" dirty="0"/>
              <a:t>ORTEC 142PC VS MPR-16L</a:t>
            </a:r>
          </a:p>
          <a:p>
            <a:r>
              <a:rPr lang="zh-CN" altLang="en-US" sz="2000" dirty="0"/>
              <a:t>增益比较   </a:t>
            </a:r>
            <a:r>
              <a:rPr lang="en-US" altLang="zh-CN" sz="2000" dirty="0"/>
              <a:t>MPR-16L</a:t>
            </a:r>
            <a:r>
              <a:rPr lang="zh-CN" altLang="en-US" sz="2000" dirty="0"/>
              <a:t>（</a:t>
            </a:r>
            <a:r>
              <a:rPr lang="en-US" altLang="zh-CN" sz="2000" dirty="0"/>
              <a:t>5MeV</a:t>
            </a:r>
            <a:r>
              <a:rPr lang="zh-CN" altLang="en-US" sz="2000" dirty="0"/>
              <a:t>）</a:t>
            </a:r>
            <a:r>
              <a:rPr lang="en-US" altLang="zh-CN" sz="2000" dirty="0"/>
              <a:t>&gt; 142PC </a:t>
            </a:r>
          </a:p>
          <a:p>
            <a:r>
              <a:rPr lang="zh-CN" altLang="en-US" sz="2000" dirty="0"/>
              <a:t>噪声比较   </a:t>
            </a:r>
            <a:r>
              <a:rPr lang="en-US" altLang="zh-CN" sz="2000" dirty="0"/>
              <a:t>MPR-16L+MSCF16 &lt; 240mV</a:t>
            </a:r>
          </a:p>
          <a:p>
            <a:r>
              <a:rPr lang="en-US" altLang="zh-CN" sz="2000" dirty="0"/>
              <a:t>                     142PC + 572AMP   &lt;200mV</a:t>
            </a:r>
          </a:p>
          <a:p>
            <a:r>
              <a:rPr lang="en-US" altLang="zh-CN" sz="2000" dirty="0"/>
              <a:t>                    </a:t>
            </a:r>
            <a:r>
              <a:rPr lang="zh-CN" altLang="en-US" sz="2000" dirty="0"/>
              <a:t>成型时间</a:t>
            </a:r>
            <a:r>
              <a:rPr lang="en-US" altLang="zh-CN" sz="2000" dirty="0"/>
              <a:t>0.25us</a:t>
            </a:r>
          </a:p>
          <a:p>
            <a:r>
              <a:rPr lang="zh-CN" altLang="en-US" sz="2000" dirty="0"/>
              <a:t>最终实验选择</a:t>
            </a:r>
            <a:r>
              <a:rPr lang="en-US" altLang="zh-CN" sz="2000" dirty="0"/>
              <a:t>MPR-16L+MSCF16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472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外靶实验多丝室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目的：靶前靶后束流监测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037" y="2770909"/>
            <a:ext cx="3400770" cy="30412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627" y="2324389"/>
            <a:ext cx="4416570" cy="3487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110345" y="462522"/>
            <a:ext cx="2497426" cy="30317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9" y="3227096"/>
            <a:ext cx="3162877" cy="298796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32921" y="3406974"/>
            <a:ext cx="132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性能测试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968256" y="3591640"/>
            <a:ext cx="132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内部结构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49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参加实验内容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暗物质的</a:t>
            </a:r>
            <a:r>
              <a:rPr lang="zh-CN" altLang="en-US" dirty="0"/>
              <a:t>探测器</a:t>
            </a:r>
            <a:r>
              <a:rPr lang="zh-CN" altLang="en-US" dirty="0" smtClean="0"/>
              <a:t>组建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大型拉模设备的组建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r="4187" b="14652"/>
          <a:stretch/>
        </p:blipFill>
        <p:spPr bwMode="auto">
          <a:xfrm rot="5400000">
            <a:off x="7574303" y="1926350"/>
            <a:ext cx="179592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016270"/>
            <a:ext cx="23042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10" y="1964491"/>
            <a:ext cx="2340235" cy="175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7688" y="25518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丝的焊接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6229" y="273647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清洗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68208" y="26777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组建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4293096"/>
            <a:ext cx="3071808" cy="230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4296756"/>
            <a:ext cx="2759773" cy="206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15780" y="532096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拉力设备结构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32104" y="550823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膜的成品效果图</a:t>
            </a:r>
          </a:p>
        </p:txBody>
      </p:sp>
    </p:spTree>
    <p:extLst>
      <p:ext uri="{BB962C8B-B14F-4D97-AF65-F5344CB8AC3E}">
        <p14:creationId xmlns:p14="http://schemas.microsoft.com/office/powerpoint/2010/main" val="8861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/>
              <a:t>利用屏蔽盒对</a:t>
            </a:r>
            <a:r>
              <a:rPr lang="en-US" altLang="zh-CN" sz="2000" dirty="0"/>
              <a:t>SFE16</a:t>
            </a:r>
            <a:r>
              <a:rPr lang="zh-CN" altLang="en-US" sz="2000" dirty="0"/>
              <a:t>降噪处理</a:t>
            </a:r>
            <a:endParaRPr lang="en-US" altLang="zh-CN" sz="2000" dirty="0"/>
          </a:p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51784" y="609329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利用多丝室对调试</a:t>
            </a:r>
            <a:r>
              <a:rPr lang="en-US" altLang="zh-CN" dirty="0"/>
              <a:t>SFE16</a:t>
            </a:r>
            <a:r>
              <a:rPr lang="zh-CN" altLang="en-US" dirty="0"/>
              <a:t>板</a:t>
            </a:r>
            <a:r>
              <a:rPr lang="en-US" altLang="zh-CN" dirty="0"/>
              <a:t>+HPTDC</a:t>
            </a:r>
            <a:r>
              <a:rPr lang="zh-CN" altLang="en-US" dirty="0"/>
              <a:t>获取系统</a:t>
            </a:r>
          </a:p>
        </p:txBody>
      </p:sp>
      <p:sp>
        <p:nvSpPr>
          <p:cNvPr id="5" name="矩形 4"/>
          <p:cNvSpPr/>
          <p:nvPr/>
        </p:nvSpPr>
        <p:spPr>
          <a:xfrm>
            <a:off x="3359697" y="16288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96" y="4198983"/>
            <a:ext cx="2376539" cy="189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81"/>
          <a:stretch/>
        </p:blipFill>
        <p:spPr bwMode="auto">
          <a:xfrm rot="5400000">
            <a:off x="3859351" y="3762150"/>
            <a:ext cx="1921727" cy="25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833894"/>
            <a:ext cx="2816942" cy="211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37963" y="1826953"/>
            <a:ext cx="2219448" cy="223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1784" y="19981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多丝室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2894" y="31409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带屏蔽盒的</a:t>
            </a:r>
            <a:r>
              <a:rPr lang="en-US" altLang="zh-CN" dirty="0">
                <a:solidFill>
                  <a:srgbClr val="FF0000"/>
                </a:solidFill>
              </a:rPr>
              <a:t>SFE16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线形标注 2(带边框和强调线) 6"/>
          <p:cNvSpPr/>
          <p:nvPr/>
        </p:nvSpPr>
        <p:spPr>
          <a:xfrm>
            <a:off x="7031022" y="3092262"/>
            <a:ext cx="1873290" cy="46674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3848"/>
              <a:gd name="adj6" fmla="val -11718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863754" y="5013176"/>
            <a:ext cx="216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多卡获取控制程序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2065" y="5413866"/>
            <a:ext cx="230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逐丝能谱初步分析图</a:t>
            </a:r>
          </a:p>
        </p:txBody>
      </p:sp>
    </p:spTree>
    <p:extLst>
      <p:ext uri="{BB962C8B-B14F-4D97-AF65-F5344CB8AC3E}">
        <p14:creationId xmlns:p14="http://schemas.microsoft.com/office/powerpoint/2010/main" val="365819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18358" r="4698" b="19196"/>
          <a:stretch>
            <a:fillRect/>
          </a:stretch>
        </p:blipFill>
        <p:spPr bwMode="auto">
          <a:xfrm>
            <a:off x="5016500" y="692151"/>
            <a:ext cx="5257800" cy="515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071814" y="333376"/>
            <a:ext cx="6264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latin typeface="Times New Roman" pitchFamily="18" charset="0"/>
                <a:ea typeface="黑体" pitchFamily="49" charset="-122"/>
              </a:rPr>
              <a:t>基于</a:t>
            </a:r>
            <a:r>
              <a:rPr lang="en-US" altLang="zh-CN">
                <a:latin typeface="Times New Roman" pitchFamily="18" charset="0"/>
                <a:ea typeface="黑体" pitchFamily="49" charset="-122"/>
              </a:rPr>
              <a:t>SPE16</a:t>
            </a:r>
            <a:r>
              <a:rPr lang="zh-CN" altLang="en-US">
                <a:latin typeface="Times New Roman" pitchFamily="18" charset="0"/>
                <a:ea typeface="黑体" pitchFamily="49" charset="-122"/>
              </a:rPr>
              <a:t>和</a:t>
            </a:r>
            <a:r>
              <a:rPr lang="en-US" altLang="zh-CN">
                <a:latin typeface="Times New Roman" pitchFamily="18" charset="0"/>
                <a:ea typeface="黑体" pitchFamily="49" charset="-122"/>
              </a:rPr>
              <a:t>HPTDC</a:t>
            </a:r>
            <a:r>
              <a:rPr lang="zh-CN" altLang="en-US">
                <a:latin typeface="Times New Roman" pitchFamily="18" charset="0"/>
                <a:ea typeface="黑体" pitchFamily="49" charset="-122"/>
              </a:rPr>
              <a:t>的漂移室的性能初步测试结果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4727576" y="5942013"/>
            <a:ext cx="5940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ea typeface="黑体" pitchFamily="49" charset="-122"/>
              </a:rPr>
              <a:t>漂移室测试结果：在未扣除刻度系统与前沿定时影响下，位置分辨</a:t>
            </a:r>
            <a:r>
              <a:rPr lang="zh-CN" altLang="en-US">
                <a:ea typeface="黑体" pitchFamily="49" charset="-122"/>
                <a:sym typeface="Symbol" pitchFamily="18" charset="2"/>
              </a:rPr>
              <a:t></a:t>
            </a:r>
            <a:r>
              <a:rPr lang="en-US" altLang="zh-CN">
                <a:ea typeface="黑体" pitchFamily="49" charset="-122"/>
                <a:sym typeface="Symbol" pitchFamily="18" charset="2"/>
              </a:rPr>
              <a:t>=</a:t>
            </a:r>
            <a:r>
              <a:rPr lang="en-US" altLang="zh-CN">
                <a:ea typeface="黑体" pitchFamily="49" charset="-122"/>
              </a:rPr>
              <a:t>640</a:t>
            </a:r>
            <a:r>
              <a:rPr lang="en-US" altLang="zh-CN">
                <a:ea typeface="黑体" pitchFamily="49" charset="-122"/>
                <a:sym typeface="Symbol" pitchFamily="18" charset="2"/>
              </a:rPr>
              <a:t></a:t>
            </a:r>
            <a:r>
              <a:rPr lang="en-US" altLang="zh-CN">
                <a:ea typeface="黑体" pitchFamily="49" charset="-122"/>
              </a:rPr>
              <a:t>m</a:t>
            </a:r>
            <a:r>
              <a:rPr lang="zh-CN" altLang="en-US">
                <a:ea typeface="黑体" pitchFamily="49" charset="-122"/>
              </a:rPr>
              <a:t>；对宇宙射线探测效率为</a:t>
            </a:r>
            <a:r>
              <a:rPr lang="en-US" altLang="zh-CN">
                <a:ea typeface="黑体" pitchFamily="49" charset="-122"/>
              </a:rPr>
              <a:t>96.9%</a:t>
            </a:r>
            <a:r>
              <a:rPr lang="zh-CN" altLang="en-US">
                <a:ea typeface="黑体" pitchFamily="49" charset="-122"/>
              </a:rPr>
              <a:t>。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18385" r="48013" b="49783"/>
          <a:stretch>
            <a:fillRect/>
          </a:stretch>
        </p:blipFill>
        <p:spPr bwMode="auto">
          <a:xfrm>
            <a:off x="2135188" y="836614"/>
            <a:ext cx="228600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9" t="19572" r="6456" b="49811"/>
          <a:stretch>
            <a:fillRect/>
          </a:stretch>
        </p:blipFill>
        <p:spPr bwMode="auto">
          <a:xfrm>
            <a:off x="2279650" y="3860800"/>
            <a:ext cx="20891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919288" y="3213101"/>
            <a:ext cx="3598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ea typeface="黑体" pitchFamily="49" charset="-122"/>
              </a:rPr>
              <a:t>刻度系统位置分辨</a:t>
            </a:r>
            <a:r>
              <a:rPr lang="zh-CN" altLang="en-US">
                <a:sym typeface="Symbol" pitchFamily="18" charset="2"/>
              </a:rPr>
              <a:t></a:t>
            </a:r>
            <a:r>
              <a:rPr lang="en-US" altLang="zh-CN">
                <a:sym typeface="Symbol" pitchFamily="18" charset="2"/>
              </a:rPr>
              <a:t>=</a:t>
            </a:r>
            <a:r>
              <a:rPr lang="en-US" altLang="zh-CN"/>
              <a:t>330</a:t>
            </a:r>
            <a:r>
              <a:rPr lang="en-US" altLang="zh-CN">
                <a:sym typeface="Symbol" pitchFamily="18" charset="2"/>
              </a:rPr>
              <a:t></a:t>
            </a:r>
            <a:r>
              <a:rPr lang="en-US" altLang="zh-CN"/>
              <a:t>m </a:t>
            </a:r>
            <a:r>
              <a:rPr lang="zh-CN" altLang="en-US">
                <a:ea typeface="黑体" pitchFamily="49" charset="-122"/>
              </a:rPr>
              <a:t>。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135189" y="5949951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latin typeface="黑体" pitchFamily="49" charset="-122"/>
                <a:ea typeface="黑体" pitchFamily="49" charset="-122"/>
              </a:rPr>
              <a:t>漂移室着火丝多重性。</a:t>
            </a:r>
          </a:p>
        </p:txBody>
      </p:sp>
    </p:spTree>
    <p:extLst>
      <p:ext uri="{BB962C8B-B14F-4D97-AF65-F5344CB8AC3E}">
        <p14:creationId xmlns:p14="http://schemas.microsoft.com/office/powerpoint/2010/main" val="4736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TPC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052513"/>
            <a:ext cx="2951163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6672263" y="3933825"/>
            <a:ext cx="381635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   </a:t>
            </a:r>
            <a:r>
              <a:rPr lang="en-US" altLang="zh-CN" sz="1600">
                <a:solidFill>
                  <a:srgbClr val="0000CC"/>
                </a:solidFill>
              </a:rPr>
              <a:t>Cosmic ray was measured by 3 MWPC. The MWPC’s sensitive area is 80mm*80mm, and position resolution </a:t>
            </a:r>
            <a:r>
              <a:rPr lang="en-US" altLang="zh-CN" sz="1600">
                <a:solidFill>
                  <a:srgbClr val="0000CC"/>
                </a:solidFill>
                <a:sym typeface="Symbol" panose="05050102010706020507" pitchFamily="18" charset="2"/>
              </a:rPr>
              <a:t></a:t>
            </a:r>
            <a:r>
              <a:rPr lang="en-US" altLang="zh-CN" sz="1600" baseline="-25000">
                <a:solidFill>
                  <a:srgbClr val="0000CC"/>
                </a:solidFill>
                <a:sym typeface="Symbol" panose="05050102010706020507" pitchFamily="18" charset="2"/>
              </a:rPr>
              <a:t>x</a:t>
            </a:r>
            <a:r>
              <a:rPr lang="en-US" altLang="zh-CN" sz="1600">
                <a:solidFill>
                  <a:srgbClr val="0000CC"/>
                </a:solidFill>
                <a:sym typeface="Symbol" panose="05050102010706020507" pitchFamily="18" charset="2"/>
              </a:rPr>
              <a:t> and </a:t>
            </a:r>
            <a:r>
              <a:rPr lang="en-US" altLang="zh-CN" sz="1600" baseline="-25000">
                <a:solidFill>
                  <a:srgbClr val="0000CC"/>
                </a:solidFill>
                <a:sym typeface="Symbol" panose="05050102010706020507" pitchFamily="18" charset="2"/>
              </a:rPr>
              <a:t>y</a:t>
            </a:r>
            <a:r>
              <a:rPr lang="en-US" altLang="zh-CN" sz="1600">
                <a:solidFill>
                  <a:srgbClr val="0000CC"/>
                </a:solidFill>
              </a:rPr>
              <a:t> are about 250</a:t>
            </a:r>
            <a:r>
              <a:rPr lang="en-US" altLang="zh-CN" sz="1600">
                <a:solidFill>
                  <a:srgbClr val="0000CC"/>
                </a:solidFill>
                <a:sym typeface="Symbol" panose="05050102010706020507" pitchFamily="18" charset="2"/>
              </a:rPr>
              <a:t>m</a:t>
            </a:r>
            <a:r>
              <a:rPr lang="en-US" altLang="zh-CN" sz="1600">
                <a:solidFill>
                  <a:srgbClr val="0000CC"/>
                </a:solidFill>
              </a:rPr>
              <a:t>. Start signal of cosmic ray was given by a plastic scintillator detector with 150mm*150mm area placed under 3rd MWPC.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2135188" y="260350"/>
            <a:ext cx="7993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3.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由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GEM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读出的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TPC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原型性能测试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2063750" y="3644900"/>
            <a:ext cx="431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0000CC"/>
                </a:solidFill>
              </a:rPr>
              <a:t>TPC: 100×100 sensitive area</a:t>
            </a:r>
            <a:r>
              <a:rPr lang="zh-CN" altLang="en-US" sz="1400">
                <a:solidFill>
                  <a:srgbClr val="0000CC"/>
                </a:solidFill>
              </a:rPr>
              <a:t>，</a:t>
            </a:r>
            <a:r>
              <a:rPr lang="en-US" altLang="zh-CN" sz="1400">
                <a:solidFill>
                  <a:srgbClr val="0000CC"/>
                </a:solidFill>
              </a:rPr>
              <a:t>150mm drift length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3000376" y="6165850"/>
            <a:ext cx="2735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0000CC"/>
                </a:solidFill>
              </a:rPr>
              <a:t>Pad size: 2×5mm</a:t>
            </a:r>
            <a:r>
              <a:rPr lang="en-US" altLang="zh-CN" sz="1400" baseline="30000">
                <a:solidFill>
                  <a:srgbClr val="0000CC"/>
                </a:solidFill>
              </a:rPr>
              <a:t>2</a:t>
            </a:r>
            <a:r>
              <a:rPr lang="zh-CN" altLang="en-US" sz="1400">
                <a:solidFill>
                  <a:srgbClr val="0000CC"/>
                </a:solidFill>
              </a:rPr>
              <a:t>，</a:t>
            </a:r>
            <a:r>
              <a:rPr lang="en-US" altLang="zh-CN" sz="1400">
                <a:solidFill>
                  <a:srgbClr val="0000CC"/>
                </a:solidFill>
              </a:rPr>
              <a:t>4×10mm</a:t>
            </a:r>
            <a:r>
              <a:rPr lang="en-US" altLang="zh-CN" sz="1400" baseline="3000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1992314" y="981075"/>
            <a:ext cx="4319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0000CC"/>
                </a:solidFill>
              </a:rPr>
              <a:t>   </a:t>
            </a:r>
            <a:r>
              <a:rPr lang="zh-CN" altLang="en-US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前端电子学采用</a:t>
            </a:r>
            <a:r>
              <a:rPr lang="en-US" altLang="zh-CN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SFE16</a:t>
            </a:r>
            <a:r>
              <a:rPr lang="zh-CN" altLang="en-US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，获取系统采用</a:t>
            </a:r>
            <a:r>
              <a:rPr lang="en-US" altLang="zh-CN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128</a:t>
            </a:r>
            <a:r>
              <a:rPr lang="zh-CN" altLang="en-US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路</a:t>
            </a:r>
            <a:r>
              <a:rPr lang="en-US" altLang="zh-CN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HPTDC</a:t>
            </a:r>
            <a:r>
              <a:rPr lang="zh-CN" altLang="en-US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。</a:t>
            </a:r>
          </a:p>
        </p:txBody>
      </p:sp>
      <p:grpSp>
        <p:nvGrpSpPr>
          <p:cNvPr id="83983" name="Group 15"/>
          <p:cNvGrpSpPr>
            <a:grpSpLocks/>
          </p:cNvGrpSpPr>
          <p:nvPr/>
        </p:nvGrpSpPr>
        <p:grpSpPr bwMode="auto">
          <a:xfrm>
            <a:off x="2279651" y="1628776"/>
            <a:ext cx="4030663" cy="2066925"/>
            <a:chOff x="476" y="1026"/>
            <a:chExt cx="2539" cy="1302"/>
          </a:xfrm>
        </p:grpSpPr>
        <p:pic>
          <p:nvPicPr>
            <p:cNvPr id="83977" name="Picture 9" descr="tp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026"/>
              <a:ext cx="1148" cy="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982" name="Picture 14" descr="TPC－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1026"/>
              <a:ext cx="1405" cy="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984" name="Picture 16" descr="TPC读出电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149726"/>
            <a:ext cx="295275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8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2300" y="4577206"/>
            <a:ext cx="10515600" cy="848213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北航</a:t>
            </a:r>
            <a:r>
              <a:rPr lang="en-US" altLang="zh-CN" sz="2400" dirty="0" smtClean="0"/>
              <a:t>MUSIC</a:t>
            </a:r>
            <a:r>
              <a:rPr lang="zh-CN" altLang="en-US" sz="2400" dirty="0" smtClean="0"/>
              <a:t>探测器研制                    横向电离室                                 纵向电离室</a:t>
            </a:r>
            <a:endParaRPr lang="zh-CN" altLang="en-US" sz="2400" dirty="0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622300" y="210683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电离室研制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5" y="1712613"/>
            <a:ext cx="2842011" cy="2131508"/>
          </a:xfrm>
          <a:prstGeom prst="rect">
            <a:avLst/>
          </a:prstGeom>
        </p:spPr>
      </p:pic>
      <p:pic>
        <p:nvPicPr>
          <p:cNvPr id="7" name="Picture 9" descr="music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38" y="1735999"/>
            <a:ext cx="3314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0" descr="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86" y="1712613"/>
            <a:ext cx="2884828" cy="213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5334" y="467542"/>
            <a:ext cx="8229600" cy="543401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dirty="0">
                <a:ea typeface="黑体" panose="02010609060101010101" pitchFamily="49" charset="-122"/>
              </a:rPr>
              <a:t>一</a:t>
            </a:r>
            <a:r>
              <a:rPr lang="zh-CN" altLang="en-US" dirty="0"/>
              <a:t>、</a:t>
            </a:r>
            <a:r>
              <a:rPr lang="zh-CN" altLang="en-US" dirty="0">
                <a:ea typeface="黑体" panose="02010609060101010101" pitchFamily="49" charset="-122"/>
              </a:rPr>
              <a:t>气体探测器实验室简介</a:t>
            </a:r>
          </a:p>
          <a:p>
            <a:pPr>
              <a:buFont typeface="Wingdings" panose="05000000000000000000" pitchFamily="2" charset="2"/>
              <a:buNone/>
            </a:pP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zh-CN" altLang="en-US" sz="2600" dirty="0">
                <a:latin typeface="黑体" panose="02010609060101010101" pitchFamily="49" charset="-122"/>
                <a:ea typeface="黑体" panose="02010609060101010101" pitchFamily="49" charset="-122"/>
              </a:rPr>
              <a:t>人员：</a:t>
            </a:r>
          </a:p>
          <a:p>
            <a:pPr>
              <a:buFont typeface="Wingdings" panose="05000000000000000000" pitchFamily="2" charset="2"/>
              <a:buNone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段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利敏，胡荣江，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杨贺润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，鲁辰桂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000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张秀玲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</a:rPr>
              <a:t>，马圆圆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027884" y="4526845"/>
            <a:ext cx="8064500" cy="71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>
            <a:spAutoFit/>
          </a:bodyPr>
          <a:lstStyle/>
          <a:p>
            <a:pPr>
              <a:lnSpc>
                <a:spcPct val="110000"/>
              </a:lnSpc>
              <a:spcBef>
                <a:spcPct val="10000"/>
              </a:spcBef>
            </a:pPr>
            <a:r>
              <a:rPr lang="en-US" altLang="zh-CN" b="1" dirty="0">
                <a:solidFill>
                  <a:schemeClr val="hlink"/>
                </a:solidFill>
                <a:ea typeface="黑体" panose="02010609060101010101" pitchFamily="49" charset="-122"/>
              </a:rPr>
              <a:t>         </a:t>
            </a:r>
            <a:r>
              <a:rPr lang="zh-CN" altLang="en-US" sz="2000" b="1" dirty="0">
                <a:solidFill>
                  <a:schemeClr val="hlink"/>
                </a:solidFill>
                <a:ea typeface="黑体" panose="02010609060101010101" pitchFamily="49" charset="-122"/>
              </a:rPr>
              <a:t>主要承担大型实验装置上的气体探测器的研制和加工，同时还有用于束流检测以及核物理实验测量的小型气体探测器研制。</a:t>
            </a:r>
          </a:p>
        </p:txBody>
      </p:sp>
      <p:pic>
        <p:nvPicPr>
          <p:cNvPr id="4" name="Picture 4" descr="C:\Users\hurj\Desktop\MWPC\DSC00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6" t="33383" r="8969"/>
          <a:stretch>
            <a:fillRect/>
          </a:stretch>
        </p:blipFill>
        <p:spPr bwMode="auto">
          <a:xfrm>
            <a:off x="6824373" y="849913"/>
            <a:ext cx="4287764" cy="333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5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束诊探测器的制作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825625"/>
            <a:ext cx="11092543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CN" altLang="en-US" sz="2400" dirty="0"/>
              <a:t>终端分条</a:t>
            </a:r>
            <a:r>
              <a:rPr lang="zh-CN" altLang="en-US" sz="2400" dirty="0" smtClean="0"/>
              <a:t>电离室</a:t>
            </a:r>
            <a:r>
              <a:rPr lang="zh-CN" altLang="en-US" dirty="0" smtClean="0"/>
              <a:t>：</a:t>
            </a:r>
            <a:r>
              <a:rPr lang="zh-CN" altLang="en-US" sz="1800" dirty="0" smtClean="0"/>
              <a:t>用于</a:t>
            </a:r>
            <a:r>
              <a:rPr lang="zh-CN" altLang="en-US" sz="1800" dirty="0"/>
              <a:t>治疗过程中束流位置间相对剂量分布监测及反馈，上线</a:t>
            </a:r>
            <a:r>
              <a:rPr lang="en-US" altLang="zh-CN" sz="1800" dirty="0"/>
              <a:t>10</a:t>
            </a:r>
            <a:r>
              <a:rPr lang="zh-CN" altLang="en-US" sz="1800" dirty="0"/>
              <a:t>套</a:t>
            </a:r>
            <a:r>
              <a:rPr lang="zh-CN" altLang="en-US" sz="1800" dirty="0" smtClean="0"/>
              <a:t>；</a:t>
            </a:r>
            <a:endParaRPr lang="en-US" altLang="zh-CN" dirty="0" smtClean="0"/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/>
              <a:t>高能束线气体探测器</a:t>
            </a:r>
            <a:r>
              <a:rPr lang="zh-CN" altLang="en-US" dirty="0" smtClean="0"/>
              <a:t>：</a:t>
            </a:r>
            <a:r>
              <a:rPr lang="zh-CN" altLang="en-US" sz="1800" dirty="0" smtClean="0"/>
              <a:t>用于同步环引出后的束流位置及分布诊断测量，上线</a:t>
            </a:r>
            <a:r>
              <a:rPr lang="en-US" altLang="zh-CN" sz="1800" dirty="0" smtClean="0"/>
              <a:t>19</a:t>
            </a:r>
            <a:r>
              <a:rPr lang="zh-CN" altLang="en-US" sz="1800" dirty="0" smtClean="0"/>
              <a:t>套；</a:t>
            </a:r>
            <a:endParaRPr lang="en-US" altLang="zh-CN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/>
              <a:t>剂量电离室</a:t>
            </a:r>
            <a:r>
              <a:rPr lang="zh-CN" altLang="en-US" dirty="0" smtClean="0"/>
              <a:t>：</a:t>
            </a:r>
            <a:r>
              <a:rPr lang="zh-CN" altLang="en-US" sz="1800" dirty="0" smtClean="0"/>
              <a:t>用于</a:t>
            </a:r>
            <a:r>
              <a:rPr lang="zh-CN" altLang="en-US" sz="1800" dirty="0"/>
              <a:t>治疗过程中束流剂量测量及反馈</a:t>
            </a:r>
            <a:r>
              <a:rPr lang="zh-CN" altLang="en-US" sz="1800" dirty="0" smtClean="0"/>
              <a:t>，重</a:t>
            </a:r>
            <a:r>
              <a:rPr lang="zh-CN" altLang="en-US" sz="1800" dirty="0"/>
              <a:t>离子治癌中最重要的探测器，上线</a:t>
            </a:r>
            <a:r>
              <a:rPr lang="en-US" altLang="zh-CN" sz="1800" dirty="0"/>
              <a:t>15</a:t>
            </a:r>
            <a:r>
              <a:rPr lang="zh-CN" altLang="en-US" sz="1800" dirty="0"/>
              <a:t>套；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3544388"/>
            <a:ext cx="3918857" cy="29391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82" y="3544389"/>
            <a:ext cx="3186242" cy="29391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27" y="3596637"/>
            <a:ext cx="3677326" cy="301054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64921" y="568273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高能束线气体探测器</a:t>
            </a:r>
          </a:p>
        </p:txBody>
      </p:sp>
      <p:sp>
        <p:nvSpPr>
          <p:cNvPr id="8" name="矩形 7"/>
          <p:cNvSpPr/>
          <p:nvPr/>
        </p:nvSpPr>
        <p:spPr>
          <a:xfrm>
            <a:off x="3033348" y="568273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剂量电离室</a:t>
            </a:r>
          </a:p>
        </p:txBody>
      </p:sp>
      <p:sp>
        <p:nvSpPr>
          <p:cNvPr id="9" name="矩形 8"/>
          <p:cNvSpPr/>
          <p:nvPr/>
        </p:nvSpPr>
        <p:spPr>
          <a:xfrm>
            <a:off x="9645833" y="6298865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终端分条电离室</a:t>
            </a:r>
          </a:p>
        </p:txBody>
      </p:sp>
    </p:spTree>
    <p:extLst>
      <p:ext uri="{BB962C8B-B14F-4D97-AF65-F5344CB8AC3E}">
        <p14:creationId xmlns:p14="http://schemas.microsoft.com/office/powerpoint/2010/main" val="270950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研制探测器种类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丝室探测器：</a:t>
            </a:r>
            <a:r>
              <a:rPr lang="en-US" altLang="zh-CN" dirty="0" smtClean="0"/>
              <a:t>MWPC</a:t>
            </a:r>
            <a:r>
              <a:rPr lang="zh-CN" altLang="en-US" dirty="0" smtClean="0"/>
              <a:t>；</a:t>
            </a:r>
            <a:r>
              <a:rPr lang="en-US" altLang="zh-CN" dirty="0" smtClean="0"/>
              <a:t>MWDC</a:t>
            </a:r>
            <a:r>
              <a:rPr lang="zh-CN" altLang="en-US" dirty="0" smtClean="0"/>
              <a:t>；。。</a:t>
            </a:r>
            <a:r>
              <a:rPr lang="zh-CN" altLang="en-US" dirty="0" smtClean="0"/>
              <a:t>。。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电离室：         横向场电离室；纵向场电离室；。。。。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微结构探测器：</a:t>
            </a:r>
            <a:r>
              <a:rPr lang="en-US" altLang="zh-CN" sz="2400" dirty="0" smtClean="0"/>
              <a:t>GEM</a:t>
            </a:r>
            <a:r>
              <a:rPr lang="zh-CN" altLang="en-US" sz="2400" dirty="0" smtClean="0"/>
              <a:t>；</a:t>
            </a:r>
            <a:r>
              <a:rPr lang="en-US" altLang="zh-CN" sz="2400" dirty="0" err="1" smtClean="0"/>
              <a:t>Micromegas</a:t>
            </a:r>
            <a:r>
              <a:rPr lang="zh-CN" altLang="en-US" sz="2400" dirty="0" smtClean="0"/>
              <a:t>；</a:t>
            </a:r>
            <a:r>
              <a:rPr lang="en-US" altLang="zh-CN" sz="2400" dirty="0" smtClean="0"/>
              <a:t>TPC</a:t>
            </a:r>
            <a:r>
              <a:rPr lang="zh-CN" altLang="en-US" sz="2400" dirty="0" smtClean="0"/>
              <a:t>（</a:t>
            </a:r>
            <a:r>
              <a:rPr lang="en-US" altLang="zh-CN" sz="2400" dirty="0" smtClean="0"/>
              <a:t>based GEM readout</a:t>
            </a:r>
            <a:r>
              <a:rPr lang="zh-CN" altLang="en-US" sz="2400" dirty="0" smtClean="0"/>
              <a:t>）。。。。</a:t>
            </a:r>
            <a:endParaRPr lang="zh-CN" altLang="en-US" sz="2400" dirty="0"/>
          </a:p>
        </p:txBody>
      </p:sp>
      <p:pic>
        <p:nvPicPr>
          <p:cNvPr id="4098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 descr="布丝机 大框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67" y="3321235"/>
            <a:ext cx="3273021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漂移室 焊接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90" y="3321235"/>
            <a:ext cx="3333750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4043362" y="2948313"/>
            <a:ext cx="4105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dirty="0" smtClean="0">
                <a:solidFill>
                  <a:srgbClr val="0000CC"/>
                </a:solidFill>
              </a:rPr>
              <a:t>1200×1200×400mm</a:t>
            </a:r>
            <a:r>
              <a:rPr lang="en-US" altLang="zh-CN" sz="1400" b="1" baseline="30000" dirty="0" smtClean="0">
                <a:solidFill>
                  <a:srgbClr val="0000CC"/>
                </a:solidFill>
              </a:rPr>
              <a:t>3</a:t>
            </a:r>
            <a:r>
              <a:rPr lang="zh-CN" altLang="en-US" sz="1400" b="1" dirty="0" smtClean="0">
                <a:solidFill>
                  <a:srgbClr val="0000CC"/>
                </a:solidFill>
              </a:rPr>
              <a:t>超声波清洗槽</a:t>
            </a:r>
            <a:endParaRPr lang="zh-CN" altLang="en-US" sz="1400" b="1" dirty="0">
              <a:solidFill>
                <a:srgbClr val="0000CC"/>
              </a:solidFill>
              <a:ea typeface="楷体_GB2312" pitchFamily="49" charset="-122"/>
            </a:endParaRP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8078690" y="2938058"/>
            <a:ext cx="2700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 dirty="0" smtClean="0">
                <a:solidFill>
                  <a:srgbClr val="0000CC"/>
                </a:solidFill>
                <a:ea typeface="楷体_GB2312" pitchFamily="49" charset="-122"/>
              </a:rPr>
              <a:t>拉膜平台</a:t>
            </a:r>
            <a:endParaRPr lang="zh-CN" altLang="en-US" sz="1400" b="1" dirty="0">
              <a:solidFill>
                <a:srgbClr val="0000CC"/>
              </a:solidFill>
              <a:ea typeface="楷体_GB2312" pitchFamily="49" charset="-122"/>
            </a:endParaRP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4504506" y="5839907"/>
            <a:ext cx="3240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 dirty="0">
                <a:solidFill>
                  <a:srgbClr val="0000CC"/>
                </a:solidFill>
                <a:ea typeface="楷体_GB2312" pitchFamily="49" charset="-122"/>
              </a:rPr>
              <a:t>正在布丝的</a:t>
            </a:r>
            <a:r>
              <a:rPr lang="en-US" altLang="zh-CN" sz="1400" b="1" dirty="0">
                <a:solidFill>
                  <a:srgbClr val="0000CC"/>
                </a:solidFill>
                <a:ea typeface="楷体_GB2312" pitchFamily="49" charset="-122"/>
              </a:rPr>
              <a:t>1.6m×1.6m</a:t>
            </a:r>
            <a:r>
              <a:rPr lang="zh-CN" altLang="en-US" sz="1400" b="1" dirty="0">
                <a:solidFill>
                  <a:srgbClr val="0000CC"/>
                </a:solidFill>
                <a:ea typeface="楷体_GB2312" pitchFamily="49" charset="-122"/>
              </a:rPr>
              <a:t>布丝框架。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838200" y="286745"/>
            <a:ext cx="10515600" cy="592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基础设施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90" y="783771"/>
            <a:ext cx="3071808" cy="207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744593" y="5831123"/>
            <a:ext cx="32400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 dirty="0" smtClean="0">
                <a:solidFill>
                  <a:srgbClr val="0000CC"/>
                </a:solidFill>
                <a:ea typeface="楷体_GB2312" pitchFamily="49" charset="-122"/>
              </a:rPr>
              <a:t>            多维</a:t>
            </a:r>
            <a:r>
              <a:rPr lang="zh-CN" altLang="en-US" sz="1400" b="1" dirty="0">
                <a:solidFill>
                  <a:srgbClr val="0000CC"/>
                </a:solidFill>
                <a:ea typeface="楷体_GB2312" pitchFamily="49" charset="-122"/>
              </a:rPr>
              <a:t>移动定位</a:t>
            </a:r>
            <a:r>
              <a:rPr lang="zh-CN" altLang="en-US" sz="1400" b="1" dirty="0" smtClean="0">
                <a:solidFill>
                  <a:srgbClr val="0000CC"/>
                </a:solidFill>
                <a:ea typeface="楷体_GB2312" pitchFamily="49" charset="-122"/>
              </a:rPr>
              <a:t>平台</a:t>
            </a:r>
            <a:endParaRPr lang="zh-CN" altLang="en-US" sz="1400" b="1" dirty="0">
              <a:solidFill>
                <a:srgbClr val="0000CC"/>
              </a:solidFill>
              <a:ea typeface="楷体_GB2312" pitchFamily="49" charset="-122"/>
            </a:endParaRPr>
          </a:p>
        </p:txBody>
      </p:sp>
      <p:pic>
        <p:nvPicPr>
          <p:cNvPr id="15" name="Picture 5" descr="超声波清洗池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783770"/>
            <a:ext cx="3254326" cy="21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71041" y="2429692"/>
            <a:ext cx="26818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 smtClean="0">
                <a:solidFill>
                  <a:srgbClr val="FF0000"/>
                </a:solidFill>
              </a:rPr>
              <a:t>实验室升级</a:t>
            </a:r>
            <a:r>
              <a:rPr lang="zh-CN" altLang="en-US" sz="2800" dirty="0" smtClean="0"/>
              <a:t>：</a:t>
            </a:r>
            <a:endParaRPr lang="en-US" altLang="zh-CN" sz="2800" dirty="0" smtClean="0"/>
          </a:p>
          <a:p>
            <a:pPr>
              <a:spcBef>
                <a:spcPct val="50000"/>
              </a:spcBef>
            </a:pPr>
            <a:r>
              <a:rPr lang="en-US" altLang="zh-CN" sz="2800" dirty="0"/>
              <a:t> </a:t>
            </a:r>
            <a:r>
              <a:rPr lang="zh-CN" altLang="en-US" sz="2800" dirty="0" smtClean="0"/>
              <a:t>   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将扩建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10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万级</a:t>
            </a:r>
            <a:r>
              <a:rPr lang="zh-CN" altLang="en-US" sz="2400" b="1" dirty="0">
                <a:solidFill>
                  <a:srgbClr val="0000CC"/>
                </a:solidFill>
              </a:rPr>
              <a:t>，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面积</a:t>
            </a:r>
            <a:r>
              <a:rPr lang="zh-CN" altLang="en-US" sz="2400" b="1" dirty="0">
                <a:solidFill>
                  <a:srgbClr val="0000CC"/>
                </a:solidFill>
              </a:rPr>
              <a:t>约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200m2</a:t>
            </a:r>
            <a:r>
              <a:rPr lang="zh-CN" altLang="en-US" sz="2400" b="1" dirty="0">
                <a:solidFill>
                  <a:srgbClr val="0000CC"/>
                </a:solidFill>
              </a:rPr>
              <a:t>的清洁间</a:t>
            </a:r>
          </a:p>
        </p:txBody>
      </p:sp>
      <p:pic>
        <p:nvPicPr>
          <p:cNvPr id="5122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16103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2424114" y="5013325"/>
            <a:ext cx="6886575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SzPct val="100000"/>
            </a:pPr>
            <a:r>
              <a:rPr lang="en-US" altLang="zh-CN" sz="1600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CSR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外靶终端探测器研制：</a:t>
            </a:r>
            <a:r>
              <a:rPr lang="zh-CN" altLang="en-US" sz="1600" b="1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共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三套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MWPC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探测器，每套包括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U(30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  <a:sym typeface="Symbol" panose="05050102010706020507" pitchFamily="18" charset="2"/>
              </a:rPr>
              <a:t>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)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V(-30</a:t>
            </a:r>
            <a:r>
              <a:rPr lang="en-US" altLang="zh-CN" b="1" dirty="0">
                <a:solidFill>
                  <a:srgbClr val="0000CC"/>
                </a:solidFill>
                <a:sym typeface="Symbol" panose="05050102010706020507" pitchFamily="18" charset="2"/>
              </a:rPr>
              <a:t>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)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三组探测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平面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，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阳极丝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间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距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2mm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，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阴极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丝距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1mm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，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阴极面与阳极面间距为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3mm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，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灵敏面积分别为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900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650mm</a:t>
            </a:r>
            <a:r>
              <a:rPr lang="en-US" altLang="zh-CN" sz="1600" b="1" baseline="30000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400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266 mm</a:t>
            </a:r>
            <a:r>
              <a:rPr lang="en-US" altLang="zh-CN" sz="1600" b="1" baseline="30000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300</a:t>
            </a:r>
            <a:r>
              <a:rPr lang="zh-CN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×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300 mm</a:t>
            </a:r>
            <a:r>
              <a:rPr lang="en-US" altLang="zh-CN" sz="1600" b="1" baseline="30000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。</a:t>
            </a:r>
            <a:endParaRPr lang="zh-CN" altLang="zh-CN" sz="1600" b="1" dirty="0">
              <a:solidFill>
                <a:srgbClr val="0000C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4346" name="内容占位符 3" descr="DSC004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r="12224" b="5643"/>
          <a:stretch>
            <a:fillRect/>
          </a:stretch>
        </p:blipFill>
        <p:spPr bwMode="auto">
          <a:xfrm>
            <a:off x="7319964" y="1052514"/>
            <a:ext cx="1944687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 descr="cal-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/>
          <a:stretch>
            <a:fillRect/>
          </a:stretch>
        </p:blipFill>
        <p:spPr bwMode="auto">
          <a:xfrm>
            <a:off x="7391400" y="3141663"/>
            <a:ext cx="1944688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cal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9276" r="7133" b="12976"/>
          <a:stretch>
            <a:fillRect/>
          </a:stretch>
        </p:blipFill>
        <p:spPr bwMode="auto">
          <a:xfrm>
            <a:off x="3071813" y="1700213"/>
            <a:ext cx="30670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2063750" y="1052513"/>
            <a:ext cx="4895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常压下</a:t>
            </a:r>
            <a:r>
              <a:rPr lang="en-US" altLang="zh-CN" sz="2400" b="1" dirty="0" smtClean="0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MWPC</a:t>
            </a:r>
            <a:r>
              <a:rPr lang="zh-CN" altLang="en-US" sz="2400" b="1" dirty="0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径迹探测器研制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7248526" y="2708275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77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探测器的漏气率测试。</a:t>
            </a:r>
            <a:r>
              <a:rPr lang="zh-CN" altLang="en-US" sz="1400">
                <a:ea typeface="楷体_GB2312" pitchFamily="49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7319964" y="4724400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778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组装中的</a:t>
            </a:r>
            <a:r>
              <a:rPr lang="en-US" altLang="zh-CN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MWPC</a:t>
            </a:r>
            <a:r>
              <a:rPr lang="zh-CN" altLang="en-US" sz="1400" b="1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探测器。</a:t>
            </a:r>
            <a:r>
              <a:rPr lang="zh-CN" altLang="en-US" sz="1400">
                <a:ea typeface="楷体_GB2312" pitchFamily="49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768530" y="286745"/>
            <a:ext cx="10515600" cy="7260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丝室探测器</a:t>
            </a:r>
            <a:endParaRPr lang="zh-CN" altLang="en-US" dirty="0"/>
          </a:p>
        </p:txBody>
      </p:sp>
      <p:pic>
        <p:nvPicPr>
          <p:cNvPr id="6146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42320"/>
      </p:ext>
    </p:extLst>
  </p:cSld>
  <p:clrMapOvr>
    <a:masterClrMapping/>
  </p:clrMapOvr>
  <p:transition advTm="8142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86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ea typeface="楷体_GB2312" pitchFamily="49" charset="-122"/>
              </a:rPr>
              <a:t>2 </a:t>
            </a:r>
            <a:r>
              <a:rPr lang="zh-CN" altLang="en-US" sz="2400" b="1" dirty="0" smtClean="0">
                <a:solidFill>
                  <a:srgbClr val="C00000"/>
                </a:solidFill>
                <a:ea typeface="楷体_GB2312" pitchFamily="49" charset="-122"/>
              </a:rPr>
              <a:t>暗物质宇宙线刻度系统</a:t>
            </a:r>
            <a:r>
              <a:rPr lang="en-US" altLang="zh-CN" sz="2400" b="1" dirty="0" smtClean="0">
                <a:solidFill>
                  <a:srgbClr val="C00000"/>
                </a:solidFill>
                <a:ea typeface="楷体_GB2312" pitchFamily="49" charset="-122"/>
              </a:rPr>
              <a:t>MWDC </a:t>
            </a:r>
            <a:r>
              <a:rPr lang="zh-CN" altLang="en-US" sz="2400" b="1" dirty="0" smtClean="0">
                <a:solidFill>
                  <a:srgbClr val="C00000"/>
                </a:solidFill>
                <a:ea typeface="楷体_GB2312" pitchFamily="49" charset="-122"/>
              </a:rPr>
              <a:t>研制</a:t>
            </a:r>
            <a:endParaRPr lang="zh-CN" altLang="en-US" sz="2400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768530" y="286745"/>
            <a:ext cx="10515600" cy="1115336"/>
          </a:xfrm>
        </p:spPr>
        <p:txBody>
          <a:bodyPr>
            <a:normAutofit/>
          </a:bodyPr>
          <a:lstStyle/>
          <a:p>
            <a:r>
              <a:rPr lang="zh-CN" altLang="en-US" dirty="0"/>
              <a:t>丝室探测器</a:t>
            </a: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34" y="2574177"/>
            <a:ext cx="2645909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超声波清洗池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24055" r="8025"/>
          <a:stretch>
            <a:fillRect/>
          </a:stretch>
        </p:blipFill>
        <p:spPr bwMode="auto">
          <a:xfrm>
            <a:off x="1555070" y="2574177"/>
            <a:ext cx="3149430" cy="19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05822" y="4801628"/>
            <a:ext cx="2447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 dirty="0">
                <a:solidFill>
                  <a:srgbClr val="0000CC"/>
                </a:solidFill>
                <a:ea typeface="楷体_GB2312" pitchFamily="49" charset="-122"/>
              </a:rPr>
              <a:t>用超声波对框架进行清洗。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942318" y="4814733"/>
            <a:ext cx="2700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 dirty="0">
                <a:solidFill>
                  <a:srgbClr val="0000CC"/>
                </a:solidFill>
                <a:ea typeface="楷体_GB2312" pitchFamily="49" charset="-122"/>
              </a:rPr>
              <a:t>布丝前探测器的漏气率测试。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116" y="2574177"/>
            <a:ext cx="2791111" cy="2027238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158502" y="4896723"/>
            <a:ext cx="2700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 b="1" dirty="0" smtClean="0">
                <a:solidFill>
                  <a:srgbClr val="0000CC"/>
                </a:solidFill>
                <a:ea typeface="楷体_GB2312" pitchFamily="49" charset="-122"/>
              </a:rPr>
              <a:t>利用</a:t>
            </a:r>
            <a:r>
              <a:rPr lang="en-US" altLang="zh-CN" sz="1400" b="1" dirty="0" smtClean="0">
                <a:solidFill>
                  <a:srgbClr val="0000CC"/>
                </a:solidFill>
                <a:ea typeface="楷体_GB2312" pitchFamily="49" charset="-122"/>
              </a:rPr>
              <a:t>SFE16</a:t>
            </a:r>
            <a:r>
              <a:rPr lang="zh-CN" altLang="en-US" sz="1400" b="1" dirty="0" smtClean="0">
                <a:solidFill>
                  <a:srgbClr val="0000CC"/>
                </a:solidFill>
                <a:ea typeface="楷体_GB2312" pitchFamily="49" charset="-122"/>
              </a:rPr>
              <a:t>调试探测器</a:t>
            </a:r>
            <a:endParaRPr lang="zh-CN" altLang="en-US" sz="1400" b="1" dirty="0">
              <a:solidFill>
                <a:srgbClr val="0000CC"/>
              </a:solidFill>
              <a:ea typeface="楷体_GB2312" pitchFamily="49" charset="-122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783681" y="5414841"/>
            <a:ext cx="6624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1600" b="1" dirty="0" smtClean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两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套完全相同的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MWDC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探测器，探测器外形大小为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1020×1020mm</a:t>
            </a:r>
            <a:r>
              <a:rPr lang="en-US" altLang="zh-CN" sz="1600" b="1" baseline="30000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，灵敏面积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760×760mm</a:t>
            </a:r>
            <a:r>
              <a:rPr lang="en-US" altLang="zh-CN" sz="1600" b="1" baseline="30000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，每套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MWDC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包括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X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Y(90</a:t>
            </a:r>
            <a:r>
              <a:rPr lang="en-US" altLang="zh-CN" b="1" dirty="0">
                <a:solidFill>
                  <a:srgbClr val="0000CC"/>
                </a:solidFill>
                <a:sym typeface="Symbol" panose="05050102010706020507" pitchFamily="18" charset="2"/>
              </a:rPr>
              <a:t>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)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U</a:t>
            </a:r>
            <a:r>
              <a:rPr lang="en-US" altLang="zh-CN" sz="1600" b="1" dirty="0">
                <a:solidFill>
                  <a:srgbClr val="0000CC"/>
                </a:solidFill>
              </a:rPr>
              <a:t>(30</a:t>
            </a:r>
            <a:r>
              <a:rPr lang="en-US" altLang="zh-CN" sz="1600" b="1" dirty="0">
                <a:solidFill>
                  <a:srgbClr val="0000CC"/>
                </a:solidFill>
                <a:sym typeface="Symbol" panose="05050102010706020507" pitchFamily="18" charset="2"/>
              </a:rPr>
              <a:t></a:t>
            </a:r>
            <a:r>
              <a:rPr lang="en-US" altLang="zh-CN" sz="1600" b="1" dirty="0">
                <a:solidFill>
                  <a:srgbClr val="0000CC"/>
                </a:solidFill>
              </a:rPr>
              <a:t>)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三组探测面，每个探测器面有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80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个输出信号，每套探测器共有</a:t>
            </a:r>
            <a:r>
              <a:rPr lang="en-US" altLang="zh-CN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240</a:t>
            </a:r>
            <a:r>
              <a:rPr lang="zh-CN" altLang="en-US" sz="1600" b="1" dirty="0">
                <a:solidFill>
                  <a:srgbClr val="0000CC"/>
                </a:solidFill>
                <a:latin typeface="楷体_GB2312" pitchFamily="49" charset="-122"/>
                <a:ea typeface="楷体_GB2312" pitchFamily="49" charset="-122"/>
              </a:rPr>
              <a:t>个输出信号。</a:t>
            </a:r>
          </a:p>
        </p:txBody>
      </p:sp>
      <p:pic>
        <p:nvPicPr>
          <p:cNvPr id="7170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41189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8351" y="1231107"/>
            <a:ext cx="5256213" cy="576262"/>
          </a:xfrm>
        </p:spPr>
        <p:txBody>
          <a:bodyPr/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 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低气压的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气体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探测器（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PPAC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7348" name="Picture 4" descr="CIMG3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 t="16519" r="14928" b="14903"/>
          <a:stretch>
            <a:fillRect/>
          </a:stretch>
        </p:blipFill>
        <p:spPr bwMode="auto">
          <a:xfrm>
            <a:off x="1744028" y="3942001"/>
            <a:ext cx="2374900" cy="18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CIMG322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15" y="1976954"/>
            <a:ext cx="2816225" cy="17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200231" y="4794310"/>
            <a:ext cx="2376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/>
              <a:t>延迟线读出</a:t>
            </a:r>
            <a:r>
              <a:rPr lang="en-US" altLang="zh-CN" dirty="0"/>
              <a:t>PPAC</a:t>
            </a: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622300" y="210683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丝室探测器</a:t>
            </a:r>
            <a:endParaRPr lang="zh-CN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20" y="582443"/>
            <a:ext cx="3428111" cy="207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66" y="2715176"/>
            <a:ext cx="4283968" cy="28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791303" y="5724922"/>
            <a:ext cx="66246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0000CC"/>
                </a:solidFill>
                <a:ea typeface="楷体_GB2312" panose="02010609030101010101" pitchFamily="49" charset="-122"/>
              </a:rPr>
              <a:t>      6</a:t>
            </a:r>
            <a:r>
              <a:rPr lang="zh-CN" altLang="en-US" b="1" dirty="0">
                <a:solidFill>
                  <a:srgbClr val="0000CC"/>
                </a:solidFill>
                <a:ea typeface="楷体_GB2312" panose="02010609030101010101" pitchFamily="49" charset="-122"/>
              </a:rPr>
              <a:t>套</a:t>
            </a:r>
            <a:r>
              <a:rPr lang="en-US" altLang="zh-CN" b="1" dirty="0">
                <a:solidFill>
                  <a:srgbClr val="0000CC"/>
                </a:solidFill>
                <a:ea typeface="楷体_GB2312" panose="02010609030101010101" pitchFamily="49" charset="-122"/>
              </a:rPr>
              <a:t>PPAC</a:t>
            </a:r>
            <a:r>
              <a:rPr lang="zh-CN" altLang="en-US" b="1" dirty="0">
                <a:solidFill>
                  <a:srgbClr val="0000CC"/>
                </a:solidFill>
                <a:ea typeface="楷体_GB2312" panose="02010609030101010101" pitchFamily="49" charset="-122"/>
              </a:rPr>
              <a:t>的灵敏面积为</a:t>
            </a:r>
            <a:r>
              <a:rPr lang="en-US" altLang="zh-CN" b="1" dirty="0">
                <a:solidFill>
                  <a:srgbClr val="0000CC"/>
                </a:solidFill>
                <a:ea typeface="楷体_GB2312" panose="02010609030101010101" pitchFamily="49" charset="-122"/>
              </a:rPr>
              <a:t>244×284mm</a:t>
            </a:r>
            <a:r>
              <a:rPr lang="en-US" altLang="zh-CN" b="1" baseline="30000" dirty="0">
                <a:solidFill>
                  <a:srgbClr val="0000CC"/>
                </a:solidFill>
                <a:ea typeface="楷体_GB2312" panose="02010609030101010101" pitchFamily="49" charset="-122"/>
              </a:rPr>
              <a:t>2</a:t>
            </a:r>
            <a:r>
              <a:rPr lang="zh-CN" altLang="en-US" b="1" dirty="0">
                <a:solidFill>
                  <a:srgbClr val="0000CC"/>
                </a:solidFill>
                <a:ea typeface="楷体_GB2312" panose="02010609030101010101" pitchFamily="49" charset="-122"/>
              </a:rPr>
              <a:t>，</a:t>
            </a:r>
            <a:r>
              <a:rPr lang="en-US" altLang="zh-CN" b="1" dirty="0">
                <a:solidFill>
                  <a:srgbClr val="0000CC"/>
                </a:solidFill>
                <a:ea typeface="楷体_GB2312" panose="02010609030101010101" pitchFamily="49" charset="-122"/>
              </a:rPr>
              <a:t>x</a:t>
            </a:r>
            <a:r>
              <a:rPr lang="zh-CN" altLang="en-US" b="1" dirty="0">
                <a:solidFill>
                  <a:srgbClr val="0000CC"/>
                </a:solidFill>
                <a:ea typeface="楷体_GB2312" panose="02010609030101010101" pitchFamily="49" charset="-122"/>
              </a:rPr>
              <a:t>和</a:t>
            </a:r>
            <a:r>
              <a:rPr lang="en-US" altLang="zh-CN" b="1" dirty="0">
                <a:solidFill>
                  <a:srgbClr val="0000CC"/>
                </a:solidFill>
                <a:ea typeface="楷体_GB2312" panose="02010609030101010101" pitchFamily="49" charset="-122"/>
              </a:rPr>
              <a:t>y</a:t>
            </a:r>
            <a:r>
              <a:rPr lang="zh-CN" altLang="en-US" b="1" dirty="0">
                <a:solidFill>
                  <a:srgbClr val="0000CC"/>
                </a:solidFill>
                <a:ea typeface="楷体_GB2312" panose="02010609030101010101" pitchFamily="49" charset="-122"/>
              </a:rPr>
              <a:t>方向的位置分辨均为</a:t>
            </a:r>
            <a:r>
              <a:rPr lang="en-US" altLang="zh-CN" b="1" dirty="0">
                <a:solidFill>
                  <a:srgbClr val="0000CC"/>
                </a:solidFill>
                <a:ea typeface="楷体_GB2312" panose="02010609030101010101" pitchFamily="49" charset="-122"/>
              </a:rPr>
              <a:t>4mm</a:t>
            </a:r>
            <a:r>
              <a:rPr lang="zh-CN" altLang="en-US" b="1" dirty="0">
                <a:solidFill>
                  <a:srgbClr val="0000CC"/>
                </a:solidFill>
                <a:ea typeface="楷体_GB2312" panose="02010609030101010101" pitchFamily="49" charset="-122"/>
              </a:rPr>
              <a:t>。采用延迟线读出，用于裂变碎片测量</a:t>
            </a:r>
            <a:r>
              <a:rPr lang="zh-CN" altLang="en-US" b="1" dirty="0" smtClean="0">
                <a:solidFill>
                  <a:srgbClr val="0000CC"/>
                </a:solidFill>
                <a:ea typeface="楷体_GB2312" panose="02010609030101010101" pitchFamily="49" charset="-122"/>
              </a:rPr>
              <a:t>。</a:t>
            </a:r>
            <a:endParaRPr lang="zh-CN" altLang="en-US" b="1" dirty="0">
              <a:solidFill>
                <a:srgbClr val="0000CC"/>
              </a:solidFill>
              <a:ea typeface="楷体_GB2312" panose="02010609030101010101" pitchFamily="49" charset="-122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2621" r="60349" b="28781"/>
          <a:stretch>
            <a:fillRect/>
          </a:stretch>
        </p:blipFill>
        <p:spPr bwMode="auto">
          <a:xfrm>
            <a:off x="9782130" y="2591033"/>
            <a:ext cx="2303462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065771" y="2942496"/>
            <a:ext cx="2700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dirty="0">
                <a:solidFill>
                  <a:srgbClr val="0000CC"/>
                </a:solidFill>
                <a:ea typeface="楷体_GB2312" panose="02010609030101010101" pitchFamily="49" charset="-122"/>
                <a:sym typeface="Symbol" panose="05050102010706020507" pitchFamily="18" charset="2"/>
              </a:rPr>
              <a:t>239Po</a:t>
            </a:r>
            <a:r>
              <a:rPr lang="zh-CN" altLang="en-US" sz="1400" b="1" dirty="0">
                <a:solidFill>
                  <a:srgbClr val="0000CC"/>
                </a:solidFill>
                <a:ea typeface="楷体_GB2312" panose="02010609030101010101" pitchFamily="49" charset="-122"/>
                <a:sym typeface="Symbol" panose="05050102010706020507" pitchFamily="18" charset="2"/>
              </a:rPr>
              <a:t>源的</a:t>
            </a:r>
            <a:r>
              <a:rPr lang="zh-CN" altLang="en-US" sz="1400" b="1" dirty="0">
                <a:solidFill>
                  <a:srgbClr val="0000CC"/>
                </a:solidFill>
                <a:ea typeface="楷体_GB2312" panose="02010609030101010101" pitchFamily="49" charset="-122"/>
              </a:rPr>
              <a:t>粒子测试结果。</a:t>
            </a:r>
          </a:p>
        </p:txBody>
      </p:sp>
      <p:pic>
        <p:nvPicPr>
          <p:cNvPr id="8194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1004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内容占位符 2"/>
          <p:cNvSpPr>
            <a:spLocks noGrp="1"/>
          </p:cNvSpPr>
          <p:nvPr>
            <p:ph sz="quarter" idx="4294967295"/>
          </p:nvPr>
        </p:nvSpPr>
        <p:spPr>
          <a:xfrm>
            <a:off x="7248526" y="1810154"/>
            <a:ext cx="2663825" cy="2794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探测器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的参数：</a:t>
            </a:r>
          </a:p>
          <a:p>
            <a:pPr marL="0" indent="0"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窗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0.5</a:t>
            </a:r>
            <a:r>
              <a:rPr lang="el-GR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μ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m </a:t>
            </a:r>
            <a:r>
              <a:rPr lang="en-US" altLang="zh-CN" sz="1600" b="1" dirty="0" err="1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mylar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膜</a:t>
            </a:r>
          </a:p>
          <a:p>
            <a:pPr marL="0" indent="0"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工作气体异丁烷</a:t>
            </a:r>
          </a:p>
          <a:p>
            <a:pPr marL="0" indent="0">
              <a:buNone/>
            </a:pPr>
            <a:r>
              <a:rPr lang="zh-CN" altLang="zh-CN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气压</a:t>
            </a:r>
            <a:r>
              <a:rPr lang="en-US" altLang="zh-CN" sz="1600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2mbr</a:t>
            </a:r>
            <a:endParaRPr lang="en-US" altLang="zh-CN" sz="1600" b="1" dirty="0">
              <a:solidFill>
                <a:srgbClr val="0000CC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marL="0" indent="0"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漏气率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0.1mbar/min</a:t>
            </a:r>
          </a:p>
          <a:p>
            <a:pPr marL="0" indent="0">
              <a:buNone/>
            </a:pPr>
            <a:r>
              <a:rPr lang="zh-CN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阳极电压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+460V</a:t>
            </a:r>
          </a:p>
          <a:p>
            <a:pPr marL="0" indent="0">
              <a:buNone/>
            </a:pPr>
            <a:r>
              <a:rPr lang="zh-CN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阴极电压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-100V</a:t>
            </a:r>
          </a:p>
          <a:p>
            <a:pPr marL="0" indent="0">
              <a:buNone/>
            </a:pPr>
            <a:r>
              <a:rPr lang="el-GR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α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探测效率好于９８％</a:t>
            </a:r>
          </a:p>
          <a:p>
            <a:pPr marL="0" indent="0"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时间分辨 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FWHM</a:t>
            </a:r>
            <a:r>
              <a:rPr lang="zh-CN" altLang="en-US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＝</a:t>
            </a: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3ns</a:t>
            </a:r>
          </a:p>
        </p:txBody>
      </p:sp>
      <p:pic>
        <p:nvPicPr>
          <p:cNvPr id="121859" name="Picture 2" descr="G:\工作\多丝室\lp\tim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6039" r="30078"/>
          <a:stretch>
            <a:fillRect/>
          </a:stretch>
        </p:blipFill>
        <p:spPr bwMode="auto">
          <a:xfrm>
            <a:off x="7032625" y="4762904"/>
            <a:ext cx="2408238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5901" r="5414" b="24020"/>
          <a:stretch>
            <a:fillRect/>
          </a:stretch>
        </p:blipFill>
        <p:spPr bwMode="auto">
          <a:xfrm>
            <a:off x="2855914" y="4115205"/>
            <a:ext cx="31273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747713" y="1310918"/>
            <a:ext cx="7343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C0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用于超重核实验研究的低气压多丝室探测器研制</a:t>
            </a: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>
            <a:off x="1992313" y="1954617"/>
            <a:ext cx="46799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为超重组提供</a:t>
            </a:r>
            <a:r>
              <a:rPr lang="en-US" altLang="zh-CN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2</a:t>
            </a:r>
            <a:r>
              <a:rPr lang="zh-CN" altLang="en-US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套低气压多丝室或雪崩室。应他们提出的高时间分辨要求，改变探测器结构，将中心电极由丝电极改为膜电极，由正高压改为负高压</a:t>
            </a:r>
            <a:r>
              <a:rPr lang="zh-CN" altLang="en-US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。得到</a:t>
            </a:r>
            <a:r>
              <a:rPr lang="zh-CN" altLang="en-US" b="1" dirty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较高的时间分辨</a:t>
            </a:r>
            <a:r>
              <a:rPr lang="zh-CN" altLang="en-US" b="1" dirty="0" smtClean="0">
                <a:solidFill>
                  <a:srgbClr val="0000CC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。</a:t>
            </a:r>
            <a:endParaRPr lang="zh-CN" altLang="en-US" b="1" dirty="0">
              <a:solidFill>
                <a:srgbClr val="0000CC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622300" y="210683"/>
            <a:ext cx="10515600" cy="111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丝室探测器</a:t>
            </a:r>
            <a:endParaRPr lang="zh-CN" altLang="en-US" dirty="0"/>
          </a:p>
        </p:txBody>
      </p:sp>
      <p:pic>
        <p:nvPicPr>
          <p:cNvPr id="9218" name="Picture 2" descr="http://www.imp.cas.cn/images/cn74toplogo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92075"/>
            <a:ext cx="428625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7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6689</TotalTime>
  <Words>1597</Words>
  <Application>Microsoft Office PowerPoint</Application>
  <PresentationFormat>宽屏</PresentationFormat>
  <Paragraphs>200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AIGDT</vt:lpstr>
      <vt:lpstr>黑体</vt:lpstr>
      <vt:lpstr>华文楷体</vt:lpstr>
      <vt:lpstr>楷体_GB2312</vt:lpstr>
      <vt:lpstr>宋体</vt:lpstr>
      <vt:lpstr>Arial</vt:lpstr>
      <vt:lpstr>Calibri</vt:lpstr>
      <vt:lpstr>Calibri Light</vt:lpstr>
      <vt:lpstr>Candara</vt:lpstr>
      <vt:lpstr>Comic Sans MS</vt:lpstr>
      <vt:lpstr>Garamond</vt:lpstr>
      <vt:lpstr>Symbol</vt:lpstr>
      <vt:lpstr>Tahoma</vt:lpstr>
      <vt:lpstr>Times New Roman</vt:lpstr>
      <vt:lpstr>Wingdings</vt:lpstr>
      <vt:lpstr>Office 主题</vt:lpstr>
      <vt:lpstr>GEM读出的TPC初步测试</vt:lpstr>
      <vt:lpstr>   内容提要</vt:lpstr>
      <vt:lpstr>PowerPoint 演示文稿</vt:lpstr>
      <vt:lpstr>研制探测器种类</vt:lpstr>
      <vt:lpstr>PowerPoint 演示文稿</vt:lpstr>
      <vt:lpstr>PowerPoint 演示文稿</vt:lpstr>
      <vt:lpstr>丝室探测器</vt:lpstr>
      <vt:lpstr> 3 低气压的气体探测器（PPAC）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TPC束流测试</vt:lpstr>
      <vt:lpstr>大GEM探测器组建</vt:lpstr>
      <vt:lpstr>大GEM探测器增益测试</vt:lpstr>
      <vt:lpstr>PowerPoint 演示文稿</vt:lpstr>
      <vt:lpstr>PowerPoint 演示文稿</vt:lpstr>
      <vt:lpstr>外靶实验多丝室</vt:lpstr>
      <vt:lpstr>参加实验内容</vt:lpstr>
      <vt:lpstr>PowerPoint 演示文稿</vt:lpstr>
      <vt:lpstr>PowerPoint 演示文稿</vt:lpstr>
      <vt:lpstr>PowerPoint 演示文稿</vt:lpstr>
      <vt:lpstr>北航MUSIC探测器研制                    横向电离室                                 纵向电离室</vt:lpstr>
      <vt:lpstr>束诊探测器的制作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气体探测器</dc:title>
  <dc:creator>yang</dc:creator>
  <cp:lastModifiedBy>yang</cp:lastModifiedBy>
  <cp:revision>70</cp:revision>
  <dcterms:created xsi:type="dcterms:W3CDTF">2015-07-18T06:44:36Z</dcterms:created>
  <dcterms:modified xsi:type="dcterms:W3CDTF">2015-07-23T05:45:45Z</dcterms:modified>
</cp:coreProperties>
</file>