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7" r:id="rId3"/>
    <p:sldId id="311" r:id="rId4"/>
    <p:sldId id="286" r:id="rId5"/>
    <p:sldId id="313" r:id="rId6"/>
    <p:sldId id="336" r:id="rId7"/>
    <p:sldId id="315" r:id="rId8"/>
    <p:sldId id="316" r:id="rId9"/>
    <p:sldId id="317" r:id="rId10"/>
    <p:sldId id="318" r:id="rId11"/>
    <p:sldId id="320" r:id="rId12"/>
    <p:sldId id="337" r:id="rId13"/>
    <p:sldId id="328" r:id="rId14"/>
    <p:sldId id="329" r:id="rId15"/>
    <p:sldId id="321" r:id="rId16"/>
    <p:sldId id="322" r:id="rId17"/>
    <p:sldId id="323" r:id="rId18"/>
    <p:sldId id="324" r:id="rId19"/>
    <p:sldId id="325" r:id="rId20"/>
    <p:sldId id="326" r:id="rId21"/>
    <p:sldId id="330" r:id="rId22"/>
    <p:sldId id="331" r:id="rId23"/>
    <p:sldId id="332" r:id="rId24"/>
    <p:sldId id="333" r:id="rId25"/>
    <p:sldId id="334" r:id="rId26"/>
    <p:sldId id="335"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44" autoAdjust="0"/>
    <p:restoredTop sz="94781" autoAdjust="0"/>
  </p:normalViewPr>
  <p:slideViewPr>
    <p:cSldViewPr snapToGrid="0">
      <p:cViewPr varScale="1">
        <p:scale>
          <a:sx n="79" d="100"/>
          <a:sy n="79" d="100"/>
        </p:scale>
        <p:origin x="10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8B0C6-E03D-459D-ADD6-2A9CAA346754}" type="datetimeFigureOut">
              <a:rPr lang="zh-CN" altLang="en-US" smtClean="0"/>
              <a:t>2015/7/23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E3C6A-8EB8-42E4-859B-F87B40485FEB}" type="slidenum">
              <a:rPr lang="zh-CN" altLang="en-US" smtClean="0"/>
              <a:t>‹#›</a:t>
            </a:fld>
            <a:endParaRPr lang="zh-CN" altLang="en-US"/>
          </a:p>
        </p:txBody>
      </p:sp>
    </p:spTree>
    <p:extLst>
      <p:ext uri="{BB962C8B-B14F-4D97-AF65-F5344CB8AC3E}">
        <p14:creationId xmlns:p14="http://schemas.microsoft.com/office/powerpoint/2010/main" val="290720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CsI</a:t>
            </a:r>
            <a:r>
              <a:rPr lang="zh-CN" altLang="en-US" dirty="0" smtClean="0"/>
              <a:t>光电阴极在液氩闪烁光这个波段在碱金属卤化物中具有最高的量子效率，并且稳定性高不易潮解，我们选择它作为这个课题中的光电阴极。</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5</a:t>
            </a:fld>
            <a:endParaRPr lang="zh-CN" altLang="en-US"/>
          </a:p>
        </p:txBody>
      </p:sp>
    </p:spTree>
    <p:extLst>
      <p:ext uri="{BB962C8B-B14F-4D97-AF65-F5344CB8AC3E}">
        <p14:creationId xmlns:p14="http://schemas.microsoft.com/office/powerpoint/2010/main" val="380781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下面是内供气模式的实验结果。使用的液氩纯度依然为</a:t>
            </a:r>
            <a:r>
              <a:rPr lang="en-US" altLang="zh-CN" dirty="0" smtClean="0"/>
              <a:t>5</a:t>
            </a:r>
            <a:r>
              <a:rPr lang="zh-CN" altLang="en-US" dirty="0" smtClean="0"/>
              <a:t>个</a:t>
            </a:r>
            <a:r>
              <a:rPr lang="en-US" altLang="zh-CN" dirty="0" smtClean="0"/>
              <a:t>9</a:t>
            </a:r>
            <a:r>
              <a:rPr lang="zh-CN" altLang="en-US" dirty="0" smtClean="0"/>
              <a:t>，射线源依然为</a:t>
            </a:r>
            <a:r>
              <a:rPr lang="en-US" altLang="zh-CN" dirty="0" smtClean="0"/>
              <a:t>Cu</a:t>
            </a:r>
            <a:r>
              <a:rPr lang="zh-CN" altLang="en-US" dirty="0" smtClean="0"/>
              <a:t>的特征</a:t>
            </a:r>
            <a:r>
              <a:rPr lang="en-US" altLang="zh-CN" dirty="0" smtClean="0"/>
              <a:t>X</a:t>
            </a:r>
            <a:r>
              <a:rPr lang="zh-CN" altLang="en-US" dirty="0" smtClean="0"/>
              <a:t>射线。</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15</a:t>
            </a:fld>
            <a:endParaRPr lang="zh-CN" altLang="en-US"/>
          </a:p>
        </p:txBody>
      </p:sp>
    </p:spTree>
    <p:extLst>
      <p:ext uri="{BB962C8B-B14F-4D97-AF65-F5344CB8AC3E}">
        <p14:creationId xmlns:p14="http://schemas.microsoft.com/office/powerpoint/2010/main" val="55783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左上角的图是不同温度下测到的能谱，从左到右温度不断降低，能谱也不断左移，表明增益不断降低；</a:t>
            </a:r>
            <a:endParaRPr lang="en-US" altLang="zh-CN" dirty="0" smtClean="0"/>
          </a:p>
          <a:p>
            <a:r>
              <a:rPr lang="zh-CN" altLang="en-US" dirty="0" smtClean="0"/>
              <a:t>右边的图是低温下双层</a:t>
            </a:r>
            <a:r>
              <a:rPr lang="en-US" altLang="zh-CN" dirty="0" smtClean="0"/>
              <a:t>THGEM</a:t>
            </a:r>
            <a:r>
              <a:rPr lang="zh-CN" altLang="en-US" dirty="0" smtClean="0"/>
              <a:t>的增益随温度变化图，在</a:t>
            </a:r>
            <a:r>
              <a:rPr lang="en-US" altLang="zh-CN" dirty="0" smtClean="0"/>
              <a:t>100K</a:t>
            </a:r>
            <a:r>
              <a:rPr lang="zh-CN" altLang="en-US" dirty="0" smtClean="0"/>
              <a:t>的温度下测到了</a:t>
            </a:r>
            <a:r>
              <a:rPr lang="en-US" altLang="zh-CN" dirty="0" smtClean="0"/>
              <a:t>1500</a:t>
            </a:r>
            <a:r>
              <a:rPr lang="zh-CN" altLang="en-US" dirty="0" smtClean="0"/>
              <a:t>左右的增益。</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16</a:t>
            </a:fld>
            <a:endParaRPr lang="zh-CN" altLang="en-US"/>
          </a:p>
        </p:txBody>
      </p:sp>
    </p:spTree>
    <p:extLst>
      <p:ext uri="{BB962C8B-B14F-4D97-AF65-F5344CB8AC3E}">
        <p14:creationId xmlns:p14="http://schemas.microsoft.com/office/powerpoint/2010/main" val="294227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a:t>
            </a:r>
            <a:r>
              <a:rPr lang="en-US" altLang="zh-CN" dirty="0" smtClean="0"/>
              <a:t>α</a:t>
            </a:r>
            <a:r>
              <a:rPr lang="zh-CN" altLang="en-US" dirty="0" smtClean="0"/>
              <a:t>实验测到的能谱，可以看到有一个明显的峰位。</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18</a:t>
            </a:fld>
            <a:endParaRPr lang="zh-CN" altLang="en-US"/>
          </a:p>
        </p:txBody>
      </p:sp>
    </p:spTree>
    <p:extLst>
      <p:ext uri="{BB962C8B-B14F-4D97-AF65-F5344CB8AC3E}">
        <p14:creationId xmlns:p14="http://schemas.microsoft.com/office/powerpoint/2010/main" val="209536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342900" indent="-342900" algn="just">
                  <a:buFont typeface="Wingdings" panose="05000000000000000000" pitchFamily="2" charset="2"/>
                  <a:buChar char="ü"/>
                </a:pP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利用</a:t>
                </a:r>
                <a:r>
                  <a:rPr lang="zh-CN" altLang="en-US" sz="1200" kern="100" dirty="0">
                    <a:latin typeface="华文楷体" panose="02010600040101010101" pitchFamily="2" charset="-122"/>
                    <a:ea typeface="华文楷体" panose="02010600040101010101" pitchFamily="2" charset="-122"/>
                    <a:cs typeface="Times New Roman" panose="02020603050405020304" pitchFamily="18" charset="0"/>
                  </a:rPr>
                  <a:t>金硅面垒探测器标定</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能量</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E</a:t>
                </a:r>
                <a:r>
                  <a:rPr lang="en-US" altLang="zh-CN" sz="1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0</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为</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4.516MeV</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，能量分辨</a:t>
                </a:r>
                <a14:m>
                  <m:oMath xmlns:m="http://schemas.openxmlformats.org/officeDocument/2006/math">
                    <m:sSub>
                      <m:sSubPr>
                        <m:ctrlPr>
                          <a:rPr lang="en-US" altLang="zh-CN" sz="1200" b="0" i="1" kern="100" smtClean="0">
                            <a:latin typeface="Cambria Math" panose="02040503050406030204" pitchFamily="18" charset="0"/>
                            <a:ea typeface="华文楷体" panose="02010600040101010101" pitchFamily="2" charset="-122"/>
                            <a:cs typeface="Times New Roman" panose="02020603050405020304" pitchFamily="18" charset="0"/>
                          </a:rPr>
                        </m:ctrlPr>
                      </m:sSubPr>
                      <m:e>
                        <m:r>
                          <a:rPr lang="en-US" altLang="zh-CN" sz="1200" b="0" i="1" kern="100" smtClean="0">
                            <a:latin typeface="Cambria Math" panose="02040503050406030204" pitchFamily="18" charset="0"/>
                            <a:ea typeface="华文楷体" panose="02010600040101010101" pitchFamily="2" charset="-122"/>
                            <a:cs typeface="Times New Roman" panose="02020603050405020304" pitchFamily="18" charset="0"/>
                          </a:rPr>
                          <m:t>𝜂</m:t>
                        </m:r>
                      </m:e>
                      <m:sub>
                        <m:r>
                          <a:rPr lang="en-US" altLang="zh-CN" sz="1200" b="0" i="1" kern="100" smtClean="0">
                            <a:latin typeface="Cambria Math" panose="02040503050406030204" pitchFamily="18" charset="0"/>
                            <a:ea typeface="华文楷体" panose="02010600040101010101" pitchFamily="2" charset="-122"/>
                            <a:cs typeface="Times New Roman" panose="02020603050405020304" pitchFamily="18" charset="0"/>
                          </a:rPr>
                          <m:t>𝛼</m:t>
                        </m:r>
                      </m:sub>
                    </m:sSub>
                  </m:oMath>
                </a14:m>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为</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8.36%</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1200" kern="100" dirty="0">
                  <a:latin typeface="华文楷体" panose="02010600040101010101" pitchFamily="2" charset="-122"/>
                  <a:ea typeface="华文楷体" panose="0201060004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342900" indent="-342900" algn="just">
                  <a:buFont typeface="Wingdings" panose="05000000000000000000" pitchFamily="2" charset="2"/>
                  <a:buChar char="ü"/>
                </a:pP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利用</a:t>
                </a:r>
                <a:r>
                  <a:rPr lang="zh-CN" altLang="en-US" sz="1200" kern="100" dirty="0">
                    <a:latin typeface="华文楷体" panose="02010600040101010101" pitchFamily="2" charset="-122"/>
                    <a:ea typeface="华文楷体" panose="02010600040101010101" pitchFamily="2" charset="-122"/>
                    <a:cs typeface="Times New Roman" panose="02020603050405020304" pitchFamily="18" charset="0"/>
                  </a:rPr>
                  <a:t>金硅面垒探测器标定</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能量</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E</a:t>
                </a:r>
                <a:r>
                  <a:rPr lang="en-US" altLang="zh-CN" sz="1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0</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为</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4.516MeV</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，能量分辨</a:t>
                </a:r>
                <a:r>
                  <a:rPr lang="en-US" altLang="zh-CN" sz="1200" b="0" i="0" kern="100" smtClean="0">
                    <a:latin typeface="Cambria Math" panose="02040503050406030204" pitchFamily="18" charset="0"/>
                    <a:ea typeface="华文楷体" panose="02010600040101010101" pitchFamily="2" charset="-122"/>
                    <a:cs typeface="Times New Roman" panose="02020603050405020304" pitchFamily="18" charset="0"/>
                  </a:rPr>
                  <a:t>𝜂_𝛼</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为</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8.36%</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1200" kern="100" dirty="0">
                  <a:latin typeface="华文楷体" panose="02010600040101010101" pitchFamily="2" charset="-122"/>
                  <a:ea typeface="华文楷体" panose="0201060004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10"/>
          </p:nvPr>
        </p:nvSpPr>
        <p:spPr/>
        <p:txBody>
          <a:bodyPr/>
          <a:lstStyle/>
          <a:p>
            <a:fld id="{C9AD46AB-997B-49D4-A7CE-EF250377BD77}" type="slidenum">
              <a:rPr lang="zh-CN" altLang="en-US" smtClean="0"/>
              <a:t>19</a:t>
            </a:fld>
            <a:endParaRPr lang="zh-CN" altLang="en-US"/>
          </a:p>
        </p:txBody>
      </p:sp>
    </p:spTree>
    <p:extLst>
      <p:ext uri="{BB962C8B-B14F-4D97-AF65-F5344CB8AC3E}">
        <p14:creationId xmlns:p14="http://schemas.microsoft.com/office/powerpoint/2010/main" val="294761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对能谱展宽进行分析，扣除</a:t>
            </a:r>
            <a:r>
              <a:rPr lang="en-US" altLang="zh-CN" dirty="0" smtClean="0"/>
              <a:t>α</a:t>
            </a:r>
            <a:r>
              <a:rPr lang="zh-CN" altLang="en-US" dirty="0" smtClean="0"/>
              <a:t>源带来的展开，载流子涨落带来的展宽后，在信噪比大于</a:t>
            </a:r>
            <a:r>
              <a:rPr lang="en-US" altLang="zh-CN" dirty="0" smtClean="0"/>
              <a:t>3</a:t>
            </a:r>
            <a:r>
              <a:rPr lang="zh-CN" altLang="en-US" dirty="0" smtClean="0"/>
              <a:t>的情况下，得到</a:t>
            </a:r>
            <a:r>
              <a:rPr lang="en-US" altLang="zh-CN" dirty="0" smtClean="0"/>
              <a:t>GPM</a:t>
            </a:r>
            <a:r>
              <a:rPr lang="zh-CN" altLang="en-US" dirty="0" smtClean="0"/>
              <a:t>系统可以探测的最小入射光子数为</a:t>
            </a:r>
            <a:r>
              <a:rPr lang="en-US" altLang="zh-CN" dirty="0" smtClean="0"/>
              <a:t>143</a:t>
            </a:r>
            <a:r>
              <a:rPr lang="zh-CN" altLang="en-US" dirty="0" smtClean="0"/>
              <a:t>个。</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20</a:t>
            </a:fld>
            <a:endParaRPr lang="zh-CN" altLang="en-US"/>
          </a:p>
        </p:txBody>
      </p:sp>
    </p:spTree>
    <p:extLst>
      <p:ext uri="{BB962C8B-B14F-4D97-AF65-F5344CB8AC3E}">
        <p14:creationId xmlns:p14="http://schemas.microsoft.com/office/powerpoint/2010/main" val="336006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左边的图是常温下的</a:t>
            </a:r>
            <a:r>
              <a:rPr lang="en-US" altLang="zh-CN" dirty="0" smtClean="0"/>
              <a:t>QE</a:t>
            </a:r>
            <a:r>
              <a:rPr lang="zh-CN" altLang="en-US" dirty="0" smtClean="0"/>
              <a:t>测试装置，使用氘灯照射，并测量出</a:t>
            </a:r>
            <a:r>
              <a:rPr lang="en-US" altLang="zh-CN" dirty="0" err="1" smtClean="0"/>
              <a:t>CsI</a:t>
            </a:r>
            <a:r>
              <a:rPr lang="zh-CN" altLang="en-US" dirty="0" smtClean="0"/>
              <a:t>光电发射所产生的光电流，就</a:t>
            </a:r>
            <a:r>
              <a:rPr lang="zh-CN" altLang="en-US" baseline="0" dirty="0" smtClean="0"/>
              <a:t>可以计算出</a:t>
            </a:r>
            <a:r>
              <a:rPr lang="en-US" altLang="zh-CN" baseline="0" dirty="0" smtClean="0"/>
              <a:t>QE</a:t>
            </a:r>
            <a:r>
              <a:rPr lang="zh-CN" altLang="en-US" baseline="0" dirty="0" smtClean="0"/>
              <a:t>值。从右图的结果可以看出，在膜的厚度不同时，</a:t>
            </a:r>
            <a:r>
              <a:rPr lang="en-US" altLang="zh-CN" baseline="0" dirty="0" smtClean="0"/>
              <a:t>PTFE</a:t>
            </a:r>
            <a:r>
              <a:rPr lang="zh-CN" altLang="en-US" baseline="0" dirty="0" smtClean="0"/>
              <a:t>上镀的膜都要比</a:t>
            </a:r>
            <a:r>
              <a:rPr lang="en-US" altLang="zh-CN" baseline="0" dirty="0" smtClean="0"/>
              <a:t>FR-4</a:t>
            </a:r>
            <a:r>
              <a:rPr lang="zh-CN" altLang="en-US" baseline="0" dirty="0" smtClean="0"/>
              <a:t>上的</a:t>
            </a:r>
            <a:r>
              <a:rPr lang="en-US" altLang="zh-CN" baseline="0" dirty="0" smtClean="0"/>
              <a:t>QE</a:t>
            </a:r>
            <a:r>
              <a:rPr lang="zh-CN" altLang="en-US" baseline="0" dirty="0" smtClean="0"/>
              <a:t>高。且膜的厚度对</a:t>
            </a:r>
            <a:r>
              <a:rPr lang="en-US" altLang="zh-CN" baseline="0" dirty="0" smtClean="0"/>
              <a:t>QE</a:t>
            </a:r>
            <a:r>
              <a:rPr lang="zh-CN" altLang="en-US" baseline="0" dirty="0" smtClean="0"/>
              <a:t>值的影响不大。</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7</a:t>
            </a:fld>
            <a:endParaRPr lang="zh-CN" altLang="en-US"/>
          </a:p>
        </p:txBody>
      </p:sp>
    </p:spTree>
    <p:extLst>
      <p:ext uri="{BB962C8B-B14F-4D97-AF65-F5344CB8AC3E}">
        <p14:creationId xmlns:p14="http://schemas.microsoft.com/office/powerpoint/2010/main" val="399669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这一页是</a:t>
            </a:r>
            <a:r>
              <a:rPr lang="en-US" altLang="zh-CN" dirty="0" err="1" smtClean="0"/>
              <a:t>CsI</a:t>
            </a:r>
            <a:r>
              <a:rPr lang="zh-CN" altLang="en-US" dirty="0" smtClean="0"/>
              <a:t>膜的老化特性研究。从左下角的图可以看出，随着氘灯的不断照射，</a:t>
            </a:r>
            <a:r>
              <a:rPr lang="en-US" altLang="zh-CN" dirty="0" err="1" smtClean="0"/>
              <a:t>CsI</a:t>
            </a:r>
            <a:r>
              <a:rPr lang="zh-CN" altLang="en-US" dirty="0" smtClean="0"/>
              <a:t>膜</a:t>
            </a:r>
            <a:r>
              <a:rPr lang="zh-CN" altLang="en-US" baseline="0" dirty="0" smtClean="0"/>
              <a:t>的光电流不断下降，但</a:t>
            </a:r>
            <a:r>
              <a:rPr lang="en-US" altLang="zh-CN" baseline="0" dirty="0" smtClean="0"/>
              <a:t>PTFE</a:t>
            </a:r>
            <a:r>
              <a:rPr lang="zh-CN" altLang="en-US" baseline="0" dirty="0" smtClean="0"/>
              <a:t>上镀的</a:t>
            </a:r>
            <a:r>
              <a:rPr lang="en-US" altLang="zh-CN" baseline="0" dirty="0" err="1" smtClean="0"/>
              <a:t>CsI</a:t>
            </a:r>
            <a:r>
              <a:rPr lang="zh-CN" altLang="en-US" baseline="0" dirty="0" smtClean="0"/>
              <a:t>膜老化速度要明显慢于</a:t>
            </a:r>
            <a:r>
              <a:rPr lang="en-US" altLang="zh-CN" baseline="0" dirty="0" smtClean="0"/>
              <a:t>FR-4</a:t>
            </a:r>
            <a:r>
              <a:rPr lang="zh-CN" altLang="en-US" baseline="0" dirty="0" smtClean="0"/>
              <a:t>。</a:t>
            </a:r>
            <a:endParaRPr lang="zh-CN" altLang="en-US" dirty="0"/>
          </a:p>
        </p:txBody>
      </p:sp>
      <p:sp>
        <p:nvSpPr>
          <p:cNvPr id="4" name="灯片编号占位符 3"/>
          <p:cNvSpPr>
            <a:spLocks noGrp="1"/>
          </p:cNvSpPr>
          <p:nvPr>
            <p:ph type="sldNum" sz="quarter" idx="10"/>
          </p:nvPr>
        </p:nvSpPr>
        <p:spPr/>
        <p:txBody>
          <a:bodyPr/>
          <a:lstStyle/>
          <a:p>
            <a:fld id="{C9AD46AB-997B-49D4-A7CE-EF250377BD77}" type="slidenum">
              <a:rPr lang="zh-CN" altLang="en-US" smtClean="0"/>
              <a:t>8</a:t>
            </a:fld>
            <a:endParaRPr lang="zh-CN" altLang="en-US"/>
          </a:p>
        </p:txBody>
      </p:sp>
    </p:spTree>
    <p:extLst>
      <p:ext uri="{BB962C8B-B14F-4D97-AF65-F5344CB8AC3E}">
        <p14:creationId xmlns:p14="http://schemas.microsoft.com/office/powerpoint/2010/main" val="16476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常温下测出</a:t>
            </a:r>
            <a:r>
              <a:rPr lang="en-US" altLang="zh-CN" dirty="0" err="1" smtClean="0"/>
              <a:t>CsI</a:t>
            </a:r>
            <a:r>
              <a:rPr lang="zh-CN" altLang="en-US" dirty="0" smtClean="0"/>
              <a:t>的</a:t>
            </a:r>
            <a:r>
              <a:rPr lang="en-US" altLang="zh-CN" dirty="0" smtClean="0"/>
              <a:t>QE</a:t>
            </a:r>
            <a:r>
              <a:rPr lang="zh-CN" altLang="en-US" dirty="0" smtClean="0"/>
              <a:t>之后，我们继续在低温下探索它的特性。左边是低温下测量</a:t>
            </a:r>
            <a:r>
              <a:rPr lang="en-US" altLang="zh-CN" dirty="0" err="1" smtClean="0"/>
              <a:t>CsI</a:t>
            </a:r>
            <a:r>
              <a:rPr lang="zh-CN" altLang="en-US" dirty="0" smtClean="0"/>
              <a:t>膜</a:t>
            </a:r>
            <a:r>
              <a:rPr lang="en-US" altLang="zh-CN" dirty="0" smtClean="0"/>
              <a:t>QE</a:t>
            </a:r>
            <a:r>
              <a:rPr lang="zh-CN" altLang="en-US" dirty="0" smtClean="0"/>
              <a:t>的装置图，由于氘灯不能承受低温环境，我们使用一个传输管将常温的氘灯与低温环境相连。右边的图是测出的</a:t>
            </a:r>
            <a:r>
              <a:rPr lang="en-US" altLang="zh-CN" dirty="0" smtClean="0"/>
              <a:t>QE</a:t>
            </a:r>
            <a:r>
              <a:rPr lang="zh-CN" altLang="en-US" dirty="0" smtClean="0"/>
              <a:t>随温度变化图。可以看出随着温度的下降，</a:t>
            </a:r>
            <a:r>
              <a:rPr lang="en-US" altLang="zh-CN" dirty="0" smtClean="0"/>
              <a:t>QE</a:t>
            </a:r>
            <a:r>
              <a:rPr lang="zh-CN" altLang="en-US" dirty="0" smtClean="0"/>
              <a:t>值不断下降，在</a:t>
            </a:r>
            <a:r>
              <a:rPr lang="en-US" altLang="zh-CN" dirty="0" smtClean="0"/>
              <a:t>103K</a:t>
            </a:r>
            <a:r>
              <a:rPr lang="zh-CN" altLang="en-US" dirty="0" smtClean="0"/>
              <a:t>的时候下降到了约</a:t>
            </a:r>
            <a:r>
              <a:rPr lang="en-US" altLang="zh-CN" dirty="0" smtClean="0"/>
              <a:t>7%</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9</a:t>
            </a:fld>
            <a:endParaRPr lang="zh-CN" altLang="en-US"/>
          </a:p>
        </p:txBody>
      </p:sp>
    </p:spTree>
    <p:extLst>
      <p:ext uri="{BB962C8B-B14F-4D97-AF65-F5344CB8AC3E}">
        <p14:creationId xmlns:p14="http://schemas.microsoft.com/office/powerpoint/2010/main" val="97662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我们制作的</a:t>
            </a:r>
            <a:r>
              <a:rPr lang="en-US" altLang="zh-CN" dirty="0" smtClean="0"/>
              <a:t>PTFE-THGEM</a:t>
            </a:r>
            <a:r>
              <a:rPr lang="zh-CN" altLang="en-US" dirty="0" smtClean="0"/>
              <a:t>是来自国科大谢一刚教授和刘倩老师他们实验组的，在此对他们表示感谢。我们制作了多批不同尺寸的</a:t>
            </a:r>
            <a:r>
              <a:rPr lang="en-US" altLang="zh-CN" dirty="0" smtClean="0"/>
              <a:t>THGEM</a:t>
            </a:r>
            <a:r>
              <a:rPr lang="zh-CN" altLang="en-US" dirty="0" smtClean="0"/>
              <a:t>，经过实验，选择这一种尺寸进行研究。</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10</a:t>
            </a:fld>
            <a:endParaRPr lang="zh-CN" altLang="en-US"/>
          </a:p>
        </p:txBody>
      </p:sp>
    </p:spTree>
    <p:extLst>
      <p:ext uri="{BB962C8B-B14F-4D97-AF65-F5344CB8AC3E}">
        <p14:creationId xmlns:p14="http://schemas.microsoft.com/office/powerpoint/2010/main" val="163928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最大增益是指打火次数小于</a:t>
            </a:r>
            <a:r>
              <a:rPr lang="en-US" altLang="zh-CN" dirty="0" smtClean="0"/>
              <a:t>1</a:t>
            </a:r>
            <a:r>
              <a:rPr lang="zh-CN" altLang="en-US" dirty="0" smtClean="0"/>
              <a:t>次</a:t>
            </a:r>
            <a:r>
              <a:rPr lang="en-US" altLang="zh-CN" dirty="0" smtClean="0"/>
              <a:t>/5min</a:t>
            </a:r>
            <a:endParaRPr lang="zh-CN" altLang="en-US" dirty="0"/>
          </a:p>
        </p:txBody>
      </p:sp>
      <p:sp>
        <p:nvSpPr>
          <p:cNvPr id="4" name="灯片编号占位符 3"/>
          <p:cNvSpPr>
            <a:spLocks noGrp="1"/>
          </p:cNvSpPr>
          <p:nvPr>
            <p:ph type="sldNum" sz="quarter" idx="10"/>
          </p:nvPr>
        </p:nvSpPr>
        <p:spPr/>
        <p:txBody>
          <a:bodyPr/>
          <a:lstStyle/>
          <a:p>
            <a:fld id="{C9AD46AB-997B-49D4-A7CE-EF250377BD77}" type="slidenum">
              <a:rPr lang="zh-CN" altLang="en-US" smtClean="0"/>
              <a:t>11</a:t>
            </a:fld>
            <a:endParaRPr lang="zh-CN" altLang="en-US"/>
          </a:p>
        </p:txBody>
      </p:sp>
    </p:spTree>
    <p:extLst>
      <p:ext uri="{BB962C8B-B14F-4D97-AF65-F5344CB8AC3E}">
        <p14:creationId xmlns:p14="http://schemas.microsoft.com/office/powerpoint/2010/main" val="259550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进行了两种模式的低温实验，左边是外供气模式，由液氮提供低温，外部提供氩气作为工作气体；右边是内供气模式，低温和工作气体都由液氩提供。外供气模式的优势在于可以灵活选择工作气体，缺点在于系统较复杂。而内供气模式优势在于系统简单，能较容易读出液氩闪烁光，但缺点在于难以保证工作气体的纯度。</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12</a:t>
            </a:fld>
            <a:endParaRPr lang="zh-CN" altLang="en-US"/>
          </a:p>
        </p:txBody>
      </p:sp>
    </p:spTree>
    <p:extLst>
      <p:ext uri="{BB962C8B-B14F-4D97-AF65-F5344CB8AC3E}">
        <p14:creationId xmlns:p14="http://schemas.microsoft.com/office/powerpoint/2010/main" val="202777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接下来是在低温下外供气模式的实验结果。使用的放射源是用</a:t>
            </a:r>
            <a:r>
              <a:rPr lang="en-US" altLang="zh-CN" dirty="0" smtClean="0"/>
              <a:t>X</a:t>
            </a:r>
            <a:r>
              <a:rPr lang="zh-CN" altLang="en-US" dirty="0" smtClean="0"/>
              <a:t>光机打</a:t>
            </a:r>
            <a:r>
              <a:rPr lang="en-US" altLang="zh-CN" dirty="0" smtClean="0"/>
              <a:t>Cu</a:t>
            </a:r>
            <a:r>
              <a:rPr lang="zh-CN" altLang="en-US" dirty="0" smtClean="0"/>
              <a:t>靶产生的</a:t>
            </a:r>
            <a:r>
              <a:rPr lang="en-US" altLang="zh-CN" dirty="0" smtClean="0"/>
              <a:t>8.09KeV</a:t>
            </a:r>
            <a:r>
              <a:rPr lang="zh-CN" altLang="en-US" dirty="0" smtClean="0"/>
              <a:t>的特征</a:t>
            </a:r>
            <a:r>
              <a:rPr lang="en-US" altLang="zh-CN" dirty="0" smtClean="0"/>
              <a:t>X</a:t>
            </a:r>
            <a:r>
              <a:rPr lang="zh-CN" altLang="en-US" dirty="0" smtClean="0"/>
              <a:t>射线，使用的工作气体是纯度为</a:t>
            </a:r>
            <a:r>
              <a:rPr lang="en-US" altLang="zh-CN" dirty="0" smtClean="0"/>
              <a:t>5</a:t>
            </a:r>
            <a:r>
              <a:rPr lang="zh-CN" altLang="en-US" dirty="0" smtClean="0"/>
              <a:t>个</a:t>
            </a:r>
            <a:r>
              <a:rPr lang="en-US" altLang="zh-CN" dirty="0" smtClean="0"/>
              <a:t>9</a:t>
            </a:r>
            <a:r>
              <a:rPr lang="zh-CN" altLang="en-US" dirty="0" smtClean="0"/>
              <a:t>的氩气。</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13</a:t>
            </a:fld>
            <a:endParaRPr lang="zh-CN" altLang="en-US"/>
          </a:p>
        </p:txBody>
      </p:sp>
    </p:spTree>
    <p:extLst>
      <p:ext uri="{BB962C8B-B14F-4D97-AF65-F5344CB8AC3E}">
        <p14:creationId xmlns:p14="http://schemas.microsoft.com/office/powerpoint/2010/main" val="239332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在外供气模式下，使用单层</a:t>
            </a:r>
            <a:r>
              <a:rPr lang="en-US" altLang="zh-CN" dirty="0" smtClean="0"/>
              <a:t>PTFE-THGEM</a:t>
            </a:r>
            <a:r>
              <a:rPr lang="zh-CN" altLang="en-US" dirty="0" smtClean="0"/>
              <a:t>在</a:t>
            </a:r>
            <a:r>
              <a:rPr lang="en-US" altLang="zh-CN" dirty="0" smtClean="0"/>
              <a:t>120K</a:t>
            </a:r>
            <a:r>
              <a:rPr lang="zh-CN" altLang="en-US" dirty="0" smtClean="0"/>
              <a:t>的温度下增益仍然达到了</a:t>
            </a:r>
            <a:r>
              <a:rPr lang="en-US" altLang="zh-CN" dirty="0" smtClean="0"/>
              <a:t>100</a:t>
            </a:r>
            <a:r>
              <a:rPr lang="zh-CN" altLang="en-US" dirty="0" smtClean="0"/>
              <a:t>。如果使用双层</a:t>
            </a:r>
            <a:r>
              <a:rPr lang="en-US" altLang="zh-CN" dirty="0" smtClean="0"/>
              <a:t>THGEM</a:t>
            </a:r>
            <a:r>
              <a:rPr lang="zh-CN" altLang="en-US" dirty="0" smtClean="0"/>
              <a:t>，在</a:t>
            </a:r>
            <a:r>
              <a:rPr lang="en-US" altLang="zh-CN" dirty="0" smtClean="0"/>
              <a:t>132K</a:t>
            </a:r>
            <a:r>
              <a:rPr lang="zh-CN" altLang="en-US" dirty="0" smtClean="0"/>
              <a:t>温度下最高达到了</a:t>
            </a:r>
            <a:r>
              <a:rPr lang="en-US" altLang="zh-CN" dirty="0" smtClean="0"/>
              <a:t>2200</a:t>
            </a:r>
            <a:r>
              <a:rPr lang="zh-CN" altLang="en-US" dirty="0" smtClean="0"/>
              <a:t>的增益。</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14</a:t>
            </a:fld>
            <a:endParaRPr lang="zh-CN" altLang="en-US"/>
          </a:p>
        </p:txBody>
      </p:sp>
    </p:spTree>
    <p:extLst>
      <p:ext uri="{BB962C8B-B14F-4D97-AF65-F5344CB8AC3E}">
        <p14:creationId xmlns:p14="http://schemas.microsoft.com/office/powerpoint/2010/main" val="2949659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39967EC-C0B3-4C6B-B20F-3EC76C6DAF15}" type="datetime1">
              <a:rPr lang="zh-CN" altLang="en-US" smtClean="0"/>
              <a:t>2015/7/23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433733-2E3F-42DB-8B28-ED266FEE8210}" type="slidenum">
              <a:rPr lang="zh-CN" altLang="en-US" smtClean="0"/>
              <a:t>‹#›</a:t>
            </a:fld>
            <a:endParaRPr lang="zh-CN" altLang="en-US"/>
          </a:p>
        </p:txBody>
      </p:sp>
      <p:pic>
        <p:nvPicPr>
          <p:cNvPr id="7" name="Picture 7" descr="la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137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44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17DBC6-5C25-4631-AC1D-BC301984406B}" type="datetime1">
              <a:rPr lang="zh-CN" altLang="en-US" smtClean="0"/>
              <a:t>2015/7/23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67171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7CCDFA-AC0D-4CDE-BD6D-6C717C989648}" type="datetime1">
              <a:rPr lang="zh-CN" altLang="en-US" smtClean="0"/>
              <a:t>2015/7/23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192708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atin typeface="华文细黑" pitchFamily="2" charset="-122"/>
                <a:ea typeface="华文细黑" pitchFamily="2"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fld id="{249D4502-B92F-4847-9339-2DD609DEA34A}" type="datetime1">
              <a:rPr lang="zh-CN" altLang="en-US" smtClean="0"/>
              <a:t>2015/7/23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433733-2E3F-42DB-8B28-ED266FEE8210}" type="slidenum">
              <a:rPr lang="zh-CN" altLang="en-US" smtClean="0"/>
              <a:t>‹#›</a:t>
            </a:fld>
            <a:endParaRPr lang="zh-CN" altLang="en-US"/>
          </a:p>
        </p:txBody>
      </p:sp>
      <p:pic>
        <p:nvPicPr>
          <p:cNvPr id="9" name="Picture 7" descr="la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
            <a:ext cx="4355976" cy="7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9"/>
          <p:cNvCxnSpPr/>
          <p:nvPr/>
        </p:nvCxnSpPr>
        <p:spPr>
          <a:xfrm>
            <a:off x="467545" y="1412776"/>
            <a:ext cx="56886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37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C1ADB17-8305-490D-A36A-B13D4704C517}" type="datetime1">
              <a:rPr lang="zh-CN" altLang="en-US" smtClean="0"/>
              <a:t>2015/7/23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260471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DA029A-3EF6-41B0-A28C-52ADE754C809}" type="datetime1">
              <a:rPr lang="zh-CN" altLang="en-US" smtClean="0"/>
              <a:t>2015/7/23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325105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8FCE2AF-5D53-464C-B983-8FE6FD067D4D}" type="datetime1">
              <a:rPr lang="zh-CN" altLang="en-US" smtClean="0"/>
              <a:t>2015/7/23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225499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9E6646-3944-487F-8F6C-7A8E05863EFA}" type="datetime1">
              <a:rPr lang="zh-CN" altLang="en-US" smtClean="0"/>
              <a:t>2015/7/23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282672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63D37B-C1CD-4D56-813E-ABAFC65F3689}" type="datetime1">
              <a:rPr lang="zh-CN" altLang="en-US" smtClean="0"/>
              <a:t>2015/7/23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376516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7003ABC-8CF8-4278-B9D7-A6C36A69F684}" type="datetime1">
              <a:rPr lang="zh-CN" altLang="en-US" smtClean="0"/>
              <a:t>2015/7/23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48539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83A53B-B433-4542-A777-604EBF2CDCBD}" type="datetime1">
              <a:rPr lang="zh-CN" altLang="en-US" smtClean="0"/>
              <a:t>2015/7/23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324570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75F24D-12E5-4E48-ACB5-6D21F37223EC}" type="datetime1">
              <a:rPr lang="zh-CN" altLang="en-US" smtClean="0"/>
              <a:t>2015/7/23</a:t>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433733-2E3F-42DB-8B28-ED266FEE8210}" type="slidenum">
              <a:rPr lang="zh-CN" altLang="en-US" smtClean="0"/>
              <a:t>‹#›</a:t>
            </a:fld>
            <a:endParaRPr lang="zh-CN" altLang="en-US"/>
          </a:p>
        </p:txBody>
      </p:sp>
    </p:spTree>
    <p:extLst>
      <p:ext uri="{BB962C8B-B14F-4D97-AF65-F5344CB8AC3E}">
        <p14:creationId xmlns:p14="http://schemas.microsoft.com/office/powerpoint/2010/main" val="3091911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6.tif"/></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01.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t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62353"/>
            <a:ext cx="7772400" cy="2435351"/>
          </a:xfrm>
        </p:spPr>
        <p:txBody>
          <a:bodyPr>
            <a:normAutofit/>
          </a:bodyPr>
          <a:lstStyle/>
          <a:p>
            <a:r>
              <a:rPr lang="zh-CN" altLang="en-US" sz="4800" dirty="0" smtClean="0">
                <a:latin typeface="STKaiti" panose="02010600040101010101" pitchFamily="2" charset="-122"/>
                <a:ea typeface="STKaiti" panose="02010600040101010101" pitchFamily="2" charset="-122"/>
              </a:rPr>
              <a:t>用于液氩闪烁光探测的</a:t>
            </a:r>
            <a:r>
              <a:rPr lang="en-US" altLang="zh-CN" sz="4800" dirty="0" smtClean="0">
                <a:latin typeface="STKaiti" panose="02010600040101010101" pitchFamily="2" charset="-122"/>
                <a:ea typeface="STKaiti" panose="02010600040101010101" pitchFamily="2" charset="-122"/>
              </a:rPr>
              <a:t/>
            </a:r>
            <a:br>
              <a:rPr lang="en-US" altLang="zh-CN" sz="4800" dirty="0" smtClean="0">
                <a:latin typeface="STKaiti" panose="02010600040101010101" pitchFamily="2" charset="-122"/>
                <a:ea typeface="STKaiti" panose="02010600040101010101" pitchFamily="2" charset="-122"/>
              </a:rPr>
            </a:br>
            <a:r>
              <a:rPr lang="zh-CN" altLang="en-US" sz="4800" dirty="0" smtClean="0">
                <a:latin typeface="STKaiti" panose="02010600040101010101" pitchFamily="2" charset="-122"/>
                <a:ea typeface="STKaiti" panose="02010600040101010101" pitchFamily="2" charset="-122"/>
              </a:rPr>
              <a:t>大面积</a:t>
            </a:r>
            <a:r>
              <a:rPr lang="en-US" altLang="zh-CN" sz="4800" dirty="0" smtClean="0">
                <a:latin typeface="STKaiti" panose="02010600040101010101" pitchFamily="2" charset="-122"/>
                <a:ea typeface="STKaiti" panose="02010600040101010101" pitchFamily="2" charset="-122"/>
              </a:rPr>
              <a:t>PTFE-THGEM</a:t>
            </a:r>
            <a:r>
              <a:rPr lang="zh-CN" altLang="en-US" sz="4800" dirty="0" smtClean="0">
                <a:latin typeface="STKaiti" panose="02010600040101010101" pitchFamily="2" charset="-122"/>
                <a:ea typeface="STKaiti" panose="02010600040101010101" pitchFamily="2" charset="-122"/>
              </a:rPr>
              <a:t>探测器研究进展</a:t>
            </a:r>
            <a:endParaRPr lang="zh-CN" altLang="en-US" sz="4800" dirty="0">
              <a:latin typeface="STKaiti" panose="02010600040101010101" pitchFamily="2" charset="-122"/>
              <a:ea typeface="STKaiti" panose="02010600040101010101" pitchFamily="2" charset="-122"/>
            </a:endParaRPr>
          </a:p>
        </p:txBody>
      </p:sp>
      <p:sp>
        <p:nvSpPr>
          <p:cNvPr id="3" name="副标题 2"/>
          <p:cNvSpPr>
            <a:spLocks noGrp="1"/>
          </p:cNvSpPr>
          <p:nvPr>
            <p:ph type="subTitle" idx="1"/>
          </p:nvPr>
        </p:nvSpPr>
        <p:spPr>
          <a:xfrm>
            <a:off x="1371600" y="4300728"/>
            <a:ext cx="6400800" cy="1752600"/>
          </a:xfrm>
        </p:spPr>
        <p:txBody>
          <a:bodyPr>
            <a:normAutofit lnSpcReduction="10000"/>
          </a:bodyPr>
          <a:lstStyle/>
          <a:p>
            <a:r>
              <a:rPr lang="zh-CN" altLang="en-US" dirty="0" smtClean="0">
                <a:latin typeface="黑体" panose="02010609060101010101" pitchFamily="49" charset="-122"/>
                <a:ea typeface="黑体" panose="02010609060101010101" pitchFamily="49" charset="-122"/>
              </a:rPr>
              <a:t>付逸冬</a:t>
            </a:r>
            <a:endParaRPr lang="en-US" altLang="zh-CN" dirty="0" smtClean="0">
              <a:latin typeface="黑体" panose="02010609060101010101" pitchFamily="49" charset="-122"/>
              <a:ea typeface="黑体" panose="02010609060101010101" pitchFamily="49" charset="-122"/>
            </a:endParaRPr>
          </a:p>
          <a:p>
            <a:r>
              <a:rPr lang="zh-CN" altLang="en-US" dirty="0" smtClean="0">
                <a:latin typeface="黑体" panose="02010609060101010101" pitchFamily="49" charset="-122"/>
                <a:ea typeface="黑体" panose="02010609060101010101" pitchFamily="49" charset="-122"/>
              </a:rPr>
              <a:t>清华大学工程物理系</a:t>
            </a:r>
            <a:endParaRPr lang="en-US" altLang="zh-CN" dirty="0" smtClean="0">
              <a:latin typeface="黑体" panose="02010609060101010101" pitchFamily="49" charset="-122"/>
              <a:ea typeface="黑体" panose="02010609060101010101" pitchFamily="49" charset="-122"/>
            </a:endParaRPr>
          </a:p>
          <a:p>
            <a:r>
              <a:rPr lang="zh-CN" altLang="en-US" dirty="0" smtClean="0">
                <a:latin typeface="黑体" panose="02010609060101010101" pitchFamily="49" charset="-122"/>
                <a:ea typeface="黑体" panose="02010609060101010101" pitchFamily="49" charset="-122"/>
              </a:rPr>
              <a:t>辐射物理与探测研究室</a:t>
            </a:r>
            <a:endParaRPr lang="en-US" altLang="zh-CN" dirty="0" smtClean="0">
              <a:latin typeface="黑体" panose="02010609060101010101" pitchFamily="49" charset="-122"/>
              <a:ea typeface="黑体" panose="02010609060101010101" pitchFamily="49" charset="-122"/>
            </a:endParaRPr>
          </a:p>
          <a:p>
            <a:r>
              <a:rPr lang="en-US" altLang="zh-CN" dirty="0" smtClean="0"/>
              <a:t>2015-7-24</a:t>
            </a:r>
            <a:endParaRPr lang="zh-CN" altLang="en-US" dirty="0">
              <a:latin typeface="SimHei" panose="02010609060101010101" pitchFamily="49" charset="-122"/>
              <a:ea typeface="SimHei" panose="02010609060101010101" pitchFamily="49" charset="-122"/>
            </a:endParaRPr>
          </a:p>
        </p:txBody>
      </p:sp>
      <p:sp>
        <p:nvSpPr>
          <p:cNvPr id="4" name="灯片编号占位符 3"/>
          <p:cNvSpPr>
            <a:spLocks noGrp="1"/>
          </p:cNvSpPr>
          <p:nvPr>
            <p:ph type="sldNum" sz="quarter" idx="12"/>
          </p:nvPr>
        </p:nvSpPr>
        <p:spPr/>
        <p:txBody>
          <a:bodyPr/>
          <a:lstStyle/>
          <a:p>
            <a:fld id="{D7433733-2E3F-42DB-8B28-ED266FEE8210}" type="slidenum">
              <a:rPr lang="zh-CN" altLang="en-US" smtClean="0"/>
              <a:t>1</a:t>
            </a:fld>
            <a:endParaRPr lang="zh-CN" altLang="en-US"/>
          </a:p>
        </p:txBody>
      </p:sp>
    </p:spTree>
    <p:extLst>
      <p:ext uri="{BB962C8B-B14F-4D97-AF65-F5344CB8AC3E}">
        <p14:creationId xmlns:p14="http://schemas.microsoft.com/office/powerpoint/2010/main" val="200407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PTFE-THGEM</a:t>
            </a:r>
            <a:r>
              <a:rPr lang="zh-CN" altLang="en-US" dirty="0"/>
              <a:t>研制</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10" y="1746533"/>
            <a:ext cx="4886275" cy="1995633"/>
          </a:xfrm>
          <a:prstGeom prst="rect">
            <a:avLst/>
          </a:prstGeom>
        </p:spPr>
      </p:pic>
      <p:sp>
        <p:nvSpPr>
          <p:cNvPr id="6" name="灯片编号占位符 5"/>
          <p:cNvSpPr>
            <a:spLocks noGrp="1"/>
          </p:cNvSpPr>
          <p:nvPr>
            <p:ph type="sldNum" sz="quarter" idx="12"/>
          </p:nvPr>
        </p:nvSpPr>
        <p:spPr/>
        <p:txBody>
          <a:bodyPr/>
          <a:lstStyle/>
          <a:p>
            <a:fld id="{515841D9-31DA-486D-B8CC-56BAAAB9B86E}" type="slidenum">
              <a:rPr lang="zh-CN" altLang="en-US" smtClean="0"/>
              <a:t>10</a:t>
            </a:fld>
            <a:endParaRPr lang="zh-CN" altLang="en-US"/>
          </a:p>
        </p:txBody>
      </p:sp>
      <p:sp>
        <p:nvSpPr>
          <p:cNvPr id="3" name="圆角矩形 2"/>
          <p:cNvSpPr/>
          <p:nvPr/>
        </p:nvSpPr>
        <p:spPr>
          <a:xfrm>
            <a:off x="2267744" y="4149080"/>
            <a:ext cx="720080"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5"/>
          <a:stretch>
            <a:fillRect/>
          </a:stretch>
        </p:blipFill>
        <p:spPr>
          <a:xfrm>
            <a:off x="1685925" y="3918787"/>
            <a:ext cx="3495628" cy="2802690"/>
          </a:xfrm>
          <a:prstGeom prst="rect">
            <a:avLst/>
          </a:prstGeom>
        </p:spPr>
      </p:pic>
      <p:sp>
        <p:nvSpPr>
          <p:cNvPr id="56" name="矩形 55"/>
          <p:cNvSpPr/>
          <p:nvPr/>
        </p:nvSpPr>
        <p:spPr>
          <a:xfrm>
            <a:off x="6100808" y="1959519"/>
            <a:ext cx="5171983" cy="1569660"/>
          </a:xfrm>
          <a:prstGeom prst="rect">
            <a:avLst/>
          </a:prstGeom>
        </p:spPr>
        <p:txBody>
          <a:bodyPr wrap="square">
            <a:spAutoFit/>
          </a:bodyPr>
          <a:lstStyle/>
          <a:p>
            <a:pPr marL="342900" indent="-342900" algn="jus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t=0.38 mm</a:t>
            </a:r>
          </a:p>
          <a:p>
            <a:pPr marL="342900" indent="-342900" algn="jus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d=0.3 mm</a:t>
            </a:r>
          </a:p>
          <a:p>
            <a:pPr marL="342900" indent="-342900" algn="jus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a=0.7 mm</a:t>
            </a:r>
          </a:p>
          <a:p>
            <a:pPr marL="342900" indent="-342900" algn="jus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rim=30 </a:t>
            </a:r>
            <a:r>
              <a:rPr lang="en-US" altLang="zh-CN" sz="2400" dirty="0" err="1" smtClean="0">
                <a:latin typeface="华文楷体" panose="02010600040101010101" pitchFamily="2" charset="-122"/>
                <a:ea typeface="华文楷体" panose="02010600040101010101" pitchFamily="2" charset="-122"/>
              </a:rPr>
              <a:t>μm</a:t>
            </a:r>
            <a:endParaRPr lang="en-US" altLang="zh-CN" sz="2400" dirty="0" smtClean="0">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19510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PTFE-THGEM</a:t>
            </a:r>
            <a:r>
              <a:rPr lang="zh-CN" altLang="en-US" dirty="0"/>
              <a:t>研制</a:t>
            </a:r>
            <a:r>
              <a:rPr lang="en-US" altLang="zh-CN" dirty="0"/>
              <a:t>-</a:t>
            </a:r>
            <a:r>
              <a:rPr lang="zh-CN" altLang="en-US" dirty="0"/>
              <a:t>常温性能</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 y="1454272"/>
            <a:ext cx="4981920" cy="350057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3201616"/>
            <a:ext cx="5161432" cy="3626705"/>
          </a:xfrm>
          <a:prstGeom prst="rect">
            <a:avLst/>
          </a:prstGeom>
        </p:spPr>
      </p:pic>
      <p:sp>
        <p:nvSpPr>
          <p:cNvPr id="6" name="矩形 5"/>
          <p:cNvSpPr/>
          <p:nvPr/>
        </p:nvSpPr>
        <p:spPr>
          <a:xfrm>
            <a:off x="-36512" y="5157192"/>
            <a:ext cx="4572000" cy="707886"/>
          </a:xfrm>
          <a:prstGeom prst="rect">
            <a:avLst/>
          </a:prstGeom>
        </p:spPr>
        <p:txBody>
          <a:bodyPr>
            <a:spAutoFit/>
          </a:bodyPr>
          <a:lstStyle/>
          <a:p>
            <a:r>
              <a:rPr lang="zh-CN" altLang="en-US" sz="2000" dirty="0">
                <a:latin typeface="华文楷体" panose="02010600040101010101" pitchFamily="2" charset="-122"/>
                <a:ea typeface="华文楷体" panose="02010600040101010101" pitchFamily="2" charset="-122"/>
              </a:rPr>
              <a:t>双层PTFE-THGEM探测器在纯Ar中的增益曲线（</a:t>
            </a:r>
            <a:r>
              <a:rPr lang="en-US" altLang="zh-CN" sz="2000" dirty="0">
                <a:latin typeface="华文楷体" panose="02010600040101010101" pitchFamily="2" charset="-122"/>
                <a:ea typeface="华文楷体" panose="02010600040101010101" pitchFamily="2" charset="-122"/>
              </a:rPr>
              <a:t>t=0.25mm,</a:t>
            </a:r>
            <a:r>
              <a:rPr lang="zh-CN" altLang="en-US" sz="2000" dirty="0">
                <a:latin typeface="华文楷体" panose="02010600040101010101" pitchFamily="2" charset="-122"/>
                <a:ea typeface="华文楷体" panose="02010600040101010101" pitchFamily="2" charset="-122"/>
              </a:rPr>
              <a:t>最大</a:t>
            </a:r>
            <a:r>
              <a:rPr lang="zh-CN" altLang="en-US" sz="2000" dirty="0" smtClean="0">
                <a:latin typeface="华文楷体" panose="02010600040101010101" pitchFamily="2" charset="-122"/>
                <a:ea typeface="华文楷体" panose="02010600040101010101" pitchFamily="2" charset="-122"/>
              </a:rPr>
              <a:t>增益超过</a:t>
            </a:r>
            <a:r>
              <a:rPr lang="en-US" altLang="zh-CN" sz="2000" dirty="0" smtClean="0">
                <a:latin typeface="华文楷体" panose="02010600040101010101" pitchFamily="2" charset="-122"/>
                <a:ea typeface="华文楷体" panose="02010600040101010101" pitchFamily="2" charset="-122"/>
              </a:rPr>
              <a:t>10</a:t>
            </a:r>
            <a:r>
              <a:rPr lang="en-US" altLang="zh-CN" sz="2000" baseline="30000" dirty="0" smtClean="0">
                <a:latin typeface="华文楷体" panose="02010600040101010101" pitchFamily="2" charset="-122"/>
                <a:ea typeface="华文楷体" panose="02010600040101010101" pitchFamily="2" charset="-122"/>
              </a:rPr>
              <a:t>4</a:t>
            </a:r>
            <a:r>
              <a:rPr lang="zh-CN" altLang="en-US" sz="2000" dirty="0" smtClean="0">
                <a:latin typeface="华文楷体" panose="02010600040101010101" pitchFamily="2" charset="-122"/>
                <a:ea typeface="华文楷体" panose="02010600040101010101" pitchFamily="2" charset="-122"/>
              </a:rPr>
              <a:t>）</a:t>
            </a:r>
            <a:endParaRPr lang="zh-CN" altLang="en-US" sz="2000" dirty="0">
              <a:latin typeface="华文楷体" panose="02010600040101010101" pitchFamily="2" charset="-122"/>
              <a:ea typeface="华文楷体" panose="02010600040101010101" pitchFamily="2" charset="-122"/>
            </a:endParaRPr>
          </a:p>
        </p:txBody>
      </p:sp>
      <p:sp>
        <p:nvSpPr>
          <p:cNvPr id="7" name="矩形 6"/>
          <p:cNvSpPr/>
          <p:nvPr/>
        </p:nvSpPr>
        <p:spPr>
          <a:xfrm>
            <a:off x="4572000" y="2271078"/>
            <a:ext cx="4572000" cy="707886"/>
          </a:xfrm>
          <a:prstGeom prst="rect">
            <a:avLst/>
          </a:prstGeom>
        </p:spPr>
        <p:txBody>
          <a:bodyPr>
            <a:spAutoFit/>
          </a:bodyPr>
          <a:lstStyle/>
          <a:p>
            <a:r>
              <a:rPr lang="zh-CN" altLang="en-US" sz="2000" dirty="0">
                <a:latin typeface="华文楷体" panose="02010600040101010101" pitchFamily="2" charset="-122"/>
                <a:ea typeface="华文楷体" panose="02010600040101010101" pitchFamily="2" charset="-122"/>
              </a:rPr>
              <a:t>双层PTFE-THGEM探测器在纯Ar中的增益曲线（</a:t>
            </a:r>
            <a:r>
              <a:rPr lang="en-US" altLang="zh-CN" sz="2000" dirty="0">
                <a:latin typeface="华文楷体" panose="02010600040101010101" pitchFamily="2" charset="-122"/>
                <a:ea typeface="华文楷体" panose="02010600040101010101" pitchFamily="2" charset="-122"/>
              </a:rPr>
              <a:t>t=0.38mm,</a:t>
            </a:r>
            <a:r>
              <a:rPr lang="zh-CN" altLang="en-US" sz="2000" dirty="0">
                <a:latin typeface="华文楷体" panose="02010600040101010101" pitchFamily="2" charset="-122"/>
                <a:ea typeface="华文楷体" panose="02010600040101010101" pitchFamily="2" charset="-122"/>
              </a:rPr>
              <a:t>最大</a:t>
            </a:r>
            <a:r>
              <a:rPr lang="zh-CN" altLang="en-US" sz="2000" dirty="0" smtClean="0">
                <a:latin typeface="华文楷体" panose="02010600040101010101" pitchFamily="2" charset="-122"/>
                <a:ea typeface="华文楷体" panose="02010600040101010101" pitchFamily="2" charset="-122"/>
              </a:rPr>
              <a:t>增益超过</a:t>
            </a:r>
            <a:r>
              <a:rPr lang="en-US" altLang="zh-CN" sz="2000" dirty="0" smtClean="0">
                <a:latin typeface="华文楷体" panose="02010600040101010101" pitchFamily="2" charset="-122"/>
                <a:ea typeface="华文楷体" panose="02010600040101010101" pitchFamily="2" charset="-122"/>
              </a:rPr>
              <a:t>10</a:t>
            </a:r>
            <a:r>
              <a:rPr lang="en-US" altLang="zh-CN" sz="2000" baseline="30000" dirty="0" smtClean="0">
                <a:latin typeface="华文楷体" panose="02010600040101010101" pitchFamily="2" charset="-122"/>
                <a:ea typeface="华文楷体" panose="02010600040101010101" pitchFamily="2" charset="-122"/>
              </a:rPr>
              <a:t>5</a:t>
            </a:r>
            <a:r>
              <a:rPr lang="zh-CN" altLang="en-US" sz="2000" dirty="0" smtClean="0">
                <a:latin typeface="华文楷体" panose="02010600040101010101" pitchFamily="2" charset="-122"/>
                <a:ea typeface="华文楷体" panose="02010600040101010101" pitchFamily="2" charset="-122"/>
              </a:rPr>
              <a:t>）</a:t>
            </a:r>
            <a:endParaRPr lang="zh-CN" altLang="en-US" sz="2000" dirty="0">
              <a:latin typeface="华文楷体" panose="02010600040101010101" pitchFamily="2" charset="-122"/>
              <a:ea typeface="华文楷体" panose="02010600040101010101" pitchFamily="2" charset="-122"/>
            </a:endParaRPr>
          </a:p>
        </p:txBody>
      </p:sp>
      <p:cxnSp>
        <p:nvCxnSpPr>
          <p:cNvPr id="8" name="直接连接符 7"/>
          <p:cNvCxnSpPr/>
          <p:nvPr/>
        </p:nvCxnSpPr>
        <p:spPr>
          <a:xfrm>
            <a:off x="4427984" y="1953296"/>
            <a:ext cx="0" cy="4140000"/>
          </a:xfrm>
          <a:prstGeom prst="line">
            <a:avLst/>
          </a:prstGeom>
          <a:ln w="285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9" name="灯片编号占位符 8"/>
          <p:cNvSpPr>
            <a:spLocks noGrp="1"/>
          </p:cNvSpPr>
          <p:nvPr>
            <p:ph type="sldNum" sz="quarter" idx="12"/>
          </p:nvPr>
        </p:nvSpPr>
        <p:spPr/>
        <p:txBody>
          <a:bodyPr/>
          <a:lstStyle/>
          <a:p>
            <a:fld id="{515841D9-31DA-486D-B8CC-56BAAAB9B86E}" type="slidenum">
              <a:rPr lang="zh-CN" altLang="en-US" smtClean="0"/>
              <a:t>11</a:t>
            </a:fld>
            <a:endParaRPr lang="zh-CN" altLang="en-US"/>
          </a:p>
        </p:txBody>
      </p:sp>
    </p:spTree>
    <p:extLst>
      <p:ext uri="{BB962C8B-B14F-4D97-AF65-F5344CB8AC3E}">
        <p14:creationId xmlns:p14="http://schemas.microsoft.com/office/powerpoint/2010/main" val="835707536"/>
      </p:ext>
    </p:extLst>
  </p:cSld>
  <p:clrMapOvr>
    <a:masterClrMapping/>
  </p:clrMapOvr>
  <mc:AlternateContent xmlns:mc="http://schemas.openxmlformats.org/markup-compatibility/2006" xmlns:p14="http://schemas.microsoft.com/office/powerpoint/2010/main">
    <mc:Choice Requires="p14">
      <p:transition spd="slow" p14:dur="2000" advTm="19144"/>
    </mc:Choice>
    <mc:Fallback xmlns="">
      <p:transition spd="slow" advTm="1914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PTFE-THGEM</a:t>
            </a:r>
            <a:r>
              <a:rPr lang="zh-CN" altLang="en-US" dirty="0"/>
              <a:t>研制</a:t>
            </a:r>
            <a:r>
              <a:rPr lang="en-US" altLang="zh-CN" dirty="0"/>
              <a:t>-</a:t>
            </a:r>
            <a:r>
              <a:rPr lang="zh-CN" altLang="en-US" dirty="0"/>
              <a:t>低温性能</a:t>
            </a:r>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34736" y="2137932"/>
            <a:ext cx="4609272" cy="3482065"/>
          </a:xfrm>
          <a:prstGeom prst="rect">
            <a:avLst/>
          </a:prstGeom>
        </p:spPr>
      </p:pic>
      <p:pic>
        <p:nvPicPr>
          <p:cNvPr id="7" name="图片 6"/>
          <p:cNvPicPr>
            <a:picLocks noChangeAspect="1"/>
          </p:cNvPicPr>
          <p:nvPr/>
        </p:nvPicPr>
        <p:blipFill>
          <a:blip r:embed="rId4"/>
          <a:stretch>
            <a:fillRect/>
          </a:stretch>
        </p:blipFill>
        <p:spPr>
          <a:xfrm>
            <a:off x="4644008" y="2132856"/>
            <a:ext cx="4355087" cy="3359326"/>
          </a:xfrm>
          <a:prstGeom prst="rect">
            <a:avLst/>
          </a:prstGeom>
        </p:spPr>
      </p:pic>
      <p:sp>
        <p:nvSpPr>
          <p:cNvPr id="8" name="内容占位符 2"/>
          <p:cNvSpPr txBox="1">
            <a:spLocks/>
          </p:cNvSpPr>
          <p:nvPr/>
        </p:nvSpPr>
        <p:spPr>
          <a:xfrm>
            <a:off x="742375" y="5727290"/>
            <a:ext cx="3865725" cy="36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2200" dirty="0" smtClean="0"/>
              <a:t>流气模式</a:t>
            </a:r>
            <a:endParaRPr lang="zh-CN" altLang="en-US" sz="2200" dirty="0"/>
          </a:p>
        </p:txBody>
      </p:sp>
      <p:sp>
        <p:nvSpPr>
          <p:cNvPr id="9" name="内容占位符 2"/>
          <p:cNvSpPr txBox="1">
            <a:spLocks/>
          </p:cNvSpPr>
          <p:nvPr/>
        </p:nvSpPr>
        <p:spPr>
          <a:xfrm>
            <a:off x="4888688" y="5733256"/>
            <a:ext cx="3865725" cy="3660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dirty="0" smtClean="0"/>
              <a:t>密封模式</a:t>
            </a:r>
            <a:endParaRPr lang="zh-CN" altLang="en-US" dirty="0"/>
          </a:p>
        </p:txBody>
      </p:sp>
      <p:cxnSp>
        <p:nvCxnSpPr>
          <p:cNvPr id="11" name="直接箭头连接符 10"/>
          <p:cNvCxnSpPr/>
          <p:nvPr/>
        </p:nvCxnSpPr>
        <p:spPr>
          <a:xfrm>
            <a:off x="2483768" y="2708920"/>
            <a:ext cx="0" cy="1080120"/>
          </a:xfrm>
          <a:prstGeom prst="straightConnector1">
            <a:avLst/>
          </a:prstGeom>
          <a:ln w="38100">
            <a:headEnd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732240" y="2564904"/>
            <a:ext cx="0" cy="864096"/>
          </a:xfrm>
          <a:prstGeom prst="straightConnector1">
            <a:avLst/>
          </a:prstGeom>
          <a:ln w="38100">
            <a:headEnd w="sm" len="sm"/>
            <a:tailEnd type="triangle" w="med" len="lg"/>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515841D9-31DA-486D-B8CC-56BAAAB9B86E}" type="slidenum">
              <a:rPr lang="zh-CN" altLang="en-US" smtClean="0"/>
              <a:t>12</a:t>
            </a:fld>
            <a:endParaRPr lang="zh-CN" altLang="en-US"/>
          </a:p>
        </p:txBody>
      </p:sp>
    </p:spTree>
    <p:extLst>
      <p:ext uri="{BB962C8B-B14F-4D97-AF65-F5344CB8AC3E}">
        <p14:creationId xmlns:p14="http://schemas.microsoft.com/office/powerpoint/2010/main" val="1422608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PTFE-THGEM</a:t>
            </a:r>
            <a:r>
              <a:rPr lang="zh-CN" altLang="en-US" dirty="0"/>
              <a:t>研制</a:t>
            </a:r>
            <a:r>
              <a:rPr lang="en-US" altLang="zh-CN" dirty="0"/>
              <a:t>-</a:t>
            </a:r>
            <a:r>
              <a:rPr lang="zh-CN" altLang="en-US" dirty="0"/>
              <a:t>低温性能</a:t>
            </a:r>
          </a:p>
        </p:txBody>
      </p:sp>
      <p:sp>
        <p:nvSpPr>
          <p:cNvPr id="3" name="内容占位符 2"/>
          <p:cNvSpPr>
            <a:spLocks noGrp="1"/>
          </p:cNvSpPr>
          <p:nvPr>
            <p:ph idx="1"/>
          </p:nvPr>
        </p:nvSpPr>
        <p:spPr>
          <a:xfrm>
            <a:off x="927838" y="5331209"/>
            <a:ext cx="7432340" cy="812715"/>
          </a:xfrm>
        </p:spPr>
        <p:txBody>
          <a:bodyPr>
            <a:normAutofit/>
          </a:bodyPr>
          <a:lstStyle/>
          <a:p>
            <a:pPr marL="0" indent="0" algn="ctr">
              <a:buNone/>
            </a:pPr>
            <a:r>
              <a:rPr lang="zh-CN" altLang="en-US" sz="2200" dirty="0" smtClean="0"/>
              <a:t>流气模式示意图</a:t>
            </a:r>
            <a:endParaRPr lang="zh-CN" altLang="en-US" sz="2200"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220621" y="2204864"/>
            <a:ext cx="8466179" cy="3012006"/>
          </a:xfrm>
          <a:prstGeom prst="rect">
            <a:avLst/>
          </a:prstGeom>
        </p:spPr>
      </p:pic>
      <p:cxnSp>
        <p:nvCxnSpPr>
          <p:cNvPr id="7" name="直接箭头连接符 6"/>
          <p:cNvCxnSpPr/>
          <p:nvPr/>
        </p:nvCxnSpPr>
        <p:spPr>
          <a:xfrm>
            <a:off x="2339752" y="2708920"/>
            <a:ext cx="0" cy="1080120"/>
          </a:xfrm>
          <a:prstGeom prst="straightConnector1">
            <a:avLst/>
          </a:prstGeom>
          <a:ln w="38100">
            <a:headEnd w="sm" len="sm"/>
            <a:tailEnd type="triangle" w="med" len="lg"/>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515841D9-31DA-486D-B8CC-56BAAAB9B86E}" type="slidenum">
              <a:rPr lang="zh-CN" altLang="en-US" smtClean="0"/>
              <a:t>13</a:t>
            </a:fld>
            <a:endParaRPr lang="zh-CN" altLang="en-US"/>
          </a:p>
        </p:txBody>
      </p:sp>
    </p:spTree>
    <p:extLst>
      <p:ext uri="{BB962C8B-B14F-4D97-AF65-F5344CB8AC3E}">
        <p14:creationId xmlns:p14="http://schemas.microsoft.com/office/powerpoint/2010/main" val="9003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PTFE-THGEM</a:t>
            </a:r>
            <a:r>
              <a:rPr lang="zh-CN" altLang="en-US" dirty="0"/>
              <a:t>研制</a:t>
            </a:r>
            <a:r>
              <a:rPr lang="en-US" altLang="zh-CN" dirty="0"/>
              <a:t>-</a:t>
            </a:r>
            <a:r>
              <a:rPr lang="zh-CN" altLang="en-US" dirty="0"/>
              <a:t>低温性能</a:t>
            </a:r>
          </a:p>
        </p:txBody>
      </p:sp>
      <p:sp>
        <p:nvSpPr>
          <p:cNvPr id="3" name="内容占位符 2"/>
          <p:cNvSpPr>
            <a:spLocks noGrp="1"/>
          </p:cNvSpPr>
          <p:nvPr>
            <p:ph idx="1"/>
          </p:nvPr>
        </p:nvSpPr>
        <p:spPr>
          <a:xfrm>
            <a:off x="4572000" y="5345011"/>
            <a:ext cx="4176464" cy="1050940"/>
          </a:xfrm>
        </p:spPr>
        <p:txBody>
          <a:bodyPr>
            <a:noAutofit/>
          </a:bodyPr>
          <a:lstStyle/>
          <a:p>
            <a:pPr marL="0" indent="0" algn="ctr">
              <a:buNone/>
            </a:pPr>
            <a:r>
              <a:rPr lang="zh-CN" altLang="en-US" sz="2000" dirty="0" smtClean="0"/>
              <a:t>双层</a:t>
            </a:r>
            <a:r>
              <a:rPr lang="en-US" altLang="zh-CN" sz="2000" dirty="0" smtClean="0"/>
              <a:t>THGEM</a:t>
            </a:r>
            <a:r>
              <a:rPr lang="zh-CN" altLang="en-US" sz="2000" dirty="0" smtClean="0"/>
              <a:t>在低温下的增益曲线</a:t>
            </a:r>
            <a:r>
              <a:rPr lang="en-US" altLang="zh-CN" sz="2000" dirty="0" smtClean="0"/>
              <a:t>(132 K</a:t>
            </a:r>
            <a:r>
              <a:rPr lang="zh-CN" altLang="en-US" sz="2000" dirty="0" smtClean="0"/>
              <a:t>，流气模式</a:t>
            </a:r>
            <a:r>
              <a:rPr lang="en-US" altLang="zh-CN" sz="2000" dirty="0" smtClean="0"/>
              <a:t>)</a:t>
            </a:r>
            <a:endParaRPr lang="zh-CN" altLang="en-US" sz="2000"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sp>
        <p:nvSpPr>
          <p:cNvPr id="9" name="内容占位符 2"/>
          <p:cNvSpPr txBox="1">
            <a:spLocks/>
          </p:cNvSpPr>
          <p:nvPr/>
        </p:nvSpPr>
        <p:spPr>
          <a:xfrm>
            <a:off x="231812" y="5238758"/>
            <a:ext cx="4034179" cy="1050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2000" dirty="0" smtClean="0"/>
              <a:t>单层</a:t>
            </a:r>
            <a:r>
              <a:rPr lang="en-US" altLang="zh-CN" sz="2000" dirty="0" smtClean="0"/>
              <a:t>PTFE-THGEM</a:t>
            </a:r>
            <a:r>
              <a:rPr lang="zh-CN" altLang="en-US" sz="2000" dirty="0" smtClean="0"/>
              <a:t>的增益随温度变化曲线（流气模式）</a:t>
            </a:r>
            <a:endParaRPr lang="zh-CN" altLang="en-US" sz="2000" dirty="0"/>
          </a:p>
        </p:txBody>
      </p:sp>
      <p:pic>
        <p:nvPicPr>
          <p:cNvPr id="4" name="图片 3"/>
          <p:cNvPicPr>
            <a:picLocks noChangeAspect="1"/>
          </p:cNvPicPr>
          <p:nvPr/>
        </p:nvPicPr>
        <p:blipFill>
          <a:blip r:embed="rId3"/>
          <a:stretch>
            <a:fillRect/>
          </a:stretch>
        </p:blipFill>
        <p:spPr>
          <a:xfrm>
            <a:off x="107504" y="2066933"/>
            <a:ext cx="4076700" cy="3048000"/>
          </a:xfrm>
          <a:prstGeom prst="rect">
            <a:avLst/>
          </a:prstGeom>
        </p:spPr>
      </p:pic>
      <p:pic>
        <p:nvPicPr>
          <p:cNvPr id="5" name="图片 4"/>
          <p:cNvPicPr>
            <a:picLocks noChangeAspect="1"/>
          </p:cNvPicPr>
          <p:nvPr/>
        </p:nvPicPr>
        <p:blipFill>
          <a:blip r:embed="rId4"/>
          <a:stretch>
            <a:fillRect/>
          </a:stretch>
        </p:blipFill>
        <p:spPr>
          <a:xfrm>
            <a:off x="4347779" y="1943108"/>
            <a:ext cx="4324350" cy="3295650"/>
          </a:xfrm>
          <a:prstGeom prst="rect">
            <a:avLst/>
          </a:prstGeom>
        </p:spPr>
      </p:pic>
      <p:sp>
        <p:nvSpPr>
          <p:cNvPr id="10" name="文本框 9"/>
          <p:cNvSpPr txBox="1"/>
          <p:nvPr/>
        </p:nvSpPr>
        <p:spPr>
          <a:xfrm>
            <a:off x="5508104" y="2322804"/>
            <a:ext cx="1001850" cy="369332"/>
          </a:xfrm>
          <a:prstGeom prst="rect">
            <a:avLst/>
          </a:prstGeom>
          <a:noFill/>
        </p:spPr>
        <p:txBody>
          <a:bodyPr wrap="square" rtlCol="0">
            <a:spAutoFit/>
          </a:bodyPr>
          <a:lstStyle/>
          <a:p>
            <a:r>
              <a:rPr lang="en-US" altLang="zh-CN" dirty="0" smtClean="0">
                <a:latin typeface="华文楷体" panose="02010600040101010101" pitchFamily="2" charset="-122"/>
                <a:ea typeface="华文楷体" panose="02010600040101010101" pitchFamily="2" charset="-122"/>
              </a:rPr>
              <a:t>T=132K</a:t>
            </a:r>
            <a:endParaRPr lang="zh-CN" altLang="en-US" dirty="0">
              <a:latin typeface="华文楷体" panose="02010600040101010101" pitchFamily="2" charset="-122"/>
              <a:ea typeface="华文楷体" panose="02010600040101010101" pitchFamily="2" charset="-122"/>
            </a:endParaRPr>
          </a:p>
        </p:txBody>
      </p:sp>
      <p:sp>
        <p:nvSpPr>
          <p:cNvPr id="7" name="灯片编号占位符 6"/>
          <p:cNvSpPr>
            <a:spLocks noGrp="1"/>
          </p:cNvSpPr>
          <p:nvPr>
            <p:ph type="sldNum" sz="quarter" idx="12"/>
          </p:nvPr>
        </p:nvSpPr>
        <p:spPr/>
        <p:txBody>
          <a:bodyPr/>
          <a:lstStyle/>
          <a:p>
            <a:fld id="{515841D9-31DA-486D-B8CC-56BAAAB9B86E}" type="slidenum">
              <a:rPr lang="zh-CN" altLang="en-US" smtClean="0"/>
              <a:t>14</a:t>
            </a:fld>
            <a:endParaRPr lang="zh-CN" altLang="en-US"/>
          </a:p>
        </p:txBody>
      </p:sp>
    </p:spTree>
    <p:extLst>
      <p:ext uri="{BB962C8B-B14F-4D97-AF65-F5344CB8AC3E}">
        <p14:creationId xmlns:p14="http://schemas.microsoft.com/office/powerpoint/2010/main" val="219413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PTFE-THGEM</a:t>
            </a:r>
            <a:r>
              <a:rPr lang="zh-CN" altLang="en-US" dirty="0"/>
              <a:t>研制</a:t>
            </a:r>
            <a:r>
              <a:rPr lang="en-US" altLang="zh-CN" dirty="0"/>
              <a:t>-</a:t>
            </a:r>
            <a:r>
              <a:rPr lang="zh-CN" altLang="en-US" dirty="0"/>
              <a:t>低温性能</a:t>
            </a:r>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1907704" y="1628800"/>
            <a:ext cx="4968552" cy="3832526"/>
          </a:xfrm>
          <a:prstGeom prst="rect">
            <a:avLst/>
          </a:prstGeom>
        </p:spPr>
      </p:pic>
      <p:sp>
        <p:nvSpPr>
          <p:cNvPr id="7" name="内容占位符 2"/>
          <p:cNvSpPr txBox="1">
            <a:spLocks/>
          </p:cNvSpPr>
          <p:nvPr/>
        </p:nvSpPr>
        <p:spPr>
          <a:xfrm>
            <a:off x="675810" y="5575908"/>
            <a:ext cx="7432340" cy="10647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2200" dirty="0" smtClean="0"/>
              <a:t>密封模式示意图</a:t>
            </a:r>
            <a:endParaRPr lang="zh-CN" altLang="en-US" sz="2200" dirty="0"/>
          </a:p>
        </p:txBody>
      </p:sp>
      <p:cxnSp>
        <p:nvCxnSpPr>
          <p:cNvPr id="8" name="直接箭头连接符 7"/>
          <p:cNvCxnSpPr/>
          <p:nvPr/>
        </p:nvCxnSpPr>
        <p:spPr>
          <a:xfrm>
            <a:off x="4283968" y="2060848"/>
            <a:ext cx="0" cy="1080120"/>
          </a:xfrm>
          <a:prstGeom prst="straightConnector1">
            <a:avLst/>
          </a:prstGeom>
          <a:ln w="38100">
            <a:headEnd w="sm" len="sm"/>
            <a:tailEnd type="triangle" w="med" len="lg"/>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515841D9-31DA-486D-B8CC-56BAAAB9B86E}" type="slidenum">
              <a:rPr lang="zh-CN" altLang="en-US" smtClean="0"/>
              <a:t>15</a:t>
            </a:fld>
            <a:endParaRPr lang="zh-CN" altLang="en-US"/>
          </a:p>
        </p:txBody>
      </p:sp>
    </p:spTree>
    <p:extLst>
      <p:ext uri="{BB962C8B-B14F-4D97-AF65-F5344CB8AC3E}">
        <p14:creationId xmlns:p14="http://schemas.microsoft.com/office/powerpoint/2010/main" val="356167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D:\Gpm\about THGEM\PTFE-THGEM\低温实验\封闭式\典型能谱.jpg"/>
          <p:cNvPicPr/>
          <p:nvPr/>
        </p:nvPicPr>
        <p:blipFill rotWithShape="1">
          <a:blip r:embed="rId3">
            <a:extLst>
              <a:ext uri="{28A0092B-C50C-407E-A947-70E740481C1C}">
                <a14:useLocalDpi xmlns:a14="http://schemas.microsoft.com/office/drawing/2010/main" val="0"/>
              </a:ext>
            </a:extLst>
          </a:blip>
          <a:srcRect l="-1" r="449"/>
          <a:stretch/>
        </p:blipFill>
        <p:spPr bwMode="auto">
          <a:xfrm>
            <a:off x="187506" y="1474666"/>
            <a:ext cx="5514458" cy="2125706"/>
          </a:xfrm>
          <a:prstGeom prst="rect">
            <a:avLst/>
          </a:prstGeom>
          <a:noFill/>
          <a:ln>
            <a:noFill/>
          </a:ln>
        </p:spPr>
      </p:pic>
      <p:sp>
        <p:nvSpPr>
          <p:cNvPr id="2" name="标题 1"/>
          <p:cNvSpPr>
            <a:spLocks noGrp="1"/>
          </p:cNvSpPr>
          <p:nvPr>
            <p:ph type="title"/>
          </p:nvPr>
        </p:nvSpPr>
        <p:spPr/>
        <p:txBody>
          <a:bodyPr/>
          <a:lstStyle/>
          <a:p>
            <a:r>
              <a:rPr lang="en-US" altLang="zh-CN" dirty="0"/>
              <a:t>PTFE-THGEM</a:t>
            </a:r>
            <a:r>
              <a:rPr lang="zh-CN" altLang="en-US" dirty="0"/>
              <a:t>研制</a:t>
            </a:r>
            <a:r>
              <a:rPr lang="en-US" altLang="zh-CN" dirty="0"/>
              <a:t>-</a:t>
            </a:r>
            <a:r>
              <a:rPr lang="zh-CN" altLang="en-US" dirty="0"/>
              <a:t>低温性能</a:t>
            </a:r>
          </a:p>
        </p:txBody>
      </p:sp>
      <p:sp>
        <p:nvSpPr>
          <p:cNvPr id="3" name="内容占位符 2"/>
          <p:cNvSpPr>
            <a:spLocks noGrp="1"/>
          </p:cNvSpPr>
          <p:nvPr>
            <p:ph idx="1"/>
          </p:nvPr>
        </p:nvSpPr>
        <p:spPr>
          <a:xfrm>
            <a:off x="431540" y="3927994"/>
            <a:ext cx="4176464" cy="864811"/>
          </a:xfrm>
        </p:spPr>
        <p:txBody>
          <a:bodyPr>
            <a:noAutofit/>
          </a:bodyPr>
          <a:lstStyle/>
          <a:p>
            <a:pPr marL="0" indent="0" algn="ctr">
              <a:buNone/>
            </a:pPr>
            <a:r>
              <a:rPr lang="zh-CN" altLang="en-US" sz="2000" dirty="0" smtClean="0"/>
              <a:t>低温下</a:t>
            </a:r>
            <a:r>
              <a:rPr lang="en-US" altLang="zh-CN" sz="2000" dirty="0" smtClean="0"/>
              <a:t>8.09 </a:t>
            </a:r>
            <a:r>
              <a:rPr lang="en-US" altLang="zh-CN" sz="2000" dirty="0" err="1"/>
              <a:t>keV</a:t>
            </a:r>
            <a:r>
              <a:rPr lang="en-US" altLang="zh-CN" sz="2000" dirty="0"/>
              <a:t> </a:t>
            </a:r>
            <a:r>
              <a:rPr lang="en-US" altLang="zh-CN" sz="2000" dirty="0" smtClean="0"/>
              <a:t>X</a:t>
            </a:r>
            <a:r>
              <a:rPr lang="zh-CN" altLang="en-US" sz="2000" dirty="0" smtClean="0"/>
              <a:t>射线能谱</a:t>
            </a:r>
            <a:r>
              <a:rPr lang="en-US" altLang="zh-CN" sz="2000" dirty="0" smtClean="0"/>
              <a:t>(</a:t>
            </a:r>
            <a:r>
              <a:rPr lang="zh-CN" altLang="en-US" sz="2000" dirty="0" smtClean="0"/>
              <a:t>密封模式</a:t>
            </a:r>
            <a:r>
              <a:rPr lang="en-US" altLang="zh-CN" sz="2000" dirty="0" smtClean="0"/>
              <a:t>)</a:t>
            </a:r>
            <a:endParaRPr lang="zh-CN" altLang="en-US" sz="2000" dirty="0"/>
          </a:p>
        </p:txBody>
      </p:sp>
      <p:pic>
        <p:nvPicPr>
          <p:cNvPr id="8" name="图片 7"/>
          <p:cNvPicPr/>
          <p:nvPr/>
        </p:nvPicPr>
        <p:blipFill rotWithShape="1">
          <a:blip r:embed="rId4" cstate="print">
            <a:extLst>
              <a:ext uri="{28A0092B-C50C-407E-A947-70E740481C1C}">
                <a14:useLocalDpi xmlns:a14="http://schemas.microsoft.com/office/drawing/2010/main" val="0"/>
              </a:ext>
            </a:extLst>
          </a:blip>
          <a:srcRect l="11110" t="10249" r="9847" b="3855"/>
          <a:stretch/>
        </p:blipFill>
        <p:spPr bwMode="auto">
          <a:xfrm>
            <a:off x="4932040" y="2537519"/>
            <a:ext cx="4096641" cy="3145397"/>
          </a:xfrm>
          <a:prstGeom prst="rect">
            <a:avLst/>
          </a:prstGeom>
          <a:noFill/>
          <a:ln>
            <a:noFill/>
          </a:ln>
          <a:extLst>
            <a:ext uri="{53640926-AAD7-44D8-BBD7-CCE9431645EC}">
              <a14:shadowObscured xmlns:a14="http://schemas.microsoft.com/office/drawing/2010/main"/>
            </a:ext>
          </a:extLst>
        </p:spPr>
      </p:pic>
      <p:sp>
        <p:nvSpPr>
          <p:cNvPr id="9" name="内容占位符 2"/>
          <p:cNvSpPr txBox="1">
            <a:spLocks/>
          </p:cNvSpPr>
          <p:nvPr/>
        </p:nvSpPr>
        <p:spPr>
          <a:xfrm>
            <a:off x="5068241" y="5682916"/>
            <a:ext cx="3960440" cy="965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2000" dirty="0" smtClean="0"/>
              <a:t>双层</a:t>
            </a:r>
            <a:r>
              <a:rPr lang="en-US" altLang="zh-CN" sz="2000" dirty="0" smtClean="0"/>
              <a:t>THGEM</a:t>
            </a:r>
            <a:r>
              <a:rPr lang="zh-CN" altLang="en-US" sz="2000" dirty="0" smtClean="0"/>
              <a:t>的增益随温度的变化（密封模式）</a:t>
            </a:r>
            <a:endParaRPr lang="zh-CN" altLang="en-US" sz="2000" dirty="0"/>
          </a:p>
        </p:txBody>
      </p:sp>
      <p:sp>
        <p:nvSpPr>
          <p:cNvPr id="4" name="灯片编号占位符 3"/>
          <p:cNvSpPr>
            <a:spLocks noGrp="1"/>
          </p:cNvSpPr>
          <p:nvPr>
            <p:ph type="sldNum" sz="quarter" idx="12"/>
          </p:nvPr>
        </p:nvSpPr>
        <p:spPr/>
        <p:txBody>
          <a:bodyPr/>
          <a:lstStyle/>
          <a:p>
            <a:fld id="{515841D9-31DA-486D-B8CC-56BAAAB9B86E}" type="slidenum">
              <a:rPr lang="zh-CN" altLang="en-US" smtClean="0"/>
              <a:t>16</a:t>
            </a:fld>
            <a:endParaRPr lang="zh-CN" altLang="en-US"/>
          </a:p>
        </p:txBody>
      </p:sp>
    </p:spTree>
    <p:extLst>
      <p:ext uri="{BB962C8B-B14F-4D97-AF65-F5344CB8AC3E}">
        <p14:creationId xmlns:p14="http://schemas.microsoft.com/office/powerpoint/2010/main" val="122599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a:t>
            </a:r>
            <a:r>
              <a:rPr lang="zh-CN" altLang="en-US" dirty="0" smtClean="0"/>
              <a:t>性能研究</a:t>
            </a:r>
            <a:endParaRPr lang="zh-CN" altLang="en-US" dirty="0"/>
          </a:p>
        </p:txBody>
      </p:sp>
      <p:sp>
        <p:nvSpPr>
          <p:cNvPr id="4" name="灯片编号占位符 3"/>
          <p:cNvSpPr>
            <a:spLocks noGrp="1"/>
          </p:cNvSpPr>
          <p:nvPr>
            <p:ph type="sldNum" sz="quarter" idx="12"/>
          </p:nvPr>
        </p:nvSpPr>
        <p:spPr/>
        <p:txBody>
          <a:bodyPr/>
          <a:lstStyle/>
          <a:p>
            <a:fld id="{515841D9-31DA-486D-B8CC-56BAAAB9B86E}" type="slidenum">
              <a:rPr lang="zh-CN" altLang="en-US" smtClean="0"/>
              <a:t>17</a:t>
            </a:fld>
            <a:endParaRPr lang="zh-CN" altLang="en-US"/>
          </a:p>
        </p:txBody>
      </p:sp>
      <p:pic>
        <p:nvPicPr>
          <p:cNvPr id="5" name="图片 4"/>
          <p:cNvPicPr>
            <a:picLocks noChangeAspect="1"/>
          </p:cNvPicPr>
          <p:nvPr/>
        </p:nvPicPr>
        <p:blipFill>
          <a:blip r:embed="rId3"/>
          <a:stretch>
            <a:fillRect/>
          </a:stretch>
        </p:blipFill>
        <p:spPr>
          <a:xfrm>
            <a:off x="461392" y="1581150"/>
            <a:ext cx="4400550" cy="5276850"/>
          </a:xfrm>
          <a:prstGeom prst="rect">
            <a:avLst/>
          </a:prstGeom>
        </p:spPr>
      </p:pic>
      <p:pic>
        <p:nvPicPr>
          <p:cNvPr id="23" name="图片 22"/>
          <p:cNvPicPr/>
          <p:nvPr/>
        </p:nvPicPr>
        <p:blipFill>
          <a:blip r:embed="rId4" cstate="print">
            <a:extLst>
              <a:ext uri="{28A0092B-C50C-407E-A947-70E740481C1C}">
                <a14:useLocalDpi xmlns:a14="http://schemas.microsoft.com/office/drawing/2010/main" val="0"/>
              </a:ext>
            </a:extLst>
          </a:blip>
          <a:stretch>
            <a:fillRect/>
          </a:stretch>
        </p:blipFill>
        <p:spPr>
          <a:xfrm>
            <a:off x="5021548" y="2027312"/>
            <a:ext cx="3665252" cy="2489156"/>
          </a:xfrm>
          <a:prstGeom prst="rect">
            <a:avLst/>
          </a:prstGeom>
          <a:noFill/>
          <a:ln>
            <a:noFill/>
          </a:ln>
        </p:spPr>
      </p:pic>
      <p:sp>
        <p:nvSpPr>
          <p:cNvPr id="8" name="文本框 7"/>
          <p:cNvSpPr txBox="1"/>
          <p:nvPr/>
        </p:nvSpPr>
        <p:spPr>
          <a:xfrm>
            <a:off x="4791295" y="4664477"/>
            <a:ext cx="1832553" cy="461665"/>
          </a:xfrm>
          <a:prstGeom prst="rect">
            <a:avLst/>
          </a:prstGeom>
          <a:noFill/>
        </p:spPr>
        <p:txBody>
          <a:bodyPr wrap="none" rtlCol="0">
            <a:spAutoFit/>
          </a:bodyPr>
          <a:lstStyle/>
          <a:p>
            <a:r>
              <a:rPr lang="en-US" altLang="zh-CN" sz="2400" dirty="0" err="1" smtClean="0">
                <a:latin typeface="STKaiti" panose="02010600040101010101" pitchFamily="2" charset="-122"/>
                <a:ea typeface="STKaiti" panose="02010600040101010101" pitchFamily="2" charset="-122"/>
              </a:rPr>
              <a:t>CsI</a:t>
            </a:r>
            <a:r>
              <a:rPr lang="zh-CN" altLang="en-US" sz="2400" dirty="0" smtClean="0">
                <a:latin typeface="STKaiti" panose="02010600040101010101" pitchFamily="2" charset="-122"/>
                <a:ea typeface="STKaiti" panose="02010600040101010101" pitchFamily="2" charset="-122"/>
              </a:rPr>
              <a:t>光电阴极</a:t>
            </a:r>
            <a:endParaRPr lang="zh-CN" altLang="en-US" sz="2400" dirty="0">
              <a:latin typeface="STKaiti" panose="02010600040101010101" pitchFamily="2" charset="-122"/>
              <a:ea typeface="STKaiti" panose="02010600040101010101" pitchFamily="2" charset="-122"/>
            </a:endParaRPr>
          </a:p>
        </p:txBody>
      </p:sp>
      <p:sp>
        <p:nvSpPr>
          <p:cNvPr id="24" name="文本框 23"/>
          <p:cNvSpPr txBox="1"/>
          <p:nvPr/>
        </p:nvSpPr>
        <p:spPr>
          <a:xfrm>
            <a:off x="7383238" y="4664477"/>
            <a:ext cx="1303562" cy="461665"/>
          </a:xfrm>
          <a:prstGeom prst="rect">
            <a:avLst/>
          </a:prstGeom>
          <a:noFill/>
        </p:spPr>
        <p:txBody>
          <a:bodyPr wrap="none" rtlCol="0">
            <a:spAutoFit/>
          </a:bodyPr>
          <a:lstStyle/>
          <a:p>
            <a:r>
              <a:rPr lang="en-US" altLang="zh-CN" sz="2400" dirty="0" smtClean="0">
                <a:latin typeface="STKaiti" panose="02010600040101010101" pitchFamily="2" charset="-122"/>
                <a:ea typeface="STKaiti" panose="02010600040101010101" pitchFamily="2" charset="-122"/>
              </a:rPr>
              <a:t>THGEM</a:t>
            </a:r>
            <a:endParaRPr lang="zh-CN" altLang="en-US" sz="2400" dirty="0">
              <a:latin typeface="STKaiti" panose="02010600040101010101" pitchFamily="2" charset="-122"/>
              <a:ea typeface="STKaiti" panose="02010600040101010101" pitchFamily="2" charset="-122"/>
            </a:endParaRPr>
          </a:p>
        </p:txBody>
      </p:sp>
      <p:cxnSp>
        <p:nvCxnSpPr>
          <p:cNvPr id="10" name="直接箭头连接符 9"/>
          <p:cNvCxnSpPr>
            <a:stCxn id="8" idx="0"/>
          </p:cNvCxnSpPr>
          <p:nvPr/>
        </p:nvCxnSpPr>
        <p:spPr>
          <a:xfrm flipV="1">
            <a:off x="5707572" y="3596640"/>
            <a:ext cx="388428" cy="1067837"/>
          </a:xfrm>
          <a:prstGeom prst="straightConnector1">
            <a:avLst/>
          </a:prstGeom>
          <a:ln w="2857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flipV="1">
            <a:off x="7309872" y="3271890"/>
            <a:ext cx="665427" cy="1413627"/>
          </a:xfrm>
          <a:prstGeom prst="straightConnector1">
            <a:avLst/>
          </a:prstGeom>
          <a:ln w="2857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4" idx="0"/>
          </p:cNvCxnSpPr>
          <p:nvPr/>
        </p:nvCxnSpPr>
        <p:spPr>
          <a:xfrm flipH="1" flipV="1">
            <a:off x="7309873" y="2938272"/>
            <a:ext cx="725146" cy="1726205"/>
          </a:xfrm>
          <a:prstGeom prst="straightConnector1">
            <a:avLst/>
          </a:prstGeom>
          <a:ln w="2857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双大括号 24"/>
          <p:cNvSpPr/>
          <p:nvPr/>
        </p:nvSpPr>
        <p:spPr>
          <a:xfrm rot="16200000">
            <a:off x="3608327" y="1058158"/>
            <a:ext cx="6228074" cy="2990088"/>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文本框 31"/>
          <p:cNvSpPr txBox="1"/>
          <p:nvPr/>
        </p:nvSpPr>
        <p:spPr>
          <a:xfrm>
            <a:off x="5033741" y="5630975"/>
            <a:ext cx="3493264" cy="1200329"/>
          </a:xfrm>
          <a:prstGeom prst="rect">
            <a:avLst/>
          </a:prstGeom>
          <a:noFill/>
        </p:spPr>
        <p:txBody>
          <a:bodyPr wrap="none" rtlCol="0">
            <a:spAutoFit/>
          </a:bodyPr>
          <a:lstStyle/>
          <a:p>
            <a:pPr algn="ctr"/>
            <a:r>
              <a:rPr lang="en-US" altLang="zh-CN" sz="2400" dirty="0" smtClean="0">
                <a:latin typeface="STKaiti" panose="02010600040101010101" pitchFamily="2" charset="-122"/>
                <a:ea typeface="STKaiti" panose="02010600040101010101" pitchFamily="2" charset="-122"/>
              </a:rPr>
              <a:t>GPM</a:t>
            </a:r>
            <a:r>
              <a:rPr lang="en-US" altLang="zh-CN" sz="2400" dirty="0">
                <a:latin typeface="STKaiti" panose="02010600040101010101" pitchFamily="2" charset="-122"/>
                <a:ea typeface="STKaiti" panose="02010600040101010101" pitchFamily="2" charset="-122"/>
              </a:rPr>
              <a:t/>
            </a:r>
            <a:br>
              <a:rPr lang="en-US" altLang="zh-CN" sz="2400" dirty="0">
                <a:latin typeface="STKaiti" panose="02010600040101010101" pitchFamily="2" charset="-122"/>
                <a:ea typeface="STKaiti" panose="02010600040101010101" pitchFamily="2" charset="-122"/>
              </a:rPr>
            </a:br>
            <a:r>
              <a:rPr lang="en-US" altLang="zh-CN" sz="2400" dirty="0">
                <a:latin typeface="STKaiti" panose="02010600040101010101" pitchFamily="2" charset="-122"/>
                <a:ea typeface="STKaiti" panose="02010600040101010101" pitchFamily="2" charset="-122"/>
              </a:rPr>
              <a:t>Gaseous </a:t>
            </a:r>
            <a:r>
              <a:rPr lang="en-US" altLang="zh-CN" sz="2400" dirty="0" err="1" smtClean="0">
                <a:latin typeface="STKaiti" panose="02010600040101010101" pitchFamily="2" charset="-122"/>
                <a:ea typeface="STKaiti" panose="02010600040101010101" pitchFamily="2" charset="-122"/>
              </a:rPr>
              <a:t>PhotoMultiplier</a:t>
            </a:r>
            <a:r>
              <a:rPr lang="zh-CN" altLang="en-US" sz="2400" dirty="0" smtClean="0">
                <a:latin typeface="STKaiti" panose="02010600040101010101" pitchFamily="2" charset="-122"/>
                <a:ea typeface="STKaiti" panose="02010600040101010101" pitchFamily="2" charset="-122"/>
              </a:rPr>
              <a:t>，</a:t>
            </a:r>
            <a:r>
              <a:rPr lang="en-US" altLang="zh-CN" sz="2400" dirty="0" smtClean="0">
                <a:latin typeface="STKaiti" panose="02010600040101010101" pitchFamily="2" charset="-122"/>
                <a:ea typeface="STKaiti" panose="02010600040101010101" pitchFamily="2" charset="-122"/>
              </a:rPr>
              <a:t/>
            </a:r>
            <a:br>
              <a:rPr lang="en-US" altLang="zh-CN" sz="2400" dirty="0" smtClean="0">
                <a:latin typeface="STKaiti" panose="02010600040101010101" pitchFamily="2" charset="-122"/>
                <a:ea typeface="STKaiti" panose="02010600040101010101" pitchFamily="2" charset="-122"/>
              </a:rPr>
            </a:br>
            <a:r>
              <a:rPr lang="zh-CN" altLang="en-US" sz="2400" dirty="0" smtClean="0">
                <a:latin typeface="STKaiti" panose="02010600040101010101" pitchFamily="2" charset="-122"/>
                <a:ea typeface="STKaiti" panose="02010600040101010101" pitchFamily="2" charset="-122"/>
              </a:rPr>
              <a:t>气体光电倍增器</a:t>
            </a:r>
            <a:endParaRPr lang="zh-CN" altLang="en-US" sz="2400" dirty="0">
              <a:latin typeface="STKaiti" panose="02010600040101010101" pitchFamily="2" charset="-122"/>
              <a:ea typeface="STKaiti" panose="02010600040101010101" pitchFamily="2" charset="-122"/>
            </a:endParaRPr>
          </a:p>
        </p:txBody>
      </p:sp>
    </p:spTree>
    <p:custDataLst>
      <p:tags r:id="rId1"/>
    </p:custDataLst>
    <p:extLst>
      <p:ext uri="{BB962C8B-B14F-4D97-AF65-F5344CB8AC3E}">
        <p14:creationId xmlns:p14="http://schemas.microsoft.com/office/powerpoint/2010/main" val="1138834175"/>
      </p:ext>
    </p:extLst>
  </p:cSld>
  <p:clrMapOvr>
    <a:masterClrMapping/>
  </p:clrMapOvr>
  <mc:AlternateContent xmlns:mc="http://schemas.openxmlformats.org/markup-compatibility/2006" xmlns:p14="http://schemas.microsoft.com/office/powerpoint/2010/main">
    <mc:Choice Requires="p14">
      <p:transition spd="slow" p14:dur="2000" advTm="65624"/>
    </mc:Choice>
    <mc:Fallback xmlns="">
      <p:transition spd="slow" advTm="656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5"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a:t>
            </a:r>
            <a:r>
              <a:rPr lang="zh-CN" altLang="en-US" dirty="0"/>
              <a:t>性能</a:t>
            </a:r>
            <a:r>
              <a:rPr lang="zh-CN" altLang="en-US" dirty="0" smtClean="0"/>
              <a:t>研究</a:t>
            </a:r>
            <a:endParaRPr lang="zh-CN" altLang="en-US" dirty="0"/>
          </a:p>
        </p:txBody>
      </p:sp>
      <p:sp>
        <p:nvSpPr>
          <p:cNvPr id="3" name="内容占位符 2"/>
          <p:cNvSpPr>
            <a:spLocks noGrp="1"/>
          </p:cNvSpPr>
          <p:nvPr>
            <p:ph idx="1"/>
          </p:nvPr>
        </p:nvSpPr>
        <p:spPr>
          <a:xfrm>
            <a:off x="457200" y="5356795"/>
            <a:ext cx="8420469" cy="952525"/>
          </a:xfrm>
        </p:spPr>
        <p:txBody>
          <a:bodyPr>
            <a:normAutofit/>
          </a:bodyPr>
          <a:lstStyle/>
          <a:p>
            <a:pPr marL="0" indent="0" algn="ctr">
              <a:buNone/>
            </a:pPr>
            <a:r>
              <a:rPr lang="en-US" altLang="zh-CN" sz="2000" dirty="0" smtClean="0"/>
              <a:t>THGEM-GPM</a:t>
            </a:r>
            <a:r>
              <a:rPr lang="zh-CN" altLang="en-US" sz="2000" dirty="0" smtClean="0"/>
              <a:t>测得的</a:t>
            </a:r>
            <a:r>
              <a:rPr lang="en-US" altLang="zh-CN" sz="2000" dirty="0" smtClean="0"/>
              <a:t> </a:t>
            </a:r>
            <a:r>
              <a:rPr lang="en-US" altLang="zh-CN" sz="2000" baseline="30000" dirty="0"/>
              <a:t>241</a:t>
            </a:r>
            <a:r>
              <a:rPr lang="en-US" altLang="zh-CN" sz="2000" dirty="0"/>
              <a:t>Am </a:t>
            </a:r>
            <a:r>
              <a:rPr lang="en-US" altLang="zh-CN" sz="2000" dirty="0" smtClean="0"/>
              <a:t>α</a:t>
            </a:r>
            <a:r>
              <a:rPr lang="zh-CN" altLang="en-US" sz="2000" dirty="0" smtClean="0"/>
              <a:t>放射源的闪烁光信号</a:t>
            </a:r>
            <a:endParaRPr lang="zh-CN" altLang="en-US" sz="2000"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7" name="图片 6"/>
          <p:cNvPicPr/>
          <p:nvPr/>
        </p:nvPicPr>
        <p:blipFill>
          <a:blip r:embed="rId3">
            <a:extLst>
              <a:ext uri="{28A0092B-C50C-407E-A947-70E740481C1C}">
                <a14:useLocalDpi xmlns:a14="http://schemas.microsoft.com/office/drawing/2010/main" val="0"/>
              </a:ext>
            </a:extLst>
          </a:blip>
          <a:stretch>
            <a:fillRect/>
          </a:stretch>
        </p:blipFill>
        <p:spPr>
          <a:xfrm>
            <a:off x="755576" y="2278475"/>
            <a:ext cx="3703219" cy="2663686"/>
          </a:xfrm>
          <a:prstGeom prst="rect">
            <a:avLst/>
          </a:prstGeom>
        </p:spPr>
      </p:pic>
      <p:pic>
        <p:nvPicPr>
          <p:cNvPr id="10" name="图片 9"/>
          <p:cNvPicPr/>
          <p:nvPr/>
        </p:nvPicPr>
        <p:blipFill>
          <a:blip r:embed="rId4">
            <a:extLst>
              <a:ext uri="{28A0092B-C50C-407E-A947-70E740481C1C}">
                <a14:useLocalDpi xmlns:a14="http://schemas.microsoft.com/office/drawing/2010/main" val="0"/>
              </a:ext>
            </a:extLst>
          </a:blip>
          <a:stretch>
            <a:fillRect/>
          </a:stretch>
        </p:blipFill>
        <p:spPr>
          <a:xfrm>
            <a:off x="4701206" y="2204864"/>
            <a:ext cx="3716589" cy="2761618"/>
          </a:xfrm>
          <a:prstGeom prst="rect">
            <a:avLst/>
          </a:prstGeom>
        </p:spPr>
      </p:pic>
      <p:sp>
        <p:nvSpPr>
          <p:cNvPr id="4" name="灯片编号占位符 3"/>
          <p:cNvSpPr>
            <a:spLocks noGrp="1"/>
          </p:cNvSpPr>
          <p:nvPr>
            <p:ph type="sldNum" sz="quarter" idx="12"/>
          </p:nvPr>
        </p:nvSpPr>
        <p:spPr/>
        <p:txBody>
          <a:bodyPr/>
          <a:lstStyle/>
          <a:p>
            <a:fld id="{515841D9-31DA-486D-B8CC-56BAAAB9B86E}" type="slidenum">
              <a:rPr lang="zh-CN" altLang="en-US" smtClean="0"/>
              <a:t>18</a:t>
            </a:fld>
            <a:endParaRPr lang="zh-CN" altLang="en-US"/>
          </a:p>
        </p:txBody>
      </p:sp>
    </p:spTree>
    <p:extLst>
      <p:ext uri="{BB962C8B-B14F-4D97-AF65-F5344CB8AC3E}">
        <p14:creationId xmlns:p14="http://schemas.microsoft.com/office/powerpoint/2010/main" val="372299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a:t>
            </a:r>
            <a:r>
              <a:rPr lang="zh-CN" altLang="en-US" dirty="0" smtClean="0"/>
              <a:t>性能研究</a:t>
            </a:r>
            <a:endParaRPr lang="zh-CN" altLang="en-US" dirty="0"/>
          </a:p>
        </p:txBody>
      </p:sp>
      <p:grpSp>
        <p:nvGrpSpPr>
          <p:cNvPr id="4" name="组合 3"/>
          <p:cNvGrpSpPr/>
          <p:nvPr/>
        </p:nvGrpSpPr>
        <p:grpSpPr>
          <a:xfrm>
            <a:off x="323528" y="1844824"/>
            <a:ext cx="4552688" cy="4680520"/>
            <a:chOff x="4591313" y="1772816"/>
            <a:chExt cx="4552688" cy="4680520"/>
          </a:xfrm>
        </p:grpSpPr>
        <p:sp>
          <p:nvSpPr>
            <p:cNvPr id="5" name="流程图: 可选过程 4"/>
            <p:cNvSpPr/>
            <p:nvPr/>
          </p:nvSpPr>
          <p:spPr>
            <a:xfrm>
              <a:off x="4669759" y="1772816"/>
              <a:ext cx="2263862" cy="432048"/>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91313" y="1796114"/>
              <a:ext cx="2342308" cy="369332"/>
            </a:xfrm>
            <a:prstGeom prst="rect">
              <a:avLst/>
            </a:prstGeom>
            <a:noFill/>
          </p:spPr>
          <p:txBody>
            <a:bodyPr wrap="none" rtlCol="0">
              <a:spAutoFit/>
            </a:bodyPr>
            <a:lstStyle/>
            <a:p>
              <a:r>
                <a:rPr lang="zh-CN" altLang="en-US" dirty="0"/>
                <a:t>射线在</a:t>
              </a:r>
              <a:r>
                <a:rPr lang="en-US" altLang="zh-CN" dirty="0"/>
                <a:t>LAr</a:t>
              </a:r>
              <a:r>
                <a:rPr lang="zh-CN" altLang="en-US" dirty="0"/>
                <a:t>中沉积能量</a:t>
              </a:r>
            </a:p>
          </p:txBody>
        </p:sp>
        <p:cxnSp>
          <p:nvCxnSpPr>
            <p:cNvPr id="7" name="直接箭头连接符 6"/>
            <p:cNvCxnSpPr>
              <a:stCxn id="5" idx="2"/>
            </p:cNvCxnSpPr>
            <p:nvPr/>
          </p:nvCxnSpPr>
          <p:spPr>
            <a:xfrm>
              <a:off x="5801690" y="2204864"/>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流程图: 决策 7"/>
            <p:cNvSpPr/>
            <p:nvPr/>
          </p:nvSpPr>
          <p:spPr>
            <a:xfrm>
              <a:off x="4901590" y="2564904"/>
              <a:ext cx="1800200" cy="576064"/>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128nmVUV</a:t>
              </a:r>
              <a:endParaRPr lang="zh-CN" altLang="en-US" dirty="0">
                <a:solidFill>
                  <a:schemeClr val="tx1"/>
                </a:solidFill>
              </a:endParaRPr>
            </a:p>
          </p:txBody>
        </p:sp>
        <p:cxnSp>
          <p:nvCxnSpPr>
            <p:cNvPr id="9" name="直接箭头连接符 8"/>
            <p:cNvCxnSpPr/>
            <p:nvPr/>
          </p:nvCxnSpPr>
          <p:spPr>
            <a:xfrm>
              <a:off x="5801690" y="3140968"/>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流程图: 可选过程 9"/>
            <p:cNvSpPr/>
            <p:nvPr/>
          </p:nvSpPr>
          <p:spPr>
            <a:xfrm>
              <a:off x="4684402" y="3501008"/>
              <a:ext cx="2263862" cy="432048"/>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VUV</a:t>
              </a:r>
              <a:r>
                <a:rPr lang="zh-CN" altLang="en-US" dirty="0">
                  <a:solidFill>
                    <a:schemeClr val="tx1"/>
                  </a:solidFill>
                </a:rPr>
                <a:t>穿越两相界面</a:t>
              </a:r>
            </a:p>
          </p:txBody>
        </p:sp>
        <p:cxnSp>
          <p:nvCxnSpPr>
            <p:cNvPr id="11" name="直接箭头连接符 10"/>
            <p:cNvCxnSpPr/>
            <p:nvPr/>
          </p:nvCxnSpPr>
          <p:spPr>
            <a:xfrm>
              <a:off x="5819328" y="3933056"/>
              <a:ext cx="0" cy="43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流程图: 可选过程 11"/>
            <p:cNvSpPr/>
            <p:nvPr/>
          </p:nvSpPr>
          <p:spPr>
            <a:xfrm>
              <a:off x="4684401" y="4376852"/>
              <a:ext cx="2316005" cy="420300"/>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VUV</a:t>
              </a:r>
              <a:r>
                <a:rPr lang="zh-CN" altLang="en-US" dirty="0">
                  <a:solidFill>
                    <a:schemeClr val="tx1"/>
                  </a:solidFill>
                </a:rPr>
                <a:t>在</a:t>
              </a:r>
              <a:r>
                <a:rPr lang="en-US" altLang="zh-CN" dirty="0">
                  <a:solidFill>
                    <a:schemeClr val="tx1"/>
                  </a:solidFill>
                </a:rPr>
                <a:t>CsI</a:t>
              </a:r>
              <a:r>
                <a:rPr lang="zh-CN" altLang="en-US" dirty="0">
                  <a:solidFill>
                    <a:schemeClr val="tx1"/>
                  </a:solidFill>
                </a:rPr>
                <a:t>上光电转换</a:t>
              </a:r>
            </a:p>
          </p:txBody>
        </p:sp>
        <p:sp>
          <p:nvSpPr>
            <p:cNvPr id="13" name="流程图: 可选过程 12"/>
            <p:cNvSpPr/>
            <p:nvPr/>
          </p:nvSpPr>
          <p:spPr>
            <a:xfrm>
              <a:off x="4685395" y="5240948"/>
              <a:ext cx="2316005" cy="420300"/>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光电子入</a:t>
              </a:r>
              <a:r>
                <a:rPr lang="en-US" altLang="zh-CN" dirty="0">
                  <a:solidFill>
                    <a:schemeClr val="tx1"/>
                  </a:solidFill>
                </a:rPr>
                <a:t>THGEM</a:t>
              </a:r>
              <a:r>
                <a:rPr lang="zh-CN" altLang="en-US" dirty="0">
                  <a:solidFill>
                    <a:schemeClr val="tx1"/>
                  </a:solidFill>
                </a:rPr>
                <a:t>孔中</a:t>
              </a:r>
            </a:p>
          </p:txBody>
        </p:sp>
        <p:cxnSp>
          <p:nvCxnSpPr>
            <p:cNvPr id="14" name="直接箭头连接符 13"/>
            <p:cNvCxnSpPr/>
            <p:nvPr/>
          </p:nvCxnSpPr>
          <p:spPr>
            <a:xfrm>
              <a:off x="5842403" y="4797200"/>
              <a:ext cx="0" cy="43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856131" y="5661288"/>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流程图: 可选过程 15"/>
            <p:cNvSpPr/>
            <p:nvPr/>
          </p:nvSpPr>
          <p:spPr>
            <a:xfrm>
              <a:off x="4684401" y="6033036"/>
              <a:ext cx="2316005" cy="420300"/>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电子倍增</a:t>
              </a:r>
              <a:r>
                <a:rPr lang="en-US" altLang="zh-CN" dirty="0">
                  <a:solidFill>
                    <a:schemeClr val="tx1"/>
                  </a:solidFill>
                </a:rPr>
                <a:t>/</a:t>
              </a:r>
              <a:r>
                <a:rPr lang="zh-CN" altLang="en-US" dirty="0">
                  <a:solidFill>
                    <a:schemeClr val="tx1"/>
                  </a:solidFill>
                </a:rPr>
                <a:t>信号读出</a:t>
              </a:r>
            </a:p>
          </p:txBody>
        </p:sp>
        <p:sp>
          <p:nvSpPr>
            <p:cNvPr id="17" name="流程图: 联系 16"/>
            <p:cNvSpPr/>
            <p:nvPr/>
          </p:nvSpPr>
          <p:spPr>
            <a:xfrm>
              <a:off x="7712032" y="2096812"/>
              <a:ext cx="730424" cy="57610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H="1">
              <a:off x="6444208" y="2384864"/>
              <a:ext cx="6901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742093" y="2204864"/>
              <a:ext cx="646331" cy="369332"/>
            </a:xfrm>
            <a:prstGeom prst="rect">
              <a:avLst/>
            </a:prstGeom>
            <a:noFill/>
          </p:spPr>
          <p:txBody>
            <a:bodyPr wrap="none" rtlCol="0">
              <a:spAutoFit/>
            </a:bodyPr>
            <a:lstStyle/>
            <a:p>
              <a:r>
                <a:rPr lang="zh-CN" altLang="en-US" dirty="0"/>
                <a:t>产额</a:t>
              </a:r>
            </a:p>
          </p:txBody>
        </p:sp>
        <p:sp>
          <p:nvSpPr>
            <p:cNvPr id="20" name="流程图: 联系 19"/>
            <p:cNvSpPr/>
            <p:nvPr/>
          </p:nvSpPr>
          <p:spPr>
            <a:xfrm>
              <a:off x="7344307" y="2996952"/>
              <a:ext cx="1476165" cy="57610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flipH="1">
              <a:off x="6444208" y="3279924"/>
              <a:ext cx="6901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p:cNvSpPr txBox="1"/>
                <p:nvPr/>
              </p:nvSpPr>
              <p:spPr>
                <a:xfrm>
                  <a:off x="7452320" y="3068960"/>
                  <a:ext cx="1331839" cy="369332"/>
                </a:xfrm>
                <a:prstGeom prst="rect">
                  <a:avLst/>
                </a:prstGeom>
                <a:noFill/>
              </p:spPr>
              <p:txBody>
                <a:bodyPr wrap="none" rtlCol="0">
                  <a:spAutoFit/>
                </a:bodyPr>
                <a:lstStyle/>
                <a:p>
                  <a:r>
                    <a:rPr lang="zh-CN" altLang="en-US" dirty="0"/>
                    <a:t>传输效率</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𝜂</m:t>
                          </m:r>
                        </m:e>
                        <m:sub>
                          <m:r>
                            <a:rPr lang="en-US" altLang="zh-CN" i="1">
                              <a:latin typeface="Cambria Math" panose="02040503050406030204" pitchFamily="18" charset="0"/>
                            </a:rPr>
                            <m:t>1</m:t>
                          </m:r>
                        </m:sub>
                      </m:sSub>
                    </m:oMath>
                  </a14:m>
                  <a:endParaRPr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7452320" y="3068960"/>
                  <a:ext cx="1331839" cy="369332"/>
                </a:xfrm>
                <a:prstGeom prst="rect">
                  <a:avLst/>
                </a:prstGeom>
                <a:blipFill rotWithShape="0">
                  <a:blip r:embed="rId3"/>
                  <a:stretch>
                    <a:fillRect l="-4128"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流程图: 联系 22"/>
                <p:cNvSpPr/>
                <p:nvPr/>
              </p:nvSpPr>
              <p:spPr>
                <a:xfrm>
                  <a:off x="7134375" y="4747106"/>
                  <a:ext cx="2009626" cy="62611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GPM</a:t>
                  </a:r>
                  <a:r>
                    <a:rPr lang="zh-CN" altLang="en-US" b="1" dirty="0">
                      <a:solidFill>
                        <a:schemeClr val="tx1"/>
                      </a:solidFill>
                    </a:rPr>
                    <a:t>的光子探测效率</a:t>
                  </a:r>
                  <a14:m>
                    <m:oMath xmlns:m="http://schemas.openxmlformats.org/officeDocument/2006/math">
                      <m:sSub>
                        <m:sSubPr>
                          <m:ctrlPr>
                            <a:rPr lang="en-US" altLang="zh-CN" b="1" i="1">
                              <a:solidFill>
                                <a:schemeClr val="tx1"/>
                              </a:solidFill>
                              <a:latin typeface="Cambria Math" panose="02040503050406030204" pitchFamily="18" charset="0"/>
                            </a:rPr>
                          </m:ctrlPr>
                        </m:sSubPr>
                        <m:e>
                          <m:r>
                            <a:rPr lang="zh-CN" altLang="en-US" b="1" i="1">
                              <a:solidFill>
                                <a:schemeClr val="tx1"/>
                              </a:solidFill>
                              <a:latin typeface="Cambria Math" panose="02040503050406030204" pitchFamily="18" charset="0"/>
                            </a:rPr>
                            <m:t>𝜼</m:t>
                          </m:r>
                        </m:e>
                        <m:sub>
                          <m:r>
                            <a:rPr lang="en-US" altLang="zh-CN" b="1" i="1">
                              <a:solidFill>
                                <a:schemeClr val="tx1"/>
                              </a:solidFill>
                              <a:latin typeface="Cambria Math" panose="02040503050406030204" pitchFamily="18" charset="0"/>
                            </a:rPr>
                            <m:t>𝟐</m:t>
                          </m:r>
                        </m:sub>
                      </m:sSub>
                    </m:oMath>
                  </a14:m>
                  <a:endParaRPr lang="zh-CN" altLang="en-US" b="1" dirty="0">
                    <a:solidFill>
                      <a:srgbClr val="FF0000"/>
                    </a:solidFill>
                  </a:endParaRPr>
                </a:p>
              </p:txBody>
            </p:sp>
          </mc:Choice>
          <mc:Fallback xmlns="">
            <p:sp>
              <p:nvSpPr>
                <p:cNvPr id="23" name="流程图: 联系 22"/>
                <p:cNvSpPr>
                  <a:spLocks noRot="1" noChangeAspect="1" noMove="1" noResize="1" noEditPoints="1" noAdjustHandles="1" noChangeArrowheads="1" noChangeShapeType="1" noTextEdit="1"/>
                </p:cNvSpPr>
                <p:nvPr/>
              </p:nvSpPr>
              <p:spPr>
                <a:xfrm>
                  <a:off x="7134375" y="4747106"/>
                  <a:ext cx="2009626" cy="626110"/>
                </a:xfrm>
                <a:prstGeom prst="flowChartConnector">
                  <a:avLst/>
                </a:prstGeom>
                <a:blipFill rotWithShape="0">
                  <a:blip r:embed="rId4"/>
                  <a:stretch>
                    <a:fillRect t="-7547" b="-11321"/>
                  </a:stretch>
                </a:blipFill>
                <a:ln>
                  <a:solidFill>
                    <a:srgbClr val="FF0000"/>
                  </a:solidFill>
                </a:ln>
              </p:spPr>
              <p:txBody>
                <a:bodyPr/>
                <a:lstStyle/>
                <a:p>
                  <a:r>
                    <a:rPr lang="zh-CN" altLang="en-US">
                      <a:noFill/>
                    </a:rPr>
                    <a:t> </a:t>
                  </a:r>
                </a:p>
              </p:txBody>
            </p:sp>
          </mc:Fallback>
        </mc:AlternateContent>
        <p:cxnSp>
          <p:nvCxnSpPr>
            <p:cNvPr id="24" name="直接箭头连接符 23"/>
            <p:cNvCxnSpPr/>
            <p:nvPr/>
          </p:nvCxnSpPr>
          <p:spPr>
            <a:xfrm>
              <a:off x="6701790" y="4797152"/>
              <a:ext cx="0" cy="4320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737496" y="5085184"/>
              <a:ext cx="34508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p:cNvSpPr txBox="1"/>
                <p:nvPr/>
              </p:nvSpPr>
              <p:spPr>
                <a:xfrm>
                  <a:off x="6753587" y="4808185"/>
                  <a:ext cx="218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40" name="文本框 39"/>
                <p:cNvSpPr txBox="1">
                  <a:spLocks noRot="1" noChangeAspect="1" noMove="1" noResize="1" noEditPoints="1" noAdjustHandles="1" noChangeArrowheads="1" noChangeShapeType="1" noTextEdit="1"/>
                </p:cNvSpPr>
                <p:nvPr/>
              </p:nvSpPr>
              <p:spPr>
                <a:xfrm>
                  <a:off x="6753587" y="4808185"/>
                  <a:ext cx="218008" cy="276999"/>
                </a:xfrm>
                <a:prstGeom prst="rect">
                  <a:avLst/>
                </a:prstGeom>
                <a:blipFill rotWithShape="0">
                  <a:blip r:embed="rId5"/>
                  <a:stretch>
                    <a:fillRect l="-19444" r="-16667" b="-2222"/>
                  </a:stretch>
                </a:blipFill>
              </p:spPr>
              <p:txBody>
                <a:bodyPr/>
                <a:lstStyle/>
                <a:p>
                  <a:r>
                    <a:rPr lang="zh-CN" altLang="en-US">
                      <a:noFill/>
                    </a:rPr>
                    <a:t> </a:t>
                  </a:r>
                </a:p>
              </p:txBody>
            </p:sp>
          </mc:Fallback>
        </mc:AlternateContent>
        <p:sp>
          <p:nvSpPr>
            <p:cNvPr id="27" name="流程图: 联系 26"/>
            <p:cNvSpPr/>
            <p:nvPr/>
          </p:nvSpPr>
          <p:spPr>
            <a:xfrm>
              <a:off x="7236296" y="3861008"/>
              <a:ext cx="1656340" cy="57610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几何因素</a:t>
              </a:r>
            </a:p>
          </p:txBody>
        </p:sp>
        <p:cxnSp>
          <p:nvCxnSpPr>
            <p:cNvPr id="28" name="直接箭头连接符 27"/>
            <p:cNvCxnSpPr/>
            <p:nvPr/>
          </p:nvCxnSpPr>
          <p:spPr>
            <a:xfrm flipH="1">
              <a:off x="6444208" y="4149080"/>
              <a:ext cx="6901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4948730" y="1566946"/>
            <a:ext cx="4101943" cy="5678478"/>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zh-CN"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放射源：</a:t>
            </a:r>
            <a:r>
              <a:rPr lang="en-US" altLang="zh-CN" sz="2200" kern="100" baseline="30000" dirty="0" smtClean="0">
                <a:latin typeface="华文楷体" panose="02010600040101010101" pitchFamily="2" charset="-122"/>
                <a:ea typeface="华文楷体" panose="02010600040101010101" pitchFamily="2" charset="-122"/>
                <a:cs typeface="Times New Roman" panose="02020603050405020304" pitchFamily="18" charset="0"/>
              </a:rPr>
              <a:t>241</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Am</a:t>
            </a:r>
          </a:p>
          <a:p>
            <a:pPr marL="342900" indent="-342900" algn="just">
              <a:spcBef>
                <a:spcPts val="600"/>
              </a:spcBef>
              <a:spcAft>
                <a:spcPts val="600"/>
              </a:spcAft>
              <a:buFont typeface="Arial" panose="020B0604020202020204" pitchFamily="34" charset="0"/>
              <a:buChar char="•"/>
            </a:pP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LAr</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闪烁</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光产</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额</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n</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p0 </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 3.53×10</a:t>
            </a:r>
            <a:r>
              <a:rPr lang="en-US" altLang="zh-CN" sz="2200" kern="100" baseline="30000" dirty="0" smtClean="0">
                <a:latin typeface="华文楷体" panose="02010600040101010101" pitchFamily="2" charset="-122"/>
                <a:ea typeface="华文楷体" panose="02010600040101010101" pitchFamily="2" charset="-122"/>
                <a:cs typeface="Times New Roman" panose="02020603050405020304" pitchFamily="18" charset="0"/>
              </a:rPr>
              <a:t>4</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/MeV, </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杂质</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导致衰减为</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29.3</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蒙卡计算传输至</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GPM</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的效率</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η</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1</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=0.83%</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包含几何因素</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GPM</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的漂移电极为金属丝网</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mesh</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，透过率</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60.6</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到达</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CsI</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的光子数</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n</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1</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2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235</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GPM</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对光子</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的总量子效率</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η</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2</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=8.1%</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，产生</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的光电子</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数</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n</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e0</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=263×8.1%=</a:t>
            </a:r>
            <a:r>
              <a:rPr lang="en-US" altLang="zh-CN" sz="22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19</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buFont typeface="Arial" panose="020B0604020202020204" pitchFamily="34" charset="0"/>
              <a:buChar char="•"/>
            </a:pP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buFont typeface="Arial" panose="020B0604020202020204" pitchFamily="34" charset="0"/>
              <a:buChar char="•"/>
            </a:pPr>
            <a:endParaRPr lang="zh-CN"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2" name="灯片编号占位符 31"/>
          <p:cNvSpPr>
            <a:spLocks noGrp="1"/>
          </p:cNvSpPr>
          <p:nvPr>
            <p:ph type="sldNum" sz="quarter" idx="12"/>
          </p:nvPr>
        </p:nvSpPr>
        <p:spPr/>
        <p:txBody>
          <a:bodyPr/>
          <a:lstStyle/>
          <a:p>
            <a:fld id="{515841D9-31DA-486D-B8CC-56BAAAB9B86E}" type="slidenum">
              <a:rPr lang="zh-CN" altLang="en-US" smtClean="0"/>
              <a:t>19</a:t>
            </a:fld>
            <a:endParaRPr lang="zh-CN" altLang="en-US"/>
          </a:p>
        </p:txBody>
      </p:sp>
    </p:spTree>
    <p:extLst>
      <p:ext uri="{BB962C8B-B14F-4D97-AF65-F5344CB8AC3E}">
        <p14:creationId xmlns:p14="http://schemas.microsoft.com/office/powerpoint/2010/main" val="258613088"/>
      </p:ext>
    </p:extLst>
  </p:cSld>
  <p:clrMapOvr>
    <a:masterClrMapping/>
  </p:clrMapOvr>
  <mc:AlternateContent xmlns:mc="http://schemas.openxmlformats.org/markup-compatibility/2006" xmlns:p14="http://schemas.microsoft.com/office/powerpoint/2010/main">
    <mc:Choice Requires="p14">
      <p:transition spd="slow" p14:dur="2000" advTm="79094"/>
    </mc:Choice>
    <mc:Fallback xmlns="">
      <p:transition spd="slow" advTm="7909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p:spPr>
        <p:txBody>
          <a:bodyPr/>
          <a:lstStyle/>
          <a:p>
            <a:r>
              <a:rPr lang="zh-CN" altLang="en-US" dirty="0" smtClean="0"/>
              <a:t>中国暗物质实验</a:t>
            </a:r>
            <a:endParaRPr lang="en-US" altLang="zh-CN" dirty="0"/>
          </a:p>
          <a:p>
            <a:pPr lvl="1"/>
            <a:r>
              <a:rPr lang="en-US" altLang="zh-CN" dirty="0" smtClean="0"/>
              <a:t>(</a:t>
            </a:r>
            <a:r>
              <a:rPr lang="en-US" altLang="zh-CN" dirty="0" smtClean="0">
                <a:solidFill>
                  <a:srgbClr val="FF0000"/>
                </a:solidFill>
              </a:rPr>
              <a:t>CDEX</a:t>
            </a:r>
            <a:r>
              <a:rPr lang="en-US" altLang="zh-CN" dirty="0" smtClean="0"/>
              <a:t>, </a:t>
            </a:r>
            <a:r>
              <a:rPr lang="en-US" altLang="zh-CN" dirty="0" smtClean="0">
                <a:solidFill>
                  <a:srgbClr val="FF0000"/>
                </a:solidFill>
              </a:rPr>
              <a:t>C</a:t>
            </a:r>
            <a:r>
              <a:rPr lang="en-US" altLang="zh-CN" dirty="0" smtClean="0"/>
              <a:t>hina </a:t>
            </a:r>
            <a:r>
              <a:rPr lang="en-US" altLang="zh-CN" dirty="0" smtClean="0">
                <a:solidFill>
                  <a:srgbClr val="FF0000"/>
                </a:solidFill>
              </a:rPr>
              <a:t>D</a:t>
            </a:r>
            <a:r>
              <a:rPr lang="en-US" altLang="zh-CN" dirty="0" smtClean="0"/>
              <a:t>ark matter </a:t>
            </a:r>
            <a:r>
              <a:rPr lang="en-US" altLang="zh-CN" dirty="0" err="1" smtClean="0">
                <a:solidFill>
                  <a:srgbClr val="FF0000"/>
                </a:solidFill>
              </a:rPr>
              <a:t>EX</a:t>
            </a:r>
            <a:r>
              <a:rPr lang="en-US" altLang="zh-CN" dirty="0" err="1" smtClean="0"/>
              <a:t>periment</a:t>
            </a:r>
            <a:r>
              <a:rPr lang="en-US" altLang="zh-CN" dirty="0" smtClean="0"/>
              <a:t>)</a:t>
            </a:r>
          </a:p>
          <a:p>
            <a:pPr lvl="1"/>
            <a:r>
              <a:rPr lang="zh-CN" altLang="en-US" dirty="0"/>
              <a:t>建</a:t>
            </a:r>
            <a:r>
              <a:rPr lang="zh-CN" altLang="en-US" dirty="0" smtClean="0"/>
              <a:t>于中国锦屏地下实验室</a:t>
            </a:r>
            <a:r>
              <a:rPr lang="en-US" altLang="zh-CN" dirty="0" smtClean="0"/>
              <a:t>(CJPL)</a:t>
            </a:r>
            <a:r>
              <a:rPr lang="zh-CN" altLang="en-US" dirty="0" smtClean="0"/>
              <a:t>中</a:t>
            </a:r>
            <a:endParaRPr lang="en-US" altLang="zh-CN" dirty="0" smtClean="0"/>
          </a:p>
          <a:p>
            <a:pPr lvl="1"/>
            <a:r>
              <a:rPr lang="zh-CN" altLang="en-US" dirty="0" smtClean="0"/>
              <a:t>覆盖</a:t>
            </a:r>
            <a:r>
              <a:rPr lang="en-US" altLang="zh-CN" dirty="0" smtClean="0"/>
              <a:t>2400 m</a:t>
            </a:r>
            <a:r>
              <a:rPr lang="zh-CN" altLang="en-US" dirty="0" smtClean="0"/>
              <a:t>岩层，世界最深</a:t>
            </a:r>
            <a:endParaRPr lang="en-US" altLang="zh-CN" dirty="0" smtClean="0"/>
          </a:p>
          <a:p>
            <a:r>
              <a:rPr lang="zh-CN" altLang="en-US" dirty="0"/>
              <a:t>主</a:t>
            </a:r>
            <a:r>
              <a:rPr lang="zh-CN" altLang="en-US" dirty="0" smtClean="0"/>
              <a:t>探测器：</a:t>
            </a:r>
            <a:endParaRPr lang="en-US" altLang="zh-CN" dirty="0"/>
          </a:p>
          <a:p>
            <a:pPr lvl="1"/>
            <a:r>
              <a:rPr lang="zh-CN" altLang="en-US" dirty="0" smtClean="0"/>
              <a:t>高纯锗（</a:t>
            </a:r>
            <a:r>
              <a:rPr lang="en-US" altLang="zh-CN" dirty="0" err="1" smtClean="0"/>
              <a:t>HPGe</a:t>
            </a:r>
            <a:r>
              <a:rPr lang="zh-CN" altLang="en-US" dirty="0" smtClean="0"/>
              <a:t>）探测器</a:t>
            </a:r>
            <a:endParaRPr lang="en-US" altLang="zh-CN" dirty="0" smtClean="0"/>
          </a:p>
          <a:p>
            <a:r>
              <a:rPr lang="zh-CN" altLang="en-US" dirty="0" smtClean="0"/>
              <a:t>反符合探测器：</a:t>
            </a:r>
            <a:endParaRPr lang="en-US" altLang="zh-CN" dirty="0"/>
          </a:p>
          <a:p>
            <a:pPr lvl="1"/>
            <a:r>
              <a:rPr lang="en-US" altLang="zh-CN" dirty="0" err="1" smtClean="0"/>
              <a:t>CsI</a:t>
            </a:r>
            <a:r>
              <a:rPr lang="en-US" altLang="zh-CN" dirty="0" smtClean="0"/>
              <a:t>-THGEM</a:t>
            </a:r>
            <a:r>
              <a:rPr lang="zh-CN" altLang="en-US" dirty="0" smtClean="0"/>
              <a:t>或</a:t>
            </a:r>
            <a:r>
              <a:rPr lang="en-US" altLang="zh-CN" dirty="0" smtClean="0"/>
              <a:t>PMT</a:t>
            </a:r>
          </a:p>
          <a:p>
            <a:pPr lvl="1"/>
            <a:r>
              <a:rPr lang="zh-CN" altLang="en-US" dirty="0" smtClean="0"/>
              <a:t>探测液氩（</a:t>
            </a:r>
            <a:r>
              <a:rPr lang="en-US" altLang="zh-CN" dirty="0" err="1" smtClean="0"/>
              <a:t>LAr</a:t>
            </a:r>
            <a:r>
              <a:rPr lang="zh-CN" altLang="en-US" dirty="0" smtClean="0"/>
              <a:t>）闪烁光</a:t>
            </a:r>
            <a:endParaRPr lang="en-US" altLang="zh-CN" dirty="0" smtClean="0"/>
          </a:p>
          <a:p>
            <a:endParaRPr lang="en-US" altLang="zh-CN" dirty="0" smtClean="0"/>
          </a:p>
        </p:txBody>
      </p:sp>
      <p:sp>
        <p:nvSpPr>
          <p:cNvPr id="2" name="标题 1"/>
          <p:cNvSpPr>
            <a:spLocks noGrp="1"/>
          </p:cNvSpPr>
          <p:nvPr>
            <p:ph type="title"/>
          </p:nvPr>
        </p:nvSpPr>
        <p:spPr/>
        <p:txBody>
          <a:bodyPr/>
          <a:lstStyle/>
          <a:p>
            <a:r>
              <a:rPr lang="en-US" altLang="zh-CN" dirty="0" smtClean="0"/>
              <a:t>CDEX</a:t>
            </a:r>
            <a:r>
              <a:rPr lang="zh-CN" altLang="en-US" dirty="0" smtClean="0"/>
              <a:t>实验</a:t>
            </a:r>
            <a:endParaRPr lang="zh-CN" altLang="en-US" dirty="0"/>
          </a:p>
        </p:txBody>
      </p:sp>
      <p:sp>
        <p:nvSpPr>
          <p:cNvPr id="4" name="灯片编号占位符 3"/>
          <p:cNvSpPr>
            <a:spLocks noGrp="1"/>
          </p:cNvSpPr>
          <p:nvPr>
            <p:ph type="sldNum" sz="quarter" idx="12"/>
          </p:nvPr>
        </p:nvSpPr>
        <p:spPr/>
        <p:txBody>
          <a:bodyPr/>
          <a:lstStyle/>
          <a:p>
            <a:fld id="{D7433733-2E3F-42DB-8B28-ED266FEE8210}" type="slidenum">
              <a:rPr lang="zh-CN" altLang="en-US" smtClean="0"/>
              <a:t>2</a:t>
            </a:fld>
            <a:endParaRPr lang="zh-CN" altLang="en-US"/>
          </a:p>
        </p:txBody>
      </p:sp>
      <p:pic>
        <p:nvPicPr>
          <p:cNvPr id="6" name="图片 5"/>
          <p:cNvPicPr>
            <a:picLocks noChangeAspect="1"/>
          </p:cNvPicPr>
          <p:nvPr/>
        </p:nvPicPr>
        <p:blipFill>
          <a:blip r:embed="rId2"/>
          <a:stretch>
            <a:fillRect/>
          </a:stretch>
        </p:blipFill>
        <p:spPr>
          <a:xfrm>
            <a:off x="5620512" y="1600202"/>
            <a:ext cx="3066288" cy="4156959"/>
          </a:xfrm>
          <a:prstGeom prst="rect">
            <a:avLst/>
          </a:prstGeom>
        </p:spPr>
      </p:pic>
      <p:pic>
        <p:nvPicPr>
          <p:cNvPr id="5" name="图片 4"/>
          <p:cNvPicPr>
            <a:picLocks noChangeAspect="1"/>
          </p:cNvPicPr>
          <p:nvPr/>
        </p:nvPicPr>
        <p:blipFill>
          <a:blip r:embed="rId3"/>
          <a:stretch>
            <a:fillRect/>
          </a:stretch>
        </p:blipFill>
        <p:spPr>
          <a:xfrm>
            <a:off x="4360150" y="2980985"/>
            <a:ext cx="3259850" cy="3740492"/>
          </a:xfrm>
          <a:prstGeom prst="rect">
            <a:avLst/>
          </a:prstGeom>
        </p:spPr>
      </p:pic>
    </p:spTree>
    <p:extLst>
      <p:ext uri="{BB962C8B-B14F-4D97-AF65-F5344CB8AC3E}">
        <p14:creationId xmlns:p14="http://schemas.microsoft.com/office/powerpoint/2010/main" val="222398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 name="矩形 33"/>
              <p:cNvSpPr/>
              <p:nvPr/>
            </p:nvSpPr>
            <p:spPr>
              <a:xfrm>
                <a:off x="1667692" y="4797152"/>
                <a:ext cx="7488832" cy="1529201"/>
              </a:xfrm>
              <a:prstGeom prst="rect">
                <a:avLst/>
              </a:prstGeom>
            </p:spPr>
            <p:txBody>
              <a:bodyPr wrap="square">
                <a:spAutoFit/>
              </a:bodyPr>
              <a:lstStyle/>
              <a:p>
                <a:pPr algn="just">
                  <a:lnSpc>
                    <a:spcPct val="150000"/>
                  </a:lnSpc>
                </a:pPr>
                <a:endParaRPr lang="en-US" altLang="zh-CN" sz="2400" kern="100" dirty="0" smtClean="0">
                  <a:latin typeface="华文楷体" panose="02010600040101010101" pitchFamily="2" charset="-122"/>
                  <a:ea typeface="华文楷体" panose="02010600040101010101" pitchFamily="2" charset="-122"/>
                  <a:cs typeface="Times New Roman" panose="02020603050405020304" pitchFamily="18" charset="0"/>
                </a:endParaRPr>
              </a:p>
              <a:p>
                <a:pPr algn="just">
                  <a:lnSpc>
                    <a:spcPct val="150000"/>
                  </a:lnSpc>
                </a:pPr>
                <a:r>
                  <a:rPr lang="zh-CN" altLang="en-US" sz="2800" kern="100" dirty="0" smtClean="0">
                    <a:latin typeface="华文楷体" panose="02010600040101010101" pitchFamily="2" charset="-122"/>
                    <a:ea typeface="华文楷体" panose="02010600040101010101" pitchFamily="2" charset="-122"/>
                    <a:cs typeface="Times New Roman" panose="02020603050405020304" pitchFamily="18" charset="0"/>
                  </a:rPr>
                  <a:t>又，</a:t>
                </a:r>
                <a14:m>
                  <m:oMath xmlns:m="http://schemas.openxmlformats.org/officeDocument/2006/math">
                    <m:f>
                      <m:fPr>
                        <m:ctrlPr>
                          <a:rPr lang="en-US" altLang="zh-CN" sz="2800" i="1" kern="100">
                            <a:latin typeface="Cambria Math" panose="02040503050406030204" pitchFamily="18" charset="0"/>
                            <a:ea typeface="华文楷体" panose="02010600040101010101" pitchFamily="2" charset="-122"/>
                            <a:cs typeface="Times New Roman" panose="02020603050405020304" pitchFamily="18" charset="0"/>
                          </a:rPr>
                        </m:ctrlPr>
                      </m:fPr>
                      <m:num>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𝑛</m:t>
                        </m:r>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m:t>
                        </m:r>
                        <m:sSub>
                          <m:sSubPr>
                            <m:ctrlPr>
                              <a:rPr lang="en-US" altLang="zh-CN" sz="2800" i="1" kern="100">
                                <a:latin typeface="Cambria Math" panose="02040503050406030204" pitchFamily="18" charset="0"/>
                                <a:ea typeface="华文楷体" panose="02010600040101010101" pitchFamily="2" charset="-122"/>
                                <a:cs typeface="Times New Roman" panose="02020603050405020304" pitchFamily="18" charset="0"/>
                              </a:rPr>
                            </m:ctrlPr>
                          </m:sSubPr>
                          <m:e>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𝜂</m:t>
                            </m:r>
                          </m:e>
                          <m:sub>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2</m:t>
                            </m:r>
                          </m:sub>
                        </m:sSub>
                      </m:num>
                      <m:den>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𝐸𝑁</m:t>
                        </m:r>
                        <m:r>
                          <a:rPr lang="en-US" altLang="zh-CN" sz="2800" b="0" i="1" kern="100" smtClean="0">
                            <a:latin typeface="Cambria Math" panose="02040503050406030204" pitchFamily="18" charset="0"/>
                            <a:ea typeface="华文楷体" panose="02010600040101010101" pitchFamily="2" charset="-122"/>
                            <a:cs typeface="Times New Roman" panose="02020603050405020304" pitchFamily="18" charset="0"/>
                          </a:rPr>
                          <m:t>𝐸</m:t>
                        </m:r>
                      </m:den>
                    </m:f>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≥3</m:t>
                    </m:r>
                  </m:oMath>
                </a14:m>
                <a:r>
                  <a:rPr lang="en-US" altLang="zh-CN" sz="2800" kern="100" dirty="0" smtClean="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8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n</a:t>
                </a:r>
                <a:r>
                  <a:rPr lang="zh-CN" altLang="en-US" sz="28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t>
                </a:r>
                <a:r>
                  <a:rPr lang="en-US" altLang="zh-CN" sz="28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143 </a:t>
                </a:r>
                <a:r>
                  <a:rPr lang="zh-CN" altLang="en-US" sz="28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光子</a:t>
                </a:r>
                <a:r>
                  <a:rPr lang="en-US" altLang="zh-CN"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(12</a:t>
                </a:r>
                <a:r>
                  <a:rPr lang="zh-CN" altLang="en-US"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个光电子</a:t>
                </a:r>
                <a:r>
                  <a:rPr lang="en-US" altLang="zh-CN"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kern="100" dirty="0">
                  <a:latin typeface="华文楷体" panose="02010600040101010101" pitchFamily="2" charset="-122"/>
                  <a:ea typeface="华文楷体" panose="02010600040101010101" pitchFamily="2" charset="-122"/>
                  <a:cs typeface="Times New Roman" panose="02020603050405020304" pitchFamily="18" charset="0"/>
                </a:endParaRPr>
              </a:p>
            </p:txBody>
          </p:sp>
        </mc:Choice>
        <mc:Fallback xmlns="">
          <p:sp>
            <p:nvSpPr>
              <p:cNvPr id="34" name="矩形 33"/>
              <p:cNvSpPr>
                <a:spLocks noRot="1" noChangeAspect="1" noMove="1" noResize="1" noEditPoints="1" noAdjustHandles="1" noChangeArrowheads="1" noChangeShapeType="1" noTextEdit="1"/>
              </p:cNvSpPr>
              <p:nvPr/>
            </p:nvSpPr>
            <p:spPr>
              <a:xfrm>
                <a:off x="1667692" y="4797152"/>
                <a:ext cx="7488832" cy="1529201"/>
              </a:xfrm>
              <a:prstGeom prst="rect">
                <a:avLst/>
              </a:prstGeom>
              <a:blipFill rotWithShape="0">
                <a:blip r:embed="rId3"/>
                <a:stretch>
                  <a:fillRect l="-17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1680031" y="4852061"/>
                <a:ext cx="3566426" cy="461665"/>
              </a:xfrm>
              <a:prstGeom prst="rect">
                <a:avLst/>
              </a:prstGeom>
            </p:spPr>
            <p:txBody>
              <a:bodyPr wrap="none">
                <a:spAutoFit/>
              </a:bodyPr>
              <a:lstStyle/>
              <a:p>
                <a14:m>
                  <m:oMath xmlns:m="http://schemas.openxmlformats.org/officeDocument/2006/math">
                    <m:r>
                      <m:rPr>
                        <m:sty m:val="p"/>
                      </m:rPr>
                      <a:rPr lang="en-US" altLang="zh-CN" sz="2400" b="0" i="0" kern="100" smtClean="0">
                        <a:latin typeface="Cambria Math" panose="02040503050406030204" pitchFamily="18" charset="0"/>
                        <a:cs typeface="Times New Roman" panose="02020603050405020304" pitchFamily="18" charset="0"/>
                      </a:rPr>
                      <m:t>ENE</m:t>
                    </m:r>
                    <m:r>
                      <a:rPr lang="en-US" altLang="zh-CN" sz="2400" b="0" i="0" kern="100" smtClean="0">
                        <a:latin typeface="Cambria Math" panose="02040503050406030204" pitchFamily="18" charset="0"/>
                        <a:cs typeface="Times New Roman" panose="02020603050405020304" pitchFamily="18" charset="0"/>
                      </a:rPr>
                      <m:t>=3.85</m:t>
                    </m:r>
                  </m:oMath>
                </a14:m>
                <a:r>
                  <a:rPr lang="zh-CN" altLang="en-US" sz="2400" b="0" kern="100" dirty="0" smtClean="0">
                    <a:latin typeface="STKaiti" panose="02010600040101010101" pitchFamily="2" charset="-122"/>
                    <a:ea typeface="STKaiti" panose="02010600040101010101" pitchFamily="2" charset="-122"/>
                    <a:cs typeface="Times New Roman" panose="02020603050405020304" pitchFamily="18" charset="0"/>
                  </a:rPr>
                  <a:t>（倍增之前）</a:t>
                </a:r>
                <a:endParaRPr lang="en-US" altLang="zh-CN" sz="2400" b="0" kern="100" dirty="0" smtClean="0">
                  <a:latin typeface="STKaiti" panose="02010600040101010101" pitchFamily="2" charset="-122"/>
                  <a:ea typeface="STKaiti" panose="02010600040101010101" pitchFamily="2" charset="-122"/>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1680031" y="4852061"/>
                <a:ext cx="3566426" cy="461665"/>
              </a:xfrm>
              <a:prstGeom prst="rect">
                <a:avLst/>
              </a:prstGeom>
              <a:blipFill rotWithShape="0">
                <a:blip r:embed="rId4"/>
                <a:stretch>
                  <a:fillRect l="-513" t="-10526" r="-1538" b="-2894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en-US" altLang="zh-CN" dirty="0" smtClean="0"/>
              <a:t>GPM</a:t>
            </a:r>
            <a:r>
              <a:rPr lang="zh-CN" altLang="en-US" dirty="0" smtClean="0"/>
              <a:t>性能研究</a:t>
            </a:r>
            <a:endParaRPr lang="zh-CN" altLang="en-US" dirty="0"/>
          </a:p>
        </p:txBody>
      </p:sp>
      <p:sp>
        <p:nvSpPr>
          <p:cNvPr id="4" name="灯片编号占位符 3"/>
          <p:cNvSpPr>
            <a:spLocks noGrp="1"/>
          </p:cNvSpPr>
          <p:nvPr>
            <p:ph type="sldNum" sz="quarter" idx="12"/>
          </p:nvPr>
        </p:nvSpPr>
        <p:spPr/>
        <p:txBody>
          <a:bodyPr/>
          <a:lstStyle/>
          <a:p>
            <a:fld id="{515841D9-31DA-486D-B8CC-56BAAAB9B86E}" type="slidenum">
              <a:rPr lang="zh-CN" altLang="en-US" smtClean="0"/>
              <a:t>20</a:t>
            </a:fld>
            <a:endParaRPr lang="zh-CN" altLang="en-US"/>
          </a:p>
        </p:txBody>
      </p:sp>
      <p:sp>
        <p:nvSpPr>
          <p:cNvPr id="9" name="右箭头 8"/>
          <p:cNvSpPr/>
          <p:nvPr/>
        </p:nvSpPr>
        <p:spPr>
          <a:xfrm>
            <a:off x="4355976" y="5852292"/>
            <a:ext cx="432048" cy="1528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文本框 2"/>
              <p:cNvSpPr txBox="1"/>
              <p:nvPr/>
            </p:nvSpPr>
            <p:spPr>
              <a:xfrm>
                <a:off x="1598763" y="1728840"/>
                <a:ext cx="3415294" cy="718658"/>
              </a:xfrm>
              <a:prstGeom prst="rect">
                <a:avLst/>
              </a:prstGeom>
              <a:noFill/>
            </p:spPr>
            <p:txBody>
              <a:bodyPr wrap="none" rtlCol="0">
                <a:spAutoFit/>
              </a:bodyPr>
              <a:lstStyle/>
              <a:p>
                <a:r>
                  <a:rPr lang="en-US" altLang="zh-CN" sz="2000" dirty="0" smtClean="0">
                    <a:latin typeface="华文楷体" panose="02010600040101010101" pitchFamily="2" charset="-122"/>
                    <a:ea typeface="华文楷体" panose="02010600040101010101" pitchFamily="2" charset="-122"/>
                  </a:rPr>
                  <a:t>FWHM</a:t>
                </a:r>
                <a14:m>
                  <m:oMath xmlns:m="http://schemas.openxmlformats.org/officeDocument/2006/math">
                    <m:r>
                      <a:rPr lang="en-US" altLang="zh-CN" sz="2000" b="0" i="0" smtClean="0">
                        <a:latin typeface="Cambria Math" panose="02040503050406030204" pitchFamily="18" charset="0"/>
                      </a:rPr>
                      <m:t>    </m:t>
                    </m:r>
                    <m:r>
                      <m:rPr>
                        <m:sty m:val="p"/>
                      </m:rPr>
                      <a:rPr lang="en-US" altLang="zh-CN" sz="2000">
                        <a:latin typeface="Cambria Math" panose="02040503050406030204" pitchFamily="18" charset="0"/>
                      </a:rPr>
                      <m:t>Δ</m:t>
                    </m:r>
                    <m:r>
                      <a:rPr lang="en-US" altLang="zh-CN" sz="2000" i="1">
                        <a:latin typeface="Cambria Math" panose="02040503050406030204" pitchFamily="18" charset="0"/>
                      </a:rPr>
                      <m:t>𝑛</m:t>
                    </m:r>
                    <m:r>
                      <a:rPr lang="en-US" altLang="zh-CN" sz="2000" i="1">
                        <a:latin typeface="Cambria Math" panose="02040503050406030204" pitchFamily="18" charset="0"/>
                      </a:rPr>
                      <m:t>=</m:t>
                    </m:r>
                    <m:rad>
                      <m:radPr>
                        <m:degHide m:val="on"/>
                        <m:ctrlPr>
                          <a:rPr lang="zh-CN" altLang="zh-CN" sz="2000" i="1">
                            <a:latin typeface="Cambria Math" panose="02040503050406030204" pitchFamily="18" charset="0"/>
                          </a:rPr>
                        </m:ctrlPr>
                      </m:radPr>
                      <m:deg/>
                      <m:e>
                        <m:sSubSup>
                          <m:sSubSupPr>
                            <m:ctrlPr>
                              <a:rPr lang="zh-CN" altLang="zh-CN" sz="2000" i="1">
                                <a:latin typeface="Cambria Math" panose="02040503050406030204" pitchFamily="18" charset="0"/>
                              </a:rPr>
                            </m:ctrlPr>
                          </m:sSubSupPr>
                          <m:e>
                            <m:r>
                              <m:rPr>
                                <m:sty m:val="p"/>
                              </m:rPr>
                              <a:rPr lang="en-US" altLang="zh-CN" sz="2000">
                                <a:latin typeface="Cambria Math" panose="02040503050406030204" pitchFamily="18" charset="0"/>
                              </a:rPr>
                              <m:t>Δ</m:t>
                            </m:r>
                            <m:r>
                              <a:rPr lang="en-US" altLang="zh-CN" sz="2000" i="1">
                                <a:latin typeface="Cambria Math" panose="02040503050406030204" pitchFamily="18" charset="0"/>
                              </a:rPr>
                              <m:t>𝑛</m:t>
                            </m:r>
                          </m:e>
                          <m:sub>
                            <m:r>
                              <a:rPr lang="en-US" altLang="zh-CN" sz="2000" i="1">
                                <a:latin typeface="Cambria Math" panose="02040503050406030204" pitchFamily="18" charset="0"/>
                              </a:rPr>
                              <m:t>𝑒</m:t>
                            </m:r>
                            <m:r>
                              <a:rPr lang="en-US" altLang="zh-CN" sz="2000" i="1">
                                <a:latin typeface="Cambria Math" panose="02040503050406030204" pitchFamily="18" charset="0"/>
                              </a:rPr>
                              <m:t>0</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sSup>
                          <m:sSupPr>
                            <m:ctrlPr>
                              <a:rPr lang="zh-CN" altLang="zh-CN" sz="2000" i="1">
                                <a:latin typeface="Cambria Math" panose="02040503050406030204" pitchFamily="18" charset="0"/>
                              </a:rPr>
                            </m:ctrlPr>
                          </m:sSupPr>
                          <m:e>
                            <m:r>
                              <m:rPr>
                                <m:sty m:val="p"/>
                              </m:rPr>
                              <a:rPr lang="en-US" altLang="zh-CN" sz="2000">
                                <a:latin typeface="Cambria Math" panose="02040503050406030204" pitchFamily="18" charset="0"/>
                              </a:rPr>
                              <m:t>ENE</m:t>
                            </m:r>
                          </m:e>
                          <m:sup>
                            <m:r>
                              <a:rPr lang="en-US" altLang="zh-CN" sz="2000" i="1">
                                <a:latin typeface="Cambria Math" panose="02040503050406030204" pitchFamily="18" charset="0"/>
                              </a:rPr>
                              <m:t>2</m:t>
                            </m:r>
                          </m:sup>
                        </m:sSup>
                      </m:e>
                    </m:rad>
                  </m:oMath>
                </a14:m>
                <a:endParaRPr lang="zh-CN" altLang="en-US" sz="2000" dirty="0"/>
              </a:p>
            </p:txBody>
          </p:sp>
        </mc:Choice>
        <mc:Fallback xmlns="">
          <p:sp>
            <p:nvSpPr>
              <p:cNvPr id="3" name="文本框 2"/>
              <p:cNvSpPr txBox="1">
                <a:spLocks noRot="1" noChangeAspect="1" noMove="1" noResize="1" noEditPoints="1" noAdjustHandles="1" noChangeArrowheads="1" noChangeShapeType="1" noTextEdit="1"/>
              </p:cNvSpPr>
              <p:nvPr/>
            </p:nvSpPr>
            <p:spPr>
              <a:xfrm>
                <a:off x="1598763" y="1728840"/>
                <a:ext cx="3415294" cy="718658"/>
              </a:xfrm>
              <a:prstGeom prst="rect">
                <a:avLst/>
              </a:prstGeom>
              <a:blipFill rotWithShape="0">
                <a:blip r:embed="rId5"/>
                <a:stretch>
                  <a:fillRect l="-1783" b="-855"/>
                </a:stretch>
              </a:blipFill>
            </p:spPr>
            <p:txBody>
              <a:bodyPr/>
              <a:lstStyle/>
              <a:p>
                <a:r>
                  <a:rPr lang="zh-CN" altLang="en-US">
                    <a:noFill/>
                  </a:rPr>
                  <a:t> </a:t>
                </a:r>
              </a:p>
            </p:txBody>
          </p:sp>
        </mc:Fallback>
      </mc:AlternateContent>
      <p:grpSp>
        <p:nvGrpSpPr>
          <p:cNvPr id="12" name="组合 11"/>
          <p:cNvGrpSpPr/>
          <p:nvPr/>
        </p:nvGrpSpPr>
        <p:grpSpPr>
          <a:xfrm>
            <a:off x="3062796" y="3559670"/>
            <a:ext cx="4094040" cy="915766"/>
            <a:chOff x="3301019" y="3788918"/>
            <a:chExt cx="4094040" cy="915766"/>
          </a:xfrm>
        </p:grpSpPr>
        <mc:AlternateContent xmlns:mc="http://schemas.openxmlformats.org/markup-compatibility/2006" xmlns:a14="http://schemas.microsoft.com/office/drawing/2010/main">
          <mc:Choice Requires="a14">
            <p:sp>
              <p:nvSpPr>
                <p:cNvPr id="8" name="矩形 7"/>
                <p:cNvSpPr/>
                <p:nvPr/>
              </p:nvSpPr>
              <p:spPr>
                <a:xfrm>
                  <a:off x="3301019" y="4014283"/>
                  <a:ext cx="1980645" cy="369332"/>
                </a:xfrm>
                <a:prstGeom prst="rect">
                  <a:avLst/>
                </a:prstGeom>
              </p:spPr>
              <p:txBody>
                <a:bodyPr wrap="square">
                  <a:spAutoFit/>
                </a:bodyPr>
                <a:lstStyle/>
                <a:p>
                  <a:pPr algn="ctr"/>
                  <a14:m>
                    <m:oMath xmlns:m="http://schemas.openxmlformats.org/officeDocument/2006/math">
                      <m:r>
                        <a:rPr lang="en-US" altLang="zh-CN" i="1" kern="100" dirty="0" smtClean="0">
                          <a:solidFill>
                            <a:srgbClr val="0000FF"/>
                          </a:solidFill>
                          <a:latin typeface="Cambria Math" panose="02040503050406030204" pitchFamily="18" charset="0"/>
                          <a:ea typeface="华文楷体" panose="02010600040101010101" pitchFamily="2" charset="-122"/>
                          <a:cs typeface="Times New Roman" panose="02020603050405020304" pitchFamily="18" charset="0"/>
                        </a:rPr>
                        <m:t>𝛼</m:t>
                      </m:r>
                    </m:oMath>
                  </a14:m>
                  <a:r>
                    <a:rPr lang="zh-CN" altLang="en-US" dirty="0" smtClean="0">
                      <a:solidFill>
                        <a:srgbClr val="0000FF"/>
                      </a:solidFill>
                      <a:latin typeface="华文楷体" panose="02010600040101010101" pitchFamily="2" charset="-122"/>
                      <a:ea typeface="华文楷体" panose="02010600040101010101" pitchFamily="2" charset="-122"/>
                    </a:rPr>
                    <a:t> 源的能量展宽</a:t>
                  </a:r>
                  <a:endParaRPr lang="zh-CN" altLang="en-US" dirty="0">
                    <a:solidFill>
                      <a:srgbClr val="0000FF"/>
                    </a:solidFill>
                    <a:latin typeface="华文楷体" panose="02010600040101010101" pitchFamily="2" charset="-122"/>
                    <a:ea typeface="华文楷体" panose="02010600040101010101" pitchFamily="2"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3301019" y="4014283"/>
                  <a:ext cx="1980645" cy="369332"/>
                </a:xfrm>
                <a:prstGeom prst="rect">
                  <a:avLst/>
                </a:prstGeom>
                <a:blipFill rotWithShape="0">
                  <a:blip r:embed="rId6"/>
                  <a:stretch>
                    <a:fillRect t="-8333" b="-28333"/>
                  </a:stretch>
                </a:blipFill>
              </p:spPr>
              <p:txBody>
                <a:bodyPr/>
                <a:lstStyle/>
                <a:p>
                  <a:r>
                    <a:rPr lang="zh-CN" altLang="en-US">
                      <a:noFill/>
                    </a:rPr>
                    <a:t> </a:t>
                  </a:r>
                </a:p>
              </p:txBody>
            </p:sp>
          </mc:Fallback>
        </mc:AlternateContent>
        <p:sp>
          <p:nvSpPr>
            <p:cNvPr id="10" name="矩形 9"/>
            <p:cNvSpPr/>
            <p:nvPr/>
          </p:nvSpPr>
          <p:spPr>
            <a:xfrm>
              <a:off x="5104272" y="4024405"/>
              <a:ext cx="1195956" cy="369332"/>
            </a:xfrm>
            <a:prstGeom prst="rect">
              <a:avLst/>
            </a:prstGeom>
          </p:spPr>
          <p:txBody>
            <a:bodyPr wrap="square">
              <a:spAutoFit/>
            </a:bodyPr>
            <a:lstStyle/>
            <a:p>
              <a:pPr algn="ctr"/>
              <a:r>
                <a:rPr lang="zh-CN" altLang="en-US" kern="100" dirty="0" smtClean="0">
                  <a:solidFill>
                    <a:srgbClr val="00B050"/>
                  </a:solidFill>
                  <a:latin typeface="华文楷体" panose="02010600040101010101" pitchFamily="2" charset="-122"/>
                  <a:ea typeface="华文楷体" panose="02010600040101010101" pitchFamily="2" charset="-122"/>
                  <a:cs typeface="Times New Roman" panose="02020603050405020304" pitchFamily="18" charset="0"/>
                </a:rPr>
                <a:t>统计涨落</a:t>
              </a:r>
              <a:endParaRPr lang="zh-CN" altLang="en-US" dirty="0">
                <a:solidFill>
                  <a:srgbClr val="00B050"/>
                </a:solidFill>
              </a:endParaRPr>
            </a:p>
          </p:txBody>
        </p:sp>
        <p:sp>
          <p:nvSpPr>
            <p:cNvPr id="11" name="矩形 10"/>
            <p:cNvSpPr/>
            <p:nvPr/>
          </p:nvSpPr>
          <p:spPr>
            <a:xfrm>
              <a:off x="6350254" y="4058353"/>
              <a:ext cx="1044805" cy="646331"/>
            </a:xfrm>
            <a:prstGeom prst="rect">
              <a:avLst/>
            </a:prstGeom>
          </p:spPr>
          <p:txBody>
            <a:bodyPr wrap="square">
              <a:spAutoFit/>
            </a:bodyPr>
            <a:lstStyle/>
            <a:p>
              <a:pPr algn="ctr"/>
              <a:r>
                <a:rPr lang="zh-CN" altLang="en-US" kern="100" dirty="0" smtClean="0">
                  <a:solidFill>
                    <a:srgbClr val="7030A0"/>
                  </a:solidFill>
                  <a:latin typeface="华文楷体" panose="02010600040101010101" pitchFamily="2" charset="-122"/>
                  <a:ea typeface="华文楷体" panose="02010600040101010101" pitchFamily="2" charset="-122"/>
                  <a:cs typeface="Times New Roman" panose="02020603050405020304" pitchFamily="18" charset="0"/>
                </a:rPr>
                <a:t>电子学噪声</a:t>
              </a:r>
              <a:endParaRPr lang="zh-CN" altLang="en-US" dirty="0">
                <a:solidFill>
                  <a:srgbClr val="7030A0"/>
                </a:solidFill>
              </a:endParaRPr>
            </a:p>
          </p:txBody>
        </p:sp>
        <p:sp>
          <p:nvSpPr>
            <p:cNvPr id="13" name="上箭头 12"/>
            <p:cNvSpPr/>
            <p:nvPr/>
          </p:nvSpPr>
          <p:spPr>
            <a:xfrm>
              <a:off x="4221853" y="3788918"/>
              <a:ext cx="207677" cy="267334"/>
            </a:xfrm>
            <a:prstGeom prst="up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上箭头 14"/>
            <p:cNvSpPr/>
            <p:nvPr/>
          </p:nvSpPr>
          <p:spPr>
            <a:xfrm>
              <a:off x="5580018" y="3791106"/>
              <a:ext cx="207677" cy="267334"/>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上箭头 15"/>
            <p:cNvSpPr/>
            <p:nvPr/>
          </p:nvSpPr>
          <p:spPr>
            <a:xfrm>
              <a:off x="6743695" y="3795163"/>
              <a:ext cx="207677" cy="267334"/>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grpSp>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12" y="1517901"/>
            <a:ext cx="1752575" cy="1302440"/>
          </a:xfrm>
          <a:prstGeom prst="rect">
            <a:avLst/>
          </a:prstGeom>
        </p:spPr>
      </p:pic>
      <mc:AlternateContent xmlns:mc="http://schemas.openxmlformats.org/markup-compatibility/2006" xmlns:a14="http://schemas.microsoft.com/office/drawing/2010/main">
        <mc:Choice Requires="a14">
          <p:sp>
            <p:nvSpPr>
              <p:cNvPr id="18" name="文本框 17"/>
              <p:cNvSpPr txBox="1"/>
              <p:nvPr/>
            </p:nvSpPr>
            <p:spPr>
              <a:xfrm>
                <a:off x="3172684" y="2585148"/>
                <a:ext cx="2472283"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m:t>
                      </m:r>
                      <m:rad>
                        <m:radPr>
                          <m:degHide m:val="on"/>
                          <m:ctrlPr>
                            <a:rPr lang="zh-CN" altLang="zh-CN" sz="2000" i="1">
                              <a:latin typeface="Cambria Math" panose="02040503050406030204" pitchFamily="18" charset="0"/>
                            </a:rPr>
                          </m:ctrlPr>
                        </m:radPr>
                        <m:deg/>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𝑛</m:t>
                              </m:r>
                            </m:e>
                            <m:sub>
                              <m:r>
                                <a:rPr lang="en-US" altLang="zh-CN" sz="2000" i="1">
                                  <a:latin typeface="Cambria Math" panose="02040503050406030204" pitchFamily="18" charset="0"/>
                                </a:rPr>
                                <m:t>𝑒</m:t>
                              </m:r>
                              <m:r>
                                <a:rPr lang="en-US" altLang="zh-CN" sz="2000" i="1">
                                  <a:latin typeface="Cambria Math" panose="02040503050406030204" pitchFamily="18" charset="0"/>
                                </a:rPr>
                                <m:t>0</m:t>
                              </m:r>
                            </m:sub>
                            <m:sup>
                              <m:r>
                                <a:rPr lang="en-US" altLang="zh-CN" sz="2000" i="1">
                                  <a:latin typeface="Cambria Math" panose="02040503050406030204" pitchFamily="18" charset="0"/>
                                </a:rPr>
                                <m:t>2</m:t>
                              </m:r>
                            </m:sup>
                          </m:sSubSup>
                          <m:sSubSup>
                            <m:sSubSupPr>
                              <m:ctrlPr>
                                <a:rPr lang="zh-CN" altLang="en-US" sz="2000" i="1">
                                  <a:latin typeface="Cambria Math" panose="02040503050406030204" pitchFamily="18" charset="0"/>
                                </a:rPr>
                              </m:ctrlPr>
                            </m:sSubSupPr>
                            <m:e>
                              <m:r>
                                <a:rPr lang="en-US" altLang="zh-CN" sz="2000" i="1">
                                  <a:latin typeface="Cambria Math" panose="02040503050406030204" pitchFamily="18" charset="0"/>
                                </a:rPr>
                                <m:t>𝜂</m:t>
                              </m:r>
                            </m:e>
                            <m:sub>
                              <m:r>
                                <a:rPr lang="en-US" altLang="zh-CN" sz="2000" i="1">
                                  <a:latin typeface="Cambria Math" panose="02040503050406030204" pitchFamily="18" charset="0"/>
                                </a:rPr>
                                <m:t>𝛼</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𝑛</m:t>
                              </m:r>
                            </m:e>
                            <m:sub>
                              <m:r>
                                <a:rPr lang="en-US" altLang="zh-CN" sz="2000" i="1">
                                  <a:latin typeface="Cambria Math" panose="02040503050406030204" pitchFamily="18" charset="0"/>
                                </a:rPr>
                                <m:t>𝑒</m:t>
                              </m:r>
                              <m:r>
                                <a:rPr lang="en-US" altLang="zh-CN" sz="2000" i="1">
                                  <a:latin typeface="Cambria Math" panose="02040503050406030204" pitchFamily="18" charset="0"/>
                                </a:rPr>
                                <m:t>0</m:t>
                              </m:r>
                            </m:sub>
                          </m:sSub>
                          <m:d>
                            <m:dPr>
                              <m:ctrlPr>
                                <a:rPr lang="zh-CN" altLang="en-US" sz="2000" i="1">
                                  <a:latin typeface="Cambria Math" panose="02040503050406030204" pitchFamily="18" charset="0"/>
                                </a:rPr>
                              </m:ctrlPr>
                            </m:dPr>
                            <m:e>
                              <m:r>
                                <a:rPr lang="en-US" altLang="zh-CN" sz="2000" i="1">
                                  <a:latin typeface="Cambria Math" panose="02040503050406030204" pitchFamily="18" charset="0"/>
                                </a:rPr>
                                <m:t>1+</m:t>
                              </m:r>
                              <m:f>
                                <m:fPr>
                                  <m:ctrlPr>
                                    <a:rPr lang="zh-CN" altLang="en-US"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𝐺</m:t>
                                  </m:r>
                                </m:den>
                              </m:f>
                            </m:e>
                          </m:d>
                          <m:r>
                            <a:rPr lang="en-US" altLang="zh-CN" sz="2000" i="1">
                              <a:latin typeface="Cambria Math" panose="02040503050406030204" pitchFamily="18" charset="0"/>
                            </a:rPr>
                            <m:t>+</m:t>
                          </m:r>
                          <m:sSup>
                            <m:sSupPr>
                              <m:ctrlPr>
                                <a:rPr lang="zh-CN" altLang="zh-CN" sz="2000" i="1">
                                  <a:latin typeface="Cambria Math" panose="02040503050406030204" pitchFamily="18" charset="0"/>
                                </a:rPr>
                              </m:ctrlPr>
                            </m:sSupPr>
                            <m:e>
                              <m:r>
                                <m:rPr>
                                  <m:sty m:val="p"/>
                                </m:rPr>
                                <a:rPr lang="en-US" altLang="zh-CN" sz="2000">
                                  <a:latin typeface="Cambria Math" panose="02040503050406030204" pitchFamily="18" charset="0"/>
                                </a:rPr>
                                <m:t>ENE</m:t>
                              </m:r>
                            </m:e>
                            <m:sup>
                              <m:r>
                                <a:rPr lang="en-US" altLang="zh-CN" sz="2000" i="1">
                                  <a:latin typeface="Cambria Math" panose="02040503050406030204" pitchFamily="18" charset="0"/>
                                </a:rPr>
                                <m:t>2</m:t>
                              </m:r>
                            </m:sup>
                          </m:sSup>
                        </m:e>
                      </m:rad>
                    </m:oMath>
                  </m:oMathPara>
                </a14:m>
                <a:endParaRPr lang="zh-CN" altLang="en-US" sz="20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3172684" y="2585148"/>
                <a:ext cx="2472283" cy="1001684"/>
              </a:xfrm>
              <a:prstGeom prst="rect">
                <a:avLst/>
              </a:prstGeom>
              <a:blipFill rotWithShape="0">
                <a:blip r:embed="rId8"/>
                <a:stretch>
                  <a:fillRect r="-49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387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p:spPr>
        <p:txBody>
          <a:bodyPr/>
          <a:lstStyle/>
          <a:p>
            <a:r>
              <a:rPr lang="zh-CN" altLang="en-US" dirty="0" smtClean="0">
                <a:solidFill>
                  <a:prstClr val="black"/>
                </a:solidFill>
              </a:rPr>
              <a:t>面积做大</a:t>
            </a:r>
            <a:endParaRPr lang="en-US" altLang="zh-CN" dirty="0" smtClean="0">
              <a:solidFill>
                <a:prstClr val="black"/>
              </a:solidFill>
            </a:endParaRPr>
          </a:p>
          <a:p>
            <a:pPr marL="257175" lvl="1" indent="-257175">
              <a:buFont typeface="Arial" pitchFamily="34" charset="0"/>
              <a:buChar char="•"/>
            </a:pPr>
            <a:r>
              <a:rPr lang="en-US" altLang="zh-CN" dirty="0">
                <a:solidFill>
                  <a:prstClr val="black"/>
                </a:solidFill>
              </a:rPr>
              <a:t>5×5cm</a:t>
            </a:r>
            <a:r>
              <a:rPr lang="en-US" altLang="zh-CN" baseline="30000" dirty="0">
                <a:solidFill>
                  <a:prstClr val="black"/>
                </a:solidFill>
              </a:rPr>
              <a:t>2</a:t>
            </a:r>
            <a:r>
              <a:rPr lang="zh-CN" altLang="en-US" dirty="0">
                <a:solidFill>
                  <a:prstClr val="black"/>
                </a:solidFill>
              </a:rPr>
              <a:t>→</a:t>
            </a:r>
            <a:r>
              <a:rPr lang="en-US" altLang="zh-CN" dirty="0" smtClean="0">
                <a:solidFill>
                  <a:prstClr val="black"/>
                </a:solidFill>
              </a:rPr>
              <a:t>10×10cm</a:t>
            </a:r>
            <a:r>
              <a:rPr lang="en-US" altLang="zh-CN" baseline="30000" dirty="0" smtClean="0">
                <a:solidFill>
                  <a:prstClr val="black"/>
                </a:solidFill>
              </a:rPr>
              <a:t>2</a:t>
            </a:r>
          </a:p>
          <a:p>
            <a:endParaRPr lang="en-US" altLang="zh-CN" dirty="0" smtClean="0">
              <a:solidFill>
                <a:prstClr val="black"/>
              </a:solidFill>
            </a:endParaRPr>
          </a:p>
          <a:p>
            <a:endParaRPr lang="en-US" altLang="zh-CN" dirty="0" smtClean="0">
              <a:solidFill>
                <a:prstClr val="black"/>
              </a:solidFill>
            </a:endParaRPr>
          </a:p>
        </p:txBody>
      </p:sp>
      <p:sp>
        <p:nvSpPr>
          <p:cNvPr id="2" name="标题 1"/>
          <p:cNvSpPr>
            <a:spLocks noGrp="1"/>
          </p:cNvSpPr>
          <p:nvPr>
            <p:ph type="title"/>
          </p:nvPr>
        </p:nvSpPr>
        <p:spPr/>
        <p:txBody>
          <a:bodyPr/>
          <a:lstStyle/>
          <a:p>
            <a:r>
              <a:rPr lang="zh-CN" altLang="en-US" dirty="0" smtClean="0"/>
              <a:t>下一步工作</a:t>
            </a:r>
            <a:r>
              <a:rPr lang="en-US" altLang="zh-CN" dirty="0" smtClean="0"/>
              <a:t>-THGEM</a:t>
            </a:r>
            <a:endParaRPr lang="zh-CN" altLang="en-US" dirty="0"/>
          </a:p>
        </p:txBody>
      </p:sp>
      <p:sp>
        <p:nvSpPr>
          <p:cNvPr id="4" name="灯片编号占位符 3"/>
          <p:cNvSpPr>
            <a:spLocks noGrp="1"/>
          </p:cNvSpPr>
          <p:nvPr>
            <p:ph type="sldNum" sz="quarter" idx="12"/>
          </p:nvPr>
        </p:nvSpPr>
        <p:spPr/>
        <p:txBody>
          <a:bodyPr/>
          <a:lstStyle/>
          <a:p>
            <a:fld id="{D7433733-2E3F-42DB-8B28-ED266FEE8210}" type="slidenum">
              <a:rPr lang="zh-CN" altLang="en-US" smtClean="0"/>
              <a:t>21</a:t>
            </a:fld>
            <a:endParaRPr lang="zh-CN" altLang="en-US"/>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5372" t="8202" r="7538" b="13466"/>
          <a:stretch/>
        </p:blipFill>
        <p:spPr>
          <a:xfrm rot="16200000">
            <a:off x="1190284" y="1780174"/>
            <a:ext cx="3145111" cy="502690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110" y="2721073"/>
            <a:ext cx="3281438" cy="2625151"/>
          </a:xfrm>
          <a:prstGeom prst="rect">
            <a:avLst/>
          </a:prstGeom>
        </p:spPr>
      </p:pic>
    </p:spTree>
    <p:extLst>
      <p:ext uri="{BB962C8B-B14F-4D97-AF65-F5344CB8AC3E}">
        <p14:creationId xmlns:p14="http://schemas.microsoft.com/office/powerpoint/2010/main" val="36828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5121275"/>
          </a:xfrm>
        </p:spPr>
        <p:txBody>
          <a:bodyPr/>
          <a:lstStyle/>
          <a:p>
            <a:r>
              <a:rPr lang="zh-CN" altLang="en-US" dirty="0" smtClean="0">
                <a:solidFill>
                  <a:prstClr val="black"/>
                </a:solidFill>
              </a:rPr>
              <a:t>探究不同</a:t>
            </a:r>
            <a:r>
              <a:rPr lang="zh-CN" altLang="en-US" dirty="0" smtClean="0">
                <a:solidFill>
                  <a:srgbClr val="FF0000"/>
                </a:solidFill>
              </a:rPr>
              <a:t>气压</a:t>
            </a:r>
            <a:r>
              <a:rPr lang="zh-CN" altLang="en-US" dirty="0" smtClean="0">
                <a:solidFill>
                  <a:prstClr val="black"/>
                </a:solidFill>
              </a:rPr>
              <a:t>下</a:t>
            </a:r>
            <a:r>
              <a:rPr lang="en-US" altLang="zh-CN" dirty="0" smtClean="0">
                <a:solidFill>
                  <a:prstClr val="black"/>
                </a:solidFill>
              </a:rPr>
              <a:t>THGEM</a:t>
            </a:r>
            <a:r>
              <a:rPr lang="zh-CN" altLang="en-US" dirty="0" smtClean="0">
                <a:solidFill>
                  <a:prstClr val="black"/>
                </a:solidFill>
              </a:rPr>
              <a:t>的工作状态</a:t>
            </a:r>
            <a:endParaRPr lang="en-US" altLang="zh-CN" dirty="0" smtClean="0">
              <a:solidFill>
                <a:prstClr val="black"/>
              </a:solidFill>
            </a:endParaRPr>
          </a:p>
          <a:p>
            <a:endParaRPr lang="en-US" altLang="zh-CN" dirty="0" smtClean="0">
              <a:solidFill>
                <a:prstClr val="black"/>
              </a:solidFill>
            </a:endParaRPr>
          </a:p>
          <a:p>
            <a:r>
              <a:rPr lang="zh-CN" altLang="en-US" dirty="0" smtClean="0">
                <a:solidFill>
                  <a:prstClr val="black"/>
                </a:solidFill>
              </a:rPr>
              <a:t>低温→气体密度增大→增益减小</a:t>
            </a:r>
            <a:endParaRPr lang="en-US" altLang="zh-CN" dirty="0" smtClean="0">
              <a:solidFill>
                <a:prstClr val="black"/>
              </a:solidFill>
            </a:endParaRPr>
          </a:p>
          <a:p>
            <a:endParaRPr lang="en-US" altLang="zh-CN" dirty="0">
              <a:solidFill>
                <a:prstClr val="black"/>
              </a:solidFill>
            </a:endParaRPr>
          </a:p>
          <a:p>
            <a:endParaRPr lang="en-US" altLang="zh-CN" dirty="0" smtClean="0">
              <a:solidFill>
                <a:prstClr val="black"/>
              </a:solidFill>
            </a:endParaRPr>
          </a:p>
          <a:p>
            <a:endParaRPr lang="en-US" altLang="zh-CN" dirty="0">
              <a:solidFill>
                <a:prstClr val="black"/>
              </a:solidFill>
            </a:endParaRPr>
          </a:p>
          <a:p>
            <a:r>
              <a:rPr lang="en-US" altLang="zh-CN" dirty="0" smtClean="0">
                <a:solidFill>
                  <a:prstClr val="black"/>
                </a:solidFill>
              </a:rPr>
              <a:t>1 </a:t>
            </a:r>
            <a:r>
              <a:rPr lang="en-US" altLang="zh-CN" dirty="0" err="1" smtClean="0">
                <a:solidFill>
                  <a:prstClr val="black"/>
                </a:solidFill>
              </a:rPr>
              <a:t>atm</a:t>
            </a:r>
            <a:r>
              <a:rPr lang="en-US" altLang="zh-CN" dirty="0" smtClean="0">
                <a:solidFill>
                  <a:prstClr val="black"/>
                </a:solidFill>
              </a:rPr>
              <a:t> @ 87K </a:t>
            </a:r>
            <a:r>
              <a:rPr lang="zh-CN" altLang="en-US" dirty="0" smtClean="0">
                <a:solidFill>
                  <a:prstClr val="black"/>
                </a:solidFill>
              </a:rPr>
              <a:t>～ </a:t>
            </a:r>
            <a:r>
              <a:rPr lang="en-US" altLang="zh-CN" dirty="0" smtClean="0">
                <a:solidFill>
                  <a:prstClr val="black"/>
                </a:solidFill>
              </a:rPr>
              <a:t>3.4 </a:t>
            </a:r>
            <a:r>
              <a:rPr lang="en-US" altLang="zh-CN" dirty="0" err="1" smtClean="0">
                <a:solidFill>
                  <a:prstClr val="black"/>
                </a:solidFill>
              </a:rPr>
              <a:t>atm</a:t>
            </a:r>
            <a:r>
              <a:rPr lang="en-US" altLang="zh-CN" dirty="0" smtClean="0">
                <a:solidFill>
                  <a:prstClr val="black"/>
                </a:solidFill>
              </a:rPr>
              <a:t> @ 293K</a:t>
            </a:r>
          </a:p>
          <a:p>
            <a:r>
              <a:rPr lang="zh-CN" altLang="en-US" dirty="0" smtClean="0">
                <a:solidFill>
                  <a:prstClr val="black"/>
                </a:solidFill>
              </a:rPr>
              <a:t>氩的饱和蒸汽压</a:t>
            </a:r>
            <a:r>
              <a:rPr lang="en-US" altLang="zh-CN" dirty="0" smtClean="0">
                <a:solidFill>
                  <a:prstClr val="black"/>
                </a:solidFill>
              </a:rPr>
              <a:t/>
            </a:r>
            <a:br>
              <a:rPr lang="en-US" altLang="zh-CN" dirty="0" smtClean="0">
                <a:solidFill>
                  <a:prstClr val="black"/>
                </a:solidFill>
              </a:rPr>
            </a:br>
            <a:r>
              <a:rPr lang="en-US" altLang="zh-CN" dirty="0" smtClean="0">
                <a:solidFill>
                  <a:prstClr val="black"/>
                </a:solidFill>
              </a:rPr>
              <a:t>0.70 </a:t>
            </a:r>
            <a:r>
              <a:rPr lang="en-US" altLang="zh-CN" dirty="0" err="1" smtClean="0">
                <a:solidFill>
                  <a:prstClr val="black"/>
                </a:solidFill>
              </a:rPr>
              <a:t>atm</a:t>
            </a:r>
            <a:r>
              <a:rPr lang="en-US" altLang="zh-CN" dirty="0" smtClean="0">
                <a:solidFill>
                  <a:prstClr val="black"/>
                </a:solidFill>
              </a:rPr>
              <a:t> @ 87K </a:t>
            </a:r>
            <a:r>
              <a:rPr lang="zh-CN" altLang="en-US" dirty="0" smtClean="0">
                <a:solidFill>
                  <a:prstClr val="black"/>
                </a:solidFill>
              </a:rPr>
              <a:t>～ </a:t>
            </a:r>
            <a:r>
              <a:rPr lang="en-US" altLang="zh-CN" dirty="0" smtClean="0">
                <a:solidFill>
                  <a:prstClr val="black"/>
                </a:solidFill>
              </a:rPr>
              <a:t>2.4 </a:t>
            </a:r>
            <a:r>
              <a:rPr lang="en-US" altLang="zh-CN" dirty="0" err="1" smtClean="0">
                <a:solidFill>
                  <a:prstClr val="black"/>
                </a:solidFill>
              </a:rPr>
              <a:t>atm</a:t>
            </a:r>
            <a:r>
              <a:rPr lang="en-US" altLang="zh-CN" dirty="0" smtClean="0">
                <a:solidFill>
                  <a:prstClr val="black"/>
                </a:solidFill>
              </a:rPr>
              <a:t> @ 293K</a:t>
            </a:r>
          </a:p>
          <a:p>
            <a:endParaRPr lang="en-US" altLang="zh-CN" dirty="0" smtClean="0">
              <a:solidFill>
                <a:prstClr val="black"/>
              </a:solidFill>
            </a:endParaRPr>
          </a:p>
          <a:p>
            <a:pPr marL="0" indent="0" algn="ctr">
              <a:buNone/>
            </a:pPr>
            <a:r>
              <a:rPr lang="zh-CN" altLang="en-US" dirty="0" smtClean="0">
                <a:solidFill>
                  <a:prstClr val="black"/>
                </a:solidFill>
              </a:rPr>
              <a:t>　　　　</a:t>
            </a:r>
            <a:r>
              <a:rPr lang="zh-CN" altLang="en-US" dirty="0" smtClean="0">
                <a:solidFill>
                  <a:srgbClr val="FF0000"/>
                </a:solidFill>
              </a:rPr>
              <a:t>用高气压的常温气体模拟低温环境！</a:t>
            </a:r>
            <a:endParaRPr lang="en-US" altLang="zh-CN" dirty="0" smtClean="0">
              <a:solidFill>
                <a:srgbClr val="FF0000"/>
              </a:solidFill>
            </a:endParaRPr>
          </a:p>
        </p:txBody>
      </p:sp>
      <p:sp>
        <p:nvSpPr>
          <p:cNvPr id="2" name="标题 1"/>
          <p:cNvSpPr>
            <a:spLocks noGrp="1"/>
          </p:cNvSpPr>
          <p:nvPr>
            <p:ph type="title"/>
          </p:nvPr>
        </p:nvSpPr>
        <p:spPr/>
        <p:txBody>
          <a:bodyPr/>
          <a:lstStyle/>
          <a:p>
            <a:r>
              <a:rPr lang="zh-CN" altLang="en-US" dirty="0" smtClean="0"/>
              <a:t>下一步工作</a:t>
            </a:r>
            <a:r>
              <a:rPr lang="en-US" altLang="zh-CN" dirty="0" smtClean="0"/>
              <a:t>-THGEM</a:t>
            </a:r>
            <a:endParaRPr lang="zh-CN" altLang="en-US" dirty="0"/>
          </a:p>
        </p:txBody>
      </p:sp>
      <p:sp>
        <p:nvSpPr>
          <p:cNvPr id="4" name="灯片编号占位符 3"/>
          <p:cNvSpPr>
            <a:spLocks noGrp="1"/>
          </p:cNvSpPr>
          <p:nvPr>
            <p:ph type="sldNum" sz="quarter" idx="12"/>
          </p:nvPr>
        </p:nvSpPr>
        <p:spPr/>
        <p:txBody>
          <a:bodyPr/>
          <a:lstStyle/>
          <a:p>
            <a:fld id="{D7433733-2E3F-42DB-8B28-ED266FEE8210}" type="slidenum">
              <a:rPr lang="zh-CN" altLang="en-US" smtClean="0"/>
              <a:t>22</a:t>
            </a:fld>
            <a:endParaRPr lang="zh-CN" altLang="en-US"/>
          </a:p>
        </p:txBody>
      </p:sp>
      <p:sp>
        <p:nvSpPr>
          <p:cNvPr id="6" name="矩形 5"/>
          <p:cNvSpPr/>
          <p:nvPr/>
        </p:nvSpPr>
        <p:spPr>
          <a:xfrm>
            <a:off x="1000242" y="3136285"/>
            <a:ext cx="1201459" cy="461665"/>
          </a:xfrm>
          <a:prstGeom prst="rect">
            <a:avLst/>
          </a:prstGeom>
        </p:spPr>
        <p:txBody>
          <a:bodyPr wrap="square">
            <a:spAutoFit/>
          </a:bodyPr>
          <a:lstStyle/>
          <a:p>
            <a:pPr algn="just"/>
            <a:r>
              <a:rPr lang="zh-CN" altLang="en-US" sz="2400" dirty="0" smtClean="0">
                <a:latin typeface="华文楷体" panose="02010600040101010101" pitchFamily="2" charset="-122"/>
                <a:ea typeface="华文楷体" panose="02010600040101010101" pitchFamily="2" charset="-122"/>
              </a:rPr>
              <a:t>高气压</a:t>
            </a:r>
            <a:endParaRPr lang="en-US" altLang="zh-CN" sz="2400" dirty="0" smtClean="0">
              <a:latin typeface="华文楷体" panose="02010600040101010101" pitchFamily="2" charset="-122"/>
              <a:ea typeface="华文楷体" panose="02010600040101010101" pitchFamily="2" charset="-122"/>
            </a:endParaRPr>
          </a:p>
        </p:txBody>
      </p:sp>
      <p:sp>
        <p:nvSpPr>
          <p:cNvPr id="7" name="矩形 6"/>
          <p:cNvSpPr/>
          <p:nvPr/>
        </p:nvSpPr>
        <p:spPr>
          <a:xfrm rot="18900000">
            <a:off x="1923783" y="2905453"/>
            <a:ext cx="505326" cy="461665"/>
          </a:xfrm>
          <a:prstGeom prst="rect">
            <a:avLst/>
          </a:prstGeom>
        </p:spPr>
        <p:txBody>
          <a:bodyPr wrap="square">
            <a:spAutoFit/>
          </a:bodyPr>
          <a:lstStyle/>
          <a:p>
            <a:pPr algn="just"/>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p:txBody>
      </p:sp>
      <p:pic>
        <p:nvPicPr>
          <p:cNvPr id="8" name="图片 7"/>
          <p:cNvPicPr/>
          <p:nvPr/>
        </p:nvPicPr>
        <p:blipFill rotWithShape="1">
          <a:blip r:embed="rId2" cstate="print">
            <a:extLst>
              <a:ext uri="{28A0092B-C50C-407E-A947-70E740481C1C}">
                <a14:useLocalDpi xmlns:a14="http://schemas.microsoft.com/office/drawing/2010/main" val="0"/>
              </a:ext>
            </a:extLst>
          </a:blip>
          <a:srcRect l="11110" t="10249" r="9847" b="3855"/>
          <a:stretch/>
        </p:blipFill>
        <p:spPr bwMode="auto">
          <a:xfrm>
            <a:off x="5263223" y="2269954"/>
            <a:ext cx="3621505" cy="2780588"/>
          </a:xfrm>
          <a:prstGeom prst="rect">
            <a:avLst/>
          </a:prstGeom>
          <a:noFill/>
          <a:ln>
            <a:noFill/>
          </a:ln>
          <a:extLst>
            <a:ext uri="{53640926-AAD7-44D8-BBD7-CCE9431645EC}">
              <a14:shadowObscured xmlns:a14="http://schemas.microsoft.com/office/drawing/2010/main"/>
            </a:ext>
          </a:extLst>
        </p:spPr>
      </p:pic>
      <p:sp>
        <p:nvSpPr>
          <p:cNvPr id="9" name="右箭头 8"/>
          <p:cNvSpPr/>
          <p:nvPr/>
        </p:nvSpPr>
        <p:spPr>
          <a:xfrm>
            <a:off x="2086281" y="6080892"/>
            <a:ext cx="432048" cy="1528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0334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p:spPr>
        <p:txBody>
          <a:bodyPr/>
          <a:lstStyle/>
          <a:p>
            <a:r>
              <a:rPr lang="zh-CN" altLang="en-US" dirty="0" smtClean="0">
                <a:solidFill>
                  <a:prstClr val="black"/>
                </a:solidFill>
              </a:rPr>
              <a:t>氩原子对光电子的</a:t>
            </a:r>
            <a:r>
              <a:rPr lang="zh-CN" altLang="en-US" dirty="0" smtClean="0">
                <a:solidFill>
                  <a:srgbClr val="FF0000"/>
                </a:solidFill>
              </a:rPr>
              <a:t>向后散射</a:t>
            </a:r>
            <a:r>
              <a:rPr lang="zh-CN" altLang="en-US" dirty="0" smtClean="0">
                <a:solidFill>
                  <a:prstClr val="black"/>
                </a:solidFill>
              </a:rPr>
              <a:t>很严重</a:t>
            </a:r>
            <a:endParaRPr lang="en-US" altLang="zh-CN" dirty="0" smtClean="0">
              <a:solidFill>
                <a:prstClr val="black"/>
              </a:solidFill>
            </a:endParaRPr>
          </a:p>
          <a:p>
            <a:pPr>
              <a:buFont typeface="Wingdings" panose="05000000000000000000" pitchFamily="2" charset="2"/>
              <a:buChar char="Ø"/>
            </a:pPr>
            <a:r>
              <a:rPr lang="zh-CN" altLang="en-US" dirty="0" smtClean="0">
                <a:solidFill>
                  <a:prstClr val="black"/>
                </a:solidFill>
              </a:rPr>
              <a:t>不同气压下</a:t>
            </a:r>
            <a:r>
              <a:rPr lang="en-US" altLang="zh-CN" dirty="0" err="1" smtClean="0">
                <a:solidFill>
                  <a:prstClr val="black"/>
                </a:solidFill>
              </a:rPr>
              <a:t>CsI</a:t>
            </a:r>
            <a:r>
              <a:rPr lang="zh-CN" altLang="en-US" dirty="0" smtClean="0">
                <a:solidFill>
                  <a:prstClr val="black"/>
                </a:solidFill>
              </a:rPr>
              <a:t>的性能</a:t>
            </a:r>
            <a:endParaRPr lang="en-US" altLang="zh-CN" dirty="0" smtClean="0">
              <a:solidFill>
                <a:prstClr val="black"/>
              </a:solidFill>
            </a:endParaRPr>
          </a:p>
          <a:p>
            <a:pPr>
              <a:buFont typeface="Wingdings" panose="05000000000000000000" pitchFamily="2" charset="2"/>
              <a:buChar char="Ø"/>
            </a:pPr>
            <a:r>
              <a:rPr lang="zh-CN" altLang="en-US" dirty="0" smtClean="0">
                <a:solidFill>
                  <a:prstClr val="black"/>
                </a:solidFill>
              </a:rPr>
              <a:t>混合气体中</a:t>
            </a:r>
            <a:r>
              <a:rPr lang="en-US" altLang="zh-CN" dirty="0" err="1" smtClean="0">
                <a:solidFill>
                  <a:prstClr val="black"/>
                </a:solidFill>
              </a:rPr>
              <a:t>CsI</a:t>
            </a:r>
            <a:r>
              <a:rPr lang="zh-CN" altLang="en-US" dirty="0" smtClean="0">
                <a:solidFill>
                  <a:prstClr val="black"/>
                </a:solidFill>
              </a:rPr>
              <a:t>的性能</a:t>
            </a:r>
            <a:endParaRPr lang="en-US" altLang="zh-CN" dirty="0" smtClean="0">
              <a:solidFill>
                <a:prstClr val="black"/>
              </a:solidFill>
            </a:endParaRPr>
          </a:p>
          <a:p>
            <a:endParaRPr lang="en-US" altLang="zh-CN" dirty="0">
              <a:solidFill>
                <a:prstClr val="black"/>
              </a:solidFill>
            </a:endParaRPr>
          </a:p>
          <a:p>
            <a:r>
              <a:rPr lang="zh-CN" altLang="en-US" dirty="0" smtClean="0">
                <a:solidFill>
                  <a:prstClr val="black"/>
                </a:solidFill>
              </a:rPr>
              <a:t>使用波长更短的光源：准分子灯</a:t>
            </a:r>
            <a:r>
              <a:rPr lang="en-US" altLang="zh-CN" dirty="0" smtClean="0">
                <a:solidFill>
                  <a:prstClr val="black"/>
                </a:solidFill>
              </a:rPr>
              <a:t>(126 nm)</a:t>
            </a:r>
          </a:p>
          <a:p>
            <a:endParaRPr lang="en-US" altLang="zh-CN" dirty="0" smtClean="0">
              <a:solidFill>
                <a:prstClr val="black"/>
              </a:solidFill>
            </a:endParaRPr>
          </a:p>
        </p:txBody>
      </p:sp>
      <p:sp>
        <p:nvSpPr>
          <p:cNvPr id="2" name="标题 1"/>
          <p:cNvSpPr>
            <a:spLocks noGrp="1"/>
          </p:cNvSpPr>
          <p:nvPr>
            <p:ph type="title"/>
          </p:nvPr>
        </p:nvSpPr>
        <p:spPr/>
        <p:txBody>
          <a:bodyPr/>
          <a:lstStyle/>
          <a:p>
            <a:r>
              <a:rPr lang="zh-CN" altLang="en-US" dirty="0" smtClean="0"/>
              <a:t>下一步工作</a:t>
            </a:r>
            <a:r>
              <a:rPr lang="en-US" altLang="zh-CN" dirty="0" smtClean="0"/>
              <a:t>-</a:t>
            </a:r>
            <a:r>
              <a:rPr lang="en-US" altLang="zh-CN" dirty="0" err="1" smtClean="0"/>
              <a:t>CsI</a:t>
            </a:r>
            <a:endParaRPr lang="zh-CN" altLang="en-US" dirty="0"/>
          </a:p>
        </p:txBody>
      </p:sp>
      <p:sp>
        <p:nvSpPr>
          <p:cNvPr id="4" name="灯片编号占位符 3"/>
          <p:cNvSpPr>
            <a:spLocks noGrp="1"/>
          </p:cNvSpPr>
          <p:nvPr>
            <p:ph type="sldNum" sz="quarter" idx="12"/>
          </p:nvPr>
        </p:nvSpPr>
        <p:spPr/>
        <p:txBody>
          <a:bodyPr/>
          <a:lstStyle/>
          <a:p>
            <a:fld id="{D7433733-2E3F-42DB-8B28-ED266FEE8210}" type="slidenum">
              <a:rPr lang="zh-CN" altLang="en-US" smtClean="0"/>
              <a:t>23</a:t>
            </a:fld>
            <a:endParaRPr lang="zh-CN" altLang="en-US" dirty="0"/>
          </a:p>
        </p:txBody>
      </p:sp>
      <p:pic>
        <p:nvPicPr>
          <p:cNvPr id="17" name="图片 16"/>
          <p:cNvPicPr>
            <a:picLocks noChangeAspect="1"/>
          </p:cNvPicPr>
          <p:nvPr/>
        </p:nvPicPr>
        <p:blipFill>
          <a:blip r:embed="rId2"/>
          <a:stretch>
            <a:fillRect/>
          </a:stretch>
        </p:blipFill>
        <p:spPr>
          <a:xfrm>
            <a:off x="1058779" y="3965403"/>
            <a:ext cx="4719136" cy="257351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176" y="4276221"/>
            <a:ext cx="2732624" cy="195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4295274" cy="4525963"/>
          </a:xfrm>
        </p:spPr>
        <p:txBody>
          <a:bodyPr/>
          <a:lstStyle/>
          <a:p>
            <a:r>
              <a:rPr lang="zh-CN" altLang="en-US" dirty="0" smtClean="0">
                <a:solidFill>
                  <a:prstClr val="black"/>
                </a:solidFill>
              </a:rPr>
              <a:t>加入液氮热交换进行冷却，</a:t>
            </a:r>
            <a:r>
              <a:rPr lang="en-US" altLang="zh-CN" dirty="0" smtClean="0">
                <a:solidFill>
                  <a:prstClr val="black"/>
                </a:solidFill>
              </a:rPr>
              <a:t/>
            </a:r>
            <a:br>
              <a:rPr lang="en-US" altLang="zh-CN" dirty="0" smtClean="0">
                <a:solidFill>
                  <a:prstClr val="black"/>
                </a:solidFill>
              </a:rPr>
            </a:br>
            <a:r>
              <a:rPr lang="zh-CN" altLang="en-US" dirty="0" smtClean="0">
                <a:solidFill>
                  <a:prstClr val="black"/>
                </a:solidFill>
              </a:rPr>
              <a:t>维持温度稳定；</a:t>
            </a:r>
            <a:endParaRPr lang="en-US" altLang="zh-CN" dirty="0" smtClean="0">
              <a:solidFill>
                <a:prstClr val="black"/>
              </a:solidFill>
            </a:endParaRPr>
          </a:p>
          <a:p>
            <a:r>
              <a:rPr lang="zh-CN" altLang="en-US" dirty="0" smtClean="0">
                <a:solidFill>
                  <a:prstClr val="black"/>
                </a:solidFill>
              </a:rPr>
              <a:t>对液氩进行提纯，减少光子在液氩中的吸收；</a:t>
            </a:r>
            <a:endParaRPr lang="en-US" altLang="zh-CN" dirty="0" smtClean="0">
              <a:solidFill>
                <a:prstClr val="black"/>
              </a:solidFill>
            </a:endParaRPr>
          </a:p>
          <a:p>
            <a:endParaRPr lang="en-US" altLang="zh-CN" dirty="0">
              <a:solidFill>
                <a:prstClr val="black"/>
              </a:solidFill>
            </a:endParaRPr>
          </a:p>
          <a:p>
            <a:r>
              <a:rPr lang="zh-CN" altLang="en-US" dirty="0" smtClean="0">
                <a:solidFill>
                  <a:prstClr val="black"/>
                </a:solidFill>
              </a:rPr>
              <a:t>液氩中的电离信号？</a:t>
            </a:r>
            <a:endParaRPr lang="en-US" altLang="zh-CN" dirty="0" smtClean="0">
              <a:solidFill>
                <a:prstClr val="black"/>
              </a:solidFill>
            </a:endParaRPr>
          </a:p>
          <a:p>
            <a:pPr>
              <a:buFont typeface="Wingdings" panose="05000000000000000000" pitchFamily="2" charset="2"/>
              <a:buChar char="Ø"/>
            </a:pPr>
            <a:r>
              <a:rPr lang="zh-CN" altLang="en-US" dirty="0" smtClean="0">
                <a:solidFill>
                  <a:prstClr val="black"/>
                </a:solidFill>
              </a:rPr>
              <a:t>电子在液氩中的漂移；</a:t>
            </a:r>
            <a:endParaRPr lang="en-US" altLang="zh-CN" dirty="0" smtClean="0">
              <a:solidFill>
                <a:prstClr val="black"/>
              </a:solidFill>
            </a:endParaRPr>
          </a:p>
          <a:p>
            <a:pPr>
              <a:buFont typeface="Wingdings" panose="05000000000000000000" pitchFamily="2" charset="2"/>
              <a:buChar char="Ø"/>
            </a:pPr>
            <a:r>
              <a:rPr lang="zh-CN" altLang="en-US" dirty="0" smtClean="0">
                <a:solidFill>
                  <a:prstClr val="black"/>
                </a:solidFill>
              </a:rPr>
              <a:t>电子在两相界面的转移。</a:t>
            </a:r>
            <a:endParaRPr lang="en-US" altLang="zh-CN" dirty="0" smtClean="0">
              <a:solidFill>
                <a:prstClr val="black"/>
              </a:solidFill>
            </a:endParaRPr>
          </a:p>
        </p:txBody>
      </p:sp>
      <p:sp>
        <p:nvSpPr>
          <p:cNvPr id="2" name="标题 1"/>
          <p:cNvSpPr>
            <a:spLocks noGrp="1"/>
          </p:cNvSpPr>
          <p:nvPr>
            <p:ph type="title"/>
          </p:nvPr>
        </p:nvSpPr>
        <p:spPr/>
        <p:txBody>
          <a:bodyPr/>
          <a:lstStyle/>
          <a:p>
            <a:r>
              <a:rPr lang="zh-CN" altLang="en-US" dirty="0" smtClean="0"/>
              <a:t>下一步工作</a:t>
            </a:r>
            <a:r>
              <a:rPr lang="en-US" altLang="zh-CN" dirty="0" smtClean="0"/>
              <a:t>-</a:t>
            </a:r>
            <a:r>
              <a:rPr lang="zh-CN" altLang="en-US" dirty="0" smtClean="0"/>
              <a:t>液氮</a:t>
            </a:r>
            <a:endParaRPr lang="zh-CN" altLang="en-US" dirty="0"/>
          </a:p>
        </p:txBody>
      </p:sp>
      <p:sp>
        <p:nvSpPr>
          <p:cNvPr id="4" name="灯片编号占位符 3"/>
          <p:cNvSpPr>
            <a:spLocks noGrp="1"/>
          </p:cNvSpPr>
          <p:nvPr>
            <p:ph type="sldNum" sz="quarter" idx="12"/>
          </p:nvPr>
        </p:nvSpPr>
        <p:spPr/>
        <p:txBody>
          <a:bodyPr/>
          <a:lstStyle/>
          <a:p>
            <a:fld id="{D7433733-2E3F-42DB-8B28-ED266FEE8210}" type="slidenum">
              <a:rPr lang="zh-CN" altLang="en-US" smtClean="0"/>
              <a:t>24</a:t>
            </a:fld>
            <a:endParaRPr lang="zh-CN" alt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110" t="25343" r="32609"/>
          <a:stretch/>
        </p:blipFill>
        <p:spPr>
          <a:xfrm>
            <a:off x="5114544" y="1600202"/>
            <a:ext cx="2877312" cy="5276467"/>
          </a:xfrm>
          <a:prstGeom prst="rect">
            <a:avLst/>
          </a:prstGeom>
        </p:spPr>
      </p:pic>
    </p:spTree>
    <p:extLst>
      <p:ext uri="{BB962C8B-B14F-4D97-AF65-F5344CB8AC3E}">
        <p14:creationId xmlns:p14="http://schemas.microsoft.com/office/powerpoint/2010/main" val="7540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p:spPr>
        <p:txBody>
          <a:bodyPr/>
          <a:lstStyle/>
          <a:p>
            <a:r>
              <a:rPr lang="en-US" altLang="zh-CN" sz="2800" dirty="0" smtClean="0">
                <a:solidFill>
                  <a:prstClr val="black"/>
                </a:solidFill>
              </a:rPr>
              <a:t>THGEM</a:t>
            </a:r>
            <a:r>
              <a:rPr lang="zh-CN" altLang="en-US" sz="2800" dirty="0" smtClean="0">
                <a:solidFill>
                  <a:prstClr val="black"/>
                </a:solidFill>
              </a:rPr>
              <a:t>：</a:t>
            </a:r>
            <a:endParaRPr lang="en-US" altLang="zh-CN" sz="2800" dirty="0" smtClean="0">
              <a:solidFill>
                <a:prstClr val="black"/>
              </a:solidFill>
            </a:endParaRPr>
          </a:p>
          <a:p>
            <a:pPr>
              <a:buFont typeface="Wingdings" panose="05000000000000000000" pitchFamily="2" charset="2"/>
              <a:buChar char="Ø"/>
            </a:pPr>
            <a:r>
              <a:rPr lang="zh-CN" altLang="en-US" dirty="0" smtClean="0">
                <a:solidFill>
                  <a:prstClr val="black"/>
                </a:solidFill>
              </a:rPr>
              <a:t>大面积</a:t>
            </a:r>
            <a:r>
              <a:rPr lang="zh-CN" altLang="en-US" dirty="0" smtClean="0">
                <a:solidFill>
                  <a:prstClr val="black"/>
                </a:solidFill>
              </a:rPr>
              <a:t>：</a:t>
            </a:r>
            <a:r>
              <a:rPr lang="en-US" altLang="zh-CN" dirty="0" smtClean="0">
                <a:solidFill>
                  <a:srgbClr val="00B050"/>
                </a:solidFill>
              </a:rPr>
              <a:t>5×5 cm</a:t>
            </a:r>
            <a:r>
              <a:rPr lang="en-US" altLang="zh-CN" baseline="30000" dirty="0" smtClean="0">
                <a:solidFill>
                  <a:srgbClr val="00B050"/>
                </a:solidFill>
              </a:rPr>
              <a:t>2</a:t>
            </a:r>
            <a:r>
              <a:rPr lang="en-US" altLang="zh-CN" dirty="0" smtClean="0">
                <a:solidFill>
                  <a:srgbClr val="00B050"/>
                </a:solidFill>
              </a:rPr>
              <a:t> </a:t>
            </a:r>
            <a:r>
              <a:rPr lang="zh-CN" altLang="en-US" dirty="0" smtClean="0">
                <a:solidFill>
                  <a:prstClr val="black"/>
                </a:solidFill>
              </a:rPr>
              <a:t>→ </a:t>
            </a:r>
            <a:r>
              <a:rPr lang="en-US" altLang="zh-CN" dirty="0" smtClean="0">
                <a:solidFill>
                  <a:srgbClr val="FF0000"/>
                </a:solidFill>
              </a:rPr>
              <a:t>10×10 </a:t>
            </a:r>
            <a:r>
              <a:rPr lang="en-US" altLang="zh-CN" dirty="0" smtClean="0">
                <a:solidFill>
                  <a:srgbClr val="FF0000"/>
                </a:solidFill>
              </a:rPr>
              <a:t>cm</a:t>
            </a:r>
            <a:r>
              <a:rPr lang="en-US" altLang="zh-CN" baseline="30000" dirty="0" smtClean="0">
                <a:solidFill>
                  <a:srgbClr val="FF0000"/>
                </a:solidFill>
              </a:rPr>
              <a:t>2</a:t>
            </a:r>
            <a:r>
              <a:rPr lang="en-US" altLang="zh-CN" dirty="0" smtClean="0">
                <a:solidFill>
                  <a:prstClr val="black"/>
                </a:solidFill>
              </a:rPr>
              <a:t>, 20×20 cm</a:t>
            </a:r>
            <a:r>
              <a:rPr lang="en-US" altLang="zh-CN" baseline="30000" dirty="0" smtClean="0">
                <a:solidFill>
                  <a:prstClr val="black"/>
                </a:solidFill>
              </a:rPr>
              <a:t>2</a:t>
            </a:r>
            <a:r>
              <a:rPr lang="en-US" altLang="zh-CN" dirty="0" smtClean="0">
                <a:solidFill>
                  <a:prstClr val="black"/>
                </a:solidFill>
              </a:rPr>
              <a:t>……</a:t>
            </a:r>
          </a:p>
          <a:p>
            <a:pPr>
              <a:buFont typeface="Wingdings" panose="05000000000000000000" pitchFamily="2" charset="2"/>
              <a:buChar char="Ø"/>
            </a:pPr>
            <a:r>
              <a:rPr lang="zh-CN" altLang="en-US" dirty="0" smtClean="0">
                <a:solidFill>
                  <a:prstClr val="black"/>
                </a:solidFill>
              </a:rPr>
              <a:t>低温下能够探测</a:t>
            </a:r>
            <a:r>
              <a:rPr lang="zh-CN" altLang="en-US" dirty="0" smtClean="0">
                <a:solidFill>
                  <a:srgbClr val="FF0000"/>
                </a:solidFill>
              </a:rPr>
              <a:t>单光电子</a:t>
            </a:r>
            <a:endParaRPr lang="en-US" altLang="zh-CN" dirty="0" smtClean="0">
              <a:solidFill>
                <a:srgbClr val="FF0000"/>
              </a:solidFill>
            </a:endParaRPr>
          </a:p>
          <a:p>
            <a:pPr lvl="1"/>
            <a:r>
              <a:rPr lang="zh-CN" altLang="en-US" dirty="0" smtClean="0">
                <a:solidFill>
                  <a:prstClr val="black"/>
                </a:solidFill>
              </a:rPr>
              <a:t>提高增益</a:t>
            </a:r>
            <a:endParaRPr lang="en-US" altLang="zh-CN" dirty="0" smtClean="0">
              <a:solidFill>
                <a:prstClr val="black"/>
              </a:solidFill>
            </a:endParaRPr>
          </a:p>
          <a:p>
            <a:pPr lvl="1"/>
            <a:r>
              <a:rPr lang="zh-CN" altLang="en-US" dirty="0" smtClean="0">
                <a:solidFill>
                  <a:prstClr val="black"/>
                </a:solidFill>
              </a:rPr>
              <a:t>降低噪声</a:t>
            </a:r>
            <a:endParaRPr lang="en-US" altLang="zh-CN" dirty="0" smtClean="0">
              <a:solidFill>
                <a:prstClr val="black"/>
              </a:solidFill>
            </a:endParaRPr>
          </a:p>
          <a:p>
            <a:r>
              <a:rPr lang="en-US" altLang="zh-CN" sz="2800" dirty="0" err="1" smtClean="0">
                <a:solidFill>
                  <a:prstClr val="black"/>
                </a:solidFill>
              </a:rPr>
              <a:t>CsI</a:t>
            </a:r>
            <a:r>
              <a:rPr lang="zh-CN" altLang="en-US" sz="2800" dirty="0" smtClean="0">
                <a:solidFill>
                  <a:prstClr val="black"/>
                </a:solidFill>
              </a:rPr>
              <a:t>：</a:t>
            </a:r>
            <a:endParaRPr lang="en-US" altLang="zh-CN" sz="2800" dirty="0" smtClean="0">
              <a:solidFill>
                <a:prstClr val="black"/>
              </a:solidFill>
            </a:endParaRPr>
          </a:p>
          <a:p>
            <a:pPr>
              <a:buFont typeface="Wingdings" panose="05000000000000000000" pitchFamily="2" charset="2"/>
              <a:buChar char="Ø"/>
            </a:pPr>
            <a:r>
              <a:rPr lang="zh-CN" altLang="en-US" dirty="0" smtClean="0">
                <a:solidFill>
                  <a:prstClr val="black"/>
                </a:solidFill>
              </a:rPr>
              <a:t>提高</a:t>
            </a:r>
            <a:r>
              <a:rPr lang="en-US" altLang="zh-CN" dirty="0" smtClean="0">
                <a:solidFill>
                  <a:prstClr val="black"/>
                </a:solidFill>
              </a:rPr>
              <a:t>QE</a:t>
            </a:r>
            <a:r>
              <a:rPr lang="zh-CN" altLang="en-US" dirty="0" smtClean="0">
                <a:solidFill>
                  <a:prstClr val="black"/>
                </a:solidFill>
              </a:rPr>
              <a:t>，降低向后散射影响</a:t>
            </a:r>
            <a:endParaRPr lang="en-US" altLang="zh-CN" dirty="0" smtClean="0">
              <a:solidFill>
                <a:prstClr val="black"/>
              </a:solidFill>
            </a:endParaRPr>
          </a:p>
          <a:p>
            <a:r>
              <a:rPr lang="en-US" altLang="zh-CN" sz="2800" dirty="0" err="1" smtClean="0">
                <a:solidFill>
                  <a:prstClr val="black"/>
                </a:solidFill>
              </a:rPr>
              <a:t>CsI</a:t>
            </a:r>
            <a:r>
              <a:rPr lang="en-US" altLang="zh-CN" sz="2800" dirty="0" smtClean="0">
                <a:solidFill>
                  <a:prstClr val="black"/>
                </a:solidFill>
              </a:rPr>
              <a:t>-THGEM</a:t>
            </a:r>
          </a:p>
          <a:p>
            <a:pPr>
              <a:buFont typeface="Wingdings" panose="05000000000000000000" pitchFamily="2" charset="2"/>
              <a:buChar char="Ø"/>
            </a:pPr>
            <a:r>
              <a:rPr lang="zh-CN" altLang="en-US" dirty="0" smtClean="0">
                <a:solidFill>
                  <a:prstClr val="black"/>
                </a:solidFill>
              </a:rPr>
              <a:t>降低阈值至</a:t>
            </a:r>
            <a:r>
              <a:rPr lang="en-US" altLang="zh-CN" dirty="0" smtClean="0">
                <a:solidFill>
                  <a:prstClr val="black"/>
                </a:solidFill>
              </a:rPr>
              <a:t>~10 </a:t>
            </a:r>
            <a:r>
              <a:rPr lang="en-US" altLang="zh-CN" dirty="0" err="1" smtClean="0">
                <a:solidFill>
                  <a:prstClr val="black"/>
                </a:solidFill>
              </a:rPr>
              <a:t>keV</a:t>
            </a:r>
            <a:r>
              <a:rPr lang="zh-CN" altLang="en-US" dirty="0" smtClean="0">
                <a:solidFill>
                  <a:prstClr val="black"/>
                </a:solidFill>
              </a:rPr>
              <a:t>，在</a:t>
            </a:r>
            <a:r>
              <a:rPr lang="en-US" altLang="zh-CN" dirty="0" smtClean="0">
                <a:solidFill>
                  <a:prstClr val="black"/>
                </a:solidFill>
              </a:rPr>
              <a:t>CDEX</a:t>
            </a:r>
            <a:r>
              <a:rPr lang="zh-CN" altLang="en-US" dirty="0" smtClean="0">
                <a:solidFill>
                  <a:prstClr val="black"/>
                </a:solidFill>
              </a:rPr>
              <a:t>实验中与</a:t>
            </a:r>
            <a:r>
              <a:rPr lang="en-US" altLang="zh-CN" dirty="0" smtClean="0">
                <a:solidFill>
                  <a:prstClr val="black"/>
                </a:solidFill>
              </a:rPr>
              <a:t>PMT</a:t>
            </a:r>
            <a:r>
              <a:rPr lang="zh-CN" altLang="en-US" dirty="0" smtClean="0">
                <a:solidFill>
                  <a:prstClr val="black"/>
                </a:solidFill>
              </a:rPr>
              <a:t>竞争</a:t>
            </a:r>
            <a:endParaRPr lang="en-US" altLang="zh-CN" dirty="0" smtClean="0">
              <a:solidFill>
                <a:prstClr val="black"/>
              </a:solidFill>
            </a:endParaRPr>
          </a:p>
        </p:txBody>
      </p:sp>
      <p:sp>
        <p:nvSpPr>
          <p:cNvPr id="2" name="标题 1"/>
          <p:cNvSpPr>
            <a:spLocks noGrp="1"/>
          </p:cNvSpPr>
          <p:nvPr>
            <p:ph type="title"/>
          </p:nvPr>
        </p:nvSpPr>
        <p:spPr/>
        <p:txBody>
          <a:bodyPr/>
          <a:lstStyle/>
          <a:p>
            <a:r>
              <a:rPr lang="zh-CN" altLang="en-US" dirty="0" smtClean="0"/>
              <a:t>目标</a:t>
            </a:r>
            <a:endParaRPr lang="zh-CN" altLang="en-US" dirty="0"/>
          </a:p>
        </p:txBody>
      </p:sp>
      <p:sp>
        <p:nvSpPr>
          <p:cNvPr id="4" name="灯片编号占位符 3"/>
          <p:cNvSpPr>
            <a:spLocks noGrp="1"/>
          </p:cNvSpPr>
          <p:nvPr>
            <p:ph type="sldNum" sz="quarter" idx="12"/>
          </p:nvPr>
        </p:nvSpPr>
        <p:spPr/>
        <p:txBody>
          <a:bodyPr/>
          <a:lstStyle/>
          <a:p>
            <a:fld id="{D7433733-2E3F-42DB-8B28-ED266FEE8210}" type="slidenum">
              <a:rPr lang="zh-CN" altLang="en-US" smtClean="0"/>
              <a:t>25</a:t>
            </a:fld>
            <a:endParaRPr lang="zh-CN" altLang="en-US"/>
          </a:p>
        </p:txBody>
      </p:sp>
    </p:spTree>
    <p:extLst>
      <p:ext uri="{BB962C8B-B14F-4D97-AF65-F5344CB8AC3E}">
        <p14:creationId xmlns:p14="http://schemas.microsoft.com/office/powerpoint/2010/main" val="59811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5232" y="2292096"/>
            <a:ext cx="6778752" cy="1569660"/>
          </a:xfrm>
          <a:prstGeom prst="rect">
            <a:avLst/>
          </a:prstGeom>
          <a:noFill/>
        </p:spPr>
        <p:txBody>
          <a:bodyPr wrap="square" rtlCol="0">
            <a:spAutoFit/>
          </a:bodyPr>
          <a:lstStyle/>
          <a:p>
            <a:pPr algn="ctr"/>
            <a:r>
              <a:rPr lang="zh-CN" altLang="en-US" sz="9600" dirty="0" smtClean="0">
                <a:latin typeface="STKaiti" panose="02010600040101010101" pitchFamily="2" charset="-122"/>
                <a:ea typeface="STKaiti" panose="02010600040101010101" pitchFamily="2" charset="-122"/>
              </a:rPr>
              <a:t>谢谢！</a:t>
            </a:r>
            <a:endParaRPr lang="zh-CN" altLang="en-US" sz="2800" dirty="0">
              <a:latin typeface="STKaiti" panose="02010600040101010101" pitchFamily="2" charset="-122"/>
              <a:ea typeface="STKaiti" panose="02010600040101010101" pitchFamily="2" charset="-122"/>
            </a:endParaRPr>
          </a:p>
        </p:txBody>
      </p:sp>
      <p:sp>
        <p:nvSpPr>
          <p:cNvPr id="3" name="灯片编号占位符 2"/>
          <p:cNvSpPr>
            <a:spLocks noGrp="1"/>
          </p:cNvSpPr>
          <p:nvPr>
            <p:ph type="sldNum" sz="quarter" idx="12"/>
          </p:nvPr>
        </p:nvSpPr>
        <p:spPr/>
        <p:txBody>
          <a:bodyPr/>
          <a:lstStyle/>
          <a:p>
            <a:fld id="{D7433733-2E3F-42DB-8B28-ED266FEE8210}" type="slidenum">
              <a:rPr lang="zh-CN" altLang="en-US" smtClean="0"/>
              <a:t>26</a:t>
            </a:fld>
            <a:endParaRPr lang="zh-CN" altLang="en-US"/>
          </a:p>
        </p:txBody>
      </p:sp>
    </p:spTree>
    <p:extLst>
      <p:ext uri="{BB962C8B-B14F-4D97-AF65-F5344CB8AC3E}">
        <p14:creationId xmlns:p14="http://schemas.microsoft.com/office/powerpoint/2010/main" val="2962455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solidFill>
                  <a:srgbClr val="0070C0"/>
                </a:solidFill>
              </a:rPr>
              <a:t>传统方法：波长转换</a:t>
            </a:r>
            <a:r>
              <a:rPr lang="en-US" altLang="zh-CN" dirty="0" smtClean="0">
                <a:solidFill>
                  <a:srgbClr val="0070C0"/>
                </a:solidFill>
              </a:rPr>
              <a:t>+PMT</a:t>
            </a:r>
          </a:p>
          <a:p>
            <a:pPr lvl="1"/>
            <a:r>
              <a:rPr lang="en-US" altLang="zh-CN" dirty="0" smtClean="0"/>
              <a:t>128 nm</a:t>
            </a:r>
            <a:r>
              <a:rPr lang="zh-CN" altLang="en-US" dirty="0" smtClean="0"/>
              <a:t>闪烁光→可见光→</a:t>
            </a:r>
            <a:r>
              <a:rPr lang="en-US" altLang="zh-CN" dirty="0" smtClean="0"/>
              <a:t>PMT</a:t>
            </a:r>
            <a:r>
              <a:rPr lang="zh-CN" altLang="en-US" dirty="0" smtClean="0"/>
              <a:t>探测</a:t>
            </a:r>
            <a:endParaRPr lang="en-US" altLang="zh-CN" dirty="0" smtClean="0"/>
          </a:p>
          <a:p>
            <a:pPr lvl="1"/>
            <a:r>
              <a:rPr lang="zh-CN" altLang="en-US" dirty="0" smtClean="0"/>
              <a:t>缺点：波长</a:t>
            </a:r>
            <a:r>
              <a:rPr lang="zh-CN" altLang="en-US" dirty="0" smtClean="0">
                <a:solidFill>
                  <a:srgbClr val="0070C0"/>
                </a:solidFill>
              </a:rPr>
              <a:t>转换效率低</a:t>
            </a:r>
            <a:r>
              <a:rPr lang="zh-CN" altLang="en-US" dirty="0" smtClean="0"/>
              <a:t>；</a:t>
            </a:r>
            <a:r>
              <a:rPr lang="en-US" altLang="zh-CN" dirty="0" smtClean="0"/>
              <a:t/>
            </a:r>
            <a:br>
              <a:rPr lang="en-US" altLang="zh-CN" dirty="0" smtClean="0"/>
            </a:br>
            <a:r>
              <a:rPr lang="en-US" altLang="zh-CN" dirty="0" smtClean="0"/>
              <a:t>		PMT</a:t>
            </a:r>
            <a:r>
              <a:rPr lang="zh-CN" altLang="en-US" dirty="0" smtClean="0">
                <a:solidFill>
                  <a:srgbClr val="0070C0"/>
                </a:solidFill>
              </a:rPr>
              <a:t>本底高</a:t>
            </a:r>
            <a:r>
              <a:rPr lang="zh-CN" altLang="en-US" dirty="0" smtClean="0"/>
              <a:t>；有效</a:t>
            </a:r>
            <a:r>
              <a:rPr lang="zh-CN" altLang="en-US" dirty="0" smtClean="0">
                <a:solidFill>
                  <a:srgbClr val="0070C0"/>
                </a:solidFill>
              </a:rPr>
              <a:t>面积小</a:t>
            </a:r>
            <a:r>
              <a:rPr lang="zh-CN" altLang="en-US" dirty="0" smtClean="0"/>
              <a:t>；</a:t>
            </a:r>
            <a:r>
              <a:rPr lang="zh-CN" altLang="en-US" dirty="0" smtClean="0">
                <a:solidFill>
                  <a:srgbClr val="0070C0"/>
                </a:solidFill>
              </a:rPr>
              <a:t>成本高</a:t>
            </a:r>
            <a:r>
              <a:rPr lang="en-US" altLang="zh-CN" dirty="0" smtClean="0"/>
              <a:t>……</a:t>
            </a:r>
            <a:endParaRPr lang="en-US" altLang="zh-CN" dirty="0"/>
          </a:p>
          <a:p>
            <a:r>
              <a:rPr lang="zh-CN" altLang="en-US" dirty="0" smtClean="0">
                <a:solidFill>
                  <a:srgbClr val="FF0000"/>
                </a:solidFill>
              </a:rPr>
              <a:t>新的方法：</a:t>
            </a:r>
            <a:r>
              <a:rPr lang="en-US" altLang="zh-CN" dirty="0" err="1" smtClean="0">
                <a:solidFill>
                  <a:srgbClr val="FF0000"/>
                </a:solidFill>
              </a:rPr>
              <a:t>CsI</a:t>
            </a:r>
            <a:r>
              <a:rPr lang="zh-CN" altLang="en-US" dirty="0" smtClean="0">
                <a:solidFill>
                  <a:srgbClr val="FF0000"/>
                </a:solidFill>
              </a:rPr>
              <a:t>光电阴极</a:t>
            </a:r>
            <a:r>
              <a:rPr lang="en-US" altLang="zh-CN" dirty="0" smtClean="0">
                <a:solidFill>
                  <a:srgbClr val="FF0000"/>
                </a:solidFill>
              </a:rPr>
              <a:t>+PTFE-THGEM</a:t>
            </a:r>
          </a:p>
          <a:p>
            <a:pPr lvl="1"/>
            <a:r>
              <a:rPr lang="en-US" altLang="zh-CN" dirty="0" err="1" smtClean="0"/>
              <a:t>CsI</a:t>
            </a:r>
            <a:r>
              <a:rPr lang="zh-CN" altLang="en-US" dirty="0" smtClean="0"/>
              <a:t>光电阴极：</a:t>
            </a:r>
            <a:r>
              <a:rPr lang="en-US" altLang="zh-CN" dirty="0" smtClean="0"/>
              <a:t/>
            </a:r>
            <a:br>
              <a:rPr lang="en-US" altLang="zh-CN" dirty="0" smtClean="0"/>
            </a:br>
            <a:r>
              <a:rPr lang="zh-CN" altLang="en-US" dirty="0" smtClean="0">
                <a:solidFill>
                  <a:srgbClr val="FF0000"/>
                </a:solidFill>
              </a:rPr>
              <a:t>直接探测</a:t>
            </a:r>
            <a:r>
              <a:rPr lang="zh-CN" altLang="en-US" dirty="0" smtClean="0"/>
              <a:t>液氩</a:t>
            </a:r>
            <a:r>
              <a:rPr lang="en-US" altLang="zh-CN" dirty="0" smtClean="0"/>
              <a:t>128 nm</a:t>
            </a:r>
            <a:r>
              <a:rPr lang="zh-CN" altLang="en-US" dirty="0" smtClean="0"/>
              <a:t>的闪烁光，</a:t>
            </a:r>
            <a:r>
              <a:rPr lang="zh-CN" altLang="en-US" dirty="0" smtClean="0">
                <a:solidFill>
                  <a:srgbClr val="FF0000"/>
                </a:solidFill>
              </a:rPr>
              <a:t>高量子效率</a:t>
            </a:r>
            <a:endParaRPr lang="en-US" altLang="zh-CN" dirty="0" smtClean="0">
              <a:solidFill>
                <a:srgbClr val="FF0000"/>
              </a:solidFill>
            </a:endParaRPr>
          </a:p>
          <a:p>
            <a:pPr lvl="1"/>
            <a:r>
              <a:rPr lang="en-US" altLang="zh-CN" dirty="0" smtClean="0"/>
              <a:t>PTFE</a:t>
            </a:r>
            <a:r>
              <a:rPr lang="zh-CN" altLang="en-US" dirty="0" smtClean="0"/>
              <a:t>（聚四氟乙烯）：</a:t>
            </a:r>
            <a:r>
              <a:rPr lang="en-US" altLang="zh-CN" dirty="0" smtClean="0"/>
              <a:t/>
            </a:r>
            <a:br>
              <a:rPr lang="en-US" altLang="zh-CN" dirty="0" smtClean="0"/>
            </a:br>
            <a:r>
              <a:rPr lang="zh-CN" altLang="en-US" dirty="0" smtClean="0">
                <a:solidFill>
                  <a:srgbClr val="FF0000"/>
                </a:solidFill>
              </a:rPr>
              <a:t>低本底</a:t>
            </a:r>
            <a:r>
              <a:rPr lang="zh-CN" altLang="en-US" dirty="0" smtClean="0"/>
              <a:t>，耐低温，绝缘性好</a:t>
            </a:r>
            <a:endParaRPr lang="en-US" altLang="zh-CN" dirty="0" smtClean="0"/>
          </a:p>
          <a:p>
            <a:pPr lvl="1"/>
            <a:r>
              <a:rPr lang="en-US" altLang="zh-CN" dirty="0" smtClean="0"/>
              <a:t>THGEM</a:t>
            </a:r>
            <a:r>
              <a:rPr lang="zh-CN" altLang="en-US" dirty="0" smtClean="0"/>
              <a:t>：</a:t>
            </a:r>
            <a:r>
              <a:rPr lang="en-US" altLang="zh-CN" dirty="0" smtClean="0"/>
              <a:t/>
            </a:r>
            <a:br>
              <a:rPr lang="en-US" altLang="zh-CN" dirty="0" smtClean="0"/>
            </a:br>
            <a:r>
              <a:rPr lang="zh-CN" altLang="en-US" dirty="0" smtClean="0"/>
              <a:t>可直接工作在气氩中，</a:t>
            </a:r>
            <a:r>
              <a:rPr lang="zh-CN" altLang="en-US" dirty="0" smtClean="0">
                <a:solidFill>
                  <a:srgbClr val="FF0000"/>
                </a:solidFill>
              </a:rPr>
              <a:t>成本低</a:t>
            </a:r>
            <a:endParaRPr lang="en-US" altLang="zh-CN" dirty="0" smtClean="0">
              <a:solidFill>
                <a:srgbClr val="FF0000"/>
              </a:solidFill>
            </a:endParaRPr>
          </a:p>
        </p:txBody>
      </p:sp>
      <p:sp>
        <p:nvSpPr>
          <p:cNvPr id="2" name="标题 1"/>
          <p:cNvSpPr>
            <a:spLocks noGrp="1"/>
          </p:cNvSpPr>
          <p:nvPr>
            <p:ph type="title"/>
          </p:nvPr>
        </p:nvSpPr>
        <p:spPr/>
        <p:txBody>
          <a:bodyPr/>
          <a:lstStyle/>
          <a:p>
            <a:r>
              <a:rPr lang="en-US" altLang="zh-CN" dirty="0" smtClean="0"/>
              <a:t>CDEX</a:t>
            </a:r>
            <a:r>
              <a:rPr lang="zh-CN" altLang="en-US" dirty="0" smtClean="0"/>
              <a:t>实验</a:t>
            </a:r>
            <a:endParaRPr lang="zh-CN" altLang="en-US" dirty="0"/>
          </a:p>
        </p:txBody>
      </p:sp>
      <p:sp>
        <p:nvSpPr>
          <p:cNvPr id="5" name="灯片编号占位符 4"/>
          <p:cNvSpPr>
            <a:spLocks noGrp="1"/>
          </p:cNvSpPr>
          <p:nvPr>
            <p:ph type="sldNum" sz="quarter" idx="12"/>
          </p:nvPr>
        </p:nvSpPr>
        <p:spPr/>
        <p:txBody>
          <a:bodyPr/>
          <a:lstStyle/>
          <a:p>
            <a:fld id="{D7433733-2E3F-42DB-8B28-ED266FEE8210}" type="slidenum">
              <a:rPr lang="zh-CN" altLang="en-US" smtClean="0"/>
              <a:t>3</a:t>
            </a:fld>
            <a:endParaRPr lang="zh-CN" altLang="en-US"/>
          </a:p>
        </p:txBody>
      </p:sp>
    </p:spTree>
    <p:extLst>
      <p:ext uri="{BB962C8B-B14F-4D97-AF65-F5344CB8AC3E}">
        <p14:creationId xmlns:p14="http://schemas.microsoft.com/office/powerpoint/2010/main" val="19354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p:spPr>
        <p:txBody>
          <a:bodyPr/>
          <a:lstStyle/>
          <a:p>
            <a:r>
              <a:rPr lang="en-US" altLang="zh-CN" dirty="0" err="1" smtClean="0"/>
              <a:t>CsI</a:t>
            </a:r>
            <a:r>
              <a:rPr lang="en-US" altLang="zh-CN" dirty="0" smtClean="0"/>
              <a:t>-THGEM</a:t>
            </a:r>
            <a:r>
              <a:rPr lang="zh-CN" altLang="en-US" dirty="0" smtClean="0"/>
              <a:t>探测液氩闪烁</a:t>
            </a:r>
            <a:r>
              <a:rPr lang="zh-CN" altLang="en-US" dirty="0" smtClean="0"/>
              <a:t>光面临很多困难！</a:t>
            </a:r>
            <a:endParaRPr lang="en-US" altLang="zh-CN" dirty="0" smtClean="0"/>
          </a:p>
          <a:p>
            <a:r>
              <a:rPr lang="zh-CN" altLang="en-US" dirty="0" smtClean="0"/>
              <a:t>难点一</a:t>
            </a:r>
            <a:r>
              <a:rPr lang="zh-CN" altLang="en-US" dirty="0" smtClean="0"/>
              <a:t>：</a:t>
            </a:r>
            <a:r>
              <a:rPr lang="zh-CN" altLang="en-US" dirty="0" smtClean="0">
                <a:solidFill>
                  <a:srgbClr val="FF0000"/>
                </a:solidFill>
              </a:rPr>
              <a:t>低温</a:t>
            </a:r>
            <a:endParaRPr lang="en-US" altLang="zh-CN" dirty="0" smtClean="0">
              <a:solidFill>
                <a:srgbClr val="FF0000"/>
              </a:solidFill>
            </a:endParaRPr>
          </a:p>
          <a:p>
            <a:pPr lvl="1"/>
            <a:r>
              <a:rPr lang="zh-CN" altLang="en-US" dirty="0" smtClean="0"/>
              <a:t>气体探测器在低温下工作较为困难</a:t>
            </a:r>
            <a:r>
              <a:rPr lang="en-US" altLang="zh-CN" dirty="0" smtClean="0"/>
              <a:t/>
            </a:r>
            <a:br>
              <a:rPr lang="en-US" altLang="zh-CN" dirty="0" smtClean="0"/>
            </a:br>
            <a:r>
              <a:rPr lang="zh-CN" altLang="en-US" dirty="0" smtClean="0"/>
              <a:t>温度低→气体密度大→电子自由程短→不容易雪崩倍增</a:t>
            </a:r>
            <a:endParaRPr lang="en-US" altLang="zh-CN" dirty="0" smtClean="0"/>
          </a:p>
          <a:p>
            <a:pPr lvl="1"/>
            <a:r>
              <a:rPr lang="zh-CN" altLang="en-US" dirty="0" smtClean="0"/>
              <a:t>高密度气体对</a:t>
            </a:r>
            <a:r>
              <a:rPr lang="en-US" altLang="zh-CN" dirty="0" err="1" smtClean="0"/>
              <a:t>CsI</a:t>
            </a:r>
            <a:r>
              <a:rPr lang="zh-CN" altLang="en-US" dirty="0" smtClean="0"/>
              <a:t>的光电子收集也有很大负面影响</a:t>
            </a:r>
            <a:endParaRPr lang="en-US" altLang="zh-CN" dirty="0" smtClean="0"/>
          </a:p>
          <a:p>
            <a:r>
              <a:rPr lang="zh-CN" altLang="en-US" dirty="0" smtClean="0"/>
              <a:t>难点二</a:t>
            </a:r>
            <a:r>
              <a:rPr lang="zh-CN" altLang="en-US" dirty="0" smtClean="0"/>
              <a:t>：</a:t>
            </a:r>
            <a:r>
              <a:rPr lang="zh-CN" altLang="en-US" dirty="0" smtClean="0">
                <a:solidFill>
                  <a:srgbClr val="FF0000"/>
                </a:solidFill>
              </a:rPr>
              <a:t>工作气体（</a:t>
            </a:r>
            <a:r>
              <a:rPr lang="en-US" altLang="zh-CN" dirty="0" err="1" smtClean="0">
                <a:solidFill>
                  <a:srgbClr val="FF0000"/>
                </a:solidFill>
              </a:rPr>
              <a:t>Ar</a:t>
            </a:r>
            <a:r>
              <a:rPr lang="zh-CN" altLang="en-US" dirty="0" smtClean="0">
                <a:solidFill>
                  <a:srgbClr val="FF0000"/>
                </a:solidFill>
              </a:rPr>
              <a:t>）的纯度</a:t>
            </a:r>
            <a:endParaRPr lang="en-US" altLang="zh-CN" dirty="0" smtClean="0">
              <a:solidFill>
                <a:srgbClr val="FF0000"/>
              </a:solidFill>
            </a:endParaRPr>
          </a:p>
          <a:p>
            <a:pPr lvl="1"/>
            <a:r>
              <a:rPr lang="zh-CN" altLang="en-US" dirty="0" smtClean="0"/>
              <a:t>低温下多分子气体大都液化，</a:t>
            </a:r>
            <a:r>
              <a:rPr lang="en-US" altLang="zh-CN" dirty="0" err="1" smtClean="0"/>
              <a:t>Ar</a:t>
            </a:r>
            <a:r>
              <a:rPr lang="zh-CN" altLang="en-US" dirty="0" smtClean="0"/>
              <a:t>气更为纯净</a:t>
            </a:r>
            <a:endParaRPr lang="en-US" altLang="zh-CN" dirty="0" smtClean="0"/>
          </a:p>
          <a:p>
            <a:pPr lvl="1"/>
            <a:r>
              <a:rPr lang="zh-CN" altLang="en-US" dirty="0" smtClean="0"/>
              <a:t>纯净</a:t>
            </a:r>
            <a:r>
              <a:rPr lang="en-US" altLang="zh-CN" dirty="0" err="1" smtClean="0"/>
              <a:t>Ar</a:t>
            </a:r>
            <a:r>
              <a:rPr lang="zh-CN" altLang="en-US" dirty="0" smtClean="0"/>
              <a:t>气中光子反馈和离子反馈更加强烈</a:t>
            </a:r>
            <a:endParaRPr lang="en-US" altLang="zh-CN" dirty="0" smtClean="0"/>
          </a:p>
          <a:p>
            <a:pPr lvl="0"/>
            <a:r>
              <a:rPr lang="zh-CN" altLang="en-US" dirty="0" smtClean="0">
                <a:solidFill>
                  <a:prstClr val="black"/>
                </a:solidFill>
              </a:rPr>
              <a:t>难点三</a:t>
            </a:r>
            <a:r>
              <a:rPr lang="zh-CN" altLang="en-US" dirty="0" smtClean="0">
                <a:solidFill>
                  <a:prstClr val="black"/>
                </a:solidFill>
              </a:rPr>
              <a:t>：</a:t>
            </a:r>
            <a:r>
              <a:rPr lang="zh-CN" altLang="en-US" dirty="0">
                <a:solidFill>
                  <a:srgbClr val="FF0000"/>
                </a:solidFill>
              </a:rPr>
              <a:t>闪烁</a:t>
            </a:r>
            <a:r>
              <a:rPr lang="zh-CN" altLang="en-US" dirty="0" smtClean="0">
                <a:solidFill>
                  <a:srgbClr val="FF0000"/>
                </a:solidFill>
              </a:rPr>
              <a:t>光传输</a:t>
            </a:r>
            <a:endParaRPr lang="en-US" altLang="zh-CN" dirty="0" smtClean="0">
              <a:solidFill>
                <a:srgbClr val="FF0000"/>
              </a:solidFill>
            </a:endParaRPr>
          </a:p>
          <a:p>
            <a:pPr lvl="1"/>
            <a:r>
              <a:rPr lang="zh-CN" altLang="en-US" dirty="0" smtClean="0">
                <a:solidFill>
                  <a:prstClr val="black"/>
                </a:solidFill>
              </a:rPr>
              <a:t>闪烁光需要从液相传输到气相才能被探测</a:t>
            </a:r>
            <a:endParaRPr lang="en-US" altLang="zh-CN" dirty="0" smtClean="0">
              <a:solidFill>
                <a:prstClr val="black"/>
              </a:solidFill>
            </a:endParaRPr>
          </a:p>
          <a:p>
            <a:pPr lvl="1"/>
            <a:r>
              <a:rPr lang="zh-CN" altLang="en-US" dirty="0" smtClean="0">
                <a:solidFill>
                  <a:prstClr val="black"/>
                </a:solidFill>
              </a:rPr>
              <a:t>液氩纯度不够，闪烁光会被严重吸收</a:t>
            </a:r>
            <a:endParaRPr lang="en-US" altLang="zh-CN" dirty="0">
              <a:solidFill>
                <a:prstClr val="black"/>
              </a:solidFill>
            </a:endParaRPr>
          </a:p>
        </p:txBody>
      </p:sp>
      <p:sp>
        <p:nvSpPr>
          <p:cNvPr id="2" name="标题 1"/>
          <p:cNvSpPr>
            <a:spLocks noGrp="1"/>
          </p:cNvSpPr>
          <p:nvPr>
            <p:ph type="title"/>
          </p:nvPr>
        </p:nvSpPr>
        <p:spPr/>
        <p:txBody>
          <a:bodyPr/>
          <a:lstStyle/>
          <a:p>
            <a:r>
              <a:rPr lang="en-US" altLang="zh-CN" dirty="0" smtClean="0"/>
              <a:t>CDEX</a:t>
            </a:r>
            <a:r>
              <a:rPr lang="zh-CN" altLang="en-US" dirty="0" smtClean="0"/>
              <a:t>实验</a:t>
            </a:r>
            <a:endParaRPr lang="zh-CN" altLang="en-US" dirty="0"/>
          </a:p>
        </p:txBody>
      </p:sp>
      <p:sp>
        <p:nvSpPr>
          <p:cNvPr id="4" name="灯片编号占位符 3"/>
          <p:cNvSpPr>
            <a:spLocks noGrp="1"/>
          </p:cNvSpPr>
          <p:nvPr>
            <p:ph type="sldNum" sz="quarter" idx="12"/>
          </p:nvPr>
        </p:nvSpPr>
        <p:spPr/>
        <p:txBody>
          <a:bodyPr/>
          <a:lstStyle/>
          <a:p>
            <a:fld id="{D7433733-2E3F-42DB-8B28-ED266FEE8210}" type="slidenum">
              <a:rPr lang="zh-CN" altLang="en-US" smtClean="0"/>
              <a:t>4</a:t>
            </a:fld>
            <a:endParaRPr lang="zh-CN" altLang="en-US"/>
          </a:p>
        </p:txBody>
      </p:sp>
    </p:spTree>
    <p:extLst>
      <p:ext uri="{BB962C8B-B14F-4D97-AF65-F5344CB8AC3E}">
        <p14:creationId xmlns:p14="http://schemas.microsoft.com/office/powerpoint/2010/main" val="17829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457200" y="1786721"/>
            <a:ext cx="5321807" cy="4525963"/>
          </a:xfrm>
        </p:spPr>
        <p:txBody>
          <a:bodyPr>
            <a:normAutofit/>
          </a:bodyPr>
          <a:lstStyle/>
          <a:p>
            <a:pPr>
              <a:lnSpc>
                <a:spcPct val="150000"/>
              </a:lnSpc>
            </a:pPr>
            <a:r>
              <a:rPr lang="zh-CN" altLang="en-US" dirty="0" smtClean="0"/>
              <a:t>在</a:t>
            </a:r>
            <a:r>
              <a:rPr lang="en-US" altLang="zh-CN" dirty="0" smtClean="0"/>
              <a:t>128nm</a:t>
            </a:r>
            <a:r>
              <a:rPr lang="zh-CN" altLang="en-US" dirty="0" smtClean="0"/>
              <a:t>处具有</a:t>
            </a:r>
            <a:r>
              <a:rPr lang="zh-CN" altLang="en-US" dirty="0" smtClean="0">
                <a:solidFill>
                  <a:srgbClr val="FF0000"/>
                </a:solidFill>
              </a:rPr>
              <a:t>较高的量子效率</a:t>
            </a:r>
            <a:r>
              <a:rPr lang="en-US" altLang="zh-CN" dirty="0" smtClean="0"/>
              <a:t>(QE)</a:t>
            </a:r>
            <a:br>
              <a:rPr lang="en-US" altLang="zh-CN" dirty="0" smtClean="0"/>
            </a:br>
            <a:r>
              <a:rPr lang="en-US" altLang="zh-CN" sz="1600" dirty="0" smtClean="0"/>
              <a:t>QE</a:t>
            </a:r>
            <a:r>
              <a:rPr lang="zh-CN" altLang="en-US" sz="1600" dirty="0"/>
              <a:t>：光电阴极射出的</a:t>
            </a:r>
            <a:r>
              <a:rPr lang="zh-CN" altLang="en-US" sz="1600" dirty="0">
                <a:solidFill>
                  <a:srgbClr val="FF0000"/>
                </a:solidFill>
              </a:rPr>
              <a:t>光电子数</a:t>
            </a:r>
            <a:r>
              <a:rPr lang="zh-CN" altLang="en-US" sz="1600" dirty="0"/>
              <a:t>与入射</a:t>
            </a:r>
            <a:r>
              <a:rPr lang="zh-CN" altLang="en-US" sz="1600" dirty="0">
                <a:solidFill>
                  <a:srgbClr val="FF0000"/>
                </a:solidFill>
              </a:rPr>
              <a:t>光子数</a:t>
            </a:r>
            <a:r>
              <a:rPr lang="zh-CN" altLang="en-US" sz="1600" dirty="0"/>
              <a:t>的比值</a:t>
            </a:r>
            <a:r>
              <a:rPr lang="zh-CN" altLang="en-US" sz="1600" dirty="0" smtClean="0"/>
              <a:t>。</a:t>
            </a:r>
            <a:endParaRPr lang="en-US" altLang="zh-CN" sz="1600" dirty="0" smtClean="0"/>
          </a:p>
          <a:p>
            <a:pPr>
              <a:lnSpc>
                <a:spcPct val="150000"/>
              </a:lnSpc>
            </a:pPr>
            <a:r>
              <a:rPr lang="zh-CN" altLang="en-US" dirty="0" smtClean="0"/>
              <a:t>稳定性好，耐</a:t>
            </a:r>
            <a:r>
              <a:rPr lang="en-US" altLang="zh-CN" dirty="0" smtClean="0"/>
              <a:t>VUV</a:t>
            </a:r>
            <a:r>
              <a:rPr lang="zh-CN" altLang="en-US" dirty="0" smtClean="0"/>
              <a:t>光子辐射</a:t>
            </a:r>
            <a:endParaRPr lang="en-US" altLang="zh-CN" dirty="0" smtClean="0"/>
          </a:p>
        </p:txBody>
      </p:sp>
      <p:sp>
        <p:nvSpPr>
          <p:cNvPr id="2" name="标题 1"/>
          <p:cNvSpPr>
            <a:spLocks noGrp="1"/>
          </p:cNvSpPr>
          <p:nvPr>
            <p:ph type="title"/>
          </p:nvPr>
        </p:nvSpPr>
        <p:spPr/>
        <p:txBody>
          <a:bodyPr/>
          <a:lstStyle/>
          <a:p>
            <a:r>
              <a:rPr lang="en-US" altLang="zh-CN" dirty="0" err="1" smtClean="0"/>
              <a:t>CsI</a:t>
            </a:r>
            <a:r>
              <a:rPr lang="zh-CN" altLang="en-US" dirty="0" smtClean="0"/>
              <a:t>光电阴极</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5747827" y="1032367"/>
            <a:ext cx="2938973" cy="2808862"/>
          </a:xfrm>
          <a:prstGeom prst="rect">
            <a:avLst/>
          </a:prstGeom>
        </p:spPr>
      </p:pic>
      <p:sp>
        <p:nvSpPr>
          <p:cNvPr id="3" name="灯片编号占位符 2"/>
          <p:cNvSpPr>
            <a:spLocks noGrp="1"/>
          </p:cNvSpPr>
          <p:nvPr>
            <p:ph type="sldNum" sz="quarter" idx="12"/>
          </p:nvPr>
        </p:nvSpPr>
        <p:spPr/>
        <p:txBody>
          <a:bodyPr/>
          <a:lstStyle/>
          <a:p>
            <a:fld id="{515841D9-31DA-486D-B8CC-56BAAAB9B86E}" type="slidenum">
              <a:rPr lang="zh-CN" altLang="en-US" smtClean="0"/>
              <a:t>5</a:t>
            </a:fld>
            <a:endParaRPr lang="zh-CN" altLang="en-US"/>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44" y="3659794"/>
            <a:ext cx="3279648" cy="2972780"/>
          </a:xfrm>
          <a:prstGeom prst="rect">
            <a:avLst/>
          </a:prstGeom>
        </p:spPr>
      </p:pic>
      <p:sp>
        <p:nvSpPr>
          <p:cNvPr id="13" name="文本框 12"/>
          <p:cNvSpPr txBox="1"/>
          <p:nvPr/>
        </p:nvSpPr>
        <p:spPr>
          <a:xfrm>
            <a:off x="4644008" y="3841229"/>
            <a:ext cx="4412063" cy="2862322"/>
          </a:xfrm>
          <a:prstGeom prst="rect">
            <a:avLst/>
          </a:prstGeom>
          <a:noFill/>
        </p:spPr>
        <p:txBody>
          <a:bodyPr wrap="square" rtlCol="0">
            <a:spAutoFit/>
          </a:bodyPr>
          <a:lstStyle/>
          <a:p>
            <a:pPr algn="just">
              <a:lnSpc>
                <a:spcPct val="150000"/>
              </a:lnSpc>
            </a:pPr>
            <a:r>
              <a:rPr lang="zh-CN" altLang="en-US" sz="2400" dirty="0" smtClean="0">
                <a:solidFill>
                  <a:prstClr val="black"/>
                </a:solidFill>
                <a:latin typeface="华文楷体" panose="02010600040101010101" pitchFamily="2" charset="-122"/>
                <a:ea typeface="华文楷体" panose="02010600040101010101" pitchFamily="2" charset="-122"/>
              </a:rPr>
              <a:t>真空蒸镀</a:t>
            </a:r>
            <a:r>
              <a:rPr lang="en-US" altLang="zh-CN" sz="2400" dirty="0" err="1" smtClean="0">
                <a:solidFill>
                  <a:prstClr val="black"/>
                </a:solidFill>
                <a:latin typeface="华文楷体" panose="02010600040101010101" pitchFamily="2" charset="-122"/>
                <a:ea typeface="华文楷体" panose="02010600040101010101" pitchFamily="2" charset="-122"/>
              </a:rPr>
              <a:t>CsI</a:t>
            </a:r>
            <a:r>
              <a:rPr lang="zh-CN" altLang="en-US" sz="2400" dirty="0" smtClean="0">
                <a:solidFill>
                  <a:prstClr val="black"/>
                </a:solidFill>
                <a:latin typeface="华文楷体" panose="02010600040101010101" pitchFamily="2" charset="-122"/>
                <a:ea typeface="华文楷体" panose="02010600040101010101" pitchFamily="2" charset="-122"/>
              </a:rPr>
              <a:t>工艺：</a:t>
            </a:r>
            <a:endParaRPr lang="en-US" altLang="zh-CN" sz="2400" dirty="0" smtClean="0">
              <a:solidFill>
                <a:prstClr val="black"/>
              </a:solidFill>
              <a:latin typeface="华文楷体" panose="02010600040101010101" pitchFamily="2" charset="-122"/>
              <a:ea typeface="华文楷体" panose="02010600040101010101" pitchFamily="2" charset="-122"/>
            </a:endParaRPr>
          </a:p>
          <a:p>
            <a:pPr marL="342900" indent="-342900" algn="just">
              <a:lnSpc>
                <a:spcPct val="150000"/>
              </a:lnSpc>
              <a:buFont typeface="Arial" panose="020B0604020202020204" pitchFamily="34" charset="0"/>
              <a:buChar char="•"/>
            </a:pPr>
            <a:r>
              <a:rPr lang="zh-CN" altLang="en-US" sz="2400" dirty="0" smtClean="0">
                <a:solidFill>
                  <a:prstClr val="black"/>
                </a:solidFill>
                <a:latin typeface="华文楷体" panose="02010600040101010101" pitchFamily="2" charset="-122"/>
                <a:ea typeface="华文楷体" panose="02010600040101010101" pitchFamily="2" charset="-122"/>
              </a:rPr>
              <a:t>加热基材至</a:t>
            </a:r>
            <a:r>
              <a:rPr lang="en-US" altLang="zh-CN" sz="2400" dirty="0" smtClean="0">
                <a:solidFill>
                  <a:prstClr val="black"/>
                </a:solidFill>
                <a:latin typeface="华文楷体" panose="02010600040101010101" pitchFamily="2" charset="-122"/>
                <a:ea typeface="华文楷体" panose="02010600040101010101" pitchFamily="2" charset="-122"/>
              </a:rPr>
              <a:t>60</a:t>
            </a:r>
            <a:r>
              <a:rPr lang="zh-CN" altLang="en-US" sz="2400" dirty="0" smtClean="0">
                <a:solidFill>
                  <a:prstClr val="black"/>
                </a:solidFill>
                <a:latin typeface="华文楷体" panose="02010600040101010101" pitchFamily="2" charset="-122"/>
                <a:ea typeface="华文楷体" panose="02010600040101010101" pitchFamily="2" charset="-122"/>
              </a:rPr>
              <a:t>℃</a:t>
            </a:r>
            <a:endParaRPr lang="en-US" altLang="zh-CN" sz="2400" dirty="0" smtClean="0">
              <a:solidFill>
                <a:prstClr val="black"/>
              </a:solidFill>
              <a:latin typeface="华文楷体" panose="02010600040101010101" pitchFamily="2" charset="-122"/>
              <a:ea typeface="华文楷体" panose="02010600040101010101" pitchFamily="2" charset="-122"/>
            </a:endParaRPr>
          </a:p>
          <a:p>
            <a:pPr marL="342900" indent="-342900" algn="just">
              <a:lnSpc>
                <a:spcPct val="150000"/>
              </a:lnSpc>
              <a:buFont typeface="Arial" panose="020B0604020202020204" pitchFamily="34" charset="0"/>
              <a:buChar char="•"/>
            </a:pPr>
            <a:r>
              <a:rPr lang="zh-CN" altLang="en-US" sz="2400" dirty="0" smtClean="0">
                <a:solidFill>
                  <a:prstClr val="black"/>
                </a:solidFill>
                <a:latin typeface="华文楷体" panose="02010600040101010101" pitchFamily="2" charset="-122"/>
                <a:ea typeface="华文楷体" panose="02010600040101010101" pitchFamily="2" charset="-122"/>
              </a:rPr>
              <a:t>抽真空至</a:t>
            </a:r>
            <a:r>
              <a:rPr lang="en-US" altLang="zh-CN" sz="2400" dirty="0" smtClean="0">
                <a:solidFill>
                  <a:prstClr val="black"/>
                </a:solidFill>
                <a:latin typeface="华文楷体" panose="02010600040101010101" pitchFamily="2" charset="-122"/>
                <a:ea typeface="华文楷体" panose="02010600040101010101" pitchFamily="2" charset="-122"/>
              </a:rPr>
              <a:t>2×10</a:t>
            </a:r>
            <a:r>
              <a:rPr lang="en-US" altLang="zh-CN" sz="2400" baseline="30000" dirty="0" smtClean="0">
                <a:solidFill>
                  <a:prstClr val="black"/>
                </a:solidFill>
                <a:latin typeface="华文楷体" panose="02010600040101010101" pitchFamily="2" charset="-122"/>
                <a:ea typeface="华文楷体" panose="02010600040101010101" pitchFamily="2" charset="-122"/>
              </a:rPr>
              <a:t>-3</a:t>
            </a:r>
            <a:r>
              <a:rPr lang="en-US" altLang="zh-CN" sz="2400" dirty="0" smtClean="0">
                <a:solidFill>
                  <a:prstClr val="black"/>
                </a:solidFill>
                <a:latin typeface="华文楷体" panose="02010600040101010101" pitchFamily="2" charset="-122"/>
                <a:ea typeface="华文楷体" panose="02010600040101010101" pitchFamily="2" charset="-122"/>
              </a:rPr>
              <a:t> Pa</a:t>
            </a:r>
          </a:p>
          <a:p>
            <a:pPr marL="342900" indent="-342900" algn="just">
              <a:lnSpc>
                <a:spcPct val="150000"/>
              </a:lnSpc>
              <a:buFont typeface="Arial" panose="020B0604020202020204" pitchFamily="34" charset="0"/>
              <a:buChar char="•"/>
            </a:pPr>
            <a:r>
              <a:rPr lang="zh-CN" altLang="en-US" sz="2400" dirty="0" smtClean="0">
                <a:solidFill>
                  <a:prstClr val="black"/>
                </a:solidFill>
                <a:latin typeface="华文楷体" panose="02010600040101010101" pitchFamily="2" charset="-122"/>
                <a:ea typeface="华文楷体" panose="02010600040101010101" pitchFamily="2" charset="-122"/>
              </a:rPr>
              <a:t>加热蒸镀</a:t>
            </a:r>
            <a:r>
              <a:rPr lang="en-US" altLang="zh-CN" sz="2400" dirty="0" err="1" smtClean="0">
                <a:solidFill>
                  <a:prstClr val="black"/>
                </a:solidFill>
                <a:latin typeface="华文楷体" panose="02010600040101010101" pitchFamily="2" charset="-122"/>
                <a:ea typeface="华文楷体" panose="02010600040101010101" pitchFamily="2" charset="-122"/>
              </a:rPr>
              <a:t>CsI</a:t>
            </a:r>
            <a:endParaRPr lang="en-US" altLang="zh-CN" sz="2400" dirty="0" smtClean="0">
              <a:solidFill>
                <a:prstClr val="black"/>
              </a:solidFill>
              <a:latin typeface="华文楷体" panose="02010600040101010101" pitchFamily="2" charset="-122"/>
              <a:ea typeface="华文楷体" panose="02010600040101010101" pitchFamily="2" charset="-122"/>
            </a:endParaRPr>
          </a:p>
          <a:p>
            <a:pPr marL="342900" indent="-342900" algn="just">
              <a:lnSpc>
                <a:spcPct val="150000"/>
              </a:lnSpc>
              <a:buFont typeface="Arial" panose="020B0604020202020204" pitchFamily="34" charset="0"/>
              <a:buChar char="•"/>
            </a:pPr>
            <a:r>
              <a:rPr lang="zh-CN" altLang="en-US" sz="2400" dirty="0" smtClean="0">
                <a:solidFill>
                  <a:prstClr val="black"/>
                </a:solidFill>
                <a:latin typeface="华文楷体" panose="02010600040101010101" pitchFamily="2" charset="-122"/>
                <a:ea typeface="华文楷体" panose="02010600040101010101" pitchFamily="2" charset="-122"/>
              </a:rPr>
              <a:t>加热至</a:t>
            </a:r>
            <a:r>
              <a:rPr lang="en-US" altLang="zh-CN" sz="2400" dirty="0" smtClean="0">
                <a:solidFill>
                  <a:prstClr val="black"/>
                </a:solidFill>
                <a:latin typeface="华文楷体" panose="02010600040101010101" pitchFamily="2" charset="-122"/>
                <a:ea typeface="华文楷体" panose="02010600040101010101" pitchFamily="2" charset="-122"/>
              </a:rPr>
              <a:t>70</a:t>
            </a:r>
            <a:r>
              <a:rPr lang="zh-CN" altLang="en-US" sz="2400" dirty="0" smtClean="0">
                <a:solidFill>
                  <a:prstClr val="black"/>
                </a:solidFill>
                <a:latin typeface="华文楷体" panose="02010600040101010101" pitchFamily="2" charset="-122"/>
                <a:ea typeface="华文楷体" panose="02010600040101010101" pitchFamily="2" charset="-122"/>
              </a:rPr>
              <a:t>℃，持续</a:t>
            </a:r>
            <a:r>
              <a:rPr lang="en-US" altLang="zh-CN" sz="2400" dirty="0" smtClean="0">
                <a:solidFill>
                  <a:prstClr val="black"/>
                </a:solidFill>
                <a:latin typeface="华文楷体" panose="02010600040101010101" pitchFamily="2" charset="-122"/>
                <a:ea typeface="华文楷体" panose="02010600040101010101" pitchFamily="2" charset="-122"/>
              </a:rPr>
              <a:t>3 h</a:t>
            </a:r>
            <a:endParaRPr lang="en-US" altLang="zh-CN" sz="2400" dirty="0">
              <a:solidFill>
                <a:prstClr val="black"/>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20211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p:spPr>
        <p:txBody>
          <a:bodyPr/>
          <a:lstStyle/>
          <a:p>
            <a:r>
              <a:rPr lang="zh-CN" altLang="en-US" dirty="0" smtClean="0"/>
              <a:t>使用</a:t>
            </a:r>
            <a:r>
              <a:rPr lang="en-US" altLang="zh-CN" dirty="0" smtClean="0"/>
              <a:t>2</a:t>
            </a:r>
            <a:r>
              <a:rPr lang="zh-CN" altLang="en-US" dirty="0" smtClean="0"/>
              <a:t>种不同的基材：</a:t>
            </a:r>
            <a:r>
              <a:rPr lang="en-US" altLang="zh-CN" dirty="0" smtClean="0">
                <a:solidFill>
                  <a:srgbClr val="FF0000"/>
                </a:solidFill>
              </a:rPr>
              <a:t>PTFE</a:t>
            </a:r>
            <a:r>
              <a:rPr lang="zh-CN" altLang="en-US" dirty="0" smtClean="0"/>
              <a:t>和</a:t>
            </a:r>
            <a:r>
              <a:rPr lang="en-US" altLang="zh-CN" dirty="0" smtClean="0">
                <a:solidFill>
                  <a:srgbClr val="FF0000"/>
                </a:solidFill>
              </a:rPr>
              <a:t>FR-4</a:t>
            </a:r>
          </a:p>
          <a:p>
            <a:pPr lvl="1"/>
            <a:r>
              <a:rPr lang="en-US" altLang="zh-CN" dirty="0" smtClean="0"/>
              <a:t>FR-4</a:t>
            </a:r>
            <a:r>
              <a:rPr lang="zh-CN" altLang="en-US" dirty="0" smtClean="0"/>
              <a:t>，最常用的</a:t>
            </a:r>
            <a:r>
              <a:rPr lang="en-US" altLang="zh-CN" dirty="0" smtClean="0"/>
              <a:t>PCB</a:t>
            </a:r>
            <a:r>
              <a:rPr lang="zh-CN" altLang="en-US" dirty="0" smtClean="0"/>
              <a:t>板基材，本底辐射较高；</a:t>
            </a:r>
            <a:endParaRPr lang="en-US" altLang="zh-CN" dirty="0" smtClean="0"/>
          </a:p>
          <a:p>
            <a:pPr lvl="1"/>
            <a:r>
              <a:rPr lang="en-US" altLang="zh-CN" dirty="0" smtClean="0">
                <a:solidFill>
                  <a:srgbClr val="FF0000"/>
                </a:solidFill>
              </a:rPr>
              <a:t>PTFE</a:t>
            </a:r>
            <a:r>
              <a:rPr lang="zh-CN" altLang="en-US" dirty="0" smtClean="0">
                <a:solidFill>
                  <a:srgbClr val="FF0000"/>
                </a:solidFill>
              </a:rPr>
              <a:t>，即聚四氟乙烯，本底辐射较低；</a:t>
            </a:r>
            <a:endParaRPr lang="en-US" altLang="zh-CN" dirty="0" smtClean="0">
              <a:solidFill>
                <a:srgbClr val="FF0000"/>
              </a:solidFill>
            </a:endParaRPr>
          </a:p>
          <a:p>
            <a:r>
              <a:rPr lang="zh-CN" altLang="en-US" dirty="0" smtClean="0"/>
              <a:t>由于</a:t>
            </a:r>
            <a:r>
              <a:rPr lang="en-US" altLang="zh-CN" dirty="0" err="1" smtClean="0"/>
              <a:t>CsI</a:t>
            </a:r>
            <a:r>
              <a:rPr lang="zh-CN" altLang="en-US" dirty="0" smtClean="0"/>
              <a:t>会与</a:t>
            </a:r>
            <a:r>
              <a:rPr lang="en-US" altLang="zh-CN" dirty="0" smtClean="0"/>
              <a:t>Cu</a:t>
            </a:r>
            <a:r>
              <a:rPr lang="zh-CN" altLang="en-US" dirty="0" smtClean="0"/>
              <a:t>发生化学反应，</a:t>
            </a:r>
            <a:r>
              <a:rPr lang="en-US" altLang="zh-CN" dirty="0" smtClean="0"/>
              <a:t>Cu</a:t>
            </a:r>
            <a:r>
              <a:rPr lang="zh-CN" altLang="en-US" dirty="0" smtClean="0"/>
              <a:t>层上面必须镀金</a:t>
            </a:r>
            <a:endParaRPr lang="en-US" altLang="zh-CN" dirty="0" smtClean="0"/>
          </a:p>
          <a:p>
            <a:r>
              <a:rPr lang="en-US" altLang="zh-CN" dirty="0" smtClean="0"/>
              <a:t>PTFE</a:t>
            </a:r>
            <a:r>
              <a:rPr lang="zh-CN" altLang="en-US" dirty="0" smtClean="0"/>
              <a:t>材料使用两种不同的镀金工艺：</a:t>
            </a:r>
            <a:r>
              <a:rPr lang="en-US" altLang="zh-CN" dirty="0" smtClean="0"/>
              <a:t>Cu/Au</a:t>
            </a:r>
            <a:r>
              <a:rPr lang="zh-CN" altLang="en-US" dirty="0" smtClean="0"/>
              <a:t>和</a:t>
            </a:r>
            <a:r>
              <a:rPr lang="en-US" altLang="zh-CN" dirty="0" smtClean="0"/>
              <a:t>Cu/Ni/Au</a:t>
            </a:r>
          </a:p>
        </p:txBody>
      </p:sp>
      <p:sp>
        <p:nvSpPr>
          <p:cNvPr id="2" name="标题 1"/>
          <p:cNvSpPr>
            <a:spLocks noGrp="1"/>
          </p:cNvSpPr>
          <p:nvPr>
            <p:ph type="title"/>
          </p:nvPr>
        </p:nvSpPr>
        <p:spPr/>
        <p:txBody>
          <a:bodyPr/>
          <a:lstStyle/>
          <a:p>
            <a:r>
              <a:rPr lang="en-US" altLang="zh-CN" dirty="0" err="1" smtClean="0"/>
              <a:t>CsI</a:t>
            </a:r>
            <a:r>
              <a:rPr lang="zh-CN" altLang="en-US" dirty="0" smtClean="0"/>
              <a:t>光电阴极</a:t>
            </a:r>
            <a:endParaRPr lang="zh-CN" altLang="en-US" dirty="0"/>
          </a:p>
        </p:txBody>
      </p:sp>
      <p:pic>
        <p:nvPicPr>
          <p:cNvPr id="6" name="图片 5"/>
          <p:cNvPicPr>
            <a:picLocks noChangeAspect="1"/>
          </p:cNvPicPr>
          <p:nvPr/>
        </p:nvPicPr>
        <p:blipFill rotWithShape="1">
          <a:blip r:embed="rId2"/>
          <a:srcRect t="14794"/>
          <a:stretch/>
        </p:blipFill>
        <p:spPr>
          <a:xfrm>
            <a:off x="853243" y="4229455"/>
            <a:ext cx="7437514" cy="1603167"/>
          </a:xfrm>
          <a:prstGeom prst="rect">
            <a:avLst/>
          </a:prstGeom>
        </p:spPr>
      </p:pic>
      <p:sp>
        <p:nvSpPr>
          <p:cNvPr id="4" name="灯片编号占位符 3"/>
          <p:cNvSpPr>
            <a:spLocks noGrp="1"/>
          </p:cNvSpPr>
          <p:nvPr>
            <p:ph type="sldNum" sz="quarter" idx="12"/>
          </p:nvPr>
        </p:nvSpPr>
        <p:spPr/>
        <p:txBody>
          <a:bodyPr/>
          <a:lstStyle/>
          <a:p>
            <a:fld id="{D7433733-2E3F-42DB-8B28-ED266FEE8210}" type="slidenum">
              <a:rPr lang="zh-CN" altLang="en-US" smtClean="0"/>
              <a:t>6</a:t>
            </a:fld>
            <a:endParaRPr lang="zh-CN" altLang="en-US"/>
          </a:p>
        </p:txBody>
      </p:sp>
    </p:spTree>
    <p:extLst>
      <p:ext uri="{BB962C8B-B14F-4D97-AF65-F5344CB8AC3E}">
        <p14:creationId xmlns:p14="http://schemas.microsoft.com/office/powerpoint/2010/main" val="14675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8688" t="8832" r="10637" b="4617"/>
          <a:stretch/>
        </p:blipFill>
        <p:spPr>
          <a:xfrm>
            <a:off x="4326055" y="1767874"/>
            <a:ext cx="3621225" cy="2729846"/>
          </a:xfrm>
          <a:prstGeom prst="rect">
            <a:avLst/>
          </a:prstGeom>
        </p:spPr>
      </p:pic>
      <p:sp>
        <p:nvSpPr>
          <p:cNvPr id="2" name="标题 1"/>
          <p:cNvSpPr>
            <a:spLocks noGrp="1"/>
          </p:cNvSpPr>
          <p:nvPr>
            <p:ph type="title"/>
          </p:nvPr>
        </p:nvSpPr>
        <p:spPr/>
        <p:txBody>
          <a:bodyPr/>
          <a:lstStyle/>
          <a:p>
            <a:r>
              <a:rPr lang="en-US" altLang="zh-CN" dirty="0" err="1"/>
              <a:t>CsI</a:t>
            </a:r>
            <a:r>
              <a:rPr lang="zh-CN" altLang="en-US" dirty="0"/>
              <a:t>光电阴极</a:t>
            </a:r>
          </a:p>
        </p:txBody>
      </p:sp>
      <p:sp>
        <p:nvSpPr>
          <p:cNvPr id="9" name="灯片编号占位符 8"/>
          <p:cNvSpPr>
            <a:spLocks noGrp="1"/>
          </p:cNvSpPr>
          <p:nvPr>
            <p:ph type="sldNum" sz="quarter" idx="12"/>
          </p:nvPr>
        </p:nvSpPr>
        <p:spPr/>
        <p:txBody>
          <a:bodyPr/>
          <a:lstStyle/>
          <a:p>
            <a:fld id="{515841D9-31DA-486D-B8CC-56BAAAB9B86E}" type="slidenum">
              <a:rPr lang="zh-CN" altLang="en-US" smtClean="0"/>
              <a:t>7</a:t>
            </a:fld>
            <a:endParaRPr lang="zh-CN" altLang="en-US"/>
          </a:p>
        </p:txBody>
      </p:sp>
      <p:sp>
        <p:nvSpPr>
          <p:cNvPr id="11" name="矩形 10"/>
          <p:cNvSpPr/>
          <p:nvPr/>
        </p:nvSpPr>
        <p:spPr>
          <a:xfrm>
            <a:off x="442996" y="4698875"/>
            <a:ext cx="8126424" cy="150810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室温</a:t>
            </a:r>
            <a:r>
              <a:rPr lang="zh-CN" altLang="en-US" sz="2400" dirty="0" smtClean="0">
                <a:latin typeface="华文楷体" panose="02010600040101010101" pitchFamily="2" charset="-122"/>
                <a:ea typeface="华文楷体" panose="02010600040101010101" pitchFamily="2" charset="-122"/>
              </a:rPr>
              <a:t>下测得</a:t>
            </a:r>
            <a:r>
              <a:rPr lang="en-US" altLang="zh-CN" sz="2400" dirty="0" err="1"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的</a:t>
            </a:r>
            <a:r>
              <a:rPr lang="en-US" altLang="zh-CN" sz="2400" dirty="0" smtClean="0">
                <a:latin typeface="华文楷体" panose="02010600040101010101" pitchFamily="2" charset="-122"/>
                <a:ea typeface="华文楷体" panose="02010600040101010101" pitchFamily="2" charset="-122"/>
              </a:rPr>
              <a:t>QE</a:t>
            </a:r>
            <a:r>
              <a:rPr lang="zh-CN" altLang="en-US" sz="2400" dirty="0" smtClean="0">
                <a:latin typeface="华文楷体" panose="02010600040101010101" pitchFamily="2" charset="-122"/>
                <a:ea typeface="华文楷体" panose="02010600040101010101" pitchFamily="2" charset="-122"/>
              </a:rPr>
              <a:t>值最高为</a:t>
            </a:r>
            <a:r>
              <a:rPr lang="en-US" altLang="zh-CN" sz="2400" dirty="0" smtClean="0">
                <a:latin typeface="华文楷体" panose="02010600040101010101" pitchFamily="2" charset="-122"/>
                <a:ea typeface="华文楷体" panose="02010600040101010101" pitchFamily="2" charset="-122"/>
              </a:rPr>
              <a:t>14%</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QE</a:t>
            </a:r>
            <a:r>
              <a:rPr lang="zh-CN" altLang="en-US" sz="2400" dirty="0" smtClean="0">
                <a:latin typeface="华文楷体" panose="02010600040101010101" pitchFamily="2" charset="-122"/>
                <a:ea typeface="华文楷体" panose="02010600040101010101" pitchFamily="2" charset="-122"/>
              </a:rPr>
              <a:t>值随</a:t>
            </a:r>
            <a:r>
              <a:rPr lang="en-US" altLang="zh-CN" sz="2400" dirty="0" err="1"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层厚度的变化不大；</a:t>
            </a:r>
            <a:endParaRPr lang="en-US" altLang="zh-CN" sz="2400" dirty="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PTFE</a:t>
            </a:r>
            <a:r>
              <a:rPr lang="zh-CN" altLang="en-US" sz="2400" dirty="0" smtClean="0">
                <a:latin typeface="华文楷体" panose="02010600040101010101" pitchFamily="2" charset="-122"/>
                <a:ea typeface="华文楷体" panose="02010600040101010101" pitchFamily="2" charset="-122"/>
              </a:rPr>
              <a:t>基材上</a:t>
            </a:r>
            <a:r>
              <a:rPr lang="en-US" altLang="zh-CN" sz="2400" dirty="0" err="1"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的</a:t>
            </a:r>
            <a:r>
              <a:rPr lang="en-US" altLang="zh-CN" sz="2400" dirty="0" smtClean="0">
                <a:latin typeface="华文楷体" panose="02010600040101010101" pitchFamily="2" charset="-122"/>
                <a:ea typeface="华文楷体" panose="02010600040101010101" pitchFamily="2" charset="-122"/>
              </a:rPr>
              <a:t>QE</a:t>
            </a:r>
            <a:r>
              <a:rPr lang="zh-CN" altLang="en-US" sz="2400" dirty="0" smtClean="0">
                <a:latin typeface="华文楷体" panose="02010600040101010101" pitchFamily="2" charset="-122"/>
                <a:ea typeface="华文楷体" panose="02010600040101010101" pitchFamily="2" charset="-122"/>
              </a:rPr>
              <a:t>值比</a:t>
            </a:r>
            <a:r>
              <a:rPr lang="en-US" altLang="zh-CN" sz="2400" dirty="0" smtClean="0">
                <a:latin typeface="华文楷体" panose="02010600040101010101" pitchFamily="2" charset="-122"/>
                <a:ea typeface="华文楷体" panose="02010600040101010101" pitchFamily="2" charset="-122"/>
              </a:rPr>
              <a:t>FR-4</a:t>
            </a:r>
            <a:r>
              <a:rPr lang="zh-CN" altLang="en-US" sz="2400" dirty="0" smtClean="0">
                <a:latin typeface="华文楷体" panose="02010600040101010101" pitchFamily="2" charset="-122"/>
                <a:ea typeface="华文楷体" panose="02010600040101010101" pitchFamily="2" charset="-122"/>
              </a:rPr>
              <a:t>基材要大。</a:t>
            </a:r>
            <a:endParaRPr lang="zh-CN" altLang="en-US" sz="2400" dirty="0">
              <a:latin typeface="华文楷体" panose="02010600040101010101" pitchFamily="2" charset="-122"/>
              <a:ea typeface="华文楷体" panose="02010600040101010101" pitchFamily="2" charset="-122"/>
            </a:endParaRPr>
          </a:p>
        </p:txBody>
      </p:sp>
      <p:pic>
        <p:nvPicPr>
          <p:cNvPr id="12" name="图片 11"/>
          <p:cNvPicPr>
            <a:picLocks noChangeAspect="1"/>
          </p:cNvPicPr>
          <p:nvPr/>
        </p:nvPicPr>
        <p:blipFill>
          <a:blip r:embed="rId5"/>
          <a:stretch>
            <a:fillRect/>
          </a:stretch>
        </p:blipFill>
        <p:spPr>
          <a:xfrm>
            <a:off x="275267" y="1507066"/>
            <a:ext cx="3592463" cy="3123880"/>
          </a:xfrm>
          <a:prstGeom prst="rect">
            <a:avLst/>
          </a:prstGeom>
        </p:spPr>
      </p:pic>
    </p:spTree>
    <p:custDataLst>
      <p:tags r:id="rId1"/>
    </p:custDataLst>
    <p:extLst>
      <p:ext uri="{BB962C8B-B14F-4D97-AF65-F5344CB8AC3E}">
        <p14:creationId xmlns:p14="http://schemas.microsoft.com/office/powerpoint/2010/main" val="395408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CsI</a:t>
            </a:r>
            <a:r>
              <a:rPr lang="zh-CN" altLang="en-US" dirty="0"/>
              <a:t>光电阴极</a:t>
            </a:r>
          </a:p>
        </p:txBody>
      </p:sp>
      <p:pic>
        <p:nvPicPr>
          <p:cNvPr id="4" name="图片 3"/>
          <p:cNvPicPr>
            <a:picLocks noChangeAspect="1"/>
          </p:cNvPicPr>
          <p:nvPr/>
        </p:nvPicPr>
        <p:blipFill>
          <a:blip r:embed="rId3"/>
          <a:stretch>
            <a:fillRect/>
          </a:stretch>
        </p:blipFill>
        <p:spPr>
          <a:xfrm>
            <a:off x="323528" y="1470570"/>
            <a:ext cx="7272808" cy="1886422"/>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5292" r="7132"/>
          <a:stretch/>
        </p:blipFill>
        <p:spPr>
          <a:xfrm>
            <a:off x="0" y="3352505"/>
            <a:ext cx="4428253" cy="3387005"/>
          </a:xfrm>
          <a:prstGeom prst="rect">
            <a:avLst/>
          </a:prstGeom>
        </p:spPr>
      </p:pic>
      <p:sp>
        <p:nvSpPr>
          <p:cNvPr id="6" name="矩形 5"/>
          <p:cNvSpPr/>
          <p:nvPr/>
        </p:nvSpPr>
        <p:spPr>
          <a:xfrm>
            <a:off x="4428254" y="3491232"/>
            <a:ext cx="4536234" cy="261610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zh-CN" altLang="en-US" sz="2400" dirty="0" smtClean="0">
                <a:latin typeface="华文楷体" panose="02010600040101010101" pitchFamily="2" charset="-122"/>
                <a:ea typeface="华文楷体" panose="02010600040101010101" pitchFamily="2" charset="-122"/>
              </a:rPr>
              <a:t>在</a:t>
            </a:r>
            <a:r>
              <a:rPr lang="en-US" altLang="zh-CN" sz="2400" dirty="0" smtClean="0">
                <a:latin typeface="华文楷体" panose="02010600040101010101" pitchFamily="2" charset="-122"/>
                <a:ea typeface="华文楷体" panose="02010600040101010101" pitchFamily="2" charset="-122"/>
              </a:rPr>
              <a:t>VUV</a:t>
            </a:r>
            <a:r>
              <a:rPr lang="zh-CN" altLang="en-US" sz="2400" dirty="0" smtClean="0">
                <a:latin typeface="华文楷体" panose="02010600040101010101" pitchFamily="2" charset="-122"/>
                <a:ea typeface="华文楷体" panose="02010600040101010101" pitchFamily="2" charset="-122"/>
              </a:rPr>
              <a:t>光子照射下，</a:t>
            </a:r>
            <a:r>
              <a:rPr lang="en-US" altLang="zh-CN" sz="2400" dirty="0" err="1"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光电阴极迅速老化；</a:t>
            </a:r>
            <a:endParaRPr lang="en-US" altLang="zh-CN" sz="2400" dirty="0" smtClean="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FR-4</a:t>
            </a:r>
            <a:r>
              <a:rPr lang="zh-CN" altLang="en-US" sz="2400" dirty="0" smtClean="0">
                <a:latin typeface="华文楷体" panose="02010600040101010101" pitchFamily="2" charset="-122"/>
                <a:ea typeface="华文楷体" panose="02010600040101010101" pitchFamily="2" charset="-122"/>
              </a:rPr>
              <a:t>基材上</a:t>
            </a:r>
            <a:r>
              <a:rPr lang="en-US" altLang="zh-CN" sz="2400" dirty="0" err="1"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光电阴极的老化速率比</a:t>
            </a:r>
            <a:r>
              <a:rPr lang="en-US" altLang="zh-CN" sz="2400" dirty="0" smtClean="0">
                <a:latin typeface="华文楷体" panose="02010600040101010101" pitchFamily="2" charset="-122"/>
                <a:ea typeface="华文楷体" panose="02010600040101010101" pitchFamily="2" charset="-122"/>
              </a:rPr>
              <a:t>PTFE</a:t>
            </a:r>
            <a:r>
              <a:rPr lang="zh-CN" altLang="en-US" sz="2400" dirty="0" smtClean="0">
                <a:latin typeface="华文楷体" panose="02010600040101010101" pitchFamily="2" charset="-122"/>
                <a:ea typeface="华文楷体" panose="02010600040101010101" pitchFamily="2" charset="-122"/>
              </a:rPr>
              <a:t>快约</a:t>
            </a:r>
            <a:r>
              <a:rPr lang="en-US" altLang="zh-CN" sz="2400" dirty="0" smtClean="0">
                <a:latin typeface="华文楷体" panose="02010600040101010101" pitchFamily="2" charset="-122"/>
                <a:ea typeface="华文楷体" panose="02010600040101010101" pitchFamily="2" charset="-122"/>
              </a:rPr>
              <a:t>3</a:t>
            </a:r>
            <a:r>
              <a:rPr lang="zh-CN" altLang="en-US" sz="2400" dirty="0" smtClean="0">
                <a:latin typeface="华文楷体" panose="02010600040101010101" pitchFamily="2" charset="-122"/>
                <a:ea typeface="华文楷体" panose="02010600040101010101" pitchFamily="2" charset="-122"/>
              </a:rPr>
              <a:t>倍；</a:t>
            </a:r>
            <a:endParaRPr lang="zh-CN" altLang="en-US" sz="2400" dirty="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FR-4</a:t>
            </a:r>
            <a:r>
              <a:rPr lang="zh-CN" altLang="en-US" sz="2400" dirty="0" smtClean="0">
                <a:latin typeface="华文楷体" panose="02010600040101010101" pitchFamily="2" charset="-122"/>
                <a:ea typeface="华文楷体" panose="02010600040101010101" pitchFamily="2" charset="-122"/>
              </a:rPr>
              <a:t>基材上的</a:t>
            </a:r>
            <a:r>
              <a:rPr lang="en-US" altLang="zh-CN" sz="2400" dirty="0" err="1"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膜在</a:t>
            </a:r>
            <a:r>
              <a:rPr lang="en-US" altLang="zh-CN" sz="2400" dirty="0" smtClean="0">
                <a:latin typeface="华文楷体" panose="02010600040101010101" pitchFamily="2" charset="-122"/>
                <a:ea typeface="华文楷体" panose="02010600040101010101" pitchFamily="2" charset="-122"/>
              </a:rPr>
              <a:t>VUV</a:t>
            </a:r>
            <a:r>
              <a:rPr lang="zh-CN" altLang="en-US" sz="2400" dirty="0" smtClean="0">
                <a:latin typeface="华文楷体" panose="02010600040101010101" pitchFamily="2" charset="-122"/>
                <a:ea typeface="华文楷体" panose="02010600040101010101" pitchFamily="2" charset="-122"/>
              </a:rPr>
              <a:t>光子照射下更为稳定。</a:t>
            </a:r>
            <a:endParaRPr lang="zh-CN" altLang="en-US" sz="2400" dirty="0">
              <a:latin typeface="华文楷体" panose="02010600040101010101" pitchFamily="2" charset="-122"/>
              <a:ea typeface="华文楷体" panose="02010600040101010101" pitchFamily="2" charset="-122"/>
            </a:endParaRPr>
          </a:p>
        </p:txBody>
      </p:sp>
      <p:sp>
        <p:nvSpPr>
          <p:cNvPr id="3" name="文本框 2"/>
          <p:cNvSpPr txBox="1"/>
          <p:nvPr/>
        </p:nvSpPr>
        <p:spPr>
          <a:xfrm>
            <a:off x="1979712" y="3789040"/>
            <a:ext cx="841897" cy="400110"/>
          </a:xfrm>
          <a:prstGeom prst="rect">
            <a:avLst/>
          </a:prstGeom>
          <a:noFill/>
        </p:spPr>
        <p:txBody>
          <a:bodyPr wrap="none" rtlCol="0">
            <a:spAutoFit/>
          </a:bodyPr>
          <a:lstStyle/>
          <a:p>
            <a:r>
              <a:rPr lang="en-US" altLang="zh-CN" sz="2000" b="1" dirty="0" smtClean="0">
                <a:latin typeface="Times New Roman" panose="02020603050405020304" pitchFamily="18" charset="0"/>
                <a:cs typeface="Times New Roman" panose="02020603050405020304" pitchFamily="18" charset="0"/>
              </a:rPr>
              <a:t>PTFE</a:t>
            </a:r>
            <a:endParaRPr lang="zh-CN" altLang="en-US" sz="20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793177" y="5038872"/>
            <a:ext cx="740908" cy="400110"/>
          </a:xfrm>
          <a:prstGeom prst="rect">
            <a:avLst/>
          </a:prstGeom>
          <a:noFill/>
        </p:spPr>
        <p:txBody>
          <a:bodyPr wrap="none" rtlCol="0">
            <a:spAutoFit/>
          </a:bodyPr>
          <a:lstStyle/>
          <a:p>
            <a:r>
              <a:rPr lang="en-US" altLang="zh-CN" sz="2000" b="1" dirty="0" smtClean="0">
                <a:latin typeface="Times New Roman" panose="02020603050405020304" pitchFamily="18" charset="0"/>
                <a:cs typeface="Times New Roman" panose="02020603050405020304" pitchFamily="18" charset="0"/>
              </a:rPr>
              <a:t>FR-4</a:t>
            </a:r>
            <a:endParaRPr lang="zh-CN" altLang="en-US" sz="2000" b="1" dirty="0">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515841D9-31DA-486D-B8CC-56BAAAB9B86E}" type="slidenum">
              <a:rPr lang="zh-CN" altLang="en-US" smtClean="0"/>
              <a:t>8</a:t>
            </a:fld>
            <a:endParaRPr lang="zh-CN" altLang="en-US"/>
          </a:p>
        </p:txBody>
      </p:sp>
    </p:spTree>
    <p:extLst>
      <p:ext uri="{BB962C8B-B14F-4D97-AF65-F5344CB8AC3E}">
        <p14:creationId xmlns:p14="http://schemas.microsoft.com/office/powerpoint/2010/main" val="52825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CsI</a:t>
            </a:r>
            <a:r>
              <a:rPr lang="zh-CN" altLang="en-US" dirty="0" smtClean="0"/>
              <a:t>光电阴极</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677257" y="1420529"/>
            <a:ext cx="3685030" cy="270036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6135" t="7462" r="7863"/>
          <a:stretch/>
        </p:blipFill>
        <p:spPr>
          <a:xfrm>
            <a:off x="4757930" y="1552644"/>
            <a:ext cx="3762384" cy="2860509"/>
          </a:xfrm>
          <a:prstGeom prst="rect">
            <a:avLst/>
          </a:prstGeom>
        </p:spPr>
      </p:pic>
      <p:sp>
        <p:nvSpPr>
          <p:cNvPr id="10" name="矩形 9"/>
          <p:cNvSpPr/>
          <p:nvPr/>
        </p:nvSpPr>
        <p:spPr>
          <a:xfrm>
            <a:off x="3972120" y="4512939"/>
            <a:ext cx="5171983" cy="1938992"/>
          </a:xfrm>
          <a:prstGeom prst="rect">
            <a:avLst/>
          </a:prstGeom>
        </p:spPr>
        <p:txBody>
          <a:bodyPr wrap="square">
            <a:spAutoFit/>
          </a:bodyPr>
          <a:lstStyle/>
          <a:p>
            <a:pPr marL="342900" indent="-342900" algn="just">
              <a:buFont typeface="Arial" panose="020B0604020202020204" pitchFamily="34" charset="0"/>
              <a:buChar char="•"/>
            </a:pPr>
            <a:r>
              <a:rPr lang="en-US" altLang="zh-CN" sz="2400" dirty="0" err="1"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光电阴极的</a:t>
            </a:r>
            <a:r>
              <a:rPr lang="en-US" altLang="zh-CN" sz="2400" dirty="0" smtClean="0">
                <a:latin typeface="华文楷体" panose="02010600040101010101" pitchFamily="2" charset="-122"/>
                <a:ea typeface="华文楷体" panose="02010600040101010101" pitchFamily="2" charset="-122"/>
              </a:rPr>
              <a:t>QE</a:t>
            </a:r>
            <a:r>
              <a:rPr lang="zh-CN" altLang="en-US" sz="2400" dirty="0" smtClean="0">
                <a:latin typeface="华文楷体" panose="02010600040101010101" pitchFamily="2" charset="-122"/>
                <a:ea typeface="华文楷体" panose="02010600040101010101" pitchFamily="2" charset="-122"/>
              </a:rPr>
              <a:t>值随温度下降不断减小；</a:t>
            </a:r>
            <a:endParaRPr lang="en-US" altLang="zh-CN" sz="2400" dirty="0" smtClean="0">
              <a:latin typeface="华文楷体" panose="02010600040101010101" pitchFamily="2" charset="-122"/>
              <a:ea typeface="华文楷体" panose="02010600040101010101" pitchFamily="2" charset="-122"/>
            </a:endParaRPr>
          </a:p>
          <a:p>
            <a:pPr marL="342900" indent="-342900" algn="just">
              <a:buFont typeface="Arial" panose="020B0604020202020204" pitchFamily="34" charset="0"/>
              <a:buChar char="•"/>
            </a:pPr>
            <a:r>
              <a:rPr lang="zh-CN" altLang="en-US" sz="2400" dirty="0" smtClean="0">
                <a:latin typeface="华文楷体" panose="02010600040101010101" pitchFamily="2" charset="-122"/>
                <a:ea typeface="华文楷体" panose="02010600040101010101" pitchFamily="2" charset="-122"/>
              </a:rPr>
              <a:t>在</a:t>
            </a:r>
            <a:r>
              <a:rPr lang="en-US" altLang="zh-CN" sz="2400" dirty="0" smtClean="0">
                <a:latin typeface="华文楷体" panose="02010600040101010101" pitchFamily="2" charset="-122"/>
                <a:ea typeface="华文楷体" panose="02010600040101010101" pitchFamily="2" charset="-122"/>
              </a:rPr>
              <a:t>103K</a:t>
            </a:r>
            <a:r>
              <a:rPr lang="zh-CN" altLang="en-US" sz="2400" dirty="0" smtClean="0">
                <a:latin typeface="华文楷体" panose="02010600040101010101" pitchFamily="2" charset="-122"/>
                <a:ea typeface="华文楷体" panose="02010600040101010101" pitchFamily="2" charset="-122"/>
              </a:rPr>
              <a:t>温度下</a:t>
            </a:r>
            <a:r>
              <a:rPr lang="en-US" altLang="zh-CN" sz="2400" dirty="0" smtClean="0">
                <a:latin typeface="华文楷体" panose="02010600040101010101" pitchFamily="2" charset="-122"/>
                <a:ea typeface="华文楷体" panose="02010600040101010101" pitchFamily="2" charset="-122"/>
              </a:rPr>
              <a:t>QE</a:t>
            </a:r>
            <a:r>
              <a:rPr lang="zh-CN" altLang="en-US" sz="2400" dirty="0" smtClean="0">
                <a:latin typeface="华文楷体" panose="02010600040101010101" pitchFamily="2" charset="-122"/>
                <a:ea typeface="华文楷体" panose="02010600040101010101" pitchFamily="2" charset="-122"/>
              </a:rPr>
              <a:t>值</a:t>
            </a:r>
            <a:r>
              <a:rPr lang="en-US" altLang="zh-CN" sz="2400" dirty="0" smtClean="0">
                <a:latin typeface="华文楷体" panose="02010600040101010101" pitchFamily="2" charset="-122"/>
                <a:ea typeface="华文楷体" panose="02010600040101010101" pitchFamily="2" charset="-122"/>
              </a:rPr>
              <a:t>~6.7%</a:t>
            </a:r>
            <a:r>
              <a:rPr lang="zh-CN" altLang="en-US" sz="2400" dirty="0" smtClean="0">
                <a:latin typeface="华文楷体" panose="02010600040101010101" pitchFamily="2" charset="-122"/>
                <a:ea typeface="华文楷体" panose="02010600040101010101" pitchFamily="2" charset="-122"/>
              </a:rPr>
              <a:t>，是常温下的一半。</a:t>
            </a:r>
            <a:endParaRPr lang="en-US" altLang="zh-CN" sz="2400" dirty="0">
              <a:latin typeface="华文楷体" panose="02010600040101010101" pitchFamily="2" charset="-122"/>
              <a:ea typeface="华文楷体" panose="02010600040101010101" pitchFamily="2" charset="-122"/>
            </a:endParaRPr>
          </a:p>
          <a:p>
            <a:pPr marL="342900" indent="-342900" algn="just">
              <a:buFont typeface="Arial" panose="020B0604020202020204" pitchFamily="34" charset="0"/>
              <a:buChar char="•"/>
            </a:pPr>
            <a:r>
              <a:rPr lang="zh-CN" altLang="en-US" sz="2400" dirty="0" smtClean="0">
                <a:latin typeface="华文楷体" panose="02010600040101010101" pitchFamily="2" charset="-122"/>
                <a:ea typeface="华文楷体" panose="02010600040101010101" pitchFamily="2" charset="-122"/>
              </a:rPr>
              <a:t>低温下</a:t>
            </a:r>
            <a:r>
              <a:rPr lang="en-US" altLang="zh-CN" sz="2400" dirty="0" err="1"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光电阴极加速老化。</a:t>
            </a:r>
            <a:endParaRPr lang="en-US" altLang="zh-CN" sz="2400" dirty="0" smtClean="0">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2"/>
          </p:nvPr>
        </p:nvSpPr>
        <p:spPr/>
        <p:txBody>
          <a:bodyPr/>
          <a:lstStyle/>
          <a:p>
            <a:fld id="{515841D9-31DA-486D-B8CC-56BAAAB9B86E}" type="slidenum">
              <a:rPr lang="zh-CN" altLang="en-US" smtClean="0"/>
              <a:t>9</a:t>
            </a:fld>
            <a:endParaRPr lang="zh-CN" altLang="en-US"/>
          </a:p>
        </p:txBody>
      </p:sp>
      <p:pic>
        <p:nvPicPr>
          <p:cNvPr id="9" name="图片 8"/>
          <p:cNvPicPr/>
          <p:nvPr/>
        </p:nvPicPr>
        <p:blipFill>
          <a:blip r:embed="rId5">
            <a:extLst>
              <a:ext uri="{28A0092B-C50C-407E-A947-70E740481C1C}">
                <a14:useLocalDpi xmlns:a14="http://schemas.microsoft.com/office/drawing/2010/main" val="0"/>
              </a:ext>
            </a:extLst>
          </a:blip>
          <a:stretch>
            <a:fillRect/>
          </a:stretch>
        </p:blipFill>
        <p:spPr>
          <a:xfrm>
            <a:off x="457199" y="4120896"/>
            <a:ext cx="3514921" cy="2811937"/>
          </a:xfrm>
          <a:prstGeom prst="rect">
            <a:avLst/>
          </a:prstGeom>
        </p:spPr>
      </p:pic>
    </p:spTree>
    <p:extLst>
      <p:ext uri="{BB962C8B-B14F-4D97-AF65-F5344CB8AC3E}">
        <p14:creationId xmlns:p14="http://schemas.microsoft.com/office/powerpoint/2010/main" val="279143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19.9"/>
</p:tagLst>
</file>

<file path=ppt/tags/tag2.xml><?xml version="1.0" encoding="utf-8"?>
<p:tagLst xmlns:a="http://schemas.openxmlformats.org/drawingml/2006/main" xmlns:r="http://schemas.openxmlformats.org/officeDocument/2006/relationships" xmlns:p="http://schemas.openxmlformats.org/presentationml/2006/main">
  <p:tag name="TIMING" val="|20.1"/>
</p:tagLst>
</file>

<file path=ppt/tags/tag3.xml><?xml version="1.0" encoding="utf-8"?>
<p:tagLst xmlns:a="http://schemas.openxmlformats.org/drawingml/2006/main" xmlns:r="http://schemas.openxmlformats.org/officeDocument/2006/relationships" xmlns:p="http://schemas.openxmlformats.org/presentationml/2006/main">
  <p:tag name="TIMING" val="|54|9.6"/>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主题1" id="{CDBC94BF-8D4E-4F57-81C6-7693ECFA2AA5}" vid="{16EA4CAA-83BF-4B09-9131-3A4EF788BC3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757</TotalTime>
  <Words>1451</Words>
  <Application>Microsoft Office PowerPoint</Application>
  <PresentationFormat>全屏显示(4:3)</PresentationFormat>
  <Paragraphs>212</Paragraphs>
  <Slides>26</Slides>
  <Notes>14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SimHei</vt:lpstr>
      <vt:lpstr>SimHei</vt:lpstr>
      <vt:lpstr>STKaiti</vt:lpstr>
      <vt:lpstr>STKaiti</vt:lpstr>
      <vt:lpstr>华文细黑</vt:lpstr>
      <vt:lpstr>宋体</vt:lpstr>
      <vt:lpstr>微软雅黑</vt:lpstr>
      <vt:lpstr>Arial</vt:lpstr>
      <vt:lpstr>Calibri</vt:lpstr>
      <vt:lpstr>Cambria Math</vt:lpstr>
      <vt:lpstr>Times New Roman</vt:lpstr>
      <vt:lpstr>Wingdings</vt:lpstr>
      <vt:lpstr>主题1</vt:lpstr>
      <vt:lpstr>用于液氩闪烁光探测的 大面积PTFE-THGEM探测器研究进展</vt:lpstr>
      <vt:lpstr>CDEX实验</vt:lpstr>
      <vt:lpstr>CDEX实验</vt:lpstr>
      <vt:lpstr>CDEX实验</vt:lpstr>
      <vt:lpstr>CsI光电阴极</vt:lpstr>
      <vt:lpstr>CsI光电阴极</vt:lpstr>
      <vt:lpstr>CsI光电阴极</vt:lpstr>
      <vt:lpstr>CsI光电阴极</vt:lpstr>
      <vt:lpstr>CsI光电阴极</vt:lpstr>
      <vt:lpstr>PTFE-THGEM研制</vt:lpstr>
      <vt:lpstr>PTFE-THGEM研制-常温性能</vt:lpstr>
      <vt:lpstr>PTFE-THGEM研制-低温性能</vt:lpstr>
      <vt:lpstr>PTFE-THGEM研制-低温性能</vt:lpstr>
      <vt:lpstr>PTFE-THGEM研制-低温性能</vt:lpstr>
      <vt:lpstr>PTFE-THGEM研制-低温性能</vt:lpstr>
      <vt:lpstr>PTFE-THGEM研制-低温性能</vt:lpstr>
      <vt:lpstr>GPM性能研究</vt:lpstr>
      <vt:lpstr>GPM性能研究</vt:lpstr>
      <vt:lpstr>GPM性能研究</vt:lpstr>
      <vt:lpstr>GPM性能研究</vt:lpstr>
      <vt:lpstr>下一步工作-THGEM</vt:lpstr>
      <vt:lpstr>下一步工作-THGEM</vt:lpstr>
      <vt:lpstr>下一步工作-CsI</vt:lpstr>
      <vt:lpstr>下一步工作-液氮</vt:lpstr>
      <vt:lpstr>目标</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组会汇报</dc:title>
  <dc:creator>fyd09</dc:creator>
  <cp:lastModifiedBy>kudo</cp:lastModifiedBy>
  <cp:revision>61</cp:revision>
  <dcterms:created xsi:type="dcterms:W3CDTF">2015-03-19T04:18:38Z</dcterms:created>
  <dcterms:modified xsi:type="dcterms:W3CDTF">2015-07-23T14:09:11Z</dcterms:modified>
</cp:coreProperties>
</file>