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2" r:id="rId1"/>
  </p:sldMasterIdLst>
  <p:notesMasterIdLst>
    <p:notesMasterId r:id="rId47"/>
  </p:notesMasterIdLst>
  <p:sldIdLst>
    <p:sldId id="256" r:id="rId2"/>
    <p:sldId id="257" r:id="rId3"/>
    <p:sldId id="260" r:id="rId4"/>
    <p:sldId id="258" r:id="rId5"/>
    <p:sldId id="261" r:id="rId6"/>
    <p:sldId id="297" r:id="rId7"/>
    <p:sldId id="263" r:id="rId8"/>
    <p:sldId id="262" r:id="rId9"/>
    <p:sldId id="266" r:id="rId10"/>
    <p:sldId id="267" r:id="rId11"/>
    <p:sldId id="268" r:id="rId12"/>
    <p:sldId id="269" r:id="rId13"/>
    <p:sldId id="314" r:id="rId14"/>
    <p:sldId id="275" r:id="rId15"/>
    <p:sldId id="301" r:id="rId16"/>
    <p:sldId id="276" r:id="rId17"/>
    <p:sldId id="313" r:id="rId18"/>
    <p:sldId id="304" r:id="rId19"/>
    <p:sldId id="303" r:id="rId20"/>
    <p:sldId id="272" r:id="rId21"/>
    <p:sldId id="277" r:id="rId22"/>
    <p:sldId id="278" r:id="rId23"/>
    <p:sldId id="309" r:id="rId24"/>
    <p:sldId id="307" r:id="rId25"/>
    <p:sldId id="305" r:id="rId26"/>
    <p:sldId id="281" r:id="rId27"/>
    <p:sldId id="282" r:id="rId28"/>
    <p:sldId id="290" r:id="rId29"/>
    <p:sldId id="308" r:id="rId30"/>
    <p:sldId id="288" r:id="rId31"/>
    <p:sldId id="289" r:id="rId32"/>
    <p:sldId id="279" r:id="rId33"/>
    <p:sldId id="295" r:id="rId34"/>
    <p:sldId id="296" r:id="rId35"/>
    <p:sldId id="292" r:id="rId36"/>
    <p:sldId id="294" r:id="rId37"/>
    <p:sldId id="293" r:id="rId38"/>
    <p:sldId id="291" r:id="rId39"/>
    <p:sldId id="306" r:id="rId40"/>
    <p:sldId id="302" r:id="rId41"/>
    <p:sldId id="310" r:id="rId42"/>
    <p:sldId id="270" r:id="rId43"/>
    <p:sldId id="283" r:id="rId44"/>
    <p:sldId id="311" r:id="rId45"/>
    <p:sldId id="259" r:id="rId46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831" autoAdjust="0"/>
    <p:restoredTop sz="83410" autoAdjust="0"/>
  </p:normalViewPr>
  <p:slideViewPr>
    <p:cSldViewPr snapToGrid="0">
      <p:cViewPr varScale="1">
        <p:scale>
          <a:sx n="61" d="100"/>
          <a:sy n="61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CBB7370-9BFC-4C10-ACC0-EBD6B8886C18}" type="datetimeFigureOut">
              <a:rPr lang="zh-CN" altLang="en-US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4B642D5-BF46-4C9A-B6B6-9EBDCC9BC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12325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642D5-BF46-4C9A-B6B6-9EBDCC9BC16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8435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642D5-BF46-4C9A-B6B6-9EBDCC9BC16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2124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642D5-BF46-4C9A-B6B6-9EBDCC9BC16F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9859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642D5-BF46-4C9A-B6B6-9EBDCC9BC16F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83296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B642D5-BF46-4C9A-B6B6-9EBDCC9BC16F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1345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04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7462647"/>
              </p:ext>
            </p:extLst>
          </p:nvPr>
        </p:nvGraphicFramePr>
        <p:xfrm>
          <a:off x="0" y="5671108"/>
          <a:ext cx="9144000" cy="1219200"/>
        </p:xfrm>
        <a:graphic>
          <a:graphicData uri="http://schemas.openxmlformats.org/presentationml/2006/ole">
            <p:oleObj spid="_x0000_s72081" name="位图图像" r:id="rId3" imgW="7144747" imgH="2305372" progId="PBrush">
              <p:embed/>
            </p:oleObj>
          </a:graphicData>
        </a:graphic>
      </p:graphicFrame>
      <p:pic>
        <p:nvPicPr>
          <p:cNvPr id="5" name="Picture 1026" descr="C:\Documents and Settings\Administrator\桌面\顶部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033"/>
          <p:cNvSpPr>
            <a:spLocks noChangeShapeType="1"/>
          </p:cNvSpPr>
          <p:nvPr/>
        </p:nvSpPr>
        <p:spPr bwMode="auto">
          <a:xfrm>
            <a:off x="1023938" y="3500438"/>
            <a:ext cx="7086600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Rectangle 1042"/>
          <p:cNvSpPr>
            <a:spLocks noChangeArrowheads="1"/>
          </p:cNvSpPr>
          <p:nvPr/>
        </p:nvSpPr>
        <p:spPr bwMode="auto">
          <a:xfrm>
            <a:off x="2209800" y="5791200"/>
            <a:ext cx="4876800" cy="76200"/>
          </a:xfrm>
          <a:prstGeom prst="rect">
            <a:avLst/>
          </a:prstGeom>
          <a:solidFill>
            <a:srgbClr val="E7F6FF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ctr"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ctr"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ctr"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ctr"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003366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schemeClr val="tx2"/>
                </a:solidFill>
                <a:latin typeface="Haettenschweiler" panose="020B0706040902060204" pitchFamily="34" charset="0"/>
              </a:rPr>
              <a:t>U</a:t>
            </a:r>
            <a:r>
              <a:rPr lang="en-US" altLang="zh-CN" sz="2000" dirty="0" smtClean="0">
                <a:solidFill>
                  <a:srgbClr val="000066"/>
                </a:solidFill>
                <a:latin typeface="Haettenschweiler" panose="020B0706040902060204" pitchFamily="34" charset="0"/>
              </a:rPr>
              <a:t>niversity    of    </a:t>
            </a:r>
            <a:r>
              <a:rPr lang="en-US" altLang="zh-CN" sz="2800" dirty="0" smtClean="0">
                <a:solidFill>
                  <a:schemeClr val="tx2"/>
                </a:solidFill>
                <a:latin typeface="Haettenschweiler" panose="020B0706040902060204" pitchFamily="34" charset="0"/>
              </a:rPr>
              <a:t>S</a:t>
            </a:r>
            <a:r>
              <a:rPr lang="en-US" altLang="zh-CN" sz="2000" dirty="0" smtClean="0">
                <a:solidFill>
                  <a:srgbClr val="000066"/>
                </a:solidFill>
                <a:latin typeface="Haettenschweiler" panose="020B0706040902060204" pitchFamily="34" charset="0"/>
              </a:rPr>
              <a:t>cience    and    </a:t>
            </a:r>
            <a:r>
              <a:rPr lang="en-US" altLang="zh-CN" sz="2800" dirty="0" smtClean="0">
                <a:solidFill>
                  <a:schemeClr val="tx2"/>
                </a:solidFill>
                <a:latin typeface="Haettenschweiler" panose="020B0706040902060204" pitchFamily="34" charset="0"/>
              </a:rPr>
              <a:t>T</a:t>
            </a:r>
            <a:r>
              <a:rPr lang="en-US" altLang="zh-CN" sz="2000" dirty="0" smtClean="0">
                <a:solidFill>
                  <a:srgbClr val="000066"/>
                </a:solidFill>
                <a:latin typeface="Haettenschweiler" panose="020B0706040902060204" pitchFamily="34" charset="0"/>
              </a:rPr>
              <a:t>echnology    of    </a:t>
            </a:r>
            <a:r>
              <a:rPr lang="en-US" altLang="zh-CN" sz="2800" dirty="0" smtClean="0">
                <a:solidFill>
                  <a:schemeClr val="tx2"/>
                </a:solidFill>
                <a:latin typeface="Haettenschweiler" panose="020B0706040902060204" pitchFamily="34" charset="0"/>
              </a:rPr>
              <a:t>C</a:t>
            </a:r>
            <a:r>
              <a:rPr lang="en-US" altLang="zh-CN" sz="2000" dirty="0" smtClean="0">
                <a:solidFill>
                  <a:srgbClr val="000066"/>
                </a:solidFill>
                <a:latin typeface="Haettenschweiler" panose="020B0706040902060204" pitchFamily="34" charset="0"/>
              </a:rPr>
              <a:t>hina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086600" cy="16764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05240"/>
            <a:ext cx="6400800" cy="178661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1780284" y="6178062"/>
            <a:ext cx="1905000" cy="457200"/>
          </a:xfrm>
        </p:spPr>
        <p:txBody>
          <a:bodyPr/>
          <a:lstStyle>
            <a:lvl1pPr>
              <a:defRPr sz="1400" b="1"/>
            </a:lvl1pPr>
          </a:lstStyle>
          <a:p>
            <a:pPr>
              <a:defRPr/>
            </a:pPr>
            <a:fld id="{9C55A2CB-6FBF-4AB8-8D93-450B6FA7FCA2}" type="datetime1">
              <a:rPr lang="zh-CN" altLang="en-US" smtClean="0"/>
              <a:pPr>
                <a:defRPr/>
              </a:pPr>
              <a:t>2015-8-5</a:t>
            </a:fld>
            <a:endParaRPr lang="zh-CN" alt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ftr" sz="quarter" idx="11"/>
          </p:nvPr>
        </p:nvSpPr>
        <p:spPr>
          <a:xfrm>
            <a:off x="3767015" y="6172200"/>
            <a:ext cx="325119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 dirty="0"/>
          </a:p>
        </p:txBody>
      </p:sp>
      <p:sp>
        <p:nvSpPr>
          <p:cNvPr id="10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00316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0CBF-06AF-42E9-83FB-77D9C40C0FD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" y="197042"/>
            <a:ext cx="1322269" cy="13595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84" y="197042"/>
            <a:ext cx="4599432" cy="690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5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9721E-FA98-47AE-855A-D25B9C2A115D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1BE8E-979D-458E-9EC1-72BDA1A629D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870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77050" y="1469570"/>
            <a:ext cx="1885950" cy="439783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19200" y="1469570"/>
            <a:ext cx="5505450" cy="439782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8B980-E0C1-4D94-A9E4-583305E3D4D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D9D7-A84C-43E7-86A9-0A8C0359DCA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7813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9200" y="1524001"/>
            <a:ext cx="7467600" cy="466452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EE67-D0A7-4AFA-B266-A47C3E59101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075821" y="6244492"/>
            <a:ext cx="59531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537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55" y="380274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655" y="2294390"/>
            <a:ext cx="77724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A9FE3-EA1A-47EB-A213-A92CE87CE63B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7BFBE-29E8-477D-B3BE-727F1E2A675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0262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19200" y="1526722"/>
            <a:ext cx="3657600" cy="46618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1526721"/>
            <a:ext cx="3657600" cy="46618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0916-50D2-44B0-93C8-96AF54DE7A02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9386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0947" y="274638"/>
            <a:ext cx="764585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86210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19199" y="2174875"/>
            <a:ext cx="38621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1308" y="1535113"/>
            <a:ext cx="385558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1308" y="2174875"/>
            <a:ext cx="38555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EF3F-A4C0-4253-AC70-F5AA9914240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1F3AE-11C2-4057-B1B0-847DDA33A91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1491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88719-5E88-40E6-ACE0-9175EFBCE257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2648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73641-2330-4175-992B-8DC6771599B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07B6F-3A19-4C0F-B88A-089575ADFE9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4293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084" y="273050"/>
            <a:ext cx="243681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70435" y="1435100"/>
            <a:ext cx="5111750" cy="4691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4085" y="1435102"/>
            <a:ext cx="24368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E5DEA-81EA-4687-B9D7-3DAE94E66B00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2CB4-8580-4A11-97D5-5245ED5C953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3638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346B1-890E-4A57-B4FB-E66047925AB7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B4499-9CDC-41AF-9B6F-CCBE48F8CC5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608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3" descr="C:\Documents and Settings\Administrator\桌面\顶部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524001"/>
            <a:ext cx="7467600" cy="457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7" y="6244492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1" dirty="0">
                <a:solidFill>
                  <a:srgbClr val="2B2B8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A52E188-CDB6-4A30-90FA-C8ADCBD99B2A}" type="datetime1">
              <a:rPr lang="zh-CN" altLang="en-US" smtClean="0"/>
              <a:pPr>
                <a:defRPr/>
              </a:pPr>
              <a:t>2015-8-5</a:t>
            </a:fld>
            <a:endParaRPr lang="zh-CN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6615" y="6248400"/>
            <a:ext cx="31339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2B2B8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78169" y="62484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2B2B8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C4F2517-85BF-4A64-BCB9-ECA389426757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1033" name="Line 35"/>
          <p:cNvSpPr>
            <a:spLocks noChangeShapeType="1"/>
          </p:cNvSpPr>
          <p:nvPr/>
        </p:nvSpPr>
        <p:spPr bwMode="auto">
          <a:xfrm>
            <a:off x="1219200" y="1447800"/>
            <a:ext cx="7543800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" y="887414"/>
            <a:ext cx="1143583" cy="1175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69" y="6248400"/>
            <a:ext cx="3075231" cy="461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806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340068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Times New Roman" charset="0"/>
          <a:ea typeface="宋体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Times New Roman" charset="0"/>
          <a:ea typeface="宋体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Times New Roman" charset="0"/>
          <a:ea typeface="宋体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40068"/>
          </a:solidFill>
          <a:latin typeface="Times New Roman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346"/>
        </a:buClr>
        <a:buChar char="•"/>
        <a:defRPr kumimoji="1" sz="3200" b="1">
          <a:solidFill>
            <a:srgbClr val="6600CC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C3870"/>
        </a:buClr>
        <a:buChar char="•"/>
        <a:defRPr kumimoji="1" sz="2800">
          <a:solidFill>
            <a:srgbClr val="1D1D57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4C8"/>
        </a:buClr>
        <a:buChar char="•"/>
        <a:defRPr kumimoji="1" sz="2400">
          <a:solidFill>
            <a:srgbClr val="1D1D57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783FF"/>
        </a:buClr>
        <a:buChar char="•"/>
        <a:defRPr kumimoji="1" sz="2000">
          <a:solidFill>
            <a:srgbClr val="1D1D57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7C3FF"/>
        </a:buClr>
        <a:buChar char="•"/>
        <a:defRPr kumimoji="1" sz="2000">
          <a:solidFill>
            <a:srgbClr val="1D1D57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7C3FF"/>
        </a:buClr>
        <a:buChar char="•"/>
        <a:defRPr kumimoji="1" sz="2000">
          <a:solidFill>
            <a:srgbClr val="1D1D57"/>
          </a:solidFill>
          <a:latin typeface="+mj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7C3FF"/>
        </a:buClr>
        <a:buChar char="•"/>
        <a:defRPr kumimoji="1" sz="2000">
          <a:solidFill>
            <a:srgbClr val="1D1D57"/>
          </a:solidFill>
          <a:latin typeface="+mj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7C3FF"/>
        </a:buClr>
        <a:buChar char="•"/>
        <a:defRPr kumimoji="1" sz="2000">
          <a:solidFill>
            <a:srgbClr val="1D1D57"/>
          </a:solidFill>
          <a:latin typeface="+mj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7C3FF"/>
        </a:buClr>
        <a:buChar char="•"/>
        <a:defRPr kumimoji="1" sz="2000">
          <a:solidFill>
            <a:srgbClr val="1D1D57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e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粒子物理与核物理实验中的波形数字化技术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2400" dirty="0" smtClean="0"/>
              <a:t>曹喆</a:t>
            </a:r>
            <a:endParaRPr lang="en-US" altLang="zh-CN" sz="2400" dirty="0" smtClean="0"/>
          </a:p>
          <a:p>
            <a:r>
              <a:rPr lang="zh-CN" altLang="en-US" sz="2400" dirty="0" smtClean="0"/>
              <a:t>中国科学技术大学</a:t>
            </a:r>
            <a:endParaRPr lang="en-US" altLang="zh-CN" sz="2400" dirty="0" smtClean="0"/>
          </a:p>
          <a:p>
            <a:r>
              <a:rPr lang="zh-CN" altLang="en-US" sz="2400" dirty="0" smtClean="0"/>
              <a:t>核探测与核电子学国家重点实验室</a:t>
            </a:r>
            <a:endParaRPr lang="en-US" altLang="zh-CN" sz="2400" dirty="0" smtClean="0"/>
          </a:p>
          <a:p>
            <a:r>
              <a:rPr lang="en-US" altLang="zh-CN" sz="2400" dirty="0" smtClean="0"/>
              <a:t>Aug 5</a:t>
            </a:r>
            <a:r>
              <a:rPr lang="en-US" altLang="zh-CN" sz="2400" baseline="30000" dirty="0" smtClean="0"/>
              <a:t>th</a:t>
            </a:r>
            <a:r>
              <a:rPr lang="en-US" altLang="zh-CN" sz="2400" dirty="0" smtClean="0"/>
              <a:t>, 2015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EA48AA-38B7-44D6-AC15-11F187F1A382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40CBF-06AF-42E9-83FB-77D9C40C0FDC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784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SCA ASIC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4773799"/>
              </p:ext>
            </p:extLst>
          </p:nvPr>
        </p:nvGraphicFramePr>
        <p:xfrm>
          <a:off x="260130" y="1524000"/>
          <a:ext cx="8426670" cy="3785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810"/>
                <a:gridCol w="1203810"/>
                <a:gridCol w="1203810"/>
                <a:gridCol w="1203810"/>
                <a:gridCol w="1203810"/>
                <a:gridCol w="1203810"/>
                <a:gridCol w="1203810"/>
              </a:tblGrid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Chip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ATWD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ARS1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DRS4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LABRADOR4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MATACQ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107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Sample rate /GSPS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0.00005~2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0.3~1.2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0.7~5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1~2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1~2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FPBW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/MHz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Channel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107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Resolution /bits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11~12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107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Sample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depth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4096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20×128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16×16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Deadtime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/us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0.09 /cell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107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Noise </a:t>
                      </a:r>
                      <a:r>
                        <a:rPr lang="en-US" altLang="zh-CN" sz="12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rms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/mV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107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Technology /</a:t>
                      </a:r>
                      <a:r>
                        <a:rPr lang="en-US" altLang="zh-CN" sz="12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μm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0.35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Internal ADC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Yes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Yes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Yes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89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Power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</a:t>
                      </a:r>
                      <a:r>
                        <a:rPr lang="en-US" altLang="zh-CN" sz="1200" baseline="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mW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611521-5013-4698-BFE1-8C35418F648A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456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DRS4: 4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generation of DRS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1"/>
          </p:nvPr>
        </p:nvSpPr>
        <p:spPr>
          <a:xfrm>
            <a:off x="1219200" y="1526722"/>
            <a:ext cx="3657600" cy="4190642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D</a:t>
            </a:r>
            <a:r>
              <a:rPr lang="en-US" altLang="zh-CN" dirty="0"/>
              <a:t>omino </a:t>
            </a:r>
            <a:r>
              <a:rPr lang="en-US" altLang="zh-CN" dirty="0">
                <a:solidFill>
                  <a:srgbClr val="C00000"/>
                </a:solidFill>
              </a:rPr>
              <a:t>R</a:t>
            </a:r>
            <a:r>
              <a:rPr lang="en-US" altLang="zh-CN" dirty="0"/>
              <a:t>ing </a:t>
            </a:r>
            <a:r>
              <a:rPr lang="en-US" altLang="zh-CN" dirty="0" smtClean="0">
                <a:solidFill>
                  <a:srgbClr val="C00000"/>
                </a:solidFill>
              </a:rPr>
              <a:t>S</a:t>
            </a:r>
            <a:r>
              <a:rPr lang="en-US" altLang="zh-CN" dirty="0" smtClean="0"/>
              <a:t>ampler</a:t>
            </a:r>
          </a:p>
          <a:p>
            <a:r>
              <a:rPr lang="en-US" altLang="zh-CN" dirty="0"/>
              <a:t>PSI, </a:t>
            </a:r>
            <a:r>
              <a:rPr lang="en-US" altLang="zh-CN" dirty="0" smtClean="0"/>
              <a:t>Switzerland, 2007</a:t>
            </a:r>
          </a:p>
          <a:p>
            <a:r>
              <a:rPr lang="en-US" altLang="zh-CN" dirty="0" smtClean="0"/>
              <a:t>MEG</a:t>
            </a:r>
            <a:r>
              <a:rPr lang="en-US" altLang="zh-CN" dirty="0"/>
              <a:t>: Muon to Electron </a:t>
            </a:r>
            <a:r>
              <a:rPr lang="en-US" altLang="zh-CN" dirty="0" smtClean="0"/>
              <a:t>and Gamma</a:t>
            </a:r>
          </a:p>
          <a:p>
            <a:r>
              <a:rPr lang="en-US" altLang="zh-CN" dirty="0" smtClean="0"/>
              <a:t>CMOS 0.25μm</a:t>
            </a:r>
          </a:p>
          <a:p>
            <a:r>
              <a:rPr lang="en-US" altLang="zh-CN" dirty="0" smtClean="0"/>
              <a:t>5x5 mm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 smtClean="0"/>
              <a:t>radiation </a:t>
            </a:r>
            <a:r>
              <a:rPr lang="en-US" altLang="zh-CN" dirty="0"/>
              <a:t>hard</a:t>
            </a:r>
          </a:p>
          <a:p>
            <a:r>
              <a:rPr lang="en-US" altLang="zh-CN" dirty="0"/>
              <a:t>8+1 </a:t>
            </a:r>
            <a:r>
              <a:rPr lang="en-US" altLang="zh-CN" dirty="0" err="1"/>
              <a:t>ch.</a:t>
            </a:r>
            <a:r>
              <a:rPr lang="en-US" altLang="zh-CN" dirty="0"/>
              <a:t> each 1024 cells</a:t>
            </a:r>
          </a:p>
          <a:p>
            <a:r>
              <a:rPr lang="en-US" altLang="zh-CN" dirty="0" smtClean="0"/>
              <a:t>Sampling </a:t>
            </a:r>
            <a:r>
              <a:rPr lang="en-US" altLang="zh-CN" dirty="0"/>
              <a:t>speed </a:t>
            </a:r>
            <a:br>
              <a:rPr lang="en-US" altLang="zh-CN" dirty="0"/>
            </a:br>
            <a:r>
              <a:rPr lang="en-US" altLang="zh-CN" dirty="0" smtClean="0"/>
              <a:t>700MHz~5GHz</a:t>
            </a:r>
            <a:r>
              <a:rPr lang="en-US" altLang="zh-CN" dirty="0"/>
              <a:t>,</a:t>
            </a:r>
            <a:br>
              <a:rPr lang="en-US" altLang="zh-CN" dirty="0"/>
            </a:br>
            <a:r>
              <a:rPr lang="en-US" altLang="zh-CN" dirty="0"/>
              <a:t>PLL stabilized</a:t>
            </a:r>
          </a:p>
          <a:p>
            <a:r>
              <a:rPr lang="en-US" altLang="zh-CN" dirty="0"/>
              <a:t>Readout speed </a:t>
            </a:r>
            <a:br>
              <a:rPr lang="en-US" altLang="zh-CN" dirty="0"/>
            </a:br>
            <a:r>
              <a:rPr lang="en-US" altLang="zh-CN" dirty="0"/>
              <a:t>33 MHz, multiplexed</a:t>
            </a:r>
            <a:br>
              <a:rPr lang="en-US" altLang="zh-CN" dirty="0"/>
            </a:br>
            <a:r>
              <a:rPr lang="en-US" altLang="zh-CN" dirty="0"/>
              <a:t>or in parallel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3C161-E67B-4657-A103-64E872BDA7FD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169" y="1526722"/>
            <a:ext cx="3657600" cy="295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772" y="4485605"/>
            <a:ext cx="1727997" cy="176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219200" y="57212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Ritt S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et al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Nuclear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Instruments &amp; Methods in Physics Research, 2010, 623(1):486-488.</a:t>
            </a:r>
          </a:p>
        </p:txBody>
      </p:sp>
    </p:spTree>
    <p:extLst>
      <p:ext uri="{BB962C8B-B14F-4D97-AF65-F5344CB8AC3E}">
        <p14:creationId xmlns="" xmlns:p14="http://schemas.microsoft.com/office/powerpoint/2010/main" val="1680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LAB4: </a:t>
            </a:r>
            <a:r>
              <a:rPr lang="en-US" altLang="zh-CN" sz="3200" dirty="0"/>
              <a:t>4</a:t>
            </a:r>
            <a:r>
              <a:rPr lang="en-US" altLang="zh-CN" sz="3200" baseline="30000" dirty="0"/>
              <a:t>th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generation </a:t>
            </a:r>
            <a:r>
              <a:rPr lang="en-US" altLang="zh-CN" sz="3200" dirty="0"/>
              <a:t>of LABRADOR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19200" y="1526723"/>
            <a:ext cx="3657600" cy="4190642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L</a:t>
            </a:r>
            <a:r>
              <a:rPr lang="en-US" altLang="zh-CN" dirty="0"/>
              <a:t>arge </a:t>
            </a:r>
            <a:r>
              <a:rPr lang="en-US" altLang="zh-CN" sz="2900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nalog </a:t>
            </a:r>
            <a:r>
              <a:rPr lang="en-US" altLang="zh-CN" sz="2900" dirty="0">
                <a:solidFill>
                  <a:srgbClr val="C00000"/>
                </a:solidFill>
              </a:rPr>
              <a:t>B</a:t>
            </a:r>
            <a:r>
              <a:rPr lang="en-US" altLang="zh-CN" dirty="0"/>
              <a:t>andwidth </a:t>
            </a:r>
            <a:r>
              <a:rPr lang="en-US" altLang="zh-CN" sz="2900" dirty="0">
                <a:solidFill>
                  <a:srgbClr val="C00000"/>
                </a:solidFill>
              </a:rPr>
              <a:t>R</a:t>
            </a:r>
            <a:r>
              <a:rPr lang="en-US" altLang="zh-CN" dirty="0"/>
              <a:t>ecorder </a:t>
            </a:r>
            <a:r>
              <a:rPr lang="en-US" altLang="zh-CN" sz="2900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nd </a:t>
            </a:r>
            <a:r>
              <a:rPr lang="en-US" altLang="zh-CN" sz="2900" dirty="0">
                <a:solidFill>
                  <a:srgbClr val="C00000"/>
                </a:solidFill>
              </a:rPr>
              <a:t>D</a:t>
            </a:r>
            <a:r>
              <a:rPr lang="en-US" altLang="zh-CN" dirty="0" smtClean="0"/>
              <a:t>igitizer with </a:t>
            </a:r>
            <a:r>
              <a:rPr lang="en-US" altLang="zh-CN" sz="2900" dirty="0">
                <a:solidFill>
                  <a:srgbClr val="C00000"/>
                </a:solidFill>
              </a:rPr>
              <a:t>O</a:t>
            </a:r>
            <a:r>
              <a:rPr lang="en-US" altLang="zh-CN" dirty="0"/>
              <a:t>rdered </a:t>
            </a:r>
            <a:r>
              <a:rPr lang="en-US" altLang="zh-CN" sz="2900" dirty="0">
                <a:solidFill>
                  <a:srgbClr val="C00000"/>
                </a:solidFill>
              </a:rPr>
              <a:t>R</a:t>
            </a:r>
            <a:r>
              <a:rPr lang="en-US" altLang="zh-CN" dirty="0" smtClean="0"/>
              <a:t>eadout</a:t>
            </a:r>
          </a:p>
          <a:p>
            <a:r>
              <a:rPr lang="en-US" altLang="zh-CN" dirty="0" smtClean="0"/>
              <a:t>University of Hawaii, USA, 2011</a:t>
            </a:r>
          </a:p>
          <a:p>
            <a:r>
              <a:rPr lang="en-US" altLang="zh-CN" dirty="0" smtClean="0"/>
              <a:t>ANITA: </a:t>
            </a:r>
            <a:r>
              <a:rPr lang="en-US" altLang="zh-CN" sz="2900" dirty="0" err="1">
                <a:solidFill>
                  <a:srgbClr val="C00000"/>
                </a:solidFill>
              </a:rPr>
              <a:t>AN</a:t>
            </a:r>
            <a:r>
              <a:rPr lang="en-US" altLang="zh-CN" dirty="0" err="1" smtClean="0"/>
              <a:t>tarctic</a:t>
            </a:r>
            <a:r>
              <a:rPr lang="en-US" altLang="zh-CN" dirty="0" smtClean="0"/>
              <a:t> </a:t>
            </a:r>
            <a:r>
              <a:rPr lang="en-US" altLang="zh-CN" sz="2900" dirty="0">
                <a:solidFill>
                  <a:srgbClr val="C00000"/>
                </a:solidFill>
              </a:rPr>
              <a:t>I</a:t>
            </a:r>
            <a:r>
              <a:rPr lang="en-US" altLang="zh-CN" dirty="0"/>
              <a:t>mpulsive </a:t>
            </a:r>
            <a:r>
              <a:rPr lang="en-US" altLang="zh-CN" sz="2900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ransient </a:t>
            </a:r>
            <a:r>
              <a:rPr lang="en-US" altLang="zh-CN" sz="2900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ntenna Balloon-Borne Radio Interferometer</a:t>
            </a:r>
            <a:endParaRPr lang="en-US" altLang="zh-CN" dirty="0" smtClean="0"/>
          </a:p>
          <a:p>
            <a:r>
              <a:rPr lang="en-US" altLang="zh-CN" dirty="0" smtClean="0"/>
              <a:t>CMOS 0.25μm</a:t>
            </a:r>
          </a:p>
          <a:p>
            <a:r>
              <a:rPr lang="en-US" altLang="zh-CN" dirty="0" smtClean="0"/>
              <a:t>3.6×4.2mm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 smtClean="0"/>
              <a:t>Storage: 2×128×16</a:t>
            </a:r>
          </a:p>
          <a:p>
            <a:r>
              <a:rPr lang="en-US" altLang="zh-CN" dirty="0" smtClean="0"/>
              <a:t>Internal 12bits Wilkinson ADC</a:t>
            </a:r>
          </a:p>
          <a:p>
            <a:r>
              <a:rPr lang="en-US" altLang="zh-CN" dirty="0" smtClean="0"/>
              <a:t>4Gsps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5400" y="1526722"/>
            <a:ext cx="3657600" cy="2668502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1DFFAB-1421-4841-B519-03457629EDDB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6770" y="4195224"/>
            <a:ext cx="2609402" cy="20492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19200" y="5721272"/>
            <a:ext cx="4937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Varner G S, Andrew M,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Cao Z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et al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RT,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 18th IEEE-NPSS. IEEE, 2012:1-4.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1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ADC</a:t>
            </a:r>
            <a:r>
              <a:rPr lang="zh-CN" altLang="en-US" dirty="0" smtClean="0"/>
              <a:t>技术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zh-CN" altLang="zh-CN" dirty="0"/>
              <a:t>直接模拟</a:t>
            </a:r>
            <a:r>
              <a:rPr lang="zh-CN" altLang="zh-CN" dirty="0" smtClean="0"/>
              <a:t>数字转换器</a:t>
            </a:r>
            <a:endParaRPr lang="en-US" altLang="zh-CN" dirty="0" smtClean="0"/>
          </a:p>
          <a:p>
            <a:pPr lvl="1"/>
            <a:r>
              <a:rPr lang="zh-CN" altLang="zh-CN" dirty="0" smtClean="0"/>
              <a:t>并行</a:t>
            </a:r>
            <a:r>
              <a:rPr lang="zh-CN" altLang="zh-CN" dirty="0"/>
              <a:t>比较型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逐次</a:t>
            </a:r>
            <a:r>
              <a:rPr lang="zh-CN" altLang="zh-CN" dirty="0"/>
              <a:t>比较型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计数</a:t>
            </a:r>
            <a:r>
              <a:rPr lang="zh-CN" altLang="zh-CN" dirty="0"/>
              <a:t>斜坡型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流水</a:t>
            </a:r>
            <a:r>
              <a:rPr lang="zh-CN" altLang="zh-CN" dirty="0"/>
              <a:t>线型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分级</a:t>
            </a:r>
            <a:r>
              <a:rPr lang="zh-CN" altLang="zh-CN" dirty="0"/>
              <a:t>比较型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内插</a:t>
            </a:r>
            <a:r>
              <a:rPr lang="zh-CN" altLang="zh-CN" dirty="0"/>
              <a:t>型</a:t>
            </a:r>
            <a:r>
              <a:rPr lang="en-US" altLang="zh-CN" dirty="0" smtClean="0"/>
              <a:t>ADC</a:t>
            </a:r>
            <a:endParaRPr lang="en-US" altLang="zh-CN" dirty="0"/>
          </a:p>
          <a:p>
            <a:pPr lvl="1"/>
            <a:r>
              <a:rPr lang="zh-CN" altLang="zh-CN" dirty="0" smtClean="0"/>
              <a:t>折叠</a:t>
            </a:r>
            <a:r>
              <a:rPr lang="zh-CN" altLang="zh-CN" dirty="0"/>
              <a:t>型</a:t>
            </a:r>
            <a:r>
              <a:rPr lang="en-US" altLang="zh-CN" dirty="0" smtClean="0"/>
              <a:t>ADC</a:t>
            </a:r>
          </a:p>
          <a:p>
            <a:pPr lvl="1"/>
            <a:r>
              <a:rPr lang="zh-CN" altLang="zh-CN" dirty="0" smtClean="0"/>
              <a:t>Σ</a:t>
            </a:r>
            <a:r>
              <a:rPr lang="en-US" altLang="zh-CN" dirty="0"/>
              <a:t>-</a:t>
            </a:r>
            <a:r>
              <a:rPr lang="zh-CN" altLang="zh-CN" dirty="0"/>
              <a:t>Δ型</a:t>
            </a:r>
            <a:r>
              <a:rPr lang="en-US" altLang="zh-CN" dirty="0" smtClean="0"/>
              <a:t>ADC</a:t>
            </a:r>
          </a:p>
          <a:p>
            <a:r>
              <a:rPr lang="zh-CN" altLang="zh-CN" dirty="0" smtClean="0"/>
              <a:t>间接</a:t>
            </a:r>
            <a:r>
              <a:rPr lang="zh-CN" altLang="zh-CN" dirty="0"/>
              <a:t>模拟</a:t>
            </a:r>
            <a:r>
              <a:rPr lang="zh-CN" altLang="zh-CN" dirty="0" smtClean="0"/>
              <a:t>数字转换器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V-T</a:t>
            </a:r>
            <a:r>
              <a:rPr lang="zh-CN" altLang="zh-CN" dirty="0"/>
              <a:t>转换型</a:t>
            </a:r>
            <a:r>
              <a:rPr lang="en-US" altLang="zh-CN" dirty="0" smtClean="0"/>
              <a:t>ADC</a:t>
            </a:r>
          </a:p>
          <a:p>
            <a:pPr lvl="2"/>
            <a:r>
              <a:rPr lang="en-US" altLang="zh-CN" dirty="0" smtClean="0"/>
              <a:t>Charge Run-Down ADC</a:t>
            </a:r>
          </a:p>
          <a:p>
            <a:pPr lvl="2"/>
            <a:r>
              <a:rPr lang="en-US" altLang="zh-CN" dirty="0" smtClean="0"/>
              <a:t>Ramp Run-Up ADC</a:t>
            </a:r>
          </a:p>
          <a:p>
            <a:pPr lvl="2"/>
            <a:r>
              <a:rPr lang="en-US" altLang="zh-CN" dirty="0" smtClean="0"/>
              <a:t>Tracking ADC</a:t>
            </a:r>
          </a:p>
          <a:p>
            <a:pPr lvl="2"/>
            <a:r>
              <a:rPr lang="zh-CN" altLang="en-US" dirty="0" smtClean="0"/>
              <a:t>双积分型</a:t>
            </a:r>
            <a:r>
              <a:rPr lang="en-US" altLang="zh-CN" dirty="0" smtClean="0"/>
              <a:t>ADC</a:t>
            </a:r>
          </a:p>
          <a:p>
            <a:pPr lvl="1"/>
            <a:r>
              <a:rPr lang="en-US" altLang="zh-CN" dirty="0" smtClean="0"/>
              <a:t>V-F</a:t>
            </a:r>
            <a:r>
              <a:rPr lang="zh-CN" altLang="zh-CN" dirty="0"/>
              <a:t>变换型</a:t>
            </a:r>
            <a:r>
              <a:rPr lang="en-US" altLang="zh-CN" dirty="0" smtClean="0"/>
              <a:t>ADC</a:t>
            </a:r>
          </a:p>
          <a:p>
            <a:pPr lvl="2"/>
            <a:r>
              <a:rPr lang="en-US" altLang="zh-CN" dirty="0" smtClean="0"/>
              <a:t>Current-Steering VFC</a:t>
            </a:r>
          </a:p>
          <a:p>
            <a:pPr lvl="2"/>
            <a:r>
              <a:rPr lang="en-US" altLang="zh-CN" dirty="0" smtClean="0"/>
              <a:t>Charge Balance VFC</a:t>
            </a:r>
          </a:p>
          <a:p>
            <a:pPr lvl="2"/>
            <a:r>
              <a:rPr lang="en-US" altLang="zh-CN" dirty="0" smtClean="0"/>
              <a:t>Synchronous VFC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5E98C-61DA-4A2C-9BC5-D76E5E37BEB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graphicFrame>
        <p:nvGraphicFramePr>
          <p:cNvPr id="10" name="Object 1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347513816"/>
              </p:ext>
            </p:extLst>
          </p:nvPr>
        </p:nvGraphicFramePr>
        <p:xfrm>
          <a:off x="6424448" y="1526722"/>
          <a:ext cx="2338551" cy="1966957"/>
        </p:xfrm>
        <a:graphic>
          <a:graphicData uri="http://schemas.openxmlformats.org/presentationml/2006/ole">
            <p:oleObj spid="_x0000_s132098" name="Visio" r:id="rId3" imgW="4325722" imgH="3637768" progId="Visio.Drawing.11">
              <p:embed/>
            </p:oleObj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5138518" y="152281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逐次比较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22" y="3490887"/>
            <a:ext cx="2406278" cy="116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5070792" y="3490887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分级比较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882" name="Picture 10" descr="图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21" y="4658710"/>
            <a:ext cx="2406278" cy="15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5250327" y="4658710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流水线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5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高速高精度</a:t>
            </a:r>
            <a:r>
              <a:rPr lang="en-US" altLang="zh-CN" dirty="0" smtClean="0"/>
              <a:t>ADC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1"/>
          </p:nvPr>
        </p:nvSpPr>
        <p:spPr>
          <a:xfrm>
            <a:off x="1219200" y="1526723"/>
            <a:ext cx="3657600" cy="2438306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技术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Flash</a:t>
            </a:r>
          </a:p>
          <a:p>
            <a:pPr lvl="1"/>
            <a:r>
              <a:rPr lang="en-US" altLang="zh-CN" dirty="0" smtClean="0"/>
              <a:t>Pipeline</a:t>
            </a:r>
          </a:p>
          <a:p>
            <a:pPr lvl="1"/>
            <a:r>
              <a:rPr lang="en-US" altLang="zh-CN" dirty="0" smtClean="0"/>
              <a:t>Folding-interpolating</a:t>
            </a:r>
          </a:p>
          <a:p>
            <a:pPr lvl="1"/>
            <a:r>
              <a:rPr lang="en-US" altLang="zh-CN" dirty="0" smtClean="0"/>
              <a:t>Interleaving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BBDCBC-B3EC-4EF0-A9E3-1690A88CB568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61294"/>
            <a:ext cx="2446282" cy="22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20" y="4499040"/>
            <a:ext cx="3687179" cy="174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图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90" y="1526723"/>
            <a:ext cx="2491109" cy="296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5213587" y="1522814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Flash ADC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48451" y="3973866"/>
            <a:ext cx="202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Folding-interpolating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2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FADC=?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Flash ADC</a:t>
            </a:r>
          </a:p>
          <a:p>
            <a:pPr lvl="1"/>
            <a:r>
              <a:rPr lang="zh-CN" altLang="en-US" dirty="0" smtClean="0"/>
              <a:t>速度快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精度低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资源使用多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功耗大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 smtClean="0"/>
              <a:t>Folding-interpolating ADC</a:t>
            </a:r>
            <a:endParaRPr lang="en-US" altLang="zh-CN" dirty="0"/>
          </a:p>
          <a:p>
            <a:pPr lvl="1"/>
            <a:r>
              <a:rPr lang="zh-CN" altLang="en-US" dirty="0" smtClean="0"/>
              <a:t>高速</a:t>
            </a:r>
            <a:r>
              <a:rPr lang="en-US" altLang="zh-CN" dirty="0" smtClean="0"/>
              <a:t>+</a:t>
            </a:r>
            <a:r>
              <a:rPr lang="zh-CN" altLang="en-US" dirty="0" smtClean="0"/>
              <a:t>高精度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粗细量化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BC44C7-6ECE-42F2-A23F-B55873EE5734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9" name="横卷形 8"/>
          <p:cNvSpPr/>
          <p:nvPr/>
        </p:nvSpPr>
        <p:spPr bwMode="auto">
          <a:xfrm>
            <a:off x="2956033" y="4119329"/>
            <a:ext cx="3996559" cy="1043878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4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           ADC</a:t>
            </a:r>
            <a:endParaRPr lang="zh-CN" altLang="en-US" sz="4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39872" y="4217885"/>
            <a:ext cx="2088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olding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interpolating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39872" y="4265183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lash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8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TIADC: time interleaved ADC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C20B43-B50A-4F8C-829C-6C8CD7755CA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7" name="Picture 2" descr="图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15" y="1714525"/>
            <a:ext cx="5760640" cy="34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94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波形数字化的误差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SCA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 smtClean="0"/>
              <a:t>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FB0916-50D2-44B0-93C8-96AF54DE7A02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12" name="Picture 2" descr="图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96" y="2147222"/>
            <a:ext cx="3352263" cy="13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图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96" y="3516135"/>
            <a:ext cx="3392557" cy="13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图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96" y="4923873"/>
            <a:ext cx="3286539" cy="133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6918582" y="2008491"/>
            <a:ext cx="1668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Offset error</a:t>
            </a:r>
          </a:p>
        </p:txBody>
      </p:sp>
      <p:sp>
        <p:nvSpPr>
          <p:cNvPr id="16" name="矩形 15"/>
          <p:cNvSpPr/>
          <p:nvPr/>
        </p:nvSpPr>
        <p:spPr>
          <a:xfrm>
            <a:off x="6931862" y="3368682"/>
            <a:ext cx="139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Gain error</a:t>
            </a:r>
          </a:p>
        </p:txBody>
      </p:sp>
      <p:sp>
        <p:nvSpPr>
          <p:cNvPr id="17" name="矩形 16"/>
          <p:cNvSpPr/>
          <p:nvPr/>
        </p:nvSpPr>
        <p:spPr>
          <a:xfrm>
            <a:off x="6653566" y="4755743"/>
            <a:ext cx="1973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Time-skew error</a:t>
            </a:r>
          </a:p>
        </p:txBody>
      </p:sp>
      <p:pic>
        <p:nvPicPr>
          <p:cNvPr id="18" name="Picture 10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957" y="4298744"/>
            <a:ext cx="2856464" cy="16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159616" y="2229672"/>
            <a:ext cx="3657600" cy="2889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1258041" y="2232847"/>
            <a:ext cx="3449638" cy="1655763"/>
            <a:chOff x="748" y="2523"/>
            <a:chExt cx="2173" cy="1043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748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839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>
              <a:off x="884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929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1020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1065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110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1201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1246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1291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382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>
              <a:off x="1427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1472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Oval 18"/>
            <p:cNvSpPr>
              <a:spLocks noChangeArrowheads="1"/>
            </p:cNvSpPr>
            <p:nvPr/>
          </p:nvSpPr>
          <p:spPr bwMode="auto">
            <a:xfrm>
              <a:off x="1563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1608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1653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744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Line 22"/>
            <p:cNvSpPr>
              <a:spLocks noChangeShapeType="1"/>
            </p:cNvSpPr>
            <p:nvPr/>
          </p:nvSpPr>
          <p:spPr bwMode="auto">
            <a:xfrm>
              <a:off x="1789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1834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1925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Line 25"/>
            <p:cNvSpPr>
              <a:spLocks noChangeShapeType="1"/>
            </p:cNvSpPr>
            <p:nvPr/>
          </p:nvSpPr>
          <p:spPr bwMode="auto">
            <a:xfrm>
              <a:off x="1970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2015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Oval 27"/>
            <p:cNvSpPr>
              <a:spLocks noChangeArrowheads="1"/>
            </p:cNvSpPr>
            <p:nvPr/>
          </p:nvSpPr>
          <p:spPr bwMode="auto">
            <a:xfrm>
              <a:off x="2106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Line 28"/>
            <p:cNvSpPr>
              <a:spLocks noChangeShapeType="1"/>
            </p:cNvSpPr>
            <p:nvPr/>
          </p:nvSpPr>
          <p:spPr bwMode="auto">
            <a:xfrm>
              <a:off x="2151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2196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Oval 30"/>
            <p:cNvSpPr>
              <a:spLocks noChangeArrowheads="1"/>
            </p:cNvSpPr>
            <p:nvPr/>
          </p:nvSpPr>
          <p:spPr bwMode="auto">
            <a:xfrm>
              <a:off x="2287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2332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2377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468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>
              <a:off x="2513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58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" name="Oval 36"/>
            <p:cNvSpPr>
              <a:spLocks noChangeArrowheads="1"/>
            </p:cNvSpPr>
            <p:nvPr/>
          </p:nvSpPr>
          <p:spPr bwMode="auto">
            <a:xfrm>
              <a:off x="2649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>
              <a:off x="2694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2739" y="2523"/>
              <a:ext cx="91" cy="136"/>
            </a:xfrm>
            <a:custGeom>
              <a:avLst/>
              <a:gdLst>
                <a:gd name="T0" fmla="*/ 0 w 46"/>
                <a:gd name="T1" fmla="*/ 0 h 90"/>
                <a:gd name="T2" fmla="*/ 83498 w 46"/>
                <a:gd name="T3" fmla="*/ 4245 h 90"/>
                <a:gd name="T4" fmla="*/ 0 w 46"/>
                <a:gd name="T5" fmla="*/ 8453 h 90"/>
                <a:gd name="T6" fmla="*/ 0 w 46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0"/>
                <a:gd name="T14" fmla="*/ 46 w 46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0">
                  <a:moveTo>
                    <a:pt x="0" y="0"/>
                  </a:moveTo>
                  <a:lnTo>
                    <a:pt x="46" y="45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Oval 39"/>
            <p:cNvSpPr>
              <a:spLocks noChangeArrowheads="1"/>
            </p:cNvSpPr>
            <p:nvPr/>
          </p:nvSpPr>
          <p:spPr bwMode="auto">
            <a:xfrm>
              <a:off x="2830" y="256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Line 40"/>
            <p:cNvSpPr>
              <a:spLocks noChangeShapeType="1"/>
            </p:cNvSpPr>
            <p:nvPr/>
          </p:nvSpPr>
          <p:spPr bwMode="auto">
            <a:xfrm>
              <a:off x="2875" y="2591"/>
              <a:ext cx="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Line 41"/>
            <p:cNvSpPr>
              <a:spLocks noChangeShapeType="1"/>
            </p:cNvSpPr>
            <p:nvPr/>
          </p:nvSpPr>
          <p:spPr bwMode="auto">
            <a:xfrm>
              <a:off x="1066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Line 42"/>
            <p:cNvSpPr>
              <a:spLocks noChangeShapeType="1"/>
            </p:cNvSpPr>
            <p:nvPr/>
          </p:nvSpPr>
          <p:spPr bwMode="auto">
            <a:xfrm flipH="1">
              <a:off x="997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Line 43"/>
            <p:cNvSpPr>
              <a:spLocks noChangeShapeType="1"/>
            </p:cNvSpPr>
            <p:nvPr/>
          </p:nvSpPr>
          <p:spPr bwMode="auto">
            <a:xfrm>
              <a:off x="975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Line 44"/>
            <p:cNvSpPr>
              <a:spLocks noChangeShapeType="1"/>
            </p:cNvSpPr>
            <p:nvPr/>
          </p:nvSpPr>
          <p:spPr bwMode="auto">
            <a:xfrm>
              <a:off x="975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Line 45"/>
            <p:cNvSpPr>
              <a:spLocks noChangeShapeType="1"/>
            </p:cNvSpPr>
            <p:nvPr/>
          </p:nvSpPr>
          <p:spPr bwMode="auto">
            <a:xfrm>
              <a:off x="975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Line 46"/>
            <p:cNvSpPr>
              <a:spLocks noChangeShapeType="1"/>
            </p:cNvSpPr>
            <p:nvPr/>
          </p:nvSpPr>
          <p:spPr bwMode="auto">
            <a:xfrm>
              <a:off x="884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Line 47"/>
            <p:cNvSpPr>
              <a:spLocks noChangeShapeType="1"/>
            </p:cNvSpPr>
            <p:nvPr/>
          </p:nvSpPr>
          <p:spPr bwMode="auto">
            <a:xfrm>
              <a:off x="884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Line 48"/>
            <p:cNvSpPr>
              <a:spLocks noChangeShapeType="1"/>
            </p:cNvSpPr>
            <p:nvPr/>
          </p:nvSpPr>
          <p:spPr bwMode="auto">
            <a:xfrm>
              <a:off x="975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5" name="Line 49"/>
            <p:cNvSpPr>
              <a:spLocks noChangeShapeType="1"/>
            </p:cNvSpPr>
            <p:nvPr/>
          </p:nvSpPr>
          <p:spPr bwMode="auto">
            <a:xfrm>
              <a:off x="930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Line 50"/>
            <p:cNvSpPr>
              <a:spLocks noChangeShapeType="1"/>
            </p:cNvSpPr>
            <p:nvPr/>
          </p:nvSpPr>
          <p:spPr bwMode="auto">
            <a:xfrm>
              <a:off x="1429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Line 51"/>
            <p:cNvSpPr>
              <a:spLocks noChangeShapeType="1"/>
            </p:cNvSpPr>
            <p:nvPr/>
          </p:nvSpPr>
          <p:spPr bwMode="auto">
            <a:xfrm flipH="1">
              <a:off x="1360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8" name="Line 52"/>
            <p:cNvSpPr>
              <a:spLocks noChangeShapeType="1"/>
            </p:cNvSpPr>
            <p:nvPr/>
          </p:nvSpPr>
          <p:spPr bwMode="auto">
            <a:xfrm>
              <a:off x="1338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9" name="Line 53"/>
            <p:cNvSpPr>
              <a:spLocks noChangeShapeType="1"/>
            </p:cNvSpPr>
            <p:nvPr/>
          </p:nvSpPr>
          <p:spPr bwMode="auto">
            <a:xfrm>
              <a:off x="1338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0" name="Line 54"/>
            <p:cNvSpPr>
              <a:spLocks noChangeShapeType="1"/>
            </p:cNvSpPr>
            <p:nvPr/>
          </p:nvSpPr>
          <p:spPr bwMode="auto">
            <a:xfrm>
              <a:off x="1338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1" name="Line 55"/>
            <p:cNvSpPr>
              <a:spLocks noChangeShapeType="1"/>
            </p:cNvSpPr>
            <p:nvPr/>
          </p:nvSpPr>
          <p:spPr bwMode="auto">
            <a:xfrm>
              <a:off x="1247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2" name="Line 56"/>
            <p:cNvSpPr>
              <a:spLocks noChangeShapeType="1"/>
            </p:cNvSpPr>
            <p:nvPr/>
          </p:nvSpPr>
          <p:spPr bwMode="auto">
            <a:xfrm>
              <a:off x="1247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3" name="Line 57"/>
            <p:cNvSpPr>
              <a:spLocks noChangeShapeType="1"/>
            </p:cNvSpPr>
            <p:nvPr/>
          </p:nvSpPr>
          <p:spPr bwMode="auto">
            <a:xfrm>
              <a:off x="1338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4" name="Line 58"/>
            <p:cNvSpPr>
              <a:spLocks noChangeShapeType="1"/>
            </p:cNvSpPr>
            <p:nvPr/>
          </p:nvSpPr>
          <p:spPr bwMode="auto">
            <a:xfrm>
              <a:off x="1293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5" name="Line 59"/>
            <p:cNvSpPr>
              <a:spLocks noChangeShapeType="1"/>
            </p:cNvSpPr>
            <p:nvPr/>
          </p:nvSpPr>
          <p:spPr bwMode="auto">
            <a:xfrm>
              <a:off x="1792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Line 60"/>
            <p:cNvSpPr>
              <a:spLocks noChangeShapeType="1"/>
            </p:cNvSpPr>
            <p:nvPr/>
          </p:nvSpPr>
          <p:spPr bwMode="auto">
            <a:xfrm flipH="1">
              <a:off x="1723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7" name="Line 61"/>
            <p:cNvSpPr>
              <a:spLocks noChangeShapeType="1"/>
            </p:cNvSpPr>
            <p:nvPr/>
          </p:nvSpPr>
          <p:spPr bwMode="auto">
            <a:xfrm>
              <a:off x="1701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Line 62"/>
            <p:cNvSpPr>
              <a:spLocks noChangeShapeType="1"/>
            </p:cNvSpPr>
            <p:nvPr/>
          </p:nvSpPr>
          <p:spPr bwMode="auto">
            <a:xfrm>
              <a:off x="1701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" name="Line 63"/>
            <p:cNvSpPr>
              <a:spLocks noChangeShapeType="1"/>
            </p:cNvSpPr>
            <p:nvPr/>
          </p:nvSpPr>
          <p:spPr bwMode="auto">
            <a:xfrm>
              <a:off x="1701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Line 64"/>
            <p:cNvSpPr>
              <a:spLocks noChangeShapeType="1"/>
            </p:cNvSpPr>
            <p:nvPr/>
          </p:nvSpPr>
          <p:spPr bwMode="auto">
            <a:xfrm>
              <a:off x="1610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Line 65"/>
            <p:cNvSpPr>
              <a:spLocks noChangeShapeType="1"/>
            </p:cNvSpPr>
            <p:nvPr/>
          </p:nvSpPr>
          <p:spPr bwMode="auto">
            <a:xfrm>
              <a:off x="1610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Line 66"/>
            <p:cNvSpPr>
              <a:spLocks noChangeShapeType="1"/>
            </p:cNvSpPr>
            <p:nvPr/>
          </p:nvSpPr>
          <p:spPr bwMode="auto">
            <a:xfrm>
              <a:off x="1701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Line 67"/>
            <p:cNvSpPr>
              <a:spLocks noChangeShapeType="1"/>
            </p:cNvSpPr>
            <p:nvPr/>
          </p:nvSpPr>
          <p:spPr bwMode="auto">
            <a:xfrm>
              <a:off x="1656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Line 68"/>
            <p:cNvSpPr>
              <a:spLocks noChangeShapeType="1"/>
            </p:cNvSpPr>
            <p:nvPr/>
          </p:nvSpPr>
          <p:spPr bwMode="auto">
            <a:xfrm>
              <a:off x="2155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Line 69"/>
            <p:cNvSpPr>
              <a:spLocks noChangeShapeType="1"/>
            </p:cNvSpPr>
            <p:nvPr/>
          </p:nvSpPr>
          <p:spPr bwMode="auto">
            <a:xfrm flipH="1">
              <a:off x="2086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Line 70"/>
            <p:cNvSpPr>
              <a:spLocks noChangeShapeType="1"/>
            </p:cNvSpPr>
            <p:nvPr/>
          </p:nvSpPr>
          <p:spPr bwMode="auto">
            <a:xfrm>
              <a:off x="2064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Line 71"/>
            <p:cNvSpPr>
              <a:spLocks noChangeShapeType="1"/>
            </p:cNvSpPr>
            <p:nvPr/>
          </p:nvSpPr>
          <p:spPr bwMode="auto">
            <a:xfrm>
              <a:off x="2064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8" name="Line 72"/>
            <p:cNvSpPr>
              <a:spLocks noChangeShapeType="1"/>
            </p:cNvSpPr>
            <p:nvPr/>
          </p:nvSpPr>
          <p:spPr bwMode="auto">
            <a:xfrm>
              <a:off x="2064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Line 73"/>
            <p:cNvSpPr>
              <a:spLocks noChangeShapeType="1"/>
            </p:cNvSpPr>
            <p:nvPr/>
          </p:nvSpPr>
          <p:spPr bwMode="auto">
            <a:xfrm>
              <a:off x="1973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0" name="Line 74"/>
            <p:cNvSpPr>
              <a:spLocks noChangeShapeType="1"/>
            </p:cNvSpPr>
            <p:nvPr/>
          </p:nvSpPr>
          <p:spPr bwMode="auto">
            <a:xfrm>
              <a:off x="1973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Line 75"/>
            <p:cNvSpPr>
              <a:spLocks noChangeShapeType="1"/>
            </p:cNvSpPr>
            <p:nvPr/>
          </p:nvSpPr>
          <p:spPr bwMode="auto">
            <a:xfrm>
              <a:off x="2064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Line 76"/>
            <p:cNvSpPr>
              <a:spLocks noChangeShapeType="1"/>
            </p:cNvSpPr>
            <p:nvPr/>
          </p:nvSpPr>
          <p:spPr bwMode="auto">
            <a:xfrm>
              <a:off x="2019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Line 77"/>
            <p:cNvSpPr>
              <a:spLocks noChangeShapeType="1"/>
            </p:cNvSpPr>
            <p:nvPr/>
          </p:nvSpPr>
          <p:spPr bwMode="auto">
            <a:xfrm>
              <a:off x="2518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Line 78"/>
            <p:cNvSpPr>
              <a:spLocks noChangeShapeType="1"/>
            </p:cNvSpPr>
            <p:nvPr/>
          </p:nvSpPr>
          <p:spPr bwMode="auto">
            <a:xfrm flipH="1">
              <a:off x="2449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Line 79"/>
            <p:cNvSpPr>
              <a:spLocks noChangeShapeType="1"/>
            </p:cNvSpPr>
            <p:nvPr/>
          </p:nvSpPr>
          <p:spPr bwMode="auto">
            <a:xfrm>
              <a:off x="2427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Line 80"/>
            <p:cNvSpPr>
              <a:spLocks noChangeShapeType="1"/>
            </p:cNvSpPr>
            <p:nvPr/>
          </p:nvSpPr>
          <p:spPr bwMode="auto">
            <a:xfrm>
              <a:off x="2427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7" name="Line 81"/>
            <p:cNvSpPr>
              <a:spLocks noChangeShapeType="1"/>
            </p:cNvSpPr>
            <p:nvPr/>
          </p:nvSpPr>
          <p:spPr bwMode="auto">
            <a:xfrm>
              <a:off x="2427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8" name="Line 82"/>
            <p:cNvSpPr>
              <a:spLocks noChangeShapeType="1"/>
            </p:cNvSpPr>
            <p:nvPr/>
          </p:nvSpPr>
          <p:spPr bwMode="auto">
            <a:xfrm>
              <a:off x="2336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9" name="Line 83"/>
            <p:cNvSpPr>
              <a:spLocks noChangeShapeType="1"/>
            </p:cNvSpPr>
            <p:nvPr/>
          </p:nvSpPr>
          <p:spPr bwMode="auto">
            <a:xfrm>
              <a:off x="2336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Line 84"/>
            <p:cNvSpPr>
              <a:spLocks noChangeShapeType="1"/>
            </p:cNvSpPr>
            <p:nvPr/>
          </p:nvSpPr>
          <p:spPr bwMode="auto">
            <a:xfrm>
              <a:off x="2427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>
              <a:off x="2382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2" name="Line 86"/>
            <p:cNvSpPr>
              <a:spLocks noChangeShapeType="1"/>
            </p:cNvSpPr>
            <p:nvPr/>
          </p:nvSpPr>
          <p:spPr bwMode="auto">
            <a:xfrm>
              <a:off x="2881" y="2587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3" name="Line 87"/>
            <p:cNvSpPr>
              <a:spLocks noChangeShapeType="1"/>
            </p:cNvSpPr>
            <p:nvPr/>
          </p:nvSpPr>
          <p:spPr bwMode="auto">
            <a:xfrm flipH="1">
              <a:off x="2812" y="3203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4" name="Line 88"/>
            <p:cNvSpPr>
              <a:spLocks noChangeShapeType="1"/>
            </p:cNvSpPr>
            <p:nvPr/>
          </p:nvSpPr>
          <p:spPr bwMode="auto">
            <a:xfrm>
              <a:off x="2790" y="3158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5" name="Line 89"/>
            <p:cNvSpPr>
              <a:spLocks noChangeShapeType="1"/>
            </p:cNvSpPr>
            <p:nvPr/>
          </p:nvSpPr>
          <p:spPr bwMode="auto">
            <a:xfrm>
              <a:off x="2790" y="297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6" name="Line 90"/>
            <p:cNvSpPr>
              <a:spLocks noChangeShapeType="1"/>
            </p:cNvSpPr>
            <p:nvPr/>
          </p:nvSpPr>
          <p:spPr bwMode="auto">
            <a:xfrm>
              <a:off x="2790" y="324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7" name="Line 91"/>
            <p:cNvSpPr>
              <a:spLocks noChangeShapeType="1"/>
            </p:cNvSpPr>
            <p:nvPr/>
          </p:nvSpPr>
          <p:spPr bwMode="auto">
            <a:xfrm>
              <a:off x="2699" y="3384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8" name="Line 92"/>
            <p:cNvSpPr>
              <a:spLocks noChangeShapeType="1"/>
            </p:cNvSpPr>
            <p:nvPr/>
          </p:nvSpPr>
          <p:spPr bwMode="auto">
            <a:xfrm>
              <a:off x="2699" y="3430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9" name="Line 93"/>
            <p:cNvSpPr>
              <a:spLocks noChangeShapeType="1"/>
            </p:cNvSpPr>
            <p:nvPr/>
          </p:nvSpPr>
          <p:spPr bwMode="auto">
            <a:xfrm>
              <a:off x="2790" y="343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0" name="Line 94"/>
            <p:cNvSpPr>
              <a:spLocks noChangeShapeType="1"/>
            </p:cNvSpPr>
            <p:nvPr/>
          </p:nvSpPr>
          <p:spPr bwMode="auto">
            <a:xfrm>
              <a:off x="2745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1" name="Line 95"/>
          <p:cNvSpPr>
            <a:spLocks noChangeShapeType="1"/>
          </p:cNvSpPr>
          <p:nvPr/>
        </p:nvSpPr>
        <p:spPr bwMode="auto">
          <a:xfrm>
            <a:off x="1731116" y="2969447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Text Box 96"/>
          <p:cNvSpPr txBox="1">
            <a:spLocks noChangeArrowheads="1"/>
          </p:cNvSpPr>
          <p:nvPr/>
        </p:nvSpPr>
        <p:spPr bwMode="auto">
          <a:xfrm>
            <a:off x="1802554" y="2612260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itchFamily="34" charset="-122"/>
                <a:ea typeface="微软雅黑" pitchFamily="34" charset="-122"/>
              </a:rPr>
              <a:t>Dt</a:t>
            </a:r>
          </a:p>
        </p:txBody>
      </p:sp>
      <p:sp>
        <p:nvSpPr>
          <p:cNvPr id="113" name="Line 97"/>
          <p:cNvSpPr>
            <a:spLocks noChangeShapeType="1"/>
          </p:cNvSpPr>
          <p:nvPr/>
        </p:nvSpPr>
        <p:spPr bwMode="auto">
          <a:xfrm>
            <a:off x="2307379" y="296786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4" name="Text Box 98"/>
          <p:cNvSpPr txBox="1">
            <a:spLocks noChangeArrowheads="1"/>
          </p:cNvSpPr>
          <p:nvPr/>
        </p:nvSpPr>
        <p:spPr bwMode="auto">
          <a:xfrm>
            <a:off x="2378816" y="2610672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itchFamily="34" charset="-122"/>
                <a:ea typeface="微软雅黑" pitchFamily="34" charset="-122"/>
              </a:rPr>
              <a:t>Dt</a:t>
            </a:r>
          </a:p>
        </p:txBody>
      </p:sp>
      <p:sp>
        <p:nvSpPr>
          <p:cNvPr id="115" name="Line 99"/>
          <p:cNvSpPr>
            <a:spLocks noChangeShapeType="1"/>
          </p:cNvSpPr>
          <p:nvPr/>
        </p:nvSpPr>
        <p:spPr bwMode="auto">
          <a:xfrm>
            <a:off x="2883641" y="2966272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6" name="Text Box 100"/>
          <p:cNvSpPr txBox="1">
            <a:spLocks noChangeArrowheads="1"/>
          </p:cNvSpPr>
          <p:nvPr/>
        </p:nvSpPr>
        <p:spPr bwMode="auto">
          <a:xfrm>
            <a:off x="2955079" y="2609085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itchFamily="34" charset="-122"/>
                <a:ea typeface="微软雅黑" pitchFamily="34" charset="-122"/>
              </a:rPr>
              <a:t>Dt</a:t>
            </a:r>
          </a:p>
        </p:txBody>
      </p:sp>
      <p:sp>
        <p:nvSpPr>
          <p:cNvPr id="117" name="Line 101"/>
          <p:cNvSpPr>
            <a:spLocks noChangeShapeType="1"/>
          </p:cNvSpPr>
          <p:nvPr/>
        </p:nvSpPr>
        <p:spPr bwMode="auto">
          <a:xfrm>
            <a:off x="3459904" y="296468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Text Box 102"/>
          <p:cNvSpPr txBox="1">
            <a:spLocks noChangeArrowheads="1"/>
          </p:cNvSpPr>
          <p:nvPr/>
        </p:nvSpPr>
        <p:spPr bwMode="auto">
          <a:xfrm>
            <a:off x="3531341" y="2607497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itchFamily="34" charset="-122"/>
                <a:ea typeface="微软雅黑" pitchFamily="34" charset="-122"/>
              </a:rPr>
              <a:t>Dt</a:t>
            </a:r>
          </a:p>
        </p:txBody>
      </p:sp>
      <p:sp>
        <p:nvSpPr>
          <p:cNvPr id="119" name="Line 103"/>
          <p:cNvSpPr>
            <a:spLocks noChangeShapeType="1"/>
          </p:cNvSpPr>
          <p:nvPr/>
        </p:nvSpPr>
        <p:spPr bwMode="auto">
          <a:xfrm>
            <a:off x="4036166" y="2963097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0" name="Text Box 104"/>
          <p:cNvSpPr txBox="1">
            <a:spLocks noChangeArrowheads="1"/>
          </p:cNvSpPr>
          <p:nvPr/>
        </p:nvSpPr>
        <p:spPr bwMode="auto">
          <a:xfrm>
            <a:off x="4107604" y="2605910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itchFamily="34" charset="-122"/>
                <a:ea typeface="微软雅黑" pitchFamily="34" charset="-122"/>
              </a:rPr>
              <a:t>Dt</a:t>
            </a:r>
          </a:p>
        </p:txBody>
      </p:sp>
      <p:sp>
        <p:nvSpPr>
          <p:cNvPr id="121" name="矩形 120"/>
          <p:cNvSpPr/>
          <p:nvPr/>
        </p:nvSpPr>
        <p:spPr>
          <a:xfrm>
            <a:off x="1388216" y="3525072"/>
            <a:ext cx="3352800" cy="22860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905100" y="3893686"/>
            <a:ext cx="3988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DC Offset Variation Compensation</a:t>
            </a:r>
          </a:p>
        </p:txBody>
      </p:sp>
      <p:sp>
        <p:nvSpPr>
          <p:cNvPr id="123" name="矩形 122"/>
          <p:cNvSpPr/>
          <p:nvPr/>
        </p:nvSpPr>
        <p:spPr>
          <a:xfrm>
            <a:off x="609287" y="5921273"/>
            <a:ext cx="4413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Uneven Sampling Intervals Calibration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4" name="横卷形 123"/>
          <p:cNvSpPr/>
          <p:nvPr/>
        </p:nvSpPr>
        <p:spPr bwMode="auto">
          <a:xfrm>
            <a:off x="2955240" y="2131503"/>
            <a:ext cx="3586540" cy="744219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波形数字化需要修正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5" name="横卷形 124"/>
          <p:cNvSpPr/>
          <p:nvPr/>
        </p:nvSpPr>
        <p:spPr bwMode="auto">
          <a:xfrm>
            <a:off x="2961868" y="2800731"/>
            <a:ext cx="3586540" cy="744219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波形数字化需要修正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6" name="横卷形 125"/>
          <p:cNvSpPr/>
          <p:nvPr/>
        </p:nvSpPr>
        <p:spPr bwMode="auto">
          <a:xfrm>
            <a:off x="2961868" y="3450079"/>
            <a:ext cx="3586540" cy="744219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波形数字化需要修正</a:t>
            </a:r>
            <a:endParaRPr lang="zh-CN" altLang="en-US" sz="2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流程图: 资料带 126"/>
          <p:cNvSpPr/>
          <p:nvPr/>
        </p:nvSpPr>
        <p:spPr bwMode="auto">
          <a:xfrm>
            <a:off x="2994994" y="4253955"/>
            <a:ext cx="3564835" cy="804672"/>
          </a:xfrm>
          <a:prstGeom prst="flowChartPunchedTape">
            <a:avLst/>
          </a:prstGeom>
          <a:solidFill>
            <a:schemeClr val="tx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重要的事情说三遍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11C818-AFF1-4FBA-8C5B-FABE27F94D35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 bwMode="auto">
          <a:xfrm>
            <a:off x="1219200" y="1604143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当代粒子物理与核物理实验电子学特点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219200" y="2502780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波形数字化技术原理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219200" y="3401417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波形数字化在物理实验中应用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219200" y="4300054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电子学系统设计与实现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1219200" y="5198691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波形数字化前景展望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波形数字化在物理实验中应用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目前研究内容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中微子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暗物质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核反应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天文学</a:t>
            </a:r>
            <a:r>
              <a:rPr lang="en-US" altLang="zh-CN" dirty="0" smtClean="0"/>
              <a:t>/</a:t>
            </a:r>
            <a:r>
              <a:rPr lang="zh-CN" altLang="en-US" dirty="0" smtClean="0"/>
              <a:t>宇宙学</a:t>
            </a:r>
            <a:endParaRPr lang="en-US" altLang="zh-CN" dirty="0" smtClean="0"/>
          </a:p>
          <a:p>
            <a:pPr lvl="1"/>
            <a:r>
              <a:rPr lang="zh-CN" altLang="en-US" i="1" dirty="0" smtClean="0"/>
              <a:t>逐步扩展</a:t>
            </a:r>
            <a:endParaRPr lang="en-US" altLang="zh-CN" i="1" dirty="0" smtClean="0"/>
          </a:p>
          <a:p>
            <a:r>
              <a:rPr lang="zh-CN" altLang="en-US" dirty="0" smtClean="0"/>
              <a:t>粒子物理与核物理实验中的波形数字化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宇宙线粒子探测实验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(</a:t>
            </a:r>
            <a:r>
              <a:rPr lang="en-US" altLang="zh-CN" dirty="0" err="1" smtClean="0"/>
              <a:t>n,γ</a:t>
            </a:r>
            <a:r>
              <a:rPr lang="en-US" altLang="zh-CN" dirty="0" smtClean="0"/>
              <a:t>)</a:t>
            </a:r>
            <a:r>
              <a:rPr lang="zh-CN" altLang="en-US" dirty="0" smtClean="0"/>
              <a:t>核反应探测实验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暗物质粒子直接探测实验</a:t>
            </a:r>
            <a:endParaRPr lang="en-US" altLang="zh-CN" dirty="0" smtClean="0"/>
          </a:p>
          <a:p>
            <a:r>
              <a:rPr lang="zh-CN" altLang="en-US" dirty="0" smtClean="0"/>
              <a:t>波形数字化技术提取物理实验信息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电荷信息提取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时间信息提取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F898C2-2276-4986-842C-F49265D2CFE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9" name="Picture 4" descr="TAC pictur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9137" y="1526722"/>
            <a:ext cx="1853863" cy="139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6721"/>
            <a:ext cx="2032337" cy="268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7577547" y="2918122"/>
            <a:ext cx="11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TAC@CERN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828" name="Picture 4" descr="http://y1.ifengimg.com/d4a44fff10624b98/2013/0216/rdn_511ec666f1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71" y="4676388"/>
            <a:ext cx="3005530" cy="1568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909137" y="3901615"/>
            <a:ext cx="194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IceCube@</a:t>
            </a:r>
            <a:r>
              <a:rPr lang="en-US" altLang="zh-CN" sz="1400" dirty="0" err="1"/>
              <a:t>South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Pole</a:t>
            </a:r>
            <a:endParaRPr lang="en-US" altLang="zh-CN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757471" y="4364513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Darkside@Italy</a:t>
            </a:r>
            <a:endParaRPr lang="en-US" altLang="zh-CN" sz="1400" dirty="0"/>
          </a:p>
        </p:txBody>
      </p:sp>
    </p:spTree>
    <p:extLst>
      <p:ext uri="{BB962C8B-B14F-4D97-AF65-F5344CB8AC3E}">
        <p14:creationId xmlns="" xmlns:p14="http://schemas.microsoft.com/office/powerpoint/2010/main" val="10991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21A15-B4ED-49EF-B8B1-61FE88DBEC6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 bwMode="auto">
          <a:xfrm>
            <a:off x="1219200" y="1604143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当代粒子物理与核物理实验电子学特点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219200" y="2502780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</a:t>
            </a:r>
            <a:r>
              <a:rPr lang="zh-CN" altLang="en-US" sz="3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技术原理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219200" y="3401417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波形数字化在物理实验中应用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219200" y="4300054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电子学系统设计与实现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1219200" y="5198691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波形数字化前景展望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4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物理实验中</a:t>
            </a:r>
            <a:r>
              <a:rPr lang="en-US" altLang="zh-CN" dirty="0" smtClean="0"/>
              <a:t>SCA</a:t>
            </a:r>
            <a:r>
              <a:rPr lang="zh-CN" altLang="en-US" dirty="0" smtClean="0"/>
              <a:t>波形数字化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zh-CN" altLang="en-US" dirty="0" smtClean="0"/>
              <a:t>宇宙线粒子探测实验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水切伦科夫探测器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大气切伦科夫探测器</a:t>
            </a:r>
            <a:endParaRPr lang="en-US" altLang="zh-CN" dirty="0" smtClean="0"/>
          </a:p>
          <a:p>
            <a:r>
              <a:rPr lang="en-US" altLang="zh-CN" dirty="0" smtClean="0"/>
              <a:t>ANTARES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stronomy with a </a:t>
            </a:r>
            <a:r>
              <a:rPr lang="en-US" altLang="zh-CN" dirty="0">
                <a:solidFill>
                  <a:srgbClr val="C00000"/>
                </a:solidFill>
              </a:rPr>
              <a:t>N</a:t>
            </a:r>
            <a:r>
              <a:rPr lang="en-US" altLang="zh-CN" dirty="0"/>
              <a:t>eutrino </a:t>
            </a:r>
            <a:r>
              <a:rPr lang="en-US" altLang="zh-CN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elescope and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byss environmental </a:t>
            </a:r>
            <a:r>
              <a:rPr lang="en-US" altLang="zh-CN" dirty="0" err="1">
                <a:solidFill>
                  <a:srgbClr val="C00000"/>
                </a:solidFill>
              </a:rPr>
              <a:t>RES</a:t>
            </a:r>
            <a:r>
              <a:rPr lang="en-US" altLang="zh-CN" dirty="0" err="1" smtClean="0"/>
              <a:t>earch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Mediterranean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ARS0/ARS1</a:t>
            </a:r>
          </a:p>
          <a:p>
            <a:r>
              <a:rPr lang="en-US" altLang="zh-CN" dirty="0" smtClean="0"/>
              <a:t>AMANDA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 smtClean="0"/>
              <a:t>ntarctic </a:t>
            </a:r>
            <a:r>
              <a:rPr lang="en-US" altLang="zh-CN" dirty="0">
                <a:solidFill>
                  <a:srgbClr val="C00000"/>
                </a:solidFill>
              </a:rPr>
              <a:t>M</a:t>
            </a:r>
            <a:r>
              <a:rPr lang="en-US" altLang="zh-CN" dirty="0"/>
              <a:t>uon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nd </a:t>
            </a:r>
            <a:r>
              <a:rPr lang="en-US" altLang="zh-CN" dirty="0">
                <a:solidFill>
                  <a:srgbClr val="C00000"/>
                </a:solidFill>
              </a:rPr>
              <a:t>N</a:t>
            </a:r>
            <a:r>
              <a:rPr lang="en-US" altLang="zh-CN" dirty="0"/>
              <a:t>eutrino </a:t>
            </a:r>
            <a:r>
              <a:rPr lang="en-US" altLang="zh-CN" dirty="0">
                <a:solidFill>
                  <a:srgbClr val="C00000"/>
                </a:solidFill>
              </a:rPr>
              <a:t>D</a:t>
            </a:r>
            <a:r>
              <a:rPr lang="en-US" altLang="zh-CN" dirty="0"/>
              <a:t>etector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 smtClean="0"/>
              <a:t>rray</a:t>
            </a:r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South </a:t>
            </a:r>
            <a:r>
              <a:rPr lang="en-US" altLang="zh-CN" dirty="0" smtClean="0"/>
              <a:t>Pole</a:t>
            </a:r>
          </a:p>
          <a:p>
            <a:pPr lvl="1"/>
            <a:r>
              <a:rPr lang="en-US" altLang="zh-CN" dirty="0" smtClean="0"/>
              <a:t>ATWD</a:t>
            </a:r>
          </a:p>
          <a:p>
            <a:r>
              <a:rPr lang="en-US" altLang="zh-CN" dirty="0" smtClean="0"/>
              <a:t>H.E.S.S-II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H</a:t>
            </a:r>
            <a:r>
              <a:rPr lang="en-US" altLang="zh-CN" dirty="0"/>
              <a:t>igh </a:t>
            </a:r>
            <a:r>
              <a:rPr lang="en-US" altLang="zh-CN" dirty="0">
                <a:solidFill>
                  <a:srgbClr val="C00000"/>
                </a:solidFill>
              </a:rPr>
              <a:t>E</a:t>
            </a:r>
            <a:r>
              <a:rPr lang="en-US" altLang="zh-CN" dirty="0"/>
              <a:t>nergy </a:t>
            </a:r>
            <a:r>
              <a:rPr lang="en-US" altLang="zh-CN" dirty="0">
                <a:solidFill>
                  <a:srgbClr val="C00000"/>
                </a:solidFill>
              </a:rPr>
              <a:t>S</a:t>
            </a:r>
            <a:r>
              <a:rPr lang="en-US" altLang="zh-CN" dirty="0"/>
              <a:t>tereoscopic </a:t>
            </a:r>
            <a:r>
              <a:rPr lang="en-US" altLang="zh-CN" dirty="0">
                <a:solidFill>
                  <a:srgbClr val="C00000"/>
                </a:solidFill>
              </a:rPr>
              <a:t>S</a:t>
            </a:r>
            <a:r>
              <a:rPr lang="en-US" altLang="zh-CN" dirty="0" smtClean="0"/>
              <a:t>ystem</a:t>
            </a:r>
          </a:p>
          <a:p>
            <a:pPr lvl="1"/>
            <a:r>
              <a:rPr lang="en-US" altLang="zh-CN" dirty="0" smtClean="0"/>
              <a:t>Namibia</a:t>
            </a:r>
          </a:p>
          <a:p>
            <a:pPr lvl="1"/>
            <a:r>
              <a:rPr lang="en-US" altLang="zh-CN" dirty="0" smtClean="0"/>
              <a:t>SAM</a:t>
            </a:r>
          </a:p>
          <a:p>
            <a:r>
              <a:rPr lang="en-US" altLang="zh-CN" dirty="0" smtClean="0"/>
              <a:t>MAGIC-II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M</a:t>
            </a:r>
            <a:r>
              <a:rPr lang="en-US" altLang="zh-CN" dirty="0" smtClean="0"/>
              <a:t>ajor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 smtClean="0"/>
              <a:t>tmospheric </a:t>
            </a:r>
            <a:r>
              <a:rPr lang="en-US" altLang="zh-CN" dirty="0">
                <a:solidFill>
                  <a:srgbClr val="C00000"/>
                </a:solidFill>
              </a:rPr>
              <a:t>G</a:t>
            </a:r>
            <a:r>
              <a:rPr lang="en-US" altLang="zh-CN" dirty="0"/>
              <a:t>amma ray </a:t>
            </a:r>
            <a:r>
              <a:rPr lang="en-US" altLang="zh-CN" dirty="0">
                <a:solidFill>
                  <a:srgbClr val="C00000"/>
                </a:solidFill>
              </a:rPr>
              <a:t>I</a:t>
            </a:r>
            <a:r>
              <a:rPr lang="en-US" altLang="zh-CN" dirty="0"/>
              <a:t>maging </a:t>
            </a:r>
            <a:r>
              <a:rPr lang="en-US" altLang="zh-CN" dirty="0">
                <a:solidFill>
                  <a:srgbClr val="C00000"/>
                </a:solidFill>
              </a:rPr>
              <a:t>C</a:t>
            </a:r>
            <a:r>
              <a:rPr lang="en-US" altLang="zh-CN" dirty="0"/>
              <a:t>herenkov </a:t>
            </a:r>
            <a:r>
              <a:rPr lang="en-US" altLang="zh-CN" dirty="0" smtClean="0"/>
              <a:t>telescope</a:t>
            </a:r>
          </a:p>
          <a:p>
            <a:pPr lvl="1"/>
            <a:r>
              <a:rPr lang="en-US" altLang="zh-CN" dirty="0" err="1"/>
              <a:t>Espana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DRS2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5ED0E0-839D-46C1-BC87-14B5AB6C90D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8" name="图片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6058"/>
            <a:ext cx="1515125" cy="130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6131955" y="4421076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ARS0+ARS1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12" y="4720461"/>
            <a:ext cx="1702650" cy="152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8038328" y="4408440"/>
            <a:ext cx="722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ATWD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706" name="图片 6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93" y="3111246"/>
            <a:ext cx="2036969" cy="130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4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783449"/>
            <a:ext cx="2181513" cy="14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14" descr="dr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62" y="1486756"/>
            <a:ext cx="1673100" cy="155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6278931" y="271549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DRS2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6798" y="4477351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1530651"/>
            <a:ext cx="2181514" cy="115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876798" y="2689072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Cherenkov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物理实验中高速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波形</a:t>
            </a:r>
            <a:r>
              <a:rPr lang="zh-CN" altLang="en-US" dirty="0"/>
              <a:t>数字化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altLang="zh-CN" dirty="0"/>
              <a:t>(</a:t>
            </a:r>
            <a:r>
              <a:rPr lang="en-US" altLang="zh-CN" dirty="0" err="1"/>
              <a:t>n,γ</a:t>
            </a:r>
            <a:r>
              <a:rPr lang="en-US" altLang="zh-CN" dirty="0"/>
              <a:t>)</a:t>
            </a:r>
            <a:r>
              <a:rPr lang="zh-CN" altLang="en-US" dirty="0"/>
              <a:t>核反应截面测量</a:t>
            </a:r>
            <a:r>
              <a:rPr lang="en-US" altLang="zh-CN" dirty="0"/>
              <a:t>BaF</a:t>
            </a:r>
            <a:r>
              <a:rPr lang="en-US" altLang="zh-CN" baseline="-25000" dirty="0"/>
              <a:t>2</a:t>
            </a:r>
            <a:r>
              <a:rPr lang="zh-CN" altLang="en-US" dirty="0" smtClean="0"/>
              <a:t>探测</a:t>
            </a:r>
            <a:endParaRPr lang="en-US" altLang="zh-CN" dirty="0" smtClean="0"/>
          </a:p>
          <a:p>
            <a:pPr lvl="1">
              <a:defRPr/>
            </a:pPr>
            <a:r>
              <a:rPr lang="zh-CN" altLang="en-US" dirty="0" smtClean="0"/>
              <a:t>原子核俘获中子发出</a:t>
            </a:r>
            <a:r>
              <a:rPr lang="en-US" altLang="zh-CN" dirty="0" smtClean="0"/>
              <a:t>γ</a:t>
            </a:r>
            <a:r>
              <a:rPr lang="zh-CN" altLang="en-US" dirty="0" smtClean="0"/>
              <a:t>射线</a:t>
            </a:r>
            <a:endParaRPr lang="en-US" altLang="zh-CN" dirty="0" smtClean="0"/>
          </a:p>
          <a:p>
            <a:pPr lvl="1">
              <a:defRPr/>
            </a:pPr>
            <a:r>
              <a:rPr lang="en-US" altLang="zh-CN" dirty="0" smtClean="0"/>
              <a:t>4π BaF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=&gt;PMT</a:t>
            </a:r>
            <a:endParaRPr lang="en-US" altLang="zh-CN" dirty="0"/>
          </a:p>
          <a:p>
            <a:pPr>
              <a:defRPr/>
            </a:pPr>
            <a:r>
              <a:rPr lang="en-US" altLang="zh-CN" dirty="0"/>
              <a:t>Los Alamos DANCE</a:t>
            </a:r>
          </a:p>
          <a:p>
            <a:pPr lvl="1">
              <a:defRPr/>
            </a:pPr>
            <a:r>
              <a:rPr lang="en-US" altLang="zh-CN" dirty="0">
                <a:solidFill>
                  <a:srgbClr val="C00000"/>
                </a:solidFill>
              </a:rPr>
              <a:t>D</a:t>
            </a:r>
            <a:r>
              <a:rPr lang="en-US" altLang="zh-CN" dirty="0"/>
              <a:t>etector for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dvanced </a:t>
            </a:r>
            <a:r>
              <a:rPr lang="en-US" altLang="zh-CN" dirty="0">
                <a:solidFill>
                  <a:srgbClr val="C00000"/>
                </a:solidFill>
              </a:rPr>
              <a:t>N</a:t>
            </a:r>
            <a:r>
              <a:rPr lang="en-US" altLang="zh-CN" dirty="0"/>
              <a:t>eutron </a:t>
            </a:r>
            <a:r>
              <a:rPr lang="en-US" altLang="zh-CN" dirty="0">
                <a:solidFill>
                  <a:srgbClr val="C00000"/>
                </a:solidFill>
              </a:rPr>
              <a:t>C</a:t>
            </a:r>
            <a:r>
              <a:rPr lang="en-US" altLang="zh-CN" dirty="0"/>
              <a:t>apture </a:t>
            </a:r>
            <a:r>
              <a:rPr lang="en-US" altLang="zh-CN" dirty="0">
                <a:solidFill>
                  <a:srgbClr val="C00000"/>
                </a:solidFill>
              </a:rPr>
              <a:t>E</a:t>
            </a:r>
            <a:r>
              <a:rPr lang="en-US" altLang="zh-CN" dirty="0"/>
              <a:t>xperiments</a:t>
            </a:r>
          </a:p>
          <a:p>
            <a:pPr lvl="1">
              <a:defRPr/>
            </a:pPr>
            <a:r>
              <a:rPr lang="en-US" altLang="zh-CN" dirty="0" err="1" smtClean="0"/>
              <a:t>Acqiris</a:t>
            </a:r>
            <a:r>
              <a:rPr lang="en-US" altLang="zh-CN" dirty="0" smtClean="0"/>
              <a:t> </a:t>
            </a:r>
            <a:r>
              <a:rPr lang="en-US" altLang="zh-CN" dirty="0"/>
              <a:t>DC265: 8bit 500MSPS</a:t>
            </a:r>
          </a:p>
          <a:p>
            <a:pPr>
              <a:defRPr/>
            </a:pPr>
            <a:r>
              <a:rPr lang="en-US" altLang="zh-CN" dirty="0"/>
              <a:t>CERN TAC</a:t>
            </a:r>
          </a:p>
          <a:p>
            <a:pPr lvl="1">
              <a:defRPr/>
            </a:pPr>
            <a:r>
              <a:rPr lang="en-US" altLang="zh-CN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otal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bsorption </a:t>
            </a:r>
            <a:r>
              <a:rPr lang="en-US" altLang="zh-CN" dirty="0">
                <a:solidFill>
                  <a:srgbClr val="C00000"/>
                </a:solidFill>
              </a:rPr>
              <a:t>C</a:t>
            </a:r>
            <a:r>
              <a:rPr lang="en-US" altLang="zh-CN" dirty="0"/>
              <a:t>alorimeter</a:t>
            </a:r>
          </a:p>
          <a:p>
            <a:pPr lvl="1">
              <a:defRPr/>
            </a:pPr>
            <a:r>
              <a:rPr lang="en-US" altLang="zh-CN" dirty="0" err="1" smtClean="0"/>
              <a:t>Acqiris</a:t>
            </a:r>
            <a:r>
              <a:rPr lang="en-US" altLang="zh-CN" dirty="0" smtClean="0"/>
              <a:t> </a:t>
            </a:r>
            <a:r>
              <a:rPr lang="en-US" altLang="zh-CN" dirty="0"/>
              <a:t>DC270: 8bit 1GSPS </a:t>
            </a:r>
          </a:p>
          <a:p>
            <a:pPr lvl="1">
              <a:defRPr/>
            </a:pPr>
            <a:r>
              <a:rPr lang="en-US" altLang="zh-CN" dirty="0" err="1"/>
              <a:t>Acqiris</a:t>
            </a:r>
            <a:r>
              <a:rPr lang="en-US" altLang="zh-CN" dirty="0"/>
              <a:t> DC240: 8bit 2GSPS</a:t>
            </a:r>
          </a:p>
          <a:p>
            <a:pPr>
              <a:defRPr/>
            </a:pPr>
            <a:r>
              <a:rPr lang="zh-CN" altLang="en-US" dirty="0"/>
              <a:t>中国原子能科学研究院</a:t>
            </a:r>
            <a:r>
              <a:rPr lang="en-US" altLang="zh-CN" dirty="0" smtClean="0"/>
              <a:t>GTAF</a:t>
            </a:r>
            <a:endParaRPr lang="en-US" altLang="zh-CN" dirty="0"/>
          </a:p>
          <a:p>
            <a:pPr lvl="1">
              <a:defRPr/>
            </a:pPr>
            <a:r>
              <a:rPr lang="en-US" altLang="zh-CN" dirty="0">
                <a:solidFill>
                  <a:srgbClr val="C00000"/>
                </a:solidFill>
              </a:rPr>
              <a:t>G</a:t>
            </a:r>
            <a:r>
              <a:rPr lang="en-US" altLang="zh-CN" dirty="0"/>
              <a:t>amma-ray </a:t>
            </a:r>
            <a:r>
              <a:rPr lang="en-US" altLang="zh-CN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otal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bsorption </a:t>
            </a:r>
            <a:r>
              <a:rPr lang="en-US" altLang="zh-CN" dirty="0">
                <a:solidFill>
                  <a:srgbClr val="C00000"/>
                </a:solidFill>
              </a:rPr>
              <a:t>F</a:t>
            </a:r>
            <a:r>
              <a:rPr lang="en-US" altLang="zh-CN" dirty="0"/>
              <a:t>acility</a:t>
            </a:r>
          </a:p>
          <a:p>
            <a:pPr lvl="1">
              <a:defRPr/>
            </a:pPr>
            <a:r>
              <a:rPr lang="en-US" altLang="zh-CN" dirty="0" err="1" smtClean="0"/>
              <a:t>Acqiris</a:t>
            </a:r>
            <a:r>
              <a:rPr lang="en-US" altLang="zh-CN" dirty="0" smtClean="0"/>
              <a:t> </a:t>
            </a:r>
            <a:r>
              <a:rPr lang="en-US" altLang="zh-CN" dirty="0"/>
              <a:t>D271A: 8bit </a:t>
            </a:r>
            <a:r>
              <a:rPr lang="en-US" altLang="zh-CN" dirty="0" smtClean="0"/>
              <a:t>1GSPS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4F075E-60F2-4F76-BBF4-5611E02360BC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9" name="内容占位符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070697"/>
            <a:ext cx="1752600" cy="2173796"/>
          </a:xfrm>
        </p:spPr>
      </p:pic>
      <p:pic>
        <p:nvPicPr>
          <p:cNvPr id="11" name="Picture 2" descr="C:\Users\dlzhang\AppData\Roaming\Foxmail7\Temp-5736-20141230084601\fox(12-30-09-47-58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21503"/>
            <a:ext cx="2133599" cy="156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23010"/>
            <a:ext cx="2133600" cy="10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5282818" y="3762920"/>
            <a:ext cx="809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DANCE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45428" y="2913279"/>
            <a:ext cx="517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TAC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38476" y="4313726"/>
            <a:ext cx="623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GTAF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9" y="1527245"/>
            <a:ext cx="1949670" cy="1695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12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物理实验中高速</a:t>
            </a:r>
            <a:r>
              <a:rPr lang="en-US" altLang="zh-CN" dirty="0"/>
              <a:t>ADC</a:t>
            </a:r>
            <a:r>
              <a:rPr lang="zh-CN" altLang="en-US" dirty="0"/>
              <a:t>波形数字化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zh-CN" altLang="en-US" dirty="0"/>
              <a:t>液态惰性气体暗物质粒子</a:t>
            </a:r>
            <a:r>
              <a:rPr lang="zh-CN" altLang="en-US" dirty="0" smtClean="0"/>
              <a:t>探测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两相</a:t>
            </a:r>
            <a:r>
              <a:rPr lang="en-US" altLang="zh-CN" dirty="0" err="1" smtClean="0"/>
              <a:t>Ar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Xe</a:t>
            </a:r>
            <a:r>
              <a:rPr lang="zh-CN" altLang="en-US" dirty="0" smtClean="0"/>
              <a:t>产生荧光和电离电子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TPC=&gt;PMT</a:t>
            </a:r>
            <a:endParaRPr lang="zh-CN" altLang="en-US" dirty="0"/>
          </a:p>
          <a:p>
            <a:r>
              <a:rPr lang="en-US" altLang="zh-CN" dirty="0" err="1" smtClean="0"/>
              <a:t>Darkside</a:t>
            </a:r>
            <a:endParaRPr lang="en-US" altLang="zh-CN" dirty="0" smtClean="0"/>
          </a:p>
          <a:p>
            <a:pPr lvl="1"/>
            <a:r>
              <a:rPr lang="it-IT" altLang="zh-CN" dirty="0"/>
              <a:t>Laboratori Nazionali del Gran </a:t>
            </a:r>
            <a:r>
              <a:rPr lang="it-IT" altLang="zh-CN" dirty="0" smtClean="0"/>
              <a:t>Sasso</a:t>
            </a:r>
          </a:p>
          <a:p>
            <a:pPr lvl="1"/>
            <a:r>
              <a:rPr lang="en-US" altLang="zh-CN" dirty="0" smtClean="0"/>
              <a:t>CAEN </a:t>
            </a:r>
            <a:r>
              <a:rPr lang="en-US" altLang="zh-CN" dirty="0"/>
              <a:t>V1720: 12bit 250MSPS</a:t>
            </a:r>
          </a:p>
          <a:p>
            <a:pPr lvl="1"/>
            <a:r>
              <a:rPr lang="en-US" altLang="zh-CN" dirty="0"/>
              <a:t>CAEN V1724: 14bit 100MSPS</a:t>
            </a:r>
          </a:p>
          <a:p>
            <a:r>
              <a:rPr lang="en-US" altLang="zh-CN" dirty="0" smtClean="0"/>
              <a:t>XENON100</a:t>
            </a:r>
          </a:p>
          <a:p>
            <a:pPr lvl="1"/>
            <a:r>
              <a:rPr lang="it-IT" altLang="zh-CN" dirty="0"/>
              <a:t>Laboratori Nazionali del Gran </a:t>
            </a:r>
            <a:r>
              <a:rPr lang="it-IT" altLang="zh-CN" dirty="0" smtClean="0"/>
              <a:t>Sasso</a:t>
            </a:r>
          </a:p>
          <a:p>
            <a:pPr lvl="1"/>
            <a:r>
              <a:rPr lang="en-US" altLang="zh-CN" dirty="0" smtClean="0"/>
              <a:t>CAEN </a:t>
            </a:r>
            <a:r>
              <a:rPr lang="en-US" altLang="zh-CN" dirty="0"/>
              <a:t>V1724: 14bit 100MSPS</a:t>
            </a:r>
          </a:p>
          <a:p>
            <a:r>
              <a:rPr lang="en-US" altLang="zh-CN" dirty="0" smtClean="0"/>
              <a:t>LUX</a:t>
            </a:r>
          </a:p>
          <a:p>
            <a:pPr lvl="1"/>
            <a:r>
              <a:rPr lang="en-US" altLang="zh-CN" dirty="0" smtClean="0"/>
              <a:t>Black </a:t>
            </a:r>
            <a:r>
              <a:rPr lang="en-US" altLang="zh-CN" dirty="0"/>
              <a:t>Hills of South </a:t>
            </a:r>
            <a:r>
              <a:rPr lang="en-US" altLang="zh-CN" dirty="0" smtClean="0"/>
              <a:t>Dakota</a:t>
            </a:r>
          </a:p>
          <a:p>
            <a:pPr lvl="1"/>
            <a:r>
              <a:rPr lang="en-US" altLang="zh-CN" dirty="0" smtClean="0"/>
              <a:t>Struck </a:t>
            </a:r>
            <a:r>
              <a:rPr lang="en-US" altLang="zh-CN" dirty="0"/>
              <a:t>SIS3301: 14bit 105MSPS</a:t>
            </a:r>
          </a:p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33DD-C6AB-4BF1-9255-BD41D96D99DC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13" name="图片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5570"/>
            <a:ext cx="3886200" cy="153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68" y="1526722"/>
            <a:ext cx="1934131" cy="150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6508885" y="5808388"/>
            <a:ext cx="523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LUX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082436" y="3034862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XENON100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526722"/>
            <a:ext cx="1944977" cy="19732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44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</a:t>
            </a:r>
            <a:r>
              <a:rPr lang="zh-CN" altLang="en-US" dirty="0" smtClean="0"/>
              <a:t>信号电荷信息提取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BA144B-256F-45E2-BC7E-DDA1823626FD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8" name="Picture 2" descr="charge_w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37347"/>
            <a:ext cx="3657600" cy="201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818306469"/>
              </p:ext>
            </p:extLst>
          </p:nvPr>
        </p:nvGraphicFramePr>
        <p:xfrm>
          <a:off x="5078169" y="1637347"/>
          <a:ext cx="3657600" cy="1525124"/>
        </p:xfrm>
        <a:graphic>
          <a:graphicData uri="http://schemas.openxmlformats.org/presentationml/2006/ole">
            <p:oleObj spid="_x0000_s83000" name="Visio" r:id="rId4" imgW="5162518" imgH="2152209" progId="Visio.Drawing.11">
              <p:embed/>
            </p:oleObj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179012" y="365000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PMT signal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Rising time 2~3ns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1559" y="3166608"/>
            <a:ext cx="2230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ABCD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=(v1+v2)/2*(t2-t1)</a:t>
            </a:r>
          </a:p>
          <a:p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其中Δ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t=t2-t1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5911232"/>
              </p:ext>
            </p:extLst>
          </p:nvPr>
        </p:nvGraphicFramePr>
        <p:xfrm>
          <a:off x="291660" y="4417684"/>
          <a:ext cx="8576442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407"/>
                <a:gridCol w="1429407"/>
                <a:gridCol w="1429407"/>
                <a:gridCol w="1429407"/>
                <a:gridCol w="1429407"/>
                <a:gridCol w="14294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Sample rate /GSPS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4.7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2.35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0.94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0.67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0.47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Charge error %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&lt;0.0001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0.014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0.0485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0.0685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2.3274</a:t>
                      </a:r>
                      <a:endParaRPr lang="zh-CN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647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探测器信号时间信息提取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提取算法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D-CFD</a:t>
            </a:r>
          </a:p>
          <a:p>
            <a:pPr lvl="2"/>
            <a:r>
              <a:rPr lang="zh-CN" altLang="en-US" dirty="0" smtClean="0"/>
              <a:t>波形拟合提取幅度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恒比定时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Sliding window</a:t>
            </a:r>
          </a:p>
          <a:p>
            <a:pPr lvl="2"/>
            <a:r>
              <a:rPr lang="zh-CN" altLang="en-US" dirty="0" smtClean="0"/>
              <a:t>各时间幅度加权平均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Cross correlation</a:t>
            </a:r>
          </a:p>
          <a:p>
            <a:pPr lvl="2"/>
            <a:r>
              <a:rPr lang="zh-CN" altLang="en-US" dirty="0"/>
              <a:t>互相关函数中</a:t>
            </a:r>
            <a:r>
              <a:rPr lang="zh-CN" altLang="en-US" dirty="0" smtClean="0"/>
              <a:t>数值时间点</a:t>
            </a:r>
            <a:endParaRPr lang="en-US" altLang="zh-CN" dirty="0"/>
          </a:p>
          <a:p>
            <a:pPr lvl="1"/>
            <a:r>
              <a:rPr lang="el-GR" altLang="zh-CN" dirty="0" smtClean="0"/>
              <a:t>χ2 </a:t>
            </a:r>
            <a:r>
              <a:rPr lang="en-US" altLang="zh-CN" dirty="0" smtClean="0"/>
              <a:t>approach </a:t>
            </a:r>
          </a:p>
          <a:p>
            <a:pPr lvl="1"/>
            <a:r>
              <a:rPr lang="en-US" altLang="zh-CN" dirty="0" smtClean="0"/>
              <a:t>Optimal filtering</a:t>
            </a:r>
            <a:endParaRPr lang="en-US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62444-B3A6-45E6-A814-0CAA3D660384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pic>
        <p:nvPicPr>
          <p:cNvPr id="8" name="图片 3" descr="SIG_TYPICAL.e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6722"/>
            <a:ext cx="3657600" cy="192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41626720"/>
              </p:ext>
            </p:extLst>
          </p:nvPr>
        </p:nvGraphicFramePr>
        <p:xfrm>
          <a:off x="5105400" y="3567512"/>
          <a:ext cx="3657600" cy="670034"/>
        </p:xfrm>
        <a:graphic>
          <a:graphicData uri="http://schemas.openxmlformats.org/presentationml/2006/ole">
            <p:oleObj spid="_x0000_s84059" name="Visio" r:id="rId4" imgW="8146997" imgH="1474726" progId="Visio.Drawing.11">
              <p:embed/>
            </p:oleObj>
          </a:graphicData>
        </a:graphic>
      </p:graphicFrame>
      <p:pic>
        <p:nvPicPr>
          <p:cNvPr id="11" name="图片 5" descr="chnl0_average_figur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280699"/>
            <a:ext cx="3657600" cy="196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连接符 11"/>
          <p:cNvCxnSpPr/>
          <p:nvPr/>
        </p:nvCxnSpPr>
        <p:spPr>
          <a:xfrm flipH="1">
            <a:off x="6193482" y="4660213"/>
            <a:ext cx="4994" cy="10801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508531" y="4660213"/>
            <a:ext cx="0" cy="10801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193482" y="4660213"/>
            <a:ext cx="315049" cy="0"/>
          </a:xfrm>
          <a:prstGeom prst="line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1"/>
          <p:cNvSpPr txBox="1"/>
          <p:nvPr/>
        </p:nvSpPr>
        <p:spPr>
          <a:xfrm>
            <a:off x="6173076" y="4257933"/>
            <a:ext cx="44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w</a:t>
            </a:r>
            <a:r>
              <a:rPr lang="en-US" altLang="zh-CN" sz="2000" b="1" baseline="-25000" dirty="0" err="1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50925059"/>
              </p:ext>
            </p:extLst>
          </p:nvPr>
        </p:nvGraphicFramePr>
        <p:xfrm>
          <a:off x="6818587" y="4901303"/>
          <a:ext cx="1601083" cy="1114504"/>
        </p:xfrm>
        <a:graphic>
          <a:graphicData uri="http://schemas.openxmlformats.org/presentationml/2006/ole">
            <p:oleObj spid="_x0000_s84060" name="Equation" r:id="rId6" imgW="761669" imgH="774364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066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3B57-7EA4-47B9-B43E-3D6FC6F7B34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 bwMode="auto">
          <a:xfrm>
            <a:off x="1219200" y="1604143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当代粒子物理与核物理实验电子学特点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219200" y="2502780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波形数字化技术原理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219200" y="3401417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波形数字化在物理实验中应用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219200" y="4300054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电子学系统设计与实现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1219200" y="5198691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波形数字化前景展望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4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波形数字化电子学系统设计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SCA</a:t>
            </a:r>
            <a:r>
              <a:rPr lang="zh-CN" altLang="en-US" dirty="0" smtClean="0"/>
              <a:t>方案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DRS4</a:t>
            </a:r>
          </a:p>
          <a:p>
            <a:pPr lvl="2"/>
            <a:r>
              <a:rPr lang="en-US" altLang="zh-CN" dirty="0"/>
              <a:t>Wang J, </a:t>
            </a:r>
            <a:r>
              <a:rPr lang="en-US" altLang="zh-CN" i="1" dirty="0" smtClean="0"/>
              <a:t>et </a:t>
            </a:r>
            <a:r>
              <a:rPr lang="en-US" altLang="zh-CN" i="1" dirty="0"/>
              <a:t>al</a:t>
            </a:r>
            <a:r>
              <a:rPr lang="en-US" altLang="zh-CN" dirty="0"/>
              <a:t>. </a:t>
            </a:r>
            <a:r>
              <a:rPr lang="en-US" altLang="zh-CN" dirty="0" smtClean="0"/>
              <a:t>Nuclear </a:t>
            </a:r>
            <a:r>
              <a:rPr lang="en-US" altLang="zh-CN" dirty="0"/>
              <a:t>Science IEEE Transactions on, 2012, 59(5):2435-2443.</a:t>
            </a:r>
            <a:endParaRPr lang="en-US" altLang="zh-CN" dirty="0" smtClean="0"/>
          </a:p>
          <a:p>
            <a:pPr lvl="1"/>
            <a:r>
              <a:rPr lang="en-US" altLang="zh-CN" i="1" dirty="0" smtClean="0"/>
              <a:t>TARGET7</a:t>
            </a:r>
          </a:p>
          <a:p>
            <a:r>
              <a:rPr lang="zh-CN" altLang="en-US" dirty="0" smtClean="0"/>
              <a:t>基于高速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方案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14bit 1.6GSPS</a:t>
            </a:r>
          </a:p>
          <a:p>
            <a:pPr lvl="2"/>
            <a:r>
              <a:rPr lang="en-US" altLang="zh-CN" dirty="0"/>
              <a:t>Zhao L, </a:t>
            </a:r>
            <a:r>
              <a:rPr lang="en-US" altLang="zh-CN" i="1" dirty="0" smtClean="0"/>
              <a:t>et </a:t>
            </a:r>
            <a:r>
              <a:rPr lang="en-US" altLang="zh-CN" i="1" dirty="0"/>
              <a:t>al</a:t>
            </a:r>
            <a:r>
              <a:rPr lang="en-US" altLang="zh-CN" dirty="0"/>
              <a:t>. </a:t>
            </a:r>
            <a:r>
              <a:rPr lang="en-US" altLang="zh-CN" dirty="0" smtClean="0"/>
              <a:t>Nuclear </a:t>
            </a:r>
            <a:r>
              <a:rPr lang="en-US" altLang="zh-CN" dirty="0"/>
              <a:t>Science IEEE Transactions on, 2013, 60(3):2180-2187.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12bit 1GSPS</a:t>
            </a:r>
          </a:p>
          <a:p>
            <a:pPr lvl="2"/>
            <a:r>
              <a:rPr lang="en-US" altLang="zh-CN" dirty="0" smtClean="0"/>
              <a:t>Ye C, </a:t>
            </a:r>
            <a:r>
              <a:rPr lang="en-US" altLang="zh-CN" i="1" dirty="0" smtClean="0"/>
              <a:t>et al</a:t>
            </a:r>
            <a:r>
              <a:rPr lang="en-US" altLang="zh-CN" dirty="0" smtClean="0"/>
              <a:t>. Chinese </a:t>
            </a:r>
            <a:r>
              <a:rPr lang="en-US" altLang="zh-CN" dirty="0"/>
              <a:t>Physics C, 2013, volume 37(11):49-57.</a:t>
            </a:r>
            <a:endParaRPr lang="en-US" altLang="zh-CN" dirty="0" smtClean="0"/>
          </a:p>
          <a:p>
            <a:pPr lvl="1"/>
            <a:r>
              <a:rPr lang="en-US" altLang="zh-CN" i="1" dirty="0" smtClean="0"/>
              <a:t>12bit 1.5GSPS/1GSPS</a:t>
            </a:r>
            <a:endParaRPr lang="zh-CN" altLang="en-US" i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5148D-B3A4-4534-A7B9-21344421F8E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257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DRS4</a:t>
            </a:r>
            <a:r>
              <a:rPr lang="zh-CN" altLang="en-US" dirty="0" smtClean="0"/>
              <a:t>系统设计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1493-8061-46F6-812B-718A922A5732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graphicFrame>
        <p:nvGraphicFramePr>
          <p:cNvPr id="10" name="Object 12"/>
          <p:cNvGraphicFramePr>
            <a:graphicFrameLocks noGrp="1" noChangeAspect="1"/>
          </p:cNvGraphicFramePr>
          <p:nvPr>
            <p:ph sz="half" idx="1"/>
          </p:nvPr>
        </p:nvGraphicFramePr>
        <p:xfrm>
          <a:off x="1219200" y="2877433"/>
          <a:ext cx="3657600" cy="1960384"/>
        </p:xfrm>
        <a:graphic>
          <a:graphicData uri="http://schemas.openxmlformats.org/presentationml/2006/ole">
            <p:oleObj spid="_x0000_s72892" name="Visio" r:id="rId3" imgW="5206651" imgH="2790349" progId="Visio.Drawing.11">
              <p:embed/>
            </p:oleObj>
          </a:graphicData>
        </a:graphic>
      </p:graphicFrame>
      <p:pic>
        <p:nvPicPr>
          <p:cNvPr id="11" name="图片 5" descr="DSC0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29200" y="2918132"/>
            <a:ext cx="3657600" cy="18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0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 result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B14DBE-2C1E-4D46-A8A1-1509A504C0DC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pic>
        <p:nvPicPr>
          <p:cNvPr id="14" name="图片 267" descr="pmt_dso_drs11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87561"/>
            <a:ext cx="3657600" cy="1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66" descr="200MHz_osc_drs.e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6722"/>
            <a:ext cx="3657600" cy="1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框 15"/>
          <p:cNvSpPr txBox="1"/>
          <p:nvPr/>
        </p:nvSpPr>
        <p:spPr>
          <a:xfrm>
            <a:off x="5899301" y="349368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200MHz sinewave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598209" y="585452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graphicFrame>
        <p:nvGraphicFramePr>
          <p:cNvPr id="18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1467401748"/>
              </p:ext>
            </p:extLst>
          </p:nvPr>
        </p:nvGraphicFramePr>
        <p:xfrm>
          <a:off x="1219200" y="1526722"/>
          <a:ext cx="2194033" cy="2340982"/>
        </p:xfrm>
        <a:graphic>
          <a:graphicData uri="http://schemas.openxmlformats.org/presentationml/2006/ole">
            <p:oleObj spid="_x0000_s82062" name="Visio" r:id="rId5" imgW="3412927" imgH="3642455" progId="Visio.Drawing.11">
              <p:embed/>
            </p:oleObj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41404627"/>
              </p:ext>
            </p:extLst>
          </p:nvPr>
        </p:nvGraphicFramePr>
        <p:xfrm>
          <a:off x="1219200" y="3887561"/>
          <a:ext cx="2702223" cy="2336298"/>
        </p:xfrm>
        <a:graphic>
          <a:graphicData uri="http://schemas.openxmlformats.org/presentationml/2006/ole">
            <p:oleObj spid="_x0000_s82063" name="Visio" r:id="rId6" imgW="4967621" imgH="4273034" progId="Visio.Drawing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0252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修正结果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2F8C8-A688-4D62-8147-53673E4EDD04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17" name="图片 10" descr="offset_bin_bin_var_beforecal.e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17857"/>
            <a:ext cx="3657600" cy="206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9" descr="offset_p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278384"/>
            <a:ext cx="3674932" cy="196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本框 18"/>
          <p:cNvSpPr txBox="1"/>
          <p:nvPr/>
        </p:nvSpPr>
        <p:spPr>
          <a:xfrm>
            <a:off x="1219200" y="1526721"/>
            <a:ext cx="244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 offset calibration</a:t>
            </a: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6.8mV=&gt;0.35mV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15" descr="DNL_INL.em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231833"/>
            <a:ext cx="3657600" cy="201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5588875" y="4631246"/>
            <a:ext cx="16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DNL -19/17.6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INL -68/344.7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3" descr="sampling interval_pap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16081"/>
            <a:ext cx="3657600" cy="201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5105400" y="1526721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Uneven Sampling </a:t>
            </a:r>
            <a:r>
              <a:rPr lang="zh-CN" altLang="en-US" dirty="0" smtClean="0"/>
              <a:t>Interval </a:t>
            </a:r>
            <a:r>
              <a:rPr lang="en-US" altLang="zh-CN" dirty="0" smtClean="0"/>
              <a:t>calibration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5105400" y="1842841"/>
            <a:ext cx="31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Avg. Bin: 213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@4.7GS/s</a:t>
            </a:r>
          </a:p>
        </p:txBody>
      </p:sp>
    </p:spTree>
    <p:extLst>
      <p:ext uri="{BB962C8B-B14F-4D97-AF65-F5344CB8AC3E}">
        <p14:creationId xmlns="" xmlns:p14="http://schemas.microsoft.com/office/powerpoint/2010/main" val="17411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/>
              <a:t>当代粒子物理与核物理实验电子学特点</a:t>
            </a:r>
            <a:endParaRPr lang="zh-CN" altLang="en-US" sz="3200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能量高，规模大</a:t>
            </a:r>
            <a:endParaRPr lang="en-US" altLang="zh-CN" dirty="0" smtClean="0"/>
          </a:p>
          <a:p>
            <a:r>
              <a:rPr lang="zh-CN" altLang="en-US" dirty="0" smtClean="0"/>
              <a:t>电子学系统需求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粒子性质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质量、电荷量、自旋、</a:t>
            </a:r>
            <a:r>
              <a:rPr lang="en-US" altLang="zh-CN" dirty="0" err="1" smtClean="0"/>
              <a:t>etc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运动学参量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动量、速度、能量、</a:t>
            </a:r>
            <a:r>
              <a:rPr lang="en-US" altLang="zh-CN" dirty="0" err="1" smtClean="0"/>
              <a:t>etc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能量分辨</a:t>
            </a:r>
            <a:endParaRPr lang="en-US" altLang="zh-CN" dirty="0" smtClean="0"/>
          </a:p>
          <a:p>
            <a:pPr lvl="2"/>
            <a:r>
              <a:rPr lang="en-US" altLang="zh-CN" dirty="0" err="1" smtClean="0"/>
              <a:t>keV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时间分辨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ns~10ps</a:t>
            </a:r>
          </a:p>
          <a:p>
            <a:pPr lvl="1"/>
            <a:r>
              <a:rPr lang="zh-CN" altLang="en-US" dirty="0" smtClean="0"/>
              <a:t>事例率</a:t>
            </a:r>
            <a:endParaRPr lang="en-US" altLang="zh-CN" dirty="0" smtClean="0"/>
          </a:p>
          <a:p>
            <a:pPr lvl="2"/>
            <a:r>
              <a:rPr lang="en-US" altLang="zh-CN" smtClean="0"/>
              <a:t>kHz~100kHz</a:t>
            </a:r>
            <a:endParaRPr lang="en-US" altLang="zh-CN" dirty="0" smtClean="0"/>
          </a:p>
          <a:p>
            <a:r>
              <a:rPr lang="en-US" altLang="zh-CN" dirty="0" smtClean="0"/>
              <a:t>LHC@CERN</a:t>
            </a:r>
          </a:p>
          <a:p>
            <a:pPr lvl="1"/>
            <a:r>
              <a:rPr lang="zh-CN" altLang="en-US" dirty="0" smtClean="0"/>
              <a:t>通道</a:t>
            </a:r>
            <a:r>
              <a:rPr lang="en-US" altLang="zh-CN" dirty="0" smtClean="0"/>
              <a:t>10</a:t>
            </a:r>
            <a:r>
              <a:rPr lang="en-US" altLang="zh-CN" baseline="30000" dirty="0" smtClean="0"/>
              <a:t>7</a:t>
            </a:r>
            <a:r>
              <a:rPr lang="en-US" altLang="zh-CN" dirty="0" smtClean="0"/>
              <a:t>~10</a:t>
            </a:r>
            <a:r>
              <a:rPr lang="en-US" altLang="zh-CN" baseline="30000" dirty="0" smtClean="0"/>
              <a:t>8</a:t>
            </a:r>
          </a:p>
          <a:p>
            <a:pPr lvl="1"/>
            <a:r>
              <a:rPr lang="zh-CN" altLang="en-US" dirty="0" smtClean="0"/>
              <a:t>数据率</a:t>
            </a:r>
            <a:r>
              <a:rPr lang="en-US" altLang="zh-CN" dirty="0" smtClean="0"/>
              <a:t>10</a:t>
            </a:r>
            <a:r>
              <a:rPr lang="en-US" altLang="zh-CN" baseline="30000" dirty="0" smtClean="0"/>
              <a:t>11</a:t>
            </a:r>
            <a:r>
              <a:rPr lang="en-US" altLang="zh-CN" dirty="0" smtClean="0"/>
              <a:t>Bps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8E143-EA74-4611-99A6-479BFBF8DF40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76802" name="Picture 2" descr="http://img1.guokr.com/gkimage/1w/h3/5e/1wh35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6722"/>
            <a:ext cx="3657600" cy="1277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://www.ihep.cas.cn/kxcb/kpzt/kxr_2014/kpzb/lhaaso/201405/W020140511764796513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67357"/>
            <a:ext cx="3657600" cy="1517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524413" y="2889505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CERN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98577" y="5371973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00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TARGET7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CN" dirty="0" err="1">
                <a:solidFill>
                  <a:srgbClr val="C00000"/>
                </a:solidFill>
              </a:rPr>
              <a:t>T</a:t>
            </a:r>
            <a:r>
              <a:rPr lang="en-US" altLang="zh-CN" dirty="0" err="1"/>
              <a:t>eV</a:t>
            </a:r>
            <a:r>
              <a:rPr lang="en-US" altLang="zh-CN" dirty="0"/>
              <a:t> </a:t>
            </a:r>
            <a:r>
              <a:rPr lang="en-US" altLang="zh-CN" sz="2900" dirty="0">
                <a:solidFill>
                  <a:srgbClr val="C00000"/>
                </a:solidFill>
              </a:rPr>
              <a:t>A</a:t>
            </a:r>
            <a:r>
              <a:rPr lang="en-US" altLang="zh-CN" dirty="0"/>
              <a:t>rray </a:t>
            </a:r>
            <a:r>
              <a:rPr lang="en-US" altLang="zh-CN" sz="2900" dirty="0">
                <a:solidFill>
                  <a:srgbClr val="C00000"/>
                </a:solidFill>
              </a:rPr>
              <a:t>R</a:t>
            </a:r>
            <a:r>
              <a:rPr lang="en-US" altLang="zh-CN" dirty="0"/>
              <a:t>eadout </a:t>
            </a:r>
            <a:r>
              <a:rPr lang="en-US" altLang="zh-CN" sz="2900" dirty="0" err="1">
                <a:solidFill>
                  <a:srgbClr val="C00000"/>
                </a:solidFill>
              </a:rPr>
              <a:t>G</a:t>
            </a:r>
            <a:r>
              <a:rPr lang="en-US" altLang="zh-CN" dirty="0" err="1"/>
              <a:t>sa</a:t>
            </a:r>
            <a:r>
              <a:rPr lang="en-US" altLang="zh-CN" dirty="0"/>
              <a:t>/s </a:t>
            </a:r>
            <a:r>
              <a:rPr lang="en-US" altLang="zh-CN" sz="2900" dirty="0">
                <a:solidFill>
                  <a:srgbClr val="C00000"/>
                </a:solidFill>
              </a:rPr>
              <a:t>E</a:t>
            </a:r>
            <a:r>
              <a:rPr lang="en-US" altLang="zh-CN" dirty="0"/>
              <a:t>lectronics with </a:t>
            </a:r>
            <a:r>
              <a:rPr lang="en-US" altLang="zh-CN" sz="2900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rigger v7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University of Hawaii</a:t>
            </a:r>
          </a:p>
          <a:p>
            <a:pPr lvl="1"/>
            <a:r>
              <a:rPr lang="en-US" altLang="zh-CN" dirty="0" smtClean="0"/>
              <a:t>Gary S. Varner</a:t>
            </a:r>
            <a:endParaRPr lang="en-US" altLang="zh-CN" dirty="0"/>
          </a:p>
          <a:p>
            <a:r>
              <a:rPr lang="zh-CN" altLang="en-US" dirty="0" smtClean="0"/>
              <a:t>设计目标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大规模用于大型</a:t>
            </a:r>
            <a:r>
              <a:rPr lang="en-US" altLang="zh-CN" dirty="0"/>
              <a:t>neutrino</a:t>
            </a:r>
            <a:r>
              <a:rPr lang="zh-CN" altLang="en-US" dirty="0"/>
              <a:t>和</a:t>
            </a:r>
            <a:r>
              <a:rPr lang="en-US" altLang="zh-CN" dirty="0"/>
              <a:t>muon</a:t>
            </a:r>
            <a:r>
              <a:rPr lang="zh-CN" altLang="en-US" dirty="0" smtClean="0"/>
              <a:t>探测器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具有</a:t>
            </a:r>
            <a:r>
              <a:rPr lang="zh-CN" altLang="en-US" dirty="0"/>
              <a:t>单片</a:t>
            </a:r>
            <a:r>
              <a:rPr lang="zh-CN" altLang="en-US" dirty="0" smtClean="0"/>
              <a:t>集成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廉价</a:t>
            </a:r>
            <a:r>
              <a:rPr lang="zh-CN" altLang="en-US" dirty="0"/>
              <a:t>读出</a:t>
            </a:r>
            <a:r>
              <a:rPr lang="zh-CN" altLang="en-US" dirty="0" smtClean="0"/>
              <a:t>电子学</a:t>
            </a:r>
            <a:endParaRPr lang="en-US" altLang="zh-CN" dirty="0" smtClean="0"/>
          </a:p>
          <a:p>
            <a:r>
              <a:rPr lang="zh-CN" altLang="en-US" sz="2900" dirty="0"/>
              <a:t>低功耗：</a:t>
            </a:r>
            <a:r>
              <a:rPr lang="en-US" altLang="zh-CN" sz="2900" dirty="0"/>
              <a:t>160mW</a:t>
            </a:r>
          </a:p>
          <a:p>
            <a:r>
              <a:rPr lang="zh-CN" altLang="en-US" sz="2900" dirty="0"/>
              <a:t>高集成度：</a:t>
            </a:r>
            <a:r>
              <a:rPr lang="en-US" altLang="zh-CN" sz="2900" dirty="0"/>
              <a:t>16</a:t>
            </a:r>
            <a:r>
              <a:rPr lang="zh-CN" altLang="en-US" sz="2900" dirty="0"/>
              <a:t>通道</a:t>
            </a:r>
          </a:p>
          <a:p>
            <a:r>
              <a:rPr lang="zh-CN" altLang="en-US" sz="2900" dirty="0"/>
              <a:t>上</a:t>
            </a:r>
            <a:r>
              <a:rPr lang="en-US" altLang="zh-CN" sz="2900" dirty="0"/>
              <a:t>G</a:t>
            </a:r>
            <a:r>
              <a:rPr lang="zh-CN" altLang="en-US" sz="2900" dirty="0"/>
              <a:t>采样：</a:t>
            </a:r>
            <a:r>
              <a:rPr lang="en-US" altLang="zh-CN" sz="2900" dirty="0"/>
              <a:t>0.5~2GSPS</a:t>
            </a:r>
            <a:endParaRPr lang="zh-CN" altLang="en-US" sz="2900" dirty="0"/>
          </a:p>
          <a:p>
            <a:r>
              <a:rPr lang="zh-CN" altLang="en-US" sz="2900" dirty="0"/>
              <a:t>采样深度：单通道</a:t>
            </a:r>
            <a:r>
              <a:rPr lang="en-US" altLang="zh-CN" sz="2900" dirty="0"/>
              <a:t>16384</a:t>
            </a:r>
            <a:endParaRPr lang="zh-CN" altLang="en-US" sz="2900" dirty="0"/>
          </a:p>
          <a:p>
            <a:r>
              <a:rPr lang="zh-CN" altLang="en-US" sz="2900" dirty="0"/>
              <a:t>内置</a:t>
            </a:r>
            <a:r>
              <a:rPr lang="en-US" altLang="zh-CN" sz="2900" dirty="0" err="1"/>
              <a:t>wilkinson</a:t>
            </a:r>
            <a:r>
              <a:rPr lang="en-US" altLang="zh-CN" sz="2900" dirty="0"/>
              <a:t> ADC</a:t>
            </a:r>
          </a:p>
          <a:p>
            <a:r>
              <a:rPr lang="zh-CN" altLang="en-US" sz="2900" dirty="0"/>
              <a:t>单个采样点</a:t>
            </a:r>
            <a:r>
              <a:rPr lang="en-US" altLang="zh-CN" sz="2900" dirty="0"/>
              <a:t>9-10bits</a:t>
            </a:r>
            <a:r>
              <a:rPr lang="zh-CN" altLang="en-US" sz="2900" dirty="0"/>
              <a:t>的精度</a:t>
            </a:r>
          </a:p>
          <a:p>
            <a:r>
              <a:rPr lang="zh-CN" altLang="en-US" sz="2900" dirty="0"/>
              <a:t>可选窗口读出</a:t>
            </a:r>
          </a:p>
          <a:p>
            <a:r>
              <a:rPr lang="zh-CN" altLang="en-US" sz="2900" dirty="0"/>
              <a:t>带触发输出功能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759DB-104E-4F43-B18C-D3198B7D1D4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43603"/>
            <a:ext cx="3657600" cy="142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761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TARGET7</a:t>
            </a:r>
            <a:r>
              <a:rPr lang="zh-CN" altLang="en-US" dirty="0" smtClean="0"/>
              <a:t>系统设计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144D3-3C21-4BCA-84B7-C32D04397029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29921"/>
            <a:ext cx="3657600" cy="165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78475"/>
            <a:ext cx="3657600" cy="295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403131" y="575441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system is under testing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65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TIADC</a:t>
            </a:r>
            <a:r>
              <a:rPr lang="zh-CN" altLang="en-US" dirty="0" smtClean="0"/>
              <a:t>波形数字化系统结构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4BC989-443E-494A-B6E4-BE5BD4395481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pic>
        <p:nvPicPr>
          <p:cNvPr id="12" name="Picture 2" descr="F:\Project_Files\HighSpeedADC\Text\board_pic\14bit\DSCF07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22" y="1896055"/>
            <a:ext cx="3339178" cy="17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内容占位符 15"/>
          <p:cNvSpPr>
            <a:spLocks noGrp="1"/>
          </p:cNvSpPr>
          <p:nvPr>
            <p:ph sz="half" idx="1"/>
          </p:nvPr>
        </p:nvSpPr>
        <p:spPr>
          <a:xfrm>
            <a:off x="1219200" y="1526722"/>
            <a:ext cx="3657600" cy="2327947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4 parts</a:t>
            </a:r>
          </a:p>
          <a:p>
            <a:pPr lvl="1"/>
            <a:r>
              <a:rPr lang="zh-CN" altLang="en-US" dirty="0" smtClean="0"/>
              <a:t>模拟输入</a:t>
            </a:r>
            <a:r>
              <a:rPr lang="zh-CN" altLang="en-US" dirty="0"/>
              <a:t>信号拆分</a:t>
            </a:r>
            <a:endParaRPr lang="en-US" altLang="zh-CN" dirty="0"/>
          </a:p>
          <a:p>
            <a:pPr lvl="1"/>
            <a:r>
              <a:rPr lang="zh-CN" altLang="en-US" dirty="0"/>
              <a:t>高速多相时钟产生</a:t>
            </a:r>
            <a:endParaRPr lang="en-US" altLang="zh-CN" dirty="0"/>
          </a:p>
          <a:p>
            <a:pPr lvl="1"/>
            <a:r>
              <a:rPr lang="zh-CN" altLang="en-US" dirty="0"/>
              <a:t>高速数据接收缓存</a:t>
            </a:r>
            <a:endParaRPr lang="en-US" altLang="zh-CN" dirty="0"/>
          </a:p>
          <a:p>
            <a:pPr lvl="1"/>
            <a:r>
              <a:rPr lang="zh-CN" altLang="en-US" dirty="0"/>
              <a:t>数字后处理算法</a:t>
            </a:r>
            <a:r>
              <a:rPr lang="zh-CN" altLang="en-US" dirty="0" smtClean="0"/>
              <a:t>修正</a:t>
            </a:r>
            <a:endParaRPr lang="en-US" altLang="zh-CN" dirty="0" smtClean="0"/>
          </a:p>
        </p:txBody>
      </p:sp>
      <p:pic>
        <p:nvPicPr>
          <p:cNvPr id="19" name="Picture 2" descr="图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54669"/>
            <a:ext cx="3657600" cy="203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4970585" y="152672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14bit 1.6GSPS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3" descr="图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672742"/>
            <a:ext cx="36004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34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 result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2047778"/>
            <a:ext cx="3281855" cy="2046156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E7301-4953-4A3F-9611-B52D9A257C6B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60276" y="2052301"/>
            <a:ext cx="3402723" cy="20416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19200" y="1682025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Test from 5MHz~600MHz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4252813"/>
            <a:ext cx="3281854" cy="19870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276" y="4093934"/>
            <a:ext cx="3402723" cy="2154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3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 result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2736056"/>
            <a:ext cx="3657600" cy="2243137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88F2BF-4D5B-4F88-8EB2-B63EB7D252DC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37277"/>
            <a:ext cx="3657600" cy="2040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861573" y="4979193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 signal test</a:t>
            </a:r>
          </a:p>
          <a:p>
            <a:r>
              <a:rPr lang="en-US" altLang="zh-CN" dirty="0" smtClean="0"/>
              <a:t>Rising time 2.5ns</a:t>
            </a:r>
          </a:p>
          <a:p>
            <a:r>
              <a:rPr lang="en-US" altLang="zh-CN" dirty="0" smtClean="0"/>
              <a:t>Falling time 2.5ns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5806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12bit 1GSPS</a:t>
            </a:r>
            <a:r>
              <a:rPr lang="zh-CN" altLang="en-US" sz="3600" dirty="0" smtClean="0"/>
              <a:t>系统设计</a:t>
            </a:r>
            <a:endParaRPr lang="zh-CN" altLang="en-US" sz="36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6A4DB4-FAFF-46AC-9BB4-D2C111FEB027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内容占位符 9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4227753772"/>
              </p:ext>
            </p:extLst>
          </p:nvPr>
        </p:nvGraphicFramePr>
        <p:xfrm>
          <a:off x="1219200" y="2706181"/>
          <a:ext cx="3657600" cy="2302888"/>
        </p:xfrm>
        <a:graphic>
          <a:graphicData uri="http://schemas.openxmlformats.org/presentationml/2006/ole">
            <p:oleObj spid="_x0000_s75086" name="Visio" r:id="rId3" imgW="4770377" imgH="3004159" progId="Visio.Drawing.11">
              <p:embed/>
            </p:oleObj>
          </a:graphicData>
        </a:graphic>
      </p:graphicFrame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内容占位符 1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354831236"/>
              </p:ext>
            </p:extLst>
          </p:nvPr>
        </p:nvGraphicFramePr>
        <p:xfrm>
          <a:off x="5029200" y="2532504"/>
          <a:ext cx="3657600" cy="2650242"/>
        </p:xfrm>
        <a:graphic>
          <a:graphicData uri="http://schemas.openxmlformats.org/presentationml/2006/ole">
            <p:oleObj spid="_x0000_s75087" name="Visio" r:id="rId4" imgW="6120698" imgH="4435960" progId="Visio.Drawing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085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result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81010-35C2-4F23-9EF4-1F8ADBDE8FA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pic>
        <p:nvPicPr>
          <p:cNvPr id="9" name="图片 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17462"/>
            <a:ext cx="2772702" cy="21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00" y="1961632"/>
            <a:ext cx="2772702" cy="21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74461"/>
            <a:ext cx="2772702" cy="217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图片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99" y="4074460"/>
            <a:ext cx="2772702" cy="21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546648" y="1544222"/>
            <a:ext cx="451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Test from 5MHz~200MHz, ENOB~10.5bits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121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result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A36A40-84EE-4728-8939-930DA864B5AC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90854" y="174093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40.13MHz input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537106" y="353176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Before correction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99716" y="35317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After correction</a:t>
            </a:r>
            <a:endParaRPr lang="zh-CN" altLang="en-US" dirty="0"/>
          </a:p>
        </p:txBody>
      </p:sp>
      <p:pic>
        <p:nvPicPr>
          <p:cNvPr id="15" name="图片 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6721"/>
            <a:ext cx="2577371" cy="200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01095"/>
            <a:ext cx="4787606" cy="23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30" y="1526720"/>
            <a:ext cx="2577370" cy="200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006806" y="4607468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 signal test</a:t>
            </a:r>
          </a:p>
          <a:p>
            <a:r>
              <a:rPr lang="en-US" altLang="zh-CN" dirty="0" smtClean="0"/>
              <a:t>Rising time 3.10ns</a:t>
            </a:r>
          </a:p>
          <a:p>
            <a:r>
              <a:rPr lang="en-US" altLang="zh-CN" dirty="0" smtClean="0"/>
              <a:t>Falling time 9.90ns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756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12bit 1.5GSPS/1GSPS</a:t>
            </a:r>
            <a:r>
              <a:rPr lang="zh-CN" altLang="en-US" sz="3600" dirty="0" smtClean="0"/>
              <a:t>系统设计</a:t>
            </a:r>
            <a:endParaRPr lang="zh-CN" altLang="en-US" sz="36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BC4A0-A617-4BD2-974E-A4F7BF040FF8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25641" y="5878398"/>
            <a:ext cx="321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system is under testing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3900" name="Object 172"/>
          <p:cNvGraphicFramePr>
            <a:graphicFrameLocks noGrp="1" noChangeAspect="1"/>
          </p:cNvGraphicFramePr>
          <p:nvPr/>
        </p:nvGraphicFramePr>
        <p:xfrm>
          <a:off x="1766806" y="3807628"/>
          <a:ext cx="2583051" cy="2018009"/>
        </p:xfrm>
        <a:graphic>
          <a:graphicData uri="http://schemas.openxmlformats.org/presentationml/2006/ole">
            <p:oleObj spid="_x0000_s73900" name="Visio" r:id="rId3" imgW="6170647" imgH="4822740" progId="Visio.Drawing.11">
              <p:embed/>
            </p:oleObj>
          </a:graphicData>
        </a:graphic>
      </p:graphicFrame>
      <p:sp>
        <p:nvSpPr>
          <p:cNvPr id="18" name="内容占位符 17"/>
          <p:cNvSpPr>
            <a:spLocks noGrp="1"/>
          </p:cNvSpPr>
          <p:nvPr>
            <p:ph sz="half" idx="1"/>
          </p:nvPr>
        </p:nvSpPr>
        <p:spPr>
          <a:xfrm>
            <a:off x="1219200" y="1526722"/>
            <a:ext cx="3657600" cy="2363353"/>
          </a:xfrm>
        </p:spPr>
        <p:txBody>
          <a:bodyPr/>
          <a:lstStyle/>
          <a:p>
            <a:r>
              <a:rPr lang="zh-CN" altLang="en-US" dirty="0" smtClean="0"/>
              <a:t>设计目标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中国工程物理研究院核物理实验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江门中微子实验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白光中子源实验</a:t>
            </a:r>
          </a:p>
          <a:p>
            <a:endParaRPr lang="zh-CN" altLang="en-US" dirty="0"/>
          </a:p>
        </p:txBody>
      </p:sp>
      <p:pic>
        <p:nvPicPr>
          <p:cNvPr id="19" name="内容占位符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55" y="1540628"/>
            <a:ext cx="3060915" cy="2295686"/>
          </a:xfrm>
        </p:spPr>
      </p:pic>
      <p:pic>
        <p:nvPicPr>
          <p:cNvPr id="20" name="内容占位符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261292" y="3492436"/>
            <a:ext cx="2299092" cy="306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49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0D9EB-F5F7-46B6-9A3C-EF61F03479D0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 bwMode="auto">
          <a:xfrm>
            <a:off x="1219200" y="1604143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当代粒子物理与核物理实验电子学特点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219200" y="2502780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波形数字化技术原理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219200" y="3401417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波形数字化在物理实验中应用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219200" y="4300054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电子学系统设计与实现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1219200" y="5198691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波形数字化前景展望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48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/>
              <a:t>粒子物理与核物理实验电子学结构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8E20B-602B-495B-9080-26C4EDF6BE7D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121342" y="1844675"/>
            <a:ext cx="7562850" cy="3876675"/>
            <a:chOff x="384" y="1162"/>
            <a:chExt cx="4764" cy="2442"/>
          </a:xfrm>
        </p:grpSpPr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4422" y="1162"/>
              <a:ext cx="681" cy="907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/>
          </p:nvSpPr>
          <p:spPr bwMode="auto">
            <a:xfrm>
              <a:off x="384" y="1978"/>
              <a:ext cx="998" cy="998"/>
            </a:xfrm>
            <a:prstGeom prst="ellipse">
              <a:avLst/>
            </a:prstGeom>
            <a:solidFill>
              <a:srgbClr val="92D050"/>
            </a:solidFill>
            <a:ln w="57150" algn="ctr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791" y="1381"/>
              <a:ext cx="453" cy="222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22225" algn="ctr">
              <a:solidFill>
                <a:srgbClr val="66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4604" y="2704"/>
              <a:ext cx="408" cy="817"/>
            </a:xfrm>
            <a:prstGeom prst="rect">
              <a:avLst/>
            </a:prstGeom>
            <a:solidFill>
              <a:srgbClr val="99CCFF"/>
            </a:solidFill>
            <a:ln w="22225" algn="ctr">
              <a:solidFill>
                <a:srgbClr val="66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244" y="3294"/>
              <a:ext cx="54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789" y="1434"/>
              <a:ext cx="1451" cy="771"/>
            </a:xfrm>
            <a:prstGeom prst="rect">
              <a:avLst/>
            </a:prstGeom>
            <a:solidFill>
              <a:srgbClr val="99CCFF"/>
            </a:solidFill>
            <a:ln w="22225" algn="ctr">
              <a:solidFill>
                <a:srgbClr val="66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244" y="1706"/>
              <a:ext cx="54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1382" y="2477"/>
              <a:ext cx="409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789" y="2787"/>
              <a:ext cx="1451" cy="726"/>
            </a:xfrm>
            <a:prstGeom prst="rect">
              <a:avLst/>
            </a:prstGeom>
            <a:solidFill>
              <a:srgbClr val="99CCFF"/>
            </a:solidFill>
            <a:ln w="22225" algn="ctr">
              <a:solidFill>
                <a:srgbClr val="66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2244" y="2523"/>
              <a:ext cx="2541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848" y="1381"/>
              <a:ext cx="36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Front End Electronics</a:t>
              </a:r>
              <a:endParaRPr kumimoji="1" lang="zh-CN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2244" y="3022"/>
              <a:ext cx="54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015" y="3046"/>
              <a:ext cx="95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kumimoji="1" lang="en-US" altLang="zh-CN" sz="2400" dirty="0" smtClean="0">
                  <a:solidFill>
                    <a:srgbClr val="FF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Trigger</a:t>
              </a:r>
              <a:endParaRPr kumimoji="1" lang="en-US" altLang="zh-CN" sz="2400" dirty="0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015" y="1735"/>
              <a:ext cx="95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kumimoji="1" lang="en-US" altLang="zh-CN" sz="2400" dirty="0" smtClean="0">
                  <a:solidFill>
                    <a:srgbClr val="FF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DAQ</a:t>
              </a:r>
              <a:endParaRPr kumimoji="1" lang="en-US" altLang="zh-CN" sz="2400" dirty="0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4556" y="2750"/>
              <a:ext cx="504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000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Slow Control</a:t>
              </a:r>
              <a:endParaRPr kumimoji="1" lang="zh-CN" altLang="en-US" sz="20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>
              <a:off x="4149" y="2205"/>
              <a:ext cx="1" cy="31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3242" y="2205"/>
              <a:ext cx="1" cy="59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3832" y="2205"/>
              <a:ext cx="1" cy="59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2244" y="1978"/>
              <a:ext cx="54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405" y="2326"/>
              <a:ext cx="95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Detector</a:t>
              </a:r>
              <a:endParaRPr kumimoji="1" lang="zh-CN" altLang="en-US" sz="24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H="1" flipV="1">
              <a:off x="4784" y="2523"/>
              <a:ext cx="1" cy="181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512" y="1752"/>
              <a:ext cx="227" cy="227"/>
            </a:xfrm>
            <a:prstGeom prst="ellips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4784" y="1752"/>
              <a:ext cx="227" cy="227"/>
            </a:xfrm>
            <a:prstGeom prst="ellips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4240" y="1842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4603" y="1752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>
              <a:off x="4663" y="1575"/>
              <a:ext cx="181" cy="1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99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4376" y="1165"/>
              <a:ext cx="77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Off-line Analysis</a:t>
              </a:r>
              <a:endParaRPr kumimoji="1" lang="zh-CN" altLang="en-US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4241" y="3113"/>
              <a:ext cx="363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1805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应用前景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科研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粒子物理、核物理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等离子体、光学、天文学等其他物理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化学、材料学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工程科学</a:t>
            </a:r>
            <a:endParaRPr lang="en-US" altLang="zh-CN" dirty="0" smtClean="0"/>
          </a:p>
          <a:p>
            <a:r>
              <a:rPr lang="zh-CN" altLang="en-US" dirty="0" smtClean="0"/>
              <a:t>核医学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影像</a:t>
            </a:r>
            <a:endParaRPr lang="en-US" altLang="zh-CN" dirty="0" smtClean="0"/>
          </a:p>
          <a:p>
            <a:r>
              <a:rPr lang="zh-CN" altLang="en-US" dirty="0" smtClean="0"/>
              <a:t>国防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雷达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激光</a:t>
            </a:r>
            <a:endParaRPr lang="en-US" altLang="zh-CN" dirty="0" smtClean="0"/>
          </a:p>
          <a:p>
            <a:r>
              <a:rPr lang="zh-CN" altLang="en-US" dirty="0" smtClean="0"/>
              <a:t>工业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通讯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测量仪器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超声检测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1DC31-969F-441C-82A6-02DDFC9C211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  <p:pic>
        <p:nvPicPr>
          <p:cNvPr id="75778" name="Picture 2" descr="http://syrb.10yan.com/20130621/3_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6722"/>
            <a:ext cx="1884730" cy="1413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http://s14.sinaimg.cn/bmiddle/4aae97b2888d9b66b81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7" y="1526722"/>
            <a:ext cx="2131193" cy="1413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6145" y="3469764"/>
            <a:ext cx="1376855" cy="1374534"/>
          </a:xfrm>
          <a:prstGeom prst="rect">
            <a:avLst/>
          </a:prstGeom>
        </p:spPr>
      </p:pic>
      <p:pic>
        <p:nvPicPr>
          <p:cNvPr id="75782" name="Picture 6" descr="http://i0.sinaimg.cn/jc/p/2008-11-03/U2143P27T1D528211F3DT2008110323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69764"/>
            <a:ext cx="2061232" cy="1374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8" descr="http://file07.zk71.com/File/CorpProductImages/2014/01/27/0_jixie_2983_20140127095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153"/>
            <a:ext cx="1755007" cy="100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http://pic.58pic.com/58pic/15/56/15/27C58PICIN7_10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78879"/>
            <a:ext cx="1905000" cy="1009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28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波形数字化各种方案技术特点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SCA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1219199" y="2174875"/>
            <a:ext cx="3862108" cy="2381628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缺陷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死时间</a:t>
            </a:r>
            <a:r>
              <a:rPr lang="zh-CN" altLang="en-US" dirty="0"/>
              <a:t>大、</a:t>
            </a:r>
            <a:r>
              <a:rPr lang="en-US" altLang="zh-CN" dirty="0"/>
              <a:t>SCA</a:t>
            </a:r>
            <a:r>
              <a:rPr lang="zh-CN" altLang="en-US" dirty="0"/>
              <a:t>设计难点</a:t>
            </a:r>
          </a:p>
          <a:p>
            <a:r>
              <a:rPr lang="zh-CN" altLang="en-US" dirty="0" smtClean="0"/>
              <a:t>应用特色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快速采样窄脉冲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事例率较低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集成度较高</a:t>
            </a:r>
            <a:endParaRPr lang="en-US" altLang="zh-CN" dirty="0" smtClean="0"/>
          </a:p>
          <a:p>
            <a:r>
              <a:rPr lang="zh-CN" altLang="en-US" dirty="0" smtClean="0"/>
              <a:t>技术现状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主要用于粒子物理与核物理实验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核心器件由研究所和大学研发</a:t>
            </a:r>
            <a:endParaRPr lang="en-US" altLang="zh-CN" dirty="0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 smtClean="0"/>
              <a:t>基于高速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4"/>
          </p:nvPr>
        </p:nvSpPr>
        <p:spPr>
          <a:xfrm>
            <a:off x="5081308" y="2174874"/>
            <a:ext cx="3855585" cy="2474617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缺陷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功耗</a:t>
            </a:r>
            <a:r>
              <a:rPr lang="zh-CN" altLang="en-US" dirty="0"/>
              <a:t>大、受制于</a:t>
            </a:r>
            <a:r>
              <a:rPr lang="en-US" altLang="zh-CN" dirty="0"/>
              <a:t>ADC</a:t>
            </a:r>
            <a:r>
              <a:rPr lang="zh-CN" altLang="en-US" dirty="0"/>
              <a:t>技术发展</a:t>
            </a:r>
          </a:p>
          <a:p>
            <a:r>
              <a:rPr lang="zh-CN" altLang="en-US" dirty="0" smtClean="0"/>
              <a:t>应用特色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高事例率或长时间信号</a:t>
            </a:r>
          </a:p>
          <a:p>
            <a:pPr lvl="1"/>
            <a:r>
              <a:rPr lang="zh-CN" altLang="en-US" dirty="0" smtClean="0"/>
              <a:t>无死时间数据采集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实时采样或无触发系统</a:t>
            </a:r>
            <a:endParaRPr lang="en-US" altLang="zh-CN" dirty="0" smtClean="0"/>
          </a:p>
          <a:p>
            <a:r>
              <a:rPr lang="zh-CN" altLang="en-US" dirty="0" smtClean="0"/>
              <a:t>技术现状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应用各种科研、工业、军事领域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核心器件以商业制造商为主</a:t>
            </a:r>
            <a:endParaRPr lang="en-US" altLang="zh-CN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5A0D58-9D1F-435F-9F98-72419177D5CF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pic>
        <p:nvPicPr>
          <p:cNvPr id="12" name="图片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9237" y="4587498"/>
            <a:ext cx="2824009" cy="16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13" descr="wave_ma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296" y="4568575"/>
            <a:ext cx="2536332" cy="172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64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SCA</a:t>
            </a:r>
            <a:r>
              <a:rPr lang="zh-CN" altLang="en-US" dirty="0" smtClean="0"/>
              <a:t>技术现状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SCA </a:t>
            </a:r>
            <a:r>
              <a:rPr lang="en-US" altLang="zh-CN" dirty="0"/>
              <a:t>ASIC</a:t>
            </a:r>
          </a:p>
          <a:p>
            <a:pPr lvl="1"/>
            <a:r>
              <a:rPr lang="zh-CN" altLang="en-US" dirty="0" smtClean="0"/>
              <a:t>模拟或模数混合芯片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工艺尺寸减小提高芯片速度增加模拟电路设计难度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工艺水平提升速度滞后</a:t>
            </a:r>
            <a:r>
              <a:rPr lang="zh-CN" altLang="en-US" dirty="0"/>
              <a:t>于摩尔</a:t>
            </a:r>
            <a:r>
              <a:rPr lang="zh-CN" altLang="en-US" dirty="0" smtClean="0"/>
              <a:t>定律</a:t>
            </a:r>
            <a:endParaRPr lang="en-US" altLang="zh-CN" dirty="0" smtClean="0"/>
          </a:p>
          <a:p>
            <a:r>
              <a:rPr lang="zh-CN" altLang="en-US" dirty="0" smtClean="0"/>
              <a:t>遇到挑战</a:t>
            </a:r>
            <a:endParaRPr lang="en-US" altLang="zh-CN" dirty="0" smtClean="0"/>
          </a:p>
          <a:p>
            <a:pPr lvl="1"/>
            <a:r>
              <a:rPr lang="zh-CN" altLang="en-US" dirty="0"/>
              <a:t>带宽越来越高</a:t>
            </a:r>
            <a:endParaRPr lang="en-US" altLang="zh-CN" dirty="0"/>
          </a:p>
          <a:p>
            <a:pPr lvl="1"/>
            <a:r>
              <a:rPr lang="zh-CN" altLang="en-US" dirty="0"/>
              <a:t>死时间越来越小</a:t>
            </a:r>
            <a:endParaRPr lang="en-US" altLang="zh-CN" dirty="0"/>
          </a:p>
          <a:p>
            <a:pPr lvl="1"/>
            <a:r>
              <a:rPr lang="zh-CN" altLang="en-US" dirty="0"/>
              <a:t>动态范围越来越大</a:t>
            </a:r>
            <a:endParaRPr lang="en-US" altLang="zh-CN" dirty="0"/>
          </a:p>
          <a:p>
            <a:pPr lvl="1"/>
            <a:r>
              <a:rPr lang="zh-CN" altLang="en-US" dirty="0"/>
              <a:t>功能的多样化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A93C72-E79E-4448-A57F-04E0F48CD36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962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DRS5</a:t>
            </a:r>
            <a:endParaRPr lang="zh-CN" altLang="en-US" dirty="0"/>
          </a:p>
        </p:txBody>
      </p:sp>
      <p:sp>
        <p:nvSpPr>
          <p:cNvPr id="4030" name="内容占位符 4029"/>
          <p:cNvSpPr>
            <a:spLocks noGrp="1"/>
          </p:cNvSpPr>
          <p:nvPr>
            <p:ph idx="1"/>
          </p:nvPr>
        </p:nvSpPr>
        <p:spPr>
          <a:xfrm>
            <a:off x="1219200" y="1524001"/>
            <a:ext cx="2800747" cy="4664528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 smtClean="0"/>
              <a:t>CSCA</a:t>
            </a:r>
          </a:p>
          <a:p>
            <a:pPr lvl="1"/>
            <a:r>
              <a:rPr lang="en-US" altLang="zh-CN" dirty="0" smtClean="0"/>
              <a:t>Cascaded </a:t>
            </a:r>
            <a:r>
              <a:rPr lang="en-US" altLang="zh-CN" dirty="0"/>
              <a:t>Switched Capacitor Arrays</a:t>
            </a:r>
          </a:p>
          <a:p>
            <a:r>
              <a:rPr lang="en-US" altLang="zh-CN" dirty="0"/>
              <a:t>F</a:t>
            </a:r>
            <a:r>
              <a:rPr lang="en-US" altLang="zh-CN" dirty="0" smtClean="0"/>
              <a:t>ast </a:t>
            </a:r>
            <a:r>
              <a:rPr lang="en-US" altLang="zh-CN" dirty="0"/>
              <a:t>sampling stage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32 units</a:t>
            </a:r>
          </a:p>
          <a:p>
            <a:r>
              <a:rPr lang="en-US" altLang="zh-CN" dirty="0"/>
              <a:t>S</a:t>
            </a:r>
            <a:r>
              <a:rPr lang="en-US" altLang="zh-CN" dirty="0" smtClean="0"/>
              <a:t>econdary </a:t>
            </a:r>
            <a:r>
              <a:rPr lang="en-US" altLang="zh-CN" dirty="0"/>
              <a:t>sampling 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tsample</a:t>
            </a:r>
            <a:r>
              <a:rPr lang="en-US" altLang="zh-CN" dirty="0" smtClean="0"/>
              <a:t>=1/</a:t>
            </a:r>
            <a:r>
              <a:rPr lang="en-US" altLang="zh-CN" dirty="0" err="1" smtClean="0"/>
              <a:t>fsample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降低存储速度</a:t>
            </a:r>
            <a:endParaRPr lang="en-US" altLang="zh-CN" dirty="0" smtClean="0"/>
          </a:p>
          <a:p>
            <a:r>
              <a:rPr lang="zh-CN" altLang="en-US" dirty="0" smtClean="0"/>
              <a:t>提高带宽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输入电容更小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5GHz</a:t>
            </a:r>
          </a:p>
          <a:p>
            <a:r>
              <a:rPr lang="zh-CN" altLang="en-US" dirty="0" smtClean="0"/>
              <a:t>提高采样率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快速存储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20GSPS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FBE7CB-A3AA-47A7-86D0-030C46C03151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  <p:grpSp>
        <p:nvGrpSpPr>
          <p:cNvPr id="3359" name="组合 3358"/>
          <p:cNvGrpSpPr/>
          <p:nvPr/>
        </p:nvGrpSpPr>
        <p:grpSpPr>
          <a:xfrm>
            <a:off x="3957146" y="1066799"/>
            <a:ext cx="5029200" cy="5040460"/>
            <a:chOff x="2663825" y="746125"/>
            <a:chExt cx="6229350" cy="5924347"/>
          </a:xfrm>
        </p:grpSpPr>
        <p:sp>
          <p:nvSpPr>
            <p:cNvPr id="3360" name="Text Box 668"/>
            <p:cNvSpPr txBox="1">
              <a:spLocks noChangeArrowheads="1"/>
            </p:cNvSpPr>
            <p:nvPr/>
          </p:nvSpPr>
          <p:spPr bwMode="auto">
            <a:xfrm>
              <a:off x="2663825" y="6307138"/>
              <a:ext cx="17113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>
                  <a:latin typeface="Arial" charset="0"/>
                </a:rPr>
                <a:t>fast sampling stage</a:t>
              </a:r>
            </a:p>
          </p:txBody>
        </p:sp>
        <p:sp>
          <p:nvSpPr>
            <p:cNvPr id="3361" name="Text Box 670"/>
            <p:cNvSpPr txBox="1">
              <a:spLocks noChangeArrowheads="1"/>
            </p:cNvSpPr>
            <p:nvPr/>
          </p:nvSpPr>
          <p:spPr bwMode="auto">
            <a:xfrm>
              <a:off x="5461000" y="6308724"/>
              <a:ext cx="3054638" cy="361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>
                  <a:latin typeface="Arial" charset="0"/>
                </a:rPr>
                <a:t>secondary sampling stage</a:t>
              </a:r>
            </a:p>
          </p:txBody>
        </p:sp>
        <p:grpSp>
          <p:nvGrpSpPr>
            <p:cNvPr id="3362" name="组合 673"/>
            <p:cNvGrpSpPr/>
            <p:nvPr/>
          </p:nvGrpSpPr>
          <p:grpSpPr>
            <a:xfrm>
              <a:off x="2671763" y="746125"/>
              <a:ext cx="6221412" cy="5562600"/>
              <a:chOff x="2671763" y="746125"/>
              <a:chExt cx="6221412" cy="5562600"/>
            </a:xfrm>
          </p:grpSpPr>
          <p:sp>
            <p:nvSpPr>
              <p:cNvPr id="3363" name="Line 4"/>
              <p:cNvSpPr>
                <a:spLocks noChangeShapeType="1"/>
              </p:cNvSpPr>
              <p:nvPr/>
            </p:nvSpPr>
            <p:spPr bwMode="auto">
              <a:xfrm>
                <a:off x="3455988" y="1612900"/>
                <a:ext cx="0" cy="3024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64" name="Rectangle 5"/>
              <p:cNvSpPr>
                <a:spLocks noChangeArrowheads="1"/>
              </p:cNvSpPr>
              <p:nvPr/>
            </p:nvSpPr>
            <p:spPr bwMode="auto">
              <a:xfrm>
                <a:off x="3240088" y="13239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5" name="Rectangle 6"/>
              <p:cNvSpPr>
                <a:spLocks noChangeArrowheads="1"/>
              </p:cNvSpPr>
              <p:nvPr/>
            </p:nvSpPr>
            <p:spPr bwMode="auto">
              <a:xfrm>
                <a:off x="3240088" y="17557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6" name="Rectangle 7"/>
              <p:cNvSpPr>
                <a:spLocks noChangeArrowheads="1"/>
              </p:cNvSpPr>
              <p:nvPr/>
            </p:nvSpPr>
            <p:spPr bwMode="auto">
              <a:xfrm>
                <a:off x="3240088" y="21875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7" name="Rectangle 8"/>
              <p:cNvSpPr>
                <a:spLocks noChangeArrowheads="1"/>
              </p:cNvSpPr>
              <p:nvPr/>
            </p:nvSpPr>
            <p:spPr bwMode="auto">
              <a:xfrm>
                <a:off x="3240088" y="26193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8" name="Rectangle 9"/>
              <p:cNvSpPr>
                <a:spLocks noChangeArrowheads="1"/>
              </p:cNvSpPr>
              <p:nvPr/>
            </p:nvSpPr>
            <p:spPr bwMode="auto">
              <a:xfrm>
                <a:off x="3240088" y="30511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9" name="Rectangle 10"/>
              <p:cNvSpPr>
                <a:spLocks noChangeArrowheads="1"/>
              </p:cNvSpPr>
              <p:nvPr/>
            </p:nvSpPr>
            <p:spPr bwMode="auto">
              <a:xfrm>
                <a:off x="3240088" y="34829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0" name="Rectangle 11"/>
              <p:cNvSpPr>
                <a:spLocks noChangeArrowheads="1"/>
              </p:cNvSpPr>
              <p:nvPr/>
            </p:nvSpPr>
            <p:spPr bwMode="auto">
              <a:xfrm>
                <a:off x="3240088" y="39147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1" name="Rectangle 12"/>
              <p:cNvSpPr>
                <a:spLocks noChangeArrowheads="1"/>
              </p:cNvSpPr>
              <p:nvPr/>
            </p:nvSpPr>
            <p:spPr bwMode="auto">
              <a:xfrm>
                <a:off x="3240088" y="43465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2" name="Line 13"/>
              <p:cNvSpPr>
                <a:spLocks noChangeShapeType="1"/>
              </p:cNvSpPr>
              <p:nvPr/>
            </p:nvSpPr>
            <p:spPr bwMode="auto">
              <a:xfrm>
                <a:off x="3455988" y="5213350"/>
                <a:ext cx="0" cy="9350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3" name="Line 14"/>
              <p:cNvSpPr>
                <a:spLocks noChangeShapeType="1"/>
              </p:cNvSpPr>
              <p:nvPr/>
            </p:nvSpPr>
            <p:spPr bwMode="auto">
              <a:xfrm>
                <a:off x="3455988" y="6148388"/>
                <a:ext cx="43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4" name="Line 15"/>
              <p:cNvSpPr>
                <a:spLocks noChangeShapeType="1"/>
              </p:cNvSpPr>
              <p:nvPr/>
            </p:nvSpPr>
            <p:spPr bwMode="auto">
              <a:xfrm flipV="1">
                <a:off x="3887788" y="1108075"/>
                <a:ext cx="0" cy="50403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5" name="Line 16"/>
              <p:cNvSpPr>
                <a:spLocks noChangeShapeType="1"/>
              </p:cNvSpPr>
              <p:nvPr/>
            </p:nvSpPr>
            <p:spPr bwMode="auto">
              <a:xfrm flipH="1">
                <a:off x="3455988" y="1108075"/>
                <a:ext cx="43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6" name="Line 17"/>
              <p:cNvSpPr>
                <a:spLocks noChangeShapeType="1"/>
              </p:cNvSpPr>
              <p:nvPr/>
            </p:nvSpPr>
            <p:spPr bwMode="auto">
              <a:xfrm>
                <a:off x="3455988" y="1108075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7" name="Rectangle 18"/>
              <p:cNvSpPr>
                <a:spLocks noChangeArrowheads="1"/>
              </p:cNvSpPr>
              <p:nvPr/>
            </p:nvSpPr>
            <p:spPr bwMode="auto">
              <a:xfrm>
                <a:off x="3240088" y="52101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8" name="Rectangle 19"/>
              <p:cNvSpPr>
                <a:spLocks noChangeArrowheads="1"/>
              </p:cNvSpPr>
              <p:nvPr/>
            </p:nvSpPr>
            <p:spPr bwMode="auto">
              <a:xfrm>
                <a:off x="3240088" y="5641975"/>
                <a:ext cx="431800" cy="288925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9" name="Line 20"/>
              <p:cNvSpPr>
                <a:spLocks noChangeShapeType="1"/>
              </p:cNvSpPr>
              <p:nvPr/>
            </p:nvSpPr>
            <p:spPr bwMode="auto">
              <a:xfrm flipH="1">
                <a:off x="2951163" y="1468438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0" name="Line 21"/>
              <p:cNvSpPr>
                <a:spLocks noChangeShapeType="1"/>
              </p:cNvSpPr>
              <p:nvPr/>
            </p:nvSpPr>
            <p:spPr bwMode="auto">
              <a:xfrm flipH="1">
                <a:off x="2951163" y="1900238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1" name="Line 22"/>
              <p:cNvSpPr>
                <a:spLocks noChangeShapeType="1"/>
              </p:cNvSpPr>
              <p:nvPr/>
            </p:nvSpPr>
            <p:spPr bwMode="auto">
              <a:xfrm flipH="1">
                <a:off x="2951163" y="2332038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2" name="Line 23"/>
              <p:cNvSpPr>
                <a:spLocks noChangeShapeType="1"/>
              </p:cNvSpPr>
              <p:nvPr/>
            </p:nvSpPr>
            <p:spPr bwMode="auto">
              <a:xfrm flipH="1">
                <a:off x="2951163" y="2763838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3" name="Line 24"/>
              <p:cNvSpPr>
                <a:spLocks noChangeShapeType="1"/>
              </p:cNvSpPr>
              <p:nvPr/>
            </p:nvSpPr>
            <p:spPr bwMode="auto">
              <a:xfrm flipH="1">
                <a:off x="2951163" y="3197225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4" name="Line 25"/>
              <p:cNvSpPr>
                <a:spLocks noChangeShapeType="1"/>
              </p:cNvSpPr>
              <p:nvPr/>
            </p:nvSpPr>
            <p:spPr bwMode="auto">
              <a:xfrm flipH="1">
                <a:off x="2951163" y="3629025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5" name="Line 26"/>
              <p:cNvSpPr>
                <a:spLocks noChangeShapeType="1"/>
              </p:cNvSpPr>
              <p:nvPr/>
            </p:nvSpPr>
            <p:spPr bwMode="auto">
              <a:xfrm flipH="1">
                <a:off x="2951163" y="4060825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6" name="Line 27"/>
              <p:cNvSpPr>
                <a:spLocks noChangeShapeType="1"/>
              </p:cNvSpPr>
              <p:nvPr/>
            </p:nvSpPr>
            <p:spPr bwMode="auto">
              <a:xfrm flipH="1">
                <a:off x="2951163" y="4492625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7" name="Line 28"/>
              <p:cNvSpPr>
                <a:spLocks noChangeShapeType="1"/>
              </p:cNvSpPr>
              <p:nvPr/>
            </p:nvSpPr>
            <p:spPr bwMode="auto">
              <a:xfrm flipH="1">
                <a:off x="2951163" y="5356225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8" name="Line 29"/>
              <p:cNvSpPr>
                <a:spLocks noChangeShapeType="1"/>
              </p:cNvSpPr>
              <p:nvPr/>
            </p:nvSpPr>
            <p:spPr bwMode="auto">
              <a:xfrm flipH="1">
                <a:off x="2951163" y="5789613"/>
                <a:ext cx="288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9" name="Line 30"/>
              <p:cNvSpPr>
                <a:spLocks noChangeShapeType="1"/>
              </p:cNvSpPr>
              <p:nvPr/>
            </p:nvSpPr>
            <p:spPr bwMode="auto">
              <a:xfrm flipV="1">
                <a:off x="2951163" y="1181100"/>
                <a:ext cx="0" cy="46085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0" name="Oval 31"/>
              <p:cNvSpPr>
                <a:spLocks noChangeArrowheads="1"/>
              </p:cNvSpPr>
              <p:nvPr/>
            </p:nvSpPr>
            <p:spPr bwMode="auto">
              <a:xfrm>
                <a:off x="2879725" y="1036638"/>
                <a:ext cx="144463" cy="14446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1" name="Line 32"/>
              <p:cNvSpPr>
                <a:spLocks noChangeShapeType="1"/>
              </p:cNvSpPr>
              <p:nvPr/>
            </p:nvSpPr>
            <p:spPr bwMode="auto">
              <a:xfrm>
                <a:off x="3671888" y="1468438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2" name="Freeform 33"/>
              <p:cNvSpPr>
                <a:spLocks/>
              </p:cNvSpPr>
              <p:nvPr/>
            </p:nvSpPr>
            <p:spPr bwMode="auto">
              <a:xfrm>
                <a:off x="4248150" y="1323975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" name="Rectangle 34"/>
              <p:cNvSpPr>
                <a:spLocks noChangeArrowheads="1"/>
              </p:cNvSpPr>
              <p:nvPr/>
            </p:nvSpPr>
            <p:spPr bwMode="auto">
              <a:xfrm>
                <a:off x="4679950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" name="Rectangle 35"/>
              <p:cNvSpPr>
                <a:spLocks noChangeArrowheads="1"/>
              </p:cNvSpPr>
              <p:nvPr/>
            </p:nvSpPr>
            <p:spPr bwMode="auto">
              <a:xfrm>
                <a:off x="5040313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" name="Rectangle 36"/>
              <p:cNvSpPr>
                <a:spLocks noChangeArrowheads="1"/>
              </p:cNvSpPr>
              <p:nvPr/>
            </p:nvSpPr>
            <p:spPr bwMode="auto">
              <a:xfrm>
                <a:off x="5400675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6" name="Rectangle 37"/>
              <p:cNvSpPr>
                <a:spLocks noChangeArrowheads="1"/>
              </p:cNvSpPr>
              <p:nvPr/>
            </p:nvSpPr>
            <p:spPr bwMode="auto">
              <a:xfrm>
                <a:off x="5761038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7" name="Rectangle 38"/>
              <p:cNvSpPr>
                <a:spLocks noChangeArrowheads="1"/>
              </p:cNvSpPr>
              <p:nvPr/>
            </p:nvSpPr>
            <p:spPr bwMode="auto">
              <a:xfrm>
                <a:off x="6121400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8" name="Rectangle 39"/>
              <p:cNvSpPr>
                <a:spLocks noChangeArrowheads="1"/>
              </p:cNvSpPr>
              <p:nvPr/>
            </p:nvSpPr>
            <p:spPr bwMode="auto">
              <a:xfrm>
                <a:off x="6481763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" name="Rectangle 40"/>
              <p:cNvSpPr>
                <a:spLocks noChangeArrowheads="1"/>
              </p:cNvSpPr>
              <p:nvPr/>
            </p:nvSpPr>
            <p:spPr bwMode="auto">
              <a:xfrm>
                <a:off x="6842125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" name="Rectangle 41"/>
              <p:cNvSpPr>
                <a:spLocks noChangeArrowheads="1"/>
              </p:cNvSpPr>
              <p:nvPr/>
            </p:nvSpPr>
            <p:spPr bwMode="auto">
              <a:xfrm>
                <a:off x="7202488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1" name="Rectangle 42"/>
              <p:cNvSpPr>
                <a:spLocks noChangeArrowheads="1"/>
              </p:cNvSpPr>
              <p:nvPr/>
            </p:nvSpPr>
            <p:spPr bwMode="auto">
              <a:xfrm>
                <a:off x="7562850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2" name="Rectangle 43"/>
              <p:cNvSpPr>
                <a:spLocks noChangeArrowheads="1"/>
              </p:cNvSpPr>
              <p:nvPr/>
            </p:nvSpPr>
            <p:spPr bwMode="auto">
              <a:xfrm>
                <a:off x="7923213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3" name="Rectangle 44"/>
              <p:cNvSpPr>
                <a:spLocks noChangeArrowheads="1"/>
              </p:cNvSpPr>
              <p:nvPr/>
            </p:nvSpPr>
            <p:spPr bwMode="auto">
              <a:xfrm>
                <a:off x="8283575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4" name="Rectangle 45"/>
              <p:cNvSpPr>
                <a:spLocks noChangeArrowheads="1"/>
              </p:cNvSpPr>
              <p:nvPr/>
            </p:nvSpPr>
            <p:spPr bwMode="auto">
              <a:xfrm>
                <a:off x="8643938" y="153987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5" name="Line 46"/>
              <p:cNvSpPr>
                <a:spLocks noChangeShapeType="1"/>
              </p:cNvSpPr>
              <p:nvPr/>
            </p:nvSpPr>
            <p:spPr bwMode="auto">
              <a:xfrm>
                <a:off x="4464050" y="1468438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6" name="Line 47"/>
              <p:cNvSpPr>
                <a:spLocks noChangeShapeType="1"/>
              </p:cNvSpPr>
              <p:nvPr/>
            </p:nvSpPr>
            <p:spPr bwMode="auto">
              <a:xfrm flipV="1">
                <a:off x="4751388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7" name="Line 48"/>
              <p:cNvSpPr>
                <a:spLocks noChangeShapeType="1"/>
              </p:cNvSpPr>
              <p:nvPr/>
            </p:nvSpPr>
            <p:spPr bwMode="auto">
              <a:xfrm flipV="1">
                <a:off x="5111750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8" name="Line 49"/>
              <p:cNvSpPr>
                <a:spLocks noChangeShapeType="1"/>
              </p:cNvSpPr>
              <p:nvPr/>
            </p:nvSpPr>
            <p:spPr bwMode="auto">
              <a:xfrm flipV="1">
                <a:off x="5472113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9" name="Line 50"/>
              <p:cNvSpPr>
                <a:spLocks noChangeShapeType="1"/>
              </p:cNvSpPr>
              <p:nvPr/>
            </p:nvSpPr>
            <p:spPr bwMode="auto">
              <a:xfrm flipV="1">
                <a:off x="5832475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0" name="Line 51"/>
              <p:cNvSpPr>
                <a:spLocks noChangeShapeType="1"/>
              </p:cNvSpPr>
              <p:nvPr/>
            </p:nvSpPr>
            <p:spPr bwMode="auto">
              <a:xfrm flipV="1">
                <a:off x="6192838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1" name="Line 52"/>
              <p:cNvSpPr>
                <a:spLocks noChangeShapeType="1"/>
              </p:cNvSpPr>
              <p:nvPr/>
            </p:nvSpPr>
            <p:spPr bwMode="auto">
              <a:xfrm flipV="1">
                <a:off x="6553200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2" name="Line 53"/>
              <p:cNvSpPr>
                <a:spLocks noChangeShapeType="1"/>
              </p:cNvSpPr>
              <p:nvPr/>
            </p:nvSpPr>
            <p:spPr bwMode="auto">
              <a:xfrm flipV="1">
                <a:off x="6913563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3" name="Line 54"/>
              <p:cNvSpPr>
                <a:spLocks noChangeShapeType="1"/>
              </p:cNvSpPr>
              <p:nvPr/>
            </p:nvSpPr>
            <p:spPr bwMode="auto">
              <a:xfrm flipV="1">
                <a:off x="7273925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4" name="Line 55"/>
              <p:cNvSpPr>
                <a:spLocks noChangeShapeType="1"/>
              </p:cNvSpPr>
              <p:nvPr/>
            </p:nvSpPr>
            <p:spPr bwMode="auto">
              <a:xfrm flipV="1">
                <a:off x="7634288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5" name="Line 56"/>
              <p:cNvSpPr>
                <a:spLocks noChangeShapeType="1"/>
              </p:cNvSpPr>
              <p:nvPr/>
            </p:nvSpPr>
            <p:spPr bwMode="auto">
              <a:xfrm flipV="1">
                <a:off x="7994650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6" name="Line 57"/>
              <p:cNvSpPr>
                <a:spLocks noChangeShapeType="1"/>
              </p:cNvSpPr>
              <p:nvPr/>
            </p:nvSpPr>
            <p:spPr bwMode="auto">
              <a:xfrm flipV="1">
                <a:off x="8355013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7" name="Line 58"/>
              <p:cNvSpPr>
                <a:spLocks noChangeShapeType="1"/>
              </p:cNvSpPr>
              <p:nvPr/>
            </p:nvSpPr>
            <p:spPr bwMode="auto">
              <a:xfrm flipV="1">
                <a:off x="8715375" y="146843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8" name="Rectangle 59"/>
              <p:cNvSpPr>
                <a:spLocks noChangeArrowheads="1"/>
              </p:cNvSpPr>
              <p:nvPr/>
            </p:nvSpPr>
            <p:spPr bwMode="auto">
              <a:xfrm>
                <a:off x="4464050" y="747713"/>
                <a:ext cx="4248150" cy="2889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de-DE" sz="1400">
                    <a:latin typeface="Arial" charset="0"/>
                  </a:rPr>
                  <a:t>shift register</a:t>
                </a:r>
                <a:endParaRPr lang="en-US" sz="1400">
                  <a:latin typeface="Arial" charset="0"/>
                </a:endParaRPr>
              </a:p>
            </p:txBody>
          </p:sp>
          <p:sp>
            <p:nvSpPr>
              <p:cNvPr id="3419" name="Line 60"/>
              <p:cNvSpPr>
                <a:spLocks noChangeShapeType="1"/>
              </p:cNvSpPr>
              <p:nvPr/>
            </p:nvSpPr>
            <p:spPr bwMode="auto">
              <a:xfrm>
                <a:off x="4606925" y="1036638"/>
                <a:ext cx="0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0" name="Line 61"/>
              <p:cNvSpPr>
                <a:spLocks noChangeShapeType="1"/>
              </p:cNvSpPr>
              <p:nvPr/>
            </p:nvSpPr>
            <p:spPr bwMode="auto">
              <a:xfrm>
                <a:off x="4606925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1" name="Line 62"/>
              <p:cNvSpPr>
                <a:spLocks noChangeShapeType="1"/>
              </p:cNvSpPr>
              <p:nvPr/>
            </p:nvSpPr>
            <p:spPr bwMode="auto">
              <a:xfrm>
                <a:off x="4967288" y="1036638"/>
                <a:ext cx="0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2" name="Line 63"/>
              <p:cNvSpPr>
                <a:spLocks noChangeShapeType="1"/>
              </p:cNvSpPr>
              <p:nvPr/>
            </p:nvSpPr>
            <p:spPr bwMode="auto">
              <a:xfrm>
                <a:off x="5327650" y="1036638"/>
                <a:ext cx="0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3" name="Line 64"/>
              <p:cNvSpPr>
                <a:spLocks noChangeShapeType="1"/>
              </p:cNvSpPr>
              <p:nvPr/>
            </p:nvSpPr>
            <p:spPr bwMode="auto">
              <a:xfrm>
                <a:off x="5688013" y="1036638"/>
                <a:ext cx="0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4" name="Line 65"/>
              <p:cNvSpPr>
                <a:spLocks noChangeShapeType="1"/>
              </p:cNvSpPr>
              <p:nvPr/>
            </p:nvSpPr>
            <p:spPr bwMode="auto">
              <a:xfrm>
                <a:off x="6048375" y="1036638"/>
                <a:ext cx="0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5" name="Line 66"/>
              <p:cNvSpPr>
                <a:spLocks noChangeShapeType="1"/>
              </p:cNvSpPr>
              <p:nvPr/>
            </p:nvSpPr>
            <p:spPr bwMode="auto">
              <a:xfrm flipH="1">
                <a:off x="6407150" y="1036638"/>
                <a:ext cx="1588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6" name="Line 67"/>
              <p:cNvSpPr>
                <a:spLocks noChangeShapeType="1"/>
              </p:cNvSpPr>
              <p:nvPr/>
            </p:nvSpPr>
            <p:spPr bwMode="auto">
              <a:xfrm flipH="1">
                <a:off x="6767513" y="1036638"/>
                <a:ext cx="1587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7" name="Line 68"/>
              <p:cNvSpPr>
                <a:spLocks noChangeShapeType="1"/>
              </p:cNvSpPr>
              <p:nvPr/>
            </p:nvSpPr>
            <p:spPr bwMode="auto">
              <a:xfrm flipH="1">
                <a:off x="7127875" y="1036638"/>
                <a:ext cx="1588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8" name="Line 69"/>
              <p:cNvSpPr>
                <a:spLocks noChangeShapeType="1"/>
              </p:cNvSpPr>
              <p:nvPr/>
            </p:nvSpPr>
            <p:spPr bwMode="auto">
              <a:xfrm flipH="1">
                <a:off x="7488238" y="1036638"/>
                <a:ext cx="1587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9" name="Line 70"/>
              <p:cNvSpPr>
                <a:spLocks noChangeShapeType="1"/>
              </p:cNvSpPr>
              <p:nvPr/>
            </p:nvSpPr>
            <p:spPr bwMode="auto">
              <a:xfrm flipH="1">
                <a:off x="7848600" y="1036638"/>
                <a:ext cx="1588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0" name="Line 71"/>
              <p:cNvSpPr>
                <a:spLocks noChangeShapeType="1"/>
              </p:cNvSpPr>
              <p:nvPr/>
            </p:nvSpPr>
            <p:spPr bwMode="auto">
              <a:xfrm flipH="1">
                <a:off x="8207375" y="1036638"/>
                <a:ext cx="3175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1" name="Line 72"/>
              <p:cNvSpPr>
                <a:spLocks noChangeShapeType="1"/>
              </p:cNvSpPr>
              <p:nvPr/>
            </p:nvSpPr>
            <p:spPr bwMode="auto">
              <a:xfrm flipH="1">
                <a:off x="8567738" y="1036638"/>
                <a:ext cx="3175" cy="4895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2" name="Line 73"/>
              <p:cNvSpPr>
                <a:spLocks noChangeShapeType="1"/>
              </p:cNvSpPr>
              <p:nvPr/>
            </p:nvSpPr>
            <p:spPr bwMode="auto">
              <a:xfrm>
                <a:off x="4967288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3" name="Line 74"/>
              <p:cNvSpPr>
                <a:spLocks noChangeShapeType="1"/>
              </p:cNvSpPr>
              <p:nvPr/>
            </p:nvSpPr>
            <p:spPr bwMode="auto">
              <a:xfrm>
                <a:off x="5327650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4" name="Line 75"/>
              <p:cNvSpPr>
                <a:spLocks noChangeShapeType="1"/>
              </p:cNvSpPr>
              <p:nvPr/>
            </p:nvSpPr>
            <p:spPr bwMode="auto">
              <a:xfrm>
                <a:off x="5688013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5" name="Line 76"/>
              <p:cNvSpPr>
                <a:spLocks noChangeShapeType="1"/>
              </p:cNvSpPr>
              <p:nvPr/>
            </p:nvSpPr>
            <p:spPr bwMode="auto">
              <a:xfrm>
                <a:off x="6048375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6" name="Line 77"/>
              <p:cNvSpPr>
                <a:spLocks noChangeShapeType="1"/>
              </p:cNvSpPr>
              <p:nvPr/>
            </p:nvSpPr>
            <p:spPr bwMode="auto">
              <a:xfrm>
                <a:off x="6408738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7" name="Line 78"/>
              <p:cNvSpPr>
                <a:spLocks noChangeShapeType="1"/>
              </p:cNvSpPr>
              <p:nvPr/>
            </p:nvSpPr>
            <p:spPr bwMode="auto">
              <a:xfrm>
                <a:off x="6769100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8" name="Line 79"/>
              <p:cNvSpPr>
                <a:spLocks noChangeShapeType="1"/>
              </p:cNvSpPr>
              <p:nvPr/>
            </p:nvSpPr>
            <p:spPr bwMode="auto">
              <a:xfrm>
                <a:off x="7129463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9" name="Line 80"/>
              <p:cNvSpPr>
                <a:spLocks noChangeShapeType="1"/>
              </p:cNvSpPr>
              <p:nvPr/>
            </p:nvSpPr>
            <p:spPr bwMode="auto">
              <a:xfrm>
                <a:off x="7489825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0" name="Line 81"/>
              <p:cNvSpPr>
                <a:spLocks noChangeShapeType="1"/>
              </p:cNvSpPr>
              <p:nvPr/>
            </p:nvSpPr>
            <p:spPr bwMode="auto">
              <a:xfrm>
                <a:off x="7850188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1" name="Line 82"/>
              <p:cNvSpPr>
                <a:spLocks noChangeShapeType="1"/>
              </p:cNvSpPr>
              <p:nvPr/>
            </p:nvSpPr>
            <p:spPr bwMode="auto">
              <a:xfrm>
                <a:off x="8210550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2" name="Line 83"/>
              <p:cNvSpPr>
                <a:spLocks noChangeShapeType="1"/>
              </p:cNvSpPr>
              <p:nvPr/>
            </p:nvSpPr>
            <p:spPr bwMode="auto">
              <a:xfrm>
                <a:off x="8570913" y="161290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3" name="Line 84"/>
              <p:cNvSpPr>
                <a:spLocks noChangeShapeType="1"/>
              </p:cNvSpPr>
              <p:nvPr/>
            </p:nvSpPr>
            <p:spPr bwMode="auto">
              <a:xfrm flipV="1">
                <a:off x="4464050" y="892175"/>
                <a:ext cx="142875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4" name="Line 85"/>
              <p:cNvSpPr>
                <a:spLocks noChangeShapeType="1"/>
              </p:cNvSpPr>
              <p:nvPr/>
            </p:nvSpPr>
            <p:spPr bwMode="auto">
              <a:xfrm>
                <a:off x="4464050" y="820738"/>
                <a:ext cx="142875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5" name="Freeform 86"/>
              <p:cNvSpPr>
                <a:spLocks/>
              </p:cNvSpPr>
              <p:nvPr/>
            </p:nvSpPr>
            <p:spPr bwMode="auto">
              <a:xfrm>
                <a:off x="3887788" y="892175"/>
                <a:ext cx="576262" cy="215900"/>
              </a:xfrm>
              <a:custGeom>
                <a:avLst/>
                <a:gdLst>
                  <a:gd name="T0" fmla="*/ 0 w 363"/>
                  <a:gd name="T1" fmla="*/ 342741250 h 136"/>
                  <a:gd name="T2" fmla="*/ 0 w 363"/>
                  <a:gd name="T3" fmla="*/ 0 h 136"/>
                  <a:gd name="T4" fmla="*/ 914815131 w 363"/>
                  <a:gd name="T5" fmla="*/ 0 h 136"/>
                  <a:gd name="T6" fmla="*/ 0 60000 65536"/>
                  <a:gd name="T7" fmla="*/ 0 60000 65536"/>
                  <a:gd name="T8" fmla="*/ 0 60000 65536"/>
                  <a:gd name="T9" fmla="*/ 0 w 363"/>
                  <a:gd name="T10" fmla="*/ 0 h 136"/>
                  <a:gd name="T11" fmla="*/ 363 w 363"/>
                  <a:gd name="T12" fmla="*/ 136 h 1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3" h="136">
                    <a:moveTo>
                      <a:pt x="0" y="136"/>
                    </a:moveTo>
                    <a:lnTo>
                      <a:pt x="0" y="0"/>
                    </a:lnTo>
                    <a:lnTo>
                      <a:pt x="363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" name="Oval 87"/>
              <p:cNvSpPr>
                <a:spLocks noChangeArrowheads="1"/>
              </p:cNvSpPr>
              <p:nvPr/>
            </p:nvSpPr>
            <p:spPr bwMode="auto">
              <a:xfrm>
                <a:off x="2917825" y="14255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7" name="Oval 88"/>
              <p:cNvSpPr>
                <a:spLocks noChangeArrowheads="1"/>
              </p:cNvSpPr>
              <p:nvPr/>
            </p:nvSpPr>
            <p:spPr bwMode="auto">
              <a:xfrm>
                <a:off x="2917825" y="18573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8" name="Oval 89"/>
              <p:cNvSpPr>
                <a:spLocks noChangeArrowheads="1"/>
              </p:cNvSpPr>
              <p:nvPr/>
            </p:nvSpPr>
            <p:spPr bwMode="auto">
              <a:xfrm>
                <a:off x="2917825" y="22891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9" name="Oval 90"/>
              <p:cNvSpPr>
                <a:spLocks noChangeArrowheads="1"/>
              </p:cNvSpPr>
              <p:nvPr/>
            </p:nvSpPr>
            <p:spPr bwMode="auto">
              <a:xfrm>
                <a:off x="2917825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0" name="Oval 91"/>
              <p:cNvSpPr>
                <a:spLocks noChangeArrowheads="1"/>
              </p:cNvSpPr>
              <p:nvPr/>
            </p:nvSpPr>
            <p:spPr bwMode="auto">
              <a:xfrm>
                <a:off x="2917825" y="31527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1" name="Oval 92"/>
              <p:cNvSpPr>
                <a:spLocks noChangeArrowheads="1"/>
              </p:cNvSpPr>
              <p:nvPr/>
            </p:nvSpPr>
            <p:spPr bwMode="auto">
              <a:xfrm>
                <a:off x="2917825" y="35845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2" name="Oval 93"/>
              <p:cNvSpPr>
                <a:spLocks noChangeArrowheads="1"/>
              </p:cNvSpPr>
              <p:nvPr/>
            </p:nvSpPr>
            <p:spPr bwMode="auto">
              <a:xfrm>
                <a:off x="2917825" y="40163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3" name="Oval 94"/>
              <p:cNvSpPr>
                <a:spLocks noChangeArrowheads="1"/>
              </p:cNvSpPr>
              <p:nvPr/>
            </p:nvSpPr>
            <p:spPr bwMode="auto">
              <a:xfrm>
                <a:off x="2917825" y="44481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4" name="Oval 95"/>
              <p:cNvSpPr>
                <a:spLocks noChangeArrowheads="1"/>
              </p:cNvSpPr>
              <p:nvPr/>
            </p:nvSpPr>
            <p:spPr bwMode="auto">
              <a:xfrm>
                <a:off x="2917825" y="53117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5" name="Oval 96"/>
              <p:cNvSpPr>
                <a:spLocks noChangeArrowheads="1"/>
              </p:cNvSpPr>
              <p:nvPr/>
            </p:nvSpPr>
            <p:spPr bwMode="auto">
              <a:xfrm>
                <a:off x="3848100" y="1069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6" name="Oval 97"/>
              <p:cNvSpPr>
                <a:spLocks noChangeArrowheads="1"/>
              </p:cNvSpPr>
              <p:nvPr/>
            </p:nvSpPr>
            <p:spPr bwMode="auto">
              <a:xfrm>
                <a:off x="4718050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7" name="Oval 98"/>
              <p:cNvSpPr>
                <a:spLocks noChangeArrowheads="1"/>
              </p:cNvSpPr>
              <p:nvPr/>
            </p:nvSpPr>
            <p:spPr bwMode="auto">
              <a:xfrm>
                <a:off x="5078413" y="1420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8" name="Oval 99"/>
              <p:cNvSpPr>
                <a:spLocks noChangeArrowheads="1"/>
              </p:cNvSpPr>
              <p:nvPr/>
            </p:nvSpPr>
            <p:spPr bwMode="auto">
              <a:xfrm>
                <a:off x="5438775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9" name="Oval 100"/>
              <p:cNvSpPr>
                <a:spLocks noChangeArrowheads="1"/>
              </p:cNvSpPr>
              <p:nvPr/>
            </p:nvSpPr>
            <p:spPr bwMode="auto">
              <a:xfrm>
                <a:off x="5799138" y="1420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0" name="Oval 101"/>
              <p:cNvSpPr>
                <a:spLocks noChangeArrowheads="1"/>
              </p:cNvSpPr>
              <p:nvPr/>
            </p:nvSpPr>
            <p:spPr bwMode="auto">
              <a:xfrm>
                <a:off x="6159500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1" name="Oval 102"/>
              <p:cNvSpPr>
                <a:spLocks noChangeArrowheads="1"/>
              </p:cNvSpPr>
              <p:nvPr/>
            </p:nvSpPr>
            <p:spPr bwMode="auto">
              <a:xfrm>
                <a:off x="6519863" y="1420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2" name="Oval 103"/>
              <p:cNvSpPr>
                <a:spLocks noChangeArrowheads="1"/>
              </p:cNvSpPr>
              <p:nvPr/>
            </p:nvSpPr>
            <p:spPr bwMode="auto">
              <a:xfrm>
                <a:off x="6880225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3" name="Oval 104"/>
              <p:cNvSpPr>
                <a:spLocks noChangeArrowheads="1"/>
              </p:cNvSpPr>
              <p:nvPr/>
            </p:nvSpPr>
            <p:spPr bwMode="auto">
              <a:xfrm>
                <a:off x="7240588" y="1420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4" name="Oval 105"/>
              <p:cNvSpPr>
                <a:spLocks noChangeArrowheads="1"/>
              </p:cNvSpPr>
              <p:nvPr/>
            </p:nvSpPr>
            <p:spPr bwMode="auto">
              <a:xfrm>
                <a:off x="7600950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5" name="Oval 106"/>
              <p:cNvSpPr>
                <a:spLocks noChangeArrowheads="1"/>
              </p:cNvSpPr>
              <p:nvPr/>
            </p:nvSpPr>
            <p:spPr bwMode="auto">
              <a:xfrm>
                <a:off x="7961313" y="1420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6" name="Oval 107"/>
              <p:cNvSpPr>
                <a:spLocks noChangeArrowheads="1"/>
              </p:cNvSpPr>
              <p:nvPr/>
            </p:nvSpPr>
            <p:spPr bwMode="auto">
              <a:xfrm>
                <a:off x="8321675" y="1420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7" name="Oval 108"/>
              <p:cNvSpPr>
                <a:spLocks noChangeArrowheads="1"/>
              </p:cNvSpPr>
              <p:nvPr/>
            </p:nvSpPr>
            <p:spPr bwMode="auto">
              <a:xfrm>
                <a:off x="4567238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8" name="Oval 109"/>
              <p:cNvSpPr>
                <a:spLocks noChangeArrowheads="1"/>
              </p:cNvSpPr>
              <p:nvPr/>
            </p:nvSpPr>
            <p:spPr bwMode="auto">
              <a:xfrm>
                <a:off x="4927600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9" name="Oval 110"/>
              <p:cNvSpPr>
                <a:spLocks noChangeArrowheads="1"/>
              </p:cNvSpPr>
              <p:nvPr/>
            </p:nvSpPr>
            <p:spPr bwMode="auto">
              <a:xfrm>
                <a:off x="5287963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0" name="Oval 111"/>
              <p:cNvSpPr>
                <a:spLocks noChangeArrowheads="1"/>
              </p:cNvSpPr>
              <p:nvPr/>
            </p:nvSpPr>
            <p:spPr bwMode="auto">
              <a:xfrm>
                <a:off x="5648325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1" name="Oval 112"/>
              <p:cNvSpPr>
                <a:spLocks noChangeArrowheads="1"/>
              </p:cNvSpPr>
              <p:nvPr/>
            </p:nvSpPr>
            <p:spPr bwMode="auto">
              <a:xfrm>
                <a:off x="6008688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2" name="Oval 113"/>
              <p:cNvSpPr>
                <a:spLocks noChangeArrowheads="1"/>
              </p:cNvSpPr>
              <p:nvPr/>
            </p:nvSpPr>
            <p:spPr bwMode="auto">
              <a:xfrm>
                <a:off x="6369050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3" name="Oval 114"/>
              <p:cNvSpPr>
                <a:spLocks noChangeArrowheads="1"/>
              </p:cNvSpPr>
              <p:nvPr/>
            </p:nvSpPr>
            <p:spPr bwMode="auto">
              <a:xfrm>
                <a:off x="6729413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4" name="Oval 115"/>
              <p:cNvSpPr>
                <a:spLocks noChangeArrowheads="1"/>
              </p:cNvSpPr>
              <p:nvPr/>
            </p:nvSpPr>
            <p:spPr bwMode="auto">
              <a:xfrm>
                <a:off x="7089775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5" name="Oval 116"/>
              <p:cNvSpPr>
                <a:spLocks noChangeArrowheads="1"/>
              </p:cNvSpPr>
              <p:nvPr/>
            </p:nvSpPr>
            <p:spPr bwMode="auto">
              <a:xfrm>
                <a:off x="7450138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6" name="Oval 117"/>
              <p:cNvSpPr>
                <a:spLocks noChangeArrowheads="1"/>
              </p:cNvSpPr>
              <p:nvPr/>
            </p:nvSpPr>
            <p:spPr bwMode="auto">
              <a:xfrm>
                <a:off x="7810500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7" name="Oval 118"/>
              <p:cNvSpPr>
                <a:spLocks noChangeArrowheads="1"/>
              </p:cNvSpPr>
              <p:nvPr/>
            </p:nvSpPr>
            <p:spPr bwMode="auto">
              <a:xfrm>
                <a:off x="8170863" y="15700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8" name="Oval 119"/>
              <p:cNvSpPr>
                <a:spLocks noChangeArrowheads="1"/>
              </p:cNvSpPr>
              <p:nvPr/>
            </p:nvSpPr>
            <p:spPr bwMode="auto">
              <a:xfrm>
                <a:off x="8531225" y="15700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9" name="Line 120"/>
              <p:cNvSpPr>
                <a:spLocks noChangeShapeType="1"/>
              </p:cNvSpPr>
              <p:nvPr/>
            </p:nvSpPr>
            <p:spPr bwMode="auto">
              <a:xfrm>
                <a:off x="3671888" y="1901825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80" name="Freeform 121"/>
              <p:cNvSpPr>
                <a:spLocks/>
              </p:cNvSpPr>
              <p:nvPr/>
            </p:nvSpPr>
            <p:spPr bwMode="auto">
              <a:xfrm>
                <a:off x="4248150" y="1757363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" name="Rectangle 122"/>
              <p:cNvSpPr>
                <a:spLocks noChangeArrowheads="1"/>
              </p:cNvSpPr>
              <p:nvPr/>
            </p:nvSpPr>
            <p:spPr bwMode="auto">
              <a:xfrm>
                <a:off x="4679950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" name="Rectangle 123"/>
              <p:cNvSpPr>
                <a:spLocks noChangeArrowheads="1"/>
              </p:cNvSpPr>
              <p:nvPr/>
            </p:nvSpPr>
            <p:spPr bwMode="auto">
              <a:xfrm>
                <a:off x="5040313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" name="Rectangle 124"/>
              <p:cNvSpPr>
                <a:spLocks noChangeArrowheads="1"/>
              </p:cNvSpPr>
              <p:nvPr/>
            </p:nvSpPr>
            <p:spPr bwMode="auto">
              <a:xfrm>
                <a:off x="5400675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" name="Rectangle 125"/>
              <p:cNvSpPr>
                <a:spLocks noChangeArrowheads="1"/>
              </p:cNvSpPr>
              <p:nvPr/>
            </p:nvSpPr>
            <p:spPr bwMode="auto">
              <a:xfrm>
                <a:off x="5761038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" name="Rectangle 126"/>
              <p:cNvSpPr>
                <a:spLocks noChangeArrowheads="1"/>
              </p:cNvSpPr>
              <p:nvPr/>
            </p:nvSpPr>
            <p:spPr bwMode="auto">
              <a:xfrm>
                <a:off x="6121400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" name="Rectangle 127"/>
              <p:cNvSpPr>
                <a:spLocks noChangeArrowheads="1"/>
              </p:cNvSpPr>
              <p:nvPr/>
            </p:nvSpPr>
            <p:spPr bwMode="auto">
              <a:xfrm>
                <a:off x="6481763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" name="Rectangle 128"/>
              <p:cNvSpPr>
                <a:spLocks noChangeArrowheads="1"/>
              </p:cNvSpPr>
              <p:nvPr/>
            </p:nvSpPr>
            <p:spPr bwMode="auto">
              <a:xfrm>
                <a:off x="6842125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" name="Rectangle 129"/>
              <p:cNvSpPr>
                <a:spLocks noChangeArrowheads="1"/>
              </p:cNvSpPr>
              <p:nvPr/>
            </p:nvSpPr>
            <p:spPr bwMode="auto">
              <a:xfrm>
                <a:off x="7202488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" name="Rectangle 130"/>
              <p:cNvSpPr>
                <a:spLocks noChangeArrowheads="1"/>
              </p:cNvSpPr>
              <p:nvPr/>
            </p:nvSpPr>
            <p:spPr bwMode="auto">
              <a:xfrm>
                <a:off x="7562850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0" name="Rectangle 131"/>
              <p:cNvSpPr>
                <a:spLocks noChangeArrowheads="1"/>
              </p:cNvSpPr>
              <p:nvPr/>
            </p:nvSpPr>
            <p:spPr bwMode="auto">
              <a:xfrm>
                <a:off x="7923213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1" name="Rectangle 132"/>
              <p:cNvSpPr>
                <a:spLocks noChangeArrowheads="1"/>
              </p:cNvSpPr>
              <p:nvPr/>
            </p:nvSpPr>
            <p:spPr bwMode="auto">
              <a:xfrm>
                <a:off x="8283575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" name="Rectangle 133"/>
              <p:cNvSpPr>
                <a:spLocks noChangeArrowheads="1"/>
              </p:cNvSpPr>
              <p:nvPr/>
            </p:nvSpPr>
            <p:spPr bwMode="auto">
              <a:xfrm>
                <a:off x="8643938" y="19732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3" name="Line 134"/>
              <p:cNvSpPr>
                <a:spLocks noChangeShapeType="1"/>
              </p:cNvSpPr>
              <p:nvPr/>
            </p:nvSpPr>
            <p:spPr bwMode="auto">
              <a:xfrm>
                <a:off x="4464050" y="1901825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4" name="Line 135"/>
              <p:cNvSpPr>
                <a:spLocks noChangeShapeType="1"/>
              </p:cNvSpPr>
              <p:nvPr/>
            </p:nvSpPr>
            <p:spPr bwMode="auto">
              <a:xfrm flipV="1">
                <a:off x="4751388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5" name="Line 136"/>
              <p:cNvSpPr>
                <a:spLocks noChangeShapeType="1"/>
              </p:cNvSpPr>
              <p:nvPr/>
            </p:nvSpPr>
            <p:spPr bwMode="auto">
              <a:xfrm flipV="1">
                <a:off x="5111750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6" name="Line 137"/>
              <p:cNvSpPr>
                <a:spLocks noChangeShapeType="1"/>
              </p:cNvSpPr>
              <p:nvPr/>
            </p:nvSpPr>
            <p:spPr bwMode="auto">
              <a:xfrm flipV="1">
                <a:off x="5472113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7" name="Line 138"/>
              <p:cNvSpPr>
                <a:spLocks noChangeShapeType="1"/>
              </p:cNvSpPr>
              <p:nvPr/>
            </p:nvSpPr>
            <p:spPr bwMode="auto">
              <a:xfrm flipV="1">
                <a:off x="5832475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8" name="Line 139"/>
              <p:cNvSpPr>
                <a:spLocks noChangeShapeType="1"/>
              </p:cNvSpPr>
              <p:nvPr/>
            </p:nvSpPr>
            <p:spPr bwMode="auto">
              <a:xfrm flipV="1">
                <a:off x="6192838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9" name="Line 140"/>
              <p:cNvSpPr>
                <a:spLocks noChangeShapeType="1"/>
              </p:cNvSpPr>
              <p:nvPr/>
            </p:nvSpPr>
            <p:spPr bwMode="auto">
              <a:xfrm flipV="1">
                <a:off x="6553200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0" name="Line 141"/>
              <p:cNvSpPr>
                <a:spLocks noChangeShapeType="1"/>
              </p:cNvSpPr>
              <p:nvPr/>
            </p:nvSpPr>
            <p:spPr bwMode="auto">
              <a:xfrm flipV="1">
                <a:off x="6913563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1" name="Line 142"/>
              <p:cNvSpPr>
                <a:spLocks noChangeShapeType="1"/>
              </p:cNvSpPr>
              <p:nvPr/>
            </p:nvSpPr>
            <p:spPr bwMode="auto">
              <a:xfrm flipV="1">
                <a:off x="7273925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2" name="Line 143"/>
              <p:cNvSpPr>
                <a:spLocks noChangeShapeType="1"/>
              </p:cNvSpPr>
              <p:nvPr/>
            </p:nvSpPr>
            <p:spPr bwMode="auto">
              <a:xfrm flipV="1">
                <a:off x="7634288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3" name="Line 144"/>
              <p:cNvSpPr>
                <a:spLocks noChangeShapeType="1"/>
              </p:cNvSpPr>
              <p:nvPr/>
            </p:nvSpPr>
            <p:spPr bwMode="auto">
              <a:xfrm flipV="1">
                <a:off x="7994650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4" name="Line 145"/>
              <p:cNvSpPr>
                <a:spLocks noChangeShapeType="1"/>
              </p:cNvSpPr>
              <p:nvPr/>
            </p:nvSpPr>
            <p:spPr bwMode="auto">
              <a:xfrm flipV="1">
                <a:off x="8355013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5" name="Line 146"/>
              <p:cNvSpPr>
                <a:spLocks noChangeShapeType="1"/>
              </p:cNvSpPr>
              <p:nvPr/>
            </p:nvSpPr>
            <p:spPr bwMode="auto">
              <a:xfrm flipV="1">
                <a:off x="8715375" y="19018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6" name="Line 147"/>
              <p:cNvSpPr>
                <a:spLocks noChangeShapeType="1"/>
              </p:cNvSpPr>
              <p:nvPr/>
            </p:nvSpPr>
            <p:spPr bwMode="auto">
              <a:xfrm>
                <a:off x="4606925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7" name="Line 148"/>
              <p:cNvSpPr>
                <a:spLocks noChangeShapeType="1"/>
              </p:cNvSpPr>
              <p:nvPr/>
            </p:nvSpPr>
            <p:spPr bwMode="auto">
              <a:xfrm>
                <a:off x="4967288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8" name="Line 149"/>
              <p:cNvSpPr>
                <a:spLocks noChangeShapeType="1"/>
              </p:cNvSpPr>
              <p:nvPr/>
            </p:nvSpPr>
            <p:spPr bwMode="auto">
              <a:xfrm>
                <a:off x="5327650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9" name="Line 150"/>
              <p:cNvSpPr>
                <a:spLocks noChangeShapeType="1"/>
              </p:cNvSpPr>
              <p:nvPr/>
            </p:nvSpPr>
            <p:spPr bwMode="auto">
              <a:xfrm>
                <a:off x="5688013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0" name="Line 151"/>
              <p:cNvSpPr>
                <a:spLocks noChangeShapeType="1"/>
              </p:cNvSpPr>
              <p:nvPr/>
            </p:nvSpPr>
            <p:spPr bwMode="auto">
              <a:xfrm>
                <a:off x="6048375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1" name="Line 152"/>
              <p:cNvSpPr>
                <a:spLocks noChangeShapeType="1"/>
              </p:cNvSpPr>
              <p:nvPr/>
            </p:nvSpPr>
            <p:spPr bwMode="auto">
              <a:xfrm>
                <a:off x="6408738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2" name="Line 153"/>
              <p:cNvSpPr>
                <a:spLocks noChangeShapeType="1"/>
              </p:cNvSpPr>
              <p:nvPr/>
            </p:nvSpPr>
            <p:spPr bwMode="auto">
              <a:xfrm>
                <a:off x="6769100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3" name="Line 154"/>
              <p:cNvSpPr>
                <a:spLocks noChangeShapeType="1"/>
              </p:cNvSpPr>
              <p:nvPr/>
            </p:nvSpPr>
            <p:spPr bwMode="auto">
              <a:xfrm>
                <a:off x="7129463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4" name="Line 155"/>
              <p:cNvSpPr>
                <a:spLocks noChangeShapeType="1"/>
              </p:cNvSpPr>
              <p:nvPr/>
            </p:nvSpPr>
            <p:spPr bwMode="auto">
              <a:xfrm>
                <a:off x="7489825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5" name="Line 156"/>
              <p:cNvSpPr>
                <a:spLocks noChangeShapeType="1"/>
              </p:cNvSpPr>
              <p:nvPr/>
            </p:nvSpPr>
            <p:spPr bwMode="auto">
              <a:xfrm>
                <a:off x="7850188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6" name="Line 157"/>
              <p:cNvSpPr>
                <a:spLocks noChangeShapeType="1"/>
              </p:cNvSpPr>
              <p:nvPr/>
            </p:nvSpPr>
            <p:spPr bwMode="auto">
              <a:xfrm>
                <a:off x="8210550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7" name="Line 158"/>
              <p:cNvSpPr>
                <a:spLocks noChangeShapeType="1"/>
              </p:cNvSpPr>
              <p:nvPr/>
            </p:nvSpPr>
            <p:spPr bwMode="auto">
              <a:xfrm>
                <a:off x="8570913" y="20462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8" name="Oval 159"/>
              <p:cNvSpPr>
                <a:spLocks noChangeArrowheads="1"/>
              </p:cNvSpPr>
              <p:nvPr/>
            </p:nvSpPr>
            <p:spPr bwMode="auto">
              <a:xfrm>
                <a:off x="4718050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19" name="Oval 160"/>
              <p:cNvSpPr>
                <a:spLocks noChangeArrowheads="1"/>
              </p:cNvSpPr>
              <p:nvPr/>
            </p:nvSpPr>
            <p:spPr bwMode="auto">
              <a:xfrm>
                <a:off x="5078413" y="1854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0" name="Oval 161"/>
              <p:cNvSpPr>
                <a:spLocks noChangeArrowheads="1"/>
              </p:cNvSpPr>
              <p:nvPr/>
            </p:nvSpPr>
            <p:spPr bwMode="auto">
              <a:xfrm>
                <a:off x="5438775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1" name="Oval 162"/>
              <p:cNvSpPr>
                <a:spLocks noChangeArrowheads="1"/>
              </p:cNvSpPr>
              <p:nvPr/>
            </p:nvSpPr>
            <p:spPr bwMode="auto">
              <a:xfrm>
                <a:off x="5799138" y="1854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2" name="Oval 163"/>
              <p:cNvSpPr>
                <a:spLocks noChangeArrowheads="1"/>
              </p:cNvSpPr>
              <p:nvPr/>
            </p:nvSpPr>
            <p:spPr bwMode="auto">
              <a:xfrm>
                <a:off x="6159500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3" name="Oval 164"/>
              <p:cNvSpPr>
                <a:spLocks noChangeArrowheads="1"/>
              </p:cNvSpPr>
              <p:nvPr/>
            </p:nvSpPr>
            <p:spPr bwMode="auto">
              <a:xfrm>
                <a:off x="6519863" y="1854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4" name="Oval 165"/>
              <p:cNvSpPr>
                <a:spLocks noChangeArrowheads="1"/>
              </p:cNvSpPr>
              <p:nvPr/>
            </p:nvSpPr>
            <p:spPr bwMode="auto">
              <a:xfrm>
                <a:off x="6880225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5" name="Oval 166"/>
              <p:cNvSpPr>
                <a:spLocks noChangeArrowheads="1"/>
              </p:cNvSpPr>
              <p:nvPr/>
            </p:nvSpPr>
            <p:spPr bwMode="auto">
              <a:xfrm>
                <a:off x="7240588" y="1854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6" name="Oval 167"/>
              <p:cNvSpPr>
                <a:spLocks noChangeArrowheads="1"/>
              </p:cNvSpPr>
              <p:nvPr/>
            </p:nvSpPr>
            <p:spPr bwMode="auto">
              <a:xfrm>
                <a:off x="7600950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7" name="Oval 168"/>
              <p:cNvSpPr>
                <a:spLocks noChangeArrowheads="1"/>
              </p:cNvSpPr>
              <p:nvPr/>
            </p:nvSpPr>
            <p:spPr bwMode="auto">
              <a:xfrm>
                <a:off x="7961313" y="1854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8" name="Oval 169"/>
              <p:cNvSpPr>
                <a:spLocks noChangeArrowheads="1"/>
              </p:cNvSpPr>
              <p:nvPr/>
            </p:nvSpPr>
            <p:spPr bwMode="auto">
              <a:xfrm>
                <a:off x="8321675" y="1854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9" name="Oval 170"/>
              <p:cNvSpPr>
                <a:spLocks noChangeArrowheads="1"/>
              </p:cNvSpPr>
              <p:nvPr/>
            </p:nvSpPr>
            <p:spPr bwMode="auto">
              <a:xfrm>
                <a:off x="4567238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0" name="Oval 171"/>
              <p:cNvSpPr>
                <a:spLocks noChangeArrowheads="1"/>
              </p:cNvSpPr>
              <p:nvPr/>
            </p:nvSpPr>
            <p:spPr bwMode="auto">
              <a:xfrm>
                <a:off x="4927600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1" name="Oval 172"/>
              <p:cNvSpPr>
                <a:spLocks noChangeArrowheads="1"/>
              </p:cNvSpPr>
              <p:nvPr/>
            </p:nvSpPr>
            <p:spPr bwMode="auto">
              <a:xfrm>
                <a:off x="5287963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2" name="Oval 173"/>
              <p:cNvSpPr>
                <a:spLocks noChangeArrowheads="1"/>
              </p:cNvSpPr>
              <p:nvPr/>
            </p:nvSpPr>
            <p:spPr bwMode="auto">
              <a:xfrm>
                <a:off x="5648325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3" name="Oval 174"/>
              <p:cNvSpPr>
                <a:spLocks noChangeArrowheads="1"/>
              </p:cNvSpPr>
              <p:nvPr/>
            </p:nvSpPr>
            <p:spPr bwMode="auto">
              <a:xfrm>
                <a:off x="6008688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4" name="Oval 175"/>
              <p:cNvSpPr>
                <a:spLocks noChangeArrowheads="1"/>
              </p:cNvSpPr>
              <p:nvPr/>
            </p:nvSpPr>
            <p:spPr bwMode="auto">
              <a:xfrm>
                <a:off x="6369050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5" name="Oval 176"/>
              <p:cNvSpPr>
                <a:spLocks noChangeArrowheads="1"/>
              </p:cNvSpPr>
              <p:nvPr/>
            </p:nvSpPr>
            <p:spPr bwMode="auto">
              <a:xfrm>
                <a:off x="6729413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6" name="Oval 177"/>
              <p:cNvSpPr>
                <a:spLocks noChangeArrowheads="1"/>
              </p:cNvSpPr>
              <p:nvPr/>
            </p:nvSpPr>
            <p:spPr bwMode="auto">
              <a:xfrm>
                <a:off x="7089775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7" name="Oval 178"/>
              <p:cNvSpPr>
                <a:spLocks noChangeArrowheads="1"/>
              </p:cNvSpPr>
              <p:nvPr/>
            </p:nvSpPr>
            <p:spPr bwMode="auto">
              <a:xfrm>
                <a:off x="7450138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8" name="Oval 179"/>
              <p:cNvSpPr>
                <a:spLocks noChangeArrowheads="1"/>
              </p:cNvSpPr>
              <p:nvPr/>
            </p:nvSpPr>
            <p:spPr bwMode="auto">
              <a:xfrm>
                <a:off x="7810500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9" name="Oval 180"/>
              <p:cNvSpPr>
                <a:spLocks noChangeArrowheads="1"/>
              </p:cNvSpPr>
              <p:nvPr/>
            </p:nvSpPr>
            <p:spPr bwMode="auto">
              <a:xfrm>
                <a:off x="8170863" y="20034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0" name="Oval 181"/>
              <p:cNvSpPr>
                <a:spLocks noChangeArrowheads="1"/>
              </p:cNvSpPr>
              <p:nvPr/>
            </p:nvSpPr>
            <p:spPr bwMode="auto">
              <a:xfrm>
                <a:off x="8531225" y="20034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1" name="Line 182"/>
              <p:cNvSpPr>
                <a:spLocks noChangeShapeType="1"/>
              </p:cNvSpPr>
              <p:nvPr/>
            </p:nvSpPr>
            <p:spPr bwMode="auto">
              <a:xfrm>
                <a:off x="3671888" y="2335213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42" name="Freeform 183"/>
              <p:cNvSpPr>
                <a:spLocks/>
              </p:cNvSpPr>
              <p:nvPr/>
            </p:nvSpPr>
            <p:spPr bwMode="auto">
              <a:xfrm>
                <a:off x="4248150" y="2190750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3" name="Rectangle 184"/>
              <p:cNvSpPr>
                <a:spLocks noChangeArrowheads="1"/>
              </p:cNvSpPr>
              <p:nvPr/>
            </p:nvSpPr>
            <p:spPr bwMode="auto">
              <a:xfrm>
                <a:off x="4679950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4" name="Rectangle 185"/>
              <p:cNvSpPr>
                <a:spLocks noChangeArrowheads="1"/>
              </p:cNvSpPr>
              <p:nvPr/>
            </p:nvSpPr>
            <p:spPr bwMode="auto">
              <a:xfrm>
                <a:off x="5040313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5" name="Rectangle 186"/>
              <p:cNvSpPr>
                <a:spLocks noChangeArrowheads="1"/>
              </p:cNvSpPr>
              <p:nvPr/>
            </p:nvSpPr>
            <p:spPr bwMode="auto">
              <a:xfrm>
                <a:off x="5400675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6" name="Rectangle 187"/>
              <p:cNvSpPr>
                <a:spLocks noChangeArrowheads="1"/>
              </p:cNvSpPr>
              <p:nvPr/>
            </p:nvSpPr>
            <p:spPr bwMode="auto">
              <a:xfrm>
                <a:off x="5761038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7" name="Rectangle 188"/>
              <p:cNvSpPr>
                <a:spLocks noChangeArrowheads="1"/>
              </p:cNvSpPr>
              <p:nvPr/>
            </p:nvSpPr>
            <p:spPr bwMode="auto">
              <a:xfrm>
                <a:off x="6121400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8" name="Rectangle 189"/>
              <p:cNvSpPr>
                <a:spLocks noChangeArrowheads="1"/>
              </p:cNvSpPr>
              <p:nvPr/>
            </p:nvSpPr>
            <p:spPr bwMode="auto">
              <a:xfrm>
                <a:off x="6481763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9" name="Rectangle 190"/>
              <p:cNvSpPr>
                <a:spLocks noChangeArrowheads="1"/>
              </p:cNvSpPr>
              <p:nvPr/>
            </p:nvSpPr>
            <p:spPr bwMode="auto">
              <a:xfrm>
                <a:off x="6842125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0" name="Rectangle 191"/>
              <p:cNvSpPr>
                <a:spLocks noChangeArrowheads="1"/>
              </p:cNvSpPr>
              <p:nvPr/>
            </p:nvSpPr>
            <p:spPr bwMode="auto">
              <a:xfrm>
                <a:off x="7202488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1" name="Rectangle 192"/>
              <p:cNvSpPr>
                <a:spLocks noChangeArrowheads="1"/>
              </p:cNvSpPr>
              <p:nvPr/>
            </p:nvSpPr>
            <p:spPr bwMode="auto">
              <a:xfrm>
                <a:off x="7562850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2" name="Rectangle 193"/>
              <p:cNvSpPr>
                <a:spLocks noChangeArrowheads="1"/>
              </p:cNvSpPr>
              <p:nvPr/>
            </p:nvSpPr>
            <p:spPr bwMode="auto">
              <a:xfrm>
                <a:off x="7923213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3" name="Rectangle 194"/>
              <p:cNvSpPr>
                <a:spLocks noChangeArrowheads="1"/>
              </p:cNvSpPr>
              <p:nvPr/>
            </p:nvSpPr>
            <p:spPr bwMode="auto">
              <a:xfrm>
                <a:off x="8283575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" name="Rectangle 195"/>
              <p:cNvSpPr>
                <a:spLocks noChangeArrowheads="1"/>
              </p:cNvSpPr>
              <p:nvPr/>
            </p:nvSpPr>
            <p:spPr bwMode="auto">
              <a:xfrm>
                <a:off x="8643938" y="24066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5" name="Line 196"/>
              <p:cNvSpPr>
                <a:spLocks noChangeShapeType="1"/>
              </p:cNvSpPr>
              <p:nvPr/>
            </p:nvSpPr>
            <p:spPr bwMode="auto">
              <a:xfrm>
                <a:off x="4464050" y="2335213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6" name="Line 197"/>
              <p:cNvSpPr>
                <a:spLocks noChangeShapeType="1"/>
              </p:cNvSpPr>
              <p:nvPr/>
            </p:nvSpPr>
            <p:spPr bwMode="auto">
              <a:xfrm flipV="1">
                <a:off x="4751388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7" name="Line 198"/>
              <p:cNvSpPr>
                <a:spLocks noChangeShapeType="1"/>
              </p:cNvSpPr>
              <p:nvPr/>
            </p:nvSpPr>
            <p:spPr bwMode="auto">
              <a:xfrm flipV="1">
                <a:off x="5111750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8" name="Line 199"/>
              <p:cNvSpPr>
                <a:spLocks noChangeShapeType="1"/>
              </p:cNvSpPr>
              <p:nvPr/>
            </p:nvSpPr>
            <p:spPr bwMode="auto">
              <a:xfrm flipV="1">
                <a:off x="5472113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9" name="Line 200"/>
              <p:cNvSpPr>
                <a:spLocks noChangeShapeType="1"/>
              </p:cNvSpPr>
              <p:nvPr/>
            </p:nvSpPr>
            <p:spPr bwMode="auto">
              <a:xfrm flipV="1">
                <a:off x="5832475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0" name="Line 201"/>
              <p:cNvSpPr>
                <a:spLocks noChangeShapeType="1"/>
              </p:cNvSpPr>
              <p:nvPr/>
            </p:nvSpPr>
            <p:spPr bwMode="auto">
              <a:xfrm flipV="1">
                <a:off x="6192838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1" name="Line 202"/>
              <p:cNvSpPr>
                <a:spLocks noChangeShapeType="1"/>
              </p:cNvSpPr>
              <p:nvPr/>
            </p:nvSpPr>
            <p:spPr bwMode="auto">
              <a:xfrm flipV="1">
                <a:off x="6553200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2" name="Line 203"/>
              <p:cNvSpPr>
                <a:spLocks noChangeShapeType="1"/>
              </p:cNvSpPr>
              <p:nvPr/>
            </p:nvSpPr>
            <p:spPr bwMode="auto">
              <a:xfrm flipV="1">
                <a:off x="6913563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3" name="Line 204"/>
              <p:cNvSpPr>
                <a:spLocks noChangeShapeType="1"/>
              </p:cNvSpPr>
              <p:nvPr/>
            </p:nvSpPr>
            <p:spPr bwMode="auto">
              <a:xfrm flipV="1">
                <a:off x="7273925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4" name="Line 205"/>
              <p:cNvSpPr>
                <a:spLocks noChangeShapeType="1"/>
              </p:cNvSpPr>
              <p:nvPr/>
            </p:nvSpPr>
            <p:spPr bwMode="auto">
              <a:xfrm flipV="1">
                <a:off x="7634288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5" name="Line 206"/>
              <p:cNvSpPr>
                <a:spLocks noChangeShapeType="1"/>
              </p:cNvSpPr>
              <p:nvPr/>
            </p:nvSpPr>
            <p:spPr bwMode="auto">
              <a:xfrm flipV="1">
                <a:off x="7994650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6" name="Line 207"/>
              <p:cNvSpPr>
                <a:spLocks noChangeShapeType="1"/>
              </p:cNvSpPr>
              <p:nvPr/>
            </p:nvSpPr>
            <p:spPr bwMode="auto">
              <a:xfrm flipV="1">
                <a:off x="8355013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7" name="Line 208"/>
              <p:cNvSpPr>
                <a:spLocks noChangeShapeType="1"/>
              </p:cNvSpPr>
              <p:nvPr/>
            </p:nvSpPr>
            <p:spPr bwMode="auto">
              <a:xfrm flipV="1">
                <a:off x="8715375" y="23352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8" name="Line 209"/>
              <p:cNvSpPr>
                <a:spLocks noChangeShapeType="1"/>
              </p:cNvSpPr>
              <p:nvPr/>
            </p:nvSpPr>
            <p:spPr bwMode="auto">
              <a:xfrm>
                <a:off x="4606925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9" name="Line 210"/>
              <p:cNvSpPr>
                <a:spLocks noChangeShapeType="1"/>
              </p:cNvSpPr>
              <p:nvPr/>
            </p:nvSpPr>
            <p:spPr bwMode="auto">
              <a:xfrm>
                <a:off x="4967288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0" name="Line 211"/>
              <p:cNvSpPr>
                <a:spLocks noChangeShapeType="1"/>
              </p:cNvSpPr>
              <p:nvPr/>
            </p:nvSpPr>
            <p:spPr bwMode="auto">
              <a:xfrm>
                <a:off x="5327650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1" name="Line 212"/>
              <p:cNvSpPr>
                <a:spLocks noChangeShapeType="1"/>
              </p:cNvSpPr>
              <p:nvPr/>
            </p:nvSpPr>
            <p:spPr bwMode="auto">
              <a:xfrm>
                <a:off x="5688013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2" name="Line 213"/>
              <p:cNvSpPr>
                <a:spLocks noChangeShapeType="1"/>
              </p:cNvSpPr>
              <p:nvPr/>
            </p:nvSpPr>
            <p:spPr bwMode="auto">
              <a:xfrm>
                <a:off x="6048375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3" name="Line 214"/>
              <p:cNvSpPr>
                <a:spLocks noChangeShapeType="1"/>
              </p:cNvSpPr>
              <p:nvPr/>
            </p:nvSpPr>
            <p:spPr bwMode="auto">
              <a:xfrm>
                <a:off x="6408738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4" name="Line 215"/>
              <p:cNvSpPr>
                <a:spLocks noChangeShapeType="1"/>
              </p:cNvSpPr>
              <p:nvPr/>
            </p:nvSpPr>
            <p:spPr bwMode="auto">
              <a:xfrm>
                <a:off x="6769100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5" name="Line 216"/>
              <p:cNvSpPr>
                <a:spLocks noChangeShapeType="1"/>
              </p:cNvSpPr>
              <p:nvPr/>
            </p:nvSpPr>
            <p:spPr bwMode="auto">
              <a:xfrm>
                <a:off x="7129463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6" name="Line 217"/>
              <p:cNvSpPr>
                <a:spLocks noChangeShapeType="1"/>
              </p:cNvSpPr>
              <p:nvPr/>
            </p:nvSpPr>
            <p:spPr bwMode="auto">
              <a:xfrm>
                <a:off x="7489825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7" name="Line 218"/>
              <p:cNvSpPr>
                <a:spLocks noChangeShapeType="1"/>
              </p:cNvSpPr>
              <p:nvPr/>
            </p:nvSpPr>
            <p:spPr bwMode="auto">
              <a:xfrm>
                <a:off x="7850188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8" name="Line 219"/>
              <p:cNvSpPr>
                <a:spLocks noChangeShapeType="1"/>
              </p:cNvSpPr>
              <p:nvPr/>
            </p:nvSpPr>
            <p:spPr bwMode="auto">
              <a:xfrm>
                <a:off x="8210550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9" name="Line 220"/>
              <p:cNvSpPr>
                <a:spLocks noChangeShapeType="1"/>
              </p:cNvSpPr>
              <p:nvPr/>
            </p:nvSpPr>
            <p:spPr bwMode="auto">
              <a:xfrm>
                <a:off x="8570913" y="24796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80" name="Oval 221"/>
              <p:cNvSpPr>
                <a:spLocks noChangeArrowheads="1"/>
              </p:cNvSpPr>
              <p:nvPr/>
            </p:nvSpPr>
            <p:spPr bwMode="auto">
              <a:xfrm>
                <a:off x="4718050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1" name="Oval 222"/>
              <p:cNvSpPr>
                <a:spLocks noChangeArrowheads="1"/>
              </p:cNvSpPr>
              <p:nvPr/>
            </p:nvSpPr>
            <p:spPr bwMode="auto">
              <a:xfrm>
                <a:off x="5078413" y="2287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2" name="Oval 223"/>
              <p:cNvSpPr>
                <a:spLocks noChangeArrowheads="1"/>
              </p:cNvSpPr>
              <p:nvPr/>
            </p:nvSpPr>
            <p:spPr bwMode="auto">
              <a:xfrm>
                <a:off x="5438775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3" name="Oval 224"/>
              <p:cNvSpPr>
                <a:spLocks noChangeArrowheads="1"/>
              </p:cNvSpPr>
              <p:nvPr/>
            </p:nvSpPr>
            <p:spPr bwMode="auto">
              <a:xfrm>
                <a:off x="5799138" y="2287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" name="Oval 225"/>
              <p:cNvSpPr>
                <a:spLocks noChangeArrowheads="1"/>
              </p:cNvSpPr>
              <p:nvPr/>
            </p:nvSpPr>
            <p:spPr bwMode="auto">
              <a:xfrm>
                <a:off x="6159500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" name="Oval 226"/>
              <p:cNvSpPr>
                <a:spLocks noChangeArrowheads="1"/>
              </p:cNvSpPr>
              <p:nvPr/>
            </p:nvSpPr>
            <p:spPr bwMode="auto">
              <a:xfrm>
                <a:off x="6519863" y="2287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" name="Oval 227"/>
              <p:cNvSpPr>
                <a:spLocks noChangeArrowheads="1"/>
              </p:cNvSpPr>
              <p:nvPr/>
            </p:nvSpPr>
            <p:spPr bwMode="auto">
              <a:xfrm>
                <a:off x="6880225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" name="Oval 228"/>
              <p:cNvSpPr>
                <a:spLocks noChangeArrowheads="1"/>
              </p:cNvSpPr>
              <p:nvPr/>
            </p:nvSpPr>
            <p:spPr bwMode="auto">
              <a:xfrm>
                <a:off x="7240588" y="2287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" name="Oval 229"/>
              <p:cNvSpPr>
                <a:spLocks noChangeArrowheads="1"/>
              </p:cNvSpPr>
              <p:nvPr/>
            </p:nvSpPr>
            <p:spPr bwMode="auto">
              <a:xfrm>
                <a:off x="7600950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" name="Oval 230"/>
              <p:cNvSpPr>
                <a:spLocks noChangeArrowheads="1"/>
              </p:cNvSpPr>
              <p:nvPr/>
            </p:nvSpPr>
            <p:spPr bwMode="auto">
              <a:xfrm>
                <a:off x="7961313" y="2287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" name="Oval 231"/>
              <p:cNvSpPr>
                <a:spLocks noChangeArrowheads="1"/>
              </p:cNvSpPr>
              <p:nvPr/>
            </p:nvSpPr>
            <p:spPr bwMode="auto">
              <a:xfrm>
                <a:off x="8321675" y="2287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" name="Oval 232"/>
              <p:cNvSpPr>
                <a:spLocks noChangeArrowheads="1"/>
              </p:cNvSpPr>
              <p:nvPr/>
            </p:nvSpPr>
            <p:spPr bwMode="auto">
              <a:xfrm>
                <a:off x="4567238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2" name="Oval 233"/>
              <p:cNvSpPr>
                <a:spLocks noChangeArrowheads="1"/>
              </p:cNvSpPr>
              <p:nvPr/>
            </p:nvSpPr>
            <p:spPr bwMode="auto">
              <a:xfrm>
                <a:off x="4927600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" name="Oval 234"/>
              <p:cNvSpPr>
                <a:spLocks noChangeArrowheads="1"/>
              </p:cNvSpPr>
              <p:nvPr/>
            </p:nvSpPr>
            <p:spPr bwMode="auto">
              <a:xfrm>
                <a:off x="5287963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" name="Oval 235"/>
              <p:cNvSpPr>
                <a:spLocks noChangeArrowheads="1"/>
              </p:cNvSpPr>
              <p:nvPr/>
            </p:nvSpPr>
            <p:spPr bwMode="auto">
              <a:xfrm>
                <a:off x="5648325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5" name="Oval 236"/>
              <p:cNvSpPr>
                <a:spLocks noChangeArrowheads="1"/>
              </p:cNvSpPr>
              <p:nvPr/>
            </p:nvSpPr>
            <p:spPr bwMode="auto">
              <a:xfrm>
                <a:off x="6008688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6" name="Oval 237"/>
              <p:cNvSpPr>
                <a:spLocks noChangeArrowheads="1"/>
              </p:cNvSpPr>
              <p:nvPr/>
            </p:nvSpPr>
            <p:spPr bwMode="auto">
              <a:xfrm>
                <a:off x="6369050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7" name="Oval 238"/>
              <p:cNvSpPr>
                <a:spLocks noChangeArrowheads="1"/>
              </p:cNvSpPr>
              <p:nvPr/>
            </p:nvSpPr>
            <p:spPr bwMode="auto">
              <a:xfrm>
                <a:off x="6729413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8" name="Oval 239"/>
              <p:cNvSpPr>
                <a:spLocks noChangeArrowheads="1"/>
              </p:cNvSpPr>
              <p:nvPr/>
            </p:nvSpPr>
            <p:spPr bwMode="auto">
              <a:xfrm>
                <a:off x="7089775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9" name="Oval 240"/>
              <p:cNvSpPr>
                <a:spLocks noChangeArrowheads="1"/>
              </p:cNvSpPr>
              <p:nvPr/>
            </p:nvSpPr>
            <p:spPr bwMode="auto">
              <a:xfrm>
                <a:off x="7450138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0" name="Oval 241"/>
              <p:cNvSpPr>
                <a:spLocks noChangeArrowheads="1"/>
              </p:cNvSpPr>
              <p:nvPr/>
            </p:nvSpPr>
            <p:spPr bwMode="auto">
              <a:xfrm>
                <a:off x="7810500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1" name="Oval 242"/>
              <p:cNvSpPr>
                <a:spLocks noChangeArrowheads="1"/>
              </p:cNvSpPr>
              <p:nvPr/>
            </p:nvSpPr>
            <p:spPr bwMode="auto">
              <a:xfrm>
                <a:off x="8170863" y="243681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2" name="Oval 243"/>
              <p:cNvSpPr>
                <a:spLocks noChangeArrowheads="1"/>
              </p:cNvSpPr>
              <p:nvPr/>
            </p:nvSpPr>
            <p:spPr bwMode="auto">
              <a:xfrm>
                <a:off x="8531225" y="243681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3" name="Line 244"/>
              <p:cNvSpPr>
                <a:spLocks noChangeShapeType="1"/>
              </p:cNvSpPr>
              <p:nvPr/>
            </p:nvSpPr>
            <p:spPr bwMode="auto">
              <a:xfrm>
                <a:off x="3671888" y="2768600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04" name="Freeform 245"/>
              <p:cNvSpPr>
                <a:spLocks/>
              </p:cNvSpPr>
              <p:nvPr/>
            </p:nvSpPr>
            <p:spPr bwMode="auto">
              <a:xfrm>
                <a:off x="4248150" y="2624138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" name="Rectangle 246"/>
              <p:cNvSpPr>
                <a:spLocks noChangeArrowheads="1"/>
              </p:cNvSpPr>
              <p:nvPr/>
            </p:nvSpPr>
            <p:spPr bwMode="auto">
              <a:xfrm>
                <a:off x="4679950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6" name="Rectangle 247"/>
              <p:cNvSpPr>
                <a:spLocks noChangeArrowheads="1"/>
              </p:cNvSpPr>
              <p:nvPr/>
            </p:nvSpPr>
            <p:spPr bwMode="auto">
              <a:xfrm>
                <a:off x="5040313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7" name="Rectangle 248"/>
              <p:cNvSpPr>
                <a:spLocks noChangeArrowheads="1"/>
              </p:cNvSpPr>
              <p:nvPr/>
            </p:nvSpPr>
            <p:spPr bwMode="auto">
              <a:xfrm>
                <a:off x="5400675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8" name="Rectangle 249"/>
              <p:cNvSpPr>
                <a:spLocks noChangeArrowheads="1"/>
              </p:cNvSpPr>
              <p:nvPr/>
            </p:nvSpPr>
            <p:spPr bwMode="auto">
              <a:xfrm>
                <a:off x="5761038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9" name="Rectangle 250"/>
              <p:cNvSpPr>
                <a:spLocks noChangeArrowheads="1"/>
              </p:cNvSpPr>
              <p:nvPr/>
            </p:nvSpPr>
            <p:spPr bwMode="auto">
              <a:xfrm>
                <a:off x="6121400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0" name="Rectangle 251"/>
              <p:cNvSpPr>
                <a:spLocks noChangeArrowheads="1"/>
              </p:cNvSpPr>
              <p:nvPr/>
            </p:nvSpPr>
            <p:spPr bwMode="auto">
              <a:xfrm>
                <a:off x="6481763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1" name="Rectangle 252"/>
              <p:cNvSpPr>
                <a:spLocks noChangeArrowheads="1"/>
              </p:cNvSpPr>
              <p:nvPr/>
            </p:nvSpPr>
            <p:spPr bwMode="auto">
              <a:xfrm>
                <a:off x="6842125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2" name="Rectangle 253"/>
              <p:cNvSpPr>
                <a:spLocks noChangeArrowheads="1"/>
              </p:cNvSpPr>
              <p:nvPr/>
            </p:nvSpPr>
            <p:spPr bwMode="auto">
              <a:xfrm>
                <a:off x="7202488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3" name="Rectangle 254"/>
              <p:cNvSpPr>
                <a:spLocks noChangeArrowheads="1"/>
              </p:cNvSpPr>
              <p:nvPr/>
            </p:nvSpPr>
            <p:spPr bwMode="auto">
              <a:xfrm>
                <a:off x="7562850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4" name="Rectangle 255"/>
              <p:cNvSpPr>
                <a:spLocks noChangeArrowheads="1"/>
              </p:cNvSpPr>
              <p:nvPr/>
            </p:nvSpPr>
            <p:spPr bwMode="auto">
              <a:xfrm>
                <a:off x="7923213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" name="Rectangle 256"/>
              <p:cNvSpPr>
                <a:spLocks noChangeArrowheads="1"/>
              </p:cNvSpPr>
              <p:nvPr/>
            </p:nvSpPr>
            <p:spPr bwMode="auto">
              <a:xfrm>
                <a:off x="8283575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6" name="Rectangle 257"/>
              <p:cNvSpPr>
                <a:spLocks noChangeArrowheads="1"/>
              </p:cNvSpPr>
              <p:nvPr/>
            </p:nvSpPr>
            <p:spPr bwMode="auto">
              <a:xfrm>
                <a:off x="8643938" y="284003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7" name="Line 258"/>
              <p:cNvSpPr>
                <a:spLocks noChangeShapeType="1"/>
              </p:cNvSpPr>
              <p:nvPr/>
            </p:nvSpPr>
            <p:spPr bwMode="auto">
              <a:xfrm>
                <a:off x="4464050" y="2768600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18" name="Line 259"/>
              <p:cNvSpPr>
                <a:spLocks noChangeShapeType="1"/>
              </p:cNvSpPr>
              <p:nvPr/>
            </p:nvSpPr>
            <p:spPr bwMode="auto">
              <a:xfrm flipV="1">
                <a:off x="4751388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19" name="Line 260"/>
              <p:cNvSpPr>
                <a:spLocks noChangeShapeType="1"/>
              </p:cNvSpPr>
              <p:nvPr/>
            </p:nvSpPr>
            <p:spPr bwMode="auto">
              <a:xfrm flipV="1">
                <a:off x="5111750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0" name="Line 261"/>
              <p:cNvSpPr>
                <a:spLocks noChangeShapeType="1"/>
              </p:cNvSpPr>
              <p:nvPr/>
            </p:nvSpPr>
            <p:spPr bwMode="auto">
              <a:xfrm flipV="1">
                <a:off x="5472113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1" name="Line 262"/>
              <p:cNvSpPr>
                <a:spLocks noChangeShapeType="1"/>
              </p:cNvSpPr>
              <p:nvPr/>
            </p:nvSpPr>
            <p:spPr bwMode="auto">
              <a:xfrm flipV="1">
                <a:off x="5832475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2" name="Line 263"/>
              <p:cNvSpPr>
                <a:spLocks noChangeShapeType="1"/>
              </p:cNvSpPr>
              <p:nvPr/>
            </p:nvSpPr>
            <p:spPr bwMode="auto">
              <a:xfrm flipV="1">
                <a:off x="6192838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3" name="Line 264"/>
              <p:cNvSpPr>
                <a:spLocks noChangeShapeType="1"/>
              </p:cNvSpPr>
              <p:nvPr/>
            </p:nvSpPr>
            <p:spPr bwMode="auto">
              <a:xfrm flipV="1">
                <a:off x="6553200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4" name="Line 265"/>
              <p:cNvSpPr>
                <a:spLocks noChangeShapeType="1"/>
              </p:cNvSpPr>
              <p:nvPr/>
            </p:nvSpPr>
            <p:spPr bwMode="auto">
              <a:xfrm flipV="1">
                <a:off x="6913563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5" name="Line 266"/>
              <p:cNvSpPr>
                <a:spLocks noChangeShapeType="1"/>
              </p:cNvSpPr>
              <p:nvPr/>
            </p:nvSpPr>
            <p:spPr bwMode="auto">
              <a:xfrm flipV="1">
                <a:off x="7273925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6" name="Line 267"/>
              <p:cNvSpPr>
                <a:spLocks noChangeShapeType="1"/>
              </p:cNvSpPr>
              <p:nvPr/>
            </p:nvSpPr>
            <p:spPr bwMode="auto">
              <a:xfrm flipV="1">
                <a:off x="7634288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7" name="Line 268"/>
              <p:cNvSpPr>
                <a:spLocks noChangeShapeType="1"/>
              </p:cNvSpPr>
              <p:nvPr/>
            </p:nvSpPr>
            <p:spPr bwMode="auto">
              <a:xfrm flipV="1">
                <a:off x="7994650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8" name="Line 269"/>
              <p:cNvSpPr>
                <a:spLocks noChangeShapeType="1"/>
              </p:cNvSpPr>
              <p:nvPr/>
            </p:nvSpPr>
            <p:spPr bwMode="auto">
              <a:xfrm flipV="1">
                <a:off x="8355013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9" name="Line 270"/>
              <p:cNvSpPr>
                <a:spLocks noChangeShapeType="1"/>
              </p:cNvSpPr>
              <p:nvPr/>
            </p:nvSpPr>
            <p:spPr bwMode="auto">
              <a:xfrm flipV="1">
                <a:off x="8715375" y="276860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0" name="Line 271"/>
              <p:cNvSpPr>
                <a:spLocks noChangeShapeType="1"/>
              </p:cNvSpPr>
              <p:nvPr/>
            </p:nvSpPr>
            <p:spPr bwMode="auto">
              <a:xfrm>
                <a:off x="4606925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1" name="Line 272"/>
              <p:cNvSpPr>
                <a:spLocks noChangeShapeType="1"/>
              </p:cNvSpPr>
              <p:nvPr/>
            </p:nvSpPr>
            <p:spPr bwMode="auto">
              <a:xfrm>
                <a:off x="4967288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2" name="Line 273"/>
              <p:cNvSpPr>
                <a:spLocks noChangeShapeType="1"/>
              </p:cNvSpPr>
              <p:nvPr/>
            </p:nvSpPr>
            <p:spPr bwMode="auto">
              <a:xfrm>
                <a:off x="5327650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3" name="Line 274"/>
              <p:cNvSpPr>
                <a:spLocks noChangeShapeType="1"/>
              </p:cNvSpPr>
              <p:nvPr/>
            </p:nvSpPr>
            <p:spPr bwMode="auto">
              <a:xfrm>
                <a:off x="5688013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4" name="Line 275"/>
              <p:cNvSpPr>
                <a:spLocks noChangeShapeType="1"/>
              </p:cNvSpPr>
              <p:nvPr/>
            </p:nvSpPr>
            <p:spPr bwMode="auto">
              <a:xfrm>
                <a:off x="6048375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5" name="Line 276"/>
              <p:cNvSpPr>
                <a:spLocks noChangeShapeType="1"/>
              </p:cNvSpPr>
              <p:nvPr/>
            </p:nvSpPr>
            <p:spPr bwMode="auto">
              <a:xfrm>
                <a:off x="6408738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6" name="Line 277"/>
              <p:cNvSpPr>
                <a:spLocks noChangeShapeType="1"/>
              </p:cNvSpPr>
              <p:nvPr/>
            </p:nvSpPr>
            <p:spPr bwMode="auto">
              <a:xfrm>
                <a:off x="6769100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7" name="Line 278"/>
              <p:cNvSpPr>
                <a:spLocks noChangeShapeType="1"/>
              </p:cNvSpPr>
              <p:nvPr/>
            </p:nvSpPr>
            <p:spPr bwMode="auto">
              <a:xfrm>
                <a:off x="7129463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8" name="Line 279"/>
              <p:cNvSpPr>
                <a:spLocks noChangeShapeType="1"/>
              </p:cNvSpPr>
              <p:nvPr/>
            </p:nvSpPr>
            <p:spPr bwMode="auto">
              <a:xfrm>
                <a:off x="7489825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39" name="Line 280"/>
              <p:cNvSpPr>
                <a:spLocks noChangeShapeType="1"/>
              </p:cNvSpPr>
              <p:nvPr/>
            </p:nvSpPr>
            <p:spPr bwMode="auto">
              <a:xfrm>
                <a:off x="7850188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40" name="Line 281"/>
              <p:cNvSpPr>
                <a:spLocks noChangeShapeType="1"/>
              </p:cNvSpPr>
              <p:nvPr/>
            </p:nvSpPr>
            <p:spPr bwMode="auto">
              <a:xfrm>
                <a:off x="8210550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41" name="Line 282"/>
              <p:cNvSpPr>
                <a:spLocks noChangeShapeType="1"/>
              </p:cNvSpPr>
              <p:nvPr/>
            </p:nvSpPr>
            <p:spPr bwMode="auto">
              <a:xfrm>
                <a:off x="8570913" y="291306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42" name="Oval 283"/>
              <p:cNvSpPr>
                <a:spLocks noChangeArrowheads="1"/>
              </p:cNvSpPr>
              <p:nvPr/>
            </p:nvSpPr>
            <p:spPr bwMode="auto">
              <a:xfrm>
                <a:off x="4718050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3" name="Oval 284"/>
              <p:cNvSpPr>
                <a:spLocks noChangeArrowheads="1"/>
              </p:cNvSpPr>
              <p:nvPr/>
            </p:nvSpPr>
            <p:spPr bwMode="auto">
              <a:xfrm>
                <a:off x="5078413" y="2720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4" name="Oval 285"/>
              <p:cNvSpPr>
                <a:spLocks noChangeArrowheads="1"/>
              </p:cNvSpPr>
              <p:nvPr/>
            </p:nvSpPr>
            <p:spPr bwMode="auto">
              <a:xfrm>
                <a:off x="5438775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5" name="Oval 286"/>
              <p:cNvSpPr>
                <a:spLocks noChangeArrowheads="1"/>
              </p:cNvSpPr>
              <p:nvPr/>
            </p:nvSpPr>
            <p:spPr bwMode="auto">
              <a:xfrm>
                <a:off x="5799138" y="2720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6" name="Oval 287"/>
              <p:cNvSpPr>
                <a:spLocks noChangeArrowheads="1"/>
              </p:cNvSpPr>
              <p:nvPr/>
            </p:nvSpPr>
            <p:spPr bwMode="auto">
              <a:xfrm>
                <a:off x="6159500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7" name="Oval 288"/>
              <p:cNvSpPr>
                <a:spLocks noChangeArrowheads="1"/>
              </p:cNvSpPr>
              <p:nvPr/>
            </p:nvSpPr>
            <p:spPr bwMode="auto">
              <a:xfrm>
                <a:off x="6519863" y="2720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8" name="Oval 289"/>
              <p:cNvSpPr>
                <a:spLocks noChangeArrowheads="1"/>
              </p:cNvSpPr>
              <p:nvPr/>
            </p:nvSpPr>
            <p:spPr bwMode="auto">
              <a:xfrm>
                <a:off x="6880225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9" name="Oval 290"/>
              <p:cNvSpPr>
                <a:spLocks noChangeArrowheads="1"/>
              </p:cNvSpPr>
              <p:nvPr/>
            </p:nvSpPr>
            <p:spPr bwMode="auto">
              <a:xfrm>
                <a:off x="7240588" y="2720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0" name="Oval 291"/>
              <p:cNvSpPr>
                <a:spLocks noChangeArrowheads="1"/>
              </p:cNvSpPr>
              <p:nvPr/>
            </p:nvSpPr>
            <p:spPr bwMode="auto">
              <a:xfrm>
                <a:off x="7600950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1" name="Oval 292"/>
              <p:cNvSpPr>
                <a:spLocks noChangeArrowheads="1"/>
              </p:cNvSpPr>
              <p:nvPr/>
            </p:nvSpPr>
            <p:spPr bwMode="auto">
              <a:xfrm>
                <a:off x="7961313" y="2720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2" name="Oval 293"/>
              <p:cNvSpPr>
                <a:spLocks noChangeArrowheads="1"/>
              </p:cNvSpPr>
              <p:nvPr/>
            </p:nvSpPr>
            <p:spPr bwMode="auto">
              <a:xfrm>
                <a:off x="8321675" y="2720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3" name="Oval 294"/>
              <p:cNvSpPr>
                <a:spLocks noChangeArrowheads="1"/>
              </p:cNvSpPr>
              <p:nvPr/>
            </p:nvSpPr>
            <p:spPr bwMode="auto">
              <a:xfrm>
                <a:off x="4567238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4" name="Oval 295"/>
              <p:cNvSpPr>
                <a:spLocks noChangeArrowheads="1"/>
              </p:cNvSpPr>
              <p:nvPr/>
            </p:nvSpPr>
            <p:spPr bwMode="auto">
              <a:xfrm>
                <a:off x="4927600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5" name="Oval 296"/>
              <p:cNvSpPr>
                <a:spLocks noChangeArrowheads="1"/>
              </p:cNvSpPr>
              <p:nvPr/>
            </p:nvSpPr>
            <p:spPr bwMode="auto">
              <a:xfrm>
                <a:off x="5287963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6" name="Oval 297"/>
              <p:cNvSpPr>
                <a:spLocks noChangeArrowheads="1"/>
              </p:cNvSpPr>
              <p:nvPr/>
            </p:nvSpPr>
            <p:spPr bwMode="auto">
              <a:xfrm>
                <a:off x="5648325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7" name="Oval 298"/>
              <p:cNvSpPr>
                <a:spLocks noChangeArrowheads="1"/>
              </p:cNvSpPr>
              <p:nvPr/>
            </p:nvSpPr>
            <p:spPr bwMode="auto">
              <a:xfrm>
                <a:off x="6008688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8" name="Oval 299"/>
              <p:cNvSpPr>
                <a:spLocks noChangeArrowheads="1"/>
              </p:cNvSpPr>
              <p:nvPr/>
            </p:nvSpPr>
            <p:spPr bwMode="auto">
              <a:xfrm>
                <a:off x="6369050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9" name="Oval 300"/>
              <p:cNvSpPr>
                <a:spLocks noChangeArrowheads="1"/>
              </p:cNvSpPr>
              <p:nvPr/>
            </p:nvSpPr>
            <p:spPr bwMode="auto">
              <a:xfrm>
                <a:off x="6729413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0" name="Oval 301"/>
              <p:cNvSpPr>
                <a:spLocks noChangeArrowheads="1"/>
              </p:cNvSpPr>
              <p:nvPr/>
            </p:nvSpPr>
            <p:spPr bwMode="auto">
              <a:xfrm>
                <a:off x="7089775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1" name="Oval 302"/>
              <p:cNvSpPr>
                <a:spLocks noChangeArrowheads="1"/>
              </p:cNvSpPr>
              <p:nvPr/>
            </p:nvSpPr>
            <p:spPr bwMode="auto">
              <a:xfrm>
                <a:off x="7450138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2" name="Oval 303"/>
              <p:cNvSpPr>
                <a:spLocks noChangeArrowheads="1"/>
              </p:cNvSpPr>
              <p:nvPr/>
            </p:nvSpPr>
            <p:spPr bwMode="auto">
              <a:xfrm>
                <a:off x="7810500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3" name="Oval 304"/>
              <p:cNvSpPr>
                <a:spLocks noChangeArrowheads="1"/>
              </p:cNvSpPr>
              <p:nvPr/>
            </p:nvSpPr>
            <p:spPr bwMode="auto">
              <a:xfrm>
                <a:off x="8170863" y="28702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4" name="Oval 305"/>
              <p:cNvSpPr>
                <a:spLocks noChangeArrowheads="1"/>
              </p:cNvSpPr>
              <p:nvPr/>
            </p:nvSpPr>
            <p:spPr bwMode="auto">
              <a:xfrm>
                <a:off x="8531225" y="28702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5" name="Line 306"/>
              <p:cNvSpPr>
                <a:spLocks noChangeShapeType="1"/>
              </p:cNvSpPr>
              <p:nvPr/>
            </p:nvSpPr>
            <p:spPr bwMode="auto">
              <a:xfrm>
                <a:off x="3671888" y="3201988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66" name="Freeform 307"/>
              <p:cNvSpPr>
                <a:spLocks/>
              </p:cNvSpPr>
              <p:nvPr/>
            </p:nvSpPr>
            <p:spPr bwMode="auto">
              <a:xfrm>
                <a:off x="4248150" y="3057525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7" name="Rectangle 308"/>
              <p:cNvSpPr>
                <a:spLocks noChangeArrowheads="1"/>
              </p:cNvSpPr>
              <p:nvPr/>
            </p:nvSpPr>
            <p:spPr bwMode="auto">
              <a:xfrm>
                <a:off x="4679950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8" name="Rectangle 309"/>
              <p:cNvSpPr>
                <a:spLocks noChangeArrowheads="1"/>
              </p:cNvSpPr>
              <p:nvPr/>
            </p:nvSpPr>
            <p:spPr bwMode="auto">
              <a:xfrm>
                <a:off x="5040313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9" name="Rectangle 310"/>
              <p:cNvSpPr>
                <a:spLocks noChangeArrowheads="1"/>
              </p:cNvSpPr>
              <p:nvPr/>
            </p:nvSpPr>
            <p:spPr bwMode="auto">
              <a:xfrm>
                <a:off x="5400675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0" name="Rectangle 311"/>
              <p:cNvSpPr>
                <a:spLocks noChangeArrowheads="1"/>
              </p:cNvSpPr>
              <p:nvPr/>
            </p:nvSpPr>
            <p:spPr bwMode="auto">
              <a:xfrm>
                <a:off x="5761038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1" name="Rectangle 312"/>
              <p:cNvSpPr>
                <a:spLocks noChangeArrowheads="1"/>
              </p:cNvSpPr>
              <p:nvPr/>
            </p:nvSpPr>
            <p:spPr bwMode="auto">
              <a:xfrm>
                <a:off x="6121400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2" name="Rectangle 313"/>
              <p:cNvSpPr>
                <a:spLocks noChangeArrowheads="1"/>
              </p:cNvSpPr>
              <p:nvPr/>
            </p:nvSpPr>
            <p:spPr bwMode="auto">
              <a:xfrm>
                <a:off x="6481763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3" name="Rectangle 314"/>
              <p:cNvSpPr>
                <a:spLocks noChangeArrowheads="1"/>
              </p:cNvSpPr>
              <p:nvPr/>
            </p:nvSpPr>
            <p:spPr bwMode="auto">
              <a:xfrm>
                <a:off x="6842125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4" name="Rectangle 315"/>
              <p:cNvSpPr>
                <a:spLocks noChangeArrowheads="1"/>
              </p:cNvSpPr>
              <p:nvPr/>
            </p:nvSpPr>
            <p:spPr bwMode="auto">
              <a:xfrm>
                <a:off x="7202488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5" name="Rectangle 316"/>
              <p:cNvSpPr>
                <a:spLocks noChangeArrowheads="1"/>
              </p:cNvSpPr>
              <p:nvPr/>
            </p:nvSpPr>
            <p:spPr bwMode="auto">
              <a:xfrm>
                <a:off x="7562850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" name="Rectangle 317"/>
              <p:cNvSpPr>
                <a:spLocks noChangeArrowheads="1"/>
              </p:cNvSpPr>
              <p:nvPr/>
            </p:nvSpPr>
            <p:spPr bwMode="auto">
              <a:xfrm>
                <a:off x="7923213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7" name="Rectangle 318"/>
              <p:cNvSpPr>
                <a:spLocks noChangeArrowheads="1"/>
              </p:cNvSpPr>
              <p:nvPr/>
            </p:nvSpPr>
            <p:spPr bwMode="auto">
              <a:xfrm>
                <a:off x="8283575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8" name="Rectangle 319"/>
              <p:cNvSpPr>
                <a:spLocks noChangeArrowheads="1"/>
              </p:cNvSpPr>
              <p:nvPr/>
            </p:nvSpPr>
            <p:spPr bwMode="auto">
              <a:xfrm>
                <a:off x="8643938" y="3273425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9" name="Line 320"/>
              <p:cNvSpPr>
                <a:spLocks noChangeShapeType="1"/>
              </p:cNvSpPr>
              <p:nvPr/>
            </p:nvSpPr>
            <p:spPr bwMode="auto">
              <a:xfrm>
                <a:off x="4464050" y="3201988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0" name="Line 321"/>
              <p:cNvSpPr>
                <a:spLocks noChangeShapeType="1"/>
              </p:cNvSpPr>
              <p:nvPr/>
            </p:nvSpPr>
            <p:spPr bwMode="auto">
              <a:xfrm flipV="1">
                <a:off x="4751388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1" name="Line 322"/>
              <p:cNvSpPr>
                <a:spLocks noChangeShapeType="1"/>
              </p:cNvSpPr>
              <p:nvPr/>
            </p:nvSpPr>
            <p:spPr bwMode="auto">
              <a:xfrm flipV="1">
                <a:off x="5111750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2" name="Line 323"/>
              <p:cNvSpPr>
                <a:spLocks noChangeShapeType="1"/>
              </p:cNvSpPr>
              <p:nvPr/>
            </p:nvSpPr>
            <p:spPr bwMode="auto">
              <a:xfrm flipV="1">
                <a:off x="5472113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3" name="Line 324"/>
              <p:cNvSpPr>
                <a:spLocks noChangeShapeType="1"/>
              </p:cNvSpPr>
              <p:nvPr/>
            </p:nvSpPr>
            <p:spPr bwMode="auto">
              <a:xfrm flipV="1">
                <a:off x="5832475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4" name="Line 325"/>
              <p:cNvSpPr>
                <a:spLocks noChangeShapeType="1"/>
              </p:cNvSpPr>
              <p:nvPr/>
            </p:nvSpPr>
            <p:spPr bwMode="auto">
              <a:xfrm flipV="1">
                <a:off x="6192838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5" name="Line 326"/>
              <p:cNvSpPr>
                <a:spLocks noChangeShapeType="1"/>
              </p:cNvSpPr>
              <p:nvPr/>
            </p:nvSpPr>
            <p:spPr bwMode="auto">
              <a:xfrm flipV="1">
                <a:off x="6553200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6" name="Line 327"/>
              <p:cNvSpPr>
                <a:spLocks noChangeShapeType="1"/>
              </p:cNvSpPr>
              <p:nvPr/>
            </p:nvSpPr>
            <p:spPr bwMode="auto">
              <a:xfrm flipV="1">
                <a:off x="6913563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7" name="Line 328"/>
              <p:cNvSpPr>
                <a:spLocks noChangeShapeType="1"/>
              </p:cNvSpPr>
              <p:nvPr/>
            </p:nvSpPr>
            <p:spPr bwMode="auto">
              <a:xfrm flipV="1">
                <a:off x="7273925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8" name="Line 329"/>
              <p:cNvSpPr>
                <a:spLocks noChangeShapeType="1"/>
              </p:cNvSpPr>
              <p:nvPr/>
            </p:nvSpPr>
            <p:spPr bwMode="auto">
              <a:xfrm flipV="1">
                <a:off x="7634288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9" name="Line 330"/>
              <p:cNvSpPr>
                <a:spLocks noChangeShapeType="1"/>
              </p:cNvSpPr>
              <p:nvPr/>
            </p:nvSpPr>
            <p:spPr bwMode="auto">
              <a:xfrm flipV="1">
                <a:off x="7994650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0" name="Line 331"/>
              <p:cNvSpPr>
                <a:spLocks noChangeShapeType="1"/>
              </p:cNvSpPr>
              <p:nvPr/>
            </p:nvSpPr>
            <p:spPr bwMode="auto">
              <a:xfrm flipV="1">
                <a:off x="8355013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1" name="Line 332"/>
              <p:cNvSpPr>
                <a:spLocks noChangeShapeType="1"/>
              </p:cNvSpPr>
              <p:nvPr/>
            </p:nvSpPr>
            <p:spPr bwMode="auto">
              <a:xfrm flipV="1">
                <a:off x="8715375" y="32019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2" name="Line 333"/>
              <p:cNvSpPr>
                <a:spLocks noChangeShapeType="1"/>
              </p:cNvSpPr>
              <p:nvPr/>
            </p:nvSpPr>
            <p:spPr bwMode="auto">
              <a:xfrm>
                <a:off x="4606925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3" name="Line 334"/>
              <p:cNvSpPr>
                <a:spLocks noChangeShapeType="1"/>
              </p:cNvSpPr>
              <p:nvPr/>
            </p:nvSpPr>
            <p:spPr bwMode="auto">
              <a:xfrm>
                <a:off x="4967288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4" name="Line 335"/>
              <p:cNvSpPr>
                <a:spLocks noChangeShapeType="1"/>
              </p:cNvSpPr>
              <p:nvPr/>
            </p:nvSpPr>
            <p:spPr bwMode="auto">
              <a:xfrm>
                <a:off x="5327650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5" name="Line 336"/>
              <p:cNvSpPr>
                <a:spLocks noChangeShapeType="1"/>
              </p:cNvSpPr>
              <p:nvPr/>
            </p:nvSpPr>
            <p:spPr bwMode="auto">
              <a:xfrm>
                <a:off x="5688013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6" name="Line 337"/>
              <p:cNvSpPr>
                <a:spLocks noChangeShapeType="1"/>
              </p:cNvSpPr>
              <p:nvPr/>
            </p:nvSpPr>
            <p:spPr bwMode="auto">
              <a:xfrm>
                <a:off x="6048375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7" name="Line 338"/>
              <p:cNvSpPr>
                <a:spLocks noChangeShapeType="1"/>
              </p:cNvSpPr>
              <p:nvPr/>
            </p:nvSpPr>
            <p:spPr bwMode="auto">
              <a:xfrm>
                <a:off x="6408738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8" name="Line 339"/>
              <p:cNvSpPr>
                <a:spLocks noChangeShapeType="1"/>
              </p:cNvSpPr>
              <p:nvPr/>
            </p:nvSpPr>
            <p:spPr bwMode="auto">
              <a:xfrm>
                <a:off x="6769100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9" name="Line 340"/>
              <p:cNvSpPr>
                <a:spLocks noChangeShapeType="1"/>
              </p:cNvSpPr>
              <p:nvPr/>
            </p:nvSpPr>
            <p:spPr bwMode="auto">
              <a:xfrm>
                <a:off x="7129463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0" name="Line 341"/>
              <p:cNvSpPr>
                <a:spLocks noChangeShapeType="1"/>
              </p:cNvSpPr>
              <p:nvPr/>
            </p:nvSpPr>
            <p:spPr bwMode="auto">
              <a:xfrm>
                <a:off x="7489825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1" name="Line 342"/>
              <p:cNvSpPr>
                <a:spLocks noChangeShapeType="1"/>
              </p:cNvSpPr>
              <p:nvPr/>
            </p:nvSpPr>
            <p:spPr bwMode="auto">
              <a:xfrm>
                <a:off x="7850188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2" name="Line 343"/>
              <p:cNvSpPr>
                <a:spLocks noChangeShapeType="1"/>
              </p:cNvSpPr>
              <p:nvPr/>
            </p:nvSpPr>
            <p:spPr bwMode="auto">
              <a:xfrm>
                <a:off x="8210550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3" name="Line 344"/>
              <p:cNvSpPr>
                <a:spLocks noChangeShapeType="1"/>
              </p:cNvSpPr>
              <p:nvPr/>
            </p:nvSpPr>
            <p:spPr bwMode="auto">
              <a:xfrm>
                <a:off x="8570913" y="3346450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4" name="Oval 345"/>
              <p:cNvSpPr>
                <a:spLocks noChangeArrowheads="1"/>
              </p:cNvSpPr>
              <p:nvPr/>
            </p:nvSpPr>
            <p:spPr bwMode="auto">
              <a:xfrm>
                <a:off x="4718050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5" name="Oval 346"/>
              <p:cNvSpPr>
                <a:spLocks noChangeArrowheads="1"/>
              </p:cNvSpPr>
              <p:nvPr/>
            </p:nvSpPr>
            <p:spPr bwMode="auto">
              <a:xfrm>
                <a:off x="5078413" y="3154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6" name="Oval 347"/>
              <p:cNvSpPr>
                <a:spLocks noChangeArrowheads="1"/>
              </p:cNvSpPr>
              <p:nvPr/>
            </p:nvSpPr>
            <p:spPr bwMode="auto">
              <a:xfrm>
                <a:off x="5438775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7" name="Oval 348"/>
              <p:cNvSpPr>
                <a:spLocks noChangeArrowheads="1"/>
              </p:cNvSpPr>
              <p:nvPr/>
            </p:nvSpPr>
            <p:spPr bwMode="auto">
              <a:xfrm>
                <a:off x="5799138" y="3154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8" name="Oval 349"/>
              <p:cNvSpPr>
                <a:spLocks noChangeArrowheads="1"/>
              </p:cNvSpPr>
              <p:nvPr/>
            </p:nvSpPr>
            <p:spPr bwMode="auto">
              <a:xfrm>
                <a:off x="6159500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9" name="Oval 350"/>
              <p:cNvSpPr>
                <a:spLocks noChangeArrowheads="1"/>
              </p:cNvSpPr>
              <p:nvPr/>
            </p:nvSpPr>
            <p:spPr bwMode="auto">
              <a:xfrm>
                <a:off x="6519863" y="3154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0" name="Oval 351"/>
              <p:cNvSpPr>
                <a:spLocks noChangeArrowheads="1"/>
              </p:cNvSpPr>
              <p:nvPr/>
            </p:nvSpPr>
            <p:spPr bwMode="auto">
              <a:xfrm>
                <a:off x="6880225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1" name="Oval 352"/>
              <p:cNvSpPr>
                <a:spLocks noChangeArrowheads="1"/>
              </p:cNvSpPr>
              <p:nvPr/>
            </p:nvSpPr>
            <p:spPr bwMode="auto">
              <a:xfrm>
                <a:off x="7240588" y="3154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2" name="Oval 353"/>
              <p:cNvSpPr>
                <a:spLocks noChangeArrowheads="1"/>
              </p:cNvSpPr>
              <p:nvPr/>
            </p:nvSpPr>
            <p:spPr bwMode="auto">
              <a:xfrm>
                <a:off x="7600950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3" name="Oval 354"/>
              <p:cNvSpPr>
                <a:spLocks noChangeArrowheads="1"/>
              </p:cNvSpPr>
              <p:nvPr/>
            </p:nvSpPr>
            <p:spPr bwMode="auto">
              <a:xfrm>
                <a:off x="7961313" y="3154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4" name="Oval 355"/>
              <p:cNvSpPr>
                <a:spLocks noChangeArrowheads="1"/>
              </p:cNvSpPr>
              <p:nvPr/>
            </p:nvSpPr>
            <p:spPr bwMode="auto">
              <a:xfrm>
                <a:off x="8321675" y="3154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5" name="Oval 356"/>
              <p:cNvSpPr>
                <a:spLocks noChangeArrowheads="1"/>
              </p:cNvSpPr>
              <p:nvPr/>
            </p:nvSpPr>
            <p:spPr bwMode="auto">
              <a:xfrm>
                <a:off x="4567238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6" name="Oval 357"/>
              <p:cNvSpPr>
                <a:spLocks noChangeArrowheads="1"/>
              </p:cNvSpPr>
              <p:nvPr/>
            </p:nvSpPr>
            <p:spPr bwMode="auto">
              <a:xfrm>
                <a:off x="4927600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7" name="Oval 358"/>
              <p:cNvSpPr>
                <a:spLocks noChangeArrowheads="1"/>
              </p:cNvSpPr>
              <p:nvPr/>
            </p:nvSpPr>
            <p:spPr bwMode="auto">
              <a:xfrm>
                <a:off x="5287963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8" name="Oval 359"/>
              <p:cNvSpPr>
                <a:spLocks noChangeArrowheads="1"/>
              </p:cNvSpPr>
              <p:nvPr/>
            </p:nvSpPr>
            <p:spPr bwMode="auto">
              <a:xfrm>
                <a:off x="5648325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9" name="Oval 360"/>
              <p:cNvSpPr>
                <a:spLocks noChangeArrowheads="1"/>
              </p:cNvSpPr>
              <p:nvPr/>
            </p:nvSpPr>
            <p:spPr bwMode="auto">
              <a:xfrm>
                <a:off x="6008688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0" name="Oval 361"/>
              <p:cNvSpPr>
                <a:spLocks noChangeArrowheads="1"/>
              </p:cNvSpPr>
              <p:nvPr/>
            </p:nvSpPr>
            <p:spPr bwMode="auto">
              <a:xfrm>
                <a:off x="6369050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1" name="Oval 362"/>
              <p:cNvSpPr>
                <a:spLocks noChangeArrowheads="1"/>
              </p:cNvSpPr>
              <p:nvPr/>
            </p:nvSpPr>
            <p:spPr bwMode="auto">
              <a:xfrm>
                <a:off x="6729413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2" name="Oval 363"/>
              <p:cNvSpPr>
                <a:spLocks noChangeArrowheads="1"/>
              </p:cNvSpPr>
              <p:nvPr/>
            </p:nvSpPr>
            <p:spPr bwMode="auto">
              <a:xfrm>
                <a:off x="7089775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3" name="Oval 364"/>
              <p:cNvSpPr>
                <a:spLocks noChangeArrowheads="1"/>
              </p:cNvSpPr>
              <p:nvPr/>
            </p:nvSpPr>
            <p:spPr bwMode="auto">
              <a:xfrm>
                <a:off x="7450138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4" name="Oval 365"/>
              <p:cNvSpPr>
                <a:spLocks noChangeArrowheads="1"/>
              </p:cNvSpPr>
              <p:nvPr/>
            </p:nvSpPr>
            <p:spPr bwMode="auto">
              <a:xfrm>
                <a:off x="7810500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5" name="Oval 366"/>
              <p:cNvSpPr>
                <a:spLocks noChangeArrowheads="1"/>
              </p:cNvSpPr>
              <p:nvPr/>
            </p:nvSpPr>
            <p:spPr bwMode="auto">
              <a:xfrm>
                <a:off x="8170863" y="33035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6" name="Oval 367"/>
              <p:cNvSpPr>
                <a:spLocks noChangeArrowheads="1"/>
              </p:cNvSpPr>
              <p:nvPr/>
            </p:nvSpPr>
            <p:spPr bwMode="auto">
              <a:xfrm>
                <a:off x="8531225" y="33035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7" name="Line 368"/>
              <p:cNvSpPr>
                <a:spLocks noChangeShapeType="1"/>
              </p:cNvSpPr>
              <p:nvPr/>
            </p:nvSpPr>
            <p:spPr bwMode="auto">
              <a:xfrm>
                <a:off x="3671888" y="3635375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28" name="Freeform 369"/>
              <p:cNvSpPr>
                <a:spLocks/>
              </p:cNvSpPr>
              <p:nvPr/>
            </p:nvSpPr>
            <p:spPr bwMode="auto">
              <a:xfrm>
                <a:off x="4248150" y="3490913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" name="Rectangle 370"/>
              <p:cNvSpPr>
                <a:spLocks noChangeArrowheads="1"/>
              </p:cNvSpPr>
              <p:nvPr/>
            </p:nvSpPr>
            <p:spPr bwMode="auto">
              <a:xfrm>
                <a:off x="4679950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0" name="Rectangle 371"/>
              <p:cNvSpPr>
                <a:spLocks noChangeArrowheads="1"/>
              </p:cNvSpPr>
              <p:nvPr/>
            </p:nvSpPr>
            <p:spPr bwMode="auto">
              <a:xfrm>
                <a:off x="5040313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1" name="Rectangle 372"/>
              <p:cNvSpPr>
                <a:spLocks noChangeArrowheads="1"/>
              </p:cNvSpPr>
              <p:nvPr/>
            </p:nvSpPr>
            <p:spPr bwMode="auto">
              <a:xfrm>
                <a:off x="5400675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2" name="Rectangle 373"/>
              <p:cNvSpPr>
                <a:spLocks noChangeArrowheads="1"/>
              </p:cNvSpPr>
              <p:nvPr/>
            </p:nvSpPr>
            <p:spPr bwMode="auto">
              <a:xfrm>
                <a:off x="5761038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3" name="Rectangle 374"/>
              <p:cNvSpPr>
                <a:spLocks noChangeArrowheads="1"/>
              </p:cNvSpPr>
              <p:nvPr/>
            </p:nvSpPr>
            <p:spPr bwMode="auto">
              <a:xfrm>
                <a:off x="6121400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4" name="Rectangle 375"/>
              <p:cNvSpPr>
                <a:spLocks noChangeArrowheads="1"/>
              </p:cNvSpPr>
              <p:nvPr/>
            </p:nvSpPr>
            <p:spPr bwMode="auto">
              <a:xfrm>
                <a:off x="6481763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5" name="Rectangle 376"/>
              <p:cNvSpPr>
                <a:spLocks noChangeArrowheads="1"/>
              </p:cNvSpPr>
              <p:nvPr/>
            </p:nvSpPr>
            <p:spPr bwMode="auto">
              <a:xfrm>
                <a:off x="6842125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6" name="Rectangle 377"/>
              <p:cNvSpPr>
                <a:spLocks noChangeArrowheads="1"/>
              </p:cNvSpPr>
              <p:nvPr/>
            </p:nvSpPr>
            <p:spPr bwMode="auto">
              <a:xfrm>
                <a:off x="7202488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7" name="Rectangle 378"/>
              <p:cNvSpPr>
                <a:spLocks noChangeArrowheads="1"/>
              </p:cNvSpPr>
              <p:nvPr/>
            </p:nvSpPr>
            <p:spPr bwMode="auto">
              <a:xfrm>
                <a:off x="7562850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8" name="Rectangle 379"/>
              <p:cNvSpPr>
                <a:spLocks noChangeArrowheads="1"/>
              </p:cNvSpPr>
              <p:nvPr/>
            </p:nvSpPr>
            <p:spPr bwMode="auto">
              <a:xfrm>
                <a:off x="7923213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9" name="Rectangle 380"/>
              <p:cNvSpPr>
                <a:spLocks noChangeArrowheads="1"/>
              </p:cNvSpPr>
              <p:nvPr/>
            </p:nvSpPr>
            <p:spPr bwMode="auto">
              <a:xfrm>
                <a:off x="8283575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0" name="Rectangle 381"/>
              <p:cNvSpPr>
                <a:spLocks noChangeArrowheads="1"/>
              </p:cNvSpPr>
              <p:nvPr/>
            </p:nvSpPr>
            <p:spPr bwMode="auto">
              <a:xfrm>
                <a:off x="8643938" y="370681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1" name="Line 382"/>
              <p:cNvSpPr>
                <a:spLocks noChangeShapeType="1"/>
              </p:cNvSpPr>
              <p:nvPr/>
            </p:nvSpPr>
            <p:spPr bwMode="auto">
              <a:xfrm>
                <a:off x="4464050" y="3635375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2" name="Line 383"/>
              <p:cNvSpPr>
                <a:spLocks noChangeShapeType="1"/>
              </p:cNvSpPr>
              <p:nvPr/>
            </p:nvSpPr>
            <p:spPr bwMode="auto">
              <a:xfrm flipV="1">
                <a:off x="4751388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3" name="Line 384"/>
              <p:cNvSpPr>
                <a:spLocks noChangeShapeType="1"/>
              </p:cNvSpPr>
              <p:nvPr/>
            </p:nvSpPr>
            <p:spPr bwMode="auto">
              <a:xfrm flipV="1">
                <a:off x="5111750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4" name="Line 385"/>
              <p:cNvSpPr>
                <a:spLocks noChangeShapeType="1"/>
              </p:cNvSpPr>
              <p:nvPr/>
            </p:nvSpPr>
            <p:spPr bwMode="auto">
              <a:xfrm flipV="1">
                <a:off x="5472113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5" name="Line 386"/>
              <p:cNvSpPr>
                <a:spLocks noChangeShapeType="1"/>
              </p:cNvSpPr>
              <p:nvPr/>
            </p:nvSpPr>
            <p:spPr bwMode="auto">
              <a:xfrm flipV="1">
                <a:off x="5832475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6" name="Line 387"/>
              <p:cNvSpPr>
                <a:spLocks noChangeShapeType="1"/>
              </p:cNvSpPr>
              <p:nvPr/>
            </p:nvSpPr>
            <p:spPr bwMode="auto">
              <a:xfrm flipV="1">
                <a:off x="6192838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7" name="Line 388"/>
              <p:cNvSpPr>
                <a:spLocks noChangeShapeType="1"/>
              </p:cNvSpPr>
              <p:nvPr/>
            </p:nvSpPr>
            <p:spPr bwMode="auto">
              <a:xfrm flipV="1">
                <a:off x="6553200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8" name="Line 389"/>
              <p:cNvSpPr>
                <a:spLocks noChangeShapeType="1"/>
              </p:cNvSpPr>
              <p:nvPr/>
            </p:nvSpPr>
            <p:spPr bwMode="auto">
              <a:xfrm flipV="1">
                <a:off x="6913563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9" name="Line 390"/>
              <p:cNvSpPr>
                <a:spLocks noChangeShapeType="1"/>
              </p:cNvSpPr>
              <p:nvPr/>
            </p:nvSpPr>
            <p:spPr bwMode="auto">
              <a:xfrm flipV="1">
                <a:off x="7273925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0" name="Line 391"/>
              <p:cNvSpPr>
                <a:spLocks noChangeShapeType="1"/>
              </p:cNvSpPr>
              <p:nvPr/>
            </p:nvSpPr>
            <p:spPr bwMode="auto">
              <a:xfrm flipV="1">
                <a:off x="7634288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1" name="Line 392"/>
              <p:cNvSpPr>
                <a:spLocks noChangeShapeType="1"/>
              </p:cNvSpPr>
              <p:nvPr/>
            </p:nvSpPr>
            <p:spPr bwMode="auto">
              <a:xfrm flipV="1">
                <a:off x="7994650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2" name="Line 393"/>
              <p:cNvSpPr>
                <a:spLocks noChangeShapeType="1"/>
              </p:cNvSpPr>
              <p:nvPr/>
            </p:nvSpPr>
            <p:spPr bwMode="auto">
              <a:xfrm flipV="1">
                <a:off x="8355013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3" name="Line 394"/>
              <p:cNvSpPr>
                <a:spLocks noChangeShapeType="1"/>
              </p:cNvSpPr>
              <p:nvPr/>
            </p:nvSpPr>
            <p:spPr bwMode="auto">
              <a:xfrm flipV="1">
                <a:off x="8715375" y="363537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4" name="Line 395"/>
              <p:cNvSpPr>
                <a:spLocks noChangeShapeType="1"/>
              </p:cNvSpPr>
              <p:nvPr/>
            </p:nvSpPr>
            <p:spPr bwMode="auto">
              <a:xfrm>
                <a:off x="4606925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5" name="Line 396"/>
              <p:cNvSpPr>
                <a:spLocks noChangeShapeType="1"/>
              </p:cNvSpPr>
              <p:nvPr/>
            </p:nvSpPr>
            <p:spPr bwMode="auto">
              <a:xfrm>
                <a:off x="4967288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6" name="Line 397"/>
              <p:cNvSpPr>
                <a:spLocks noChangeShapeType="1"/>
              </p:cNvSpPr>
              <p:nvPr/>
            </p:nvSpPr>
            <p:spPr bwMode="auto">
              <a:xfrm>
                <a:off x="5327650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7" name="Line 398"/>
              <p:cNvSpPr>
                <a:spLocks noChangeShapeType="1"/>
              </p:cNvSpPr>
              <p:nvPr/>
            </p:nvSpPr>
            <p:spPr bwMode="auto">
              <a:xfrm>
                <a:off x="5688013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8" name="Line 399"/>
              <p:cNvSpPr>
                <a:spLocks noChangeShapeType="1"/>
              </p:cNvSpPr>
              <p:nvPr/>
            </p:nvSpPr>
            <p:spPr bwMode="auto">
              <a:xfrm>
                <a:off x="6048375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9" name="Line 400"/>
              <p:cNvSpPr>
                <a:spLocks noChangeShapeType="1"/>
              </p:cNvSpPr>
              <p:nvPr/>
            </p:nvSpPr>
            <p:spPr bwMode="auto">
              <a:xfrm>
                <a:off x="6408738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0" name="Line 401"/>
              <p:cNvSpPr>
                <a:spLocks noChangeShapeType="1"/>
              </p:cNvSpPr>
              <p:nvPr/>
            </p:nvSpPr>
            <p:spPr bwMode="auto">
              <a:xfrm>
                <a:off x="6769100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1" name="Line 402"/>
              <p:cNvSpPr>
                <a:spLocks noChangeShapeType="1"/>
              </p:cNvSpPr>
              <p:nvPr/>
            </p:nvSpPr>
            <p:spPr bwMode="auto">
              <a:xfrm>
                <a:off x="7129463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2" name="Line 403"/>
              <p:cNvSpPr>
                <a:spLocks noChangeShapeType="1"/>
              </p:cNvSpPr>
              <p:nvPr/>
            </p:nvSpPr>
            <p:spPr bwMode="auto">
              <a:xfrm>
                <a:off x="7489825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3" name="Line 404"/>
              <p:cNvSpPr>
                <a:spLocks noChangeShapeType="1"/>
              </p:cNvSpPr>
              <p:nvPr/>
            </p:nvSpPr>
            <p:spPr bwMode="auto">
              <a:xfrm>
                <a:off x="7850188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4" name="Line 405"/>
              <p:cNvSpPr>
                <a:spLocks noChangeShapeType="1"/>
              </p:cNvSpPr>
              <p:nvPr/>
            </p:nvSpPr>
            <p:spPr bwMode="auto">
              <a:xfrm>
                <a:off x="8210550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5" name="Line 406"/>
              <p:cNvSpPr>
                <a:spLocks noChangeShapeType="1"/>
              </p:cNvSpPr>
              <p:nvPr/>
            </p:nvSpPr>
            <p:spPr bwMode="auto">
              <a:xfrm>
                <a:off x="8570913" y="377983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6" name="Oval 407"/>
              <p:cNvSpPr>
                <a:spLocks noChangeArrowheads="1"/>
              </p:cNvSpPr>
              <p:nvPr/>
            </p:nvSpPr>
            <p:spPr bwMode="auto">
              <a:xfrm>
                <a:off x="4718050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67" name="Oval 408"/>
              <p:cNvSpPr>
                <a:spLocks noChangeArrowheads="1"/>
              </p:cNvSpPr>
              <p:nvPr/>
            </p:nvSpPr>
            <p:spPr bwMode="auto">
              <a:xfrm>
                <a:off x="5078413" y="3587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68" name="Oval 409"/>
              <p:cNvSpPr>
                <a:spLocks noChangeArrowheads="1"/>
              </p:cNvSpPr>
              <p:nvPr/>
            </p:nvSpPr>
            <p:spPr bwMode="auto">
              <a:xfrm>
                <a:off x="5438775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69" name="Oval 410"/>
              <p:cNvSpPr>
                <a:spLocks noChangeArrowheads="1"/>
              </p:cNvSpPr>
              <p:nvPr/>
            </p:nvSpPr>
            <p:spPr bwMode="auto">
              <a:xfrm>
                <a:off x="5799138" y="3587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0" name="Oval 411"/>
              <p:cNvSpPr>
                <a:spLocks noChangeArrowheads="1"/>
              </p:cNvSpPr>
              <p:nvPr/>
            </p:nvSpPr>
            <p:spPr bwMode="auto">
              <a:xfrm>
                <a:off x="6159500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1" name="Oval 412"/>
              <p:cNvSpPr>
                <a:spLocks noChangeArrowheads="1"/>
              </p:cNvSpPr>
              <p:nvPr/>
            </p:nvSpPr>
            <p:spPr bwMode="auto">
              <a:xfrm>
                <a:off x="6519863" y="3587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2" name="Oval 413"/>
              <p:cNvSpPr>
                <a:spLocks noChangeArrowheads="1"/>
              </p:cNvSpPr>
              <p:nvPr/>
            </p:nvSpPr>
            <p:spPr bwMode="auto">
              <a:xfrm>
                <a:off x="6880225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3" name="Oval 414"/>
              <p:cNvSpPr>
                <a:spLocks noChangeArrowheads="1"/>
              </p:cNvSpPr>
              <p:nvPr/>
            </p:nvSpPr>
            <p:spPr bwMode="auto">
              <a:xfrm>
                <a:off x="7240588" y="3587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4" name="Oval 415"/>
              <p:cNvSpPr>
                <a:spLocks noChangeArrowheads="1"/>
              </p:cNvSpPr>
              <p:nvPr/>
            </p:nvSpPr>
            <p:spPr bwMode="auto">
              <a:xfrm>
                <a:off x="7600950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5" name="Oval 416"/>
              <p:cNvSpPr>
                <a:spLocks noChangeArrowheads="1"/>
              </p:cNvSpPr>
              <p:nvPr/>
            </p:nvSpPr>
            <p:spPr bwMode="auto">
              <a:xfrm>
                <a:off x="7961313" y="3587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6" name="Oval 417"/>
              <p:cNvSpPr>
                <a:spLocks noChangeArrowheads="1"/>
              </p:cNvSpPr>
              <p:nvPr/>
            </p:nvSpPr>
            <p:spPr bwMode="auto">
              <a:xfrm>
                <a:off x="8321675" y="3587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7" name="Oval 418"/>
              <p:cNvSpPr>
                <a:spLocks noChangeArrowheads="1"/>
              </p:cNvSpPr>
              <p:nvPr/>
            </p:nvSpPr>
            <p:spPr bwMode="auto">
              <a:xfrm>
                <a:off x="4567238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8" name="Oval 419"/>
              <p:cNvSpPr>
                <a:spLocks noChangeArrowheads="1"/>
              </p:cNvSpPr>
              <p:nvPr/>
            </p:nvSpPr>
            <p:spPr bwMode="auto">
              <a:xfrm>
                <a:off x="4927600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9" name="Oval 420"/>
              <p:cNvSpPr>
                <a:spLocks noChangeArrowheads="1"/>
              </p:cNvSpPr>
              <p:nvPr/>
            </p:nvSpPr>
            <p:spPr bwMode="auto">
              <a:xfrm>
                <a:off x="5287963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0" name="Oval 421"/>
              <p:cNvSpPr>
                <a:spLocks noChangeArrowheads="1"/>
              </p:cNvSpPr>
              <p:nvPr/>
            </p:nvSpPr>
            <p:spPr bwMode="auto">
              <a:xfrm>
                <a:off x="5648325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1" name="Oval 422"/>
              <p:cNvSpPr>
                <a:spLocks noChangeArrowheads="1"/>
              </p:cNvSpPr>
              <p:nvPr/>
            </p:nvSpPr>
            <p:spPr bwMode="auto">
              <a:xfrm>
                <a:off x="6008688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2" name="Oval 423"/>
              <p:cNvSpPr>
                <a:spLocks noChangeArrowheads="1"/>
              </p:cNvSpPr>
              <p:nvPr/>
            </p:nvSpPr>
            <p:spPr bwMode="auto">
              <a:xfrm>
                <a:off x="6369050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3" name="Oval 424"/>
              <p:cNvSpPr>
                <a:spLocks noChangeArrowheads="1"/>
              </p:cNvSpPr>
              <p:nvPr/>
            </p:nvSpPr>
            <p:spPr bwMode="auto">
              <a:xfrm>
                <a:off x="6729413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4" name="Oval 425"/>
              <p:cNvSpPr>
                <a:spLocks noChangeArrowheads="1"/>
              </p:cNvSpPr>
              <p:nvPr/>
            </p:nvSpPr>
            <p:spPr bwMode="auto">
              <a:xfrm>
                <a:off x="7089775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5" name="Oval 426"/>
              <p:cNvSpPr>
                <a:spLocks noChangeArrowheads="1"/>
              </p:cNvSpPr>
              <p:nvPr/>
            </p:nvSpPr>
            <p:spPr bwMode="auto">
              <a:xfrm>
                <a:off x="7450138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6" name="Oval 427"/>
              <p:cNvSpPr>
                <a:spLocks noChangeArrowheads="1"/>
              </p:cNvSpPr>
              <p:nvPr/>
            </p:nvSpPr>
            <p:spPr bwMode="auto">
              <a:xfrm>
                <a:off x="7810500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7" name="Oval 428"/>
              <p:cNvSpPr>
                <a:spLocks noChangeArrowheads="1"/>
              </p:cNvSpPr>
              <p:nvPr/>
            </p:nvSpPr>
            <p:spPr bwMode="auto">
              <a:xfrm>
                <a:off x="8170863" y="373697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8" name="Oval 429"/>
              <p:cNvSpPr>
                <a:spLocks noChangeArrowheads="1"/>
              </p:cNvSpPr>
              <p:nvPr/>
            </p:nvSpPr>
            <p:spPr bwMode="auto">
              <a:xfrm>
                <a:off x="8531225" y="373697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9" name="Line 430"/>
              <p:cNvSpPr>
                <a:spLocks noChangeShapeType="1"/>
              </p:cNvSpPr>
              <p:nvPr/>
            </p:nvSpPr>
            <p:spPr bwMode="auto">
              <a:xfrm>
                <a:off x="3671888" y="4068763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0" name="Freeform 431"/>
              <p:cNvSpPr>
                <a:spLocks/>
              </p:cNvSpPr>
              <p:nvPr/>
            </p:nvSpPr>
            <p:spPr bwMode="auto">
              <a:xfrm>
                <a:off x="4248150" y="3924300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" name="Rectangle 432"/>
              <p:cNvSpPr>
                <a:spLocks noChangeArrowheads="1"/>
              </p:cNvSpPr>
              <p:nvPr/>
            </p:nvSpPr>
            <p:spPr bwMode="auto">
              <a:xfrm>
                <a:off x="4679950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" name="Rectangle 433"/>
              <p:cNvSpPr>
                <a:spLocks noChangeArrowheads="1"/>
              </p:cNvSpPr>
              <p:nvPr/>
            </p:nvSpPr>
            <p:spPr bwMode="auto">
              <a:xfrm>
                <a:off x="5040313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" name="Rectangle 434"/>
              <p:cNvSpPr>
                <a:spLocks noChangeArrowheads="1"/>
              </p:cNvSpPr>
              <p:nvPr/>
            </p:nvSpPr>
            <p:spPr bwMode="auto">
              <a:xfrm>
                <a:off x="5400675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" name="Rectangle 435"/>
              <p:cNvSpPr>
                <a:spLocks noChangeArrowheads="1"/>
              </p:cNvSpPr>
              <p:nvPr/>
            </p:nvSpPr>
            <p:spPr bwMode="auto">
              <a:xfrm>
                <a:off x="5761038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" name="Rectangle 436"/>
              <p:cNvSpPr>
                <a:spLocks noChangeArrowheads="1"/>
              </p:cNvSpPr>
              <p:nvPr/>
            </p:nvSpPr>
            <p:spPr bwMode="auto">
              <a:xfrm>
                <a:off x="6121400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6" name="Rectangle 437"/>
              <p:cNvSpPr>
                <a:spLocks noChangeArrowheads="1"/>
              </p:cNvSpPr>
              <p:nvPr/>
            </p:nvSpPr>
            <p:spPr bwMode="auto">
              <a:xfrm>
                <a:off x="6481763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7" name="Rectangle 438"/>
              <p:cNvSpPr>
                <a:spLocks noChangeArrowheads="1"/>
              </p:cNvSpPr>
              <p:nvPr/>
            </p:nvSpPr>
            <p:spPr bwMode="auto">
              <a:xfrm>
                <a:off x="6842125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" name="Rectangle 439"/>
              <p:cNvSpPr>
                <a:spLocks noChangeArrowheads="1"/>
              </p:cNvSpPr>
              <p:nvPr/>
            </p:nvSpPr>
            <p:spPr bwMode="auto">
              <a:xfrm>
                <a:off x="7202488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" name="Rectangle 440"/>
              <p:cNvSpPr>
                <a:spLocks noChangeArrowheads="1"/>
              </p:cNvSpPr>
              <p:nvPr/>
            </p:nvSpPr>
            <p:spPr bwMode="auto">
              <a:xfrm>
                <a:off x="7562850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0" name="Rectangle 441"/>
              <p:cNvSpPr>
                <a:spLocks noChangeArrowheads="1"/>
              </p:cNvSpPr>
              <p:nvPr/>
            </p:nvSpPr>
            <p:spPr bwMode="auto">
              <a:xfrm>
                <a:off x="7923213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1" name="Rectangle 442"/>
              <p:cNvSpPr>
                <a:spLocks noChangeArrowheads="1"/>
              </p:cNvSpPr>
              <p:nvPr/>
            </p:nvSpPr>
            <p:spPr bwMode="auto">
              <a:xfrm>
                <a:off x="8283575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2" name="Rectangle 443"/>
              <p:cNvSpPr>
                <a:spLocks noChangeArrowheads="1"/>
              </p:cNvSpPr>
              <p:nvPr/>
            </p:nvSpPr>
            <p:spPr bwMode="auto">
              <a:xfrm>
                <a:off x="8643938" y="414020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3" name="Line 444"/>
              <p:cNvSpPr>
                <a:spLocks noChangeShapeType="1"/>
              </p:cNvSpPr>
              <p:nvPr/>
            </p:nvSpPr>
            <p:spPr bwMode="auto">
              <a:xfrm>
                <a:off x="4464050" y="4068763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4" name="Line 445"/>
              <p:cNvSpPr>
                <a:spLocks noChangeShapeType="1"/>
              </p:cNvSpPr>
              <p:nvPr/>
            </p:nvSpPr>
            <p:spPr bwMode="auto">
              <a:xfrm flipV="1">
                <a:off x="4751388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5" name="Line 446"/>
              <p:cNvSpPr>
                <a:spLocks noChangeShapeType="1"/>
              </p:cNvSpPr>
              <p:nvPr/>
            </p:nvSpPr>
            <p:spPr bwMode="auto">
              <a:xfrm flipV="1">
                <a:off x="5111750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6" name="Line 447"/>
              <p:cNvSpPr>
                <a:spLocks noChangeShapeType="1"/>
              </p:cNvSpPr>
              <p:nvPr/>
            </p:nvSpPr>
            <p:spPr bwMode="auto">
              <a:xfrm flipV="1">
                <a:off x="5472113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7" name="Line 448"/>
              <p:cNvSpPr>
                <a:spLocks noChangeShapeType="1"/>
              </p:cNvSpPr>
              <p:nvPr/>
            </p:nvSpPr>
            <p:spPr bwMode="auto">
              <a:xfrm flipV="1">
                <a:off x="5832475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8" name="Line 449"/>
              <p:cNvSpPr>
                <a:spLocks noChangeShapeType="1"/>
              </p:cNvSpPr>
              <p:nvPr/>
            </p:nvSpPr>
            <p:spPr bwMode="auto">
              <a:xfrm flipV="1">
                <a:off x="6192838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9" name="Line 450"/>
              <p:cNvSpPr>
                <a:spLocks noChangeShapeType="1"/>
              </p:cNvSpPr>
              <p:nvPr/>
            </p:nvSpPr>
            <p:spPr bwMode="auto">
              <a:xfrm flipV="1">
                <a:off x="6553200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0" name="Line 451"/>
              <p:cNvSpPr>
                <a:spLocks noChangeShapeType="1"/>
              </p:cNvSpPr>
              <p:nvPr/>
            </p:nvSpPr>
            <p:spPr bwMode="auto">
              <a:xfrm flipV="1">
                <a:off x="6913563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1" name="Line 452"/>
              <p:cNvSpPr>
                <a:spLocks noChangeShapeType="1"/>
              </p:cNvSpPr>
              <p:nvPr/>
            </p:nvSpPr>
            <p:spPr bwMode="auto">
              <a:xfrm flipV="1">
                <a:off x="7273925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2" name="Line 453"/>
              <p:cNvSpPr>
                <a:spLocks noChangeShapeType="1"/>
              </p:cNvSpPr>
              <p:nvPr/>
            </p:nvSpPr>
            <p:spPr bwMode="auto">
              <a:xfrm flipV="1">
                <a:off x="7634288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3" name="Line 454"/>
              <p:cNvSpPr>
                <a:spLocks noChangeShapeType="1"/>
              </p:cNvSpPr>
              <p:nvPr/>
            </p:nvSpPr>
            <p:spPr bwMode="auto">
              <a:xfrm flipV="1">
                <a:off x="7994650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4" name="Line 455"/>
              <p:cNvSpPr>
                <a:spLocks noChangeShapeType="1"/>
              </p:cNvSpPr>
              <p:nvPr/>
            </p:nvSpPr>
            <p:spPr bwMode="auto">
              <a:xfrm flipV="1">
                <a:off x="8355013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5" name="Line 456"/>
              <p:cNvSpPr>
                <a:spLocks noChangeShapeType="1"/>
              </p:cNvSpPr>
              <p:nvPr/>
            </p:nvSpPr>
            <p:spPr bwMode="auto">
              <a:xfrm flipV="1">
                <a:off x="8715375" y="406876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6" name="Line 457"/>
              <p:cNvSpPr>
                <a:spLocks noChangeShapeType="1"/>
              </p:cNvSpPr>
              <p:nvPr/>
            </p:nvSpPr>
            <p:spPr bwMode="auto">
              <a:xfrm>
                <a:off x="4606925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7" name="Line 458"/>
              <p:cNvSpPr>
                <a:spLocks noChangeShapeType="1"/>
              </p:cNvSpPr>
              <p:nvPr/>
            </p:nvSpPr>
            <p:spPr bwMode="auto">
              <a:xfrm>
                <a:off x="4967288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8" name="Line 459"/>
              <p:cNvSpPr>
                <a:spLocks noChangeShapeType="1"/>
              </p:cNvSpPr>
              <p:nvPr/>
            </p:nvSpPr>
            <p:spPr bwMode="auto">
              <a:xfrm>
                <a:off x="5327650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19" name="Line 460"/>
              <p:cNvSpPr>
                <a:spLocks noChangeShapeType="1"/>
              </p:cNvSpPr>
              <p:nvPr/>
            </p:nvSpPr>
            <p:spPr bwMode="auto">
              <a:xfrm>
                <a:off x="5688013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0" name="Line 461"/>
              <p:cNvSpPr>
                <a:spLocks noChangeShapeType="1"/>
              </p:cNvSpPr>
              <p:nvPr/>
            </p:nvSpPr>
            <p:spPr bwMode="auto">
              <a:xfrm>
                <a:off x="6048375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1" name="Line 462"/>
              <p:cNvSpPr>
                <a:spLocks noChangeShapeType="1"/>
              </p:cNvSpPr>
              <p:nvPr/>
            </p:nvSpPr>
            <p:spPr bwMode="auto">
              <a:xfrm>
                <a:off x="6408738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2" name="Line 463"/>
              <p:cNvSpPr>
                <a:spLocks noChangeShapeType="1"/>
              </p:cNvSpPr>
              <p:nvPr/>
            </p:nvSpPr>
            <p:spPr bwMode="auto">
              <a:xfrm>
                <a:off x="6769100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3" name="Line 464"/>
              <p:cNvSpPr>
                <a:spLocks noChangeShapeType="1"/>
              </p:cNvSpPr>
              <p:nvPr/>
            </p:nvSpPr>
            <p:spPr bwMode="auto">
              <a:xfrm>
                <a:off x="7129463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4" name="Line 465"/>
              <p:cNvSpPr>
                <a:spLocks noChangeShapeType="1"/>
              </p:cNvSpPr>
              <p:nvPr/>
            </p:nvSpPr>
            <p:spPr bwMode="auto">
              <a:xfrm>
                <a:off x="7489825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5" name="Line 466"/>
              <p:cNvSpPr>
                <a:spLocks noChangeShapeType="1"/>
              </p:cNvSpPr>
              <p:nvPr/>
            </p:nvSpPr>
            <p:spPr bwMode="auto">
              <a:xfrm>
                <a:off x="7850188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6" name="Line 467"/>
              <p:cNvSpPr>
                <a:spLocks noChangeShapeType="1"/>
              </p:cNvSpPr>
              <p:nvPr/>
            </p:nvSpPr>
            <p:spPr bwMode="auto">
              <a:xfrm>
                <a:off x="8210550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7" name="Line 468"/>
              <p:cNvSpPr>
                <a:spLocks noChangeShapeType="1"/>
              </p:cNvSpPr>
              <p:nvPr/>
            </p:nvSpPr>
            <p:spPr bwMode="auto">
              <a:xfrm>
                <a:off x="8570913" y="421322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8" name="Oval 469"/>
              <p:cNvSpPr>
                <a:spLocks noChangeArrowheads="1"/>
              </p:cNvSpPr>
              <p:nvPr/>
            </p:nvSpPr>
            <p:spPr bwMode="auto">
              <a:xfrm>
                <a:off x="4718050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" name="Oval 470"/>
              <p:cNvSpPr>
                <a:spLocks noChangeArrowheads="1"/>
              </p:cNvSpPr>
              <p:nvPr/>
            </p:nvSpPr>
            <p:spPr bwMode="auto">
              <a:xfrm>
                <a:off x="5078413" y="40211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0" name="Oval 471"/>
              <p:cNvSpPr>
                <a:spLocks noChangeArrowheads="1"/>
              </p:cNvSpPr>
              <p:nvPr/>
            </p:nvSpPr>
            <p:spPr bwMode="auto">
              <a:xfrm>
                <a:off x="5438775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1" name="Oval 472"/>
              <p:cNvSpPr>
                <a:spLocks noChangeArrowheads="1"/>
              </p:cNvSpPr>
              <p:nvPr/>
            </p:nvSpPr>
            <p:spPr bwMode="auto">
              <a:xfrm>
                <a:off x="5799138" y="40211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2" name="Oval 473"/>
              <p:cNvSpPr>
                <a:spLocks noChangeArrowheads="1"/>
              </p:cNvSpPr>
              <p:nvPr/>
            </p:nvSpPr>
            <p:spPr bwMode="auto">
              <a:xfrm>
                <a:off x="6159500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3" name="Oval 474"/>
              <p:cNvSpPr>
                <a:spLocks noChangeArrowheads="1"/>
              </p:cNvSpPr>
              <p:nvPr/>
            </p:nvSpPr>
            <p:spPr bwMode="auto">
              <a:xfrm>
                <a:off x="6519863" y="40211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4" name="Oval 475"/>
              <p:cNvSpPr>
                <a:spLocks noChangeArrowheads="1"/>
              </p:cNvSpPr>
              <p:nvPr/>
            </p:nvSpPr>
            <p:spPr bwMode="auto">
              <a:xfrm>
                <a:off x="6880225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5" name="Oval 476"/>
              <p:cNvSpPr>
                <a:spLocks noChangeArrowheads="1"/>
              </p:cNvSpPr>
              <p:nvPr/>
            </p:nvSpPr>
            <p:spPr bwMode="auto">
              <a:xfrm>
                <a:off x="7240588" y="40211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6" name="Oval 477"/>
              <p:cNvSpPr>
                <a:spLocks noChangeArrowheads="1"/>
              </p:cNvSpPr>
              <p:nvPr/>
            </p:nvSpPr>
            <p:spPr bwMode="auto">
              <a:xfrm>
                <a:off x="7600950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7" name="Oval 478"/>
              <p:cNvSpPr>
                <a:spLocks noChangeArrowheads="1"/>
              </p:cNvSpPr>
              <p:nvPr/>
            </p:nvSpPr>
            <p:spPr bwMode="auto">
              <a:xfrm>
                <a:off x="7961313" y="402113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8" name="Oval 479"/>
              <p:cNvSpPr>
                <a:spLocks noChangeArrowheads="1"/>
              </p:cNvSpPr>
              <p:nvPr/>
            </p:nvSpPr>
            <p:spPr bwMode="auto">
              <a:xfrm>
                <a:off x="8321675" y="402113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9" name="Oval 480"/>
              <p:cNvSpPr>
                <a:spLocks noChangeArrowheads="1"/>
              </p:cNvSpPr>
              <p:nvPr/>
            </p:nvSpPr>
            <p:spPr bwMode="auto">
              <a:xfrm>
                <a:off x="4567238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0" name="Oval 481"/>
              <p:cNvSpPr>
                <a:spLocks noChangeArrowheads="1"/>
              </p:cNvSpPr>
              <p:nvPr/>
            </p:nvSpPr>
            <p:spPr bwMode="auto">
              <a:xfrm>
                <a:off x="4927600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1" name="Oval 482"/>
              <p:cNvSpPr>
                <a:spLocks noChangeArrowheads="1"/>
              </p:cNvSpPr>
              <p:nvPr/>
            </p:nvSpPr>
            <p:spPr bwMode="auto">
              <a:xfrm>
                <a:off x="5287963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2" name="Oval 483"/>
              <p:cNvSpPr>
                <a:spLocks noChangeArrowheads="1"/>
              </p:cNvSpPr>
              <p:nvPr/>
            </p:nvSpPr>
            <p:spPr bwMode="auto">
              <a:xfrm>
                <a:off x="5648325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3" name="Oval 484"/>
              <p:cNvSpPr>
                <a:spLocks noChangeArrowheads="1"/>
              </p:cNvSpPr>
              <p:nvPr/>
            </p:nvSpPr>
            <p:spPr bwMode="auto">
              <a:xfrm>
                <a:off x="6008688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4" name="Oval 485"/>
              <p:cNvSpPr>
                <a:spLocks noChangeArrowheads="1"/>
              </p:cNvSpPr>
              <p:nvPr/>
            </p:nvSpPr>
            <p:spPr bwMode="auto">
              <a:xfrm>
                <a:off x="6369050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5" name="Oval 486"/>
              <p:cNvSpPr>
                <a:spLocks noChangeArrowheads="1"/>
              </p:cNvSpPr>
              <p:nvPr/>
            </p:nvSpPr>
            <p:spPr bwMode="auto">
              <a:xfrm>
                <a:off x="6729413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6" name="Oval 487"/>
              <p:cNvSpPr>
                <a:spLocks noChangeArrowheads="1"/>
              </p:cNvSpPr>
              <p:nvPr/>
            </p:nvSpPr>
            <p:spPr bwMode="auto">
              <a:xfrm>
                <a:off x="7089775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7" name="Oval 488"/>
              <p:cNvSpPr>
                <a:spLocks noChangeArrowheads="1"/>
              </p:cNvSpPr>
              <p:nvPr/>
            </p:nvSpPr>
            <p:spPr bwMode="auto">
              <a:xfrm>
                <a:off x="7450138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8" name="Oval 489"/>
              <p:cNvSpPr>
                <a:spLocks noChangeArrowheads="1"/>
              </p:cNvSpPr>
              <p:nvPr/>
            </p:nvSpPr>
            <p:spPr bwMode="auto">
              <a:xfrm>
                <a:off x="7810500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9" name="Oval 490"/>
              <p:cNvSpPr>
                <a:spLocks noChangeArrowheads="1"/>
              </p:cNvSpPr>
              <p:nvPr/>
            </p:nvSpPr>
            <p:spPr bwMode="auto">
              <a:xfrm>
                <a:off x="8170863" y="4170363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0" name="Oval 491"/>
              <p:cNvSpPr>
                <a:spLocks noChangeArrowheads="1"/>
              </p:cNvSpPr>
              <p:nvPr/>
            </p:nvSpPr>
            <p:spPr bwMode="auto">
              <a:xfrm>
                <a:off x="8531225" y="41703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1" name="Line 492"/>
              <p:cNvSpPr>
                <a:spLocks noChangeShapeType="1"/>
              </p:cNvSpPr>
              <p:nvPr/>
            </p:nvSpPr>
            <p:spPr bwMode="auto">
              <a:xfrm>
                <a:off x="3671888" y="4502150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52" name="Freeform 493"/>
              <p:cNvSpPr>
                <a:spLocks/>
              </p:cNvSpPr>
              <p:nvPr/>
            </p:nvSpPr>
            <p:spPr bwMode="auto">
              <a:xfrm>
                <a:off x="4248150" y="4357688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3" name="Rectangle 494"/>
              <p:cNvSpPr>
                <a:spLocks noChangeArrowheads="1"/>
              </p:cNvSpPr>
              <p:nvPr/>
            </p:nvSpPr>
            <p:spPr bwMode="auto">
              <a:xfrm>
                <a:off x="4679950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4" name="Rectangle 495"/>
              <p:cNvSpPr>
                <a:spLocks noChangeArrowheads="1"/>
              </p:cNvSpPr>
              <p:nvPr/>
            </p:nvSpPr>
            <p:spPr bwMode="auto">
              <a:xfrm>
                <a:off x="5040313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5" name="Rectangle 496"/>
              <p:cNvSpPr>
                <a:spLocks noChangeArrowheads="1"/>
              </p:cNvSpPr>
              <p:nvPr/>
            </p:nvSpPr>
            <p:spPr bwMode="auto">
              <a:xfrm>
                <a:off x="5400675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6" name="Rectangle 497"/>
              <p:cNvSpPr>
                <a:spLocks noChangeArrowheads="1"/>
              </p:cNvSpPr>
              <p:nvPr/>
            </p:nvSpPr>
            <p:spPr bwMode="auto">
              <a:xfrm>
                <a:off x="5761038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7" name="Rectangle 498"/>
              <p:cNvSpPr>
                <a:spLocks noChangeArrowheads="1"/>
              </p:cNvSpPr>
              <p:nvPr/>
            </p:nvSpPr>
            <p:spPr bwMode="auto">
              <a:xfrm>
                <a:off x="6121400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8" name="Rectangle 499"/>
              <p:cNvSpPr>
                <a:spLocks noChangeArrowheads="1"/>
              </p:cNvSpPr>
              <p:nvPr/>
            </p:nvSpPr>
            <p:spPr bwMode="auto">
              <a:xfrm>
                <a:off x="6481763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9" name="Rectangle 500"/>
              <p:cNvSpPr>
                <a:spLocks noChangeArrowheads="1"/>
              </p:cNvSpPr>
              <p:nvPr/>
            </p:nvSpPr>
            <p:spPr bwMode="auto">
              <a:xfrm>
                <a:off x="6842125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0" name="Rectangle 501"/>
              <p:cNvSpPr>
                <a:spLocks noChangeArrowheads="1"/>
              </p:cNvSpPr>
              <p:nvPr/>
            </p:nvSpPr>
            <p:spPr bwMode="auto">
              <a:xfrm>
                <a:off x="7202488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1" name="Rectangle 502"/>
              <p:cNvSpPr>
                <a:spLocks noChangeArrowheads="1"/>
              </p:cNvSpPr>
              <p:nvPr/>
            </p:nvSpPr>
            <p:spPr bwMode="auto">
              <a:xfrm>
                <a:off x="7562850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2" name="Rectangle 503"/>
              <p:cNvSpPr>
                <a:spLocks noChangeArrowheads="1"/>
              </p:cNvSpPr>
              <p:nvPr/>
            </p:nvSpPr>
            <p:spPr bwMode="auto">
              <a:xfrm>
                <a:off x="7923213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3" name="Rectangle 504"/>
              <p:cNvSpPr>
                <a:spLocks noChangeArrowheads="1"/>
              </p:cNvSpPr>
              <p:nvPr/>
            </p:nvSpPr>
            <p:spPr bwMode="auto">
              <a:xfrm>
                <a:off x="8283575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4" name="Rectangle 505"/>
              <p:cNvSpPr>
                <a:spLocks noChangeArrowheads="1"/>
              </p:cNvSpPr>
              <p:nvPr/>
            </p:nvSpPr>
            <p:spPr bwMode="auto">
              <a:xfrm>
                <a:off x="8643938" y="4573588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5" name="Line 506"/>
              <p:cNvSpPr>
                <a:spLocks noChangeShapeType="1"/>
              </p:cNvSpPr>
              <p:nvPr/>
            </p:nvSpPr>
            <p:spPr bwMode="auto">
              <a:xfrm>
                <a:off x="4464050" y="4502150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6" name="Line 507"/>
              <p:cNvSpPr>
                <a:spLocks noChangeShapeType="1"/>
              </p:cNvSpPr>
              <p:nvPr/>
            </p:nvSpPr>
            <p:spPr bwMode="auto">
              <a:xfrm flipV="1">
                <a:off x="4751388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7" name="Line 509"/>
              <p:cNvSpPr>
                <a:spLocks noChangeShapeType="1"/>
              </p:cNvSpPr>
              <p:nvPr/>
            </p:nvSpPr>
            <p:spPr bwMode="auto">
              <a:xfrm flipV="1">
                <a:off x="5472113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8" name="Line 510"/>
              <p:cNvSpPr>
                <a:spLocks noChangeShapeType="1"/>
              </p:cNvSpPr>
              <p:nvPr/>
            </p:nvSpPr>
            <p:spPr bwMode="auto">
              <a:xfrm flipV="1">
                <a:off x="5832475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9" name="Line 511"/>
              <p:cNvSpPr>
                <a:spLocks noChangeShapeType="1"/>
              </p:cNvSpPr>
              <p:nvPr/>
            </p:nvSpPr>
            <p:spPr bwMode="auto">
              <a:xfrm flipV="1">
                <a:off x="6192838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0" name="Line 512"/>
              <p:cNvSpPr>
                <a:spLocks noChangeShapeType="1"/>
              </p:cNvSpPr>
              <p:nvPr/>
            </p:nvSpPr>
            <p:spPr bwMode="auto">
              <a:xfrm flipV="1">
                <a:off x="6553200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1" name="Line 513"/>
              <p:cNvSpPr>
                <a:spLocks noChangeShapeType="1"/>
              </p:cNvSpPr>
              <p:nvPr/>
            </p:nvSpPr>
            <p:spPr bwMode="auto">
              <a:xfrm flipV="1">
                <a:off x="6913563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2" name="Line 514"/>
              <p:cNvSpPr>
                <a:spLocks noChangeShapeType="1"/>
              </p:cNvSpPr>
              <p:nvPr/>
            </p:nvSpPr>
            <p:spPr bwMode="auto">
              <a:xfrm flipV="1">
                <a:off x="7273925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3" name="Line 515"/>
              <p:cNvSpPr>
                <a:spLocks noChangeShapeType="1"/>
              </p:cNvSpPr>
              <p:nvPr/>
            </p:nvSpPr>
            <p:spPr bwMode="auto">
              <a:xfrm flipV="1">
                <a:off x="7634288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4" name="Line 516"/>
              <p:cNvSpPr>
                <a:spLocks noChangeShapeType="1"/>
              </p:cNvSpPr>
              <p:nvPr/>
            </p:nvSpPr>
            <p:spPr bwMode="auto">
              <a:xfrm flipV="1">
                <a:off x="7994650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5" name="Line 517"/>
              <p:cNvSpPr>
                <a:spLocks noChangeShapeType="1"/>
              </p:cNvSpPr>
              <p:nvPr/>
            </p:nvSpPr>
            <p:spPr bwMode="auto">
              <a:xfrm flipV="1">
                <a:off x="8355013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6" name="Line 518"/>
              <p:cNvSpPr>
                <a:spLocks noChangeShapeType="1"/>
              </p:cNvSpPr>
              <p:nvPr/>
            </p:nvSpPr>
            <p:spPr bwMode="auto">
              <a:xfrm flipV="1">
                <a:off x="8715375" y="4502150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7" name="Line 519"/>
              <p:cNvSpPr>
                <a:spLocks noChangeShapeType="1"/>
              </p:cNvSpPr>
              <p:nvPr/>
            </p:nvSpPr>
            <p:spPr bwMode="auto">
              <a:xfrm>
                <a:off x="4606925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8" name="Line 520"/>
              <p:cNvSpPr>
                <a:spLocks noChangeShapeType="1"/>
              </p:cNvSpPr>
              <p:nvPr/>
            </p:nvSpPr>
            <p:spPr bwMode="auto">
              <a:xfrm>
                <a:off x="4967288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9" name="Line 521"/>
              <p:cNvSpPr>
                <a:spLocks noChangeShapeType="1"/>
              </p:cNvSpPr>
              <p:nvPr/>
            </p:nvSpPr>
            <p:spPr bwMode="auto">
              <a:xfrm>
                <a:off x="5327650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0" name="Line 522"/>
              <p:cNvSpPr>
                <a:spLocks noChangeShapeType="1"/>
              </p:cNvSpPr>
              <p:nvPr/>
            </p:nvSpPr>
            <p:spPr bwMode="auto">
              <a:xfrm>
                <a:off x="5688013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1" name="Line 523"/>
              <p:cNvSpPr>
                <a:spLocks noChangeShapeType="1"/>
              </p:cNvSpPr>
              <p:nvPr/>
            </p:nvSpPr>
            <p:spPr bwMode="auto">
              <a:xfrm>
                <a:off x="6048375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2" name="Line 524"/>
              <p:cNvSpPr>
                <a:spLocks noChangeShapeType="1"/>
              </p:cNvSpPr>
              <p:nvPr/>
            </p:nvSpPr>
            <p:spPr bwMode="auto">
              <a:xfrm>
                <a:off x="6408738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3" name="Line 525"/>
              <p:cNvSpPr>
                <a:spLocks noChangeShapeType="1"/>
              </p:cNvSpPr>
              <p:nvPr/>
            </p:nvSpPr>
            <p:spPr bwMode="auto">
              <a:xfrm>
                <a:off x="6769100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4" name="Line 526"/>
              <p:cNvSpPr>
                <a:spLocks noChangeShapeType="1"/>
              </p:cNvSpPr>
              <p:nvPr/>
            </p:nvSpPr>
            <p:spPr bwMode="auto">
              <a:xfrm>
                <a:off x="7129463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5" name="Line 527"/>
              <p:cNvSpPr>
                <a:spLocks noChangeShapeType="1"/>
              </p:cNvSpPr>
              <p:nvPr/>
            </p:nvSpPr>
            <p:spPr bwMode="auto">
              <a:xfrm>
                <a:off x="7489825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6" name="Line 528"/>
              <p:cNvSpPr>
                <a:spLocks noChangeShapeType="1"/>
              </p:cNvSpPr>
              <p:nvPr/>
            </p:nvSpPr>
            <p:spPr bwMode="auto">
              <a:xfrm>
                <a:off x="7850188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7" name="Line 529"/>
              <p:cNvSpPr>
                <a:spLocks noChangeShapeType="1"/>
              </p:cNvSpPr>
              <p:nvPr/>
            </p:nvSpPr>
            <p:spPr bwMode="auto">
              <a:xfrm>
                <a:off x="8210550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8" name="Line 530"/>
              <p:cNvSpPr>
                <a:spLocks noChangeShapeType="1"/>
              </p:cNvSpPr>
              <p:nvPr/>
            </p:nvSpPr>
            <p:spPr bwMode="auto">
              <a:xfrm>
                <a:off x="8570913" y="46466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9" name="Oval 531"/>
              <p:cNvSpPr>
                <a:spLocks noChangeArrowheads="1"/>
              </p:cNvSpPr>
              <p:nvPr/>
            </p:nvSpPr>
            <p:spPr bwMode="auto">
              <a:xfrm>
                <a:off x="4718050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0" name="Oval 533"/>
              <p:cNvSpPr>
                <a:spLocks noChangeArrowheads="1"/>
              </p:cNvSpPr>
              <p:nvPr/>
            </p:nvSpPr>
            <p:spPr bwMode="auto">
              <a:xfrm>
                <a:off x="5438775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1" name="Oval 534"/>
              <p:cNvSpPr>
                <a:spLocks noChangeArrowheads="1"/>
              </p:cNvSpPr>
              <p:nvPr/>
            </p:nvSpPr>
            <p:spPr bwMode="auto">
              <a:xfrm>
                <a:off x="5799138" y="4454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2" name="Oval 535"/>
              <p:cNvSpPr>
                <a:spLocks noChangeArrowheads="1"/>
              </p:cNvSpPr>
              <p:nvPr/>
            </p:nvSpPr>
            <p:spPr bwMode="auto">
              <a:xfrm>
                <a:off x="6159500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" name="Oval 536"/>
              <p:cNvSpPr>
                <a:spLocks noChangeArrowheads="1"/>
              </p:cNvSpPr>
              <p:nvPr/>
            </p:nvSpPr>
            <p:spPr bwMode="auto">
              <a:xfrm>
                <a:off x="6519863" y="4454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" name="Oval 537"/>
              <p:cNvSpPr>
                <a:spLocks noChangeArrowheads="1"/>
              </p:cNvSpPr>
              <p:nvPr/>
            </p:nvSpPr>
            <p:spPr bwMode="auto">
              <a:xfrm>
                <a:off x="6880225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" name="Oval 538"/>
              <p:cNvSpPr>
                <a:spLocks noChangeArrowheads="1"/>
              </p:cNvSpPr>
              <p:nvPr/>
            </p:nvSpPr>
            <p:spPr bwMode="auto">
              <a:xfrm>
                <a:off x="7240588" y="4454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6" name="Oval 539"/>
              <p:cNvSpPr>
                <a:spLocks noChangeArrowheads="1"/>
              </p:cNvSpPr>
              <p:nvPr/>
            </p:nvSpPr>
            <p:spPr bwMode="auto">
              <a:xfrm>
                <a:off x="7600950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7" name="Oval 540"/>
              <p:cNvSpPr>
                <a:spLocks noChangeArrowheads="1"/>
              </p:cNvSpPr>
              <p:nvPr/>
            </p:nvSpPr>
            <p:spPr bwMode="auto">
              <a:xfrm>
                <a:off x="7961313" y="4454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8" name="Oval 541"/>
              <p:cNvSpPr>
                <a:spLocks noChangeArrowheads="1"/>
              </p:cNvSpPr>
              <p:nvPr/>
            </p:nvSpPr>
            <p:spPr bwMode="auto">
              <a:xfrm>
                <a:off x="8321675" y="4454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9" name="Oval 542"/>
              <p:cNvSpPr>
                <a:spLocks noChangeArrowheads="1"/>
              </p:cNvSpPr>
              <p:nvPr/>
            </p:nvSpPr>
            <p:spPr bwMode="auto">
              <a:xfrm>
                <a:off x="4567238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0" name="Oval 543"/>
              <p:cNvSpPr>
                <a:spLocks noChangeArrowheads="1"/>
              </p:cNvSpPr>
              <p:nvPr/>
            </p:nvSpPr>
            <p:spPr bwMode="auto">
              <a:xfrm>
                <a:off x="4927600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" name="Oval 544"/>
              <p:cNvSpPr>
                <a:spLocks noChangeArrowheads="1"/>
              </p:cNvSpPr>
              <p:nvPr/>
            </p:nvSpPr>
            <p:spPr bwMode="auto">
              <a:xfrm>
                <a:off x="5287963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2" name="Oval 545"/>
              <p:cNvSpPr>
                <a:spLocks noChangeArrowheads="1"/>
              </p:cNvSpPr>
              <p:nvPr/>
            </p:nvSpPr>
            <p:spPr bwMode="auto">
              <a:xfrm>
                <a:off x="5648325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3" name="Oval 546"/>
              <p:cNvSpPr>
                <a:spLocks noChangeArrowheads="1"/>
              </p:cNvSpPr>
              <p:nvPr/>
            </p:nvSpPr>
            <p:spPr bwMode="auto">
              <a:xfrm>
                <a:off x="6008688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4" name="Oval 547"/>
              <p:cNvSpPr>
                <a:spLocks noChangeArrowheads="1"/>
              </p:cNvSpPr>
              <p:nvPr/>
            </p:nvSpPr>
            <p:spPr bwMode="auto">
              <a:xfrm>
                <a:off x="6369050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5" name="Oval 548"/>
              <p:cNvSpPr>
                <a:spLocks noChangeArrowheads="1"/>
              </p:cNvSpPr>
              <p:nvPr/>
            </p:nvSpPr>
            <p:spPr bwMode="auto">
              <a:xfrm>
                <a:off x="6729413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6" name="Oval 549"/>
              <p:cNvSpPr>
                <a:spLocks noChangeArrowheads="1"/>
              </p:cNvSpPr>
              <p:nvPr/>
            </p:nvSpPr>
            <p:spPr bwMode="auto">
              <a:xfrm>
                <a:off x="7089775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7" name="Oval 550"/>
              <p:cNvSpPr>
                <a:spLocks noChangeArrowheads="1"/>
              </p:cNvSpPr>
              <p:nvPr/>
            </p:nvSpPr>
            <p:spPr bwMode="auto">
              <a:xfrm>
                <a:off x="7450138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8" name="Oval 551"/>
              <p:cNvSpPr>
                <a:spLocks noChangeArrowheads="1"/>
              </p:cNvSpPr>
              <p:nvPr/>
            </p:nvSpPr>
            <p:spPr bwMode="auto">
              <a:xfrm>
                <a:off x="7810500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9" name="Oval 552"/>
              <p:cNvSpPr>
                <a:spLocks noChangeArrowheads="1"/>
              </p:cNvSpPr>
              <p:nvPr/>
            </p:nvSpPr>
            <p:spPr bwMode="auto">
              <a:xfrm>
                <a:off x="8170863" y="460375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0" name="Oval 553"/>
              <p:cNvSpPr>
                <a:spLocks noChangeArrowheads="1"/>
              </p:cNvSpPr>
              <p:nvPr/>
            </p:nvSpPr>
            <p:spPr bwMode="auto">
              <a:xfrm>
                <a:off x="8531225" y="460375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1" name="Line 554"/>
              <p:cNvSpPr>
                <a:spLocks noChangeShapeType="1"/>
              </p:cNvSpPr>
              <p:nvPr/>
            </p:nvSpPr>
            <p:spPr bwMode="auto">
              <a:xfrm>
                <a:off x="3671888" y="5368925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12" name="Freeform 555"/>
              <p:cNvSpPr>
                <a:spLocks/>
              </p:cNvSpPr>
              <p:nvPr/>
            </p:nvSpPr>
            <p:spPr bwMode="auto">
              <a:xfrm>
                <a:off x="4248150" y="5224463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3" name="Rectangle 556"/>
              <p:cNvSpPr>
                <a:spLocks noChangeArrowheads="1"/>
              </p:cNvSpPr>
              <p:nvPr/>
            </p:nvSpPr>
            <p:spPr bwMode="auto">
              <a:xfrm>
                <a:off x="4679950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4" name="Rectangle 557"/>
              <p:cNvSpPr>
                <a:spLocks noChangeArrowheads="1"/>
              </p:cNvSpPr>
              <p:nvPr/>
            </p:nvSpPr>
            <p:spPr bwMode="auto">
              <a:xfrm>
                <a:off x="5040313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5" name="Rectangle 558"/>
              <p:cNvSpPr>
                <a:spLocks noChangeArrowheads="1"/>
              </p:cNvSpPr>
              <p:nvPr/>
            </p:nvSpPr>
            <p:spPr bwMode="auto">
              <a:xfrm>
                <a:off x="5400675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6" name="Rectangle 559"/>
              <p:cNvSpPr>
                <a:spLocks noChangeArrowheads="1"/>
              </p:cNvSpPr>
              <p:nvPr/>
            </p:nvSpPr>
            <p:spPr bwMode="auto">
              <a:xfrm>
                <a:off x="5761038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7" name="Rectangle 560"/>
              <p:cNvSpPr>
                <a:spLocks noChangeArrowheads="1"/>
              </p:cNvSpPr>
              <p:nvPr/>
            </p:nvSpPr>
            <p:spPr bwMode="auto">
              <a:xfrm>
                <a:off x="6121400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8" name="Rectangle 561"/>
              <p:cNvSpPr>
                <a:spLocks noChangeArrowheads="1"/>
              </p:cNvSpPr>
              <p:nvPr/>
            </p:nvSpPr>
            <p:spPr bwMode="auto">
              <a:xfrm>
                <a:off x="6481763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19" name="Rectangle 562"/>
              <p:cNvSpPr>
                <a:spLocks noChangeArrowheads="1"/>
              </p:cNvSpPr>
              <p:nvPr/>
            </p:nvSpPr>
            <p:spPr bwMode="auto">
              <a:xfrm>
                <a:off x="6842125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0" name="Rectangle 563"/>
              <p:cNvSpPr>
                <a:spLocks noChangeArrowheads="1"/>
              </p:cNvSpPr>
              <p:nvPr/>
            </p:nvSpPr>
            <p:spPr bwMode="auto">
              <a:xfrm>
                <a:off x="7202488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1" name="Rectangle 564"/>
              <p:cNvSpPr>
                <a:spLocks noChangeArrowheads="1"/>
              </p:cNvSpPr>
              <p:nvPr/>
            </p:nvSpPr>
            <p:spPr bwMode="auto">
              <a:xfrm>
                <a:off x="7562850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2" name="Rectangle 565"/>
              <p:cNvSpPr>
                <a:spLocks noChangeArrowheads="1"/>
              </p:cNvSpPr>
              <p:nvPr/>
            </p:nvSpPr>
            <p:spPr bwMode="auto">
              <a:xfrm>
                <a:off x="7923213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3" name="Rectangle 566"/>
              <p:cNvSpPr>
                <a:spLocks noChangeArrowheads="1"/>
              </p:cNvSpPr>
              <p:nvPr/>
            </p:nvSpPr>
            <p:spPr bwMode="auto">
              <a:xfrm>
                <a:off x="8283575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4" name="Rectangle 567"/>
              <p:cNvSpPr>
                <a:spLocks noChangeArrowheads="1"/>
              </p:cNvSpPr>
              <p:nvPr/>
            </p:nvSpPr>
            <p:spPr bwMode="auto">
              <a:xfrm>
                <a:off x="8643938" y="5440363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25" name="Line 568"/>
              <p:cNvSpPr>
                <a:spLocks noChangeShapeType="1"/>
              </p:cNvSpPr>
              <p:nvPr/>
            </p:nvSpPr>
            <p:spPr bwMode="auto">
              <a:xfrm>
                <a:off x="4464050" y="5368925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26" name="Line 569"/>
              <p:cNvSpPr>
                <a:spLocks noChangeShapeType="1"/>
              </p:cNvSpPr>
              <p:nvPr/>
            </p:nvSpPr>
            <p:spPr bwMode="auto">
              <a:xfrm flipV="1">
                <a:off x="4751388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27" name="Line 570"/>
              <p:cNvSpPr>
                <a:spLocks noChangeShapeType="1"/>
              </p:cNvSpPr>
              <p:nvPr/>
            </p:nvSpPr>
            <p:spPr bwMode="auto">
              <a:xfrm flipV="1">
                <a:off x="5111750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28" name="Line 571"/>
              <p:cNvSpPr>
                <a:spLocks noChangeShapeType="1"/>
              </p:cNvSpPr>
              <p:nvPr/>
            </p:nvSpPr>
            <p:spPr bwMode="auto">
              <a:xfrm flipV="1">
                <a:off x="5472113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29" name="Line 572"/>
              <p:cNvSpPr>
                <a:spLocks noChangeShapeType="1"/>
              </p:cNvSpPr>
              <p:nvPr/>
            </p:nvSpPr>
            <p:spPr bwMode="auto">
              <a:xfrm flipV="1">
                <a:off x="5832475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0" name="Line 573"/>
              <p:cNvSpPr>
                <a:spLocks noChangeShapeType="1"/>
              </p:cNvSpPr>
              <p:nvPr/>
            </p:nvSpPr>
            <p:spPr bwMode="auto">
              <a:xfrm flipV="1">
                <a:off x="6192838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1" name="Line 574"/>
              <p:cNvSpPr>
                <a:spLocks noChangeShapeType="1"/>
              </p:cNvSpPr>
              <p:nvPr/>
            </p:nvSpPr>
            <p:spPr bwMode="auto">
              <a:xfrm flipV="1">
                <a:off x="6553200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2" name="Line 575"/>
              <p:cNvSpPr>
                <a:spLocks noChangeShapeType="1"/>
              </p:cNvSpPr>
              <p:nvPr/>
            </p:nvSpPr>
            <p:spPr bwMode="auto">
              <a:xfrm flipV="1">
                <a:off x="6913563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3" name="Line 576"/>
              <p:cNvSpPr>
                <a:spLocks noChangeShapeType="1"/>
              </p:cNvSpPr>
              <p:nvPr/>
            </p:nvSpPr>
            <p:spPr bwMode="auto">
              <a:xfrm flipV="1">
                <a:off x="7273925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4" name="Line 577"/>
              <p:cNvSpPr>
                <a:spLocks noChangeShapeType="1"/>
              </p:cNvSpPr>
              <p:nvPr/>
            </p:nvSpPr>
            <p:spPr bwMode="auto">
              <a:xfrm flipV="1">
                <a:off x="7634288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5" name="Line 578"/>
              <p:cNvSpPr>
                <a:spLocks noChangeShapeType="1"/>
              </p:cNvSpPr>
              <p:nvPr/>
            </p:nvSpPr>
            <p:spPr bwMode="auto">
              <a:xfrm flipV="1">
                <a:off x="7994650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6" name="Line 579"/>
              <p:cNvSpPr>
                <a:spLocks noChangeShapeType="1"/>
              </p:cNvSpPr>
              <p:nvPr/>
            </p:nvSpPr>
            <p:spPr bwMode="auto">
              <a:xfrm flipV="1">
                <a:off x="8355013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7" name="Line 580"/>
              <p:cNvSpPr>
                <a:spLocks noChangeShapeType="1"/>
              </p:cNvSpPr>
              <p:nvPr/>
            </p:nvSpPr>
            <p:spPr bwMode="auto">
              <a:xfrm flipV="1">
                <a:off x="8715375" y="5368925"/>
                <a:ext cx="0" cy="714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8" name="Line 581"/>
              <p:cNvSpPr>
                <a:spLocks noChangeShapeType="1"/>
              </p:cNvSpPr>
              <p:nvPr/>
            </p:nvSpPr>
            <p:spPr bwMode="auto">
              <a:xfrm>
                <a:off x="4606925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9" name="Line 582"/>
              <p:cNvSpPr>
                <a:spLocks noChangeShapeType="1"/>
              </p:cNvSpPr>
              <p:nvPr/>
            </p:nvSpPr>
            <p:spPr bwMode="auto">
              <a:xfrm>
                <a:off x="4967288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0" name="Line 583"/>
              <p:cNvSpPr>
                <a:spLocks noChangeShapeType="1"/>
              </p:cNvSpPr>
              <p:nvPr/>
            </p:nvSpPr>
            <p:spPr bwMode="auto">
              <a:xfrm>
                <a:off x="5327650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1" name="Line 584"/>
              <p:cNvSpPr>
                <a:spLocks noChangeShapeType="1"/>
              </p:cNvSpPr>
              <p:nvPr/>
            </p:nvSpPr>
            <p:spPr bwMode="auto">
              <a:xfrm>
                <a:off x="5688013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2" name="Line 585"/>
              <p:cNvSpPr>
                <a:spLocks noChangeShapeType="1"/>
              </p:cNvSpPr>
              <p:nvPr/>
            </p:nvSpPr>
            <p:spPr bwMode="auto">
              <a:xfrm>
                <a:off x="6048375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3" name="Line 586"/>
              <p:cNvSpPr>
                <a:spLocks noChangeShapeType="1"/>
              </p:cNvSpPr>
              <p:nvPr/>
            </p:nvSpPr>
            <p:spPr bwMode="auto">
              <a:xfrm>
                <a:off x="6408738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4" name="Line 587"/>
              <p:cNvSpPr>
                <a:spLocks noChangeShapeType="1"/>
              </p:cNvSpPr>
              <p:nvPr/>
            </p:nvSpPr>
            <p:spPr bwMode="auto">
              <a:xfrm>
                <a:off x="6769100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5" name="Line 588"/>
              <p:cNvSpPr>
                <a:spLocks noChangeShapeType="1"/>
              </p:cNvSpPr>
              <p:nvPr/>
            </p:nvSpPr>
            <p:spPr bwMode="auto">
              <a:xfrm>
                <a:off x="7129463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6" name="Line 589"/>
              <p:cNvSpPr>
                <a:spLocks noChangeShapeType="1"/>
              </p:cNvSpPr>
              <p:nvPr/>
            </p:nvSpPr>
            <p:spPr bwMode="auto">
              <a:xfrm>
                <a:off x="7489825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7" name="Line 590"/>
              <p:cNvSpPr>
                <a:spLocks noChangeShapeType="1"/>
              </p:cNvSpPr>
              <p:nvPr/>
            </p:nvSpPr>
            <p:spPr bwMode="auto">
              <a:xfrm>
                <a:off x="7850188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8" name="Line 591"/>
              <p:cNvSpPr>
                <a:spLocks noChangeShapeType="1"/>
              </p:cNvSpPr>
              <p:nvPr/>
            </p:nvSpPr>
            <p:spPr bwMode="auto">
              <a:xfrm>
                <a:off x="8210550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9" name="Line 592"/>
              <p:cNvSpPr>
                <a:spLocks noChangeShapeType="1"/>
              </p:cNvSpPr>
              <p:nvPr/>
            </p:nvSpPr>
            <p:spPr bwMode="auto">
              <a:xfrm>
                <a:off x="8570913" y="5513388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50" name="Oval 593"/>
              <p:cNvSpPr>
                <a:spLocks noChangeArrowheads="1"/>
              </p:cNvSpPr>
              <p:nvPr/>
            </p:nvSpPr>
            <p:spPr bwMode="auto">
              <a:xfrm>
                <a:off x="4718050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1" name="Oval 594"/>
              <p:cNvSpPr>
                <a:spLocks noChangeArrowheads="1"/>
              </p:cNvSpPr>
              <p:nvPr/>
            </p:nvSpPr>
            <p:spPr bwMode="auto">
              <a:xfrm>
                <a:off x="5078413" y="53213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2" name="Oval 595"/>
              <p:cNvSpPr>
                <a:spLocks noChangeArrowheads="1"/>
              </p:cNvSpPr>
              <p:nvPr/>
            </p:nvSpPr>
            <p:spPr bwMode="auto">
              <a:xfrm>
                <a:off x="5438775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3" name="Oval 596"/>
              <p:cNvSpPr>
                <a:spLocks noChangeArrowheads="1"/>
              </p:cNvSpPr>
              <p:nvPr/>
            </p:nvSpPr>
            <p:spPr bwMode="auto">
              <a:xfrm>
                <a:off x="5799138" y="53213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4" name="Oval 597"/>
              <p:cNvSpPr>
                <a:spLocks noChangeArrowheads="1"/>
              </p:cNvSpPr>
              <p:nvPr/>
            </p:nvSpPr>
            <p:spPr bwMode="auto">
              <a:xfrm>
                <a:off x="6159500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5" name="Oval 598"/>
              <p:cNvSpPr>
                <a:spLocks noChangeArrowheads="1"/>
              </p:cNvSpPr>
              <p:nvPr/>
            </p:nvSpPr>
            <p:spPr bwMode="auto">
              <a:xfrm>
                <a:off x="6519863" y="53213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6" name="Oval 599"/>
              <p:cNvSpPr>
                <a:spLocks noChangeArrowheads="1"/>
              </p:cNvSpPr>
              <p:nvPr/>
            </p:nvSpPr>
            <p:spPr bwMode="auto">
              <a:xfrm>
                <a:off x="6880225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7" name="Oval 600"/>
              <p:cNvSpPr>
                <a:spLocks noChangeArrowheads="1"/>
              </p:cNvSpPr>
              <p:nvPr/>
            </p:nvSpPr>
            <p:spPr bwMode="auto">
              <a:xfrm>
                <a:off x="7240588" y="53213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8" name="Oval 601"/>
              <p:cNvSpPr>
                <a:spLocks noChangeArrowheads="1"/>
              </p:cNvSpPr>
              <p:nvPr/>
            </p:nvSpPr>
            <p:spPr bwMode="auto">
              <a:xfrm>
                <a:off x="7600950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59" name="Oval 602"/>
              <p:cNvSpPr>
                <a:spLocks noChangeArrowheads="1"/>
              </p:cNvSpPr>
              <p:nvPr/>
            </p:nvSpPr>
            <p:spPr bwMode="auto">
              <a:xfrm>
                <a:off x="7961313" y="5321300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0" name="Oval 603"/>
              <p:cNvSpPr>
                <a:spLocks noChangeArrowheads="1"/>
              </p:cNvSpPr>
              <p:nvPr/>
            </p:nvSpPr>
            <p:spPr bwMode="auto">
              <a:xfrm>
                <a:off x="8321675" y="5321300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1" name="Oval 604"/>
              <p:cNvSpPr>
                <a:spLocks noChangeArrowheads="1"/>
              </p:cNvSpPr>
              <p:nvPr/>
            </p:nvSpPr>
            <p:spPr bwMode="auto">
              <a:xfrm>
                <a:off x="4567238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2" name="Oval 605"/>
              <p:cNvSpPr>
                <a:spLocks noChangeArrowheads="1"/>
              </p:cNvSpPr>
              <p:nvPr/>
            </p:nvSpPr>
            <p:spPr bwMode="auto">
              <a:xfrm>
                <a:off x="4927600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3" name="Oval 606"/>
              <p:cNvSpPr>
                <a:spLocks noChangeArrowheads="1"/>
              </p:cNvSpPr>
              <p:nvPr/>
            </p:nvSpPr>
            <p:spPr bwMode="auto">
              <a:xfrm>
                <a:off x="5287963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4" name="Oval 607"/>
              <p:cNvSpPr>
                <a:spLocks noChangeArrowheads="1"/>
              </p:cNvSpPr>
              <p:nvPr/>
            </p:nvSpPr>
            <p:spPr bwMode="auto">
              <a:xfrm>
                <a:off x="5648325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5" name="Oval 608"/>
              <p:cNvSpPr>
                <a:spLocks noChangeArrowheads="1"/>
              </p:cNvSpPr>
              <p:nvPr/>
            </p:nvSpPr>
            <p:spPr bwMode="auto">
              <a:xfrm>
                <a:off x="6008688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6" name="Oval 609"/>
              <p:cNvSpPr>
                <a:spLocks noChangeArrowheads="1"/>
              </p:cNvSpPr>
              <p:nvPr/>
            </p:nvSpPr>
            <p:spPr bwMode="auto">
              <a:xfrm>
                <a:off x="6369050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7" name="Oval 610"/>
              <p:cNvSpPr>
                <a:spLocks noChangeArrowheads="1"/>
              </p:cNvSpPr>
              <p:nvPr/>
            </p:nvSpPr>
            <p:spPr bwMode="auto">
              <a:xfrm>
                <a:off x="6729413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8" name="Oval 611"/>
              <p:cNvSpPr>
                <a:spLocks noChangeArrowheads="1"/>
              </p:cNvSpPr>
              <p:nvPr/>
            </p:nvSpPr>
            <p:spPr bwMode="auto">
              <a:xfrm>
                <a:off x="7089775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9" name="Oval 612"/>
              <p:cNvSpPr>
                <a:spLocks noChangeArrowheads="1"/>
              </p:cNvSpPr>
              <p:nvPr/>
            </p:nvSpPr>
            <p:spPr bwMode="auto">
              <a:xfrm>
                <a:off x="7450138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0" name="Oval 613"/>
              <p:cNvSpPr>
                <a:spLocks noChangeArrowheads="1"/>
              </p:cNvSpPr>
              <p:nvPr/>
            </p:nvSpPr>
            <p:spPr bwMode="auto">
              <a:xfrm>
                <a:off x="7810500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1" name="Oval 614"/>
              <p:cNvSpPr>
                <a:spLocks noChangeArrowheads="1"/>
              </p:cNvSpPr>
              <p:nvPr/>
            </p:nvSpPr>
            <p:spPr bwMode="auto">
              <a:xfrm>
                <a:off x="8170863" y="5470525"/>
                <a:ext cx="71437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2" name="Oval 615"/>
              <p:cNvSpPr>
                <a:spLocks noChangeArrowheads="1"/>
              </p:cNvSpPr>
              <p:nvPr/>
            </p:nvSpPr>
            <p:spPr bwMode="auto">
              <a:xfrm>
                <a:off x="8531225" y="5470525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3" name="Line 616"/>
              <p:cNvSpPr>
                <a:spLocks noChangeShapeType="1"/>
              </p:cNvSpPr>
              <p:nvPr/>
            </p:nvSpPr>
            <p:spPr bwMode="auto">
              <a:xfrm>
                <a:off x="3671888" y="5802313"/>
                <a:ext cx="576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74" name="Freeform 617"/>
              <p:cNvSpPr>
                <a:spLocks/>
              </p:cNvSpPr>
              <p:nvPr/>
            </p:nvSpPr>
            <p:spPr bwMode="auto">
              <a:xfrm>
                <a:off x="4248150" y="5657850"/>
                <a:ext cx="215900" cy="288925"/>
              </a:xfrm>
              <a:custGeom>
                <a:avLst/>
                <a:gdLst>
                  <a:gd name="T0" fmla="*/ 0 w 136"/>
                  <a:gd name="T1" fmla="*/ 0 h 182"/>
                  <a:gd name="T2" fmla="*/ 0 w 136"/>
                  <a:gd name="T3" fmla="*/ 458668438 h 182"/>
                  <a:gd name="T4" fmla="*/ 342741250 w 136"/>
                  <a:gd name="T5" fmla="*/ 229335013 h 182"/>
                  <a:gd name="T6" fmla="*/ 0 w 136"/>
                  <a:gd name="T7" fmla="*/ 0 h 1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182"/>
                  <a:gd name="T14" fmla="*/ 136 w 136"/>
                  <a:gd name="T15" fmla="*/ 182 h 1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182">
                    <a:moveTo>
                      <a:pt x="0" y="0"/>
                    </a:moveTo>
                    <a:lnTo>
                      <a:pt x="0" y="182"/>
                    </a:lnTo>
                    <a:lnTo>
                      <a:pt x="136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5" name="Rectangle 618"/>
              <p:cNvSpPr>
                <a:spLocks noChangeArrowheads="1"/>
              </p:cNvSpPr>
              <p:nvPr/>
            </p:nvSpPr>
            <p:spPr bwMode="auto">
              <a:xfrm>
                <a:off x="4679950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6" name="Rectangle 619"/>
              <p:cNvSpPr>
                <a:spLocks noChangeArrowheads="1"/>
              </p:cNvSpPr>
              <p:nvPr/>
            </p:nvSpPr>
            <p:spPr bwMode="auto">
              <a:xfrm>
                <a:off x="5040313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7" name="Rectangle 620"/>
              <p:cNvSpPr>
                <a:spLocks noChangeArrowheads="1"/>
              </p:cNvSpPr>
              <p:nvPr/>
            </p:nvSpPr>
            <p:spPr bwMode="auto">
              <a:xfrm>
                <a:off x="5400675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8" name="Rectangle 621"/>
              <p:cNvSpPr>
                <a:spLocks noChangeArrowheads="1"/>
              </p:cNvSpPr>
              <p:nvPr/>
            </p:nvSpPr>
            <p:spPr bwMode="auto">
              <a:xfrm>
                <a:off x="5761038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79" name="Rectangle 622"/>
              <p:cNvSpPr>
                <a:spLocks noChangeArrowheads="1"/>
              </p:cNvSpPr>
              <p:nvPr/>
            </p:nvSpPr>
            <p:spPr bwMode="auto">
              <a:xfrm>
                <a:off x="6121400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0" name="Rectangle 623"/>
              <p:cNvSpPr>
                <a:spLocks noChangeArrowheads="1"/>
              </p:cNvSpPr>
              <p:nvPr/>
            </p:nvSpPr>
            <p:spPr bwMode="auto">
              <a:xfrm>
                <a:off x="6481763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1" name="Rectangle 624"/>
              <p:cNvSpPr>
                <a:spLocks noChangeArrowheads="1"/>
              </p:cNvSpPr>
              <p:nvPr/>
            </p:nvSpPr>
            <p:spPr bwMode="auto">
              <a:xfrm>
                <a:off x="6842125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2" name="Rectangle 625"/>
              <p:cNvSpPr>
                <a:spLocks noChangeArrowheads="1"/>
              </p:cNvSpPr>
              <p:nvPr/>
            </p:nvSpPr>
            <p:spPr bwMode="auto">
              <a:xfrm>
                <a:off x="7202488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3" name="Rectangle 626"/>
              <p:cNvSpPr>
                <a:spLocks noChangeArrowheads="1"/>
              </p:cNvSpPr>
              <p:nvPr/>
            </p:nvSpPr>
            <p:spPr bwMode="auto">
              <a:xfrm>
                <a:off x="7562850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4" name="Rectangle 627"/>
              <p:cNvSpPr>
                <a:spLocks noChangeArrowheads="1"/>
              </p:cNvSpPr>
              <p:nvPr/>
            </p:nvSpPr>
            <p:spPr bwMode="auto">
              <a:xfrm>
                <a:off x="7923213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5" name="Rectangle 628"/>
              <p:cNvSpPr>
                <a:spLocks noChangeArrowheads="1"/>
              </p:cNvSpPr>
              <p:nvPr/>
            </p:nvSpPr>
            <p:spPr bwMode="auto">
              <a:xfrm>
                <a:off x="8283575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6" name="Rectangle 629"/>
              <p:cNvSpPr>
                <a:spLocks noChangeArrowheads="1"/>
              </p:cNvSpPr>
              <p:nvPr/>
            </p:nvSpPr>
            <p:spPr bwMode="auto">
              <a:xfrm>
                <a:off x="8643938" y="5873750"/>
                <a:ext cx="215900" cy="21590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87" name="Line 630"/>
              <p:cNvSpPr>
                <a:spLocks noChangeShapeType="1"/>
              </p:cNvSpPr>
              <p:nvPr/>
            </p:nvSpPr>
            <p:spPr bwMode="auto">
              <a:xfrm>
                <a:off x="4464050" y="5802313"/>
                <a:ext cx="424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88" name="Line 631"/>
              <p:cNvSpPr>
                <a:spLocks noChangeShapeType="1"/>
              </p:cNvSpPr>
              <p:nvPr/>
            </p:nvSpPr>
            <p:spPr bwMode="auto">
              <a:xfrm flipV="1">
                <a:off x="4751388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89" name="Line 632"/>
              <p:cNvSpPr>
                <a:spLocks noChangeShapeType="1"/>
              </p:cNvSpPr>
              <p:nvPr/>
            </p:nvSpPr>
            <p:spPr bwMode="auto">
              <a:xfrm flipV="1">
                <a:off x="5111750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0" name="Line 633"/>
              <p:cNvSpPr>
                <a:spLocks noChangeShapeType="1"/>
              </p:cNvSpPr>
              <p:nvPr/>
            </p:nvSpPr>
            <p:spPr bwMode="auto">
              <a:xfrm flipV="1">
                <a:off x="5472113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1" name="Line 634"/>
              <p:cNvSpPr>
                <a:spLocks noChangeShapeType="1"/>
              </p:cNvSpPr>
              <p:nvPr/>
            </p:nvSpPr>
            <p:spPr bwMode="auto">
              <a:xfrm flipV="1">
                <a:off x="5832475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2" name="Line 635"/>
              <p:cNvSpPr>
                <a:spLocks noChangeShapeType="1"/>
              </p:cNvSpPr>
              <p:nvPr/>
            </p:nvSpPr>
            <p:spPr bwMode="auto">
              <a:xfrm flipV="1">
                <a:off x="6192838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3" name="Line 636"/>
              <p:cNvSpPr>
                <a:spLocks noChangeShapeType="1"/>
              </p:cNvSpPr>
              <p:nvPr/>
            </p:nvSpPr>
            <p:spPr bwMode="auto">
              <a:xfrm flipV="1">
                <a:off x="6553200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4" name="Line 637"/>
              <p:cNvSpPr>
                <a:spLocks noChangeShapeType="1"/>
              </p:cNvSpPr>
              <p:nvPr/>
            </p:nvSpPr>
            <p:spPr bwMode="auto">
              <a:xfrm flipV="1">
                <a:off x="6913563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5" name="Line 638"/>
              <p:cNvSpPr>
                <a:spLocks noChangeShapeType="1"/>
              </p:cNvSpPr>
              <p:nvPr/>
            </p:nvSpPr>
            <p:spPr bwMode="auto">
              <a:xfrm flipV="1">
                <a:off x="7273925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6" name="Line 639"/>
              <p:cNvSpPr>
                <a:spLocks noChangeShapeType="1"/>
              </p:cNvSpPr>
              <p:nvPr/>
            </p:nvSpPr>
            <p:spPr bwMode="auto">
              <a:xfrm flipV="1">
                <a:off x="7634288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7" name="Line 640"/>
              <p:cNvSpPr>
                <a:spLocks noChangeShapeType="1"/>
              </p:cNvSpPr>
              <p:nvPr/>
            </p:nvSpPr>
            <p:spPr bwMode="auto">
              <a:xfrm flipV="1">
                <a:off x="7994650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8" name="Line 641"/>
              <p:cNvSpPr>
                <a:spLocks noChangeShapeType="1"/>
              </p:cNvSpPr>
              <p:nvPr/>
            </p:nvSpPr>
            <p:spPr bwMode="auto">
              <a:xfrm flipV="1">
                <a:off x="8355013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9" name="Line 642"/>
              <p:cNvSpPr>
                <a:spLocks noChangeShapeType="1"/>
              </p:cNvSpPr>
              <p:nvPr/>
            </p:nvSpPr>
            <p:spPr bwMode="auto">
              <a:xfrm flipV="1">
                <a:off x="8715375" y="5802313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0" name="Line 643"/>
              <p:cNvSpPr>
                <a:spLocks noChangeShapeType="1"/>
              </p:cNvSpPr>
              <p:nvPr/>
            </p:nvSpPr>
            <p:spPr bwMode="auto">
              <a:xfrm>
                <a:off x="4606925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1" name="Line 644"/>
              <p:cNvSpPr>
                <a:spLocks noChangeShapeType="1"/>
              </p:cNvSpPr>
              <p:nvPr/>
            </p:nvSpPr>
            <p:spPr bwMode="auto">
              <a:xfrm>
                <a:off x="4967288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2" name="Line 645"/>
              <p:cNvSpPr>
                <a:spLocks noChangeShapeType="1"/>
              </p:cNvSpPr>
              <p:nvPr/>
            </p:nvSpPr>
            <p:spPr bwMode="auto">
              <a:xfrm>
                <a:off x="5327650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3" name="Line 646"/>
              <p:cNvSpPr>
                <a:spLocks noChangeShapeType="1"/>
              </p:cNvSpPr>
              <p:nvPr/>
            </p:nvSpPr>
            <p:spPr bwMode="auto">
              <a:xfrm>
                <a:off x="5688013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4" name="Line 647"/>
              <p:cNvSpPr>
                <a:spLocks noChangeShapeType="1"/>
              </p:cNvSpPr>
              <p:nvPr/>
            </p:nvSpPr>
            <p:spPr bwMode="auto">
              <a:xfrm>
                <a:off x="6048375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5" name="Line 648"/>
              <p:cNvSpPr>
                <a:spLocks noChangeShapeType="1"/>
              </p:cNvSpPr>
              <p:nvPr/>
            </p:nvSpPr>
            <p:spPr bwMode="auto">
              <a:xfrm>
                <a:off x="6408738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6" name="Line 649"/>
              <p:cNvSpPr>
                <a:spLocks noChangeShapeType="1"/>
              </p:cNvSpPr>
              <p:nvPr/>
            </p:nvSpPr>
            <p:spPr bwMode="auto">
              <a:xfrm>
                <a:off x="6769100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7" name="Line 650"/>
              <p:cNvSpPr>
                <a:spLocks noChangeShapeType="1"/>
              </p:cNvSpPr>
              <p:nvPr/>
            </p:nvSpPr>
            <p:spPr bwMode="auto">
              <a:xfrm>
                <a:off x="7129463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8" name="Line 651"/>
              <p:cNvSpPr>
                <a:spLocks noChangeShapeType="1"/>
              </p:cNvSpPr>
              <p:nvPr/>
            </p:nvSpPr>
            <p:spPr bwMode="auto">
              <a:xfrm>
                <a:off x="7489825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9" name="Line 652"/>
              <p:cNvSpPr>
                <a:spLocks noChangeShapeType="1"/>
              </p:cNvSpPr>
              <p:nvPr/>
            </p:nvSpPr>
            <p:spPr bwMode="auto">
              <a:xfrm>
                <a:off x="7850188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10" name="Line 653"/>
              <p:cNvSpPr>
                <a:spLocks noChangeShapeType="1"/>
              </p:cNvSpPr>
              <p:nvPr/>
            </p:nvSpPr>
            <p:spPr bwMode="auto">
              <a:xfrm>
                <a:off x="8210550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11" name="Line 654"/>
              <p:cNvSpPr>
                <a:spLocks noChangeShapeType="1"/>
              </p:cNvSpPr>
              <p:nvPr/>
            </p:nvSpPr>
            <p:spPr bwMode="auto">
              <a:xfrm>
                <a:off x="8570913" y="5946775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12" name="Oval 655"/>
              <p:cNvSpPr>
                <a:spLocks noChangeArrowheads="1"/>
              </p:cNvSpPr>
              <p:nvPr/>
            </p:nvSpPr>
            <p:spPr bwMode="auto">
              <a:xfrm>
                <a:off x="4718050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" name="Oval 656"/>
              <p:cNvSpPr>
                <a:spLocks noChangeArrowheads="1"/>
              </p:cNvSpPr>
              <p:nvPr/>
            </p:nvSpPr>
            <p:spPr bwMode="auto">
              <a:xfrm>
                <a:off x="5078413" y="5754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" name="Oval 657"/>
              <p:cNvSpPr>
                <a:spLocks noChangeArrowheads="1"/>
              </p:cNvSpPr>
              <p:nvPr/>
            </p:nvSpPr>
            <p:spPr bwMode="auto">
              <a:xfrm>
                <a:off x="5438775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5" name="Oval 658"/>
              <p:cNvSpPr>
                <a:spLocks noChangeArrowheads="1"/>
              </p:cNvSpPr>
              <p:nvPr/>
            </p:nvSpPr>
            <p:spPr bwMode="auto">
              <a:xfrm>
                <a:off x="5799138" y="5754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6" name="Oval 659"/>
              <p:cNvSpPr>
                <a:spLocks noChangeArrowheads="1"/>
              </p:cNvSpPr>
              <p:nvPr/>
            </p:nvSpPr>
            <p:spPr bwMode="auto">
              <a:xfrm>
                <a:off x="6159500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" name="Oval 660"/>
              <p:cNvSpPr>
                <a:spLocks noChangeArrowheads="1"/>
              </p:cNvSpPr>
              <p:nvPr/>
            </p:nvSpPr>
            <p:spPr bwMode="auto">
              <a:xfrm>
                <a:off x="6519863" y="5754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" name="Oval 661"/>
              <p:cNvSpPr>
                <a:spLocks noChangeArrowheads="1"/>
              </p:cNvSpPr>
              <p:nvPr/>
            </p:nvSpPr>
            <p:spPr bwMode="auto">
              <a:xfrm>
                <a:off x="6880225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9" name="Oval 662"/>
              <p:cNvSpPr>
                <a:spLocks noChangeArrowheads="1"/>
              </p:cNvSpPr>
              <p:nvPr/>
            </p:nvSpPr>
            <p:spPr bwMode="auto">
              <a:xfrm>
                <a:off x="7240588" y="5754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0" name="Oval 663"/>
              <p:cNvSpPr>
                <a:spLocks noChangeArrowheads="1"/>
              </p:cNvSpPr>
              <p:nvPr/>
            </p:nvSpPr>
            <p:spPr bwMode="auto">
              <a:xfrm>
                <a:off x="7600950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1" name="Oval 664"/>
              <p:cNvSpPr>
                <a:spLocks noChangeArrowheads="1"/>
              </p:cNvSpPr>
              <p:nvPr/>
            </p:nvSpPr>
            <p:spPr bwMode="auto">
              <a:xfrm>
                <a:off x="7961313" y="5754688"/>
                <a:ext cx="71437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2" name="Oval 665"/>
              <p:cNvSpPr>
                <a:spLocks noChangeArrowheads="1"/>
              </p:cNvSpPr>
              <p:nvPr/>
            </p:nvSpPr>
            <p:spPr bwMode="auto">
              <a:xfrm>
                <a:off x="8321675" y="5754688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3" name="Text Box 666"/>
              <p:cNvSpPr txBox="1">
                <a:spLocks noChangeArrowheads="1"/>
              </p:cNvSpPr>
              <p:nvPr/>
            </p:nvSpPr>
            <p:spPr bwMode="auto">
              <a:xfrm>
                <a:off x="2671763" y="746125"/>
                <a:ext cx="5683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>
                    <a:latin typeface="Arial" charset="0"/>
                  </a:rPr>
                  <a:t>input</a:t>
                </a:r>
              </a:p>
            </p:txBody>
          </p:sp>
          <p:sp>
            <p:nvSpPr>
              <p:cNvPr id="4024" name="AutoShape 667"/>
              <p:cNvSpPr>
                <a:spLocks/>
              </p:cNvSpPr>
              <p:nvPr/>
            </p:nvSpPr>
            <p:spPr bwMode="auto">
              <a:xfrm rot="5400000">
                <a:off x="3366294" y="5677694"/>
                <a:ext cx="215900" cy="1046162"/>
              </a:xfrm>
              <a:prstGeom prst="rightBrace">
                <a:avLst>
                  <a:gd name="adj1" fmla="val 4038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5" name="AutoShape 669"/>
              <p:cNvSpPr>
                <a:spLocks/>
              </p:cNvSpPr>
              <p:nvPr/>
            </p:nvSpPr>
            <p:spPr bwMode="auto">
              <a:xfrm rot="5400000">
                <a:off x="6642100" y="4057650"/>
                <a:ext cx="215900" cy="4286250"/>
              </a:xfrm>
              <a:prstGeom prst="rightBrace">
                <a:avLst>
                  <a:gd name="adj1" fmla="val 16544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6" name="Text Box 671"/>
              <p:cNvSpPr txBox="1">
                <a:spLocks noChangeArrowheads="1"/>
              </p:cNvSpPr>
              <p:nvPr/>
            </p:nvSpPr>
            <p:spPr bwMode="auto">
              <a:xfrm>
                <a:off x="3240088" y="4637088"/>
                <a:ext cx="565308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Arial" charset="0"/>
                  </a:rPr>
                  <a:t>. . . . . . . . . . . . . . . . . . . . . . . . . . . . . . . . .</a:t>
                </a:r>
              </a:p>
            </p:txBody>
          </p:sp>
          <p:sp>
            <p:nvSpPr>
              <p:cNvPr id="4027" name="Line 672"/>
              <p:cNvSpPr>
                <a:spLocks noChangeShapeType="1"/>
              </p:cNvSpPr>
              <p:nvPr/>
            </p:nvSpPr>
            <p:spPr bwMode="auto">
              <a:xfrm flipV="1">
                <a:off x="5110163" y="4497388"/>
                <a:ext cx="0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28" name="Oval 673"/>
              <p:cNvSpPr>
                <a:spLocks noChangeArrowheads="1"/>
              </p:cNvSpPr>
              <p:nvPr/>
            </p:nvSpPr>
            <p:spPr bwMode="auto">
              <a:xfrm>
                <a:off x="5076825" y="4449763"/>
                <a:ext cx="71438" cy="714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061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ADC</a:t>
            </a:r>
            <a:r>
              <a:rPr lang="zh-CN" altLang="en-US" dirty="0" smtClean="0"/>
              <a:t>技术现状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18944985"/>
              </p:ext>
            </p:extLst>
          </p:nvPr>
        </p:nvGraphicFramePr>
        <p:xfrm>
          <a:off x="75620" y="2159418"/>
          <a:ext cx="900476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596"/>
                <a:gridCol w="1125596"/>
                <a:gridCol w="1125596"/>
                <a:gridCol w="1125596"/>
                <a:gridCol w="1125596"/>
                <a:gridCol w="1125596"/>
                <a:gridCol w="1125596"/>
                <a:gridCol w="1125596"/>
              </a:tblGrid>
              <a:tr h="2000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ADC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AD9625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AD9680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ADC12D1800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ADC12J2700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ADC12J4000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ADS54J40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ADS54J60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000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Vendor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Resolution /bits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Sample rate /GSPS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2~2.6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1.8/3.6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2.7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Channel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2/1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FPBW</a:t>
                      </a:r>
                      <a:r>
                        <a:rPr lang="en-US" altLang="zh-CN" sz="11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/GHz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2.8/1.25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Architecture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solidFill>
                            <a:srgbClr val="FF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Pipelined</a:t>
                      </a:r>
                      <a:endParaRPr lang="zh-CN" altLang="en-US" sz="1100" dirty="0">
                        <a:solidFill>
                          <a:srgbClr val="FF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FF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Pipelined</a:t>
                      </a:r>
                      <a:endParaRPr lang="zh-CN" altLang="en-US" sz="1100" dirty="0" smtClean="0">
                        <a:solidFill>
                          <a:srgbClr val="FF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Folding interpolating</a:t>
                      </a:r>
                      <a:endParaRPr lang="zh-CN" altLang="en-US" sz="1100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Folding interpolating</a:t>
                      </a:r>
                      <a:endParaRPr lang="zh-CN" altLang="en-US" sz="1100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Folding interpolating</a:t>
                      </a:r>
                      <a:endParaRPr lang="zh-CN" altLang="en-US" sz="1100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Folding interpolating</a:t>
                      </a:r>
                      <a:endParaRPr lang="zh-CN" altLang="en-US" sz="1100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Folding interpolating</a:t>
                      </a:r>
                      <a:endParaRPr lang="zh-CN" altLang="en-US" sz="1100" dirty="0" smtClean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Power /W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3.3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2.25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2.66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2.8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6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State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Active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Active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Active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Active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Active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Preview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Preview</a:t>
                      </a:r>
                      <a:endParaRPr lang="zh-CN" altLang="en-US" sz="11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2A72E7-A134-402C-82BC-11E7B2E4A92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19200" y="5936715"/>
            <a:ext cx="1614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Update July, 2015</a:t>
            </a:r>
            <a:endParaRPr lang="zh-CN" alt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0069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788125-C64C-4280-94A6-03FBC982FEB6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99586" y="2967335"/>
            <a:ext cx="45448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MAHALO!</a:t>
            </a:r>
            <a:endParaRPr lang="zh-CN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02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传统核电子学技术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传统技术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电荷测量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时间</a:t>
            </a:r>
            <a:r>
              <a:rPr lang="zh-CN" altLang="en-US" dirty="0" smtClean="0"/>
              <a:t>测量</a:t>
            </a:r>
            <a:endParaRPr lang="en-US" altLang="zh-CN" dirty="0" smtClean="0"/>
          </a:p>
          <a:p>
            <a:r>
              <a:rPr lang="zh-CN" altLang="en-US" dirty="0" smtClean="0"/>
              <a:t>当代物理实验特征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高计数率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信号堆积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大规模、多通道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集成度、功耗、成本</a:t>
            </a:r>
            <a:endParaRPr lang="en-US" altLang="zh-CN" dirty="0" smtClean="0"/>
          </a:p>
          <a:p>
            <a:r>
              <a:rPr lang="zh-CN" altLang="en-US" dirty="0" smtClean="0"/>
              <a:t>传统技术路线缺陷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复杂模拟电路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成型电路损失物理信息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测量单一物理量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双峰分辨差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多参数测量器件成倍增加</a:t>
            </a:r>
          </a:p>
          <a:p>
            <a:pPr lvl="1"/>
            <a:r>
              <a:rPr lang="zh-CN" altLang="en-US" dirty="0" smtClean="0"/>
              <a:t>不同</a:t>
            </a:r>
            <a:r>
              <a:rPr lang="zh-CN" altLang="en-US" dirty="0"/>
              <a:t>探测器的电路不同</a:t>
            </a:r>
            <a:endParaRPr lang="en-US" alt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CEEEBD-1550-44C2-9449-2CF74D6A3E55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8" name="Rectangle 595"/>
          <p:cNvSpPr>
            <a:spLocks noChangeArrowheads="1"/>
          </p:cNvSpPr>
          <p:nvPr/>
        </p:nvSpPr>
        <p:spPr bwMode="auto">
          <a:xfrm>
            <a:off x="4928230" y="2072750"/>
            <a:ext cx="965200" cy="61838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Line 596"/>
          <p:cNvSpPr>
            <a:spLocks noChangeShapeType="1"/>
          </p:cNvSpPr>
          <p:nvPr/>
        </p:nvSpPr>
        <p:spPr bwMode="auto">
          <a:xfrm>
            <a:off x="5904186" y="2388950"/>
            <a:ext cx="197261" cy="1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Line 597"/>
          <p:cNvSpPr>
            <a:spLocks noChangeShapeType="1"/>
          </p:cNvSpPr>
          <p:nvPr/>
        </p:nvSpPr>
        <p:spPr bwMode="auto">
          <a:xfrm>
            <a:off x="6090755" y="1838350"/>
            <a:ext cx="10692" cy="1069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ine 598"/>
          <p:cNvSpPr>
            <a:spLocks noChangeShapeType="1"/>
          </p:cNvSpPr>
          <p:nvPr/>
        </p:nvSpPr>
        <p:spPr bwMode="auto">
          <a:xfrm>
            <a:off x="7357501" y="1838350"/>
            <a:ext cx="4818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599"/>
          <p:cNvSpPr>
            <a:spLocks noChangeArrowheads="1"/>
          </p:cNvSpPr>
          <p:nvPr/>
        </p:nvSpPr>
        <p:spPr bwMode="auto">
          <a:xfrm>
            <a:off x="7826375" y="1526720"/>
            <a:ext cx="936625" cy="62326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Q-ADC</a:t>
            </a:r>
          </a:p>
        </p:txBody>
      </p:sp>
      <p:sp>
        <p:nvSpPr>
          <p:cNvPr id="13" name="Rectangle 600"/>
          <p:cNvSpPr>
            <a:spLocks noChangeArrowheads="1"/>
          </p:cNvSpPr>
          <p:nvPr/>
        </p:nvSpPr>
        <p:spPr bwMode="auto">
          <a:xfrm>
            <a:off x="6306655" y="2691130"/>
            <a:ext cx="1050846" cy="431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Disc.</a:t>
            </a:r>
          </a:p>
        </p:txBody>
      </p:sp>
      <p:sp>
        <p:nvSpPr>
          <p:cNvPr id="14" name="Line 601"/>
          <p:cNvSpPr>
            <a:spLocks noChangeShapeType="1"/>
          </p:cNvSpPr>
          <p:nvPr/>
        </p:nvSpPr>
        <p:spPr bwMode="auto">
          <a:xfrm flipV="1">
            <a:off x="7357501" y="2892542"/>
            <a:ext cx="265979" cy="2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602"/>
          <p:cNvSpPr>
            <a:spLocks noChangeShapeType="1"/>
          </p:cNvSpPr>
          <p:nvPr/>
        </p:nvSpPr>
        <p:spPr bwMode="auto">
          <a:xfrm>
            <a:off x="7623480" y="2567209"/>
            <a:ext cx="0" cy="6503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603"/>
          <p:cNvSpPr>
            <a:spLocks noChangeArrowheads="1"/>
          </p:cNvSpPr>
          <p:nvPr/>
        </p:nvSpPr>
        <p:spPr bwMode="auto">
          <a:xfrm>
            <a:off x="7826374" y="2261534"/>
            <a:ext cx="936625" cy="58959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</a:p>
        </p:txBody>
      </p:sp>
      <p:sp>
        <p:nvSpPr>
          <p:cNvPr id="17" name="Line 604"/>
          <p:cNvSpPr>
            <a:spLocks noChangeShapeType="1"/>
          </p:cNvSpPr>
          <p:nvPr/>
        </p:nvSpPr>
        <p:spPr bwMode="auto">
          <a:xfrm>
            <a:off x="7623480" y="256409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605"/>
          <p:cNvSpPr>
            <a:spLocks noChangeArrowheads="1"/>
          </p:cNvSpPr>
          <p:nvPr/>
        </p:nvSpPr>
        <p:spPr bwMode="auto">
          <a:xfrm>
            <a:off x="7826375" y="2941615"/>
            <a:ext cx="936625" cy="57022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Trigger</a:t>
            </a:r>
          </a:p>
        </p:txBody>
      </p:sp>
      <p:sp>
        <p:nvSpPr>
          <p:cNvPr id="19" name="Line 606"/>
          <p:cNvSpPr>
            <a:spLocks noChangeShapeType="1"/>
          </p:cNvSpPr>
          <p:nvPr/>
        </p:nvSpPr>
        <p:spPr bwMode="auto">
          <a:xfrm flipH="1">
            <a:off x="7623480" y="32265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ine 608"/>
          <p:cNvSpPr>
            <a:spLocks noChangeShapeType="1"/>
          </p:cNvSpPr>
          <p:nvPr/>
        </p:nvSpPr>
        <p:spPr bwMode="auto">
          <a:xfrm>
            <a:off x="6090755" y="290796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613" descr="wave_man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3037" y="3673529"/>
            <a:ext cx="3209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Line 614"/>
          <p:cNvSpPr>
            <a:spLocks noChangeShapeType="1"/>
          </p:cNvSpPr>
          <p:nvPr/>
        </p:nvSpPr>
        <p:spPr bwMode="auto">
          <a:xfrm>
            <a:off x="5643563" y="5167313"/>
            <a:ext cx="2592387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Line 615"/>
          <p:cNvSpPr>
            <a:spLocks noChangeShapeType="1"/>
          </p:cNvSpPr>
          <p:nvPr/>
        </p:nvSpPr>
        <p:spPr bwMode="auto">
          <a:xfrm>
            <a:off x="5774422" y="4303713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ine 616"/>
          <p:cNvSpPr>
            <a:spLocks noChangeShapeType="1"/>
          </p:cNvSpPr>
          <p:nvPr/>
        </p:nvSpPr>
        <p:spPr bwMode="auto">
          <a:xfrm>
            <a:off x="5847447" y="4303713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Line 617"/>
          <p:cNvSpPr>
            <a:spLocks noChangeShapeType="1"/>
          </p:cNvSpPr>
          <p:nvPr/>
        </p:nvSpPr>
        <p:spPr bwMode="auto">
          <a:xfrm>
            <a:off x="6101447" y="4303713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Line 618"/>
          <p:cNvSpPr>
            <a:spLocks noChangeShapeType="1"/>
          </p:cNvSpPr>
          <p:nvPr/>
        </p:nvSpPr>
        <p:spPr bwMode="auto">
          <a:xfrm>
            <a:off x="6169709" y="4303713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Line 619"/>
          <p:cNvSpPr>
            <a:spLocks noChangeShapeType="1"/>
          </p:cNvSpPr>
          <p:nvPr/>
        </p:nvSpPr>
        <p:spPr bwMode="auto">
          <a:xfrm>
            <a:off x="6476097" y="4318000"/>
            <a:ext cx="0" cy="1008063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Line 620"/>
          <p:cNvSpPr>
            <a:spLocks noChangeShapeType="1"/>
          </p:cNvSpPr>
          <p:nvPr/>
        </p:nvSpPr>
        <p:spPr bwMode="auto">
          <a:xfrm>
            <a:off x="6677709" y="4303713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Line 621"/>
          <p:cNvSpPr>
            <a:spLocks noChangeShapeType="1"/>
          </p:cNvSpPr>
          <p:nvPr/>
        </p:nvSpPr>
        <p:spPr bwMode="auto">
          <a:xfrm>
            <a:off x="6750734" y="4308475"/>
            <a:ext cx="0" cy="1008063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Line 622"/>
          <p:cNvSpPr>
            <a:spLocks noChangeShapeType="1"/>
          </p:cNvSpPr>
          <p:nvPr/>
        </p:nvSpPr>
        <p:spPr bwMode="auto">
          <a:xfrm>
            <a:off x="6947584" y="4313238"/>
            <a:ext cx="0" cy="100806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Line 623"/>
          <p:cNvSpPr>
            <a:spLocks noChangeShapeType="1"/>
          </p:cNvSpPr>
          <p:nvPr/>
        </p:nvSpPr>
        <p:spPr bwMode="auto">
          <a:xfrm>
            <a:off x="7063472" y="4318000"/>
            <a:ext cx="0" cy="1008063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Box 624"/>
          <p:cNvSpPr txBox="1">
            <a:spLocks noChangeArrowheads="1"/>
          </p:cNvSpPr>
          <p:nvPr/>
        </p:nvSpPr>
        <p:spPr bwMode="auto">
          <a:xfrm>
            <a:off x="6172200" y="5297215"/>
            <a:ext cx="2767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Moving average baseline</a:t>
            </a:r>
          </a:p>
        </p:txBody>
      </p:sp>
      <p:sp>
        <p:nvSpPr>
          <p:cNvPr id="33" name="Text Box 625"/>
          <p:cNvSpPr txBox="1">
            <a:spLocks noChangeArrowheads="1"/>
          </p:cNvSpPr>
          <p:nvPr/>
        </p:nvSpPr>
        <p:spPr bwMode="auto">
          <a:xfrm rot="16200000">
            <a:off x="6265902" y="3804872"/>
            <a:ext cx="461665" cy="52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hits</a:t>
            </a:r>
            <a:endParaRPr 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600"/>
          <p:cNvSpPr>
            <a:spLocks noChangeArrowheads="1"/>
          </p:cNvSpPr>
          <p:nvPr/>
        </p:nvSpPr>
        <p:spPr bwMode="auto">
          <a:xfrm>
            <a:off x="6306655" y="1526720"/>
            <a:ext cx="1050846" cy="62326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Preamp</a:t>
            </a:r>
          </a:p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&amp; shaper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Line 608"/>
          <p:cNvSpPr>
            <a:spLocks noChangeShapeType="1"/>
          </p:cNvSpPr>
          <p:nvPr/>
        </p:nvSpPr>
        <p:spPr bwMode="auto">
          <a:xfrm>
            <a:off x="6093564" y="18383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47"/>
          <p:cNvSpPr txBox="1"/>
          <p:nvPr/>
        </p:nvSpPr>
        <p:spPr>
          <a:xfrm>
            <a:off x="883708" y="4515083"/>
            <a:ext cx="768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1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2D7AE-5342-43D9-AE6B-DEFC97B31815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34C19-0514-4C73-95DF-16C4A173E46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 bwMode="auto">
          <a:xfrm>
            <a:off x="1219200" y="1604143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当代粒子物理与核物理实验电子学特点</a:t>
            </a:r>
            <a:endParaRPr lang="en-US" altLang="zh-CN" sz="3200" i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219200" y="2502780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</a:t>
            </a:r>
            <a:r>
              <a:rPr lang="zh-CN" altLang="en-US" sz="3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技术原理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1219200" y="3401417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波形数字化在物理实验中应用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219200" y="4300054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电子学系统设计与实现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1219200" y="5198691"/>
            <a:ext cx="7467600" cy="666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波形数字化前景展望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5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波形数字化技术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E4F78-E367-40B5-880C-F44F66ABA195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8" name="Freeform 3" descr="Wide upward diagonal"/>
          <p:cNvSpPr>
            <a:spLocks/>
          </p:cNvSpPr>
          <p:nvPr/>
        </p:nvSpPr>
        <p:spPr bwMode="auto">
          <a:xfrm>
            <a:off x="2344738" y="2372962"/>
            <a:ext cx="358775" cy="574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181"/>
              </a:cxn>
              <a:cxn ang="0">
                <a:pos x="0" y="362"/>
              </a:cxn>
              <a:cxn ang="0">
                <a:pos x="0" y="0"/>
              </a:cxn>
            </a:cxnLst>
            <a:rect l="0" t="0" r="r" b="b"/>
            <a:pathLst>
              <a:path w="226" h="362">
                <a:moveTo>
                  <a:pt x="0" y="0"/>
                </a:moveTo>
                <a:lnTo>
                  <a:pt x="226" y="181"/>
                </a:lnTo>
                <a:lnTo>
                  <a:pt x="0" y="362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rgbClr val="00FF00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1695450" y="2660299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2703513" y="2655537"/>
            <a:ext cx="669925" cy="4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543675" y="1791937"/>
            <a:ext cx="936625" cy="71596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21078" y="1647474"/>
            <a:ext cx="13696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Q-sensitive</a:t>
            </a:r>
          </a:p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Preamplifier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69975" y="2439637"/>
            <a:ext cx="625475" cy="360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47441" y="2050698"/>
            <a:ext cx="1037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373438" y="2439637"/>
            <a:ext cx="720725" cy="431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4095750" y="2655537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270643" y="1814162"/>
            <a:ext cx="870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Shaper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5175250" y="2150712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5175250" y="2150712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391150" y="3015899"/>
            <a:ext cx="647700" cy="5746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>
            <a:off x="5607050" y="3087337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>
            <a:off x="5462588" y="3519604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>
            <a:off x="5822950" y="3087337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5607050" y="3303237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5175250" y="3303237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6543675" y="2947637"/>
            <a:ext cx="936625" cy="71596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6038850" y="3303237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847487" y="3716915"/>
            <a:ext cx="3751289" cy="1230315"/>
            <a:chOff x="184" y="2072"/>
            <a:chExt cx="2589" cy="775"/>
          </a:xfrm>
        </p:grpSpPr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1932" y="2396"/>
              <a:ext cx="841" cy="451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866" y="2072"/>
              <a:ext cx="12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Trans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impedance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Preamplifier</a:t>
              </a: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1925" y="2504"/>
              <a:ext cx="84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波形数字化</a:t>
              </a:r>
              <a:endParaRPr 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9" descr="Wide upward diagonal"/>
            <p:cNvSpPr>
              <a:spLocks/>
            </p:cNvSpPr>
            <p:nvPr/>
          </p:nvSpPr>
          <p:spPr bwMode="auto">
            <a:xfrm>
              <a:off x="1177" y="2433"/>
              <a:ext cx="226" cy="3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181"/>
                </a:cxn>
                <a:cxn ang="0">
                  <a:pos x="0" y="362"/>
                </a:cxn>
                <a:cxn ang="0">
                  <a:pos x="0" y="0"/>
                </a:cxn>
              </a:cxnLst>
              <a:rect l="0" t="0" r="r" b="b"/>
              <a:pathLst>
                <a:path w="226" h="362">
                  <a:moveTo>
                    <a:pt x="0" y="0"/>
                  </a:moveTo>
                  <a:lnTo>
                    <a:pt x="226" y="181"/>
                  </a:lnTo>
                  <a:lnTo>
                    <a:pt x="0" y="362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rgbClr val="00FF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H="1">
              <a:off x="688" y="2614"/>
              <a:ext cx="4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 flipH="1">
              <a:off x="1387" y="2614"/>
              <a:ext cx="5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335" y="2475"/>
              <a:ext cx="421" cy="22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184" y="2216"/>
              <a:ext cx="71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Detector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7543800" y="1934812"/>
            <a:ext cx="134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Amplitude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7696200" y="3111149"/>
            <a:ext cx="726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</a:t>
            </a:r>
          </a:p>
        </p:txBody>
      </p:sp>
      <p:grpSp>
        <p:nvGrpSpPr>
          <p:cNvPr id="42" name="Group 38"/>
          <p:cNvGrpSpPr>
            <a:grpSpLocks/>
          </p:cNvGrpSpPr>
          <p:nvPr/>
        </p:nvGrpSpPr>
        <p:grpSpPr bwMode="auto">
          <a:xfrm>
            <a:off x="3979864" y="1647474"/>
            <a:ext cx="1309688" cy="1223963"/>
            <a:chOff x="2127" y="618"/>
            <a:chExt cx="825" cy="771"/>
          </a:xfrm>
        </p:grpSpPr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2335" y="1117"/>
              <a:ext cx="454" cy="27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2127" y="618"/>
              <a:ext cx="82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Baseline</a:t>
              </a:r>
            </a:p>
            <a:p>
              <a:pPr algn="ctr"/>
              <a:r>
                <a:rPr 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Restoration</a:t>
              </a:r>
            </a:p>
          </p:txBody>
        </p:sp>
      </p:grp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1106904" y="3078017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传统技术路线</a:t>
            </a:r>
            <a:endParaRPr 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839174" y="3790630"/>
            <a:ext cx="2262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波形数字化技术路线</a:t>
            </a:r>
            <a:endParaRPr 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左大括号 47"/>
          <p:cNvSpPr/>
          <p:nvPr/>
        </p:nvSpPr>
        <p:spPr>
          <a:xfrm>
            <a:off x="7480300" y="4141567"/>
            <a:ext cx="155448" cy="914400"/>
          </a:xfrm>
          <a:prstGeom prst="leftBrac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7696200" y="3931779"/>
            <a:ext cx="134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Amplitude</a:t>
            </a: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7696200" y="4414101"/>
            <a:ext cx="726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</a:t>
            </a:r>
          </a:p>
        </p:txBody>
      </p:sp>
      <p:sp>
        <p:nvSpPr>
          <p:cNvPr id="51" name="Text Box 37"/>
          <p:cNvSpPr txBox="1">
            <a:spLocks noChangeArrowheads="1"/>
          </p:cNvSpPr>
          <p:nvPr/>
        </p:nvSpPr>
        <p:spPr bwMode="auto">
          <a:xfrm>
            <a:off x="7691278" y="4923450"/>
            <a:ext cx="792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Event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AutoShape 105"/>
          <p:cNvSpPr>
            <a:spLocks noChangeArrowheads="1"/>
          </p:cNvSpPr>
          <p:nvPr/>
        </p:nvSpPr>
        <p:spPr bwMode="auto">
          <a:xfrm>
            <a:off x="1666815" y="2372481"/>
            <a:ext cx="6196536" cy="1260568"/>
          </a:xfrm>
          <a:prstGeom prst="horizontalScroll">
            <a:avLst>
              <a:gd name="adj" fmla="val 125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sz="4000" b="1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凭尔几路来，我只一路去</a:t>
            </a:r>
            <a:endParaRPr lang="zh-CN" altLang="en-US" sz="40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2" name="Line 31"/>
          <p:cNvSpPr>
            <a:spLocks noChangeShapeType="1"/>
          </p:cNvSpPr>
          <p:nvPr/>
        </p:nvSpPr>
        <p:spPr bwMode="auto">
          <a:xfrm flipH="1" flipV="1">
            <a:off x="4598775" y="4596179"/>
            <a:ext cx="2881523" cy="2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1541463" y="5114159"/>
          <a:ext cx="6059487" cy="1055687"/>
        </p:xfrm>
        <a:graphic>
          <a:graphicData uri="http://schemas.openxmlformats.org/presentationml/2006/ole">
            <p:oleObj spid="_x0000_s138242" name="Visio" r:id="rId3" imgW="6058800" imgH="1055520" progId="Visio.Drawing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6548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波形数字化方案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SCA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1219199" y="2174875"/>
            <a:ext cx="3862108" cy="1932042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S</a:t>
            </a:r>
            <a:r>
              <a:rPr lang="en-US" altLang="zh-CN" dirty="0"/>
              <a:t>witch </a:t>
            </a:r>
            <a:r>
              <a:rPr lang="en-US" altLang="zh-CN" dirty="0">
                <a:solidFill>
                  <a:srgbClr val="C00000"/>
                </a:solidFill>
              </a:rPr>
              <a:t>C</a:t>
            </a:r>
            <a:r>
              <a:rPr lang="en-US" altLang="zh-CN" dirty="0"/>
              <a:t>apacitor </a:t>
            </a:r>
            <a:r>
              <a:rPr lang="en-US" altLang="zh-CN" dirty="0" smtClean="0">
                <a:solidFill>
                  <a:srgbClr val="C00000"/>
                </a:solidFill>
              </a:rPr>
              <a:t>A</a:t>
            </a:r>
            <a:r>
              <a:rPr lang="en-US" altLang="zh-CN" dirty="0" smtClean="0"/>
              <a:t>rrays</a:t>
            </a:r>
          </a:p>
          <a:p>
            <a:pPr lvl="1"/>
            <a:r>
              <a:rPr lang="zh-CN" altLang="en-US" dirty="0">
                <a:sym typeface="Wingdings 2" pitchFamily="18" charset="2"/>
              </a:rPr>
              <a:t>超高速模拟采样、模拟存储</a:t>
            </a:r>
            <a:endParaRPr lang="zh-CN" altLang="en-US" dirty="0"/>
          </a:p>
          <a:p>
            <a:r>
              <a:rPr lang="zh-CN" altLang="en-US" dirty="0" smtClean="0"/>
              <a:t>低速高精度</a:t>
            </a:r>
            <a:r>
              <a:rPr lang="en-US" altLang="zh-CN" dirty="0" smtClean="0"/>
              <a:t>ADC</a:t>
            </a:r>
          </a:p>
          <a:p>
            <a:r>
              <a:rPr lang="zh-CN" altLang="en-US" dirty="0" smtClean="0"/>
              <a:t>优点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功耗低、集成度高</a:t>
            </a:r>
            <a:endParaRPr lang="en-US" altLang="zh-CN" dirty="0" smtClean="0"/>
          </a:p>
          <a:p>
            <a:r>
              <a:rPr lang="zh-CN" altLang="en-US" dirty="0" smtClean="0"/>
              <a:t>缺点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死时间大、</a:t>
            </a:r>
            <a:r>
              <a:rPr lang="en-US" altLang="zh-CN" dirty="0" smtClean="0"/>
              <a:t>SCA</a:t>
            </a:r>
            <a:r>
              <a:rPr lang="zh-CN" altLang="en-US" dirty="0" smtClean="0"/>
              <a:t>设计难点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 smtClean="0"/>
              <a:t>基于高速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4"/>
          </p:nvPr>
        </p:nvSpPr>
        <p:spPr>
          <a:xfrm>
            <a:off x="5081308" y="2174875"/>
            <a:ext cx="3855585" cy="1932042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 smtClean="0"/>
              <a:t>高速</a:t>
            </a:r>
            <a:r>
              <a:rPr lang="en-US" altLang="zh-CN" dirty="0" smtClean="0"/>
              <a:t>ADC</a:t>
            </a:r>
          </a:p>
          <a:p>
            <a:pPr lvl="1"/>
            <a:r>
              <a:rPr lang="zh-CN" altLang="en-US" dirty="0" smtClean="0"/>
              <a:t>采样</a:t>
            </a:r>
            <a:r>
              <a:rPr lang="en-US" altLang="zh-CN" dirty="0" smtClean="0"/>
              <a:t>+A/D</a:t>
            </a:r>
            <a:r>
              <a:rPr lang="zh-CN" altLang="en-US" dirty="0" smtClean="0"/>
              <a:t>变换</a:t>
            </a:r>
            <a:endParaRPr lang="en-US" altLang="zh-CN" dirty="0" smtClean="0"/>
          </a:p>
          <a:p>
            <a:r>
              <a:rPr lang="zh-CN" altLang="en-US" dirty="0" smtClean="0"/>
              <a:t>优点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电路简单、无死时间</a:t>
            </a:r>
            <a:endParaRPr lang="en-US" altLang="zh-CN" dirty="0" smtClean="0"/>
          </a:p>
          <a:p>
            <a:r>
              <a:rPr lang="zh-CN" altLang="en-US" dirty="0" smtClean="0"/>
              <a:t>缺点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功耗大、受制于</a:t>
            </a:r>
            <a:r>
              <a:rPr lang="en-US" altLang="zh-CN" dirty="0" smtClean="0"/>
              <a:t>ADC</a:t>
            </a:r>
            <a:r>
              <a:rPr lang="zh-CN" altLang="en-US" dirty="0" smtClean="0"/>
              <a:t>技术发展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CDE9AE-B402-48B4-B02B-A4B26BA418D0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3B6BB-C101-4250-9180-CE9CD2272C81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6659" y="3994763"/>
            <a:ext cx="3050141" cy="213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282"/>
          <p:cNvGrpSpPr>
            <a:grpSpLocks/>
          </p:cNvGrpSpPr>
          <p:nvPr/>
        </p:nvGrpSpPr>
        <p:grpSpPr bwMode="auto">
          <a:xfrm>
            <a:off x="1040947" y="4106917"/>
            <a:ext cx="3861072" cy="2137575"/>
            <a:chOff x="579" y="2456"/>
            <a:chExt cx="3956" cy="1763"/>
          </a:xfrm>
        </p:grpSpPr>
        <p:sp>
          <p:nvSpPr>
            <p:cNvPr id="14" name="Rectangle 252"/>
            <p:cNvSpPr>
              <a:spLocks noChangeArrowheads="1"/>
            </p:cNvSpPr>
            <p:nvPr/>
          </p:nvSpPr>
          <p:spPr bwMode="auto">
            <a:xfrm>
              <a:off x="3895" y="3015"/>
              <a:ext cx="572" cy="405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66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36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Rectangle 253"/>
            <p:cNvSpPr>
              <a:spLocks noChangeArrowheads="1"/>
            </p:cNvSpPr>
            <p:nvPr/>
          </p:nvSpPr>
          <p:spPr bwMode="auto">
            <a:xfrm>
              <a:off x="3892" y="3072"/>
              <a:ext cx="643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altLang="zh-CN" sz="1600" dirty="0">
                  <a:solidFill>
                    <a:srgbClr val="000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 2" pitchFamily="18" charset="2"/>
                </a:rPr>
                <a:t>ADC</a:t>
              </a:r>
              <a:endParaRPr kumimoji="1" lang="zh-CN" altLang="en-US" sz="16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itchFamily="18" charset="2"/>
              </a:endParaRPr>
            </a:p>
          </p:txBody>
        </p:sp>
        <p:sp>
          <p:nvSpPr>
            <p:cNvPr id="16" name="Line 256"/>
            <p:cNvSpPr>
              <a:spLocks noChangeShapeType="1"/>
            </p:cNvSpPr>
            <p:nvPr/>
          </p:nvSpPr>
          <p:spPr bwMode="auto">
            <a:xfrm>
              <a:off x="3514" y="3245"/>
              <a:ext cx="181" cy="0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zh-CN" altLang="en-US" sz="36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257"/>
            <p:cNvSpPr>
              <a:spLocks noChangeShapeType="1"/>
            </p:cNvSpPr>
            <p:nvPr/>
          </p:nvSpPr>
          <p:spPr bwMode="auto">
            <a:xfrm rot="-5400000">
              <a:off x="3514" y="3245"/>
              <a:ext cx="181" cy="0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endParaRPr lang="zh-CN" altLang="en-US" sz="36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Group 281"/>
            <p:cNvGrpSpPr>
              <a:grpSpLocks/>
            </p:cNvGrpSpPr>
            <p:nvPr/>
          </p:nvGrpSpPr>
          <p:grpSpPr bwMode="auto">
            <a:xfrm>
              <a:off x="579" y="2456"/>
              <a:ext cx="2710" cy="1763"/>
              <a:chOff x="579" y="2456"/>
              <a:chExt cx="2710" cy="1763"/>
            </a:xfrm>
          </p:grpSpPr>
          <p:sp>
            <p:nvSpPr>
              <p:cNvPr id="19" name="Line 264"/>
              <p:cNvSpPr>
                <a:spLocks noChangeShapeType="1"/>
              </p:cNvSpPr>
              <p:nvPr/>
            </p:nvSpPr>
            <p:spPr bwMode="auto">
              <a:xfrm>
                <a:off x="1583" y="2834"/>
                <a:ext cx="149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1565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Oval 6"/>
              <p:cNvSpPr>
                <a:spLocks noChangeArrowheads="1"/>
              </p:cNvSpPr>
              <p:nvPr/>
            </p:nvSpPr>
            <p:spPr bwMode="auto">
              <a:xfrm>
                <a:off x="1629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93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1757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1"/>
              <p:cNvSpPr>
                <a:spLocks/>
              </p:cNvSpPr>
              <p:nvPr/>
            </p:nvSpPr>
            <p:spPr bwMode="auto">
              <a:xfrm>
                <a:off x="1820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1884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1948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Oval 15"/>
              <p:cNvSpPr>
                <a:spLocks noChangeArrowheads="1"/>
              </p:cNvSpPr>
              <p:nvPr/>
            </p:nvSpPr>
            <p:spPr bwMode="auto">
              <a:xfrm>
                <a:off x="2012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2075" y="2782"/>
                <a:ext cx="65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2140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>
                <a:off x="2203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267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2331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Oval 24"/>
              <p:cNvSpPr>
                <a:spLocks noChangeArrowheads="1"/>
              </p:cNvSpPr>
              <p:nvPr/>
            </p:nvSpPr>
            <p:spPr bwMode="auto">
              <a:xfrm>
                <a:off x="2395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26"/>
              <p:cNvSpPr>
                <a:spLocks/>
              </p:cNvSpPr>
              <p:nvPr/>
            </p:nvSpPr>
            <p:spPr bwMode="auto">
              <a:xfrm>
                <a:off x="2458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Oval 27"/>
              <p:cNvSpPr>
                <a:spLocks noChangeArrowheads="1"/>
              </p:cNvSpPr>
              <p:nvPr/>
            </p:nvSpPr>
            <p:spPr bwMode="auto">
              <a:xfrm>
                <a:off x="2522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2586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Oval 30"/>
              <p:cNvSpPr>
                <a:spLocks noChangeArrowheads="1"/>
              </p:cNvSpPr>
              <p:nvPr/>
            </p:nvSpPr>
            <p:spPr bwMode="auto">
              <a:xfrm>
                <a:off x="2650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2713" y="2782"/>
                <a:ext cx="65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Oval 33"/>
              <p:cNvSpPr>
                <a:spLocks noChangeArrowheads="1"/>
              </p:cNvSpPr>
              <p:nvPr/>
            </p:nvSpPr>
            <p:spPr bwMode="auto">
              <a:xfrm>
                <a:off x="2778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5"/>
              <p:cNvSpPr>
                <a:spLocks/>
              </p:cNvSpPr>
              <p:nvPr/>
            </p:nvSpPr>
            <p:spPr bwMode="auto">
              <a:xfrm>
                <a:off x="2841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Oval 36"/>
              <p:cNvSpPr>
                <a:spLocks noChangeArrowheads="1"/>
              </p:cNvSpPr>
              <p:nvPr/>
            </p:nvSpPr>
            <p:spPr bwMode="auto">
              <a:xfrm>
                <a:off x="2905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2969" y="2782"/>
                <a:ext cx="64" cy="108"/>
              </a:xfrm>
              <a:custGeom>
                <a:avLst/>
                <a:gdLst>
                  <a:gd name="T0" fmla="*/ 0 w 46"/>
                  <a:gd name="T1" fmla="*/ 0 h 90"/>
                  <a:gd name="T2" fmla="*/ 356 w 46"/>
                  <a:gd name="T3" fmla="*/ 156 h 90"/>
                  <a:gd name="T4" fmla="*/ 0 w 46"/>
                  <a:gd name="T5" fmla="*/ 311 h 90"/>
                  <a:gd name="T6" fmla="*/ 0 w 46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90"/>
                  <a:gd name="T14" fmla="*/ 46 w 46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90">
                    <a:moveTo>
                      <a:pt x="0" y="0"/>
                    </a:moveTo>
                    <a:lnTo>
                      <a:pt x="46" y="45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 algn="ctr">
                <a:solidFill>
                  <a:srgbClr val="7D6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Oval 39"/>
              <p:cNvSpPr>
                <a:spLocks noChangeArrowheads="1"/>
              </p:cNvSpPr>
              <p:nvPr/>
            </p:nvSpPr>
            <p:spPr bwMode="auto">
              <a:xfrm>
                <a:off x="3033" y="2818"/>
                <a:ext cx="31" cy="35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0"/>
                  </a:spcBef>
                  <a:defRPr/>
                </a:pPr>
                <a:endParaRPr lang="zh-CN" altLang="en-US" sz="1800" b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/>
            </p:nvSpPr>
            <p:spPr bwMode="auto">
              <a:xfrm>
                <a:off x="1789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 flipH="1">
                <a:off x="1741" y="3324"/>
                <a:ext cx="48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/>
            </p:nvSpPr>
            <p:spPr bwMode="auto">
              <a:xfrm>
                <a:off x="1725" y="3289"/>
                <a:ext cx="32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1725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auto">
              <a:xfrm>
                <a:off x="1725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1661" y="3469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auto">
              <a:xfrm>
                <a:off x="1661" y="3506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1725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>
                <a:off x="1693" y="3614"/>
                <a:ext cx="64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2045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auto">
              <a:xfrm flipH="1">
                <a:off x="1996" y="3324"/>
                <a:ext cx="49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auto">
              <a:xfrm>
                <a:off x="1981" y="3289"/>
                <a:ext cx="32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auto">
              <a:xfrm>
                <a:off x="1981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Line 54"/>
              <p:cNvSpPr>
                <a:spLocks noChangeShapeType="1"/>
              </p:cNvSpPr>
              <p:nvPr/>
            </p:nvSpPr>
            <p:spPr bwMode="auto">
              <a:xfrm>
                <a:off x="1981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auto">
              <a:xfrm>
                <a:off x="1917" y="3469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1917" y="3506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Line 57"/>
              <p:cNvSpPr>
                <a:spLocks noChangeShapeType="1"/>
              </p:cNvSpPr>
              <p:nvPr/>
            </p:nvSpPr>
            <p:spPr bwMode="auto">
              <a:xfrm>
                <a:off x="1981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1949" y="3614"/>
                <a:ext cx="64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2301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 flipH="1">
                <a:off x="2252" y="3324"/>
                <a:ext cx="49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2237" y="3289"/>
                <a:ext cx="32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Line 62"/>
              <p:cNvSpPr>
                <a:spLocks noChangeShapeType="1"/>
              </p:cNvSpPr>
              <p:nvPr/>
            </p:nvSpPr>
            <p:spPr bwMode="auto">
              <a:xfrm>
                <a:off x="2237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Line 63"/>
              <p:cNvSpPr>
                <a:spLocks noChangeShapeType="1"/>
              </p:cNvSpPr>
              <p:nvPr/>
            </p:nvSpPr>
            <p:spPr bwMode="auto">
              <a:xfrm>
                <a:off x="2237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2173" y="3469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Line 65"/>
              <p:cNvSpPr>
                <a:spLocks noChangeShapeType="1"/>
              </p:cNvSpPr>
              <p:nvPr/>
            </p:nvSpPr>
            <p:spPr bwMode="auto">
              <a:xfrm>
                <a:off x="2173" y="3506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Line 66"/>
              <p:cNvSpPr>
                <a:spLocks noChangeShapeType="1"/>
              </p:cNvSpPr>
              <p:nvPr/>
            </p:nvSpPr>
            <p:spPr bwMode="auto">
              <a:xfrm>
                <a:off x="2237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Line 67"/>
              <p:cNvSpPr>
                <a:spLocks noChangeShapeType="1"/>
              </p:cNvSpPr>
              <p:nvPr/>
            </p:nvSpPr>
            <p:spPr bwMode="auto">
              <a:xfrm>
                <a:off x="2205" y="3614"/>
                <a:ext cx="64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Line 68"/>
              <p:cNvSpPr>
                <a:spLocks noChangeShapeType="1"/>
              </p:cNvSpPr>
              <p:nvPr/>
            </p:nvSpPr>
            <p:spPr bwMode="auto">
              <a:xfrm>
                <a:off x="2557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Line 69"/>
              <p:cNvSpPr>
                <a:spLocks noChangeShapeType="1"/>
              </p:cNvSpPr>
              <p:nvPr/>
            </p:nvSpPr>
            <p:spPr bwMode="auto">
              <a:xfrm flipH="1">
                <a:off x="2508" y="3324"/>
                <a:ext cx="49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Line 70"/>
              <p:cNvSpPr>
                <a:spLocks noChangeShapeType="1"/>
              </p:cNvSpPr>
              <p:nvPr/>
            </p:nvSpPr>
            <p:spPr bwMode="auto">
              <a:xfrm>
                <a:off x="2493" y="3289"/>
                <a:ext cx="32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Line 71"/>
              <p:cNvSpPr>
                <a:spLocks noChangeShapeType="1"/>
              </p:cNvSpPr>
              <p:nvPr/>
            </p:nvSpPr>
            <p:spPr bwMode="auto">
              <a:xfrm>
                <a:off x="2493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Line 72"/>
              <p:cNvSpPr>
                <a:spLocks noChangeShapeType="1"/>
              </p:cNvSpPr>
              <p:nvPr/>
            </p:nvSpPr>
            <p:spPr bwMode="auto">
              <a:xfrm>
                <a:off x="2493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Line 73"/>
              <p:cNvSpPr>
                <a:spLocks noChangeShapeType="1"/>
              </p:cNvSpPr>
              <p:nvPr/>
            </p:nvSpPr>
            <p:spPr bwMode="auto">
              <a:xfrm>
                <a:off x="2429" y="3469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>
                <a:off x="2429" y="3506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Line 75"/>
              <p:cNvSpPr>
                <a:spLocks noChangeShapeType="1"/>
              </p:cNvSpPr>
              <p:nvPr/>
            </p:nvSpPr>
            <p:spPr bwMode="auto">
              <a:xfrm>
                <a:off x="2493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Line 76"/>
              <p:cNvSpPr>
                <a:spLocks noChangeShapeType="1"/>
              </p:cNvSpPr>
              <p:nvPr/>
            </p:nvSpPr>
            <p:spPr bwMode="auto">
              <a:xfrm>
                <a:off x="2461" y="3614"/>
                <a:ext cx="64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Line 77"/>
              <p:cNvSpPr>
                <a:spLocks noChangeShapeType="1"/>
              </p:cNvSpPr>
              <p:nvPr/>
            </p:nvSpPr>
            <p:spPr bwMode="auto">
              <a:xfrm>
                <a:off x="2813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Line 78"/>
              <p:cNvSpPr>
                <a:spLocks noChangeShapeType="1"/>
              </p:cNvSpPr>
              <p:nvPr/>
            </p:nvSpPr>
            <p:spPr bwMode="auto">
              <a:xfrm flipH="1">
                <a:off x="2764" y="3324"/>
                <a:ext cx="49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Line 79"/>
              <p:cNvSpPr>
                <a:spLocks noChangeShapeType="1"/>
              </p:cNvSpPr>
              <p:nvPr/>
            </p:nvSpPr>
            <p:spPr bwMode="auto">
              <a:xfrm>
                <a:off x="2749" y="3289"/>
                <a:ext cx="31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Line 80"/>
              <p:cNvSpPr>
                <a:spLocks noChangeShapeType="1"/>
              </p:cNvSpPr>
              <p:nvPr/>
            </p:nvSpPr>
            <p:spPr bwMode="auto">
              <a:xfrm>
                <a:off x="2749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Line 81"/>
              <p:cNvSpPr>
                <a:spLocks noChangeShapeType="1"/>
              </p:cNvSpPr>
              <p:nvPr/>
            </p:nvSpPr>
            <p:spPr bwMode="auto">
              <a:xfrm>
                <a:off x="2749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Line 82"/>
              <p:cNvSpPr>
                <a:spLocks noChangeShapeType="1"/>
              </p:cNvSpPr>
              <p:nvPr/>
            </p:nvSpPr>
            <p:spPr bwMode="auto">
              <a:xfrm>
                <a:off x="2685" y="3469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Line 83"/>
              <p:cNvSpPr>
                <a:spLocks noChangeShapeType="1"/>
              </p:cNvSpPr>
              <p:nvPr/>
            </p:nvSpPr>
            <p:spPr bwMode="auto">
              <a:xfrm>
                <a:off x="2685" y="3506"/>
                <a:ext cx="128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2749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Line 85"/>
              <p:cNvSpPr>
                <a:spLocks noChangeShapeType="1"/>
              </p:cNvSpPr>
              <p:nvPr/>
            </p:nvSpPr>
            <p:spPr bwMode="auto">
              <a:xfrm>
                <a:off x="2717" y="3614"/>
                <a:ext cx="63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3069" y="2833"/>
                <a:ext cx="0" cy="491"/>
              </a:xfrm>
              <a:prstGeom prst="line">
                <a:avLst/>
              </a:prstGeom>
              <a:noFill/>
              <a:ln w="9525" algn="ctr">
                <a:solidFill>
                  <a:srgbClr val="7D60A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Line 87"/>
              <p:cNvSpPr>
                <a:spLocks noChangeShapeType="1"/>
              </p:cNvSpPr>
              <p:nvPr/>
            </p:nvSpPr>
            <p:spPr bwMode="auto">
              <a:xfrm flipH="1">
                <a:off x="3020" y="3324"/>
                <a:ext cx="49" cy="0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3005" y="3289"/>
                <a:ext cx="31" cy="71"/>
              </a:xfrm>
              <a:prstGeom prst="line">
                <a:avLst/>
              </a:prstGeom>
              <a:noFill/>
              <a:ln w="15875" algn="ctr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Line 89"/>
              <p:cNvSpPr>
                <a:spLocks noChangeShapeType="1"/>
              </p:cNvSpPr>
              <p:nvPr/>
            </p:nvSpPr>
            <p:spPr bwMode="auto">
              <a:xfrm>
                <a:off x="3005" y="3143"/>
                <a:ext cx="0" cy="1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Line 90"/>
              <p:cNvSpPr>
                <a:spLocks noChangeShapeType="1"/>
              </p:cNvSpPr>
              <p:nvPr/>
            </p:nvSpPr>
            <p:spPr bwMode="auto">
              <a:xfrm>
                <a:off x="3005" y="3360"/>
                <a:ext cx="0" cy="109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Line 91"/>
              <p:cNvSpPr>
                <a:spLocks noChangeShapeType="1"/>
              </p:cNvSpPr>
              <p:nvPr/>
            </p:nvSpPr>
            <p:spPr bwMode="auto">
              <a:xfrm>
                <a:off x="2940" y="3469"/>
                <a:ext cx="129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Line 92"/>
              <p:cNvSpPr>
                <a:spLocks noChangeShapeType="1"/>
              </p:cNvSpPr>
              <p:nvPr/>
            </p:nvSpPr>
            <p:spPr bwMode="auto">
              <a:xfrm>
                <a:off x="2940" y="3506"/>
                <a:ext cx="129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Line 93"/>
              <p:cNvSpPr>
                <a:spLocks noChangeShapeType="1"/>
              </p:cNvSpPr>
              <p:nvPr/>
            </p:nvSpPr>
            <p:spPr bwMode="auto">
              <a:xfrm>
                <a:off x="3005" y="3506"/>
                <a:ext cx="0" cy="108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Line 94"/>
              <p:cNvSpPr>
                <a:spLocks noChangeShapeType="1"/>
              </p:cNvSpPr>
              <p:nvPr/>
            </p:nvSpPr>
            <p:spPr bwMode="auto">
              <a:xfrm>
                <a:off x="2973" y="3614"/>
                <a:ext cx="63" cy="0"/>
              </a:xfrm>
              <a:prstGeom prst="line">
                <a:avLst/>
              </a:prstGeom>
              <a:noFill/>
              <a:ln w="15875" algn="ctr">
                <a:solidFill>
                  <a:srgbClr val="66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Line 95"/>
              <p:cNvSpPr>
                <a:spLocks noChangeShapeType="1"/>
              </p:cNvSpPr>
              <p:nvPr/>
            </p:nvSpPr>
            <p:spPr bwMode="auto">
              <a:xfrm>
                <a:off x="1800" y="3037"/>
                <a:ext cx="2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Text Box 96"/>
              <p:cNvSpPr txBox="1">
                <a:spLocks noChangeArrowheads="1"/>
              </p:cNvSpPr>
              <p:nvPr/>
            </p:nvSpPr>
            <p:spPr bwMode="auto">
              <a:xfrm>
                <a:off x="1802" y="2857"/>
                <a:ext cx="308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itchFamily="18" charset="2"/>
                  </a:rPr>
                  <a:t></a:t>
                </a: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</a:t>
                </a:r>
              </a:p>
            </p:txBody>
          </p:sp>
          <p:sp>
            <p:nvSpPr>
              <p:cNvPr id="100" name="Line 97"/>
              <p:cNvSpPr>
                <a:spLocks noChangeShapeType="1"/>
              </p:cNvSpPr>
              <p:nvPr/>
            </p:nvSpPr>
            <p:spPr bwMode="auto">
              <a:xfrm>
                <a:off x="2057" y="3035"/>
                <a:ext cx="2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Text Box 98"/>
              <p:cNvSpPr txBox="1">
                <a:spLocks noChangeArrowheads="1"/>
              </p:cNvSpPr>
              <p:nvPr/>
            </p:nvSpPr>
            <p:spPr bwMode="auto">
              <a:xfrm>
                <a:off x="2065" y="2857"/>
                <a:ext cx="327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Dt</a:t>
                </a:r>
              </a:p>
            </p:txBody>
          </p:sp>
          <p:sp>
            <p:nvSpPr>
              <p:cNvPr id="102" name="Line 99"/>
              <p:cNvSpPr>
                <a:spLocks noChangeShapeType="1"/>
              </p:cNvSpPr>
              <p:nvPr/>
            </p:nvSpPr>
            <p:spPr bwMode="auto">
              <a:xfrm>
                <a:off x="2312" y="3035"/>
                <a:ext cx="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Text Box 100"/>
              <p:cNvSpPr txBox="1">
                <a:spLocks noChangeArrowheads="1"/>
              </p:cNvSpPr>
              <p:nvPr/>
            </p:nvSpPr>
            <p:spPr bwMode="auto">
              <a:xfrm>
                <a:off x="2319" y="2852"/>
                <a:ext cx="327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Dt</a:t>
                </a:r>
              </a:p>
            </p:txBody>
          </p:sp>
          <p:sp>
            <p:nvSpPr>
              <p:cNvPr id="104" name="Line 101"/>
              <p:cNvSpPr>
                <a:spLocks noChangeShapeType="1"/>
              </p:cNvSpPr>
              <p:nvPr/>
            </p:nvSpPr>
            <p:spPr bwMode="auto">
              <a:xfrm>
                <a:off x="2568" y="3034"/>
                <a:ext cx="2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Text Box 102"/>
              <p:cNvSpPr txBox="1">
                <a:spLocks noChangeArrowheads="1"/>
              </p:cNvSpPr>
              <p:nvPr/>
            </p:nvSpPr>
            <p:spPr bwMode="auto">
              <a:xfrm>
                <a:off x="2579" y="2852"/>
                <a:ext cx="327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Dt</a:t>
                </a:r>
              </a:p>
            </p:txBody>
          </p:sp>
          <p:sp>
            <p:nvSpPr>
              <p:cNvPr id="106" name="Line 103"/>
              <p:cNvSpPr>
                <a:spLocks noChangeShapeType="1"/>
              </p:cNvSpPr>
              <p:nvPr/>
            </p:nvSpPr>
            <p:spPr bwMode="auto">
              <a:xfrm>
                <a:off x="2825" y="3034"/>
                <a:ext cx="2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Text Box 104"/>
              <p:cNvSpPr txBox="1">
                <a:spLocks noChangeArrowheads="1"/>
              </p:cNvSpPr>
              <p:nvPr/>
            </p:nvSpPr>
            <p:spPr bwMode="auto">
              <a:xfrm>
                <a:off x="2836" y="2851"/>
                <a:ext cx="327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00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Dt</a:t>
                </a:r>
              </a:p>
            </p:txBody>
          </p:sp>
          <p:cxnSp>
            <p:nvCxnSpPr>
              <p:cNvPr id="108" name="形状 142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2326" y="2040"/>
                <a:ext cx="32" cy="1590"/>
              </a:xfrm>
              <a:prstGeom prst="bentConnector4">
                <a:avLst>
                  <a:gd name="adj1" fmla="val -373468"/>
                  <a:gd name="adj2" fmla="val 107537"/>
                </a:avLst>
              </a:prstGeom>
              <a:noFill/>
              <a:ln w="19050" algn="ctr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09" name="TextBox 149"/>
              <p:cNvSpPr txBox="1">
                <a:spLocks noChangeArrowheads="1"/>
              </p:cNvSpPr>
              <p:nvPr/>
            </p:nvSpPr>
            <p:spPr bwMode="auto">
              <a:xfrm>
                <a:off x="579" y="3075"/>
                <a:ext cx="761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600" dirty="0">
                    <a:solidFill>
                      <a:srgbClr val="FF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Input</a:t>
                </a:r>
                <a:endParaRPr lang="zh-CN" altLang="en-US" sz="1600" dirty="0">
                  <a:solidFill>
                    <a:srgbClr val="FF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TextBox 150"/>
              <p:cNvSpPr txBox="1">
                <a:spLocks noChangeArrowheads="1"/>
              </p:cNvSpPr>
              <p:nvPr/>
            </p:nvSpPr>
            <p:spPr bwMode="auto">
              <a:xfrm>
                <a:off x="1581" y="2456"/>
                <a:ext cx="1469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Domino Ring</a:t>
                </a:r>
                <a:endParaRPr lang="zh-CN" altLang="en-US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TextBox 151"/>
              <p:cNvSpPr txBox="1">
                <a:spLocks noChangeArrowheads="1"/>
              </p:cNvSpPr>
              <p:nvPr/>
            </p:nvSpPr>
            <p:spPr bwMode="auto">
              <a:xfrm>
                <a:off x="1701" y="3614"/>
                <a:ext cx="1586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CN" sz="16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Sampling Cap.</a:t>
                </a:r>
                <a:endParaRPr lang="zh-CN" altLang="en-US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Line 249"/>
              <p:cNvSpPr>
                <a:spLocks noChangeShapeType="1"/>
              </p:cNvSpPr>
              <p:nvPr/>
            </p:nvSpPr>
            <p:spPr bwMode="auto">
              <a:xfrm>
                <a:off x="1292" y="3203"/>
                <a:ext cx="27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Rectangle 267"/>
              <p:cNvSpPr>
                <a:spLocks noChangeArrowheads="1"/>
              </p:cNvSpPr>
              <p:nvPr/>
            </p:nvSpPr>
            <p:spPr bwMode="auto">
              <a:xfrm>
                <a:off x="1338" y="2523"/>
                <a:ext cx="1951" cy="1361"/>
              </a:xfrm>
              <a:prstGeom prst="rect">
                <a:avLst/>
              </a:prstGeom>
              <a:noFill/>
              <a:ln w="19050" algn="ctr">
                <a:solidFill>
                  <a:srgbClr val="3F9197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defRPr/>
                </a:pPr>
                <a:endParaRPr lang="zh-CN" altLang="en-US" sz="360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Text Box 268"/>
              <p:cNvSpPr txBox="1">
                <a:spLocks noChangeArrowheads="1"/>
              </p:cNvSpPr>
              <p:nvPr/>
            </p:nvSpPr>
            <p:spPr bwMode="auto">
              <a:xfrm>
                <a:off x="975" y="3912"/>
                <a:ext cx="862" cy="3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1800" dirty="0">
                    <a:solidFill>
                      <a:srgbClr val="A5002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SCA</a:t>
                </a: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4588233" y="587516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Flash ADC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0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</a:t>
            </a:r>
            <a:r>
              <a:rPr lang="zh-CN" altLang="en-US" dirty="0"/>
              <a:t>工作原理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0533C3-342D-41E2-A156-9236FA884623}" type="datetime1">
              <a:rPr lang="zh-CN" altLang="en-US" smtClean="0"/>
              <a:pPr>
                <a:defRPr/>
              </a:pPr>
              <a:t>2015-8-5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State Key Laboratory of Particle Detection and Electronics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3B0A-8690-4A60-9F8D-401FD76EBCDA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06525" y="4978077"/>
            <a:ext cx="66294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Shift Register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1177925" y="5130477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8125" y="4919340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Clock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025525" y="5054277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177925" y="3377877"/>
            <a:ext cx="617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8637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8637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8637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7113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7113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8637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18637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21685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1685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21685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168525" y="4597077"/>
            <a:ext cx="6324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1939925" y="2844477"/>
            <a:ext cx="76200" cy="762000"/>
            <a:chOff x="1296" y="1488"/>
            <a:chExt cx="48" cy="480"/>
          </a:xfrm>
        </p:grpSpPr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1330325" y="2768277"/>
            <a:ext cx="685800" cy="152400"/>
            <a:chOff x="912" y="1440"/>
            <a:chExt cx="432" cy="96"/>
          </a:xfrm>
        </p:grpSpPr>
        <p:grpSp>
          <p:nvGrpSpPr>
            <p:cNvPr id="26" name="Group 2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Oval 2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Oval 3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2016125" y="2768277"/>
            <a:ext cx="685800" cy="152400"/>
            <a:chOff x="912" y="1440"/>
            <a:chExt cx="432" cy="96"/>
          </a:xfrm>
        </p:grpSpPr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49" name="Line 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Line 4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Oval 4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Group 4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Oval 4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Line 4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Group 50"/>
          <p:cNvGrpSpPr>
            <a:grpSpLocks/>
          </p:cNvGrpSpPr>
          <p:nvPr/>
        </p:nvGrpSpPr>
        <p:grpSpPr bwMode="auto">
          <a:xfrm>
            <a:off x="2701925" y="2768277"/>
            <a:ext cx="685800" cy="152400"/>
            <a:chOff x="912" y="1440"/>
            <a:chExt cx="432" cy="96"/>
          </a:xfrm>
        </p:grpSpPr>
        <p:grpSp>
          <p:nvGrpSpPr>
            <p:cNvPr id="54" name="Group 5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63" name="Line 5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Line 5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Line 5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Oval 5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5" name="Group 5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Oval 6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Group 64"/>
          <p:cNvGrpSpPr>
            <a:grpSpLocks/>
          </p:cNvGrpSpPr>
          <p:nvPr/>
        </p:nvGrpSpPr>
        <p:grpSpPr bwMode="auto">
          <a:xfrm>
            <a:off x="3387725" y="2768277"/>
            <a:ext cx="685800" cy="152400"/>
            <a:chOff x="912" y="1440"/>
            <a:chExt cx="432" cy="96"/>
          </a:xfrm>
        </p:grpSpPr>
        <p:grpSp>
          <p:nvGrpSpPr>
            <p:cNvPr id="68" name="Group 6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Oval 6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Group 7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Oval 7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Line 7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Line 7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Group 78"/>
          <p:cNvGrpSpPr>
            <a:grpSpLocks/>
          </p:cNvGrpSpPr>
          <p:nvPr/>
        </p:nvGrpSpPr>
        <p:grpSpPr bwMode="auto">
          <a:xfrm>
            <a:off x="4073525" y="2768277"/>
            <a:ext cx="685800" cy="152400"/>
            <a:chOff x="912" y="1440"/>
            <a:chExt cx="432" cy="96"/>
          </a:xfrm>
        </p:grpSpPr>
        <p:grpSp>
          <p:nvGrpSpPr>
            <p:cNvPr id="82" name="Group 79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91" name="Line 8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Line 8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Line 8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Oval 8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3" name="Group 84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87" name="Line 8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Line 8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Line 8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Oval 8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4" name="Line 89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Line 90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Line 91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" name="Group 92"/>
          <p:cNvGrpSpPr>
            <a:grpSpLocks/>
          </p:cNvGrpSpPr>
          <p:nvPr/>
        </p:nvGrpSpPr>
        <p:grpSpPr bwMode="auto">
          <a:xfrm>
            <a:off x="4759325" y="2768277"/>
            <a:ext cx="685800" cy="152400"/>
            <a:chOff x="912" y="1440"/>
            <a:chExt cx="432" cy="96"/>
          </a:xfrm>
        </p:grpSpPr>
        <p:grpSp>
          <p:nvGrpSpPr>
            <p:cNvPr id="96" name="Group 9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05" name="Line 9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Line 9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Line 9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Oval 9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7" name="Group 9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01" name="Line 9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Line 10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Line 10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Oval 10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8" name="Line 10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Line 10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Group 106"/>
          <p:cNvGrpSpPr>
            <a:grpSpLocks/>
          </p:cNvGrpSpPr>
          <p:nvPr/>
        </p:nvGrpSpPr>
        <p:grpSpPr bwMode="auto">
          <a:xfrm>
            <a:off x="5445125" y="2768277"/>
            <a:ext cx="685800" cy="152400"/>
            <a:chOff x="912" y="1440"/>
            <a:chExt cx="432" cy="96"/>
          </a:xfrm>
        </p:grpSpPr>
        <p:grpSp>
          <p:nvGrpSpPr>
            <p:cNvPr id="110" name="Group 10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19" name="Line 10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Line 10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Line 11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Oval 11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Group 11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15" name="Line 11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Line 11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Line 11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Oval 11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" name="Line 11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Line 11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Line 11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" name="Group 120"/>
          <p:cNvGrpSpPr>
            <a:grpSpLocks/>
          </p:cNvGrpSpPr>
          <p:nvPr/>
        </p:nvGrpSpPr>
        <p:grpSpPr bwMode="auto">
          <a:xfrm>
            <a:off x="6130925" y="2768277"/>
            <a:ext cx="685800" cy="152400"/>
            <a:chOff x="912" y="1440"/>
            <a:chExt cx="432" cy="96"/>
          </a:xfrm>
        </p:grpSpPr>
        <p:grpSp>
          <p:nvGrpSpPr>
            <p:cNvPr id="124" name="Group 12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33" name="Line 12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Line 12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Line 1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Oval 12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5" name="Group 12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9" name="Line 12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Line 12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Line 1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Oval 13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6" name="Line 13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Line 13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Line 13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7" name="Group 134"/>
          <p:cNvGrpSpPr>
            <a:grpSpLocks/>
          </p:cNvGrpSpPr>
          <p:nvPr/>
        </p:nvGrpSpPr>
        <p:grpSpPr bwMode="auto">
          <a:xfrm>
            <a:off x="6816725" y="2768277"/>
            <a:ext cx="685800" cy="152400"/>
            <a:chOff x="912" y="1440"/>
            <a:chExt cx="432" cy="96"/>
          </a:xfrm>
        </p:grpSpPr>
        <p:grpSp>
          <p:nvGrpSpPr>
            <p:cNvPr id="138" name="Group 13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47" name="Line 13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Line 13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Line 1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Oval 13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9" name="Group 14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43" name="Line 14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Line 14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Line 1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Oval 14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0" name="Line 14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Line 14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Line 14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1" name="Line 148"/>
          <p:cNvSpPr>
            <a:spLocks noChangeShapeType="1"/>
          </p:cNvSpPr>
          <p:nvPr/>
        </p:nvSpPr>
        <p:spPr bwMode="auto">
          <a:xfrm>
            <a:off x="25495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Line 149"/>
          <p:cNvSpPr>
            <a:spLocks noChangeShapeType="1"/>
          </p:cNvSpPr>
          <p:nvPr/>
        </p:nvSpPr>
        <p:spPr bwMode="auto">
          <a:xfrm>
            <a:off x="25495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Line 150"/>
          <p:cNvSpPr>
            <a:spLocks noChangeShapeType="1"/>
          </p:cNvSpPr>
          <p:nvPr/>
        </p:nvSpPr>
        <p:spPr bwMode="auto">
          <a:xfrm>
            <a:off x="25495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Line 151"/>
          <p:cNvSpPr>
            <a:spLocks noChangeShapeType="1"/>
          </p:cNvSpPr>
          <p:nvPr/>
        </p:nvSpPr>
        <p:spPr bwMode="auto">
          <a:xfrm>
            <a:off x="23971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Line 152"/>
          <p:cNvSpPr>
            <a:spLocks noChangeShapeType="1"/>
          </p:cNvSpPr>
          <p:nvPr/>
        </p:nvSpPr>
        <p:spPr bwMode="auto">
          <a:xfrm>
            <a:off x="23971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Line 153"/>
          <p:cNvSpPr>
            <a:spLocks noChangeShapeType="1"/>
          </p:cNvSpPr>
          <p:nvPr/>
        </p:nvSpPr>
        <p:spPr bwMode="auto">
          <a:xfrm>
            <a:off x="25495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Line 154"/>
          <p:cNvSpPr>
            <a:spLocks noChangeShapeType="1"/>
          </p:cNvSpPr>
          <p:nvPr/>
        </p:nvSpPr>
        <p:spPr bwMode="auto">
          <a:xfrm>
            <a:off x="28543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Line 155"/>
          <p:cNvSpPr>
            <a:spLocks noChangeShapeType="1"/>
          </p:cNvSpPr>
          <p:nvPr/>
        </p:nvSpPr>
        <p:spPr bwMode="auto">
          <a:xfrm>
            <a:off x="28543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9" name="Group 156"/>
          <p:cNvGrpSpPr>
            <a:grpSpLocks/>
          </p:cNvGrpSpPr>
          <p:nvPr/>
        </p:nvGrpSpPr>
        <p:grpSpPr bwMode="auto">
          <a:xfrm>
            <a:off x="2625725" y="2844477"/>
            <a:ext cx="76200" cy="762000"/>
            <a:chOff x="1296" y="1488"/>
            <a:chExt cx="48" cy="480"/>
          </a:xfrm>
        </p:grpSpPr>
        <p:sp>
          <p:nvSpPr>
            <p:cNvPr id="160" name="Line 157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Line 158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2" name="Line 159"/>
          <p:cNvSpPr>
            <a:spLocks noChangeShapeType="1"/>
          </p:cNvSpPr>
          <p:nvPr/>
        </p:nvSpPr>
        <p:spPr bwMode="auto">
          <a:xfrm>
            <a:off x="32353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Line 160"/>
          <p:cNvSpPr>
            <a:spLocks noChangeShapeType="1"/>
          </p:cNvSpPr>
          <p:nvPr/>
        </p:nvSpPr>
        <p:spPr bwMode="auto">
          <a:xfrm>
            <a:off x="32353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Line 161"/>
          <p:cNvSpPr>
            <a:spLocks noChangeShapeType="1"/>
          </p:cNvSpPr>
          <p:nvPr/>
        </p:nvSpPr>
        <p:spPr bwMode="auto">
          <a:xfrm>
            <a:off x="32353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Line 162"/>
          <p:cNvSpPr>
            <a:spLocks noChangeShapeType="1"/>
          </p:cNvSpPr>
          <p:nvPr/>
        </p:nvSpPr>
        <p:spPr bwMode="auto">
          <a:xfrm>
            <a:off x="30829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Line 163"/>
          <p:cNvSpPr>
            <a:spLocks noChangeShapeType="1"/>
          </p:cNvSpPr>
          <p:nvPr/>
        </p:nvSpPr>
        <p:spPr bwMode="auto">
          <a:xfrm>
            <a:off x="30829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7" name="Line 164"/>
          <p:cNvSpPr>
            <a:spLocks noChangeShapeType="1"/>
          </p:cNvSpPr>
          <p:nvPr/>
        </p:nvSpPr>
        <p:spPr bwMode="auto">
          <a:xfrm>
            <a:off x="32353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Line 165"/>
          <p:cNvSpPr>
            <a:spLocks noChangeShapeType="1"/>
          </p:cNvSpPr>
          <p:nvPr/>
        </p:nvSpPr>
        <p:spPr bwMode="auto">
          <a:xfrm>
            <a:off x="35401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Line 166"/>
          <p:cNvSpPr>
            <a:spLocks noChangeShapeType="1"/>
          </p:cNvSpPr>
          <p:nvPr/>
        </p:nvSpPr>
        <p:spPr bwMode="auto">
          <a:xfrm>
            <a:off x="35401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0" name="Group 167"/>
          <p:cNvGrpSpPr>
            <a:grpSpLocks/>
          </p:cNvGrpSpPr>
          <p:nvPr/>
        </p:nvGrpSpPr>
        <p:grpSpPr bwMode="auto">
          <a:xfrm>
            <a:off x="3311525" y="2844477"/>
            <a:ext cx="76200" cy="762000"/>
            <a:chOff x="1296" y="1488"/>
            <a:chExt cx="48" cy="480"/>
          </a:xfrm>
        </p:grpSpPr>
        <p:sp>
          <p:nvSpPr>
            <p:cNvPr id="171" name="Line 168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Line 169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3" name="Line 170"/>
          <p:cNvSpPr>
            <a:spLocks noChangeShapeType="1"/>
          </p:cNvSpPr>
          <p:nvPr/>
        </p:nvSpPr>
        <p:spPr bwMode="auto">
          <a:xfrm>
            <a:off x="39211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Line 171"/>
          <p:cNvSpPr>
            <a:spLocks noChangeShapeType="1"/>
          </p:cNvSpPr>
          <p:nvPr/>
        </p:nvSpPr>
        <p:spPr bwMode="auto">
          <a:xfrm>
            <a:off x="39211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5" name="Line 172"/>
          <p:cNvSpPr>
            <a:spLocks noChangeShapeType="1"/>
          </p:cNvSpPr>
          <p:nvPr/>
        </p:nvSpPr>
        <p:spPr bwMode="auto">
          <a:xfrm>
            <a:off x="39211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Line 173"/>
          <p:cNvSpPr>
            <a:spLocks noChangeShapeType="1"/>
          </p:cNvSpPr>
          <p:nvPr/>
        </p:nvSpPr>
        <p:spPr bwMode="auto">
          <a:xfrm>
            <a:off x="37687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Line 174"/>
          <p:cNvSpPr>
            <a:spLocks noChangeShapeType="1"/>
          </p:cNvSpPr>
          <p:nvPr/>
        </p:nvSpPr>
        <p:spPr bwMode="auto">
          <a:xfrm>
            <a:off x="37687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Line 175"/>
          <p:cNvSpPr>
            <a:spLocks noChangeShapeType="1"/>
          </p:cNvSpPr>
          <p:nvPr/>
        </p:nvSpPr>
        <p:spPr bwMode="auto">
          <a:xfrm>
            <a:off x="39211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Line 176"/>
          <p:cNvSpPr>
            <a:spLocks noChangeShapeType="1"/>
          </p:cNvSpPr>
          <p:nvPr/>
        </p:nvSpPr>
        <p:spPr bwMode="auto">
          <a:xfrm>
            <a:off x="42259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Line 177"/>
          <p:cNvSpPr>
            <a:spLocks noChangeShapeType="1"/>
          </p:cNvSpPr>
          <p:nvPr/>
        </p:nvSpPr>
        <p:spPr bwMode="auto">
          <a:xfrm>
            <a:off x="42259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1" name="Group 178"/>
          <p:cNvGrpSpPr>
            <a:grpSpLocks/>
          </p:cNvGrpSpPr>
          <p:nvPr/>
        </p:nvGrpSpPr>
        <p:grpSpPr bwMode="auto">
          <a:xfrm>
            <a:off x="3997325" y="2844477"/>
            <a:ext cx="76200" cy="762000"/>
            <a:chOff x="1296" y="1488"/>
            <a:chExt cx="48" cy="480"/>
          </a:xfrm>
        </p:grpSpPr>
        <p:sp>
          <p:nvSpPr>
            <p:cNvPr id="182" name="Line 179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Line 180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" name="Line 181"/>
          <p:cNvSpPr>
            <a:spLocks noChangeShapeType="1"/>
          </p:cNvSpPr>
          <p:nvPr/>
        </p:nvSpPr>
        <p:spPr bwMode="auto">
          <a:xfrm>
            <a:off x="46069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Line 182"/>
          <p:cNvSpPr>
            <a:spLocks noChangeShapeType="1"/>
          </p:cNvSpPr>
          <p:nvPr/>
        </p:nvSpPr>
        <p:spPr bwMode="auto">
          <a:xfrm>
            <a:off x="46069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Line 183"/>
          <p:cNvSpPr>
            <a:spLocks noChangeShapeType="1"/>
          </p:cNvSpPr>
          <p:nvPr/>
        </p:nvSpPr>
        <p:spPr bwMode="auto">
          <a:xfrm>
            <a:off x="46069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Line 184"/>
          <p:cNvSpPr>
            <a:spLocks noChangeShapeType="1"/>
          </p:cNvSpPr>
          <p:nvPr/>
        </p:nvSpPr>
        <p:spPr bwMode="auto">
          <a:xfrm>
            <a:off x="44545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Line 185"/>
          <p:cNvSpPr>
            <a:spLocks noChangeShapeType="1"/>
          </p:cNvSpPr>
          <p:nvPr/>
        </p:nvSpPr>
        <p:spPr bwMode="auto">
          <a:xfrm>
            <a:off x="44545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9" name="Line 186"/>
          <p:cNvSpPr>
            <a:spLocks noChangeShapeType="1"/>
          </p:cNvSpPr>
          <p:nvPr/>
        </p:nvSpPr>
        <p:spPr bwMode="auto">
          <a:xfrm>
            <a:off x="46069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Line 187"/>
          <p:cNvSpPr>
            <a:spLocks noChangeShapeType="1"/>
          </p:cNvSpPr>
          <p:nvPr/>
        </p:nvSpPr>
        <p:spPr bwMode="auto">
          <a:xfrm>
            <a:off x="49117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1" name="Line 188"/>
          <p:cNvSpPr>
            <a:spLocks noChangeShapeType="1"/>
          </p:cNvSpPr>
          <p:nvPr/>
        </p:nvSpPr>
        <p:spPr bwMode="auto">
          <a:xfrm>
            <a:off x="49117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2" name="Group 189"/>
          <p:cNvGrpSpPr>
            <a:grpSpLocks/>
          </p:cNvGrpSpPr>
          <p:nvPr/>
        </p:nvGrpSpPr>
        <p:grpSpPr bwMode="auto">
          <a:xfrm>
            <a:off x="4683125" y="2844477"/>
            <a:ext cx="76200" cy="762000"/>
            <a:chOff x="1296" y="1488"/>
            <a:chExt cx="48" cy="480"/>
          </a:xfrm>
        </p:grpSpPr>
        <p:sp>
          <p:nvSpPr>
            <p:cNvPr id="193" name="Line 19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Line 19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5" name="Line 192"/>
          <p:cNvSpPr>
            <a:spLocks noChangeShapeType="1"/>
          </p:cNvSpPr>
          <p:nvPr/>
        </p:nvSpPr>
        <p:spPr bwMode="auto">
          <a:xfrm>
            <a:off x="52927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Line 193"/>
          <p:cNvSpPr>
            <a:spLocks noChangeShapeType="1"/>
          </p:cNvSpPr>
          <p:nvPr/>
        </p:nvSpPr>
        <p:spPr bwMode="auto">
          <a:xfrm>
            <a:off x="52927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Line 194"/>
          <p:cNvSpPr>
            <a:spLocks noChangeShapeType="1"/>
          </p:cNvSpPr>
          <p:nvPr/>
        </p:nvSpPr>
        <p:spPr bwMode="auto">
          <a:xfrm>
            <a:off x="52927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Line 195"/>
          <p:cNvSpPr>
            <a:spLocks noChangeShapeType="1"/>
          </p:cNvSpPr>
          <p:nvPr/>
        </p:nvSpPr>
        <p:spPr bwMode="auto">
          <a:xfrm>
            <a:off x="51403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Line 196"/>
          <p:cNvSpPr>
            <a:spLocks noChangeShapeType="1"/>
          </p:cNvSpPr>
          <p:nvPr/>
        </p:nvSpPr>
        <p:spPr bwMode="auto">
          <a:xfrm>
            <a:off x="51403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Line 197"/>
          <p:cNvSpPr>
            <a:spLocks noChangeShapeType="1"/>
          </p:cNvSpPr>
          <p:nvPr/>
        </p:nvSpPr>
        <p:spPr bwMode="auto">
          <a:xfrm>
            <a:off x="52927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1" name="Line 198"/>
          <p:cNvSpPr>
            <a:spLocks noChangeShapeType="1"/>
          </p:cNvSpPr>
          <p:nvPr/>
        </p:nvSpPr>
        <p:spPr bwMode="auto">
          <a:xfrm>
            <a:off x="55975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Line 199"/>
          <p:cNvSpPr>
            <a:spLocks noChangeShapeType="1"/>
          </p:cNvSpPr>
          <p:nvPr/>
        </p:nvSpPr>
        <p:spPr bwMode="auto">
          <a:xfrm>
            <a:off x="55975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3" name="Group 200"/>
          <p:cNvGrpSpPr>
            <a:grpSpLocks/>
          </p:cNvGrpSpPr>
          <p:nvPr/>
        </p:nvGrpSpPr>
        <p:grpSpPr bwMode="auto">
          <a:xfrm>
            <a:off x="5368925" y="2844477"/>
            <a:ext cx="76200" cy="762000"/>
            <a:chOff x="1296" y="1488"/>
            <a:chExt cx="48" cy="480"/>
          </a:xfrm>
        </p:grpSpPr>
        <p:sp>
          <p:nvSpPr>
            <p:cNvPr id="204" name="Line 201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Line 202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6" name="Line 203"/>
          <p:cNvSpPr>
            <a:spLocks noChangeShapeType="1"/>
          </p:cNvSpPr>
          <p:nvPr/>
        </p:nvSpPr>
        <p:spPr bwMode="auto">
          <a:xfrm>
            <a:off x="59785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Line 204"/>
          <p:cNvSpPr>
            <a:spLocks noChangeShapeType="1"/>
          </p:cNvSpPr>
          <p:nvPr/>
        </p:nvSpPr>
        <p:spPr bwMode="auto">
          <a:xfrm>
            <a:off x="59785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Line 205"/>
          <p:cNvSpPr>
            <a:spLocks noChangeShapeType="1"/>
          </p:cNvSpPr>
          <p:nvPr/>
        </p:nvSpPr>
        <p:spPr bwMode="auto">
          <a:xfrm>
            <a:off x="59785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Line 206"/>
          <p:cNvSpPr>
            <a:spLocks noChangeShapeType="1"/>
          </p:cNvSpPr>
          <p:nvPr/>
        </p:nvSpPr>
        <p:spPr bwMode="auto">
          <a:xfrm>
            <a:off x="58261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Line 207"/>
          <p:cNvSpPr>
            <a:spLocks noChangeShapeType="1"/>
          </p:cNvSpPr>
          <p:nvPr/>
        </p:nvSpPr>
        <p:spPr bwMode="auto">
          <a:xfrm>
            <a:off x="58261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1" name="Line 208"/>
          <p:cNvSpPr>
            <a:spLocks noChangeShapeType="1"/>
          </p:cNvSpPr>
          <p:nvPr/>
        </p:nvSpPr>
        <p:spPr bwMode="auto">
          <a:xfrm>
            <a:off x="59785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Line 209"/>
          <p:cNvSpPr>
            <a:spLocks noChangeShapeType="1"/>
          </p:cNvSpPr>
          <p:nvPr/>
        </p:nvSpPr>
        <p:spPr bwMode="auto">
          <a:xfrm>
            <a:off x="62833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Line 210"/>
          <p:cNvSpPr>
            <a:spLocks noChangeShapeType="1"/>
          </p:cNvSpPr>
          <p:nvPr/>
        </p:nvSpPr>
        <p:spPr bwMode="auto">
          <a:xfrm>
            <a:off x="62833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4" name="Group 211"/>
          <p:cNvGrpSpPr>
            <a:grpSpLocks/>
          </p:cNvGrpSpPr>
          <p:nvPr/>
        </p:nvGrpSpPr>
        <p:grpSpPr bwMode="auto">
          <a:xfrm>
            <a:off x="6054725" y="2844477"/>
            <a:ext cx="76200" cy="762000"/>
            <a:chOff x="1296" y="1488"/>
            <a:chExt cx="48" cy="480"/>
          </a:xfrm>
        </p:grpSpPr>
        <p:sp>
          <p:nvSpPr>
            <p:cNvPr id="215" name="Line 212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Line 213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7" name="Line 214"/>
          <p:cNvSpPr>
            <a:spLocks noChangeShapeType="1"/>
          </p:cNvSpPr>
          <p:nvPr/>
        </p:nvSpPr>
        <p:spPr bwMode="auto">
          <a:xfrm>
            <a:off x="66643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8" name="Line 215"/>
          <p:cNvSpPr>
            <a:spLocks noChangeShapeType="1"/>
          </p:cNvSpPr>
          <p:nvPr/>
        </p:nvSpPr>
        <p:spPr bwMode="auto">
          <a:xfrm>
            <a:off x="66643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Line 216"/>
          <p:cNvSpPr>
            <a:spLocks noChangeShapeType="1"/>
          </p:cNvSpPr>
          <p:nvPr/>
        </p:nvSpPr>
        <p:spPr bwMode="auto">
          <a:xfrm>
            <a:off x="66643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0" name="Line 217"/>
          <p:cNvSpPr>
            <a:spLocks noChangeShapeType="1"/>
          </p:cNvSpPr>
          <p:nvPr/>
        </p:nvSpPr>
        <p:spPr bwMode="auto">
          <a:xfrm>
            <a:off x="65119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1" name="Line 218"/>
          <p:cNvSpPr>
            <a:spLocks noChangeShapeType="1"/>
          </p:cNvSpPr>
          <p:nvPr/>
        </p:nvSpPr>
        <p:spPr bwMode="auto">
          <a:xfrm>
            <a:off x="65119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2" name="Line 219"/>
          <p:cNvSpPr>
            <a:spLocks noChangeShapeType="1"/>
          </p:cNvSpPr>
          <p:nvPr/>
        </p:nvSpPr>
        <p:spPr bwMode="auto">
          <a:xfrm>
            <a:off x="66643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3" name="Line 220"/>
          <p:cNvSpPr>
            <a:spLocks noChangeShapeType="1"/>
          </p:cNvSpPr>
          <p:nvPr/>
        </p:nvSpPr>
        <p:spPr bwMode="auto">
          <a:xfrm>
            <a:off x="69691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4" name="Line 221"/>
          <p:cNvSpPr>
            <a:spLocks noChangeShapeType="1"/>
          </p:cNvSpPr>
          <p:nvPr/>
        </p:nvSpPr>
        <p:spPr bwMode="auto">
          <a:xfrm>
            <a:off x="69691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" name="Group 222"/>
          <p:cNvGrpSpPr>
            <a:grpSpLocks/>
          </p:cNvGrpSpPr>
          <p:nvPr/>
        </p:nvGrpSpPr>
        <p:grpSpPr bwMode="auto">
          <a:xfrm>
            <a:off x="6740525" y="2844477"/>
            <a:ext cx="76200" cy="762000"/>
            <a:chOff x="1296" y="1488"/>
            <a:chExt cx="48" cy="480"/>
          </a:xfrm>
        </p:grpSpPr>
        <p:sp>
          <p:nvSpPr>
            <p:cNvPr id="226" name="Line 223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7" name="Line 224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8" name="Line 225"/>
          <p:cNvSpPr>
            <a:spLocks noChangeShapeType="1"/>
          </p:cNvSpPr>
          <p:nvPr/>
        </p:nvSpPr>
        <p:spPr bwMode="auto">
          <a:xfrm>
            <a:off x="7350125" y="337787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9" name="Line 226"/>
          <p:cNvSpPr>
            <a:spLocks noChangeShapeType="1"/>
          </p:cNvSpPr>
          <p:nvPr/>
        </p:nvSpPr>
        <p:spPr bwMode="auto">
          <a:xfrm>
            <a:off x="7350125" y="35302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0" name="Line 227"/>
          <p:cNvSpPr>
            <a:spLocks noChangeShapeType="1"/>
          </p:cNvSpPr>
          <p:nvPr/>
        </p:nvSpPr>
        <p:spPr bwMode="auto">
          <a:xfrm>
            <a:off x="7350125" y="36826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Line 228"/>
          <p:cNvSpPr>
            <a:spLocks noChangeShapeType="1"/>
          </p:cNvSpPr>
          <p:nvPr/>
        </p:nvSpPr>
        <p:spPr bwMode="auto">
          <a:xfrm>
            <a:off x="7197725" y="39112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2" name="Line 229"/>
          <p:cNvSpPr>
            <a:spLocks noChangeShapeType="1"/>
          </p:cNvSpPr>
          <p:nvPr/>
        </p:nvSpPr>
        <p:spPr bwMode="auto">
          <a:xfrm>
            <a:off x="7197725" y="39874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3" name="Line 230"/>
          <p:cNvSpPr>
            <a:spLocks noChangeShapeType="1"/>
          </p:cNvSpPr>
          <p:nvPr/>
        </p:nvSpPr>
        <p:spPr bwMode="auto">
          <a:xfrm>
            <a:off x="7350125" y="398747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4" name="Line 231"/>
          <p:cNvSpPr>
            <a:spLocks noChangeShapeType="1"/>
          </p:cNvSpPr>
          <p:nvPr/>
        </p:nvSpPr>
        <p:spPr bwMode="auto">
          <a:xfrm>
            <a:off x="7654925" y="4139877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" name="Line 232"/>
          <p:cNvSpPr>
            <a:spLocks noChangeShapeType="1"/>
          </p:cNvSpPr>
          <p:nvPr/>
        </p:nvSpPr>
        <p:spPr bwMode="auto">
          <a:xfrm>
            <a:off x="7654925" y="42922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6" name="Group 233"/>
          <p:cNvGrpSpPr>
            <a:grpSpLocks/>
          </p:cNvGrpSpPr>
          <p:nvPr/>
        </p:nvGrpSpPr>
        <p:grpSpPr bwMode="auto">
          <a:xfrm>
            <a:off x="7426325" y="2844477"/>
            <a:ext cx="76200" cy="762000"/>
            <a:chOff x="1296" y="1488"/>
            <a:chExt cx="48" cy="480"/>
          </a:xfrm>
        </p:grpSpPr>
        <p:sp>
          <p:nvSpPr>
            <p:cNvPr id="237" name="Line 234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8" name="Line 235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9" name="Group 236"/>
          <p:cNvGrpSpPr>
            <a:grpSpLocks/>
          </p:cNvGrpSpPr>
          <p:nvPr/>
        </p:nvGrpSpPr>
        <p:grpSpPr bwMode="auto">
          <a:xfrm>
            <a:off x="2244725" y="4216077"/>
            <a:ext cx="152400" cy="762000"/>
            <a:chOff x="1488" y="2352"/>
            <a:chExt cx="96" cy="480"/>
          </a:xfrm>
        </p:grpSpPr>
        <p:sp>
          <p:nvSpPr>
            <p:cNvPr id="240" name="Line 237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1" name="Line 238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2" name="Group 239"/>
          <p:cNvGrpSpPr>
            <a:grpSpLocks/>
          </p:cNvGrpSpPr>
          <p:nvPr/>
        </p:nvGrpSpPr>
        <p:grpSpPr bwMode="auto">
          <a:xfrm>
            <a:off x="2930525" y="4216077"/>
            <a:ext cx="152400" cy="762000"/>
            <a:chOff x="1488" y="2352"/>
            <a:chExt cx="96" cy="480"/>
          </a:xfrm>
        </p:grpSpPr>
        <p:sp>
          <p:nvSpPr>
            <p:cNvPr id="243" name="Line 240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Line 241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5" name="Group 242"/>
          <p:cNvGrpSpPr>
            <a:grpSpLocks/>
          </p:cNvGrpSpPr>
          <p:nvPr/>
        </p:nvGrpSpPr>
        <p:grpSpPr bwMode="auto">
          <a:xfrm>
            <a:off x="3616325" y="4216077"/>
            <a:ext cx="152400" cy="762000"/>
            <a:chOff x="1488" y="2352"/>
            <a:chExt cx="96" cy="480"/>
          </a:xfrm>
        </p:grpSpPr>
        <p:sp>
          <p:nvSpPr>
            <p:cNvPr id="246" name="Line 243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7" name="Line 244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8" name="Group 245"/>
          <p:cNvGrpSpPr>
            <a:grpSpLocks/>
          </p:cNvGrpSpPr>
          <p:nvPr/>
        </p:nvGrpSpPr>
        <p:grpSpPr bwMode="auto">
          <a:xfrm>
            <a:off x="4302125" y="4216077"/>
            <a:ext cx="152400" cy="762000"/>
            <a:chOff x="1488" y="2352"/>
            <a:chExt cx="96" cy="480"/>
          </a:xfrm>
        </p:grpSpPr>
        <p:sp>
          <p:nvSpPr>
            <p:cNvPr id="249" name="Line 246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0" name="Line 247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1" name="Group 248"/>
          <p:cNvGrpSpPr>
            <a:grpSpLocks/>
          </p:cNvGrpSpPr>
          <p:nvPr/>
        </p:nvGrpSpPr>
        <p:grpSpPr bwMode="auto">
          <a:xfrm>
            <a:off x="4987925" y="4216077"/>
            <a:ext cx="152400" cy="762000"/>
            <a:chOff x="1488" y="2352"/>
            <a:chExt cx="96" cy="480"/>
          </a:xfrm>
        </p:grpSpPr>
        <p:sp>
          <p:nvSpPr>
            <p:cNvPr id="252" name="Line 249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3" name="Line 250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4" name="Group 251"/>
          <p:cNvGrpSpPr>
            <a:grpSpLocks/>
          </p:cNvGrpSpPr>
          <p:nvPr/>
        </p:nvGrpSpPr>
        <p:grpSpPr bwMode="auto">
          <a:xfrm>
            <a:off x="5673725" y="4216077"/>
            <a:ext cx="152400" cy="762000"/>
            <a:chOff x="1488" y="2352"/>
            <a:chExt cx="96" cy="480"/>
          </a:xfrm>
        </p:grpSpPr>
        <p:sp>
          <p:nvSpPr>
            <p:cNvPr id="255" name="Line 252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" name="Line 253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7" name="Group 254"/>
          <p:cNvGrpSpPr>
            <a:grpSpLocks/>
          </p:cNvGrpSpPr>
          <p:nvPr/>
        </p:nvGrpSpPr>
        <p:grpSpPr bwMode="auto">
          <a:xfrm>
            <a:off x="6359525" y="4216077"/>
            <a:ext cx="152400" cy="762000"/>
            <a:chOff x="1488" y="2352"/>
            <a:chExt cx="96" cy="480"/>
          </a:xfrm>
        </p:grpSpPr>
        <p:sp>
          <p:nvSpPr>
            <p:cNvPr id="258" name="Line 255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9" name="Line 256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0" name="Group 257"/>
          <p:cNvGrpSpPr>
            <a:grpSpLocks/>
          </p:cNvGrpSpPr>
          <p:nvPr/>
        </p:nvGrpSpPr>
        <p:grpSpPr bwMode="auto">
          <a:xfrm>
            <a:off x="7045325" y="4216077"/>
            <a:ext cx="152400" cy="762000"/>
            <a:chOff x="1488" y="2352"/>
            <a:chExt cx="96" cy="480"/>
          </a:xfrm>
        </p:grpSpPr>
        <p:sp>
          <p:nvSpPr>
            <p:cNvPr id="261" name="Line 258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2" name="Line 259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3" name="Group 260"/>
          <p:cNvGrpSpPr>
            <a:grpSpLocks/>
          </p:cNvGrpSpPr>
          <p:nvPr/>
        </p:nvGrpSpPr>
        <p:grpSpPr bwMode="auto">
          <a:xfrm>
            <a:off x="7731125" y="4216077"/>
            <a:ext cx="152400" cy="762000"/>
            <a:chOff x="1488" y="2352"/>
            <a:chExt cx="96" cy="480"/>
          </a:xfrm>
        </p:grpSpPr>
        <p:sp>
          <p:nvSpPr>
            <p:cNvPr id="264" name="Line 261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5" name="Line 262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6" name="Text Box 263"/>
          <p:cNvSpPr txBox="1">
            <a:spLocks noChangeArrowheads="1"/>
          </p:cNvSpPr>
          <p:nvPr/>
        </p:nvSpPr>
        <p:spPr bwMode="auto">
          <a:xfrm>
            <a:off x="644525" y="3154040"/>
            <a:ext cx="4683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</a:p>
        </p:txBody>
      </p:sp>
      <p:sp>
        <p:nvSpPr>
          <p:cNvPr id="267" name="Text Box 264"/>
          <p:cNvSpPr txBox="1">
            <a:spLocks noChangeArrowheads="1"/>
          </p:cNvSpPr>
          <p:nvPr/>
        </p:nvSpPr>
        <p:spPr bwMode="auto">
          <a:xfrm>
            <a:off x="8419439" y="4374827"/>
            <a:ext cx="647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</a:t>
            </a:r>
          </a:p>
        </p:txBody>
      </p:sp>
      <p:grpSp>
        <p:nvGrpSpPr>
          <p:cNvPr id="268" name="Group 265"/>
          <p:cNvGrpSpPr>
            <a:grpSpLocks/>
          </p:cNvGrpSpPr>
          <p:nvPr/>
        </p:nvGrpSpPr>
        <p:grpSpPr bwMode="auto">
          <a:xfrm>
            <a:off x="1330325" y="2768277"/>
            <a:ext cx="685800" cy="1447800"/>
            <a:chOff x="192" y="768"/>
            <a:chExt cx="432" cy="912"/>
          </a:xfrm>
        </p:grpSpPr>
        <p:sp>
          <p:nvSpPr>
            <p:cNvPr id="269" name="Rectangle 26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0" name="Line 26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1" name="Line 26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2" name="Line 26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3" name="Line 27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4" name="Line 27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5" name="Line 27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" name="Line 27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7" name="Line 27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8" name="Group 27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279" name="Group 27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288" name="Line 27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9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0" name="Line 27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1" name="Oval 28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80" name="Group 28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284" name="Line 28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5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6" name="Line 28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7" name="Oval 28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81" name="Line 28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Line 28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Line 28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2" name="Line 289"/>
          <p:cNvSpPr>
            <a:spLocks noChangeShapeType="1"/>
          </p:cNvSpPr>
          <p:nvPr/>
        </p:nvSpPr>
        <p:spPr bwMode="auto">
          <a:xfrm>
            <a:off x="25495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3" name="Line 290"/>
          <p:cNvSpPr>
            <a:spLocks noChangeShapeType="1"/>
          </p:cNvSpPr>
          <p:nvPr/>
        </p:nvSpPr>
        <p:spPr bwMode="auto">
          <a:xfrm>
            <a:off x="28543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4" name="Line 291"/>
          <p:cNvSpPr>
            <a:spLocks noChangeShapeType="1"/>
          </p:cNvSpPr>
          <p:nvPr/>
        </p:nvSpPr>
        <p:spPr bwMode="auto">
          <a:xfrm>
            <a:off x="32353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5" name="Line 292"/>
          <p:cNvSpPr>
            <a:spLocks noChangeShapeType="1"/>
          </p:cNvSpPr>
          <p:nvPr/>
        </p:nvSpPr>
        <p:spPr bwMode="auto">
          <a:xfrm>
            <a:off x="35401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" name="Line 293"/>
          <p:cNvSpPr>
            <a:spLocks noChangeShapeType="1"/>
          </p:cNvSpPr>
          <p:nvPr/>
        </p:nvSpPr>
        <p:spPr bwMode="auto">
          <a:xfrm>
            <a:off x="39211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" name="Line 294"/>
          <p:cNvSpPr>
            <a:spLocks noChangeShapeType="1"/>
          </p:cNvSpPr>
          <p:nvPr/>
        </p:nvSpPr>
        <p:spPr bwMode="auto">
          <a:xfrm>
            <a:off x="42259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8" name="Line 295"/>
          <p:cNvSpPr>
            <a:spLocks noChangeShapeType="1"/>
          </p:cNvSpPr>
          <p:nvPr/>
        </p:nvSpPr>
        <p:spPr bwMode="auto">
          <a:xfrm>
            <a:off x="46069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9" name="Line 296"/>
          <p:cNvSpPr>
            <a:spLocks noChangeShapeType="1"/>
          </p:cNvSpPr>
          <p:nvPr/>
        </p:nvSpPr>
        <p:spPr bwMode="auto">
          <a:xfrm>
            <a:off x="49117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0" name="Line 297"/>
          <p:cNvSpPr>
            <a:spLocks noChangeShapeType="1"/>
          </p:cNvSpPr>
          <p:nvPr/>
        </p:nvSpPr>
        <p:spPr bwMode="auto">
          <a:xfrm>
            <a:off x="52927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1" name="Line 298"/>
          <p:cNvSpPr>
            <a:spLocks noChangeShapeType="1"/>
          </p:cNvSpPr>
          <p:nvPr/>
        </p:nvSpPr>
        <p:spPr bwMode="auto">
          <a:xfrm>
            <a:off x="55975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2" name="Line 299"/>
          <p:cNvSpPr>
            <a:spLocks noChangeShapeType="1"/>
          </p:cNvSpPr>
          <p:nvPr/>
        </p:nvSpPr>
        <p:spPr bwMode="auto">
          <a:xfrm>
            <a:off x="59785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3" name="Line 300"/>
          <p:cNvSpPr>
            <a:spLocks noChangeShapeType="1"/>
          </p:cNvSpPr>
          <p:nvPr/>
        </p:nvSpPr>
        <p:spPr bwMode="auto">
          <a:xfrm>
            <a:off x="62833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4" name="Line 301"/>
          <p:cNvSpPr>
            <a:spLocks noChangeShapeType="1"/>
          </p:cNvSpPr>
          <p:nvPr/>
        </p:nvSpPr>
        <p:spPr bwMode="auto">
          <a:xfrm>
            <a:off x="66643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5" name="Line 302"/>
          <p:cNvSpPr>
            <a:spLocks noChangeShapeType="1"/>
          </p:cNvSpPr>
          <p:nvPr/>
        </p:nvSpPr>
        <p:spPr bwMode="auto">
          <a:xfrm>
            <a:off x="69691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6" name="Line 303"/>
          <p:cNvSpPr>
            <a:spLocks noChangeShapeType="1"/>
          </p:cNvSpPr>
          <p:nvPr/>
        </p:nvSpPr>
        <p:spPr bwMode="auto">
          <a:xfrm>
            <a:off x="7350125" y="383507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" name="Line 304"/>
          <p:cNvSpPr>
            <a:spLocks noChangeShapeType="1"/>
          </p:cNvSpPr>
          <p:nvPr/>
        </p:nvSpPr>
        <p:spPr bwMode="auto">
          <a:xfrm>
            <a:off x="7654925" y="38350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8" name="Group 305"/>
          <p:cNvGrpSpPr>
            <a:grpSpLocks/>
          </p:cNvGrpSpPr>
          <p:nvPr/>
        </p:nvGrpSpPr>
        <p:grpSpPr bwMode="auto">
          <a:xfrm>
            <a:off x="2016125" y="2768277"/>
            <a:ext cx="685800" cy="1447800"/>
            <a:chOff x="192" y="768"/>
            <a:chExt cx="432" cy="912"/>
          </a:xfrm>
        </p:grpSpPr>
        <p:sp>
          <p:nvSpPr>
            <p:cNvPr id="309" name="Rectangle 30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0" name="Line 30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1" name="Line 30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2" name="Line 30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3" name="Line 31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4" name="Line 31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5" name="Line 31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6" name="Line 31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" name="Line 31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8" name="Group 31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319" name="Group 31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328" name="Line 31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9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0" name="Line 31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1" name="Oval 32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20" name="Group 32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324" name="Line 32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5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6" name="Line 32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7" name="Oval 32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21" name="Line 32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2" name="Line 32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3" name="Line 32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2" name="Group 329"/>
          <p:cNvGrpSpPr>
            <a:grpSpLocks/>
          </p:cNvGrpSpPr>
          <p:nvPr/>
        </p:nvGrpSpPr>
        <p:grpSpPr bwMode="auto">
          <a:xfrm>
            <a:off x="2701925" y="2768277"/>
            <a:ext cx="685800" cy="1447800"/>
            <a:chOff x="192" y="768"/>
            <a:chExt cx="432" cy="912"/>
          </a:xfrm>
        </p:grpSpPr>
        <p:sp>
          <p:nvSpPr>
            <p:cNvPr id="333" name="Rectangle 33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4" name="Line 33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5" name="Line 33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6" name="Line 33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7" name="Line 33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8" name="Line 33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9" name="Line 33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0" name="Line 33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1" name="Line 33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42" name="Group 33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343" name="Group 34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352" name="Line 34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3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4" name="Line 34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5" name="Oval 34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44" name="Group 34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348" name="Line 34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9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0" name="Line 34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1" name="Oval 34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5" name="Line 35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6" name="Line 35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7" name="Line 35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6" name="Group 353"/>
          <p:cNvGrpSpPr>
            <a:grpSpLocks/>
          </p:cNvGrpSpPr>
          <p:nvPr/>
        </p:nvGrpSpPr>
        <p:grpSpPr bwMode="auto">
          <a:xfrm>
            <a:off x="3387725" y="2768277"/>
            <a:ext cx="685800" cy="1447800"/>
            <a:chOff x="192" y="768"/>
            <a:chExt cx="432" cy="912"/>
          </a:xfrm>
        </p:grpSpPr>
        <p:sp>
          <p:nvSpPr>
            <p:cNvPr id="357" name="Rectangle 35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8" name="Line 35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9" name="Line 35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0" name="Line 35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1" name="Line 35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2" name="Line 35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3" name="Line 36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4" name="Line 36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5" name="Line 36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6" name="Group 36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367" name="Group 36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376" name="Line 36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8" name="Line 36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9" name="Oval 36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68" name="Group 36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372" name="Line 37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3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4" name="Line 37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5" name="Oval 37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69" name="Line 37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Line 37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1" name="Line 37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80" name="Group 377"/>
          <p:cNvGrpSpPr>
            <a:grpSpLocks/>
          </p:cNvGrpSpPr>
          <p:nvPr/>
        </p:nvGrpSpPr>
        <p:grpSpPr bwMode="auto">
          <a:xfrm>
            <a:off x="4073525" y="2768277"/>
            <a:ext cx="685800" cy="1447800"/>
            <a:chOff x="192" y="768"/>
            <a:chExt cx="432" cy="912"/>
          </a:xfrm>
        </p:grpSpPr>
        <p:sp>
          <p:nvSpPr>
            <p:cNvPr id="381" name="Rectangle 378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2" name="Line 379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3" name="Line 380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4" name="Line 381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5" name="Line 382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6" name="Line 383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7" name="Line 384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8" name="Line 385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9" name="Line 386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0" name="Group 387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391" name="Group 388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00" name="Line 38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1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2" name="Line 39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3" name="Oval 392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92" name="Group 393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396" name="Line 39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7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8" name="Line 39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9" name="Oval 397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93" name="Line 398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4" name="Line 399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5" name="Line 400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04" name="Group 401"/>
          <p:cNvGrpSpPr>
            <a:grpSpLocks/>
          </p:cNvGrpSpPr>
          <p:nvPr/>
        </p:nvGrpSpPr>
        <p:grpSpPr bwMode="auto">
          <a:xfrm>
            <a:off x="4759325" y="2768277"/>
            <a:ext cx="685800" cy="1447800"/>
            <a:chOff x="192" y="768"/>
            <a:chExt cx="432" cy="912"/>
          </a:xfrm>
        </p:grpSpPr>
        <p:sp>
          <p:nvSpPr>
            <p:cNvPr id="405" name="Rectangle 402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6" name="Line 403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7" name="Line 404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8" name="Line 405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9" name="Line 406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0" name="Line 407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" name="Line 408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2" name="Line 409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3" name="Line 410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4" name="Group 411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415" name="Group 412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24" name="Line 41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5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6" name="Line 41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7" name="Oval 416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16" name="Group 417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20" name="Line 41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1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2" name="Line 42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3" name="Oval 421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17" name="Line 422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8" name="Line 423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9" name="Line 424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28" name="Group 425"/>
          <p:cNvGrpSpPr>
            <a:grpSpLocks/>
          </p:cNvGrpSpPr>
          <p:nvPr/>
        </p:nvGrpSpPr>
        <p:grpSpPr bwMode="auto">
          <a:xfrm>
            <a:off x="5445125" y="2768277"/>
            <a:ext cx="685800" cy="1447800"/>
            <a:chOff x="192" y="768"/>
            <a:chExt cx="432" cy="912"/>
          </a:xfrm>
        </p:grpSpPr>
        <p:sp>
          <p:nvSpPr>
            <p:cNvPr id="429" name="Rectangle 42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0" name="Line 42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1" name="Line 42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2" name="Line 42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3" name="Line 43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4" name="Line 43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5" name="Line 43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6" name="Line 43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7" name="Line 43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38" name="Group 43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439" name="Group 43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48" name="Line 43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9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0" name="Line 43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1" name="Oval 44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40" name="Group 44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44" name="Line 44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5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6" name="Line 44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7" name="Oval 44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41" name="Line 44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2" name="Line 44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3" name="Line 44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2" name="Group 449"/>
          <p:cNvGrpSpPr>
            <a:grpSpLocks/>
          </p:cNvGrpSpPr>
          <p:nvPr/>
        </p:nvGrpSpPr>
        <p:grpSpPr bwMode="auto">
          <a:xfrm>
            <a:off x="6130925" y="2768277"/>
            <a:ext cx="685800" cy="1447800"/>
            <a:chOff x="192" y="768"/>
            <a:chExt cx="432" cy="912"/>
          </a:xfrm>
        </p:grpSpPr>
        <p:sp>
          <p:nvSpPr>
            <p:cNvPr id="453" name="Rectangle 45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4" name="Line 45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5" name="Line 45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6" name="Line 45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7" name="Line 45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8" name="Line 45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9" name="Line 45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0" name="Line 45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1" name="Line 45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2" name="Group 45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463" name="Group 46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72" name="Line 46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3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4" name="Line 46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5" name="Oval 46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64" name="Group 46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68" name="Line 46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9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0" name="Line 46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1" name="Oval 46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65" name="Line 47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" name="Line 47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7" name="Line 47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76" name="Group 473"/>
          <p:cNvGrpSpPr>
            <a:grpSpLocks/>
          </p:cNvGrpSpPr>
          <p:nvPr/>
        </p:nvGrpSpPr>
        <p:grpSpPr bwMode="auto">
          <a:xfrm>
            <a:off x="6816725" y="2768277"/>
            <a:ext cx="685800" cy="1447800"/>
            <a:chOff x="192" y="768"/>
            <a:chExt cx="432" cy="912"/>
          </a:xfrm>
        </p:grpSpPr>
        <p:sp>
          <p:nvSpPr>
            <p:cNvPr id="477" name="Rectangle 47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8" name="Line 47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9" name="Line 47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0" name="Line 47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1" name="Line 47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2" name="Line 47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3" name="Line 48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4" name="Line 48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5" name="Line 48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86" name="Group 48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487" name="Group 48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96" name="Line 48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7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8" name="Line 48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9" name="Oval 48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88" name="Group 48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92" name="Line 49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3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4" name="Line 49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95" name="Oval 49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89" name="Line 49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0" name="Line 49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" name="Line 49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0" name="Group 497"/>
          <p:cNvGrpSpPr>
            <a:grpSpLocks/>
          </p:cNvGrpSpPr>
          <p:nvPr/>
        </p:nvGrpSpPr>
        <p:grpSpPr bwMode="auto">
          <a:xfrm>
            <a:off x="1711325" y="3682677"/>
            <a:ext cx="685800" cy="1295400"/>
            <a:chOff x="288" y="2016"/>
            <a:chExt cx="432" cy="816"/>
          </a:xfrm>
        </p:grpSpPr>
        <p:sp>
          <p:nvSpPr>
            <p:cNvPr id="501" name="Rectangle 498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2" name="Line 499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3" name="Line 500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4" name="Line 501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5" name="Line 502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6" name="Line 503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7" name="Line 504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8" name="Line 505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9" name="Line 506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0" name="Text Box 508"/>
          <p:cNvSpPr txBox="1">
            <a:spLocks noChangeArrowheads="1"/>
          </p:cNvSpPr>
          <p:nvPr/>
        </p:nvSpPr>
        <p:spPr bwMode="auto">
          <a:xfrm>
            <a:off x="7673405" y="3690615"/>
            <a:ext cx="13917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Waveform </a:t>
            </a:r>
          </a:p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stored</a:t>
            </a:r>
          </a:p>
        </p:txBody>
      </p:sp>
      <p:grpSp>
        <p:nvGrpSpPr>
          <p:cNvPr id="511" name="Group 509"/>
          <p:cNvGrpSpPr>
            <a:grpSpLocks/>
          </p:cNvGrpSpPr>
          <p:nvPr/>
        </p:nvGrpSpPr>
        <p:grpSpPr bwMode="auto">
          <a:xfrm>
            <a:off x="2397125" y="3682677"/>
            <a:ext cx="685800" cy="1295400"/>
            <a:chOff x="288" y="2016"/>
            <a:chExt cx="432" cy="816"/>
          </a:xfrm>
        </p:grpSpPr>
        <p:sp>
          <p:nvSpPr>
            <p:cNvPr id="512" name="Rectangle 51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3" name="Line 51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4" name="Line 51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5" name="Line 51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6" name="Line 51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7" name="Line 51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8" name="Line 51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9" name="Line 51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0" name="Line 51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1" name="Group 519"/>
          <p:cNvGrpSpPr>
            <a:grpSpLocks/>
          </p:cNvGrpSpPr>
          <p:nvPr/>
        </p:nvGrpSpPr>
        <p:grpSpPr bwMode="auto">
          <a:xfrm>
            <a:off x="3082925" y="3682677"/>
            <a:ext cx="685800" cy="1295400"/>
            <a:chOff x="288" y="2016"/>
            <a:chExt cx="432" cy="816"/>
          </a:xfrm>
        </p:grpSpPr>
        <p:sp>
          <p:nvSpPr>
            <p:cNvPr id="522" name="Rectangle 52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3" name="Line 52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4" name="Line 52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5" name="Line 52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6" name="Line 52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7" name="Line 52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8" name="Line 52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9" name="Line 52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0" name="Line 52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1" name="Group 529"/>
          <p:cNvGrpSpPr>
            <a:grpSpLocks/>
          </p:cNvGrpSpPr>
          <p:nvPr/>
        </p:nvGrpSpPr>
        <p:grpSpPr bwMode="auto">
          <a:xfrm>
            <a:off x="3768725" y="3682677"/>
            <a:ext cx="685800" cy="1295400"/>
            <a:chOff x="288" y="2016"/>
            <a:chExt cx="432" cy="816"/>
          </a:xfrm>
        </p:grpSpPr>
        <p:sp>
          <p:nvSpPr>
            <p:cNvPr id="532" name="Rectangle 53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3" name="Line 53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4" name="Line 53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5" name="Line 53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6" name="Line 53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7" name="Line 53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8" name="Line 53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9" name="Line 53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0" name="Line 53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1" name="Group 539"/>
          <p:cNvGrpSpPr>
            <a:grpSpLocks/>
          </p:cNvGrpSpPr>
          <p:nvPr/>
        </p:nvGrpSpPr>
        <p:grpSpPr bwMode="auto">
          <a:xfrm>
            <a:off x="4454525" y="3682677"/>
            <a:ext cx="685800" cy="1295400"/>
            <a:chOff x="288" y="2016"/>
            <a:chExt cx="432" cy="816"/>
          </a:xfrm>
        </p:grpSpPr>
        <p:sp>
          <p:nvSpPr>
            <p:cNvPr id="542" name="Rectangle 54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3" name="Line 54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4" name="Line 54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5" name="Line 54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6" name="Line 54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7" name="Line 54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8" name="Line 54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9" name="Line 54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0" name="Line 54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1" name="Group 549"/>
          <p:cNvGrpSpPr>
            <a:grpSpLocks/>
          </p:cNvGrpSpPr>
          <p:nvPr/>
        </p:nvGrpSpPr>
        <p:grpSpPr bwMode="auto">
          <a:xfrm>
            <a:off x="5140325" y="3682677"/>
            <a:ext cx="685800" cy="1295400"/>
            <a:chOff x="288" y="2016"/>
            <a:chExt cx="432" cy="816"/>
          </a:xfrm>
        </p:grpSpPr>
        <p:sp>
          <p:nvSpPr>
            <p:cNvPr id="552" name="Rectangle 55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3" name="Line 55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4" name="Line 55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5" name="Line 55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6" name="Line 55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7" name="Line 55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8" name="Line 55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9" name="Line 55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0" name="Line 55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1" name="Group 559"/>
          <p:cNvGrpSpPr>
            <a:grpSpLocks/>
          </p:cNvGrpSpPr>
          <p:nvPr/>
        </p:nvGrpSpPr>
        <p:grpSpPr bwMode="auto">
          <a:xfrm>
            <a:off x="5826125" y="3682677"/>
            <a:ext cx="685800" cy="1295400"/>
            <a:chOff x="288" y="2016"/>
            <a:chExt cx="432" cy="816"/>
          </a:xfrm>
        </p:grpSpPr>
        <p:sp>
          <p:nvSpPr>
            <p:cNvPr id="562" name="Rectangle 56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3" name="Line 56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4" name="Line 56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5" name="Line 56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6" name="Line 56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7" name="Line 56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8" name="Line 56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9" name="Line 56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0" name="Line 56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1" name="Group 569"/>
          <p:cNvGrpSpPr>
            <a:grpSpLocks/>
          </p:cNvGrpSpPr>
          <p:nvPr/>
        </p:nvGrpSpPr>
        <p:grpSpPr bwMode="auto">
          <a:xfrm>
            <a:off x="6511925" y="3682677"/>
            <a:ext cx="685800" cy="1295400"/>
            <a:chOff x="288" y="2016"/>
            <a:chExt cx="432" cy="816"/>
          </a:xfrm>
        </p:grpSpPr>
        <p:sp>
          <p:nvSpPr>
            <p:cNvPr id="572" name="Rectangle 57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3" name="Line 57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4" name="Line 57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5" name="Line 57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6" name="Line 57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7" name="Line 57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8" name="Line 57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9" name="Line 57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0" name="Line 57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1" name="Group 579"/>
          <p:cNvGrpSpPr>
            <a:grpSpLocks/>
          </p:cNvGrpSpPr>
          <p:nvPr/>
        </p:nvGrpSpPr>
        <p:grpSpPr bwMode="auto">
          <a:xfrm>
            <a:off x="7197725" y="3682677"/>
            <a:ext cx="685800" cy="1295400"/>
            <a:chOff x="288" y="2016"/>
            <a:chExt cx="432" cy="816"/>
          </a:xfrm>
        </p:grpSpPr>
        <p:sp>
          <p:nvSpPr>
            <p:cNvPr id="582" name="Rectangle 58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3" name="Line 58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4" name="Line 58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5" name="Line 58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6" name="Line 58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7" name="Line 58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8" name="Line 58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9" name="Line 58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0" name="Line 58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1" name="Text Box 589"/>
          <p:cNvSpPr txBox="1">
            <a:spLocks noChangeArrowheads="1"/>
          </p:cNvSpPr>
          <p:nvPr/>
        </p:nvSpPr>
        <p:spPr bwMode="auto">
          <a:xfrm>
            <a:off x="2625725" y="2101527"/>
            <a:ext cx="47516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Inverter “Domino” ring chain</a:t>
            </a:r>
          </a:p>
        </p:txBody>
      </p:sp>
      <p:sp>
        <p:nvSpPr>
          <p:cNvPr id="592" name="AutoShape 590"/>
          <p:cNvSpPr>
            <a:spLocks/>
          </p:cNvSpPr>
          <p:nvPr/>
        </p:nvSpPr>
        <p:spPr bwMode="auto">
          <a:xfrm rot="-5400000">
            <a:off x="1558925" y="1984052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3" name="Text Box 591"/>
          <p:cNvSpPr txBox="1">
            <a:spLocks noChangeArrowheads="1"/>
          </p:cNvSpPr>
          <p:nvPr/>
        </p:nvSpPr>
        <p:spPr bwMode="auto">
          <a:xfrm>
            <a:off x="1158509" y="1904677"/>
            <a:ext cx="102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ns~100ps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4" name="Text Box 592"/>
          <p:cNvSpPr txBox="1">
            <a:spLocks noChangeArrowheads="1"/>
          </p:cNvSpPr>
          <p:nvPr/>
        </p:nvSpPr>
        <p:spPr bwMode="auto">
          <a:xfrm>
            <a:off x="8084985" y="4930422"/>
            <a:ext cx="9415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FADC </a:t>
            </a:r>
          </a:p>
        </p:txBody>
      </p:sp>
      <p:sp>
        <p:nvSpPr>
          <p:cNvPr id="595" name="Freeform 593"/>
          <p:cNvSpPr>
            <a:spLocks/>
          </p:cNvSpPr>
          <p:nvPr/>
        </p:nvSpPr>
        <p:spPr bwMode="auto">
          <a:xfrm>
            <a:off x="1174750" y="2542852"/>
            <a:ext cx="6480175" cy="301625"/>
          </a:xfrm>
          <a:custGeom>
            <a:avLst/>
            <a:gdLst>
              <a:gd name="T0" fmla="*/ 2147483647 w 4082"/>
              <a:gd name="T1" fmla="*/ 2147483647 h 190"/>
              <a:gd name="T2" fmla="*/ 2147483647 w 4082"/>
              <a:gd name="T3" fmla="*/ 2147483647 h 190"/>
              <a:gd name="T4" fmla="*/ 2147483647 w 4082"/>
              <a:gd name="T5" fmla="*/ 0 h 190"/>
              <a:gd name="T6" fmla="*/ 0 w 4082"/>
              <a:gd name="T7" fmla="*/ 0 h 190"/>
              <a:gd name="T8" fmla="*/ 2147483647 w 4082"/>
              <a:gd name="T9" fmla="*/ 2147483647 h 190"/>
              <a:gd name="T10" fmla="*/ 2147483647 w 4082"/>
              <a:gd name="T11" fmla="*/ 2147483647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82"/>
              <a:gd name="T19" fmla="*/ 0 h 190"/>
              <a:gd name="T20" fmla="*/ 4082 w 4082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82" h="190">
                <a:moveTo>
                  <a:pt x="3988" y="190"/>
                </a:moveTo>
                <a:lnTo>
                  <a:pt x="4082" y="190"/>
                </a:lnTo>
                <a:lnTo>
                  <a:pt x="4082" y="0"/>
                </a:lnTo>
                <a:lnTo>
                  <a:pt x="0" y="0"/>
                </a:lnTo>
                <a:lnTo>
                  <a:pt x="1" y="190"/>
                </a:lnTo>
                <a:lnTo>
                  <a:pt x="100" y="19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6" name="Text Box 507"/>
          <p:cNvSpPr txBox="1">
            <a:spLocks noChangeArrowheads="1"/>
          </p:cNvSpPr>
          <p:nvPr/>
        </p:nvSpPr>
        <p:spPr bwMode="auto">
          <a:xfrm>
            <a:off x="2177871" y="5516563"/>
            <a:ext cx="4897816" cy="461665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“Time stretcher” </a:t>
            </a:r>
            <a:r>
              <a:rPr 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GHz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—&gt;</a:t>
            </a:r>
            <a:r>
              <a:rPr 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Symbol" pitchFamily="18" charset="2"/>
              </a:rPr>
              <a:t>MHz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6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/>
      <p:bldP spid="59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STC_cz">
  <a:themeElements>
    <a:clrScheme name="默认设计模板 8">
      <a:dk1>
        <a:srgbClr val="3333FF"/>
      </a:dk1>
      <a:lt1>
        <a:srgbClr val="FFFFFF"/>
      </a:lt1>
      <a:dk2>
        <a:srgbClr val="FF9900"/>
      </a:dk2>
      <a:lt2>
        <a:srgbClr val="808080"/>
      </a:lt2>
      <a:accent1>
        <a:srgbClr val="00CCFF"/>
      </a:accent1>
      <a:accent2>
        <a:srgbClr val="3333CC"/>
      </a:accent2>
      <a:accent3>
        <a:srgbClr val="FFFFFF"/>
      </a:accent3>
      <a:accent4>
        <a:srgbClr val="2A2ADA"/>
      </a:accent4>
      <a:accent5>
        <a:srgbClr val="AAE2FF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Arial"/>
        <a:ea typeface="宋体"/>
        <a:cs typeface=""/>
      </a:minorFont>
    </a:fontScheme>
    <a:fmtScheme name="纸张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0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Times New Roman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0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Times New Roman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3333FF"/>
        </a:dk1>
        <a:lt1>
          <a:srgbClr val="FFFFFF"/>
        </a:lt1>
        <a:dk2>
          <a:srgbClr val="FF9900"/>
        </a:dk2>
        <a:lt2>
          <a:srgbClr val="808080"/>
        </a:lt2>
        <a:accent1>
          <a:srgbClr val="00CCFF"/>
        </a:accent1>
        <a:accent2>
          <a:srgbClr val="3333CC"/>
        </a:accent2>
        <a:accent3>
          <a:srgbClr val="FFFFFF"/>
        </a:accent3>
        <a:accent4>
          <a:srgbClr val="2A2ADA"/>
        </a:accent4>
        <a:accent5>
          <a:srgbClr val="AA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演示文稿1" id="{5F1D0DDD-F07E-4F22-AD49-B6BF66C51A5F}" vid="{5EC6F686-399C-43BB-9674-0C2C10C9572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USTC_DIY_43</Template>
  <TotalTime>3200</TotalTime>
  <Words>2206</Words>
  <Application>Microsoft Office PowerPoint</Application>
  <PresentationFormat>全屏显示(4:3)</PresentationFormat>
  <Paragraphs>760</Paragraphs>
  <Slides>45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49" baseType="lpstr">
      <vt:lpstr>USTC_cz</vt:lpstr>
      <vt:lpstr>位图图像</vt:lpstr>
      <vt:lpstr>Visio</vt:lpstr>
      <vt:lpstr>Equation</vt:lpstr>
      <vt:lpstr>粒子物理与核物理实验中的波形数字化技术</vt:lpstr>
      <vt:lpstr>Outline</vt:lpstr>
      <vt:lpstr>当代粒子物理与核物理实验电子学特点</vt:lpstr>
      <vt:lpstr>粒子物理与核物理实验电子学结构</vt:lpstr>
      <vt:lpstr>传统核电子学技术</vt:lpstr>
      <vt:lpstr>Outline</vt:lpstr>
      <vt:lpstr>波形数字化技术</vt:lpstr>
      <vt:lpstr>波形数字化方案</vt:lpstr>
      <vt:lpstr>SCA工作原理</vt:lpstr>
      <vt:lpstr>SCA ASIC</vt:lpstr>
      <vt:lpstr>DRS4: 4th generation of DRS</vt:lpstr>
      <vt:lpstr>LAB4: 4th generation of LABRADOR</vt:lpstr>
      <vt:lpstr>ADC技术</vt:lpstr>
      <vt:lpstr>高速高精度ADC</vt:lpstr>
      <vt:lpstr>FADC=?</vt:lpstr>
      <vt:lpstr>TIADC: time interleaved ADC</vt:lpstr>
      <vt:lpstr>波形数字化的误差</vt:lpstr>
      <vt:lpstr>Outline</vt:lpstr>
      <vt:lpstr>波形数字化在物理实验中应用</vt:lpstr>
      <vt:lpstr>物理实验中SCA波形数字化</vt:lpstr>
      <vt:lpstr>物理实验中高速ADC波形数字化</vt:lpstr>
      <vt:lpstr>物理实验中高速ADC波形数字化</vt:lpstr>
      <vt:lpstr>探测器信号电荷信息提取</vt:lpstr>
      <vt:lpstr>探测器信号时间信息提取</vt:lpstr>
      <vt:lpstr>Outline</vt:lpstr>
      <vt:lpstr>波形数字化电子学系统设计</vt:lpstr>
      <vt:lpstr>基于DRS4系统设计</vt:lpstr>
      <vt:lpstr>Test result</vt:lpstr>
      <vt:lpstr>修正结果</vt:lpstr>
      <vt:lpstr>TARGET7</vt:lpstr>
      <vt:lpstr>基于TARGET7系统设计</vt:lpstr>
      <vt:lpstr>基于TIADC波形数字化系统结构</vt:lpstr>
      <vt:lpstr>Test result</vt:lpstr>
      <vt:lpstr>Test result</vt:lpstr>
      <vt:lpstr>12bit 1GSPS系统设计</vt:lpstr>
      <vt:lpstr>Test result</vt:lpstr>
      <vt:lpstr>Test result</vt:lpstr>
      <vt:lpstr>12bit 1.5GSPS/1GSPS系统设计</vt:lpstr>
      <vt:lpstr>Outline</vt:lpstr>
      <vt:lpstr>应用前景</vt:lpstr>
      <vt:lpstr>波形数字化各种方案技术特点</vt:lpstr>
      <vt:lpstr>SCA技术现状</vt:lpstr>
      <vt:lpstr>DRS5</vt:lpstr>
      <vt:lpstr>ADC技术现状</vt:lpstr>
      <vt:lpstr>幻灯片 45</vt:lpstr>
    </vt:vector>
  </TitlesOfParts>
  <Company>USTC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NTKO</dc:creator>
  <cp:lastModifiedBy>CAO ZHE</cp:lastModifiedBy>
  <cp:revision>376</cp:revision>
  <cp:lastPrinted>2015-02-04T16:30:16Z</cp:lastPrinted>
  <dcterms:created xsi:type="dcterms:W3CDTF">2015-07-28T10:49:03Z</dcterms:created>
  <dcterms:modified xsi:type="dcterms:W3CDTF">2015-08-05T05:25:06Z</dcterms:modified>
</cp:coreProperties>
</file>