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4285" r:id="rId1"/>
  </p:sldMasterIdLst>
  <p:notesMasterIdLst>
    <p:notesMasterId r:id="rId34"/>
  </p:notesMasterIdLst>
  <p:handoutMasterIdLst>
    <p:handoutMasterId r:id="rId35"/>
  </p:handoutMasterIdLst>
  <p:sldIdLst>
    <p:sldId id="257" r:id="rId2"/>
    <p:sldId id="310" r:id="rId3"/>
    <p:sldId id="309" r:id="rId4"/>
    <p:sldId id="278" r:id="rId5"/>
    <p:sldId id="295" r:id="rId6"/>
    <p:sldId id="282" r:id="rId7"/>
    <p:sldId id="280" r:id="rId8"/>
    <p:sldId id="292" r:id="rId9"/>
    <p:sldId id="297" r:id="rId10"/>
    <p:sldId id="287" r:id="rId11"/>
    <p:sldId id="315" r:id="rId12"/>
    <p:sldId id="296" r:id="rId13"/>
    <p:sldId id="317" r:id="rId14"/>
    <p:sldId id="294" r:id="rId15"/>
    <p:sldId id="298" r:id="rId16"/>
    <p:sldId id="300" r:id="rId17"/>
    <p:sldId id="285" r:id="rId18"/>
    <p:sldId id="311" r:id="rId19"/>
    <p:sldId id="301" r:id="rId20"/>
    <p:sldId id="313" r:id="rId21"/>
    <p:sldId id="314" r:id="rId22"/>
    <p:sldId id="293" r:id="rId23"/>
    <p:sldId id="312" r:id="rId24"/>
    <p:sldId id="318" r:id="rId25"/>
    <p:sldId id="299" r:id="rId26"/>
    <p:sldId id="286" r:id="rId27"/>
    <p:sldId id="316" r:id="rId28"/>
    <p:sldId id="283" r:id="rId29"/>
    <p:sldId id="288" r:id="rId30"/>
    <p:sldId id="289" r:id="rId31"/>
    <p:sldId id="290" r:id="rId32"/>
    <p:sldId id="291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62">
          <p15:clr>
            <a:srgbClr val="A4A3A4"/>
          </p15:clr>
        </p15:guide>
        <p15:guide id="2" pos="2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C70D"/>
    <a:srgbClr val="008000"/>
    <a:srgbClr val="0034E7"/>
    <a:srgbClr val="000099"/>
    <a:srgbClr val="CC9900"/>
    <a:srgbClr val="0B3CED"/>
    <a:srgbClr val="FF0000"/>
    <a:srgbClr val="FF3399"/>
    <a:srgbClr val="FF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2" autoAdjust="0"/>
    <p:restoredTop sz="85776" autoAdjust="0"/>
  </p:normalViewPr>
  <p:slideViewPr>
    <p:cSldViewPr snapToObjects="1" showGuides="1">
      <p:cViewPr varScale="1">
        <p:scale>
          <a:sx n="77" d="100"/>
          <a:sy n="77" d="100"/>
        </p:scale>
        <p:origin x="612" y="78"/>
      </p:cViewPr>
      <p:guideLst>
        <p:guide orient="horz" pos="2562"/>
        <p:guide pos="2841"/>
      </p:guideLst>
    </p:cSldViewPr>
  </p:slideViewPr>
  <p:outlineViewPr>
    <p:cViewPr>
      <p:scale>
        <a:sx n="30" d="100"/>
        <a:sy n="3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0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0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0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28B00CD-CD8D-3B44-AD22-E4C9112C3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15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C1CE60B-1D6C-6948-B1CF-E346C43D0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776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Interaction_point" TargetMode="External"/><Relationship Id="rId3" Type="http://schemas.openxmlformats.org/officeDocument/2006/relationships/hyperlink" Target="https://en.wikipedia.org/wiki/Electromagnetic_cavity" TargetMode="External"/><Relationship Id="rId7" Type="http://schemas.openxmlformats.org/officeDocument/2006/relationships/hyperlink" Target="https://en.wikipedia.org/wiki/Luminosity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Magnetic_field" TargetMode="External"/><Relationship Id="rId5" Type="http://schemas.openxmlformats.org/officeDocument/2006/relationships/hyperlink" Target="https://en.wikipedia.org/wiki/Charged_particle" TargetMode="External"/><Relationship Id="rId10" Type="http://schemas.openxmlformats.org/officeDocument/2006/relationships/hyperlink" Target="https://en.wikipedia.org/wiki/KEKB_(accelerator)" TargetMode="External"/><Relationship Id="rId4" Type="http://schemas.openxmlformats.org/officeDocument/2006/relationships/hyperlink" Target="https://en.wikipedia.org/wiki/Particle_accelerator" TargetMode="External"/><Relationship Id="rId9" Type="http://schemas.openxmlformats.org/officeDocument/2006/relationships/hyperlink" Target="https://en.wikipedia.org/wiki/Collider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High-temperature_superconductivity#cite_note-preuss-57" TargetMode="External"/><Relationship Id="rId3" Type="http://schemas.openxmlformats.org/officeDocument/2006/relationships/hyperlink" Target="https://en.wikipedia.org/wiki/Brittle" TargetMode="External"/><Relationship Id="rId7" Type="http://schemas.openxmlformats.org/officeDocument/2006/relationships/hyperlink" Target="https://en.wikipedia.org/wiki/Magnesium_diboride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Bronze" TargetMode="External"/><Relationship Id="rId5" Type="http://schemas.openxmlformats.org/officeDocument/2006/relationships/hyperlink" Target="https://en.wikipedia.org/wiki/Copper" TargetMode="External"/><Relationship Id="rId4" Type="http://schemas.openxmlformats.org/officeDocument/2006/relationships/hyperlink" Target="https://en.wikipedia.org/wiki/Superconducting_magnet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E65243-86C7-41E2-BFB3-8886250A4E5B}" type="slidenum">
              <a:rPr lang="en-GB" altLang="en-US" smtClean="0"/>
              <a:pPr eaLnBrk="1" hangingPunct="1"/>
              <a:t>3</a:t>
            </a:fld>
            <a:endParaRPr lang="en-GB" altLang="en-US" smtClean="0"/>
          </a:p>
        </p:txBody>
      </p:sp>
      <p:sp>
        <p:nvSpPr>
          <p:cNvPr id="71683" name="Rectangle 7"/>
          <p:cNvSpPr txBox="1">
            <a:spLocks noGrp="1" noChangeArrowheads="1"/>
          </p:cNvSpPr>
          <p:nvPr/>
        </p:nvSpPr>
        <p:spPr bwMode="auto">
          <a:xfrm>
            <a:off x="3885558" y="8686653"/>
            <a:ext cx="2972443" cy="45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860CA9B-3567-4FB7-8560-785CF5EC9D7D}" type="slidenum">
              <a:rPr lang="en-GB" altLang="en-US" sz="1200"/>
              <a:pPr algn="r" eaLnBrk="1" hangingPunct="1"/>
              <a:t>3</a:t>
            </a:fld>
            <a:endParaRPr lang="en-GB" altLang="en-US" sz="1200"/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2850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02256-4583-4BCE-B52E-317021D659C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168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D5AE1-8DAA-4720-851B-5749129BDBE5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54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588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890588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D02CCB5A-31A0-674A-B554-192FA6F76965}" type="slidenum">
              <a:rPr lang="en-US" sz="1000">
                <a:solidFill>
                  <a:srgbClr val="C0504D"/>
                </a:solidFill>
              </a:rPr>
              <a:pPr>
                <a:defRPr/>
              </a:pPr>
              <a:t>25</a:t>
            </a:fld>
            <a:endParaRPr lang="en-US" sz="1000">
              <a:solidFill>
                <a:srgbClr val="C0504D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242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>
                <a:effectLst/>
              </a:rPr>
              <a:t>Crab cavities</a:t>
            </a:r>
            <a:r>
              <a:rPr lang="en-GB" dirty="0" smtClean="0">
                <a:effectLst/>
              </a:rPr>
              <a:t> are a form of </a:t>
            </a:r>
            <a:r>
              <a:rPr lang="en-GB" dirty="0" smtClean="0">
                <a:effectLst/>
                <a:hlinkClick r:id="rId3" tooltip="Electromagnetic cavity"/>
              </a:rPr>
              <a:t>electromagnetic cavity</a:t>
            </a:r>
            <a:r>
              <a:rPr lang="en-GB" dirty="0" smtClean="0">
                <a:effectLst/>
              </a:rPr>
              <a:t> used in </a:t>
            </a:r>
            <a:r>
              <a:rPr lang="en-GB" dirty="0" smtClean="0">
                <a:effectLst/>
                <a:hlinkClick r:id="rId4" tooltip="Particle accelerator"/>
              </a:rPr>
              <a:t>particle accelerators</a:t>
            </a:r>
            <a:r>
              <a:rPr lang="en-GB" dirty="0" smtClean="0">
                <a:effectLst/>
              </a:rPr>
              <a:t> to provide a transverse deflection to particle bunches. They can be used to provide rotation to a </a:t>
            </a:r>
            <a:r>
              <a:rPr lang="en-GB" dirty="0" smtClean="0">
                <a:effectLst/>
                <a:hlinkClick r:id="rId5" tooltip="Charged particle"/>
              </a:rPr>
              <a:t>charged particle</a:t>
            </a:r>
            <a:r>
              <a:rPr lang="en-GB" dirty="0" smtClean="0">
                <a:effectLst/>
              </a:rPr>
              <a:t> bunch by applying a time varying </a:t>
            </a:r>
            <a:r>
              <a:rPr lang="en-GB" dirty="0" smtClean="0">
                <a:effectLst/>
                <a:hlinkClick r:id="rId6" tooltip="Magnetic field"/>
              </a:rPr>
              <a:t>magnetic field</a:t>
            </a:r>
            <a:r>
              <a:rPr lang="en-GB" dirty="0" smtClean="0">
                <a:effectLst/>
              </a:rPr>
              <a:t>. This rotation of the bunch can be used as a diagnostic tool to measure the length of a bunch (the longitudinal dimension is projected into the transverse plane, and imaged) or as a means of increasing the </a:t>
            </a:r>
            <a:r>
              <a:rPr lang="en-GB" dirty="0" smtClean="0">
                <a:effectLst/>
                <a:hlinkClick r:id="rId7" tooltip="Luminosity"/>
              </a:rPr>
              <a:t>luminosity</a:t>
            </a:r>
            <a:r>
              <a:rPr lang="en-GB" dirty="0" smtClean="0">
                <a:effectLst/>
              </a:rPr>
              <a:t> at an </a:t>
            </a:r>
            <a:r>
              <a:rPr lang="en-GB" dirty="0" smtClean="0">
                <a:effectLst/>
                <a:hlinkClick r:id="rId8" tooltip="Interaction point"/>
              </a:rPr>
              <a:t>interaction point</a:t>
            </a:r>
            <a:r>
              <a:rPr lang="en-GB" dirty="0" smtClean="0">
                <a:effectLst/>
              </a:rPr>
              <a:t> of a </a:t>
            </a:r>
            <a:r>
              <a:rPr lang="en-GB" dirty="0" smtClean="0">
                <a:effectLst/>
                <a:hlinkClick r:id="rId9" tooltip="Collider"/>
              </a:rPr>
              <a:t>collider</a:t>
            </a:r>
            <a:r>
              <a:rPr lang="en-GB" dirty="0" smtClean="0">
                <a:effectLst/>
              </a:rPr>
              <a:t> if the colliding beams cross each other at an angle (then called </a:t>
            </a:r>
            <a:r>
              <a:rPr lang="en-GB" i="1" dirty="0" smtClean="0">
                <a:effectLst/>
              </a:rPr>
              <a:t>crab crossing</a:t>
            </a:r>
            <a:r>
              <a:rPr lang="en-GB" dirty="0" smtClean="0">
                <a:effectLst/>
              </a:rPr>
              <a:t>). They can also be used in order to minimise beam-beam effects, which are important for circular </a:t>
            </a:r>
            <a:r>
              <a:rPr lang="en-GB" dirty="0" smtClean="0">
                <a:effectLst/>
                <a:hlinkClick r:id="rId9" tooltip="Collider"/>
              </a:rPr>
              <a:t>colliders</a:t>
            </a:r>
            <a:r>
              <a:rPr lang="en-GB" dirty="0" smtClean="0">
                <a:effectLst/>
              </a:rPr>
              <a:t>. The </a:t>
            </a:r>
            <a:r>
              <a:rPr lang="en-GB" dirty="0" smtClean="0">
                <a:effectLst/>
                <a:hlinkClick r:id="rId10" tooltip="KEKB (accelerator)"/>
              </a:rPr>
              <a:t>KEKB accelerator</a:t>
            </a:r>
            <a:r>
              <a:rPr lang="en-GB" dirty="0" smtClean="0">
                <a:effectLst/>
              </a:rPr>
              <a:t> introduced this technology in its last upgrade.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1CE60B-1D6C-6948-B1CF-E346C43D05D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31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1CE60B-1D6C-6948-B1CF-E346C43D05D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78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1CE60B-1D6C-6948-B1CF-E346C43D05D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22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1CE60B-1D6C-6948-B1CF-E346C43D05D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10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1CE60B-1D6C-6948-B1CF-E346C43D05D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30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588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890588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5190BA32-C4AA-8744-9288-0B2A8E130EFE}" type="slidenum">
              <a:rPr lang="en-US" sz="1000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en-US" sz="1000" smtClean="0">
              <a:solidFill>
                <a:schemeClr val="tx1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286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588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890588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E8C90EE-8A91-064D-A534-1DCAAE42F558}" type="slidenum">
              <a:rPr lang="en-US" sz="1000">
                <a:solidFill>
                  <a:srgbClr val="C0504D"/>
                </a:solidFill>
              </a:rPr>
              <a:pPr/>
              <a:t>8</a:t>
            </a:fld>
            <a:endParaRPr lang="en-US" sz="1000">
              <a:solidFill>
                <a:srgbClr val="C0504D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136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Jc</a:t>
            </a:r>
            <a:r>
              <a:rPr lang="en-GB" baseline="0" dirty="0" smtClean="0"/>
              <a:t> = critical current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NbTi</a:t>
            </a:r>
            <a:r>
              <a:rPr lang="en-GB" dirty="0" smtClean="0"/>
              <a:t> = Niobium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Titaninum</a:t>
            </a:r>
            <a:r>
              <a:rPr lang="en-GB" baseline="0" dirty="0" smtClean="0"/>
              <a:t> ; </a:t>
            </a:r>
            <a:r>
              <a:rPr kumimoji="1" lang="en-GB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t</a:t>
            </a:r>
            <a:r>
              <a:rPr kumimoji="1" lang="en-GB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he critical temperature is 10 K.</a:t>
            </a:r>
            <a:endParaRPr lang="en-GB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Nb3Sn = Niobium Tin ; </a:t>
            </a:r>
            <a:r>
              <a:rPr kumimoji="1" lang="en-GB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t</a:t>
            </a:r>
            <a:r>
              <a:rPr kumimoji="1" lang="en-GB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he critical temperature is 18.3 K.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1CE60B-1D6C-6948-B1CF-E346C43D05D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63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6175" y="687388"/>
            <a:ext cx="4567238" cy="3425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GB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NMR = Nuclear Magnetic Resonance ; MRI =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Magnetic resonance imaging </a:t>
            </a:r>
            <a:endParaRPr kumimoji="1" lang="en-GB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kumimoji="1" lang="en-GB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This 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is not a big problem for HL-LHC, requiring 20 </a:t>
            </a:r>
            <a:r>
              <a:rPr kumimoji="1"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tonnes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of superconductors, however it is major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problem for HE-LHC ,requiring in total 3000 </a:t>
            </a:r>
            <a:r>
              <a:rPr kumimoji="1"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tonnes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of superconductor, 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more 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than half in Nb3Sn. 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To gauge these figures in the context, LHC has used 1200 </a:t>
            </a:r>
            <a:r>
              <a:rPr kumimoji="1"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tonnes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of </a:t>
            </a:r>
            <a:r>
              <a:rPr kumimoji="1"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Nb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-Ti, while ITER requires about 500</a:t>
            </a:r>
          </a:p>
          <a:p>
            <a:r>
              <a:rPr kumimoji="1" lang="en-GB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tonnes of Nb3Sn</a:t>
            </a:r>
            <a:r>
              <a:rPr kumimoji="1" lang="en-GB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</a:t>
            </a:r>
          </a:p>
          <a:p>
            <a:r>
              <a:rPr kumimoji="1" lang="en-GB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NbTi</a:t>
            </a:r>
            <a:r>
              <a:rPr kumimoji="1" lang="en-GB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is normally used in an Aluminium or Copper matrix.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2ED527-A8A7-41E7-A4EC-64C3ADA44EBF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673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Nb</a:t>
            </a:r>
            <a:r>
              <a:rPr lang="en-GB" baseline="-25000" dirty="0" smtClean="0">
                <a:effectLst/>
              </a:rPr>
              <a:t>3</a:t>
            </a:r>
            <a:r>
              <a:rPr lang="en-GB" dirty="0" smtClean="0">
                <a:effectLst/>
              </a:rPr>
              <a:t>Sn is extremely </a:t>
            </a:r>
            <a:r>
              <a:rPr lang="en-GB" dirty="0" smtClean="0">
                <a:effectLst/>
                <a:hlinkClick r:id="rId3" tooltip="Brittle"/>
              </a:rPr>
              <a:t>brittle</a:t>
            </a:r>
            <a:r>
              <a:rPr lang="en-GB" dirty="0" smtClean="0">
                <a:effectLst/>
              </a:rPr>
              <a:t> and thus can not be easily drawn into a wire, which is necessary for winding </a:t>
            </a:r>
            <a:r>
              <a:rPr lang="en-GB" dirty="0" smtClean="0">
                <a:effectLst/>
                <a:hlinkClick r:id="rId4" tooltip="Superconducting magnet"/>
              </a:rPr>
              <a:t>superconducting magnets</a:t>
            </a:r>
            <a:r>
              <a:rPr lang="en-GB" dirty="0" smtClean="0">
                <a:effectLst/>
              </a:rPr>
              <a:t>. To overcome this, wire manufacturers typically draw down composite wires containing ductile precursors. The "internal tin" process includes separate alloys of </a:t>
            </a:r>
            <a:r>
              <a:rPr lang="en-GB" dirty="0" err="1" smtClean="0">
                <a:effectLst/>
              </a:rPr>
              <a:t>Nb</a:t>
            </a:r>
            <a:r>
              <a:rPr lang="en-GB" dirty="0" smtClean="0">
                <a:effectLst/>
              </a:rPr>
              <a:t>, Cu and Sn. The "bronze" process contains </a:t>
            </a:r>
            <a:r>
              <a:rPr lang="en-GB" dirty="0" err="1" smtClean="0">
                <a:effectLst/>
              </a:rPr>
              <a:t>Nb</a:t>
            </a:r>
            <a:r>
              <a:rPr lang="en-GB" dirty="0" smtClean="0">
                <a:effectLst/>
              </a:rPr>
              <a:t> in a </a:t>
            </a:r>
            <a:r>
              <a:rPr lang="en-GB" dirty="0" smtClean="0">
                <a:effectLst/>
                <a:hlinkClick r:id="rId5" tooltip="Copper"/>
              </a:rPr>
              <a:t>copper</a:t>
            </a:r>
            <a:r>
              <a:rPr lang="en-GB" dirty="0" smtClean="0">
                <a:effectLst/>
              </a:rPr>
              <a:t>-tin </a:t>
            </a:r>
            <a:r>
              <a:rPr lang="en-GB" dirty="0" smtClean="0">
                <a:effectLst/>
                <a:hlinkClick r:id="rId6" tooltip="Bronze"/>
              </a:rPr>
              <a:t>bronze</a:t>
            </a:r>
            <a:r>
              <a:rPr lang="en-GB" dirty="0" smtClean="0">
                <a:effectLst/>
              </a:rPr>
              <a:t> matrix. With both processes the strand is typically drawn to final size and coiled into a solenoid or cable </a:t>
            </a:r>
            <a:r>
              <a:rPr lang="en-GB" i="1" dirty="0" smtClean="0">
                <a:effectLst/>
              </a:rPr>
              <a:t>before</a:t>
            </a:r>
            <a:r>
              <a:rPr lang="en-GB" dirty="0" smtClean="0">
                <a:effectLst/>
              </a:rPr>
              <a:t> heat treatment. It is only during the heat treatment that the Sn reacts with the </a:t>
            </a:r>
            <a:r>
              <a:rPr lang="en-GB" dirty="0" err="1" smtClean="0">
                <a:effectLst/>
              </a:rPr>
              <a:t>Nb</a:t>
            </a:r>
            <a:r>
              <a:rPr lang="en-GB" dirty="0" smtClean="0">
                <a:effectLst/>
              </a:rPr>
              <a:t> to form the brittle, superconducting niobium-tin compound.</a:t>
            </a:r>
          </a:p>
          <a:p>
            <a:r>
              <a:rPr lang="en-GB" dirty="0" smtClean="0">
                <a:effectLst/>
              </a:rPr>
              <a:t>HTS have been observed with transition temperatures as high as 138 K (−135 °C).</a:t>
            </a:r>
          </a:p>
          <a:p>
            <a:r>
              <a:rPr lang="en-GB" dirty="0" smtClean="0">
                <a:effectLst/>
                <a:hlinkClick r:id="rId7" tooltip="Magnesium diboride"/>
              </a:rPr>
              <a:t>Magnesium </a:t>
            </a:r>
            <a:r>
              <a:rPr lang="en-GB" dirty="0" err="1" smtClean="0">
                <a:effectLst/>
                <a:hlinkClick r:id="rId7" tooltip="Magnesium diboride"/>
              </a:rPr>
              <a:t>diboride</a:t>
            </a:r>
            <a:r>
              <a:rPr lang="en-GB" dirty="0" smtClean="0">
                <a:effectLst/>
              </a:rPr>
              <a:t> is occasionally referred to as a high-temperature superconductor</a:t>
            </a:r>
            <a:r>
              <a:rPr lang="en-GB" baseline="30000" dirty="0" smtClean="0">
                <a:effectLst/>
                <a:hlinkClick r:id="rId8"/>
              </a:rPr>
              <a:t>[57]</a:t>
            </a:r>
            <a:r>
              <a:rPr lang="en-GB" dirty="0" smtClean="0">
                <a:effectLst/>
              </a:rPr>
              <a:t> because its </a:t>
            </a:r>
            <a:r>
              <a:rPr lang="en-GB" i="1" dirty="0" smtClean="0">
                <a:effectLst/>
              </a:rPr>
              <a:t>T</a:t>
            </a:r>
            <a:r>
              <a:rPr lang="en-GB" baseline="-25000" dirty="0" smtClean="0">
                <a:effectLst/>
              </a:rPr>
              <a:t>c</a:t>
            </a:r>
            <a:r>
              <a:rPr lang="en-GB" dirty="0" smtClean="0">
                <a:effectLst/>
              </a:rPr>
              <a:t> value of 39 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1CE60B-1D6C-6948-B1CF-E346C43D05D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16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DFB: These are the beasts that feed the electric currents into the cold mass. This is the transition between room temperature and the super conducting environment.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1CE60B-1D6C-6948-B1CF-E346C43D05D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13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-36512" y="-144016"/>
            <a:ext cx="9180512" cy="7029400"/>
          </a:xfrm>
          <a:prstGeom prst="rect">
            <a:avLst/>
          </a:prstGeom>
          <a:solidFill>
            <a:srgbClr val="00206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B. Schmidt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ECFA HL- LHC Workshop Aix-les-Bains October 2013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8A5BDD73-6D57-4F46-B2A7-816E92E7B35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 Schmidt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ECFA HL- LHC Workshop Aix-les-Bains October 2013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DDA77-2CD4-2541-B86B-1DE89DB19C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 Schmidt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ECFA HL- LHC Workshop Aix-les-Bains October 2013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50F45-5EFD-F74B-BADF-EF7A2A2E92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375" y="0"/>
            <a:ext cx="8229600" cy="8429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45263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B. Schmidt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45263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ECFA HL- LHC Workshop Aix-les-Bains October 2013 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45263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G. Passaleva         </a:t>
            </a:r>
            <a:fld id="{FE43A637-F1F5-4FC1-B542-DEB2D6CDF9B5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33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34557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04" y="116632"/>
            <a:ext cx="7534612" cy="681264"/>
          </a:xfrm>
        </p:spPr>
        <p:txBody>
          <a:bodyPr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6848" y="6476999"/>
            <a:ext cx="1786880" cy="27432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B. Schmidt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476999"/>
            <a:ext cx="5520531" cy="27432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ECFA HL- LHC Workshop Aix-les-Bains October 2013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2E27ACE7-79EF-3E47-8E84-797C15E3C8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206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 Schmidt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ECFA HL- LHC Workshop Aix-les-Bains October 2013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839AC-D2D8-2C4E-881E-39003C2A9E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812" y="44624"/>
            <a:ext cx="7462604" cy="1044352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 Schmidt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ECFA HL- LHC Workshop Aix-les-Bains October 2013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905A7-C380-224C-AE77-88C3488D35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812" y="44624"/>
            <a:ext cx="7462604" cy="1044352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B. Schmidt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ECFA HL- LHC Workshop Aix-les-</a:t>
            </a:r>
            <a:r>
              <a:rPr lang="en-US" dirty="0" err="1" smtClean="0"/>
              <a:t>Bains</a:t>
            </a:r>
            <a:r>
              <a:rPr lang="en-US" dirty="0" smtClean="0"/>
              <a:t> October 2013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545E1E-8160-1040-BBB3-5E3335AE46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 Schmidt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ECFA HL- LHC Workshop Aix-les-Bains October 2013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17827-B6E8-6244-B0E8-0BC60B1C24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 Schmidt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ECFA HL- LHC Workshop Aix-les-Bains October 2013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CAFF2-80D6-E445-B7A0-D67A1074A2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 Schmidt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ECFA HL- LHC Workshop Aix-les-Bains October 2013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736E5-5E46-934F-9FD5-92CBD07D99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r>
              <a:rPr lang="en-US" smtClean="0"/>
              <a:t>B. Schmidt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ECFA HL- LHC Workshop Aix-les-Bains October 2013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6379B981-40D1-3846-81C0-5B5459A6CD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6858000"/>
          </a:xfrm>
          <a:prstGeom prst="rect">
            <a:avLst/>
          </a:prstGeom>
          <a:solidFill>
            <a:srgbClr val="00206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5656" y="44624"/>
            <a:ext cx="7462604" cy="104435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B. Schmidt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ECFA HL- LHC Workshop Aix-les-Bains October 2013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bg1">
                    <a:lumMod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B9EB6061-3124-3D47-80B4-8262D6A9DB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  <p:sldLayoutId id="2147484297" r:id="rId12"/>
    <p:sldLayoutId id="2147484298" r:id="rId13"/>
    <p:sldLayoutId id="2147484299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" pitchFamily="2" charset="2"/>
        <a:buChar char="§"/>
        <a:defRPr kumimoji="0" sz="32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Tx/>
        <a:buSzPct val="90000"/>
        <a:buFont typeface="Wingdings" pitchFamily="2" charset="2"/>
        <a:buChar char="§"/>
        <a:defRPr kumimoji="0" sz="28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Tx/>
        <a:buFont typeface="Arial"/>
        <a:buChar char="▪"/>
        <a:defRPr kumimoji="0" sz="24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Tx/>
        <a:buFont typeface="Arial"/>
        <a:buChar char="▪"/>
        <a:defRPr kumimoji="0" sz="20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Tx/>
        <a:buFont typeface="Wingdings 3"/>
        <a:buChar char=""/>
        <a:defRPr kumimoji="0" lang="en-US" sz="2000" kern="1200" smtClean="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hyperlink" Target="http://www.kek.jp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emf"/><Relationship Id="rId5" Type="http://schemas.openxmlformats.org/officeDocument/2006/relationships/image" Target="../media/image41.tmp"/><Relationship Id="rId10" Type="http://schemas.openxmlformats.org/officeDocument/2006/relationships/image" Target="../media/image46.jp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9.emf"/><Relationship Id="rId4" Type="http://schemas.openxmlformats.org/officeDocument/2006/relationships/image" Target="../media/image50.png"/><Relationship Id="rId9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jp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cern.ch/hilumilhc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-36512" y="3933056"/>
            <a:ext cx="9144000" cy="224941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 smtClean="0"/>
              <a:t>High-Luminosity upgrade of the LHC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600" dirty="0" smtClean="0"/>
              <a:t>Physics and Technology Challenges for the Accelerator and the Experiments </a:t>
            </a: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771800" y="6182472"/>
            <a:ext cx="3359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+mn-lt"/>
              </a:rPr>
              <a:t>Burkhard Schmidt, CERN</a:t>
            </a:r>
            <a:endParaRPr lang="en-GB" dirty="0">
              <a:solidFill>
                <a:schemeClr val="tx1">
                  <a:lumMod val="95000"/>
                </a:schemeClr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268760"/>
            <a:ext cx="9180512" cy="212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1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4579"/>
            <a:ext cx="8748464" cy="794141"/>
          </a:xfrm>
          <a:noFill/>
        </p:spPr>
        <p:txBody>
          <a:bodyPr>
            <a:noAutofit/>
          </a:bodyPr>
          <a:lstStyle/>
          <a:p>
            <a:pPr algn="ctr"/>
            <a:r>
              <a:rPr lang="en-GB" sz="4000" dirty="0" smtClean="0">
                <a:solidFill>
                  <a:srgbClr val="FFC70D"/>
                </a:solidFill>
              </a:rPr>
              <a:t>Luminosity Levelling, a key to success</a:t>
            </a:r>
            <a:endParaRPr lang="en-GB" sz="4000" dirty="0">
              <a:solidFill>
                <a:srgbClr val="FFC70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2399" y="1196752"/>
            <a:ext cx="4659073" cy="1944216"/>
          </a:xfrm>
        </p:spPr>
        <p:txBody>
          <a:bodyPr>
            <a:noAutofit/>
          </a:bodyPr>
          <a:lstStyle/>
          <a:p>
            <a:pPr>
              <a:buClrTx/>
              <a:buSzPct val="100000"/>
            </a:pPr>
            <a:r>
              <a:rPr lang="en-GB" sz="2800" dirty="0" smtClean="0"/>
              <a:t>High peak luminosity</a:t>
            </a:r>
          </a:p>
          <a:p>
            <a:pPr>
              <a:buClrTx/>
              <a:buSzPct val="100000"/>
            </a:pPr>
            <a:r>
              <a:rPr lang="en-GB" sz="2800" dirty="0" smtClean="0"/>
              <a:t>Minimize pile-up in experiments and provide “constant” luminosity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233" y="1196752"/>
            <a:ext cx="3781167" cy="260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7448" y="3343150"/>
            <a:ext cx="4554152" cy="271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76393" y="4362616"/>
            <a:ext cx="4075473" cy="1096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</a:rPr>
              <a:t>Obtain about 3 - 4 fb</a:t>
            </a:r>
            <a:r>
              <a:rPr lang="en-GB" sz="2400" baseline="30000" dirty="0" smtClean="0">
                <a:solidFill>
                  <a:schemeClr val="bg1">
                    <a:lumMod val="85000"/>
                  </a:schemeClr>
                </a:solidFill>
              </a:rPr>
              <a:t>-1</a:t>
            </a:r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</a:rPr>
              <a:t>/day (40% stable beams)</a:t>
            </a:r>
          </a:p>
          <a:p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</a:rPr>
              <a:t>About 250 to 300 fb</a:t>
            </a:r>
            <a:r>
              <a:rPr lang="en-GB" sz="2400" baseline="30000" dirty="0" smtClean="0">
                <a:solidFill>
                  <a:schemeClr val="bg1">
                    <a:lumMod val="85000"/>
                  </a:schemeClr>
                </a:solidFill>
              </a:rPr>
              <a:t>-1</a:t>
            </a:r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</a:rPr>
              <a:t>/year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7ACE7-79EF-3E47-8E84-797C15E3C8E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14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44624"/>
            <a:ext cx="9004300" cy="914400"/>
          </a:xfrm>
        </p:spPr>
        <p:txBody>
          <a:bodyPr>
            <a:normAutofit/>
          </a:bodyPr>
          <a:lstStyle/>
          <a:p>
            <a:r>
              <a:rPr lang="fr-CH" sz="4000" dirty="0" smtClean="0">
                <a:solidFill>
                  <a:srgbClr val="FFC000"/>
                </a:solidFill>
              </a:rPr>
              <a:t>Required Efficiency for HL-LHC </a:t>
            </a:r>
            <a:r>
              <a:rPr lang="fr-CH" sz="4000" dirty="0" smtClean="0">
                <a:solidFill>
                  <a:srgbClr val="FFC000"/>
                </a:solidFill>
                <a:sym typeface="Symbol"/>
              </a:rPr>
              <a:t></a:t>
            </a:r>
            <a:r>
              <a:rPr lang="fr-CH" sz="4000" dirty="0" err="1" smtClean="0">
                <a:solidFill>
                  <a:srgbClr val="FFC000"/>
                </a:solidFill>
                <a:latin typeface="+mn-lt"/>
                <a:sym typeface="Symbol"/>
              </a:rPr>
              <a:t>Ldt</a:t>
            </a:r>
            <a:r>
              <a:rPr lang="fr-CH" sz="4000" dirty="0" smtClean="0">
                <a:solidFill>
                  <a:srgbClr val="FFC000"/>
                </a:solidFill>
                <a:latin typeface="+mn-lt"/>
                <a:sym typeface="Symbol"/>
              </a:rPr>
              <a:t> Goal</a:t>
            </a:r>
            <a:endParaRPr lang="en-GB" sz="40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62560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Estimates are based on standard operation cycle and 160 days of physics production:</a:t>
            </a:r>
          </a:p>
          <a:p>
            <a:endParaRPr lang="fr-CH" sz="2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90" y="2492896"/>
            <a:ext cx="4122440" cy="32979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48064" y="2915652"/>
            <a:ext cx="3629520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>
                    <a:lumMod val="95000"/>
                  </a:schemeClr>
                </a:solidFill>
                <a:sym typeface="Symbol"/>
              </a:rPr>
              <a:t>  35% Physics Efficiency</a:t>
            </a:r>
            <a:endParaRPr lang="en-GB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6021288"/>
            <a:ext cx="6359946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FFC70D"/>
                </a:solidFill>
              </a:rPr>
              <a:t>High reliability and availability are key goals</a:t>
            </a:r>
            <a:endParaRPr lang="en-US" b="1" dirty="0">
              <a:solidFill>
                <a:srgbClr val="FFC70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8064" y="3645024"/>
            <a:ext cx="3610604" cy="10156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sym typeface="Symbol"/>
              </a:rPr>
              <a:t>Average fill length must be  &gt; 6h</a:t>
            </a:r>
          </a:p>
          <a:p>
            <a:pPr marL="285750" indent="-285750">
              <a:buFont typeface="Wingdings" charset="0"/>
              <a:buChar char="è"/>
            </a:pP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sym typeface="Wingdings"/>
              </a:rPr>
              <a:t>Maximum levelling time must</a:t>
            </a:r>
            <a:endParaRPr lang="en-GB" sz="2000" dirty="0">
              <a:solidFill>
                <a:schemeClr val="bg1">
                  <a:lumMod val="95000"/>
                </a:schemeClr>
              </a:solidFill>
              <a:sym typeface="Wingdings"/>
            </a:endParaRPr>
          </a:p>
          <a:p>
            <a:r>
              <a:rPr lang="en-GB" sz="2000" dirty="0">
                <a:solidFill>
                  <a:schemeClr val="bg1">
                    <a:lumMod val="95000"/>
                  </a:schemeClr>
                </a:solidFill>
                <a:sym typeface="Wingdings"/>
              </a:rPr>
              <a:t> </a:t>
            </a: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sym typeface="Wingdings"/>
              </a:rPr>
              <a:t>     be &gt; 8h</a:t>
            </a:r>
          </a:p>
        </p:txBody>
      </p:sp>
    </p:spTree>
    <p:extLst>
      <p:ext uri="{BB962C8B-B14F-4D97-AF65-F5344CB8AC3E}">
        <p14:creationId xmlns:p14="http://schemas.microsoft.com/office/powerpoint/2010/main" val="82301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77688"/>
            <a:ext cx="9540553" cy="9144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 smtClean="0">
                <a:solidFill>
                  <a:srgbClr val="FFC70D"/>
                </a:solidFill>
              </a:rPr>
              <a:t>HL-LHC Challenge: Event Pileup Density</a:t>
            </a:r>
            <a:endParaRPr lang="en-GB" dirty="0">
              <a:solidFill>
                <a:srgbClr val="FFC70D"/>
              </a:solidFill>
            </a:endParaRP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86800" y="6537960"/>
            <a:ext cx="457200" cy="320040"/>
          </a:xfrm>
        </p:spPr>
        <p:txBody>
          <a:bodyPr/>
          <a:lstStyle/>
          <a:p>
            <a:fld id="{0FA004B2-1541-5046-B6F2-22AF56585712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14" name="Group 3"/>
          <p:cNvGrpSpPr>
            <a:grpSpLocks/>
          </p:cNvGrpSpPr>
          <p:nvPr/>
        </p:nvGrpSpPr>
        <p:grpSpPr bwMode="auto">
          <a:xfrm>
            <a:off x="0" y="1658938"/>
            <a:ext cx="9144000" cy="3079750"/>
            <a:chOff x="0" y="2203650"/>
            <a:chExt cx="9144000" cy="3080742"/>
          </a:xfrm>
        </p:grpSpPr>
        <p:pic>
          <p:nvPicPr>
            <p:cNvPr id="15" name="Picture 2" descr="Untitled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03650"/>
              <a:ext cx="9144000" cy="3080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5"/>
            <p:cNvSpPr txBox="1">
              <a:spLocks noChangeArrowheads="1"/>
            </p:cNvSpPr>
            <p:nvPr/>
          </p:nvSpPr>
          <p:spPr bwMode="auto">
            <a:xfrm>
              <a:off x="1259632" y="3861048"/>
              <a:ext cx="763600" cy="30777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2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rgbClr val="000000"/>
                  </a:solidFill>
                  <a:latin typeface="Comic Sans MS" charset="0"/>
                  <a:sym typeface="Wingdings" charset="0"/>
                </a:rPr>
                <a:t>Z </a:t>
              </a:r>
              <a:r>
                <a:rPr lang="en-US" sz="1400">
                  <a:solidFill>
                    <a:srgbClr val="000000"/>
                  </a:solidFill>
                  <a:latin typeface="Lucida Grande" charset="0"/>
                  <a:cs typeface="Lucida Grande" charset="0"/>
                  <a:sym typeface="Wingdings" charset="0"/>
                </a:rPr>
                <a:t>μμ</a:t>
              </a:r>
              <a:endParaRPr lang="en-US" sz="1400">
                <a:solidFill>
                  <a:srgbClr val="000000"/>
                </a:solidFill>
                <a:latin typeface="Comic Sans MS" charset="0"/>
                <a:sym typeface="Wingdings" charset="0"/>
              </a:endParaRPr>
            </a:p>
          </p:txBody>
        </p:sp>
        <p:sp>
          <p:nvSpPr>
            <p:cNvPr id="17" name="TextBox 5"/>
            <p:cNvSpPr txBox="1">
              <a:spLocks noChangeArrowheads="1"/>
            </p:cNvSpPr>
            <p:nvPr/>
          </p:nvSpPr>
          <p:spPr bwMode="auto">
            <a:xfrm>
              <a:off x="3059832" y="2260056"/>
              <a:ext cx="6045745" cy="33855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2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rgbClr val="000000"/>
                  </a:solidFill>
                  <a:latin typeface="Comic Sans MS" charset="0"/>
                  <a:sym typeface="Wingdings" charset="0"/>
                </a:rPr>
                <a:t>Z </a:t>
              </a:r>
              <a:r>
                <a:rPr lang="en-US" sz="1600">
                  <a:solidFill>
                    <a:srgbClr val="000000"/>
                  </a:solidFill>
                  <a:latin typeface="Lucida Grande" charset="0"/>
                  <a:cs typeface="Lucida Grande" charset="0"/>
                  <a:sym typeface="Wingdings" charset="0"/>
                </a:rPr>
                <a:t>μμ</a:t>
              </a:r>
              <a:r>
                <a:rPr lang="en-US" sz="1600">
                  <a:solidFill>
                    <a:srgbClr val="000000"/>
                  </a:solidFill>
                  <a:latin typeface="Comic Sans MS" charset="0"/>
                  <a:sym typeface="Wingdings" charset="0"/>
                </a:rPr>
                <a:t> event from 2012 data with 25 reconstructed vertices</a:t>
              </a:r>
            </a:p>
          </p:txBody>
        </p:sp>
      </p:grp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685800" y="984250"/>
            <a:ext cx="7031974" cy="492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69" tIns="45685" rIns="91369" bIns="45685">
            <a:spAutoFit/>
          </a:bodyPr>
          <a:lstStyle/>
          <a:p>
            <a:pPr algn="l" eaLnBrk="1" hangingPunct="1">
              <a:defRPr/>
            </a:pP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Vertex Reconstruction</a:t>
            </a: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for 0.7 x 10</a:t>
            </a:r>
            <a:r>
              <a:rPr lang="en-US" sz="2600" baseline="300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34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cm</a:t>
            </a:r>
            <a:r>
              <a:rPr lang="en-US" sz="2600" baseline="300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-2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s</a:t>
            </a:r>
            <a:r>
              <a:rPr lang="en-US" sz="2600" baseline="300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-1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@ 50ns</a:t>
            </a:r>
            <a:endParaRPr lang="en-US" sz="2600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60851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685800" y="5111750"/>
            <a:ext cx="5602544" cy="492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69" tIns="45685" rIns="91369" bIns="45685">
            <a:spAutoFit/>
          </a:bodyPr>
          <a:lstStyle/>
          <a:p>
            <a:pPr algn="l" eaLnBrk="1" hangingPunct="1">
              <a:defRPr/>
            </a:pP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Extrapolating to 5 x 10</a:t>
            </a:r>
            <a:r>
              <a:rPr lang="en-US" sz="2600" baseline="300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34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cm</a:t>
            </a:r>
            <a:r>
              <a:rPr lang="en-US" sz="2600" baseline="300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-2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s</a:t>
            </a:r>
            <a:r>
              <a:rPr lang="en-US" sz="2600" baseline="300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-1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implies:</a:t>
            </a:r>
            <a:endParaRPr lang="en-US" sz="26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659532" y="5594568"/>
            <a:ext cx="8382000" cy="83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9" tIns="45680" rIns="91359" bIns="45680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+mn-lt"/>
                <a:sym typeface="Wingdings" charset="0"/>
              </a:rPr>
              <a:t>&lt; μ &gt; = 280; </a:t>
            </a:r>
            <a:r>
              <a:rPr lang="en-US" dirty="0" smtClean="0">
                <a:solidFill>
                  <a:srgbClr val="FF0000"/>
                </a:solidFill>
                <a:sym typeface="Wingdings" charset="0"/>
              </a:rPr>
              <a:t>μ </a:t>
            </a:r>
            <a:r>
              <a:rPr lang="en-US" baseline="-25000" dirty="0" smtClean="0">
                <a:solidFill>
                  <a:srgbClr val="FF0000"/>
                </a:solidFill>
                <a:latin typeface="+mn-lt"/>
                <a:sym typeface="Wingdings" charset="0"/>
              </a:rPr>
              <a:t>peak</a:t>
            </a:r>
            <a:r>
              <a:rPr lang="en-US" dirty="0" smtClean="0">
                <a:solidFill>
                  <a:srgbClr val="FF0000"/>
                </a:solidFill>
                <a:latin typeface="+mn-lt"/>
                <a:sym typeface="Wingdings" charset="0"/>
              </a:rPr>
              <a:t> &gt; 500 @ 50ns bunch spacing</a:t>
            </a:r>
            <a:endParaRPr lang="en-US" dirty="0">
              <a:solidFill>
                <a:srgbClr val="FF0000"/>
              </a:solidFill>
              <a:latin typeface="+mn-lt"/>
              <a:sym typeface="Wingdings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8000"/>
                </a:solidFill>
                <a:latin typeface="+mn-lt"/>
                <a:sym typeface="Wingdings" charset="0"/>
              </a:rPr>
              <a:t>&lt; </a:t>
            </a:r>
            <a:r>
              <a:rPr lang="en-US" dirty="0">
                <a:solidFill>
                  <a:srgbClr val="008000"/>
                </a:solidFill>
                <a:latin typeface="+mn-lt"/>
                <a:sym typeface="Wingdings" charset="0"/>
              </a:rPr>
              <a:t>μ </a:t>
            </a:r>
            <a:r>
              <a:rPr lang="en-US" dirty="0" smtClean="0">
                <a:solidFill>
                  <a:srgbClr val="008000"/>
                </a:solidFill>
                <a:latin typeface="+mn-lt"/>
                <a:sym typeface="Wingdings" charset="0"/>
              </a:rPr>
              <a:t>&gt; </a:t>
            </a:r>
            <a:r>
              <a:rPr lang="en-US" dirty="0">
                <a:solidFill>
                  <a:srgbClr val="008000"/>
                </a:solidFill>
                <a:latin typeface="+mn-lt"/>
                <a:sym typeface="Wingdings" charset="0"/>
              </a:rPr>
              <a:t>= 140; </a:t>
            </a:r>
            <a:r>
              <a:rPr lang="en-US" dirty="0" smtClean="0">
                <a:solidFill>
                  <a:srgbClr val="008000"/>
                </a:solidFill>
                <a:latin typeface="+mn-lt"/>
                <a:sym typeface="Wingdings" charset="0"/>
              </a:rPr>
              <a:t>μ </a:t>
            </a:r>
            <a:r>
              <a:rPr lang="en-US" baseline="-25000" dirty="0" smtClean="0">
                <a:solidFill>
                  <a:srgbClr val="008000"/>
                </a:solidFill>
                <a:latin typeface="+mn-lt"/>
                <a:sym typeface="Wingdings" charset="0"/>
              </a:rPr>
              <a:t>peak</a:t>
            </a:r>
            <a:r>
              <a:rPr lang="en-US" dirty="0" smtClean="0">
                <a:solidFill>
                  <a:srgbClr val="008000"/>
                </a:solidFill>
                <a:latin typeface="+mn-lt"/>
                <a:sym typeface="Wingdings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+mn-lt"/>
                <a:sym typeface="Wingdings" charset="0"/>
              </a:rPr>
              <a:t>= </a:t>
            </a:r>
            <a:r>
              <a:rPr lang="en-US" dirty="0" smtClean="0">
                <a:solidFill>
                  <a:srgbClr val="008000"/>
                </a:solidFill>
                <a:latin typeface="+mn-lt"/>
                <a:sym typeface="Wingdings" charset="0"/>
              </a:rPr>
              <a:t>280 @ 25ns bunch spacing</a:t>
            </a:r>
            <a:endParaRPr lang="en-US" dirty="0">
              <a:solidFill>
                <a:srgbClr val="008000"/>
              </a:solidFill>
              <a:latin typeface="+mn-lt"/>
              <a:sym typeface="Wingding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3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Removing </a:t>
            </a:r>
            <a:r>
              <a:rPr lang="en-GB" dirty="0"/>
              <a:t>t</a:t>
            </a:r>
            <a:r>
              <a:rPr lang="en-GB" dirty="0" smtClean="0"/>
              <a:t>echnical bottlenecks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99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7186"/>
            <a:ext cx="9143999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C70D"/>
                </a:solidFill>
              </a:rPr>
              <a:t>HL-LHC technical bottleneck:</a:t>
            </a:r>
            <a:br>
              <a:rPr lang="en-US" dirty="0" smtClean="0">
                <a:solidFill>
                  <a:srgbClr val="FFC70D"/>
                </a:solidFill>
              </a:rPr>
            </a:br>
            <a:r>
              <a:rPr lang="en-US" sz="3600" dirty="0" smtClean="0">
                <a:solidFill>
                  <a:srgbClr val="FFC70D"/>
                </a:solidFill>
              </a:rPr>
              <a:t>Radiation damage to triplet magnets  at 300 fb</a:t>
            </a:r>
            <a:r>
              <a:rPr lang="en-US" sz="3600" baseline="30000" dirty="0" smtClean="0">
                <a:solidFill>
                  <a:srgbClr val="FFC70D"/>
                </a:solidFill>
              </a:rPr>
              <a:t>-1</a:t>
            </a:r>
            <a:endParaRPr lang="en-US" sz="3600" baseline="30000" dirty="0">
              <a:solidFill>
                <a:srgbClr val="FFC70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14</a:t>
            </a:fld>
            <a:endParaRPr lang="en-US"/>
          </a:p>
        </p:txBody>
      </p:sp>
      <p:sp>
        <p:nvSpPr>
          <p:cNvPr id="7" name="Right Arrow Callout 6"/>
          <p:cNvSpPr/>
          <p:nvPr/>
        </p:nvSpPr>
        <p:spPr>
          <a:xfrm>
            <a:off x="1605550" y="1444221"/>
            <a:ext cx="1528365" cy="738810"/>
          </a:xfrm>
          <a:prstGeom prst="rightArrowCallout">
            <a:avLst>
              <a:gd name="adj1" fmla="val 25000"/>
              <a:gd name="adj2" fmla="val 30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b="1" dirty="0" smtClean="0"/>
              <a:t>Q2</a:t>
            </a:r>
          </a:p>
          <a:p>
            <a:pPr algn="ctr"/>
            <a:r>
              <a:rPr lang="fr-CH" sz="2000" b="1" dirty="0" smtClean="0"/>
              <a:t>27 </a:t>
            </a:r>
            <a:r>
              <a:rPr lang="fr-CH" sz="2000" b="1" dirty="0" err="1" smtClean="0"/>
              <a:t>MGy</a:t>
            </a:r>
            <a:endParaRPr lang="en-GB" sz="2000" b="1" dirty="0"/>
          </a:p>
        </p:txBody>
      </p:sp>
      <p:sp>
        <p:nvSpPr>
          <p:cNvPr id="8" name="Left Arrow Callout 7"/>
          <p:cNvSpPr/>
          <p:nvPr/>
        </p:nvSpPr>
        <p:spPr>
          <a:xfrm>
            <a:off x="6063219" y="2440063"/>
            <a:ext cx="1749139" cy="73881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b="1" dirty="0" smtClean="0"/>
              <a:t>MCBX3 20 </a:t>
            </a:r>
            <a:r>
              <a:rPr lang="fr-CH" sz="2000" b="1" dirty="0" err="1" smtClean="0"/>
              <a:t>MGy</a:t>
            </a:r>
            <a:endParaRPr lang="en-GB" sz="2000" b="1" dirty="0"/>
          </a:p>
        </p:txBody>
      </p:sp>
      <p:sp>
        <p:nvSpPr>
          <p:cNvPr id="9" name="Round Diagonal Corner Rectangle 8"/>
          <p:cNvSpPr/>
          <p:nvPr/>
        </p:nvSpPr>
        <p:spPr>
          <a:xfrm>
            <a:off x="6444208" y="1196752"/>
            <a:ext cx="1629129" cy="93082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Cold bore insulation</a:t>
            </a:r>
          </a:p>
          <a:p>
            <a:pPr algn="ctr"/>
            <a:r>
              <a:rPr lang="en-GB" sz="2000" b="1" dirty="0"/>
              <a:t>≈ 35 </a:t>
            </a:r>
            <a:r>
              <a:rPr lang="en-GB" sz="2000" b="1" dirty="0" err="1"/>
              <a:t>MGy</a:t>
            </a:r>
            <a:endParaRPr lang="en-GB" sz="2000" b="1" dirty="0"/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1534113" y="4886569"/>
            <a:ext cx="4773038" cy="0"/>
          </a:xfrm>
          <a:custGeom>
            <a:avLst/>
            <a:gdLst>
              <a:gd name="T0" fmla="*/ 56 w 3736"/>
              <a:gd name="T1" fmla="*/ 56 w 3736"/>
              <a:gd name="T2" fmla="*/ 98 w 3736"/>
              <a:gd name="T3" fmla="*/ 3736 w 3736"/>
              <a:gd name="T4" fmla="*/ 3736 w 3736"/>
              <a:gd name="T5" fmla="*/ 3694 w 3736"/>
              <a:gd name="T6" fmla="*/ 0 w 3736"/>
              <a:gd name="T7" fmla="*/ 0 w 373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</a:cxnLst>
            <a:rect l="0" t="0" r="r" b="b"/>
            <a:pathLst>
              <a:path w="3736">
                <a:moveTo>
                  <a:pt x="56" y="0"/>
                </a:moveTo>
                <a:lnTo>
                  <a:pt x="56" y="0"/>
                </a:lnTo>
                <a:lnTo>
                  <a:pt x="98" y="0"/>
                </a:lnTo>
                <a:moveTo>
                  <a:pt x="3736" y="0"/>
                </a:moveTo>
                <a:lnTo>
                  <a:pt x="3736" y="0"/>
                </a:lnTo>
                <a:lnTo>
                  <a:pt x="3694" y="0"/>
                </a:lnTo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388594" y="4782674"/>
            <a:ext cx="17472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Garamond" pitchFamily="18" charset="0"/>
                <a:cs typeface="Arial" pitchFamily="34" charset="0"/>
              </a:rPr>
              <a:t> 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14" name="Freeform 7"/>
          <p:cNvSpPr>
            <a:spLocks noEditPoints="1"/>
          </p:cNvSpPr>
          <p:nvPr/>
        </p:nvSpPr>
        <p:spPr bwMode="auto">
          <a:xfrm>
            <a:off x="1534113" y="4327331"/>
            <a:ext cx="4773038" cy="447647"/>
          </a:xfrm>
          <a:custGeom>
            <a:avLst/>
            <a:gdLst>
              <a:gd name="T0" fmla="*/ 56 w 3736"/>
              <a:gd name="T1" fmla="*/ 361 h 361"/>
              <a:gd name="T2" fmla="*/ 56 w 3736"/>
              <a:gd name="T3" fmla="*/ 361 h 361"/>
              <a:gd name="T4" fmla="*/ 77 w 3736"/>
              <a:gd name="T5" fmla="*/ 361 h 361"/>
              <a:gd name="T6" fmla="*/ 3736 w 3736"/>
              <a:gd name="T7" fmla="*/ 361 h 361"/>
              <a:gd name="T8" fmla="*/ 3736 w 3736"/>
              <a:gd name="T9" fmla="*/ 361 h 361"/>
              <a:gd name="T10" fmla="*/ 3715 w 3736"/>
              <a:gd name="T11" fmla="*/ 361 h 361"/>
              <a:gd name="T12" fmla="*/ 56 w 3736"/>
              <a:gd name="T13" fmla="*/ 271 h 361"/>
              <a:gd name="T14" fmla="*/ 56 w 3736"/>
              <a:gd name="T15" fmla="*/ 271 h 361"/>
              <a:gd name="T16" fmla="*/ 77 w 3736"/>
              <a:gd name="T17" fmla="*/ 271 h 361"/>
              <a:gd name="T18" fmla="*/ 3736 w 3736"/>
              <a:gd name="T19" fmla="*/ 271 h 361"/>
              <a:gd name="T20" fmla="*/ 3736 w 3736"/>
              <a:gd name="T21" fmla="*/ 271 h 361"/>
              <a:gd name="T22" fmla="*/ 3715 w 3736"/>
              <a:gd name="T23" fmla="*/ 271 h 361"/>
              <a:gd name="T24" fmla="*/ 56 w 3736"/>
              <a:gd name="T25" fmla="*/ 181 h 361"/>
              <a:gd name="T26" fmla="*/ 56 w 3736"/>
              <a:gd name="T27" fmla="*/ 181 h 361"/>
              <a:gd name="T28" fmla="*/ 77 w 3736"/>
              <a:gd name="T29" fmla="*/ 181 h 361"/>
              <a:gd name="T30" fmla="*/ 3736 w 3736"/>
              <a:gd name="T31" fmla="*/ 181 h 361"/>
              <a:gd name="T32" fmla="*/ 3736 w 3736"/>
              <a:gd name="T33" fmla="*/ 181 h 361"/>
              <a:gd name="T34" fmla="*/ 3715 w 3736"/>
              <a:gd name="T35" fmla="*/ 181 h 361"/>
              <a:gd name="T36" fmla="*/ 56 w 3736"/>
              <a:gd name="T37" fmla="*/ 91 h 361"/>
              <a:gd name="T38" fmla="*/ 56 w 3736"/>
              <a:gd name="T39" fmla="*/ 91 h 361"/>
              <a:gd name="T40" fmla="*/ 77 w 3736"/>
              <a:gd name="T41" fmla="*/ 91 h 361"/>
              <a:gd name="T42" fmla="*/ 3736 w 3736"/>
              <a:gd name="T43" fmla="*/ 91 h 361"/>
              <a:gd name="T44" fmla="*/ 3736 w 3736"/>
              <a:gd name="T45" fmla="*/ 91 h 361"/>
              <a:gd name="T46" fmla="*/ 3715 w 3736"/>
              <a:gd name="T47" fmla="*/ 91 h 361"/>
              <a:gd name="T48" fmla="*/ 56 w 3736"/>
              <a:gd name="T49" fmla="*/ 0 h 361"/>
              <a:gd name="T50" fmla="*/ 56 w 3736"/>
              <a:gd name="T51" fmla="*/ 0 h 361"/>
              <a:gd name="T52" fmla="*/ 98 w 3736"/>
              <a:gd name="T53" fmla="*/ 0 h 361"/>
              <a:gd name="T54" fmla="*/ 3736 w 3736"/>
              <a:gd name="T55" fmla="*/ 0 h 361"/>
              <a:gd name="T56" fmla="*/ 3736 w 3736"/>
              <a:gd name="T57" fmla="*/ 0 h 361"/>
              <a:gd name="T58" fmla="*/ 3694 w 3736"/>
              <a:gd name="T59" fmla="*/ 0 h 361"/>
              <a:gd name="T60" fmla="*/ 0 w 3736"/>
              <a:gd name="T61" fmla="*/ 0 h 361"/>
              <a:gd name="T62" fmla="*/ 0 w 3736"/>
              <a:gd name="T63" fmla="*/ 0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736" h="361">
                <a:moveTo>
                  <a:pt x="56" y="361"/>
                </a:moveTo>
                <a:lnTo>
                  <a:pt x="56" y="361"/>
                </a:lnTo>
                <a:lnTo>
                  <a:pt x="77" y="361"/>
                </a:lnTo>
                <a:moveTo>
                  <a:pt x="3736" y="361"/>
                </a:moveTo>
                <a:lnTo>
                  <a:pt x="3736" y="361"/>
                </a:lnTo>
                <a:lnTo>
                  <a:pt x="3715" y="361"/>
                </a:lnTo>
                <a:moveTo>
                  <a:pt x="56" y="271"/>
                </a:moveTo>
                <a:lnTo>
                  <a:pt x="56" y="271"/>
                </a:lnTo>
                <a:lnTo>
                  <a:pt x="77" y="271"/>
                </a:lnTo>
                <a:moveTo>
                  <a:pt x="3736" y="271"/>
                </a:moveTo>
                <a:lnTo>
                  <a:pt x="3736" y="271"/>
                </a:lnTo>
                <a:lnTo>
                  <a:pt x="3715" y="271"/>
                </a:lnTo>
                <a:moveTo>
                  <a:pt x="56" y="181"/>
                </a:moveTo>
                <a:lnTo>
                  <a:pt x="56" y="181"/>
                </a:lnTo>
                <a:lnTo>
                  <a:pt x="77" y="181"/>
                </a:lnTo>
                <a:moveTo>
                  <a:pt x="3736" y="181"/>
                </a:moveTo>
                <a:lnTo>
                  <a:pt x="3736" y="181"/>
                </a:lnTo>
                <a:lnTo>
                  <a:pt x="3715" y="181"/>
                </a:lnTo>
                <a:moveTo>
                  <a:pt x="56" y="91"/>
                </a:moveTo>
                <a:lnTo>
                  <a:pt x="56" y="91"/>
                </a:lnTo>
                <a:lnTo>
                  <a:pt x="77" y="91"/>
                </a:lnTo>
                <a:moveTo>
                  <a:pt x="3736" y="91"/>
                </a:moveTo>
                <a:lnTo>
                  <a:pt x="3736" y="91"/>
                </a:lnTo>
                <a:lnTo>
                  <a:pt x="3715" y="91"/>
                </a:lnTo>
                <a:moveTo>
                  <a:pt x="56" y="0"/>
                </a:moveTo>
                <a:lnTo>
                  <a:pt x="56" y="0"/>
                </a:lnTo>
                <a:lnTo>
                  <a:pt x="98" y="0"/>
                </a:lnTo>
                <a:moveTo>
                  <a:pt x="3736" y="0"/>
                </a:moveTo>
                <a:lnTo>
                  <a:pt x="3736" y="0"/>
                </a:lnTo>
                <a:lnTo>
                  <a:pt x="3694" y="0"/>
                </a:lnTo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388594" y="4223436"/>
            <a:ext cx="17472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cs typeface="Arial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Garamond" pitchFamily="18" charset="0"/>
                <a:cs typeface="Arial" pitchFamily="34" charset="0"/>
              </a:rPr>
              <a:t>5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16" name="Freeform 9"/>
          <p:cNvSpPr>
            <a:spLocks noEditPoints="1"/>
          </p:cNvSpPr>
          <p:nvPr/>
        </p:nvSpPr>
        <p:spPr bwMode="auto">
          <a:xfrm>
            <a:off x="1534113" y="3768093"/>
            <a:ext cx="4773038" cy="447647"/>
          </a:xfrm>
          <a:custGeom>
            <a:avLst/>
            <a:gdLst>
              <a:gd name="T0" fmla="*/ 56 w 3736"/>
              <a:gd name="T1" fmla="*/ 361 h 361"/>
              <a:gd name="T2" fmla="*/ 56 w 3736"/>
              <a:gd name="T3" fmla="*/ 361 h 361"/>
              <a:gd name="T4" fmla="*/ 77 w 3736"/>
              <a:gd name="T5" fmla="*/ 361 h 361"/>
              <a:gd name="T6" fmla="*/ 3736 w 3736"/>
              <a:gd name="T7" fmla="*/ 361 h 361"/>
              <a:gd name="T8" fmla="*/ 3736 w 3736"/>
              <a:gd name="T9" fmla="*/ 361 h 361"/>
              <a:gd name="T10" fmla="*/ 3715 w 3736"/>
              <a:gd name="T11" fmla="*/ 361 h 361"/>
              <a:gd name="T12" fmla="*/ 56 w 3736"/>
              <a:gd name="T13" fmla="*/ 271 h 361"/>
              <a:gd name="T14" fmla="*/ 56 w 3736"/>
              <a:gd name="T15" fmla="*/ 271 h 361"/>
              <a:gd name="T16" fmla="*/ 77 w 3736"/>
              <a:gd name="T17" fmla="*/ 271 h 361"/>
              <a:gd name="T18" fmla="*/ 3736 w 3736"/>
              <a:gd name="T19" fmla="*/ 271 h 361"/>
              <a:gd name="T20" fmla="*/ 3736 w 3736"/>
              <a:gd name="T21" fmla="*/ 271 h 361"/>
              <a:gd name="T22" fmla="*/ 3715 w 3736"/>
              <a:gd name="T23" fmla="*/ 271 h 361"/>
              <a:gd name="T24" fmla="*/ 56 w 3736"/>
              <a:gd name="T25" fmla="*/ 181 h 361"/>
              <a:gd name="T26" fmla="*/ 56 w 3736"/>
              <a:gd name="T27" fmla="*/ 181 h 361"/>
              <a:gd name="T28" fmla="*/ 77 w 3736"/>
              <a:gd name="T29" fmla="*/ 181 h 361"/>
              <a:gd name="T30" fmla="*/ 3736 w 3736"/>
              <a:gd name="T31" fmla="*/ 181 h 361"/>
              <a:gd name="T32" fmla="*/ 3736 w 3736"/>
              <a:gd name="T33" fmla="*/ 181 h 361"/>
              <a:gd name="T34" fmla="*/ 3715 w 3736"/>
              <a:gd name="T35" fmla="*/ 181 h 361"/>
              <a:gd name="T36" fmla="*/ 56 w 3736"/>
              <a:gd name="T37" fmla="*/ 90 h 361"/>
              <a:gd name="T38" fmla="*/ 56 w 3736"/>
              <a:gd name="T39" fmla="*/ 90 h 361"/>
              <a:gd name="T40" fmla="*/ 77 w 3736"/>
              <a:gd name="T41" fmla="*/ 90 h 361"/>
              <a:gd name="T42" fmla="*/ 3736 w 3736"/>
              <a:gd name="T43" fmla="*/ 90 h 361"/>
              <a:gd name="T44" fmla="*/ 3736 w 3736"/>
              <a:gd name="T45" fmla="*/ 90 h 361"/>
              <a:gd name="T46" fmla="*/ 3715 w 3736"/>
              <a:gd name="T47" fmla="*/ 90 h 361"/>
              <a:gd name="T48" fmla="*/ 56 w 3736"/>
              <a:gd name="T49" fmla="*/ 0 h 361"/>
              <a:gd name="T50" fmla="*/ 56 w 3736"/>
              <a:gd name="T51" fmla="*/ 0 h 361"/>
              <a:gd name="T52" fmla="*/ 98 w 3736"/>
              <a:gd name="T53" fmla="*/ 0 h 361"/>
              <a:gd name="T54" fmla="*/ 3736 w 3736"/>
              <a:gd name="T55" fmla="*/ 0 h 361"/>
              <a:gd name="T56" fmla="*/ 3736 w 3736"/>
              <a:gd name="T57" fmla="*/ 0 h 361"/>
              <a:gd name="T58" fmla="*/ 3694 w 3736"/>
              <a:gd name="T59" fmla="*/ 0 h 361"/>
              <a:gd name="T60" fmla="*/ 0 w 3736"/>
              <a:gd name="T61" fmla="*/ 0 h 361"/>
              <a:gd name="T62" fmla="*/ 0 w 3736"/>
              <a:gd name="T63" fmla="*/ 0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736" h="361">
                <a:moveTo>
                  <a:pt x="56" y="361"/>
                </a:moveTo>
                <a:lnTo>
                  <a:pt x="56" y="361"/>
                </a:lnTo>
                <a:lnTo>
                  <a:pt x="77" y="361"/>
                </a:lnTo>
                <a:moveTo>
                  <a:pt x="3736" y="361"/>
                </a:moveTo>
                <a:lnTo>
                  <a:pt x="3736" y="361"/>
                </a:lnTo>
                <a:lnTo>
                  <a:pt x="3715" y="361"/>
                </a:lnTo>
                <a:moveTo>
                  <a:pt x="56" y="271"/>
                </a:moveTo>
                <a:lnTo>
                  <a:pt x="56" y="271"/>
                </a:lnTo>
                <a:lnTo>
                  <a:pt x="77" y="271"/>
                </a:lnTo>
                <a:moveTo>
                  <a:pt x="3736" y="271"/>
                </a:moveTo>
                <a:lnTo>
                  <a:pt x="3736" y="271"/>
                </a:lnTo>
                <a:lnTo>
                  <a:pt x="3715" y="271"/>
                </a:lnTo>
                <a:moveTo>
                  <a:pt x="56" y="181"/>
                </a:moveTo>
                <a:lnTo>
                  <a:pt x="56" y="181"/>
                </a:lnTo>
                <a:lnTo>
                  <a:pt x="77" y="181"/>
                </a:lnTo>
                <a:moveTo>
                  <a:pt x="3736" y="181"/>
                </a:moveTo>
                <a:lnTo>
                  <a:pt x="3736" y="181"/>
                </a:lnTo>
                <a:lnTo>
                  <a:pt x="3715" y="181"/>
                </a:lnTo>
                <a:moveTo>
                  <a:pt x="56" y="90"/>
                </a:moveTo>
                <a:lnTo>
                  <a:pt x="56" y="90"/>
                </a:lnTo>
                <a:lnTo>
                  <a:pt x="77" y="90"/>
                </a:lnTo>
                <a:moveTo>
                  <a:pt x="3736" y="90"/>
                </a:moveTo>
                <a:lnTo>
                  <a:pt x="3736" y="90"/>
                </a:lnTo>
                <a:lnTo>
                  <a:pt x="3715" y="90"/>
                </a:lnTo>
                <a:moveTo>
                  <a:pt x="56" y="0"/>
                </a:moveTo>
                <a:lnTo>
                  <a:pt x="56" y="0"/>
                </a:lnTo>
                <a:lnTo>
                  <a:pt x="98" y="0"/>
                </a:lnTo>
                <a:moveTo>
                  <a:pt x="3736" y="0"/>
                </a:moveTo>
                <a:lnTo>
                  <a:pt x="3736" y="0"/>
                </a:lnTo>
                <a:lnTo>
                  <a:pt x="3694" y="0"/>
                </a:lnTo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92022" y="3664198"/>
            <a:ext cx="28854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cs typeface="Arial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Garamond" pitchFamily="18" charset="0"/>
                <a:cs typeface="Arial" pitchFamily="34" charset="0"/>
              </a:rPr>
              <a:t>10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18" name="Freeform 11"/>
          <p:cNvSpPr>
            <a:spLocks noEditPoints="1"/>
          </p:cNvSpPr>
          <p:nvPr/>
        </p:nvSpPr>
        <p:spPr bwMode="auto">
          <a:xfrm>
            <a:off x="1534113" y="3208855"/>
            <a:ext cx="4773038" cy="447647"/>
          </a:xfrm>
          <a:custGeom>
            <a:avLst/>
            <a:gdLst>
              <a:gd name="T0" fmla="*/ 56 w 3736"/>
              <a:gd name="T1" fmla="*/ 361 h 361"/>
              <a:gd name="T2" fmla="*/ 56 w 3736"/>
              <a:gd name="T3" fmla="*/ 361 h 361"/>
              <a:gd name="T4" fmla="*/ 77 w 3736"/>
              <a:gd name="T5" fmla="*/ 361 h 361"/>
              <a:gd name="T6" fmla="*/ 3736 w 3736"/>
              <a:gd name="T7" fmla="*/ 361 h 361"/>
              <a:gd name="T8" fmla="*/ 3736 w 3736"/>
              <a:gd name="T9" fmla="*/ 361 h 361"/>
              <a:gd name="T10" fmla="*/ 3715 w 3736"/>
              <a:gd name="T11" fmla="*/ 361 h 361"/>
              <a:gd name="T12" fmla="*/ 56 w 3736"/>
              <a:gd name="T13" fmla="*/ 271 h 361"/>
              <a:gd name="T14" fmla="*/ 56 w 3736"/>
              <a:gd name="T15" fmla="*/ 271 h 361"/>
              <a:gd name="T16" fmla="*/ 77 w 3736"/>
              <a:gd name="T17" fmla="*/ 271 h 361"/>
              <a:gd name="T18" fmla="*/ 3736 w 3736"/>
              <a:gd name="T19" fmla="*/ 271 h 361"/>
              <a:gd name="T20" fmla="*/ 3736 w 3736"/>
              <a:gd name="T21" fmla="*/ 271 h 361"/>
              <a:gd name="T22" fmla="*/ 3715 w 3736"/>
              <a:gd name="T23" fmla="*/ 271 h 361"/>
              <a:gd name="T24" fmla="*/ 56 w 3736"/>
              <a:gd name="T25" fmla="*/ 181 h 361"/>
              <a:gd name="T26" fmla="*/ 56 w 3736"/>
              <a:gd name="T27" fmla="*/ 181 h 361"/>
              <a:gd name="T28" fmla="*/ 77 w 3736"/>
              <a:gd name="T29" fmla="*/ 181 h 361"/>
              <a:gd name="T30" fmla="*/ 3736 w 3736"/>
              <a:gd name="T31" fmla="*/ 181 h 361"/>
              <a:gd name="T32" fmla="*/ 3736 w 3736"/>
              <a:gd name="T33" fmla="*/ 181 h 361"/>
              <a:gd name="T34" fmla="*/ 3715 w 3736"/>
              <a:gd name="T35" fmla="*/ 181 h 361"/>
              <a:gd name="T36" fmla="*/ 56 w 3736"/>
              <a:gd name="T37" fmla="*/ 91 h 361"/>
              <a:gd name="T38" fmla="*/ 56 w 3736"/>
              <a:gd name="T39" fmla="*/ 91 h 361"/>
              <a:gd name="T40" fmla="*/ 77 w 3736"/>
              <a:gd name="T41" fmla="*/ 91 h 361"/>
              <a:gd name="T42" fmla="*/ 3736 w 3736"/>
              <a:gd name="T43" fmla="*/ 91 h 361"/>
              <a:gd name="T44" fmla="*/ 3736 w 3736"/>
              <a:gd name="T45" fmla="*/ 91 h 361"/>
              <a:gd name="T46" fmla="*/ 3715 w 3736"/>
              <a:gd name="T47" fmla="*/ 91 h 361"/>
              <a:gd name="T48" fmla="*/ 56 w 3736"/>
              <a:gd name="T49" fmla="*/ 0 h 361"/>
              <a:gd name="T50" fmla="*/ 56 w 3736"/>
              <a:gd name="T51" fmla="*/ 0 h 361"/>
              <a:gd name="T52" fmla="*/ 98 w 3736"/>
              <a:gd name="T53" fmla="*/ 0 h 361"/>
              <a:gd name="T54" fmla="*/ 3736 w 3736"/>
              <a:gd name="T55" fmla="*/ 0 h 361"/>
              <a:gd name="T56" fmla="*/ 3736 w 3736"/>
              <a:gd name="T57" fmla="*/ 0 h 361"/>
              <a:gd name="T58" fmla="*/ 3694 w 3736"/>
              <a:gd name="T59" fmla="*/ 0 h 361"/>
              <a:gd name="T60" fmla="*/ 0 w 3736"/>
              <a:gd name="T61" fmla="*/ 0 h 361"/>
              <a:gd name="T62" fmla="*/ 0 w 3736"/>
              <a:gd name="T63" fmla="*/ 0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736" h="361">
                <a:moveTo>
                  <a:pt x="56" y="361"/>
                </a:moveTo>
                <a:lnTo>
                  <a:pt x="56" y="361"/>
                </a:lnTo>
                <a:lnTo>
                  <a:pt x="77" y="361"/>
                </a:lnTo>
                <a:moveTo>
                  <a:pt x="3736" y="361"/>
                </a:moveTo>
                <a:lnTo>
                  <a:pt x="3736" y="361"/>
                </a:lnTo>
                <a:lnTo>
                  <a:pt x="3715" y="361"/>
                </a:lnTo>
                <a:moveTo>
                  <a:pt x="56" y="271"/>
                </a:moveTo>
                <a:lnTo>
                  <a:pt x="56" y="271"/>
                </a:lnTo>
                <a:lnTo>
                  <a:pt x="77" y="271"/>
                </a:lnTo>
                <a:moveTo>
                  <a:pt x="3736" y="271"/>
                </a:moveTo>
                <a:lnTo>
                  <a:pt x="3736" y="271"/>
                </a:lnTo>
                <a:lnTo>
                  <a:pt x="3715" y="271"/>
                </a:lnTo>
                <a:moveTo>
                  <a:pt x="56" y="181"/>
                </a:moveTo>
                <a:lnTo>
                  <a:pt x="56" y="181"/>
                </a:lnTo>
                <a:lnTo>
                  <a:pt x="77" y="181"/>
                </a:lnTo>
                <a:moveTo>
                  <a:pt x="3736" y="181"/>
                </a:moveTo>
                <a:lnTo>
                  <a:pt x="3736" y="181"/>
                </a:lnTo>
                <a:lnTo>
                  <a:pt x="3715" y="181"/>
                </a:lnTo>
                <a:moveTo>
                  <a:pt x="56" y="91"/>
                </a:moveTo>
                <a:lnTo>
                  <a:pt x="56" y="91"/>
                </a:lnTo>
                <a:lnTo>
                  <a:pt x="77" y="91"/>
                </a:lnTo>
                <a:moveTo>
                  <a:pt x="3736" y="91"/>
                </a:moveTo>
                <a:lnTo>
                  <a:pt x="3736" y="91"/>
                </a:lnTo>
                <a:lnTo>
                  <a:pt x="3715" y="91"/>
                </a:lnTo>
                <a:moveTo>
                  <a:pt x="56" y="0"/>
                </a:moveTo>
                <a:lnTo>
                  <a:pt x="56" y="0"/>
                </a:lnTo>
                <a:lnTo>
                  <a:pt x="98" y="0"/>
                </a:lnTo>
                <a:moveTo>
                  <a:pt x="3736" y="0"/>
                </a:moveTo>
                <a:lnTo>
                  <a:pt x="3736" y="0"/>
                </a:lnTo>
                <a:lnTo>
                  <a:pt x="3694" y="0"/>
                </a:lnTo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1292022" y="3104960"/>
            <a:ext cx="28854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cs typeface="Arial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Garamond" pitchFamily="18" charset="0"/>
                <a:cs typeface="Arial" pitchFamily="34" charset="0"/>
              </a:rPr>
              <a:t>15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20" name="Freeform 13"/>
          <p:cNvSpPr>
            <a:spLocks noEditPoints="1"/>
          </p:cNvSpPr>
          <p:nvPr/>
        </p:nvSpPr>
        <p:spPr bwMode="auto">
          <a:xfrm>
            <a:off x="1534113" y="2649617"/>
            <a:ext cx="4773038" cy="447647"/>
          </a:xfrm>
          <a:custGeom>
            <a:avLst/>
            <a:gdLst>
              <a:gd name="T0" fmla="*/ 56 w 3736"/>
              <a:gd name="T1" fmla="*/ 361 h 361"/>
              <a:gd name="T2" fmla="*/ 56 w 3736"/>
              <a:gd name="T3" fmla="*/ 361 h 361"/>
              <a:gd name="T4" fmla="*/ 77 w 3736"/>
              <a:gd name="T5" fmla="*/ 361 h 361"/>
              <a:gd name="T6" fmla="*/ 3736 w 3736"/>
              <a:gd name="T7" fmla="*/ 361 h 361"/>
              <a:gd name="T8" fmla="*/ 3736 w 3736"/>
              <a:gd name="T9" fmla="*/ 361 h 361"/>
              <a:gd name="T10" fmla="*/ 3715 w 3736"/>
              <a:gd name="T11" fmla="*/ 361 h 361"/>
              <a:gd name="T12" fmla="*/ 56 w 3736"/>
              <a:gd name="T13" fmla="*/ 271 h 361"/>
              <a:gd name="T14" fmla="*/ 56 w 3736"/>
              <a:gd name="T15" fmla="*/ 271 h 361"/>
              <a:gd name="T16" fmla="*/ 77 w 3736"/>
              <a:gd name="T17" fmla="*/ 271 h 361"/>
              <a:gd name="T18" fmla="*/ 3736 w 3736"/>
              <a:gd name="T19" fmla="*/ 271 h 361"/>
              <a:gd name="T20" fmla="*/ 3736 w 3736"/>
              <a:gd name="T21" fmla="*/ 271 h 361"/>
              <a:gd name="T22" fmla="*/ 3715 w 3736"/>
              <a:gd name="T23" fmla="*/ 271 h 361"/>
              <a:gd name="T24" fmla="*/ 56 w 3736"/>
              <a:gd name="T25" fmla="*/ 181 h 361"/>
              <a:gd name="T26" fmla="*/ 56 w 3736"/>
              <a:gd name="T27" fmla="*/ 181 h 361"/>
              <a:gd name="T28" fmla="*/ 77 w 3736"/>
              <a:gd name="T29" fmla="*/ 181 h 361"/>
              <a:gd name="T30" fmla="*/ 3736 w 3736"/>
              <a:gd name="T31" fmla="*/ 181 h 361"/>
              <a:gd name="T32" fmla="*/ 3736 w 3736"/>
              <a:gd name="T33" fmla="*/ 181 h 361"/>
              <a:gd name="T34" fmla="*/ 3715 w 3736"/>
              <a:gd name="T35" fmla="*/ 181 h 361"/>
              <a:gd name="T36" fmla="*/ 56 w 3736"/>
              <a:gd name="T37" fmla="*/ 90 h 361"/>
              <a:gd name="T38" fmla="*/ 56 w 3736"/>
              <a:gd name="T39" fmla="*/ 90 h 361"/>
              <a:gd name="T40" fmla="*/ 77 w 3736"/>
              <a:gd name="T41" fmla="*/ 90 h 361"/>
              <a:gd name="T42" fmla="*/ 3736 w 3736"/>
              <a:gd name="T43" fmla="*/ 90 h 361"/>
              <a:gd name="T44" fmla="*/ 3736 w 3736"/>
              <a:gd name="T45" fmla="*/ 90 h 361"/>
              <a:gd name="T46" fmla="*/ 3715 w 3736"/>
              <a:gd name="T47" fmla="*/ 90 h 361"/>
              <a:gd name="T48" fmla="*/ 56 w 3736"/>
              <a:gd name="T49" fmla="*/ 0 h 361"/>
              <a:gd name="T50" fmla="*/ 56 w 3736"/>
              <a:gd name="T51" fmla="*/ 0 h 361"/>
              <a:gd name="T52" fmla="*/ 98 w 3736"/>
              <a:gd name="T53" fmla="*/ 0 h 361"/>
              <a:gd name="T54" fmla="*/ 3736 w 3736"/>
              <a:gd name="T55" fmla="*/ 0 h 361"/>
              <a:gd name="T56" fmla="*/ 3736 w 3736"/>
              <a:gd name="T57" fmla="*/ 0 h 361"/>
              <a:gd name="T58" fmla="*/ 3694 w 3736"/>
              <a:gd name="T59" fmla="*/ 0 h 361"/>
              <a:gd name="T60" fmla="*/ 0 w 3736"/>
              <a:gd name="T61" fmla="*/ 0 h 361"/>
              <a:gd name="T62" fmla="*/ 0 w 3736"/>
              <a:gd name="T63" fmla="*/ 0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736" h="361">
                <a:moveTo>
                  <a:pt x="56" y="361"/>
                </a:moveTo>
                <a:lnTo>
                  <a:pt x="56" y="361"/>
                </a:lnTo>
                <a:lnTo>
                  <a:pt x="77" y="361"/>
                </a:lnTo>
                <a:moveTo>
                  <a:pt x="3736" y="361"/>
                </a:moveTo>
                <a:lnTo>
                  <a:pt x="3736" y="361"/>
                </a:lnTo>
                <a:lnTo>
                  <a:pt x="3715" y="361"/>
                </a:lnTo>
                <a:moveTo>
                  <a:pt x="56" y="271"/>
                </a:moveTo>
                <a:lnTo>
                  <a:pt x="56" y="271"/>
                </a:lnTo>
                <a:lnTo>
                  <a:pt x="77" y="271"/>
                </a:lnTo>
                <a:moveTo>
                  <a:pt x="3736" y="271"/>
                </a:moveTo>
                <a:lnTo>
                  <a:pt x="3736" y="271"/>
                </a:lnTo>
                <a:lnTo>
                  <a:pt x="3715" y="271"/>
                </a:lnTo>
                <a:moveTo>
                  <a:pt x="56" y="181"/>
                </a:moveTo>
                <a:lnTo>
                  <a:pt x="56" y="181"/>
                </a:lnTo>
                <a:lnTo>
                  <a:pt x="77" y="181"/>
                </a:lnTo>
                <a:moveTo>
                  <a:pt x="3736" y="181"/>
                </a:moveTo>
                <a:lnTo>
                  <a:pt x="3736" y="181"/>
                </a:lnTo>
                <a:lnTo>
                  <a:pt x="3715" y="181"/>
                </a:lnTo>
                <a:moveTo>
                  <a:pt x="56" y="90"/>
                </a:moveTo>
                <a:lnTo>
                  <a:pt x="56" y="90"/>
                </a:lnTo>
                <a:lnTo>
                  <a:pt x="77" y="90"/>
                </a:lnTo>
                <a:moveTo>
                  <a:pt x="3736" y="90"/>
                </a:moveTo>
                <a:lnTo>
                  <a:pt x="3736" y="90"/>
                </a:lnTo>
                <a:lnTo>
                  <a:pt x="3715" y="90"/>
                </a:lnTo>
                <a:moveTo>
                  <a:pt x="56" y="0"/>
                </a:moveTo>
                <a:lnTo>
                  <a:pt x="56" y="0"/>
                </a:lnTo>
                <a:lnTo>
                  <a:pt x="98" y="0"/>
                </a:lnTo>
                <a:moveTo>
                  <a:pt x="3736" y="0"/>
                </a:moveTo>
                <a:lnTo>
                  <a:pt x="3736" y="0"/>
                </a:lnTo>
                <a:lnTo>
                  <a:pt x="3694" y="0"/>
                </a:lnTo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1292022" y="2545722"/>
            <a:ext cx="28854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cs typeface="Arial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Garamond" pitchFamily="18" charset="0"/>
                <a:cs typeface="Arial" pitchFamily="34" charset="0"/>
              </a:rPr>
              <a:t>20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22" name="Freeform 15"/>
          <p:cNvSpPr>
            <a:spLocks noEditPoints="1"/>
          </p:cNvSpPr>
          <p:nvPr/>
        </p:nvSpPr>
        <p:spPr bwMode="auto">
          <a:xfrm>
            <a:off x="1534113" y="2090379"/>
            <a:ext cx="4773038" cy="447647"/>
          </a:xfrm>
          <a:custGeom>
            <a:avLst/>
            <a:gdLst>
              <a:gd name="T0" fmla="*/ 56 w 3736"/>
              <a:gd name="T1" fmla="*/ 361 h 361"/>
              <a:gd name="T2" fmla="*/ 56 w 3736"/>
              <a:gd name="T3" fmla="*/ 361 h 361"/>
              <a:gd name="T4" fmla="*/ 77 w 3736"/>
              <a:gd name="T5" fmla="*/ 361 h 361"/>
              <a:gd name="T6" fmla="*/ 3736 w 3736"/>
              <a:gd name="T7" fmla="*/ 361 h 361"/>
              <a:gd name="T8" fmla="*/ 3736 w 3736"/>
              <a:gd name="T9" fmla="*/ 361 h 361"/>
              <a:gd name="T10" fmla="*/ 3715 w 3736"/>
              <a:gd name="T11" fmla="*/ 361 h 361"/>
              <a:gd name="T12" fmla="*/ 56 w 3736"/>
              <a:gd name="T13" fmla="*/ 271 h 361"/>
              <a:gd name="T14" fmla="*/ 56 w 3736"/>
              <a:gd name="T15" fmla="*/ 271 h 361"/>
              <a:gd name="T16" fmla="*/ 77 w 3736"/>
              <a:gd name="T17" fmla="*/ 271 h 361"/>
              <a:gd name="T18" fmla="*/ 3736 w 3736"/>
              <a:gd name="T19" fmla="*/ 271 h 361"/>
              <a:gd name="T20" fmla="*/ 3736 w 3736"/>
              <a:gd name="T21" fmla="*/ 271 h 361"/>
              <a:gd name="T22" fmla="*/ 3715 w 3736"/>
              <a:gd name="T23" fmla="*/ 271 h 361"/>
              <a:gd name="T24" fmla="*/ 56 w 3736"/>
              <a:gd name="T25" fmla="*/ 181 h 361"/>
              <a:gd name="T26" fmla="*/ 56 w 3736"/>
              <a:gd name="T27" fmla="*/ 181 h 361"/>
              <a:gd name="T28" fmla="*/ 77 w 3736"/>
              <a:gd name="T29" fmla="*/ 181 h 361"/>
              <a:gd name="T30" fmla="*/ 3736 w 3736"/>
              <a:gd name="T31" fmla="*/ 181 h 361"/>
              <a:gd name="T32" fmla="*/ 3736 w 3736"/>
              <a:gd name="T33" fmla="*/ 181 h 361"/>
              <a:gd name="T34" fmla="*/ 3715 w 3736"/>
              <a:gd name="T35" fmla="*/ 181 h 361"/>
              <a:gd name="T36" fmla="*/ 56 w 3736"/>
              <a:gd name="T37" fmla="*/ 91 h 361"/>
              <a:gd name="T38" fmla="*/ 56 w 3736"/>
              <a:gd name="T39" fmla="*/ 91 h 361"/>
              <a:gd name="T40" fmla="*/ 77 w 3736"/>
              <a:gd name="T41" fmla="*/ 91 h 361"/>
              <a:gd name="T42" fmla="*/ 3736 w 3736"/>
              <a:gd name="T43" fmla="*/ 91 h 361"/>
              <a:gd name="T44" fmla="*/ 3736 w 3736"/>
              <a:gd name="T45" fmla="*/ 91 h 361"/>
              <a:gd name="T46" fmla="*/ 3715 w 3736"/>
              <a:gd name="T47" fmla="*/ 91 h 361"/>
              <a:gd name="T48" fmla="*/ 56 w 3736"/>
              <a:gd name="T49" fmla="*/ 0 h 361"/>
              <a:gd name="T50" fmla="*/ 56 w 3736"/>
              <a:gd name="T51" fmla="*/ 0 h 361"/>
              <a:gd name="T52" fmla="*/ 98 w 3736"/>
              <a:gd name="T53" fmla="*/ 0 h 361"/>
              <a:gd name="T54" fmla="*/ 3736 w 3736"/>
              <a:gd name="T55" fmla="*/ 0 h 361"/>
              <a:gd name="T56" fmla="*/ 3736 w 3736"/>
              <a:gd name="T57" fmla="*/ 0 h 361"/>
              <a:gd name="T58" fmla="*/ 3694 w 3736"/>
              <a:gd name="T59" fmla="*/ 0 h 361"/>
              <a:gd name="T60" fmla="*/ 0 w 3736"/>
              <a:gd name="T61" fmla="*/ 0 h 361"/>
              <a:gd name="T62" fmla="*/ 0 w 3736"/>
              <a:gd name="T63" fmla="*/ 0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736" h="361">
                <a:moveTo>
                  <a:pt x="56" y="361"/>
                </a:moveTo>
                <a:lnTo>
                  <a:pt x="56" y="361"/>
                </a:lnTo>
                <a:lnTo>
                  <a:pt x="77" y="361"/>
                </a:lnTo>
                <a:moveTo>
                  <a:pt x="3736" y="361"/>
                </a:moveTo>
                <a:lnTo>
                  <a:pt x="3736" y="361"/>
                </a:lnTo>
                <a:lnTo>
                  <a:pt x="3715" y="361"/>
                </a:lnTo>
                <a:moveTo>
                  <a:pt x="56" y="271"/>
                </a:moveTo>
                <a:lnTo>
                  <a:pt x="56" y="271"/>
                </a:lnTo>
                <a:lnTo>
                  <a:pt x="77" y="271"/>
                </a:lnTo>
                <a:moveTo>
                  <a:pt x="3736" y="271"/>
                </a:moveTo>
                <a:lnTo>
                  <a:pt x="3736" y="271"/>
                </a:lnTo>
                <a:lnTo>
                  <a:pt x="3715" y="271"/>
                </a:lnTo>
                <a:moveTo>
                  <a:pt x="56" y="181"/>
                </a:moveTo>
                <a:lnTo>
                  <a:pt x="56" y="181"/>
                </a:lnTo>
                <a:lnTo>
                  <a:pt x="77" y="181"/>
                </a:lnTo>
                <a:moveTo>
                  <a:pt x="3736" y="181"/>
                </a:moveTo>
                <a:lnTo>
                  <a:pt x="3736" y="181"/>
                </a:lnTo>
                <a:lnTo>
                  <a:pt x="3715" y="181"/>
                </a:lnTo>
                <a:moveTo>
                  <a:pt x="56" y="91"/>
                </a:moveTo>
                <a:lnTo>
                  <a:pt x="56" y="91"/>
                </a:lnTo>
                <a:lnTo>
                  <a:pt x="77" y="91"/>
                </a:lnTo>
                <a:moveTo>
                  <a:pt x="3736" y="91"/>
                </a:moveTo>
                <a:lnTo>
                  <a:pt x="3736" y="91"/>
                </a:lnTo>
                <a:lnTo>
                  <a:pt x="3715" y="91"/>
                </a:lnTo>
                <a:moveTo>
                  <a:pt x="56" y="0"/>
                </a:moveTo>
                <a:lnTo>
                  <a:pt x="56" y="0"/>
                </a:lnTo>
                <a:lnTo>
                  <a:pt x="98" y="0"/>
                </a:lnTo>
                <a:moveTo>
                  <a:pt x="3736" y="0"/>
                </a:moveTo>
                <a:lnTo>
                  <a:pt x="3736" y="0"/>
                </a:lnTo>
                <a:lnTo>
                  <a:pt x="3694" y="0"/>
                </a:lnTo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1292022" y="1986483"/>
            <a:ext cx="28854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cs typeface="Arial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Garamond" pitchFamily="18" charset="0"/>
                <a:cs typeface="Arial" pitchFamily="34" charset="0"/>
              </a:rPr>
              <a:t>25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24" name="Freeform 17"/>
          <p:cNvSpPr>
            <a:spLocks noEditPoints="1"/>
          </p:cNvSpPr>
          <p:nvPr/>
        </p:nvSpPr>
        <p:spPr bwMode="auto">
          <a:xfrm>
            <a:off x="1534113" y="1531141"/>
            <a:ext cx="4773038" cy="447647"/>
          </a:xfrm>
          <a:custGeom>
            <a:avLst/>
            <a:gdLst>
              <a:gd name="T0" fmla="*/ 56 w 3736"/>
              <a:gd name="T1" fmla="*/ 361 h 361"/>
              <a:gd name="T2" fmla="*/ 56 w 3736"/>
              <a:gd name="T3" fmla="*/ 361 h 361"/>
              <a:gd name="T4" fmla="*/ 77 w 3736"/>
              <a:gd name="T5" fmla="*/ 361 h 361"/>
              <a:gd name="T6" fmla="*/ 3736 w 3736"/>
              <a:gd name="T7" fmla="*/ 361 h 361"/>
              <a:gd name="T8" fmla="*/ 3736 w 3736"/>
              <a:gd name="T9" fmla="*/ 361 h 361"/>
              <a:gd name="T10" fmla="*/ 3715 w 3736"/>
              <a:gd name="T11" fmla="*/ 361 h 361"/>
              <a:gd name="T12" fmla="*/ 56 w 3736"/>
              <a:gd name="T13" fmla="*/ 271 h 361"/>
              <a:gd name="T14" fmla="*/ 56 w 3736"/>
              <a:gd name="T15" fmla="*/ 271 h 361"/>
              <a:gd name="T16" fmla="*/ 77 w 3736"/>
              <a:gd name="T17" fmla="*/ 271 h 361"/>
              <a:gd name="T18" fmla="*/ 3736 w 3736"/>
              <a:gd name="T19" fmla="*/ 271 h 361"/>
              <a:gd name="T20" fmla="*/ 3736 w 3736"/>
              <a:gd name="T21" fmla="*/ 271 h 361"/>
              <a:gd name="T22" fmla="*/ 3715 w 3736"/>
              <a:gd name="T23" fmla="*/ 271 h 361"/>
              <a:gd name="T24" fmla="*/ 56 w 3736"/>
              <a:gd name="T25" fmla="*/ 181 h 361"/>
              <a:gd name="T26" fmla="*/ 56 w 3736"/>
              <a:gd name="T27" fmla="*/ 181 h 361"/>
              <a:gd name="T28" fmla="*/ 77 w 3736"/>
              <a:gd name="T29" fmla="*/ 181 h 361"/>
              <a:gd name="T30" fmla="*/ 3736 w 3736"/>
              <a:gd name="T31" fmla="*/ 181 h 361"/>
              <a:gd name="T32" fmla="*/ 3736 w 3736"/>
              <a:gd name="T33" fmla="*/ 181 h 361"/>
              <a:gd name="T34" fmla="*/ 3715 w 3736"/>
              <a:gd name="T35" fmla="*/ 181 h 361"/>
              <a:gd name="T36" fmla="*/ 56 w 3736"/>
              <a:gd name="T37" fmla="*/ 90 h 361"/>
              <a:gd name="T38" fmla="*/ 56 w 3736"/>
              <a:gd name="T39" fmla="*/ 90 h 361"/>
              <a:gd name="T40" fmla="*/ 77 w 3736"/>
              <a:gd name="T41" fmla="*/ 90 h 361"/>
              <a:gd name="T42" fmla="*/ 3736 w 3736"/>
              <a:gd name="T43" fmla="*/ 90 h 361"/>
              <a:gd name="T44" fmla="*/ 3736 w 3736"/>
              <a:gd name="T45" fmla="*/ 90 h 361"/>
              <a:gd name="T46" fmla="*/ 3715 w 3736"/>
              <a:gd name="T47" fmla="*/ 90 h 361"/>
              <a:gd name="T48" fmla="*/ 56 w 3736"/>
              <a:gd name="T49" fmla="*/ 0 h 361"/>
              <a:gd name="T50" fmla="*/ 56 w 3736"/>
              <a:gd name="T51" fmla="*/ 0 h 361"/>
              <a:gd name="T52" fmla="*/ 98 w 3736"/>
              <a:gd name="T53" fmla="*/ 0 h 361"/>
              <a:gd name="T54" fmla="*/ 3736 w 3736"/>
              <a:gd name="T55" fmla="*/ 0 h 361"/>
              <a:gd name="T56" fmla="*/ 3736 w 3736"/>
              <a:gd name="T57" fmla="*/ 0 h 361"/>
              <a:gd name="T58" fmla="*/ 3694 w 3736"/>
              <a:gd name="T59" fmla="*/ 0 h 361"/>
              <a:gd name="T60" fmla="*/ 0 w 3736"/>
              <a:gd name="T61" fmla="*/ 0 h 361"/>
              <a:gd name="T62" fmla="*/ 0 w 3736"/>
              <a:gd name="T63" fmla="*/ 0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736" h="361">
                <a:moveTo>
                  <a:pt x="56" y="361"/>
                </a:moveTo>
                <a:lnTo>
                  <a:pt x="56" y="361"/>
                </a:lnTo>
                <a:lnTo>
                  <a:pt x="77" y="361"/>
                </a:lnTo>
                <a:moveTo>
                  <a:pt x="3736" y="361"/>
                </a:moveTo>
                <a:lnTo>
                  <a:pt x="3736" y="361"/>
                </a:lnTo>
                <a:lnTo>
                  <a:pt x="3715" y="361"/>
                </a:lnTo>
                <a:moveTo>
                  <a:pt x="56" y="271"/>
                </a:moveTo>
                <a:lnTo>
                  <a:pt x="56" y="271"/>
                </a:lnTo>
                <a:lnTo>
                  <a:pt x="77" y="271"/>
                </a:lnTo>
                <a:moveTo>
                  <a:pt x="3736" y="271"/>
                </a:moveTo>
                <a:lnTo>
                  <a:pt x="3736" y="271"/>
                </a:lnTo>
                <a:lnTo>
                  <a:pt x="3715" y="271"/>
                </a:lnTo>
                <a:moveTo>
                  <a:pt x="56" y="181"/>
                </a:moveTo>
                <a:lnTo>
                  <a:pt x="56" y="181"/>
                </a:lnTo>
                <a:lnTo>
                  <a:pt x="77" y="181"/>
                </a:lnTo>
                <a:moveTo>
                  <a:pt x="3736" y="181"/>
                </a:moveTo>
                <a:lnTo>
                  <a:pt x="3736" y="181"/>
                </a:lnTo>
                <a:lnTo>
                  <a:pt x="3715" y="181"/>
                </a:lnTo>
                <a:moveTo>
                  <a:pt x="56" y="90"/>
                </a:moveTo>
                <a:lnTo>
                  <a:pt x="56" y="90"/>
                </a:lnTo>
                <a:lnTo>
                  <a:pt x="77" y="90"/>
                </a:lnTo>
                <a:moveTo>
                  <a:pt x="3736" y="90"/>
                </a:moveTo>
                <a:lnTo>
                  <a:pt x="3736" y="90"/>
                </a:lnTo>
                <a:lnTo>
                  <a:pt x="3715" y="90"/>
                </a:lnTo>
                <a:moveTo>
                  <a:pt x="56" y="0"/>
                </a:moveTo>
                <a:lnTo>
                  <a:pt x="56" y="0"/>
                </a:lnTo>
                <a:lnTo>
                  <a:pt x="98" y="0"/>
                </a:lnTo>
                <a:moveTo>
                  <a:pt x="3736" y="0"/>
                </a:moveTo>
                <a:lnTo>
                  <a:pt x="3736" y="0"/>
                </a:lnTo>
                <a:lnTo>
                  <a:pt x="3694" y="0"/>
                </a:lnTo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1292022" y="1427245"/>
            <a:ext cx="28854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cs typeface="Arial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Garamond" pitchFamily="18" charset="0"/>
                <a:cs typeface="Arial" pitchFamily="34" charset="0"/>
              </a:rPr>
              <a:t>30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26" name="Freeform 19"/>
          <p:cNvSpPr>
            <a:spLocks noEditPoints="1"/>
          </p:cNvSpPr>
          <p:nvPr/>
        </p:nvSpPr>
        <p:spPr bwMode="auto">
          <a:xfrm>
            <a:off x="1605550" y="1531141"/>
            <a:ext cx="0" cy="3472150"/>
          </a:xfrm>
          <a:custGeom>
            <a:avLst/>
            <a:gdLst>
              <a:gd name="T0" fmla="*/ 2706 h 2800"/>
              <a:gd name="T1" fmla="*/ 2706 h 2800"/>
              <a:gd name="T2" fmla="*/ 2664 h 2800"/>
              <a:gd name="T3" fmla="*/ 0 h 2800"/>
              <a:gd name="T4" fmla="*/ 0 h 2800"/>
              <a:gd name="T5" fmla="*/ 42 h 2800"/>
              <a:gd name="T6" fmla="*/ 2800 h 2800"/>
              <a:gd name="T7" fmla="*/ 2800 h 280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2800">
                <a:moveTo>
                  <a:pt x="0" y="2706"/>
                </a:moveTo>
                <a:lnTo>
                  <a:pt x="0" y="2706"/>
                </a:lnTo>
                <a:lnTo>
                  <a:pt x="0" y="2664"/>
                </a:lnTo>
                <a:moveTo>
                  <a:pt x="0" y="0"/>
                </a:moveTo>
                <a:lnTo>
                  <a:pt x="0" y="0"/>
                </a:lnTo>
                <a:lnTo>
                  <a:pt x="0" y="42"/>
                </a:lnTo>
                <a:moveTo>
                  <a:pt x="0" y="2800"/>
                </a:moveTo>
                <a:lnTo>
                  <a:pt x="0" y="28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1485166" y="4898113"/>
            <a:ext cx="28854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cs typeface="Arial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Garamond" pitchFamily="18" charset="0"/>
                <a:cs typeface="Arial" pitchFamily="34" charset="0"/>
              </a:rPr>
              <a:t>20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28" name="Freeform 21"/>
          <p:cNvSpPr>
            <a:spLocks noEditPoints="1"/>
          </p:cNvSpPr>
          <p:nvPr/>
        </p:nvSpPr>
        <p:spPr bwMode="auto">
          <a:xfrm>
            <a:off x="2241867" y="1531141"/>
            <a:ext cx="0" cy="3472150"/>
          </a:xfrm>
          <a:custGeom>
            <a:avLst/>
            <a:gdLst>
              <a:gd name="T0" fmla="*/ 2706 h 2800"/>
              <a:gd name="T1" fmla="*/ 2706 h 2800"/>
              <a:gd name="T2" fmla="*/ 2664 h 2800"/>
              <a:gd name="T3" fmla="*/ 0 h 2800"/>
              <a:gd name="T4" fmla="*/ 0 h 2800"/>
              <a:gd name="T5" fmla="*/ 42 h 2800"/>
              <a:gd name="T6" fmla="*/ 2800 h 2800"/>
              <a:gd name="T7" fmla="*/ 2800 h 280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2800">
                <a:moveTo>
                  <a:pt x="0" y="2706"/>
                </a:moveTo>
                <a:lnTo>
                  <a:pt x="0" y="2706"/>
                </a:lnTo>
                <a:lnTo>
                  <a:pt x="0" y="2664"/>
                </a:lnTo>
                <a:moveTo>
                  <a:pt x="0" y="0"/>
                </a:moveTo>
                <a:lnTo>
                  <a:pt x="0" y="0"/>
                </a:lnTo>
                <a:lnTo>
                  <a:pt x="0" y="42"/>
                </a:lnTo>
                <a:moveTo>
                  <a:pt x="0" y="2800"/>
                </a:moveTo>
                <a:lnTo>
                  <a:pt x="0" y="28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2120160" y="4898113"/>
            <a:ext cx="28854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Garamond" pitchFamily="18" charset="0"/>
                <a:cs typeface="Arial" pitchFamily="34" charset="0"/>
              </a:rPr>
              <a:t> 25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30" name="Freeform 23"/>
          <p:cNvSpPr>
            <a:spLocks noEditPoints="1"/>
          </p:cNvSpPr>
          <p:nvPr/>
        </p:nvSpPr>
        <p:spPr bwMode="auto">
          <a:xfrm>
            <a:off x="2876861" y="1531141"/>
            <a:ext cx="0" cy="3472150"/>
          </a:xfrm>
          <a:custGeom>
            <a:avLst/>
            <a:gdLst>
              <a:gd name="T0" fmla="*/ 2706 h 2800"/>
              <a:gd name="T1" fmla="*/ 2706 h 2800"/>
              <a:gd name="T2" fmla="*/ 2664 h 2800"/>
              <a:gd name="T3" fmla="*/ 0 h 2800"/>
              <a:gd name="T4" fmla="*/ 0 h 2800"/>
              <a:gd name="T5" fmla="*/ 42 h 2800"/>
              <a:gd name="T6" fmla="*/ 2800 h 2800"/>
              <a:gd name="T7" fmla="*/ 2800 h 280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2800">
                <a:moveTo>
                  <a:pt x="0" y="2706"/>
                </a:moveTo>
                <a:lnTo>
                  <a:pt x="0" y="2706"/>
                </a:lnTo>
                <a:lnTo>
                  <a:pt x="0" y="2664"/>
                </a:lnTo>
                <a:moveTo>
                  <a:pt x="0" y="0"/>
                </a:moveTo>
                <a:lnTo>
                  <a:pt x="0" y="0"/>
                </a:lnTo>
                <a:lnTo>
                  <a:pt x="0" y="42"/>
                </a:lnTo>
                <a:moveTo>
                  <a:pt x="0" y="2800"/>
                </a:moveTo>
                <a:lnTo>
                  <a:pt x="0" y="28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2756476" y="4898113"/>
            <a:ext cx="28854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cs typeface="Arial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Garamond" pitchFamily="18" charset="0"/>
                <a:cs typeface="Arial" pitchFamily="34" charset="0"/>
              </a:rPr>
              <a:t>30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32" name="Freeform 25"/>
          <p:cNvSpPr>
            <a:spLocks noEditPoints="1"/>
          </p:cNvSpPr>
          <p:nvPr/>
        </p:nvSpPr>
        <p:spPr bwMode="auto">
          <a:xfrm>
            <a:off x="3511855" y="1531141"/>
            <a:ext cx="0" cy="3472150"/>
          </a:xfrm>
          <a:custGeom>
            <a:avLst/>
            <a:gdLst>
              <a:gd name="T0" fmla="*/ 2706 h 2800"/>
              <a:gd name="T1" fmla="*/ 2706 h 2800"/>
              <a:gd name="T2" fmla="*/ 2664 h 2800"/>
              <a:gd name="T3" fmla="*/ 0 h 2800"/>
              <a:gd name="T4" fmla="*/ 0 h 2800"/>
              <a:gd name="T5" fmla="*/ 42 h 2800"/>
              <a:gd name="T6" fmla="*/ 2800 h 2800"/>
              <a:gd name="T7" fmla="*/ 2800 h 280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2800">
                <a:moveTo>
                  <a:pt x="0" y="2706"/>
                </a:moveTo>
                <a:lnTo>
                  <a:pt x="0" y="2706"/>
                </a:lnTo>
                <a:lnTo>
                  <a:pt x="0" y="2664"/>
                </a:lnTo>
                <a:moveTo>
                  <a:pt x="0" y="0"/>
                </a:moveTo>
                <a:lnTo>
                  <a:pt x="0" y="0"/>
                </a:lnTo>
                <a:lnTo>
                  <a:pt x="0" y="42"/>
                </a:lnTo>
                <a:moveTo>
                  <a:pt x="0" y="2800"/>
                </a:moveTo>
                <a:lnTo>
                  <a:pt x="0" y="28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Rectangle 26"/>
          <p:cNvSpPr>
            <a:spLocks noChangeArrowheads="1"/>
          </p:cNvSpPr>
          <p:nvPr/>
        </p:nvSpPr>
        <p:spPr bwMode="auto">
          <a:xfrm>
            <a:off x="3390148" y="4898113"/>
            <a:ext cx="28854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cs typeface="Arial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Garamond" pitchFamily="18" charset="0"/>
                <a:cs typeface="Arial" pitchFamily="34" charset="0"/>
              </a:rPr>
              <a:t>35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34" name="Freeform 27"/>
          <p:cNvSpPr>
            <a:spLocks noEditPoints="1"/>
          </p:cNvSpPr>
          <p:nvPr/>
        </p:nvSpPr>
        <p:spPr bwMode="auto">
          <a:xfrm>
            <a:off x="4146849" y="1531141"/>
            <a:ext cx="0" cy="3472150"/>
          </a:xfrm>
          <a:custGeom>
            <a:avLst/>
            <a:gdLst>
              <a:gd name="T0" fmla="*/ 2706 h 2800"/>
              <a:gd name="T1" fmla="*/ 2706 h 2800"/>
              <a:gd name="T2" fmla="*/ 2664 h 2800"/>
              <a:gd name="T3" fmla="*/ 0 h 2800"/>
              <a:gd name="T4" fmla="*/ 0 h 2800"/>
              <a:gd name="T5" fmla="*/ 42 h 2800"/>
              <a:gd name="T6" fmla="*/ 2800 h 2800"/>
              <a:gd name="T7" fmla="*/ 2800 h 280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2800">
                <a:moveTo>
                  <a:pt x="0" y="2706"/>
                </a:moveTo>
                <a:lnTo>
                  <a:pt x="0" y="2706"/>
                </a:lnTo>
                <a:lnTo>
                  <a:pt x="0" y="2664"/>
                </a:lnTo>
                <a:moveTo>
                  <a:pt x="0" y="0"/>
                </a:moveTo>
                <a:lnTo>
                  <a:pt x="0" y="0"/>
                </a:lnTo>
                <a:lnTo>
                  <a:pt x="0" y="42"/>
                </a:lnTo>
                <a:moveTo>
                  <a:pt x="0" y="2800"/>
                </a:moveTo>
                <a:lnTo>
                  <a:pt x="0" y="28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Rectangle 28"/>
          <p:cNvSpPr>
            <a:spLocks noChangeArrowheads="1"/>
          </p:cNvSpPr>
          <p:nvPr/>
        </p:nvSpPr>
        <p:spPr bwMode="auto">
          <a:xfrm>
            <a:off x="4026464" y="4898113"/>
            <a:ext cx="28854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cs typeface="Arial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Garamond" pitchFamily="18" charset="0"/>
                <a:cs typeface="Arial" pitchFamily="34" charset="0"/>
              </a:rPr>
              <a:t>40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36" name="Freeform 29"/>
          <p:cNvSpPr>
            <a:spLocks noEditPoints="1"/>
          </p:cNvSpPr>
          <p:nvPr/>
        </p:nvSpPr>
        <p:spPr bwMode="auto">
          <a:xfrm>
            <a:off x="4781843" y="1531141"/>
            <a:ext cx="0" cy="3472150"/>
          </a:xfrm>
          <a:custGeom>
            <a:avLst/>
            <a:gdLst>
              <a:gd name="T0" fmla="*/ 2706 h 2800"/>
              <a:gd name="T1" fmla="*/ 2706 h 2800"/>
              <a:gd name="T2" fmla="*/ 2664 h 2800"/>
              <a:gd name="T3" fmla="*/ 0 h 2800"/>
              <a:gd name="T4" fmla="*/ 0 h 2800"/>
              <a:gd name="T5" fmla="*/ 42 h 2800"/>
              <a:gd name="T6" fmla="*/ 2800 h 2800"/>
              <a:gd name="T7" fmla="*/ 2800 h 280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2800">
                <a:moveTo>
                  <a:pt x="0" y="2706"/>
                </a:moveTo>
                <a:lnTo>
                  <a:pt x="0" y="2706"/>
                </a:lnTo>
                <a:lnTo>
                  <a:pt x="0" y="2664"/>
                </a:lnTo>
                <a:moveTo>
                  <a:pt x="0" y="0"/>
                </a:moveTo>
                <a:lnTo>
                  <a:pt x="0" y="0"/>
                </a:lnTo>
                <a:lnTo>
                  <a:pt x="0" y="42"/>
                </a:lnTo>
                <a:moveTo>
                  <a:pt x="0" y="2800"/>
                </a:moveTo>
                <a:lnTo>
                  <a:pt x="0" y="28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Rectangle 30"/>
          <p:cNvSpPr>
            <a:spLocks noChangeArrowheads="1"/>
          </p:cNvSpPr>
          <p:nvPr/>
        </p:nvSpPr>
        <p:spPr bwMode="auto">
          <a:xfrm>
            <a:off x="4661458" y="4898113"/>
            <a:ext cx="28854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cs typeface="Arial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Garamond" pitchFamily="18" charset="0"/>
                <a:cs typeface="Arial" pitchFamily="34" charset="0"/>
              </a:rPr>
              <a:t>45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38" name="Freeform 31"/>
          <p:cNvSpPr>
            <a:spLocks noEditPoints="1"/>
          </p:cNvSpPr>
          <p:nvPr/>
        </p:nvSpPr>
        <p:spPr bwMode="auto">
          <a:xfrm>
            <a:off x="5418159" y="1531141"/>
            <a:ext cx="0" cy="3472150"/>
          </a:xfrm>
          <a:custGeom>
            <a:avLst/>
            <a:gdLst>
              <a:gd name="T0" fmla="*/ 2706 h 2800"/>
              <a:gd name="T1" fmla="*/ 2706 h 2800"/>
              <a:gd name="T2" fmla="*/ 2664 h 2800"/>
              <a:gd name="T3" fmla="*/ 0 h 2800"/>
              <a:gd name="T4" fmla="*/ 0 h 2800"/>
              <a:gd name="T5" fmla="*/ 42 h 2800"/>
              <a:gd name="T6" fmla="*/ 2800 h 2800"/>
              <a:gd name="T7" fmla="*/ 2800 h 280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2800">
                <a:moveTo>
                  <a:pt x="0" y="2706"/>
                </a:moveTo>
                <a:lnTo>
                  <a:pt x="0" y="2706"/>
                </a:lnTo>
                <a:lnTo>
                  <a:pt x="0" y="2664"/>
                </a:lnTo>
                <a:moveTo>
                  <a:pt x="0" y="0"/>
                </a:moveTo>
                <a:lnTo>
                  <a:pt x="0" y="0"/>
                </a:lnTo>
                <a:lnTo>
                  <a:pt x="0" y="42"/>
                </a:lnTo>
                <a:moveTo>
                  <a:pt x="0" y="2800"/>
                </a:moveTo>
                <a:lnTo>
                  <a:pt x="0" y="28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Rectangle 32"/>
          <p:cNvSpPr>
            <a:spLocks noChangeArrowheads="1"/>
          </p:cNvSpPr>
          <p:nvPr/>
        </p:nvSpPr>
        <p:spPr bwMode="auto">
          <a:xfrm>
            <a:off x="5296452" y="4898113"/>
            <a:ext cx="28854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cs typeface="Arial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Garamond" pitchFamily="18" charset="0"/>
                <a:cs typeface="Arial" pitchFamily="34" charset="0"/>
              </a:rPr>
              <a:t>50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40" name="Freeform 33"/>
          <p:cNvSpPr>
            <a:spLocks noEditPoints="1"/>
          </p:cNvSpPr>
          <p:nvPr/>
        </p:nvSpPr>
        <p:spPr bwMode="auto">
          <a:xfrm>
            <a:off x="6053153" y="1531141"/>
            <a:ext cx="0" cy="3472150"/>
          </a:xfrm>
          <a:custGeom>
            <a:avLst/>
            <a:gdLst>
              <a:gd name="T0" fmla="*/ 2706 h 2800"/>
              <a:gd name="T1" fmla="*/ 2706 h 2800"/>
              <a:gd name="T2" fmla="*/ 2664 h 2800"/>
              <a:gd name="T3" fmla="*/ 0 h 2800"/>
              <a:gd name="T4" fmla="*/ 0 h 2800"/>
              <a:gd name="T5" fmla="*/ 42 h 2800"/>
              <a:gd name="T6" fmla="*/ 2800 h 2800"/>
              <a:gd name="T7" fmla="*/ 2800 h 280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2800">
                <a:moveTo>
                  <a:pt x="0" y="2706"/>
                </a:moveTo>
                <a:lnTo>
                  <a:pt x="0" y="2706"/>
                </a:lnTo>
                <a:lnTo>
                  <a:pt x="0" y="2664"/>
                </a:lnTo>
                <a:moveTo>
                  <a:pt x="0" y="0"/>
                </a:moveTo>
                <a:lnTo>
                  <a:pt x="0" y="0"/>
                </a:lnTo>
                <a:lnTo>
                  <a:pt x="0" y="42"/>
                </a:lnTo>
                <a:moveTo>
                  <a:pt x="0" y="2800"/>
                </a:moveTo>
                <a:lnTo>
                  <a:pt x="0" y="28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Rectangle 34"/>
          <p:cNvSpPr>
            <a:spLocks noChangeArrowheads="1"/>
          </p:cNvSpPr>
          <p:nvPr/>
        </p:nvSpPr>
        <p:spPr bwMode="auto">
          <a:xfrm>
            <a:off x="5932769" y="4898113"/>
            <a:ext cx="28854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cs typeface="Arial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Garamond" pitchFamily="18" charset="0"/>
                <a:cs typeface="Arial" pitchFamily="34" charset="0"/>
              </a:rPr>
              <a:t>55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42" name="Freeform 35"/>
          <p:cNvSpPr>
            <a:spLocks/>
          </p:cNvSpPr>
          <p:nvPr/>
        </p:nvSpPr>
        <p:spPr bwMode="auto">
          <a:xfrm>
            <a:off x="1605550" y="1531141"/>
            <a:ext cx="4701601" cy="3355428"/>
          </a:xfrm>
          <a:custGeom>
            <a:avLst/>
            <a:gdLst>
              <a:gd name="T0" fmla="*/ 0 w 3680"/>
              <a:gd name="T1" fmla="*/ 2706 h 2706"/>
              <a:gd name="T2" fmla="*/ 0 w 3680"/>
              <a:gd name="T3" fmla="*/ 2706 h 2706"/>
              <a:gd name="T4" fmla="*/ 3680 w 3680"/>
              <a:gd name="T5" fmla="*/ 2706 h 2706"/>
              <a:gd name="T6" fmla="*/ 3680 w 3680"/>
              <a:gd name="T7" fmla="*/ 0 h 2706"/>
              <a:gd name="T8" fmla="*/ 0 w 3680"/>
              <a:gd name="T9" fmla="*/ 0 h 2706"/>
              <a:gd name="T10" fmla="*/ 0 w 3680"/>
              <a:gd name="T11" fmla="*/ 2706 h 2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80" h="2706">
                <a:moveTo>
                  <a:pt x="0" y="2706"/>
                </a:moveTo>
                <a:lnTo>
                  <a:pt x="0" y="2706"/>
                </a:lnTo>
                <a:lnTo>
                  <a:pt x="3680" y="2706"/>
                </a:lnTo>
                <a:lnTo>
                  <a:pt x="3680" y="0"/>
                </a:lnTo>
                <a:lnTo>
                  <a:pt x="0" y="0"/>
                </a:lnTo>
                <a:lnTo>
                  <a:pt x="0" y="2706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Line 36"/>
          <p:cNvSpPr>
            <a:spLocks noChangeShapeType="1"/>
          </p:cNvSpPr>
          <p:nvPr/>
        </p:nvSpPr>
        <p:spPr bwMode="auto">
          <a:xfrm>
            <a:off x="1188836" y="3210137"/>
            <a:ext cx="0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Rectangle 37"/>
          <p:cNvSpPr>
            <a:spLocks noChangeArrowheads="1"/>
          </p:cNvSpPr>
          <p:nvPr/>
        </p:nvSpPr>
        <p:spPr bwMode="auto">
          <a:xfrm rot="16200000">
            <a:off x="1174985" y="4025294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Garamond Bold"/>
                <a:cs typeface="Arial" pitchFamily="34" charset="0"/>
              </a:rPr>
              <a:t>p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45" name="Rectangle 38"/>
          <p:cNvSpPr>
            <a:spLocks noChangeArrowheads="1"/>
          </p:cNvSpPr>
          <p:nvPr/>
        </p:nvSpPr>
        <p:spPr bwMode="auto">
          <a:xfrm rot="16200000">
            <a:off x="1183942" y="3932942"/>
            <a:ext cx="1090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Garamond Bold"/>
                <a:cs typeface="Arial" pitchFamily="34" charset="0"/>
              </a:rPr>
              <a:t>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46" name="Rectangle 39"/>
          <p:cNvSpPr>
            <a:spLocks noChangeArrowheads="1"/>
          </p:cNvSpPr>
          <p:nvPr/>
        </p:nvSpPr>
        <p:spPr bwMode="auto">
          <a:xfrm rot="16200000">
            <a:off x="1183140" y="3845722"/>
            <a:ext cx="1106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Garamond Bold"/>
                <a:cs typeface="Arial" pitchFamily="34" charset="0"/>
              </a:rPr>
              <a:t>a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47" name="Rectangle 40"/>
          <p:cNvSpPr>
            <a:spLocks noChangeArrowheads="1"/>
          </p:cNvSpPr>
          <p:nvPr/>
        </p:nvSpPr>
        <p:spPr bwMode="auto">
          <a:xfrm rot="16200000">
            <a:off x="1176728" y="3753371"/>
            <a:ext cx="1234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Garamond Bold"/>
                <a:cs typeface="Arial" pitchFamily="34" charset="0"/>
              </a:rPr>
              <a:t>k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48" name="Rectangle 41"/>
          <p:cNvSpPr>
            <a:spLocks noChangeArrowheads="1"/>
          </p:cNvSpPr>
          <p:nvPr/>
        </p:nvSpPr>
        <p:spPr bwMode="auto">
          <a:xfrm rot="16200000">
            <a:off x="1176235" y="3688371"/>
            <a:ext cx="124418" cy="26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 Bold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2"/>
          <p:cNvSpPr>
            <a:spLocks noChangeArrowheads="1"/>
          </p:cNvSpPr>
          <p:nvPr/>
        </p:nvSpPr>
        <p:spPr bwMode="auto">
          <a:xfrm rot="16200000">
            <a:off x="1174985" y="3609713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Garamond Bold"/>
                <a:cs typeface="Arial" pitchFamily="34" charset="0"/>
              </a:rPr>
              <a:t>d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50" name="Rectangle 43"/>
          <p:cNvSpPr>
            <a:spLocks noChangeArrowheads="1"/>
          </p:cNvSpPr>
          <p:nvPr/>
        </p:nvSpPr>
        <p:spPr bwMode="auto">
          <a:xfrm rot="16200000">
            <a:off x="1178992" y="3512231"/>
            <a:ext cx="1202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Garamond Bold"/>
                <a:cs typeface="Arial" pitchFamily="34" charset="0"/>
              </a:rPr>
              <a:t>o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51" name="Rectangle 44"/>
          <p:cNvSpPr>
            <a:spLocks noChangeArrowheads="1"/>
          </p:cNvSpPr>
          <p:nvPr/>
        </p:nvSpPr>
        <p:spPr bwMode="auto">
          <a:xfrm rot="16200000">
            <a:off x="1190354" y="3426293"/>
            <a:ext cx="961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Garamond Bold"/>
                <a:cs typeface="Arial" pitchFamily="34" charset="0"/>
              </a:rPr>
              <a:t>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52" name="Rectangle 45"/>
          <p:cNvSpPr>
            <a:spLocks noChangeArrowheads="1"/>
          </p:cNvSpPr>
          <p:nvPr/>
        </p:nvSpPr>
        <p:spPr bwMode="auto">
          <a:xfrm rot="16200000" flipH="1">
            <a:off x="1242289" y="3339649"/>
            <a:ext cx="457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Garamond Bold"/>
                <a:cs typeface="Arial" pitchFamily="34" charset="0"/>
              </a:rPr>
              <a:t>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53" name="Rectangle 46"/>
          <p:cNvSpPr>
            <a:spLocks noChangeArrowheads="1"/>
          </p:cNvSpPr>
          <p:nvPr/>
        </p:nvSpPr>
        <p:spPr bwMode="auto">
          <a:xfrm rot="16200000">
            <a:off x="1209590" y="3280070"/>
            <a:ext cx="577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Garamond Bold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54" name="Rectangle 47"/>
          <p:cNvSpPr>
            <a:spLocks noChangeArrowheads="1"/>
          </p:cNvSpPr>
          <p:nvPr/>
        </p:nvSpPr>
        <p:spPr bwMode="auto">
          <a:xfrm rot="16200000">
            <a:off x="1195964" y="3224916"/>
            <a:ext cx="849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Garamond Bold"/>
                <a:cs typeface="Arial" pitchFamily="34" charset="0"/>
              </a:rPr>
              <a:t>[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55" name="Rectangle 48"/>
          <p:cNvSpPr>
            <a:spLocks noChangeArrowheads="1"/>
          </p:cNvSpPr>
          <p:nvPr/>
        </p:nvSpPr>
        <p:spPr bwMode="auto">
          <a:xfrm rot="16200000">
            <a:off x="1132646" y="3106912"/>
            <a:ext cx="2115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Garamond Bold"/>
                <a:cs typeface="Arial" pitchFamily="34" charset="0"/>
              </a:rPr>
              <a:t>M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56" name="Rectangle 49"/>
          <p:cNvSpPr>
            <a:spLocks noChangeArrowheads="1"/>
          </p:cNvSpPr>
          <p:nvPr/>
        </p:nvSpPr>
        <p:spPr bwMode="auto">
          <a:xfrm rot="16200000">
            <a:off x="1154947" y="2958124"/>
            <a:ext cx="1683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Garamond Bold"/>
                <a:cs typeface="Arial" pitchFamily="34" charset="0"/>
              </a:rPr>
              <a:t>G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57" name="Rectangle 50"/>
          <p:cNvSpPr>
            <a:spLocks noChangeArrowheads="1"/>
          </p:cNvSpPr>
          <p:nvPr/>
        </p:nvSpPr>
        <p:spPr bwMode="auto">
          <a:xfrm rot="16200000">
            <a:off x="1183942" y="2849098"/>
            <a:ext cx="1090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Garamond Bold"/>
                <a:cs typeface="Arial" pitchFamily="34" charset="0"/>
              </a:rPr>
              <a:t>y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58" name="Rectangle 51"/>
          <p:cNvSpPr>
            <a:spLocks noChangeArrowheads="1"/>
          </p:cNvSpPr>
          <p:nvPr/>
        </p:nvSpPr>
        <p:spPr bwMode="auto">
          <a:xfrm rot="16200000">
            <a:off x="1176235" y="2790512"/>
            <a:ext cx="124418" cy="26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 Bold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2"/>
          <p:cNvSpPr>
            <a:spLocks noChangeArrowheads="1"/>
          </p:cNvSpPr>
          <p:nvPr/>
        </p:nvSpPr>
        <p:spPr bwMode="auto">
          <a:xfrm rot="16200000">
            <a:off x="1174985" y="2711854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Garamond Bold"/>
                <a:cs typeface="Arial" pitchFamily="34" charset="0"/>
              </a:rPr>
              <a:t>/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60" name="Rectangle 53"/>
          <p:cNvSpPr>
            <a:spLocks noChangeArrowheads="1"/>
          </p:cNvSpPr>
          <p:nvPr/>
        </p:nvSpPr>
        <p:spPr bwMode="auto">
          <a:xfrm rot="16200000">
            <a:off x="1176235" y="2644289"/>
            <a:ext cx="124418" cy="26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 Bold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54"/>
          <p:cNvSpPr>
            <a:spLocks noChangeArrowheads="1"/>
          </p:cNvSpPr>
          <p:nvPr/>
        </p:nvSpPr>
        <p:spPr bwMode="auto">
          <a:xfrm rot="16200000">
            <a:off x="1183942" y="2573327"/>
            <a:ext cx="1090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Garamond Bold"/>
                <a:cs typeface="Arial" pitchFamily="34" charset="0"/>
              </a:rPr>
              <a:t>3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62" name="Rectangle 55"/>
          <p:cNvSpPr>
            <a:spLocks noChangeArrowheads="1"/>
          </p:cNvSpPr>
          <p:nvPr/>
        </p:nvSpPr>
        <p:spPr bwMode="auto">
          <a:xfrm rot="16200000">
            <a:off x="1185265" y="2488672"/>
            <a:ext cx="1090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Garamond Bold"/>
                <a:cs typeface="Arial" pitchFamily="34" charset="0"/>
              </a:rPr>
              <a:t>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63" name="Rectangle 56"/>
          <p:cNvSpPr>
            <a:spLocks noChangeArrowheads="1"/>
          </p:cNvSpPr>
          <p:nvPr/>
        </p:nvSpPr>
        <p:spPr bwMode="auto">
          <a:xfrm rot="16200000">
            <a:off x="1185265" y="2402733"/>
            <a:ext cx="1090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Garamond Bold"/>
                <a:cs typeface="Arial" pitchFamily="34" charset="0"/>
              </a:rPr>
              <a:t>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64" name="Rectangle 57"/>
          <p:cNvSpPr>
            <a:spLocks noChangeArrowheads="1"/>
          </p:cNvSpPr>
          <p:nvPr/>
        </p:nvSpPr>
        <p:spPr bwMode="auto">
          <a:xfrm rot="16200000">
            <a:off x="1177558" y="2342865"/>
            <a:ext cx="124418" cy="26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aramond Bold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58"/>
          <p:cNvSpPr>
            <a:spLocks noChangeArrowheads="1"/>
          </p:cNvSpPr>
          <p:nvPr/>
        </p:nvSpPr>
        <p:spPr bwMode="auto">
          <a:xfrm rot="16200000">
            <a:off x="1205162" y="2287294"/>
            <a:ext cx="705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Garamond Bold"/>
                <a:cs typeface="Arial" pitchFamily="34" charset="0"/>
              </a:rPr>
              <a:t>f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66" name="Rectangle 59"/>
          <p:cNvSpPr>
            <a:spLocks noChangeArrowheads="1"/>
          </p:cNvSpPr>
          <p:nvPr/>
        </p:nvSpPr>
        <p:spPr bwMode="auto">
          <a:xfrm rot="16200000">
            <a:off x="1176309" y="2209053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Garamond Bold"/>
                <a:cs typeface="Arial" pitchFamily="34" charset="0"/>
              </a:rPr>
              <a:t>b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67" name="Rectangle 60"/>
          <p:cNvSpPr>
            <a:spLocks noChangeArrowheads="1"/>
          </p:cNvSpPr>
          <p:nvPr/>
        </p:nvSpPr>
        <p:spPr bwMode="auto">
          <a:xfrm rot="16200000">
            <a:off x="1124783" y="2171848"/>
            <a:ext cx="593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Garamond Bold"/>
                <a:cs typeface="Arial" pitchFamily="34" charset="0"/>
              </a:rPr>
              <a:t>-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68" name="Rectangle 61"/>
          <p:cNvSpPr>
            <a:spLocks noChangeArrowheads="1"/>
          </p:cNvSpPr>
          <p:nvPr/>
        </p:nvSpPr>
        <p:spPr bwMode="auto">
          <a:xfrm rot="16200000">
            <a:off x="1119174" y="2117977"/>
            <a:ext cx="7053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Garamond Bold"/>
                <a:cs typeface="Arial" pitchFamily="34" charset="0"/>
              </a:rPr>
              <a:t>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69" name="Rectangle 62"/>
          <p:cNvSpPr>
            <a:spLocks noChangeArrowheads="1"/>
          </p:cNvSpPr>
          <p:nvPr/>
        </p:nvSpPr>
        <p:spPr bwMode="auto">
          <a:xfrm rot="16200000">
            <a:off x="1197287" y="2020502"/>
            <a:ext cx="849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Garamond Bold"/>
                <a:cs typeface="Arial" pitchFamily="34" charset="0"/>
              </a:rPr>
              <a:t>]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70" name="Line 63"/>
          <p:cNvSpPr>
            <a:spLocks noChangeShapeType="1"/>
          </p:cNvSpPr>
          <p:nvPr/>
        </p:nvSpPr>
        <p:spPr bwMode="auto">
          <a:xfrm>
            <a:off x="3956351" y="5176449"/>
            <a:ext cx="0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" name="Rectangle 64"/>
          <p:cNvSpPr>
            <a:spLocks noChangeArrowheads="1"/>
          </p:cNvSpPr>
          <p:nvPr/>
        </p:nvSpPr>
        <p:spPr bwMode="auto">
          <a:xfrm>
            <a:off x="3124244" y="5080250"/>
            <a:ext cx="20605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Garamond Bold"/>
                <a:cs typeface="Arial" pitchFamily="34" charset="0"/>
              </a:rPr>
              <a:t>distance from IP [m]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72" name="Line 65"/>
          <p:cNvSpPr>
            <a:spLocks noChangeShapeType="1"/>
          </p:cNvSpPr>
          <p:nvPr/>
        </p:nvSpPr>
        <p:spPr bwMode="auto">
          <a:xfrm>
            <a:off x="3956351" y="1356700"/>
            <a:ext cx="0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" name="Rectangle 66"/>
          <p:cNvSpPr>
            <a:spLocks noChangeArrowheads="1"/>
          </p:cNvSpPr>
          <p:nvPr/>
        </p:nvSpPr>
        <p:spPr bwMode="auto">
          <a:xfrm>
            <a:off x="2667842" y="1254087"/>
            <a:ext cx="2565111" cy="23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+mn-lt"/>
                <a:cs typeface="Arial" pitchFamily="34" charset="0"/>
              </a:rPr>
              <a:t>peak dose longitudinal profile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74" name="Line 67"/>
          <p:cNvSpPr>
            <a:spLocks noChangeShapeType="1"/>
          </p:cNvSpPr>
          <p:nvPr/>
        </p:nvSpPr>
        <p:spPr bwMode="auto">
          <a:xfrm>
            <a:off x="4781843" y="1813325"/>
            <a:ext cx="0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" name="Rectangle 68"/>
          <p:cNvSpPr>
            <a:spLocks noChangeArrowheads="1"/>
          </p:cNvSpPr>
          <p:nvPr/>
        </p:nvSpPr>
        <p:spPr bwMode="auto">
          <a:xfrm>
            <a:off x="3707904" y="1556792"/>
            <a:ext cx="2580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Garamond" pitchFamily="18" charset="0"/>
                <a:cs typeface="Arial" pitchFamily="34" charset="0"/>
              </a:rPr>
              <a:t>7+7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Garamond" pitchFamily="18" charset="0"/>
                <a:cs typeface="Arial" pitchFamily="34" charset="0"/>
              </a:rPr>
              <a:t>TeV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Garamond" pitchFamily="18" charset="0"/>
                <a:cs typeface="Arial" pitchFamily="34" charset="0"/>
              </a:rPr>
              <a:t> proton interactions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76" name="Line 69"/>
          <p:cNvSpPr>
            <a:spLocks noChangeShapeType="1"/>
          </p:cNvSpPr>
          <p:nvPr/>
        </p:nvSpPr>
        <p:spPr bwMode="auto">
          <a:xfrm>
            <a:off x="5836197" y="1873610"/>
            <a:ext cx="0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" name="Line 70"/>
          <p:cNvSpPr>
            <a:spLocks noChangeShapeType="1"/>
          </p:cNvSpPr>
          <p:nvPr/>
        </p:nvSpPr>
        <p:spPr bwMode="auto">
          <a:xfrm>
            <a:off x="5292484" y="1968526"/>
            <a:ext cx="0" cy="0"/>
          </a:xfrm>
          <a:prstGeom prst="line">
            <a:avLst/>
          </a:prstGeom>
          <a:noFill/>
          <a:ln w="47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8" name="Rectangle 71"/>
          <p:cNvSpPr>
            <a:spLocks noChangeArrowheads="1"/>
          </p:cNvSpPr>
          <p:nvPr/>
        </p:nvSpPr>
        <p:spPr bwMode="auto">
          <a:xfrm>
            <a:off x="3923928" y="1844824"/>
            <a:ext cx="1386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Garamond" pitchFamily="18" charset="0"/>
                <a:cs typeface="Arial" pitchFamily="34" charset="0"/>
              </a:rPr>
              <a:t>IT quadrupoles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79" name="Line 72"/>
          <p:cNvSpPr>
            <a:spLocks noChangeShapeType="1"/>
          </p:cNvSpPr>
          <p:nvPr/>
        </p:nvSpPr>
        <p:spPr bwMode="auto">
          <a:xfrm>
            <a:off x="5292484" y="2028812"/>
            <a:ext cx="0" cy="0"/>
          </a:xfrm>
          <a:prstGeom prst="line">
            <a:avLst/>
          </a:prstGeom>
          <a:noFill/>
          <a:ln w="47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0" name="Freeform 73"/>
          <p:cNvSpPr>
            <a:spLocks noEditPoints="1"/>
          </p:cNvSpPr>
          <p:nvPr/>
        </p:nvSpPr>
        <p:spPr bwMode="auto">
          <a:xfrm>
            <a:off x="1944213" y="1942873"/>
            <a:ext cx="3759693" cy="2856475"/>
          </a:xfrm>
          <a:custGeom>
            <a:avLst/>
            <a:gdLst>
              <a:gd name="T0" fmla="*/ 2677 w 2943"/>
              <a:gd name="T1" fmla="*/ 0 h 2304"/>
              <a:gd name="T2" fmla="*/ 21 w 2943"/>
              <a:gd name="T3" fmla="*/ 2222 h 2304"/>
              <a:gd name="T4" fmla="*/ 41 w 2943"/>
              <a:gd name="T5" fmla="*/ 2222 h 2304"/>
              <a:gd name="T6" fmla="*/ 31 w 2943"/>
              <a:gd name="T7" fmla="*/ 2255 h 2304"/>
              <a:gd name="T8" fmla="*/ 10 w 2943"/>
              <a:gd name="T9" fmla="*/ 2249 h 2304"/>
              <a:gd name="T10" fmla="*/ 41 w 2943"/>
              <a:gd name="T11" fmla="*/ 2156 h 2304"/>
              <a:gd name="T12" fmla="*/ 20 w 2943"/>
              <a:gd name="T13" fmla="*/ 2156 h 2304"/>
              <a:gd name="T14" fmla="*/ 30 w 2943"/>
              <a:gd name="T15" fmla="*/ 2110 h 2304"/>
              <a:gd name="T16" fmla="*/ 71 w 2943"/>
              <a:gd name="T17" fmla="*/ 2102 h 2304"/>
              <a:gd name="T18" fmla="*/ 39 w 2943"/>
              <a:gd name="T19" fmla="*/ 2160 h 2304"/>
              <a:gd name="T20" fmla="*/ 70 w 2943"/>
              <a:gd name="T21" fmla="*/ 2207 h 2304"/>
              <a:gd name="T22" fmla="*/ 91 w 2943"/>
              <a:gd name="T23" fmla="*/ 2207 h 2304"/>
              <a:gd name="T24" fmla="*/ 80 w 2943"/>
              <a:gd name="T25" fmla="*/ 2232 h 2304"/>
              <a:gd name="T26" fmla="*/ 59 w 2943"/>
              <a:gd name="T27" fmla="*/ 2224 h 2304"/>
              <a:gd name="T28" fmla="*/ 90 w 2943"/>
              <a:gd name="T29" fmla="*/ 2247 h 2304"/>
              <a:gd name="T30" fmla="*/ 69 w 2943"/>
              <a:gd name="T31" fmla="*/ 2247 h 2304"/>
              <a:gd name="T32" fmla="*/ 79 w 2943"/>
              <a:gd name="T33" fmla="*/ 2275 h 2304"/>
              <a:gd name="T34" fmla="*/ 121 w 2943"/>
              <a:gd name="T35" fmla="*/ 2268 h 2304"/>
              <a:gd name="T36" fmla="*/ 89 w 2943"/>
              <a:gd name="T37" fmla="*/ 2289 h 2304"/>
              <a:gd name="T38" fmla="*/ 119 w 2943"/>
              <a:gd name="T39" fmla="*/ 2297 h 2304"/>
              <a:gd name="T40" fmla="*/ 140 w 2943"/>
              <a:gd name="T41" fmla="*/ 2297 h 2304"/>
              <a:gd name="T42" fmla="*/ 129 w 2943"/>
              <a:gd name="T43" fmla="*/ 2301 h 2304"/>
              <a:gd name="T44" fmla="*/ 109 w 2943"/>
              <a:gd name="T45" fmla="*/ 2295 h 2304"/>
              <a:gd name="T46" fmla="*/ 139 w 2943"/>
              <a:gd name="T47" fmla="*/ 2298 h 2304"/>
              <a:gd name="T48" fmla="*/ 119 w 2943"/>
              <a:gd name="T49" fmla="*/ 2298 h 2304"/>
              <a:gd name="T50" fmla="*/ 129 w 2943"/>
              <a:gd name="T51" fmla="*/ 2296 h 2304"/>
              <a:gd name="T52" fmla="*/ 170 w 2943"/>
              <a:gd name="T53" fmla="*/ 2288 h 2304"/>
              <a:gd name="T54" fmla="*/ 139 w 2943"/>
              <a:gd name="T55" fmla="*/ 2288 h 2304"/>
              <a:gd name="T56" fmla="*/ 169 w 2943"/>
              <a:gd name="T57" fmla="*/ 2280 h 2304"/>
              <a:gd name="T58" fmla="*/ 189 w 2943"/>
              <a:gd name="T59" fmla="*/ 2280 h 2304"/>
              <a:gd name="T60" fmla="*/ 179 w 2943"/>
              <a:gd name="T61" fmla="*/ 2268 h 2304"/>
              <a:gd name="T62" fmla="*/ 158 w 2943"/>
              <a:gd name="T63" fmla="*/ 2256 h 2304"/>
              <a:gd name="T64" fmla="*/ 189 w 2943"/>
              <a:gd name="T65" fmla="*/ 2246 h 2304"/>
              <a:gd name="T66" fmla="*/ 168 w 2943"/>
              <a:gd name="T67" fmla="*/ 2246 h 2304"/>
              <a:gd name="T68" fmla="*/ 178 w 2943"/>
              <a:gd name="T69" fmla="*/ 2247 h 2304"/>
              <a:gd name="T70" fmla="*/ 219 w 2943"/>
              <a:gd name="T71" fmla="*/ 2236 h 2304"/>
              <a:gd name="T72" fmla="*/ 188 w 2943"/>
              <a:gd name="T73" fmla="*/ 2232 h 2304"/>
              <a:gd name="T74" fmla="*/ 219 w 2943"/>
              <a:gd name="T75" fmla="*/ 2215 h 2304"/>
              <a:gd name="T76" fmla="*/ 239 w 2943"/>
              <a:gd name="T77" fmla="*/ 2215 h 2304"/>
              <a:gd name="T78" fmla="*/ 228 w 2943"/>
              <a:gd name="T79" fmla="*/ 2196 h 2304"/>
              <a:gd name="T80" fmla="*/ 207 w 2943"/>
              <a:gd name="T81" fmla="*/ 2180 h 2304"/>
              <a:gd name="T82" fmla="*/ 238 w 2943"/>
              <a:gd name="T83" fmla="*/ 2147 h 2304"/>
              <a:gd name="T84" fmla="*/ 217 w 2943"/>
              <a:gd name="T85" fmla="*/ 2147 h 2304"/>
              <a:gd name="T86" fmla="*/ 227 w 2943"/>
              <a:gd name="T87" fmla="*/ 2151 h 2304"/>
              <a:gd name="T88" fmla="*/ 269 w 2943"/>
              <a:gd name="T89" fmla="*/ 2134 h 2304"/>
              <a:gd name="T90" fmla="*/ 237 w 2943"/>
              <a:gd name="T91" fmla="*/ 2131 h 2304"/>
              <a:gd name="T92" fmla="*/ 268 w 2943"/>
              <a:gd name="T93" fmla="*/ 2090 h 2304"/>
              <a:gd name="T94" fmla="*/ 289 w 2943"/>
              <a:gd name="T95" fmla="*/ 2090 h 2304"/>
              <a:gd name="T96" fmla="*/ 278 w 2943"/>
              <a:gd name="T97" fmla="*/ 2051 h 2304"/>
              <a:gd name="T98" fmla="*/ 257 w 2943"/>
              <a:gd name="T99" fmla="*/ 2028 h 2304"/>
              <a:gd name="T100" fmla="*/ 287 w 2943"/>
              <a:gd name="T101" fmla="*/ 1987 h 2304"/>
              <a:gd name="T102" fmla="*/ 267 w 2943"/>
              <a:gd name="T103" fmla="*/ 1987 h 2304"/>
              <a:gd name="T104" fmla="*/ 277 w 2943"/>
              <a:gd name="T105" fmla="*/ 1977 h 2304"/>
              <a:gd name="T106" fmla="*/ 318 w 2943"/>
              <a:gd name="T107" fmla="*/ 1948 h 2304"/>
              <a:gd name="T108" fmla="*/ 287 w 2943"/>
              <a:gd name="T109" fmla="*/ 1944 h 2304"/>
              <a:gd name="T110" fmla="*/ 317 w 2943"/>
              <a:gd name="T111" fmla="*/ 1878 h 2304"/>
              <a:gd name="T112" fmla="*/ 338 w 2943"/>
              <a:gd name="T113" fmla="*/ 1878 h 2304"/>
              <a:gd name="T114" fmla="*/ 327 w 2943"/>
              <a:gd name="T115" fmla="*/ 1816 h 2304"/>
              <a:gd name="T116" fmla="*/ 307 w 2943"/>
              <a:gd name="T117" fmla="*/ 1780 h 2304"/>
              <a:gd name="T118" fmla="*/ 337 w 2943"/>
              <a:gd name="T119" fmla="*/ 1730 h 2304"/>
              <a:gd name="T120" fmla="*/ 317 w 2943"/>
              <a:gd name="T121" fmla="*/ 1730 h 2304"/>
              <a:gd name="T122" fmla="*/ 326 w 2943"/>
              <a:gd name="T123" fmla="*/ 1692 h 2304"/>
              <a:gd name="T124" fmla="*/ 367 w 2943"/>
              <a:gd name="T125" fmla="*/ 1648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43" h="2304">
                <a:moveTo>
                  <a:pt x="2677" y="21"/>
                </a:moveTo>
                <a:lnTo>
                  <a:pt x="2677" y="21"/>
                </a:lnTo>
                <a:lnTo>
                  <a:pt x="2943" y="21"/>
                </a:lnTo>
                <a:moveTo>
                  <a:pt x="2677" y="0"/>
                </a:moveTo>
                <a:lnTo>
                  <a:pt x="2677" y="0"/>
                </a:lnTo>
                <a:lnTo>
                  <a:pt x="2677" y="42"/>
                </a:lnTo>
                <a:moveTo>
                  <a:pt x="2943" y="0"/>
                </a:moveTo>
                <a:lnTo>
                  <a:pt x="2943" y="0"/>
                </a:lnTo>
                <a:lnTo>
                  <a:pt x="2943" y="42"/>
                </a:lnTo>
                <a:moveTo>
                  <a:pt x="21" y="2222"/>
                </a:moveTo>
                <a:lnTo>
                  <a:pt x="21" y="2222"/>
                </a:lnTo>
                <a:lnTo>
                  <a:pt x="21" y="2212"/>
                </a:lnTo>
                <a:moveTo>
                  <a:pt x="0" y="2222"/>
                </a:moveTo>
                <a:lnTo>
                  <a:pt x="0" y="2222"/>
                </a:lnTo>
                <a:lnTo>
                  <a:pt x="41" y="2222"/>
                </a:lnTo>
                <a:moveTo>
                  <a:pt x="0" y="2212"/>
                </a:moveTo>
                <a:lnTo>
                  <a:pt x="0" y="2212"/>
                </a:lnTo>
                <a:lnTo>
                  <a:pt x="41" y="2212"/>
                </a:lnTo>
                <a:moveTo>
                  <a:pt x="31" y="2255"/>
                </a:moveTo>
                <a:lnTo>
                  <a:pt x="31" y="2255"/>
                </a:lnTo>
                <a:lnTo>
                  <a:pt x="31" y="2249"/>
                </a:lnTo>
                <a:moveTo>
                  <a:pt x="10" y="2255"/>
                </a:moveTo>
                <a:lnTo>
                  <a:pt x="10" y="2255"/>
                </a:lnTo>
                <a:lnTo>
                  <a:pt x="51" y="2255"/>
                </a:lnTo>
                <a:moveTo>
                  <a:pt x="10" y="2249"/>
                </a:moveTo>
                <a:lnTo>
                  <a:pt x="10" y="2249"/>
                </a:lnTo>
                <a:lnTo>
                  <a:pt x="51" y="2249"/>
                </a:lnTo>
                <a:moveTo>
                  <a:pt x="41" y="2162"/>
                </a:moveTo>
                <a:lnTo>
                  <a:pt x="41" y="2162"/>
                </a:lnTo>
                <a:lnTo>
                  <a:pt x="41" y="2156"/>
                </a:lnTo>
                <a:moveTo>
                  <a:pt x="20" y="2162"/>
                </a:moveTo>
                <a:lnTo>
                  <a:pt x="20" y="2162"/>
                </a:lnTo>
                <a:lnTo>
                  <a:pt x="61" y="2162"/>
                </a:lnTo>
                <a:moveTo>
                  <a:pt x="20" y="2156"/>
                </a:moveTo>
                <a:lnTo>
                  <a:pt x="20" y="2156"/>
                </a:lnTo>
                <a:lnTo>
                  <a:pt x="61" y="2156"/>
                </a:lnTo>
                <a:moveTo>
                  <a:pt x="51" y="2110"/>
                </a:moveTo>
                <a:lnTo>
                  <a:pt x="51" y="2110"/>
                </a:lnTo>
                <a:lnTo>
                  <a:pt x="51" y="2102"/>
                </a:lnTo>
                <a:moveTo>
                  <a:pt x="30" y="2110"/>
                </a:moveTo>
                <a:lnTo>
                  <a:pt x="30" y="2110"/>
                </a:lnTo>
                <a:lnTo>
                  <a:pt x="71" y="2110"/>
                </a:lnTo>
                <a:moveTo>
                  <a:pt x="30" y="2102"/>
                </a:moveTo>
                <a:lnTo>
                  <a:pt x="30" y="2102"/>
                </a:lnTo>
                <a:lnTo>
                  <a:pt x="71" y="2102"/>
                </a:lnTo>
                <a:moveTo>
                  <a:pt x="60" y="2160"/>
                </a:moveTo>
                <a:lnTo>
                  <a:pt x="60" y="2160"/>
                </a:lnTo>
                <a:lnTo>
                  <a:pt x="60" y="2153"/>
                </a:lnTo>
                <a:moveTo>
                  <a:pt x="39" y="2160"/>
                </a:moveTo>
                <a:lnTo>
                  <a:pt x="39" y="2160"/>
                </a:lnTo>
                <a:lnTo>
                  <a:pt x="81" y="2160"/>
                </a:lnTo>
                <a:moveTo>
                  <a:pt x="39" y="2153"/>
                </a:moveTo>
                <a:lnTo>
                  <a:pt x="39" y="2153"/>
                </a:lnTo>
                <a:lnTo>
                  <a:pt x="81" y="2153"/>
                </a:lnTo>
                <a:moveTo>
                  <a:pt x="70" y="2207"/>
                </a:moveTo>
                <a:lnTo>
                  <a:pt x="70" y="2207"/>
                </a:lnTo>
                <a:lnTo>
                  <a:pt x="70" y="2200"/>
                </a:lnTo>
                <a:moveTo>
                  <a:pt x="49" y="2207"/>
                </a:moveTo>
                <a:lnTo>
                  <a:pt x="49" y="2207"/>
                </a:lnTo>
                <a:lnTo>
                  <a:pt x="91" y="2207"/>
                </a:lnTo>
                <a:moveTo>
                  <a:pt x="49" y="2200"/>
                </a:moveTo>
                <a:lnTo>
                  <a:pt x="49" y="2200"/>
                </a:lnTo>
                <a:lnTo>
                  <a:pt x="91" y="2200"/>
                </a:lnTo>
                <a:moveTo>
                  <a:pt x="80" y="2232"/>
                </a:moveTo>
                <a:lnTo>
                  <a:pt x="80" y="2232"/>
                </a:lnTo>
                <a:lnTo>
                  <a:pt x="80" y="2224"/>
                </a:lnTo>
                <a:moveTo>
                  <a:pt x="59" y="2232"/>
                </a:moveTo>
                <a:lnTo>
                  <a:pt x="59" y="2232"/>
                </a:lnTo>
                <a:lnTo>
                  <a:pt x="101" y="2232"/>
                </a:lnTo>
                <a:moveTo>
                  <a:pt x="59" y="2224"/>
                </a:moveTo>
                <a:lnTo>
                  <a:pt x="59" y="2224"/>
                </a:lnTo>
                <a:lnTo>
                  <a:pt x="101" y="2224"/>
                </a:lnTo>
                <a:moveTo>
                  <a:pt x="90" y="2254"/>
                </a:moveTo>
                <a:lnTo>
                  <a:pt x="90" y="2254"/>
                </a:lnTo>
                <a:lnTo>
                  <a:pt x="90" y="2247"/>
                </a:lnTo>
                <a:moveTo>
                  <a:pt x="69" y="2254"/>
                </a:moveTo>
                <a:lnTo>
                  <a:pt x="69" y="2254"/>
                </a:lnTo>
                <a:lnTo>
                  <a:pt x="111" y="2254"/>
                </a:lnTo>
                <a:moveTo>
                  <a:pt x="69" y="2247"/>
                </a:moveTo>
                <a:lnTo>
                  <a:pt x="69" y="2247"/>
                </a:lnTo>
                <a:lnTo>
                  <a:pt x="111" y="2247"/>
                </a:lnTo>
                <a:moveTo>
                  <a:pt x="100" y="2275"/>
                </a:moveTo>
                <a:lnTo>
                  <a:pt x="100" y="2275"/>
                </a:lnTo>
                <a:lnTo>
                  <a:pt x="100" y="2268"/>
                </a:lnTo>
                <a:moveTo>
                  <a:pt x="79" y="2275"/>
                </a:moveTo>
                <a:lnTo>
                  <a:pt x="79" y="2275"/>
                </a:lnTo>
                <a:lnTo>
                  <a:pt x="121" y="2275"/>
                </a:lnTo>
                <a:moveTo>
                  <a:pt x="79" y="2268"/>
                </a:moveTo>
                <a:lnTo>
                  <a:pt x="79" y="2268"/>
                </a:lnTo>
                <a:lnTo>
                  <a:pt x="121" y="2268"/>
                </a:lnTo>
                <a:moveTo>
                  <a:pt x="109" y="2289"/>
                </a:moveTo>
                <a:lnTo>
                  <a:pt x="109" y="2289"/>
                </a:lnTo>
                <a:lnTo>
                  <a:pt x="109" y="2284"/>
                </a:lnTo>
                <a:moveTo>
                  <a:pt x="89" y="2289"/>
                </a:moveTo>
                <a:lnTo>
                  <a:pt x="89" y="2289"/>
                </a:lnTo>
                <a:lnTo>
                  <a:pt x="130" y="2289"/>
                </a:lnTo>
                <a:moveTo>
                  <a:pt x="89" y="2284"/>
                </a:moveTo>
                <a:lnTo>
                  <a:pt x="89" y="2284"/>
                </a:lnTo>
                <a:lnTo>
                  <a:pt x="130" y="2284"/>
                </a:lnTo>
                <a:moveTo>
                  <a:pt x="119" y="2297"/>
                </a:moveTo>
                <a:lnTo>
                  <a:pt x="119" y="2297"/>
                </a:lnTo>
                <a:lnTo>
                  <a:pt x="119" y="2290"/>
                </a:lnTo>
                <a:moveTo>
                  <a:pt x="99" y="2297"/>
                </a:moveTo>
                <a:lnTo>
                  <a:pt x="99" y="2297"/>
                </a:lnTo>
                <a:lnTo>
                  <a:pt x="140" y="2297"/>
                </a:lnTo>
                <a:moveTo>
                  <a:pt x="99" y="2290"/>
                </a:moveTo>
                <a:lnTo>
                  <a:pt x="99" y="2290"/>
                </a:lnTo>
                <a:lnTo>
                  <a:pt x="140" y="2290"/>
                </a:lnTo>
                <a:moveTo>
                  <a:pt x="129" y="2301"/>
                </a:moveTo>
                <a:lnTo>
                  <a:pt x="129" y="2301"/>
                </a:lnTo>
                <a:lnTo>
                  <a:pt x="129" y="2295"/>
                </a:lnTo>
                <a:moveTo>
                  <a:pt x="109" y="2301"/>
                </a:moveTo>
                <a:lnTo>
                  <a:pt x="109" y="2301"/>
                </a:lnTo>
                <a:lnTo>
                  <a:pt x="150" y="2301"/>
                </a:lnTo>
                <a:moveTo>
                  <a:pt x="109" y="2295"/>
                </a:moveTo>
                <a:lnTo>
                  <a:pt x="109" y="2295"/>
                </a:lnTo>
                <a:lnTo>
                  <a:pt x="150" y="2295"/>
                </a:lnTo>
                <a:moveTo>
                  <a:pt x="139" y="2304"/>
                </a:moveTo>
                <a:lnTo>
                  <a:pt x="139" y="2304"/>
                </a:lnTo>
                <a:lnTo>
                  <a:pt x="139" y="2298"/>
                </a:lnTo>
                <a:moveTo>
                  <a:pt x="119" y="2304"/>
                </a:moveTo>
                <a:lnTo>
                  <a:pt x="119" y="2304"/>
                </a:lnTo>
                <a:lnTo>
                  <a:pt x="160" y="2304"/>
                </a:lnTo>
                <a:moveTo>
                  <a:pt x="119" y="2298"/>
                </a:moveTo>
                <a:lnTo>
                  <a:pt x="119" y="2298"/>
                </a:lnTo>
                <a:lnTo>
                  <a:pt x="160" y="2298"/>
                </a:lnTo>
                <a:moveTo>
                  <a:pt x="149" y="2296"/>
                </a:moveTo>
                <a:lnTo>
                  <a:pt x="149" y="2296"/>
                </a:lnTo>
                <a:lnTo>
                  <a:pt x="149" y="2288"/>
                </a:lnTo>
                <a:moveTo>
                  <a:pt x="129" y="2296"/>
                </a:moveTo>
                <a:lnTo>
                  <a:pt x="129" y="2296"/>
                </a:lnTo>
                <a:lnTo>
                  <a:pt x="170" y="2296"/>
                </a:lnTo>
                <a:moveTo>
                  <a:pt x="129" y="2288"/>
                </a:moveTo>
                <a:lnTo>
                  <a:pt x="129" y="2288"/>
                </a:lnTo>
                <a:lnTo>
                  <a:pt x="170" y="2288"/>
                </a:lnTo>
                <a:moveTo>
                  <a:pt x="159" y="2288"/>
                </a:moveTo>
                <a:lnTo>
                  <a:pt x="159" y="2288"/>
                </a:lnTo>
                <a:lnTo>
                  <a:pt x="159" y="2280"/>
                </a:lnTo>
                <a:moveTo>
                  <a:pt x="139" y="2288"/>
                </a:moveTo>
                <a:lnTo>
                  <a:pt x="139" y="2288"/>
                </a:lnTo>
                <a:lnTo>
                  <a:pt x="180" y="2288"/>
                </a:lnTo>
                <a:moveTo>
                  <a:pt x="139" y="2280"/>
                </a:moveTo>
                <a:lnTo>
                  <a:pt x="139" y="2280"/>
                </a:lnTo>
                <a:lnTo>
                  <a:pt x="180" y="2280"/>
                </a:lnTo>
                <a:moveTo>
                  <a:pt x="169" y="2280"/>
                </a:moveTo>
                <a:lnTo>
                  <a:pt x="169" y="2280"/>
                </a:lnTo>
                <a:lnTo>
                  <a:pt x="169" y="2270"/>
                </a:lnTo>
                <a:moveTo>
                  <a:pt x="148" y="2280"/>
                </a:moveTo>
                <a:lnTo>
                  <a:pt x="148" y="2280"/>
                </a:lnTo>
                <a:lnTo>
                  <a:pt x="189" y="2280"/>
                </a:lnTo>
                <a:moveTo>
                  <a:pt x="148" y="2270"/>
                </a:moveTo>
                <a:lnTo>
                  <a:pt x="148" y="2270"/>
                </a:lnTo>
                <a:lnTo>
                  <a:pt x="189" y="2270"/>
                </a:lnTo>
                <a:moveTo>
                  <a:pt x="179" y="2268"/>
                </a:moveTo>
                <a:lnTo>
                  <a:pt x="179" y="2268"/>
                </a:lnTo>
                <a:lnTo>
                  <a:pt x="179" y="2256"/>
                </a:lnTo>
                <a:moveTo>
                  <a:pt x="158" y="2268"/>
                </a:moveTo>
                <a:lnTo>
                  <a:pt x="158" y="2268"/>
                </a:lnTo>
                <a:lnTo>
                  <a:pt x="199" y="2268"/>
                </a:lnTo>
                <a:moveTo>
                  <a:pt x="158" y="2256"/>
                </a:moveTo>
                <a:lnTo>
                  <a:pt x="158" y="2256"/>
                </a:lnTo>
                <a:lnTo>
                  <a:pt x="199" y="2256"/>
                </a:lnTo>
                <a:moveTo>
                  <a:pt x="189" y="2256"/>
                </a:moveTo>
                <a:lnTo>
                  <a:pt x="189" y="2256"/>
                </a:lnTo>
                <a:lnTo>
                  <a:pt x="189" y="2246"/>
                </a:lnTo>
                <a:moveTo>
                  <a:pt x="168" y="2256"/>
                </a:moveTo>
                <a:lnTo>
                  <a:pt x="168" y="2256"/>
                </a:lnTo>
                <a:lnTo>
                  <a:pt x="209" y="2256"/>
                </a:lnTo>
                <a:moveTo>
                  <a:pt x="168" y="2246"/>
                </a:moveTo>
                <a:lnTo>
                  <a:pt x="168" y="2246"/>
                </a:lnTo>
                <a:lnTo>
                  <a:pt x="209" y="2246"/>
                </a:lnTo>
                <a:moveTo>
                  <a:pt x="199" y="2247"/>
                </a:moveTo>
                <a:lnTo>
                  <a:pt x="199" y="2247"/>
                </a:lnTo>
                <a:lnTo>
                  <a:pt x="199" y="2236"/>
                </a:lnTo>
                <a:moveTo>
                  <a:pt x="178" y="2247"/>
                </a:moveTo>
                <a:lnTo>
                  <a:pt x="178" y="2247"/>
                </a:lnTo>
                <a:lnTo>
                  <a:pt x="219" y="2247"/>
                </a:lnTo>
                <a:moveTo>
                  <a:pt x="178" y="2236"/>
                </a:moveTo>
                <a:lnTo>
                  <a:pt x="178" y="2236"/>
                </a:lnTo>
                <a:lnTo>
                  <a:pt x="219" y="2236"/>
                </a:lnTo>
                <a:moveTo>
                  <a:pt x="209" y="2232"/>
                </a:moveTo>
                <a:lnTo>
                  <a:pt x="209" y="2232"/>
                </a:lnTo>
                <a:lnTo>
                  <a:pt x="209" y="2220"/>
                </a:lnTo>
                <a:moveTo>
                  <a:pt x="188" y="2232"/>
                </a:moveTo>
                <a:lnTo>
                  <a:pt x="188" y="2232"/>
                </a:lnTo>
                <a:lnTo>
                  <a:pt x="229" y="2232"/>
                </a:lnTo>
                <a:moveTo>
                  <a:pt x="188" y="2220"/>
                </a:moveTo>
                <a:lnTo>
                  <a:pt x="188" y="2220"/>
                </a:lnTo>
                <a:lnTo>
                  <a:pt x="229" y="2220"/>
                </a:lnTo>
                <a:moveTo>
                  <a:pt x="219" y="2215"/>
                </a:moveTo>
                <a:lnTo>
                  <a:pt x="219" y="2215"/>
                </a:lnTo>
                <a:lnTo>
                  <a:pt x="219" y="2200"/>
                </a:lnTo>
                <a:moveTo>
                  <a:pt x="198" y="2215"/>
                </a:moveTo>
                <a:lnTo>
                  <a:pt x="198" y="2215"/>
                </a:lnTo>
                <a:lnTo>
                  <a:pt x="239" y="2215"/>
                </a:lnTo>
                <a:moveTo>
                  <a:pt x="198" y="2200"/>
                </a:moveTo>
                <a:lnTo>
                  <a:pt x="198" y="2200"/>
                </a:lnTo>
                <a:lnTo>
                  <a:pt x="239" y="2200"/>
                </a:lnTo>
                <a:moveTo>
                  <a:pt x="228" y="2196"/>
                </a:moveTo>
                <a:lnTo>
                  <a:pt x="228" y="2196"/>
                </a:lnTo>
                <a:lnTo>
                  <a:pt x="228" y="2180"/>
                </a:lnTo>
                <a:moveTo>
                  <a:pt x="207" y="2196"/>
                </a:moveTo>
                <a:lnTo>
                  <a:pt x="207" y="2196"/>
                </a:lnTo>
                <a:lnTo>
                  <a:pt x="249" y="2196"/>
                </a:lnTo>
                <a:moveTo>
                  <a:pt x="207" y="2180"/>
                </a:moveTo>
                <a:lnTo>
                  <a:pt x="207" y="2180"/>
                </a:lnTo>
                <a:lnTo>
                  <a:pt x="249" y="2180"/>
                </a:lnTo>
                <a:moveTo>
                  <a:pt x="238" y="2168"/>
                </a:moveTo>
                <a:lnTo>
                  <a:pt x="238" y="2168"/>
                </a:lnTo>
                <a:lnTo>
                  <a:pt x="238" y="2147"/>
                </a:lnTo>
                <a:moveTo>
                  <a:pt x="217" y="2168"/>
                </a:moveTo>
                <a:lnTo>
                  <a:pt x="217" y="2168"/>
                </a:lnTo>
                <a:lnTo>
                  <a:pt x="259" y="2168"/>
                </a:lnTo>
                <a:moveTo>
                  <a:pt x="217" y="2147"/>
                </a:moveTo>
                <a:lnTo>
                  <a:pt x="217" y="2147"/>
                </a:lnTo>
                <a:lnTo>
                  <a:pt x="259" y="2147"/>
                </a:lnTo>
                <a:moveTo>
                  <a:pt x="248" y="2151"/>
                </a:moveTo>
                <a:lnTo>
                  <a:pt x="248" y="2151"/>
                </a:lnTo>
                <a:lnTo>
                  <a:pt x="248" y="2134"/>
                </a:lnTo>
                <a:moveTo>
                  <a:pt x="227" y="2151"/>
                </a:moveTo>
                <a:lnTo>
                  <a:pt x="227" y="2151"/>
                </a:lnTo>
                <a:lnTo>
                  <a:pt x="269" y="2151"/>
                </a:lnTo>
                <a:moveTo>
                  <a:pt x="227" y="2134"/>
                </a:moveTo>
                <a:lnTo>
                  <a:pt x="227" y="2134"/>
                </a:lnTo>
                <a:lnTo>
                  <a:pt x="269" y="2134"/>
                </a:lnTo>
                <a:moveTo>
                  <a:pt x="258" y="2131"/>
                </a:moveTo>
                <a:lnTo>
                  <a:pt x="258" y="2131"/>
                </a:lnTo>
                <a:lnTo>
                  <a:pt x="258" y="2112"/>
                </a:lnTo>
                <a:moveTo>
                  <a:pt x="237" y="2131"/>
                </a:moveTo>
                <a:lnTo>
                  <a:pt x="237" y="2131"/>
                </a:lnTo>
                <a:lnTo>
                  <a:pt x="279" y="2131"/>
                </a:lnTo>
                <a:moveTo>
                  <a:pt x="237" y="2112"/>
                </a:moveTo>
                <a:lnTo>
                  <a:pt x="237" y="2112"/>
                </a:lnTo>
                <a:lnTo>
                  <a:pt x="279" y="2112"/>
                </a:lnTo>
                <a:moveTo>
                  <a:pt x="268" y="2090"/>
                </a:moveTo>
                <a:lnTo>
                  <a:pt x="268" y="2090"/>
                </a:lnTo>
                <a:lnTo>
                  <a:pt x="268" y="2066"/>
                </a:lnTo>
                <a:moveTo>
                  <a:pt x="247" y="2090"/>
                </a:moveTo>
                <a:lnTo>
                  <a:pt x="247" y="2090"/>
                </a:lnTo>
                <a:lnTo>
                  <a:pt x="289" y="2090"/>
                </a:lnTo>
                <a:moveTo>
                  <a:pt x="247" y="2066"/>
                </a:moveTo>
                <a:lnTo>
                  <a:pt x="247" y="2066"/>
                </a:lnTo>
                <a:lnTo>
                  <a:pt x="289" y="2066"/>
                </a:lnTo>
                <a:moveTo>
                  <a:pt x="278" y="2051"/>
                </a:moveTo>
                <a:lnTo>
                  <a:pt x="278" y="2051"/>
                </a:lnTo>
                <a:lnTo>
                  <a:pt x="278" y="2028"/>
                </a:lnTo>
                <a:moveTo>
                  <a:pt x="257" y="2051"/>
                </a:moveTo>
                <a:lnTo>
                  <a:pt x="257" y="2051"/>
                </a:lnTo>
                <a:lnTo>
                  <a:pt x="299" y="2051"/>
                </a:lnTo>
                <a:moveTo>
                  <a:pt x="257" y="2028"/>
                </a:moveTo>
                <a:lnTo>
                  <a:pt x="257" y="2028"/>
                </a:lnTo>
                <a:lnTo>
                  <a:pt x="299" y="2028"/>
                </a:lnTo>
                <a:moveTo>
                  <a:pt x="287" y="2018"/>
                </a:moveTo>
                <a:lnTo>
                  <a:pt x="287" y="2018"/>
                </a:lnTo>
                <a:lnTo>
                  <a:pt x="287" y="1987"/>
                </a:lnTo>
                <a:moveTo>
                  <a:pt x="267" y="2018"/>
                </a:moveTo>
                <a:lnTo>
                  <a:pt x="267" y="2018"/>
                </a:lnTo>
                <a:lnTo>
                  <a:pt x="308" y="2018"/>
                </a:lnTo>
                <a:moveTo>
                  <a:pt x="267" y="1987"/>
                </a:moveTo>
                <a:lnTo>
                  <a:pt x="267" y="1987"/>
                </a:lnTo>
                <a:lnTo>
                  <a:pt x="308" y="1987"/>
                </a:lnTo>
                <a:moveTo>
                  <a:pt x="297" y="1977"/>
                </a:moveTo>
                <a:lnTo>
                  <a:pt x="297" y="1977"/>
                </a:lnTo>
                <a:lnTo>
                  <a:pt x="297" y="1948"/>
                </a:lnTo>
                <a:moveTo>
                  <a:pt x="277" y="1977"/>
                </a:moveTo>
                <a:lnTo>
                  <a:pt x="277" y="1977"/>
                </a:lnTo>
                <a:lnTo>
                  <a:pt x="318" y="1977"/>
                </a:lnTo>
                <a:moveTo>
                  <a:pt x="277" y="1948"/>
                </a:moveTo>
                <a:lnTo>
                  <a:pt x="277" y="1948"/>
                </a:lnTo>
                <a:lnTo>
                  <a:pt x="318" y="1948"/>
                </a:lnTo>
                <a:moveTo>
                  <a:pt x="307" y="1944"/>
                </a:moveTo>
                <a:lnTo>
                  <a:pt x="307" y="1944"/>
                </a:lnTo>
                <a:lnTo>
                  <a:pt x="307" y="1910"/>
                </a:lnTo>
                <a:moveTo>
                  <a:pt x="287" y="1944"/>
                </a:moveTo>
                <a:lnTo>
                  <a:pt x="287" y="1944"/>
                </a:lnTo>
                <a:lnTo>
                  <a:pt x="328" y="1944"/>
                </a:lnTo>
                <a:moveTo>
                  <a:pt x="287" y="1910"/>
                </a:moveTo>
                <a:lnTo>
                  <a:pt x="287" y="1910"/>
                </a:lnTo>
                <a:lnTo>
                  <a:pt x="328" y="1910"/>
                </a:lnTo>
                <a:moveTo>
                  <a:pt x="317" y="1878"/>
                </a:moveTo>
                <a:lnTo>
                  <a:pt x="317" y="1878"/>
                </a:lnTo>
                <a:lnTo>
                  <a:pt x="317" y="1826"/>
                </a:lnTo>
                <a:moveTo>
                  <a:pt x="297" y="1878"/>
                </a:moveTo>
                <a:lnTo>
                  <a:pt x="297" y="1878"/>
                </a:lnTo>
                <a:lnTo>
                  <a:pt x="338" y="1878"/>
                </a:lnTo>
                <a:moveTo>
                  <a:pt x="297" y="1826"/>
                </a:moveTo>
                <a:lnTo>
                  <a:pt x="297" y="1826"/>
                </a:lnTo>
                <a:lnTo>
                  <a:pt x="338" y="1826"/>
                </a:lnTo>
                <a:moveTo>
                  <a:pt x="327" y="1816"/>
                </a:moveTo>
                <a:lnTo>
                  <a:pt x="327" y="1816"/>
                </a:lnTo>
                <a:lnTo>
                  <a:pt x="327" y="1780"/>
                </a:lnTo>
                <a:moveTo>
                  <a:pt x="307" y="1816"/>
                </a:moveTo>
                <a:lnTo>
                  <a:pt x="307" y="1816"/>
                </a:lnTo>
                <a:lnTo>
                  <a:pt x="348" y="1816"/>
                </a:lnTo>
                <a:moveTo>
                  <a:pt x="307" y="1780"/>
                </a:moveTo>
                <a:lnTo>
                  <a:pt x="307" y="1780"/>
                </a:lnTo>
                <a:lnTo>
                  <a:pt x="348" y="1780"/>
                </a:lnTo>
                <a:moveTo>
                  <a:pt x="337" y="1770"/>
                </a:moveTo>
                <a:lnTo>
                  <a:pt x="337" y="1770"/>
                </a:lnTo>
                <a:lnTo>
                  <a:pt x="337" y="1730"/>
                </a:lnTo>
                <a:moveTo>
                  <a:pt x="317" y="1770"/>
                </a:moveTo>
                <a:lnTo>
                  <a:pt x="317" y="1770"/>
                </a:lnTo>
                <a:lnTo>
                  <a:pt x="358" y="1770"/>
                </a:lnTo>
                <a:moveTo>
                  <a:pt x="317" y="1730"/>
                </a:moveTo>
                <a:lnTo>
                  <a:pt x="317" y="1730"/>
                </a:lnTo>
                <a:lnTo>
                  <a:pt x="358" y="1730"/>
                </a:lnTo>
                <a:moveTo>
                  <a:pt x="347" y="1692"/>
                </a:moveTo>
                <a:lnTo>
                  <a:pt x="347" y="1692"/>
                </a:lnTo>
                <a:lnTo>
                  <a:pt x="347" y="1648"/>
                </a:lnTo>
                <a:moveTo>
                  <a:pt x="326" y="1692"/>
                </a:moveTo>
                <a:lnTo>
                  <a:pt x="326" y="1692"/>
                </a:lnTo>
                <a:lnTo>
                  <a:pt x="367" y="1692"/>
                </a:lnTo>
                <a:moveTo>
                  <a:pt x="326" y="1648"/>
                </a:moveTo>
                <a:lnTo>
                  <a:pt x="326" y="1648"/>
                </a:lnTo>
                <a:lnTo>
                  <a:pt x="367" y="1648"/>
                </a:lnTo>
              </a:path>
            </a:pathLst>
          </a:custGeom>
          <a:noFill/>
          <a:ln w="4763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1" name="Freeform 74"/>
          <p:cNvSpPr>
            <a:spLocks noEditPoints="1"/>
          </p:cNvSpPr>
          <p:nvPr/>
        </p:nvSpPr>
        <p:spPr bwMode="auto">
          <a:xfrm>
            <a:off x="2372834" y="2640638"/>
            <a:ext cx="457725" cy="1367311"/>
          </a:xfrm>
          <a:custGeom>
            <a:avLst/>
            <a:gdLst>
              <a:gd name="T0" fmla="*/ 0 w 358"/>
              <a:gd name="T1" fmla="*/ 1103 h 1103"/>
              <a:gd name="T2" fmla="*/ 31 w 358"/>
              <a:gd name="T3" fmla="*/ 1057 h 1103"/>
              <a:gd name="T4" fmla="*/ 51 w 358"/>
              <a:gd name="T5" fmla="*/ 1057 h 1103"/>
              <a:gd name="T6" fmla="*/ 41 w 358"/>
              <a:gd name="T7" fmla="*/ 1011 h 1103"/>
              <a:gd name="T8" fmla="*/ 20 w 358"/>
              <a:gd name="T9" fmla="*/ 950 h 1103"/>
              <a:gd name="T10" fmla="*/ 51 w 358"/>
              <a:gd name="T11" fmla="*/ 895 h 1103"/>
              <a:gd name="T12" fmla="*/ 30 w 358"/>
              <a:gd name="T13" fmla="*/ 895 h 1103"/>
              <a:gd name="T14" fmla="*/ 39 w 358"/>
              <a:gd name="T15" fmla="*/ 973 h 1103"/>
              <a:gd name="T16" fmla="*/ 81 w 358"/>
              <a:gd name="T17" fmla="*/ 917 h 1103"/>
              <a:gd name="T18" fmla="*/ 49 w 358"/>
              <a:gd name="T19" fmla="*/ 941 h 1103"/>
              <a:gd name="T20" fmla="*/ 80 w 358"/>
              <a:gd name="T21" fmla="*/ 879 h 1103"/>
              <a:gd name="T22" fmla="*/ 101 w 358"/>
              <a:gd name="T23" fmla="*/ 879 h 1103"/>
              <a:gd name="T24" fmla="*/ 90 w 358"/>
              <a:gd name="T25" fmla="*/ 828 h 1103"/>
              <a:gd name="T26" fmla="*/ 69 w 358"/>
              <a:gd name="T27" fmla="*/ 776 h 1103"/>
              <a:gd name="T28" fmla="*/ 100 w 358"/>
              <a:gd name="T29" fmla="*/ 724 h 1103"/>
              <a:gd name="T30" fmla="*/ 79 w 358"/>
              <a:gd name="T31" fmla="*/ 724 h 1103"/>
              <a:gd name="T32" fmla="*/ 89 w 358"/>
              <a:gd name="T33" fmla="*/ 705 h 1103"/>
              <a:gd name="T34" fmla="*/ 131 w 358"/>
              <a:gd name="T35" fmla="*/ 629 h 1103"/>
              <a:gd name="T36" fmla="*/ 99 w 358"/>
              <a:gd name="T37" fmla="*/ 669 h 1103"/>
              <a:gd name="T38" fmla="*/ 129 w 358"/>
              <a:gd name="T39" fmla="*/ 606 h 1103"/>
              <a:gd name="T40" fmla="*/ 150 w 358"/>
              <a:gd name="T41" fmla="*/ 606 h 1103"/>
              <a:gd name="T42" fmla="*/ 139 w 358"/>
              <a:gd name="T43" fmla="*/ 599 h 1103"/>
              <a:gd name="T44" fmla="*/ 119 w 358"/>
              <a:gd name="T45" fmla="*/ 523 h 1103"/>
              <a:gd name="T46" fmla="*/ 149 w 358"/>
              <a:gd name="T47" fmla="*/ 460 h 1103"/>
              <a:gd name="T48" fmla="*/ 129 w 358"/>
              <a:gd name="T49" fmla="*/ 460 h 1103"/>
              <a:gd name="T50" fmla="*/ 139 w 358"/>
              <a:gd name="T51" fmla="*/ 470 h 1103"/>
              <a:gd name="T52" fmla="*/ 180 w 358"/>
              <a:gd name="T53" fmla="*/ 389 h 1103"/>
              <a:gd name="T54" fmla="*/ 149 w 358"/>
              <a:gd name="T55" fmla="*/ 410 h 1103"/>
              <a:gd name="T56" fmla="*/ 179 w 358"/>
              <a:gd name="T57" fmla="*/ 385 h 1103"/>
              <a:gd name="T58" fmla="*/ 199 w 358"/>
              <a:gd name="T59" fmla="*/ 385 h 1103"/>
              <a:gd name="T60" fmla="*/ 189 w 358"/>
              <a:gd name="T61" fmla="*/ 365 h 1103"/>
              <a:gd name="T62" fmla="*/ 168 w 358"/>
              <a:gd name="T63" fmla="*/ 287 h 1103"/>
              <a:gd name="T64" fmla="*/ 199 w 358"/>
              <a:gd name="T65" fmla="*/ 322 h 1103"/>
              <a:gd name="T66" fmla="*/ 178 w 358"/>
              <a:gd name="T67" fmla="*/ 322 h 1103"/>
              <a:gd name="T68" fmla="*/ 188 w 358"/>
              <a:gd name="T69" fmla="*/ 410 h 1103"/>
              <a:gd name="T70" fmla="*/ 229 w 358"/>
              <a:gd name="T71" fmla="*/ 339 h 1103"/>
              <a:gd name="T72" fmla="*/ 198 w 358"/>
              <a:gd name="T73" fmla="*/ 388 h 1103"/>
              <a:gd name="T74" fmla="*/ 229 w 358"/>
              <a:gd name="T75" fmla="*/ 313 h 1103"/>
              <a:gd name="T76" fmla="*/ 249 w 358"/>
              <a:gd name="T77" fmla="*/ 313 h 1103"/>
              <a:gd name="T78" fmla="*/ 238 w 358"/>
              <a:gd name="T79" fmla="*/ 308 h 1103"/>
              <a:gd name="T80" fmla="*/ 217 w 358"/>
              <a:gd name="T81" fmla="*/ 225 h 1103"/>
              <a:gd name="T82" fmla="*/ 248 w 358"/>
              <a:gd name="T83" fmla="*/ 204 h 1103"/>
              <a:gd name="T84" fmla="*/ 227 w 358"/>
              <a:gd name="T85" fmla="*/ 204 h 1103"/>
              <a:gd name="T86" fmla="*/ 237 w 358"/>
              <a:gd name="T87" fmla="*/ 297 h 1103"/>
              <a:gd name="T88" fmla="*/ 279 w 358"/>
              <a:gd name="T89" fmla="*/ 167 h 1103"/>
              <a:gd name="T90" fmla="*/ 247 w 358"/>
              <a:gd name="T91" fmla="*/ 217 h 1103"/>
              <a:gd name="T92" fmla="*/ 278 w 358"/>
              <a:gd name="T93" fmla="*/ 186 h 1103"/>
              <a:gd name="T94" fmla="*/ 299 w 358"/>
              <a:gd name="T95" fmla="*/ 186 h 1103"/>
              <a:gd name="T96" fmla="*/ 288 w 358"/>
              <a:gd name="T97" fmla="*/ 159 h 1103"/>
              <a:gd name="T98" fmla="*/ 267 w 358"/>
              <a:gd name="T99" fmla="*/ 53 h 1103"/>
              <a:gd name="T100" fmla="*/ 297 w 358"/>
              <a:gd name="T101" fmla="*/ 0 h 1103"/>
              <a:gd name="T102" fmla="*/ 277 w 358"/>
              <a:gd name="T103" fmla="*/ 0 h 1103"/>
              <a:gd name="T104" fmla="*/ 287 w 358"/>
              <a:gd name="T105" fmla="*/ 139 h 1103"/>
              <a:gd name="T106" fmla="*/ 328 w 358"/>
              <a:gd name="T107" fmla="*/ 44 h 1103"/>
              <a:gd name="T108" fmla="*/ 297 w 358"/>
              <a:gd name="T109" fmla="*/ 195 h 1103"/>
              <a:gd name="T110" fmla="*/ 327 w 358"/>
              <a:gd name="T111" fmla="*/ 164 h 1103"/>
              <a:gd name="T112" fmla="*/ 348 w 358"/>
              <a:gd name="T113" fmla="*/ 164 h 1103"/>
              <a:gd name="T114" fmla="*/ 337 w 358"/>
              <a:gd name="T115" fmla="*/ 258 h 1103"/>
              <a:gd name="T116" fmla="*/ 317 w 358"/>
              <a:gd name="T117" fmla="*/ 100 h 1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8" h="1103">
                <a:moveTo>
                  <a:pt x="21" y="1103"/>
                </a:moveTo>
                <a:lnTo>
                  <a:pt x="21" y="1103"/>
                </a:lnTo>
                <a:lnTo>
                  <a:pt x="21" y="1053"/>
                </a:lnTo>
                <a:moveTo>
                  <a:pt x="0" y="1103"/>
                </a:moveTo>
                <a:lnTo>
                  <a:pt x="0" y="1103"/>
                </a:lnTo>
                <a:lnTo>
                  <a:pt x="41" y="1103"/>
                </a:lnTo>
                <a:moveTo>
                  <a:pt x="0" y="1053"/>
                </a:moveTo>
                <a:lnTo>
                  <a:pt x="0" y="1053"/>
                </a:lnTo>
                <a:lnTo>
                  <a:pt x="41" y="1053"/>
                </a:lnTo>
                <a:moveTo>
                  <a:pt x="31" y="1057"/>
                </a:moveTo>
                <a:lnTo>
                  <a:pt x="31" y="1057"/>
                </a:lnTo>
                <a:lnTo>
                  <a:pt x="31" y="983"/>
                </a:lnTo>
                <a:moveTo>
                  <a:pt x="10" y="1057"/>
                </a:moveTo>
                <a:lnTo>
                  <a:pt x="10" y="1057"/>
                </a:lnTo>
                <a:lnTo>
                  <a:pt x="51" y="1057"/>
                </a:lnTo>
                <a:moveTo>
                  <a:pt x="10" y="983"/>
                </a:moveTo>
                <a:lnTo>
                  <a:pt x="10" y="983"/>
                </a:lnTo>
                <a:lnTo>
                  <a:pt x="51" y="983"/>
                </a:lnTo>
                <a:moveTo>
                  <a:pt x="41" y="1011"/>
                </a:moveTo>
                <a:lnTo>
                  <a:pt x="41" y="1011"/>
                </a:lnTo>
                <a:lnTo>
                  <a:pt x="41" y="950"/>
                </a:lnTo>
                <a:moveTo>
                  <a:pt x="20" y="1011"/>
                </a:moveTo>
                <a:lnTo>
                  <a:pt x="20" y="1011"/>
                </a:lnTo>
                <a:lnTo>
                  <a:pt x="61" y="1011"/>
                </a:lnTo>
                <a:moveTo>
                  <a:pt x="20" y="950"/>
                </a:moveTo>
                <a:lnTo>
                  <a:pt x="20" y="950"/>
                </a:lnTo>
                <a:lnTo>
                  <a:pt x="61" y="950"/>
                </a:lnTo>
                <a:moveTo>
                  <a:pt x="51" y="954"/>
                </a:moveTo>
                <a:lnTo>
                  <a:pt x="51" y="954"/>
                </a:lnTo>
                <a:lnTo>
                  <a:pt x="51" y="895"/>
                </a:lnTo>
                <a:moveTo>
                  <a:pt x="30" y="954"/>
                </a:moveTo>
                <a:lnTo>
                  <a:pt x="30" y="954"/>
                </a:lnTo>
                <a:lnTo>
                  <a:pt x="71" y="954"/>
                </a:lnTo>
                <a:moveTo>
                  <a:pt x="30" y="895"/>
                </a:moveTo>
                <a:lnTo>
                  <a:pt x="30" y="895"/>
                </a:lnTo>
                <a:lnTo>
                  <a:pt x="71" y="895"/>
                </a:lnTo>
                <a:moveTo>
                  <a:pt x="60" y="973"/>
                </a:moveTo>
                <a:lnTo>
                  <a:pt x="60" y="973"/>
                </a:lnTo>
                <a:lnTo>
                  <a:pt x="60" y="917"/>
                </a:lnTo>
                <a:moveTo>
                  <a:pt x="39" y="973"/>
                </a:moveTo>
                <a:lnTo>
                  <a:pt x="39" y="973"/>
                </a:lnTo>
                <a:lnTo>
                  <a:pt x="81" y="973"/>
                </a:lnTo>
                <a:moveTo>
                  <a:pt x="39" y="917"/>
                </a:moveTo>
                <a:lnTo>
                  <a:pt x="39" y="917"/>
                </a:lnTo>
                <a:lnTo>
                  <a:pt x="81" y="917"/>
                </a:lnTo>
                <a:moveTo>
                  <a:pt x="70" y="941"/>
                </a:moveTo>
                <a:lnTo>
                  <a:pt x="70" y="941"/>
                </a:lnTo>
                <a:lnTo>
                  <a:pt x="70" y="889"/>
                </a:lnTo>
                <a:moveTo>
                  <a:pt x="49" y="941"/>
                </a:moveTo>
                <a:lnTo>
                  <a:pt x="49" y="941"/>
                </a:lnTo>
                <a:lnTo>
                  <a:pt x="91" y="941"/>
                </a:lnTo>
                <a:moveTo>
                  <a:pt x="49" y="889"/>
                </a:moveTo>
                <a:lnTo>
                  <a:pt x="49" y="889"/>
                </a:lnTo>
                <a:lnTo>
                  <a:pt x="91" y="889"/>
                </a:lnTo>
                <a:moveTo>
                  <a:pt x="80" y="879"/>
                </a:moveTo>
                <a:lnTo>
                  <a:pt x="80" y="879"/>
                </a:lnTo>
                <a:lnTo>
                  <a:pt x="80" y="815"/>
                </a:lnTo>
                <a:moveTo>
                  <a:pt x="59" y="879"/>
                </a:moveTo>
                <a:lnTo>
                  <a:pt x="59" y="879"/>
                </a:lnTo>
                <a:lnTo>
                  <a:pt x="101" y="879"/>
                </a:lnTo>
                <a:moveTo>
                  <a:pt x="59" y="815"/>
                </a:moveTo>
                <a:lnTo>
                  <a:pt x="59" y="815"/>
                </a:lnTo>
                <a:lnTo>
                  <a:pt x="101" y="815"/>
                </a:lnTo>
                <a:moveTo>
                  <a:pt x="90" y="828"/>
                </a:moveTo>
                <a:lnTo>
                  <a:pt x="90" y="828"/>
                </a:lnTo>
                <a:lnTo>
                  <a:pt x="90" y="776"/>
                </a:lnTo>
                <a:moveTo>
                  <a:pt x="69" y="828"/>
                </a:moveTo>
                <a:lnTo>
                  <a:pt x="69" y="828"/>
                </a:lnTo>
                <a:lnTo>
                  <a:pt x="111" y="828"/>
                </a:lnTo>
                <a:moveTo>
                  <a:pt x="69" y="776"/>
                </a:moveTo>
                <a:lnTo>
                  <a:pt x="69" y="776"/>
                </a:lnTo>
                <a:lnTo>
                  <a:pt x="111" y="776"/>
                </a:lnTo>
                <a:moveTo>
                  <a:pt x="100" y="785"/>
                </a:moveTo>
                <a:lnTo>
                  <a:pt x="100" y="785"/>
                </a:lnTo>
                <a:lnTo>
                  <a:pt x="100" y="724"/>
                </a:lnTo>
                <a:moveTo>
                  <a:pt x="79" y="785"/>
                </a:moveTo>
                <a:lnTo>
                  <a:pt x="79" y="785"/>
                </a:lnTo>
                <a:lnTo>
                  <a:pt x="121" y="785"/>
                </a:lnTo>
                <a:moveTo>
                  <a:pt x="79" y="724"/>
                </a:moveTo>
                <a:lnTo>
                  <a:pt x="79" y="724"/>
                </a:lnTo>
                <a:lnTo>
                  <a:pt x="121" y="724"/>
                </a:lnTo>
                <a:moveTo>
                  <a:pt x="110" y="705"/>
                </a:moveTo>
                <a:lnTo>
                  <a:pt x="110" y="705"/>
                </a:lnTo>
                <a:lnTo>
                  <a:pt x="110" y="629"/>
                </a:lnTo>
                <a:moveTo>
                  <a:pt x="89" y="705"/>
                </a:moveTo>
                <a:lnTo>
                  <a:pt x="89" y="705"/>
                </a:lnTo>
                <a:lnTo>
                  <a:pt x="131" y="705"/>
                </a:lnTo>
                <a:moveTo>
                  <a:pt x="89" y="629"/>
                </a:moveTo>
                <a:lnTo>
                  <a:pt x="89" y="629"/>
                </a:lnTo>
                <a:lnTo>
                  <a:pt x="131" y="629"/>
                </a:lnTo>
                <a:moveTo>
                  <a:pt x="119" y="669"/>
                </a:moveTo>
                <a:lnTo>
                  <a:pt x="119" y="669"/>
                </a:lnTo>
                <a:lnTo>
                  <a:pt x="119" y="591"/>
                </a:lnTo>
                <a:moveTo>
                  <a:pt x="99" y="669"/>
                </a:moveTo>
                <a:lnTo>
                  <a:pt x="99" y="669"/>
                </a:lnTo>
                <a:lnTo>
                  <a:pt x="140" y="669"/>
                </a:lnTo>
                <a:moveTo>
                  <a:pt x="99" y="591"/>
                </a:moveTo>
                <a:lnTo>
                  <a:pt x="99" y="591"/>
                </a:lnTo>
                <a:lnTo>
                  <a:pt x="140" y="591"/>
                </a:lnTo>
                <a:moveTo>
                  <a:pt x="129" y="606"/>
                </a:moveTo>
                <a:lnTo>
                  <a:pt x="129" y="606"/>
                </a:lnTo>
                <a:lnTo>
                  <a:pt x="129" y="531"/>
                </a:lnTo>
                <a:moveTo>
                  <a:pt x="109" y="606"/>
                </a:moveTo>
                <a:lnTo>
                  <a:pt x="109" y="606"/>
                </a:lnTo>
                <a:lnTo>
                  <a:pt x="150" y="606"/>
                </a:lnTo>
                <a:moveTo>
                  <a:pt x="109" y="531"/>
                </a:moveTo>
                <a:lnTo>
                  <a:pt x="109" y="531"/>
                </a:lnTo>
                <a:lnTo>
                  <a:pt x="150" y="531"/>
                </a:lnTo>
                <a:moveTo>
                  <a:pt x="139" y="599"/>
                </a:moveTo>
                <a:lnTo>
                  <a:pt x="139" y="599"/>
                </a:lnTo>
                <a:lnTo>
                  <a:pt x="139" y="523"/>
                </a:lnTo>
                <a:moveTo>
                  <a:pt x="119" y="599"/>
                </a:moveTo>
                <a:lnTo>
                  <a:pt x="119" y="599"/>
                </a:lnTo>
                <a:lnTo>
                  <a:pt x="160" y="599"/>
                </a:lnTo>
                <a:moveTo>
                  <a:pt x="119" y="523"/>
                </a:moveTo>
                <a:lnTo>
                  <a:pt x="119" y="523"/>
                </a:lnTo>
                <a:lnTo>
                  <a:pt x="160" y="523"/>
                </a:lnTo>
                <a:moveTo>
                  <a:pt x="149" y="555"/>
                </a:moveTo>
                <a:lnTo>
                  <a:pt x="149" y="555"/>
                </a:lnTo>
                <a:lnTo>
                  <a:pt x="149" y="460"/>
                </a:lnTo>
                <a:moveTo>
                  <a:pt x="129" y="555"/>
                </a:moveTo>
                <a:lnTo>
                  <a:pt x="129" y="555"/>
                </a:lnTo>
                <a:lnTo>
                  <a:pt x="170" y="555"/>
                </a:lnTo>
                <a:moveTo>
                  <a:pt x="129" y="460"/>
                </a:moveTo>
                <a:lnTo>
                  <a:pt x="129" y="460"/>
                </a:lnTo>
                <a:lnTo>
                  <a:pt x="170" y="460"/>
                </a:lnTo>
                <a:moveTo>
                  <a:pt x="159" y="470"/>
                </a:moveTo>
                <a:lnTo>
                  <a:pt x="159" y="470"/>
                </a:lnTo>
                <a:lnTo>
                  <a:pt x="159" y="389"/>
                </a:lnTo>
                <a:moveTo>
                  <a:pt x="139" y="470"/>
                </a:moveTo>
                <a:lnTo>
                  <a:pt x="139" y="470"/>
                </a:lnTo>
                <a:lnTo>
                  <a:pt x="180" y="470"/>
                </a:lnTo>
                <a:moveTo>
                  <a:pt x="139" y="389"/>
                </a:moveTo>
                <a:lnTo>
                  <a:pt x="139" y="389"/>
                </a:lnTo>
                <a:lnTo>
                  <a:pt x="180" y="389"/>
                </a:lnTo>
                <a:moveTo>
                  <a:pt x="169" y="410"/>
                </a:moveTo>
                <a:lnTo>
                  <a:pt x="169" y="410"/>
                </a:lnTo>
                <a:lnTo>
                  <a:pt x="169" y="321"/>
                </a:lnTo>
                <a:moveTo>
                  <a:pt x="149" y="410"/>
                </a:moveTo>
                <a:lnTo>
                  <a:pt x="149" y="410"/>
                </a:lnTo>
                <a:lnTo>
                  <a:pt x="190" y="410"/>
                </a:lnTo>
                <a:moveTo>
                  <a:pt x="149" y="321"/>
                </a:moveTo>
                <a:lnTo>
                  <a:pt x="149" y="321"/>
                </a:lnTo>
                <a:lnTo>
                  <a:pt x="190" y="321"/>
                </a:lnTo>
                <a:moveTo>
                  <a:pt x="179" y="385"/>
                </a:moveTo>
                <a:lnTo>
                  <a:pt x="179" y="385"/>
                </a:lnTo>
                <a:lnTo>
                  <a:pt x="179" y="297"/>
                </a:lnTo>
                <a:moveTo>
                  <a:pt x="158" y="385"/>
                </a:moveTo>
                <a:lnTo>
                  <a:pt x="158" y="385"/>
                </a:lnTo>
                <a:lnTo>
                  <a:pt x="199" y="385"/>
                </a:lnTo>
                <a:moveTo>
                  <a:pt x="158" y="297"/>
                </a:moveTo>
                <a:lnTo>
                  <a:pt x="158" y="297"/>
                </a:lnTo>
                <a:lnTo>
                  <a:pt x="199" y="297"/>
                </a:lnTo>
                <a:moveTo>
                  <a:pt x="189" y="365"/>
                </a:moveTo>
                <a:lnTo>
                  <a:pt x="189" y="365"/>
                </a:lnTo>
                <a:lnTo>
                  <a:pt x="189" y="287"/>
                </a:lnTo>
                <a:moveTo>
                  <a:pt x="168" y="365"/>
                </a:moveTo>
                <a:lnTo>
                  <a:pt x="168" y="365"/>
                </a:lnTo>
                <a:lnTo>
                  <a:pt x="209" y="365"/>
                </a:lnTo>
                <a:moveTo>
                  <a:pt x="168" y="287"/>
                </a:moveTo>
                <a:lnTo>
                  <a:pt x="168" y="287"/>
                </a:lnTo>
                <a:lnTo>
                  <a:pt x="209" y="287"/>
                </a:lnTo>
                <a:moveTo>
                  <a:pt x="199" y="400"/>
                </a:moveTo>
                <a:lnTo>
                  <a:pt x="199" y="400"/>
                </a:lnTo>
                <a:lnTo>
                  <a:pt x="199" y="322"/>
                </a:lnTo>
                <a:moveTo>
                  <a:pt x="178" y="400"/>
                </a:moveTo>
                <a:lnTo>
                  <a:pt x="178" y="400"/>
                </a:lnTo>
                <a:lnTo>
                  <a:pt x="219" y="400"/>
                </a:lnTo>
                <a:moveTo>
                  <a:pt x="178" y="322"/>
                </a:moveTo>
                <a:lnTo>
                  <a:pt x="178" y="322"/>
                </a:lnTo>
                <a:lnTo>
                  <a:pt x="219" y="322"/>
                </a:lnTo>
                <a:moveTo>
                  <a:pt x="209" y="410"/>
                </a:moveTo>
                <a:lnTo>
                  <a:pt x="209" y="410"/>
                </a:lnTo>
                <a:lnTo>
                  <a:pt x="209" y="339"/>
                </a:lnTo>
                <a:moveTo>
                  <a:pt x="188" y="410"/>
                </a:moveTo>
                <a:lnTo>
                  <a:pt x="188" y="410"/>
                </a:lnTo>
                <a:lnTo>
                  <a:pt x="229" y="410"/>
                </a:lnTo>
                <a:moveTo>
                  <a:pt x="188" y="339"/>
                </a:moveTo>
                <a:lnTo>
                  <a:pt x="188" y="339"/>
                </a:lnTo>
                <a:lnTo>
                  <a:pt x="229" y="339"/>
                </a:lnTo>
                <a:moveTo>
                  <a:pt x="219" y="388"/>
                </a:moveTo>
                <a:lnTo>
                  <a:pt x="219" y="388"/>
                </a:lnTo>
                <a:lnTo>
                  <a:pt x="219" y="315"/>
                </a:lnTo>
                <a:moveTo>
                  <a:pt x="198" y="388"/>
                </a:moveTo>
                <a:lnTo>
                  <a:pt x="198" y="388"/>
                </a:lnTo>
                <a:lnTo>
                  <a:pt x="239" y="388"/>
                </a:lnTo>
                <a:moveTo>
                  <a:pt x="198" y="315"/>
                </a:moveTo>
                <a:lnTo>
                  <a:pt x="198" y="315"/>
                </a:lnTo>
                <a:lnTo>
                  <a:pt x="239" y="315"/>
                </a:lnTo>
                <a:moveTo>
                  <a:pt x="229" y="313"/>
                </a:moveTo>
                <a:lnTo>
                  <a:pt x="229" y="313"/>
                </a:lnTo>
                <a:lnTo>
                  <a:pt x="229" y="188"/>
                </a:lnTo>
                <a:moveTo>
                  <a:pt x="208" y="313"/>
                </a:moveTo>
                <a:lnTo>
                  <a:pt x="208" y="313"/>
                </a:lnTo>
                <a:lnTo>
                  <a:pt x="249" y="313"/>
                </a:lnTo>
                <a:moveTo>
                  <a:pt x="208" y="188"/>
                </a:moveTo>
                <a:lnTo>
                  <a:pt x="208" y="188"/>
                </a:lnTo>
                <a:lnTo>
                  <a:pt x="249" y="188"/>
                </a:lnTo>
                <a:moveTo>
                  <a:pt x="238" y="308"/>
                </a:moveTo>
                <a:lnTo>
                  <a:pt x="238" y="308"/>
                </a:lnTo>
                <a:lnTo>
                  <a:pt x="238" y="225"/>
                </a:lnTo>
                <a:moveTo>
                  <a:pt x="217" y="308"/>
                </a:moveTo>
                <a:lnTo>
                  <a:pt x="217" y="308"/>
                </a:lnTo>
                <a:lnTo>
                  <a:pt x="259" y="308"/>
                </a:lnTo>
                <a:moveTo>
                  <a:pt x="217" y="225"/>
                </a:moveTo>
                <a:lnTo>
                  <a:pt x="217" y="225"/>
                </a:lnTo>
                <a:lnTo>
                  <a:pt x="259" y="225"/>
                </a:lnTo>
                <a:moveTo>
                  <a:pt x="248" y="291"/>
                </a:moveTo>
                <a:lnTo>
                  <a:pt x="248" y="291"/>
                </a:lnTo>
                <a:lnTo>
                  <a:pt x="248" y="204"/>
                </a:lnTo>
                <a:moveTo>
                  <a:pt x="227" y="291"/>
                </a:moveTo>
                <a:lnTo>
                  <a:pt x="227" y="291"/>
                </a:lnTo>
                <a:lnTo>
                  <a:pt x="269" y="291"/>
                </a:lnTo>
                <a:moveTo>
                  <a:pt x="227" y="204"/>
                </a:moveTo>
                <a:lnTo>
                  <a:pt x="227" y="204"/>
                </a:lnTo>
                <a:lnTo>
                  <a:pt x="269" y="204"/>
                </a:lnTo>
                <a:moveTo>
                  <a:pt x="258" y="297"/>
                </a:moveTo>
                <a:lnTo>
                  <a:pt x="258" y="297"/>
                </a:lnTo>
                <a:lnTo>
                  <a:pt x="258" y="167"/>
                </a:lnTo>
                <a:moveTo>
                  <a:pt x="237" y="297"/>
                </a:moveTo>
                <a:lnTo>
                  <a:pt x="237" y="297"/>
                </a:lnTo>
                <a:lnTo>
                  <a:pt x="279" y="297"/>
                </a:lnTo>
                <a:moveTo>
                  <a:pt x="237" y="167"/>
                </a:moveTo>
                <a:lnTo>
                  <a:pt x="237" y="167"/>
                </a:lnTo>
                <a:lnTo>
                  <a:pt x="279" y="167"/>
                </a:lnTo>
                <a:moveTo>
                  <a:pt x="268" y="217"/>
                </a:moveTo>
                <a:lnTo>
                  <a:pt x="268" y="217"/>
                </a:lnTo>
                <a:lnTo>
                  <a:pt x="268" y="95"/>
                </a:lnTo>
                <a:moveTo>
                  <a:pt x="247" y="217"/>
                </a:moveTo>
                <a:lnTo>
                  <a:pt x="247" y="217"/>
                </a:lnTo>
                <a:lnTo>
                  <a:pt x="289" y="217"/>
                </a:lnTo>
                <a:moveTo>
                  <a:pt x="247" y="95"/>
                </a:moveTo>
                <a:lnTo>
                  <a:pt x="247" y="95"/>
                </a:lnTo>
                <a:lnTo>
                  <a:pt x="289" y="95"/>
                </a:lnTo>
                <a:moveTo>
                  <a:pt x="278" y="186"/>
                </a:moveTo>
                <a:lnTo>
                  <a:pt x="278" y="186"/>
                </a:lnTo>
                <a:lnTo>
                  <a:pt x="278" y="36"/>
                </a:lnTo>
                <a:moveTo>
                  <a:pt x="257" y="186"/>
                </a:moveTo>
                <a:lnTo>
                  <a:pt x="257" y="186"/>
                </a:lnTo>
                <a:lnTo>
                  <a:pt x="299" y="186"/>
                </a:lnTo>
                <a:moveTo>
                  <a:pt x="257" y="36"/>
                </a:moveTo>
                <a:lnTo>
                  <a:pt x="257" y="36"/>
                </a:lnTo>
                <a:lnTo>
                  <a:pt x="299" y="36"/>
                </a:lnTo>
                <a:moveTo>
                  <a:pt x="288" y="159"/>
                </a:moveTo>
                <a:lnTo>
                  <a:pt x="288" y="159"/>
                </a:lnTo>
                <a:lnTo>
                  <a:pt x="288" y="53"/>
                </a:lnTo>
                <a:moveTo>
                  <a:pt x="267" y="159"/>
                </a:moveTo>
                <a:lnTo>
                  <a:pt x="267" y="159"/>
                </a:lnTo>
                <a:lnTo>
                  <a:pt x="309" y="159"/>
                </a:lnTo>
                <a:moveTo>
                  <a:pt x="267" y="53"/>
                </a:moveTo>
                <a:lnTo>
                  <a:pt x="267" y="53"/>
                </a:lnTo>
                <a:lnTo>
                  <a:pt x="309" y="53"/>
                </a:lnTo>
                <a:moveTo>
                  <a:pt x="297" y="117"/>
                </a:moveTo>
                <a:lnTo>
                  <a:pt x="297" y="117"/>
                </a:lnTo>
                <a:lnTo>
                  <a:pt x="297" y="0"/>
                </a:lnTo>
                <a:moveTo>
                  <a:pt x="277" y="117"/>
                </a:moveTo>
                <a:lnTo>
                  <a:pt x="277" y="117"/>
                </a:lnTo>
                <a:lnTo>
                  <a:pt x="318" y="117"/>
                </a:lnTo>
                <a:moveTo>
                  <a:pt x="277" y="0"/>
                </a:moveTo>
                <a:lnTo>
                  <a:pt x="277" y="0"/>
                </a:lnTo>
                <a:lnTo>
                  <a:pt x="318" y="0"/>
                </a:lnTo>
                <a:moveTo>
                  <a:pt x="307" y="139"/>
                </a:moveTo>
                <a:lnTo>
                  <a:pt x="307" y="139"/>
                </a:lnTo>
                <a:lnTo>
                  <a:pt x="307" y="44"/>
                </a:lnTo>
                <a:moveTo>
                  <a:pt x="287" y="139"/>
                </a:moveTo>
                <a:lnTo>
                  <a:pt x="287" y="139"/>
                </a:lnTo>
                <a:lnTo>
                  <a:pt x="328" y="139"/>
                </a:lnTo>
                <a:moveTo>
                  <a:pt x="287" y="44"/>
                </a:moveTo>
                <a:lnTo>
                  <a:pt x="287" y="44"/>
                </a:lnTo>
                <a:lnTo>
                  <a:pt x="328" y="44"/>
                </a:lnTo>
                <a:moveTo>
                  <a:pt x="317" y="195"/>
                </a:moveTo>
                <a:lnTo>
                  <a:pt x="317" y="195"/>
                </a:lnTo>
                <a:lnTo>
                  <a:pt x="317" y="113"/>
                </a:lnTo>
                <a:moveTo>
                  <a:pt x="297" y="195"/>
                </a:moveTo>
                <a:lnTo>
                  <a:pt x="297" y="195"/>
                </a:lnTo>
                <a:lnTo>
                  <a:pt x="338" y="195"/>
                </a:lnTo>
                <a:moveTo>
                  <a:pt x="297" y="113"/>
                </a:moveTo>
                <a:lnTo>
                  <a:pt x="297" y="113"/>
                </a:lnTo>
                <a:lnTo>
                  <a:pt x="338" y="113"/>
                </a:lnTo>
                <a:moveTo>
                  <a:pt x="327" y="164"/>
                </a:moveTo>
                <a:lnTo>
                  <a:pt x="327" y="164"/>
                </a:lnTo>
                <a:lnTo>
                  <a:pt x="327" y="57"/>
                </a:lnTo>
                <a:moveTo>
                  <a:pt x="307" y="164"/>
                </a:moveTo>
                <a:lnTo>
                  <a:pt x="307" y="164"/>
                </a:lnTo>
                <a:lnTo>
                  <a:pt x="348" y="164"/>
                </a:lnTo>
                <a:moveTo>
                  <a:pt x="307" y="57"/>
                </a:moveTo>
                <a:lnTo>
                  <a:pt x="307" y="57"/>
                </a:lnTo>
                <a:lnTo>
                  <a:pt x="348" y="57"/>
                </a:lnTo>
                <a:moveTo>
                  <a:pt x="337" y="258"/>
                </a:moveTo>
                <a:lnTo>
                  <a:pt x="337" y="258"/>
                </a:lnTo>
                <a:lnTo>
                  <a:pt x="337" y="100"/>
                </a:lnTo>
                <a:moveTo>
                  <a:pt x="317" y="258"/>
                </a:moveTo>
                <a:lnTo>
                  <a:pt x="317" y="258"/>
                </a:lnTo>
                <a:lnTo>
                  <a:pt x="358" y="258"/>
                </a:lnTo>
                <a:moveTo>
                  <a:pt x="317" y="100"/>
                </a:moveTo>
                <a:lnTo>
                  <a:pt x="317" y="100"/>
                </a:lnTo>
                <a:lnTo>
                  <a:pt x="358" y="100"/>
                </a:lnTo>
              </a:path>
            </a:pathLst>
          </a:custGeom>
          <a:noFill/>
          <a:ln w="4763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" name="Freeform 75"/>
          <p:cNvSpPr>
            <a:spLocks noEditPoints="1"/>
          </p:cNvSpPr>
          <p:nvPr/>
        </p:nvSpPr>
        <p:spPr bwMode="auto">
          <a:xfrm>
            <a:off x="1944213" y="4146476"/>
            <a:ext cx="444496" cy="674677"/>
          </a:xfrm>
          <a:custGeom>
            <a:avLst/>
            <a:gdLst>
              <a:gd name="T0" fmla="*/ 0 w 348"/>
              <a:gd name="T1" fmla="*/ 439 h 544"/>
              <a:gd name="T2" fmla="*/ 31 w 348"/>
              <a:gd name="T3" fmla="*/ 496 h 544"/>
              <a:gd name="T4" fmla="*/ 52 w 348"/>
              <a:gd name="T5" fmla="*/ 475 h 544"/>
              <a:gd name="T6" fmla="*/ 20 w 348"/>
              <a:gd name="T7" fmla="*/ 382 h 544"/>
              <a:gd name="T8" fmla="*/ 51 w 348"/>
              <a:gd name="T9" fmla="*/ 350 h 544"/>
              <a:gd name="T10" fmla="*/ 72 w 348"/>
              <a:gd name="T11" fmla="*/ 329 h 544"/>
              <a:gd name="T12" fmla="*/ 39 w 348"/>
              <a:gd name="T13" fmla="*/ 380 h 544"/>
              <a:gd name="T14" fmla="*/ 70 w 348"/>
              <a:gd name="T15" fmla="*/ 447 h 544"/>
              <a:gd name="T16" fmla="*/ 91 w 348"/>
              <a:gd name="T17" fmla="*/ 426 h 544"/>
              <a:gd name="T18" fmla="*/ 59 w 348"/>
              <a:gd name="T19" fmla="*/ 451 h 544"/>
              <a:gd name="T20" fmla="*/ 90 w 348"/>
              <a:gd name="T21" fmla="*/ 494 h 544"/>
              <a:gd name="T22" fmla="*/ 111 w 348"/>
              <a:gd name="T23" fmla="*/ 473 h 544"/>
              <a:gd name="T24" fmla="*/ 79 w 348"/>
              <a:gd name="T25" fmla="*/ 495 h 544"/>
              <a:gd name="T26" fmla="*/ 109 w 348"/>
              <a:gd name="T27" fmla="*/ 530 h 544"/>
              <a:gd name="T28" fmla="*/ 130 w 348"/>
              <a:gd name="T29" fmla="*/ 509 h 544"/>
              <a:gd name="T30" fmla="*/ 98 w 348"/>
              <a:gd name="T31" fmla="*/ 517 h 544"/>
              <a:gd name="T32" fmla="*/ 129 w 348"/>
              <a:gd name="T33" fmla="*/ 542 h 544"/>
              <a:gd name="T34" fmla="*/ 150 w 348"/>
              <a:gd name="T35" fmla="*/ 521 h 544"/>
              <a:gd name="T36" fmla="*/ 118 w 348"/>
              <a:gd name="T37" fmla="*/ 523 h 544"/>
              <a:gd name="T38" fmla="*/ 149 w 348"/>
              <a:gd name="T39" fmla="*/ 536 h 544"/>
              <a:gd name="T40" fmla="*/ 170 w 348"/>
              <a:gd name="T41" fmla="*/ 515 h 544"/>
              <a:gd name="T42" fmla="*/ 138 w 348"/>
              <a:gd name="T43" fmla="*/ 507 h 544"/>
              <a:gd name="T44" fmla="*/ 169 w 348"/>
              <a:gd name="T45" fmla="*/ 519 h 544"/>
              <a:gd name="T46" fmla="*/ 190 w 348"/>
              <a:gd name="T47" fmla="*/ 498 h 544"/>
              <a:gd name="T48" fmla="*/ 158 w 348"/>
              <a:gd name="T49" fmla="*/ 485 h 544"/>
              <a:gd name="T50" fmla="*/ 189 w 348"/>
              <a:gd name="T51" fmla="*/ 495 h 544"/>
              <a:gd name="T52" fmla="*/ 210 w 348"/>
              <a:gd name="T53" fmla="*/ 474 h 544"/>
              <a:gd name="T54" fmla="*/ 178 w 348"/>
              <a:gd name="T55" fmla="*/ 464 h 544"/>
              <a:gd name="T56" fmla="*/ 209 w 348"/>
              <a:gd name="T57" fmla="*/ 470 h 544"/>
              <a:gd name="T58" fmla="*/ 230 w 348"/>
              <a:gd name="T59" fmla="*/ 449 h 544"/>
              <a:gd name="T60" fmla="*/ 198 w 348"/>
              <a:gd name="T61" fmla="*/ 430 h 544"/>
              <a:gd name="T62" fmla="*/ 228 w 348"/>
              <a:gd name="T63" fmla="*/ 432 h 544"/>
              <a:gd name="T64" fmla="*/ 249 w 348"/>
              <a:gd name="T65" fmla="*/ 411 h 544"/>
              <a:gd name="T66" fmla="*/ 217 w 348"/>
              <a:gd name="T67" fmla="*/ 381 h 544"/>
              <a:gd name="T68" fmla="*/ 248 w 348"/>
              <a:gd name="T69" fmla="*/ 387 h 544"/>
              <a:gd name="T70" fmla="*/ 269 w 348"/>
              <a:gd name="T71" fmla="*/ 366 h 544"/>
              <a:gd name="T72" fmla="*/ 237 w 348"/>
              <a:gd name="T73" fmla="*/ 345 h 544"/>
              <a:gd name="T74" fmla="*/ 268 w 348"/>
              <a:gd name="T75" fmla="*/ 322 h 544"/>
              <a:gd name="T76" fmla="*/ 289 w 348"/>
              <a:gd name="T77" fmla="*/ 301 h 544"/>
              <a:gd name="T78" fmla="*/ 257 w 348"/>
              <a:gd name="T79" fmla="*/ 263 h 544"/>
              <a:gd name="T80" fmla="*/ 287 w 348"/>
              <a:gd name="T81" fmla="*/ 247 h 544"/>
              <a:gd name="T82" fmla="*/ 308 w 348"/>
              <a:gd name="T83" fmla="*/ 226 h 544"/>
              <a:gd name="T84" fmla="*/ 276 w 348"/>
              <a:gd name="T85" fmla="*/ 185 h 544"/>
              <a:gd name="T86" fmla="*/ 307 w 348"/>
              <a:gd name="T87" fmla="*/ 171 h 544"/>
              <a:gd name="T88" fmla="*/ 328 w 348"/>
              <a:gd name="T89" fmla="*/ 150 h 544"/>
              <a:gd name="T90" fmla="*/ 296 w 348"/>
              <a:gd name="T91" fmla="*/ 75 h 544"/>
              <a:gd name="T92" fmla="*/ 327 w 348"/>
              <a:gd name="T93" fmla="*/ 42 h 544"/>
              <a:gd name="T94" fmla="*/ 348 w 348"/>
              <a:gd name="T95" fmla="*/ 21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48" h="544">
                <a:moveTo>
                  <a:pt x="21" y="460"/>
                </a:moveTo>
                <a:lnTo>
                  <a:pt x="21" y="460"/>
                </a:lnTo>
                <a:lnTo>
                  <a:pt x="21" y="418"/>
                </a:lnTo>
                <a:moveTo>
                  <a:pt x="0" y="439"/>
                </a:moveTo>
                <a:lnTo>
                  <a:pt x="0" y="439"/>
                </a:lnTo>
                <a:lnTo>
                  <a:pt x="42" y="439"/>
                </a:lnTo>
                <a:moveTo>
                  <a:pt x="31" y="496"/>
                </a:moveTo>
                <a:lnTo>
                  <a:pt x="31" y="496"/>
                </a:lnTo>
                <a:lnTo>
                  <a:pt x="31" y="454"/>
                </a:lnTo>
                <a:moveTo>
                  <a:pt x="10" y="475"/>
                </a:moveTo>
                <a:lnTo>
                  <a:pt x="10" y="475"/>
                </a:lnTo>
                <a:lnTo>
                  <a:pt x="52" y="475"/>
                </a:lnTo>
                <a:moveTo>
                  <a:pt x="41" y="403"/>
                </a:moveTo>
                <a:lnTo>
                  <a:pt x="41" y="403"/>
                </a:lnTo>
                <a:lnTo>
                  <a:pt x="41" y="361"/>
                </a:lnTo>
                <a:moveTo>
                  <a:pt x="20" y="382"/>
                </a:moveTo>
                <a:lnTo>
                  <a:pt x="20" y="382"/>
                </a:lnTo>
                <a:lnTo>
                  <a:pt x="62" y="382"/>
                </a:lnTo>
                <a:moveTo>
                  <a:pt x="51" y="350"/>
                </a:moveTo>
                <a:lnTo>
                  <a:pt x="51" y="350"/>
                </a:lnTo>
                <a:lnTo>
                  <a:pt x="51" y="308"/>
                </a:lnTo>
                <a:moveTo>
                  <a:pt x="30" y="329"/>
                </a:moveTo>
                <a:lnTo>
                  <a:pt x="30" y="329"/>
                </a:lnTo>
                <a:lnTo>
                  <a:pt x="72" y="329"/>
                </a:lnTo>
                <a:moveTo>
                  <a:pt x="60" y="401"/>
                </a:moveTo>
                <a:lnTo>
                  <a:pt x="60" y="401"/>
                </a:lnTo>
                <a:lnTo>
                  <a:pt x="60" y="359"/>
                </a:lnTo>
                <a:moveTo>
                  <a:pt x="39" y="380"/>
                </a:moveTo>
                <a:lnTo>
                  <a:pt x="39" y="380"/>
                </a:lnTo>
                <a:lnTo>
                  <a:pt x="81" y="380"/>
                </a:lnTo>
                <a:moveTo>
                  <a:pt x="70" y="447"/>
                </a:moveTo>
                <a:lnTo>
                  <a:pt x="70" y="447"/>
                </a:lnTo>
                <a:lnTo>
                  <a:pt x="70" y="405"/>
                </a:lnTo>
                <a:moveTo>
                  <a:pt x="49" y="426"/>
                </a:moveTo>
                <a:lnTo>
                  <a:pt x="49" y="426"/>
                </a:lnTo>
                <a:lnTo>
                  <a:pt x="91" y="426"/>
                </a:lnTo>
                <a:moveTo>
                  <a:pt x="80" y="472"/>
                </a:moveTo>
                <a:lnTo>
                  <a:pt x="80" y="472"/>
                </a:lnTo>
                <a:lnTo>
                  <a:pt x="80" y="430"/>
                </a:lnTo>
                <a:moveTo>
                  <a:pt x="59" y="451"/>
                </a:moveTo>
                <a:lnTo>
                  <a:pt x="59" y="451"/>
                </a:lnTo>
                <a:lnTo>
                  <a:pt x="101" y="451"/>
                </a:lnTo>
                <a:moveTo>
                  <a:pt x="90" y="494"/>
                </a:moveTo>
                <a:lnTo>
                  <a:pt x="90" y="494"/>
                </a:lnTo>
                <a:lnTo>
                  <a:pt x="90" y="452"/>
                </a:lnTo>
                <a:moveTo>
                  <a:pt x="69" y="473"/>
                </a:moveTo>
                <a:lnTo>
                  <a:pt x="69" y="473"/>
                </a:lnTo>
                <a:lnTo>
                  <a:pt x="111" y="473"/>
                </a:lnTo>
                <a:moveTo>
                  <a:pt x="100" y="516"/>
                </a:moveTo>
                <a:lnTo>
                  <a:pt x="100" y="516"/>
                </a:lnTo>
                <a:lnTo>
                  <a:pt x="100" y="474"/>
                </a:lnTo>
                <a:moveTo>
                  <a:pt x="79" y="495"/>
                </a:moveTo>
                <a:lnTo>
                  <a:pt x="79" y="495"/>
                </a:lnTo>
                <a:lnTo>
                  <a:pt x="121" y="495"/>
                </a:lnTo>
                <a:moveTo>
                  <a:pt x="109" y="530"/>
                </a:moveTo>
                <a:lnTo>
                  <a:pt x="109" y="530"/>
                </a:lnTo>
                <a:lnTo>
                  <a:pt x="109" y="488"/>
                </a:lnTo>
                <a:moveTo>
                  <a:pt x="88" y="509"/>
                </a:moveTo>
                <a:lnTo>
                  <a:pt x="88" y="509"/>
                </a:lnTo>
                <a:lnTo>
                  <a:pt x="130" y="509"/>
                </a:lnTo>
                <a:moveTo>
                  <a:pt x="119" y="538"/>
                </a:moveTo>
                <a:lnTo>
                  <a:pt x="119" y="538"/>
                </a:lnTo>
                <a:lnTo>
                  <a:pt x="119" y="496"/>
                </a:lnTo>
                <a:moveTo>
                  <a:pt x="98" y="517"/>
                </a:moveTo>
                <a:lnTo>
                  <a:pt x="98" y="517"/>
                </a:lnTo>
                <a:lnTo>
                  <a:pt x="140" y="517"/>
                </a:lnTo>
                <a:moveTo>
                  <a:pt x="129" y="542"/>
                </a:moveTo>
                <a:lnTo>
                  <a:pt x="129" y="542"/>
                </a:lnTo>
                <a:lnTo>
                  <a:pt x="129" y="500"/>
                </a:lnTo>
                <a:moveTo>
                  <a:pt x="108" y="521"/>
                </a:moveTo>
                <a:lnTo>
                  <a:pt x="108" y="521"/>
                </a:lnTo>
                <a:lnTo>
                  <a:pt x="150" y="521"/>
                </a:lnTo>
                <a:moveTo>
                  <a:pt x="139" y="544"/>
                </a:moveTo>
                <a:lnTo>
                  <a:pt x="139" y="544"/>
                </a:lnTo>
                <a:lnTo>
                  <a:pt x="139" y="502"/>
                </a:lnTo>
                <a:moveTo>
                  <a:pt x="118" y="523"/>
                </a:moveTo>
                <a:lnTo>
                  <a:pt x="118" y="523"/>
                </a:lnTo>
                <a:lnTo>
                  <a:pt x="160" y="523"/>
                </a:lnTo>
                <a:moveTo>
                  <a:pt x="149" y="536"/>
                </a:moveTo>
                <a:lnTo>
                  <a:pt x="149" y="536"/>
                </a:lnTo>
                <a:lnTo>
                  <a:pt x="149" y="494"/>
                </a:lnTo>
                <a:moveTo>
                  <a:pt x="128" y="515"/>
                </a:moveTo>
                <a:lnTo>
                  <a:pt x="128" y="515"/>
                </a:lnTo>
                <a:lnTo>
                  <a:pt x="170" y="515"/>
                </a:lnTo>
                <a:moveTo>
                  <a:pt x="159" y="528"/>
                </a:moveTo>
                <a:lnTo>
                  <a:pt x="159" y="528"/>
                </a:lnTo>
                <a:lnTo>
                  <a:pt x="159" y="486"/>
                </a:lnTo>
                <a:moveTo>
                  <a:pt x="138" y="507"/>
                </a:moveTo>
                <a:lnTo>
                  <a:pt x="138" y="507"/>
                </a:lnTo>
                <a:lnTo>
                  <a:pt x="180" y="507"/>
                </a:lnTo>
                <a:moveTo>
                  <a:pt x="169" y="519"/>
                </a:moveTo>
                <a:lnTo>
                  <a:pt x="169" y="519"/>
                </a:lnTo>
                <a:lnTo>
                  <a:pt x="169" y="477"/>
                </a:lnTo>
                <a:moveTo>
                  <a:pt x="148" y="498"/>
                </a:moveTo>
                <a:lnTo>
                  <a:pt x="148" y="498"/>
                </a:lnTo>
                <a:lnTo>
                  <a:pt x="190" y="498"/>
                </a:lnTo>
                <a:moveTo>
                  <a:pt x="179" y="506"/>
                </a:moveTo>
                <a:lnTo>
                  <a:pt x="179" y="506"/>
                </a:lnTo>
                <a:lnTo>
                  <a:pt x="179" y="464"/>
                </a:lnTo>
                <a:moveTo>
                  <a:pt x="158" y="485"/>
                </a:moveTo>
                <a:lnTo>
                  <a:pt x="158" y="485"/>
                </a:lnTo>
                <a:lnTo>
                  <a:pt x="200" y="485"/>
                </a:lnTo>
                <a:moveTo>
                  <a:pt x="189" y="495"/>
                </a:moveTo>
                <a:lnTo>
                  <a:pt x="189" y="495"/>
                </a:lnTo>
                <a:lnTo>
                  <a:pt x="189" y="453"/>
                </a:lnTo>
                <a:moveTo>
                  <a:pt x="168" y="474"/>
                </a:moveTo>
                <a:lnTo>
                  <a:pt x="168" y="474"/>
                </a:lnTo>
                <a:lnTo>
                  <a:pt x="210" y="474"/>
                </a:lnTo>
                <a:moveTo>
                  <a:pt x="199" y="485"/>
                </a:moveTo>
                <a:lnTo>
                  <a:pt x="199" y="485"/>
                </a:lnTo>
                <a:lnTo>
                  <a:pt x="199" y="443"/>
                </a:lnTo>
                <a:moveTo>
                  <a:pt x="178" y="464"/>
                </a:moveTo>
                <a:lnTo>
                  <a:pt x="178" y="464"/>
                </a:lnTo>
                <a:lnTo>
                  <a:pt x="220" y="464"/>
                </a:lnTo>
                <a:moveTo>
                  <a:pt x="209" y="470"/>
                </a:moveTo>
                <a:lnTo>
                  <a:pt x="209" y="470"/>
                </a:lnTo>
                <a:lnTo>
                  <a:pt x="209" y="428"/>
                </a:lnTo>
                <a:moveTo>
                  <a:pt x="188" y="449"/>
                </a:moveTo>
                <a:lnTo>
                  <a:pt x="188" y="449"/>
                </a:lnTo>
                <a:lnTo>
                  <a:pt x="230" y="449"/>
                </a:lnTo>
                <a:moveTo>
                  <a:pt x="219" y="451"/>
                </a:moveTo>
                <a:lnTo>
                  <a:pt x="219" y="451"/>
                </a:lnTo>
                <a:lnTo>
                  <a:pt x="219" y="409"/>
                </a:lnTo>
                <a:moveTo>
                  <a:pt x="198" y="430"/>
                </a:moveTo>
                <a:lnTo>
                  <a:pt x="198" y="430"/>
                </a:lnTo>
                <a:lnTo>
                  <a:pt x="240" y="430"/>
                </a:lnTo>
                <a:moveTo>
                  <a:pt x="228" y="432"/>
                </a:moveTo>
                <a:lnTo>
                  <a:pt x="228" y="432"/>
                </a:lnTo>
                <a:lnTo>
                  <a:pt x="228" y="390"/>
                </a:lnTo>
                <a:moveTo>
                  <a:pt x="207" y="411"/>
                </a:moveTo>
                <a:lnTo>
                  <a:pt x="207" y="411"/>
                </a:lnTo>
                <a:lnTo>
                  <a:pt x="249" y="411"/>
                </a:lnTo>
                <a:moveTo>
                  <a:pt x="238" y="402"/>
                </a:moveTo>
                <a:lnTo>
                  <a:pt x="238" y="402"/>
                </a:lnTo>
                <a:lnTo>
                  <a:pt x="238" y="360"/>
                </a:lnTo>
                <a:moveTo>
                  <a:pt x="217" y="381"/>
                </a:moveTo>
                <a:lnTo>
                  <a:pt x="217" y="381"/>
                </a:lnTo>
                <a:lnTo>
                  <a:pt x="259" y="381"/>
                </a:lnTo>
                <a:moveTo>
                  <a:pt x="248" y="387"/>
                </a:moveTo>
                <a:lnTo>
                  <a:pt x="248" y="387"/>
                </a:lnTo>
                <a:lnTo>
                  <a:pt x="248" y="345"/>
                </a:lnTo>
                <a:moveTo>
                  <a:pt x="227" y="366"/>
                </a:moveTo>
                <a:lnTo>
                  <a:pt x="227" y="366"/>
                </a:lnTo>
                <a:lnTo>
                  <a:pt x="269" y="366"/>
                </a:lnTo>
                <a:moveTo>
                  <a:pt x="258" y="366"/>
                </a:moveTo>
                <a:lnTo>
                  <a:pt x="258" y="366"/>
                </a:lnTo>
                <a:lnTo>
                  <a:pt x="258" y="324"/>
                </a:lnTo>
                <a:moveTo>
                  <a:pt x="237" y="345"/>
                </a:moveTo>
                <a:lnTo>
                  <a:pt x="237" y="345"/>
                </a:lnTo>
                <a:lnTo>
                  <a:pt x="279" y="345"/>
                </a:lnTo>
                <a:moveTo>
                  <a:pt x="268" y="322"/>
                </a:moveTo>
                <a:lnTo>
                  <a:pt x="268" y="322"/>
                </a:lnTo>
                <a:lnTo>
                  <a:pt x="268" y="280"/>
                </a:lnTo>
                <a:moveTo>
                  <a:pt x="247" y="301"/>
                </a:moveTo>
                <a:lnTo>
                  <a:pt x="247" y="301"/>
                </a:lnTo>
                <a:lnTo>
                  <a:pt x="289" y="301"/>
                </a:lnTo>
                <a:moveTo>
                  <a:pt x="278" y="284"/>
                </a:moveTo>
                <a:lnTo>
                  <a:pt x="278" y="284"/>
                </a:lnTo>
                <a:lnTo>
                  <a:pt x="278" y="242"/>
                </a:lnTo>
                <a:moveTo>
                  <a:pt x="257" y="263"/>
                </a:moveTo>
                <a:lnTo>
                  <a:pt x="257" y="263"/>
                </a:lnTo>
                <a:lnTo>
                  <a:pt x="299" y="263"/>
                </a:lnTo>
                <a:moveTo>
                  <a:pt x="287" y="247"/>
                </a:moveTo>
                <a:lnTo>
                  <a:pt x="287" y="247"/>
                </a:lnTo>
                <a:lnTo>
                  <a:pt x="287" y="205"/>
                </a:lnTo>
                <a:moveTo>
                  <a:pt x="266" y="226"/>
                </a:moveTo>
                <a:lnTo>
                  <a:pt x="266" y="226"/>
                </a:lnTo>
                <a:lnTo>
                  <a:pt x="308" y="226"/>
                </a:lnTo>
                <a:moveTo>
                  <a:pt x="297" y="206"/>
                </a:moveTo>
                <a:lnTo>
                  <a:pt x="297" y="206"/>
                </a:lnTo>
                <a:lnTo>
                  <a:pt x="297" y="164"/>
                </a:lnTo>
                <a:moveTo>
                  <a:pt x="276" y="185"/>
                </a:moveTo>
                <a:lnTo>
                  <a:pt x="276" y="185"/>
                </a:lnTo>
                <a:lnTo>
                  <a:pt x="318" y="185"/>
                </a:lnTo>
                <a:moveTo>
                  <a:pt x="307" y="171"/>
                </a:moveTo>
                <a:lnTo>
                  <a:pt x="307" y="171"/>
                </a:lnTo>
                <a:lnTo>
                  <a:pt x="307" y="129"/>
                </a:lnTo>
                <a:moveTo>
                  <a:pt x="286" y="150"/>
                </a:moveTo>
                <a:lnTo>
                  <a:pt x="286" y="150"/>
                </a:lnTo>
                <a:lnTo>
                  <a:pt x="328" y="150"/>
                </a:lnTo>
                <a:moveTo>
                  <a:pt x="317" y="96"/>
                </a:moveTo>
                <a:lnTo>
                  <a:pt x="317" y="96"/>
                </a:lnTo>
                <a:lnTo>
                  <a:pt x="317" y="54"/>
                </a:lnTo>
                <a:moveTo>
                  <a:pt x="296" y="75"/>
                </a:moveTo>
                <a:lnTo>
                  <a:pt x="296" y="75"/>
                </a:lnTo>
                <a:lnTo>
                  <a:pt x="338" y="75"/>
                </a:lnTo>
                <a:moveTo>
                  <a:pt x="327" y="42"/>
                </a:moveTo>
                <a:lnTo>
                  <a:pt x="327" y="42"/>
                </a:lnTo>
                <a:lnTo>
                  <a:pt x="327" y="0"/>
                </a:lnTo>
                <a:moveTo>
                  <a:pt x="306" y="21"/>
                </a:moveTo>
                <a:lnTo>
                  <a:pt x="306" y="21"/>
                </a:lnTo>
                <a:lnTo>
                  <a:pt x="348" y="21"/>
                </a:lnTo>
              </a:path>
            </a:pathLst>
          </a:custGeom>
          <a:noFill/>
          <a:ln w="4763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3" name="Freeform 76"/>
          <p:cNvSpPr>
            <a:spLocks noEditPoints="1"/>
          </p:cNvSpPr>
          <p:nvPr/>
        </p:nvSpPr>
        <p:spPr bwMode="auto">
          <a:xfrm>
            <a:off x="2347700" y="2688097"/>
            <a:ext cx="444496" cy="1450684"/>
          </a:xfrm>
          <a:custGeom>
            <a:avLst/>
            <a:gdLst>
              <a:gd name="T0" fmla="*/ 0 w 348"/>
              <a:gd name="T1" fmla="*/ 1149 h 1170"/>
              <a:gd name="T2" fmla="*/ 31 w 348"/>
              <a:gd name="T3" fmla="*/ 1090 h 1170"/>
              <a:gd name="T4" fmla="*/ 52 w 348"/>
              <a:gd name="T5" fmla="*/ 1069 h 1170"/>
              <a:gd name="T6" fmla="*/ 20 w 348"/>
              <a:gd name="T7" fmla="*/ 1040 h 1170"/>
              <a:gd name="T8" fmla="*/ 51 w 348"/>
              <a:gd name="T9" fmla="*/ 1003 h 1170"/>
              <a:gd name="T10" fmla="*/ 72 w 348"/>
              <a:gd name="T11" fmla="*/ 982 h 1170"/>
              <a:gd name="T12" fmla="*/ 40 w 348"/>
              <a:gd name="T13" fmla="*/ 943 h 1170"/>
              <a:gd name="T14" fmla="*/ 71 w 348"/>
              <a:gd name="T15" fmla="*/ 908 h 1170"/>
              <a:gd name="T16" fmla="*/ 92 w 348"/>
              <a:gd name="T17" fmla="*/ 887 h 1170"/>
              <a:gd name="T18" fmla="*/ 59 w 348"/>
              <a:gd name="T19" fmla="*/ 907 h 1170"/>
              <a:gd name="T20" fmla="*/ 90 w 348"/>
              <a:gd name="T21" fmla="*/ 898 h 1170"/>
              <a:gd name="T22" fmla="*/ 111 w 348"/>
              <a:gd name="T23" fmla="*/ 877 h 1170"/>
              <a:gd name="T24" fmla="*/ 79 w 348"/>
              <a:gd name="T25" fmla="*/ 809 h 1170"/>
              <a:gd name="T26" fmla="*/ 110 w 348"/>
              <a:gd name="T27" fmla="*/ 785 h 1170"/>
              <a:gd name="T28" fmla="*/ 131 w 348"/>
              <a:gd name="T29" fmla="*/ 764 h 1170"/>
              <a:gd name="T30" fmla="*/ 99 w 348"/>
              <a:gd name="T31" fmla="*/ 717 h 1170"/>
              <a:gd name="T32" fmla="*/ 130 w 348"/>
              <a:gd name="T33" fmla="*/ 650 h 1170"/>
              <a:gd name="T34" fmla="*/ 151 w 348"/>
              <a:gd name="T35" fmla="*/ 629 h 1170"/>
              <a:gd name="T36" fmla="*/ 118 w 348"/>
              <a:gd name="T37" fmla="*/ 592 h 1170"/>
              <a:gd name="T38" fmla="*/ 149 w 348"/>
              <a:gd name="T39" fmla="*/ 552 h 1170"/>
              <a:gd name="T40" fmla="*/ 170 w 348"/>
              <a:gd name="T41" fmla="*/ 531 h 1170"/>
              <a:gd name="T42" fmla="*/ 138 w 348"/>
              <a:gd name="T43" fmla="*/ 523 h 1170"/>
              <a:gd name="T44" fmla="*/ 169 w 348"/>
              <a:gd name="T45" fmla="*/ 490 h 1170"/>
              <a:gd name="T46" fmla="*/ 190 w 348"/>
              <a:gd name="T47" fmla="*/ 469 h 1170"/>
              <a:gd name="T48" fmla="*/ 158 w 348"/>
              <a:gd name="T49" fmla="*/ 392 h 1170"/>
              <a:gd name="T50" fmla="*/ 189 w 348"/>
              <a:gd name="T51" fmla="*/ 348 h 1170"/>
              <a:gd name="T52" fmla="*/ 210 w 348"/>
              <a:gd name="T53" fmla="*/ 327 h 1170"/>
              <a:gd name="T54" fmla="*/ 178 w 348"/>
              <a:gd name="T55" fmla="*/ 303 h 1170"/>
              <a:gd name="T56" fmla="*/ 209 w 348"/>
              <a:gd name="T57" fmla="*/ 308 h 1170"/>
              <a:gd name="T58" fmla="*/ 230 w 348"/>
              <a:gd name="T59" fmla="*/ 287 h 1170"/>
              <a:gd name="T60" fmla="*/ 198 w 348"/>
              <a:gd name="T61" fmla="*/ 323 h 1170"/>
              <a:gd name="T62" fmla="*/ 229 w 348"/>
              <a:gd name="T63" fmla="*/ 358 h 1170"/>
              <a:gd name="T64" fmla="*/ 250 w 348"/>
              <a:gd name="T65" fmla="*/ 337 h 1170"/>
              <a:gd name="T66" fmla="*/ 218 w 348"/>
              <a:gd name="T67" fmla="*/ 313 h 1170"/>
              <a:gd name="T68" fmla="*/ 249 w 348"/>
              <a:gd name="T69" fmla="*/ 233 h 1170"/>
              <a:gd name="T70" fmla="*/ 270 w 348"/>
              <a:gd name="T71" fmla="*/ 212 h 1170"/>
              <a:gd name="T72" fmla="*/ 237 w 348"/>
              <a:gd name="T73" fmla="*/ 228 h 1170"/>
              <a:gd name="T74" fmla="*/ 268 w 348"/>
              <a:gd name="T75" fmla="*/ 231 h 1170"/>
              <a:gd name="T76" fmla="*/ 289 w 348"/>
              <a:gd name="T77" fmla="*/ 210 h 1170"/>
              <a:gd name="T78" fmla="*/ 257 w 348"/>
              <a:gd name="T79" fmla="*/ 194 h 1170"/>
              <a:gd name="T80" fmla="*/ 288 w 348"/>
              <a:gd name="T81" fmla="*/ 139 h 1170"/>
              <a:gd name="T82" fmla="*/ 309 w 348"/>
              <a:gd name="T83" fmla="*/ 118 h 1170"/>
              <a:gd name="T84" fmla="*/ 277 w 348"/>
              <a:gd name="T85" fmla="*/ 73 h 1170"/>
              <a:gd name="T86" fmla="*/ 308 w 348"/>
              <a:gd name="T87" fmla="*/ 89 h 1170"/>
              <a:gd name="T88" fmla="*/ 329 w 348"/>
              <a:gd name="T89" fmla="*/ 68 h 1170"/>
              <a:gd name="T90" fmla="*/ 296 w 348"/>
              <a:gd name="T91" fmla="*/ 21 h 1170"/>
              <a:gd name="T92" fmla="*/ 327 w 348"/>
              <a:gd name="T93" fmla="*/ 74 h 1170"/>
              <a:gd name="T94" fmla="*/ 348 w 348"/>
              <a:gd name="T95" fmla="*/ 53 h 1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48" h="1170">
                <a:moveTo>
                  <a:pt x="21" y="1170"/>
                </a:moveTo>
                <a:lnTo>
                  <a:pt x="21" y="1170"/>
                </a:lnTo>
                <a:lnTo>
                  <a:pt x="21" y="1128"/>
                </a:lnTo>
                <a:moveTo>
                  <a:pt x="0" y="1149"/>
                </a:moveTo>
                <a:lnTo>
                  <a:pt x="0" y="1149"/>
                </a:lnTo>
                <a:lnTo>
                  <a:pt x="42" y="1149"/>
                </a:lnTo>
                <a:moveTo>
                  <a:pt x="31" y="1090"/>
                </a:moveTo>
                <a:lnTo>
                  <a:pt x="31" y="1090"/>
                </a:lnTo>
                <a:lnTo>
                  <a:pt x="31" y="1048"/>
                </a:lnTo>
                <a:moveTo>
                  <a:pt x="10" y="1069"/>
                </a:moveTo>
                <a:lnTo>
                  <a:pt x="10" y="1069"/>
                </a:lnTo>
                <a:lnTo>
                  <a:pt x="52" y="1069"/>
                </a:lnTo>
                <a:moveTo>
                  <a:pt x="41" y="1061"/>
                </a:moveTo>
                <a:lnTo>
                  <a:pt x="41" y="1061"/>
                </a:lnTo>
                <a:lnTo>
                  <a:pt x="41" y="1019"/>
                </a:lnTo>
                <a:moveTo>
                  <a:pt x="20" y="1040"/>
                </a:moveTo>
                <a:lnTo>
                  <a:pt x="20" y="1040"/>
                </a:lnTo>
                <a:lnTo>
                  <a:pt x="62" y="1040"/>
                </a:lnTo>
                <a:moveTo>
                  <a:pt x="51" y="1003"/>
                </a:moveTo>
                <a:lnTo>
                  <a:pt x="51" y="1003"/>
                </a:lnTo>
                <a:lnTo>
                  <a:pt x="51" y="961"/>
                </a:lnTo>
                <a:moveTo>
                  <a:pt x="30" y="982"/>
                </a:moveTo>
                <a:lnTo>
                  <a:pt x="30" y="982"/>
                </a:lnTo>
                <a:lnTo>
                  <a:pt x="72" y="982"/>
                </a:lnTo>
                <a:moveTo>
                  <a:pt x="61" y="964"/>
                </a:moveTo>
                <a:lnTo>
                  <a:pt x="61" y="964"/>
                </a:lnTo>
                <a:lnTo>
                  <a:pt x="61" y="922"/>
                </a:lnTo>
                <a:moveTo>
                  <a:pt x="40" y="943"/>
                </a:moveTo>
                <a:lnTo>
                  <a:pt x="40" y="943"/>
                </a:lnTo>
                <a:lnTo>
                  <a:pt x="82" y="943"/>
                </a:lnTo>
                <a:moveTo>
                  <a:pt x="71" y="908"/>
                </a:moveTo>
                <a:lnTo>
                  <a:pt x="71" y="908"/>
                </a:lnTo>
                <a:lnTo>
                  <a:pt x="71" y="866"/>
                </a:lnTo>
                <a:moveTo>
                  <a:pt x="50" y="887"/>
                </a:moveTo>
                <a:lnTo>
                  <a:pt x="50" y="887"/>
                </a:lnTo>
                <a:lnTo>
                  <a:pt x="92" y="887"/>
                </a:lnTo>
                <a:moveTo>
                  <a:pt x="80" y="928"/>
                </a:moveTo>
                <a:lnTo>
                  <a:pt x="80" y="928"/>
                </a:lnTo>
                <a:lnTo>
                  <a:pt x="80" y="886"/>
                </a:lnTo>
                <a:moveTo>
                  <a:pt x="59" y="907"/>
                </a:moveTo>
                <a:lnTo>
                  <a:pt x="59" y="907"/>
                </a:lnTo>
                <a:lnTo>
                  <a:pt x="101" y="907"/>
                </a:lnTo>
                <a:moveTo>
                  <a:pt x="90" y="898"/>
                </a:moveTo>
                <a:lnTo>
                  <a:pt x="90" y="898"/>
                </a:lnTo>
                <a:lnTo>
                  <a:pt x="90" y="856"/>
                </a:lnTo>
                <a:moveTo>
                  <a:pt x="69" y="877"/>
                </a:moveTo>
                <a:lnTo>
                  <a:pt x="69" y="877"/>
                </a:lnTo>
                <a:lnTo>
                  <a:pt x="111" y="877"/>
                </a:lnTo>
                <a:moveTo>
                  <a:pt x="100" y="830"/>
                </a:moveTo>
                <a:lnTo>
                  <a:pt x="100" y="830"/>
                </a:lnTo>
                <a:lnTo>
                  <a:pt x="100" y="788"/>
                </a:lnTo>
                <a:moveTo>
                  <a:pt x="79" y="809"/>
                </a:moveTo>
                <a:lnTo>
                  <a:pt x="79" y="809"/>
                </a:lnTo>
                <a:lnTo>
                  <a:pt x="121" y="809"/>
                </a:lnTo>
                <a:moveTo>
                  <a:pt x="110" y="785"/>
                </a:moveTo>
                <a:lnTo>
                  <a:pt x="110" y="785"/>
                </a:lnTo>
                <a:lnTo>
                  <a:pt x="110" y="743"/>
                </a:lnTo>
                <a:moveTo>
                  <a:pt x="89" y="764"/>
                </a:moveTo>
                <a:lnTo>
                  <a:pt x="89" y="764"/>
                </a:lnTo>
                <a:lnTo>
                  <a:pt x="131" y="764"/>
                </a:lnTo>
                <a:moveTo>
                  <a:pt x="120" y="738"/>
                </a:moveTo>
                <a:lnTo>
                  <a:pt x="120" y="738"/>
                </a:lnTo>
                <a:lnTo>
                  <a:pt x="120" y="696"/>
                </a:lnTo>
                <a:moveTo>
                  <a:pt x="99" y="717"/>
                </a:moveTo>
                <a:lnTo>
                  <a:pt x="99" y="717"/>
                </a:lnTo>
                <a:lnTo>
                  <a:pt x="141" y="717"/>
                </a:lnTo>
                <a:moveTo>
                  <a:pt x="130" y="650"/>
                </a:moveTo>
                <a:lnTo>
                  <a:pt x="130" y="650"/>
                </a:lnTo>
                <a:lnTo>
                  <a:pt x="130" y="608"/>
                </a:lnTo>
                <a:moveTo>
                  <a:pt x="109" y="629"/>
                </a:moveTo>
                <a:lnTo>
                  <a:pt x="109" y="629"/>
                </a:lnTo>
                <a:lnTo>
                  <a:pt x="151" y="629"/>
                </a:lnTo>
                <a:moveTo>
                  <a:pt x="139" y="613"/>
                </a:moveTo>
                <a:lnTo>
                  <a:pt x="139" y="613"/>
                </a:lnTo>
                <a:lnTo>
                  <a:pt x="139" y="571"/>
                </a:lnTo>
                <a:moveTo>
                  <a:pt x="118" y="592"/>
                </a:moveTo>
                <a:lnTo>
                  <a:pt x="118" y="592"/>
                </a:lnTo>
                <a:lnTo>
                  <a:pt x="160" y="592"/>
                </a:lnTo>
                <a:moveTo>
                  <a:pt x="149" y="552"/>
                </a:moveTo>
                <a:lnTo>
                  <a:pt x="149" y="552"/>
                </a:lnTo>
                <a:lnTo>
                  <a:pt x="149" y="510"/>
                </a:lnTo>
                <a:moveTo>
                  <a:pt x="128" y="531"/>
                </a:moveTo>
                <a:lnTo>
                  <a:pt x="128" y="531"/>
                </a:lnTo>
                <a:lnTo>
                  <a:pt x="170" y="531"/>
                </a:lnTo>
                <a:moveTo>
                  <a:pt x="159" y="544"/>
                </a:moveTo>
                <a:lnTo>
                  <a:pt x="159" y="544"/>
                </a:lnTo>
                <a:lnTo>
                  <a:pt x="159" y="502"/>
                </a:lnTo>
                <a:moveTo>
                  <a:pt x="138" y="523"/>
                </a:moveTo>
                <a:lnTo>
                  <a:pt x="138" y="523"/>
                </a:lnTo>
                <a:lnTo>
                  <a:pt x="180" y="523"/>
                </a:lnTo>
                <a:moveTo>
                  <a:pt x="169" y="490"/>
                </a:moveTo>
                <a:lnTo>
                  <a:pt x="169" y="490"/>
                </a:lnTo>
                <a:lnTo>
                  <a:pt x="169" y="448"/>
                </a:lnTo>
                <a:moveTo>
                  <a:pt x="148" y="469"/>
                </a:moveTo>
                <a:lnTo>
                  <a:pt x="148" y="469"/>
                </a:lnTo>
                <a:lnTo>
                  <a:pt x="190" y="469"/>
                </a:lnTo>
                <a:moveTo>
                  <a:pt x="179" y="413"/>
                </a:moveTo>
                <a:lnTo>
                  <a:pt x="179" y="413"/>
                </a:lnTo>
                <a:lnTo>
                  <a:pt x="179" y="371"/>
                </a:lnTo>
                <a:moveTo>
                  <a:pt x="158" y="392"/>
                </a:moveTo>
                <a:lnTo>
                  <a:pt x="158" y="392"/>
                </a:lnTo>
                <a:lnTo>
                  <a:pt x="200" y="392"/>
                </a:lnTo>
                <a:moveTo>
                  <a:pt x="189" y="348"/>
                </a:moveTo>
                <a:lnTo>
                  <a:pt x="189" y="348"/>
                </a:lnTo>
                <a:lnTo>
                  <a:pt x="189" y="306"/>
                </a:lnTo>
                <a:moveTo>
                  <a:pt x="168" y="327"/>
                </a:moveTo>
                <a:lnTo>
                  <a:pt x="168" y="327"/>
                </a:lnTo>
                <a:lnTo>
                  <a:pt x="210" y="327"/>
                </a:lnTo>
                <a:moveTo>
                  <a:pt x="199" y="324"/>
                </a:moveTo>
                <a:lnTo>
                  <a:pt x="199" y="324"/>
                </a:lnTo>
                <a:lnTo>
                  <a:pt x="199" y="282"/>
                </a:lnTo>
                <a:moveTo>
                  <a:pt x="178" y="303"/>
                </a:moveTo>
                <a:lnTo>
                  <a:pt x="178" y="303"/>
                </a:lnTo>
                <a:lnTo>
                  <a:pt x="220" y="303"/>
                </a:lnTo>
                <a:moveTo>
                  <a:pt x="209" y="308"/>
                </a:moveTo>
                <a:lnTo>
                  <a:pt x="209" y="308"/>
                </a:lnTo>
                <a:lnTo>
                  <a:pt x="209" y="266"/>
                </a:lnTo>
                <a:moveTo>
                  <a:pt x="188" y="287"/>
                </a:moveTo>
                <a:lnTo>
                  <a:pt x="188" y="287"/>
                </a:lnTo>
                <a:lnTo>
                  <a:pt x="230" y="287"/>
                </a:lnTo>
                <a:moveTo>
                  <a:pt x="219" y="344"/>
                </a:moveTo>
                <a:lnTo>
                  <a:pt x="219" y="344"/>
                </a:lnTo>
                <a:lnTo>
                  <a:pt x="219" y="302"/>
                </a:lnTo>
                <a:moveTo>
                  <a:pt x="198" y="323"/>
                </a:moveTo>
                <a:lnTo>
                  <a:pt x="198" y="323"/>
                </a:lnTo>
                <a:lnTo>
                  <a:pt x="240" y="323"/>
                </a:lnTo>
                <a:moveTo>
                  <a:pt x="229" y="358"/>
                </a:moveTo>
                <a:lnTo>
                  <a:pt x="229" y="358"/>
                </a:lnTo>
                <a:lnTo>
                  <a:pt x="229" y="316"/>
                </a:lnTo>
                <a:moveTo>
                  <a:pt x="208" y="337"/>
                </a:moveTo>
                <a:lnTo>
                  <a:pt x="208" y="337"/>
                </a:lnTo>
                <a:lnTo>
                  <a:pt x="250" y="337"/>
                </a:lnTo>
                <a:moveTo>
                  <a:pt x="239" y="334"/>
                </a:moveTo>
                <a:lnTo>
                  <a:pt x="239" y="334"/>
                </a:lnTo>
                <a:lnTo>
                  <a:pt x="239" y="292"/>
                </a:lnTo>
                <a:moveTo>
                  <a:pt x="218" y="313"/>
                </a:moveTo>
                <a:lnTo>
                  <a:pt x="218" y="313"/>
                </a:lnTo>
                <a:lnTo>
                  <a:pt x="260" y="313"/>
                </a:lnTo>
                <a:moveTo>
                  <a:pt x="249" y="233"/>
                </a:moveTo>
                <a:lnTo>
                  <a:pt x="249" y="233"/>
                </a:lnTo>
                <a:lnTo>
                  <a:pt x="249" y="191"/>
                </a:lnTo>
                <a:moveTo>
                  <a:pt x="228" y="212"/>
                </a:moveTo>
                <a:lnTo>
                  <a:pt x="228" y="212"/>
                </a:lnTo>
                <a:lnTo>
                  <a:pt x="270" y="212"/>
                </a:lnTo>
                <a:moveTo>
                  <a:pt x="258" y="249"/>
                </a:moveTo>
                <a:lnTo>
                  <a:pt x="258" y="249"/>
                </a:lnTo>
                <a:lnTo>
                  <a:pt x="258" y="207"/>
                </a:lnTo>
                <a:moveTo>
                  <a:pt x="237" y="228"/>
                </a:moveTo>
                <a:lnTo>
                  <a:pt x="237" y="228"/>
                </a:lnTo>
                <a:lnTo>
                  <a:pt x="279" y="228"/>
                </a:lnTo>
                <a:moveTo>
                  <a:pt x="268" y="231"/>
                </a:moveTo>
                <a:lnTo>
                  <a:pt x="268" y="231"/>
                </a:lnTo>
                <a:lnTo>
                  <a:pt x="268" y="189"/>
                </a:lnTo>
                <a:moveTo>
                  <a:pt x="247" y="210"/>
                </a:moveTo>
                <a:lnTo>
                  <a:pt x="247" y="210"/>
                </a:lnTo>
                <a:lnTo>
                  <a:pt x="289" y="210"/>
                </a:lnTo>
                <a:moveTo>
                  <a:pt x="278" y="215"/>
                </a:moveTo>
                <a:lnTo>
                  <a:pt x="278" y="215"/>
                </a:lnTo>
                <a:lnTo>
                  <a:pt x="278" y="173"/>
                </a:lnTo>
                <a:moveTo>
                  <a:pt x="257" y="194"/>
                </a:moveTo>
                <a:lnTo>
                  <a:pt x="257" y="194"/>
                </a:lnTo>
                <a:lnTo>
                  <a:pt x="299" y="194"/>
                </a:lnTo>
                <a:moveTo>
                  <a:pt x="288" y="139"/>
                </a:moveTo>
                <a:lnTo>
                  <a:pt x="288" y="139"/>
                </a:lnTo>
                <a:lnTo>
                  <a:pt x="288" y="97"/>
                </a:lnTo>
                <a:moveTo>
                  <a:pt x="267" y="118"/>
                </a:moveTo>
                <a:lnTo>
                  <a:pt x="267" y="118"/>
                </a:lnTo>
                <a:lnTo>
                  <a:pt x="309" y="118"/>
                </a:lnTo>
                <a:moveTo>
                  <a:pt x="298" y="94"/>
                </a:moveTo>
                <a:lnTo>
                  <a:pt x="298" y="94"/>
                </a:lnTo>
                <a:lnTo>
                  <a:pt x="298" y="52"/>
                </a:lnTo>
                <a:moveTo>
                  <a:pt x="277" y="73"/>
                </a:moveTo>
                <a:lnTo>
                  <a:pt x="277" y="73"/>
                </a:lnTo>
                <a:lnTo>
                  <a:pt x="319" y="73"/>
                </a:lnTo>
                <a:moveTo>
                  <a:pt x="308" y="89"/>
                </a:moveTo>
                <a:lnTo>
                  <a:pt x="308" y="89"/>
                </a:lnTo>
                <a:lnTo>
                  <a:pt x="308" y="47"/>
                </a:lnTo>
                <a:moveTo>
                  <a:pt x="287" y="68"/>
                </a:moveTo>
                <a:lnTo>
                  <a:pt x="287" y="68"/>
                </a:lnTo>
                <a:lnTo>
                  <a:pt x="329" y="68"/>
                </a:lnTo>
                <a:moveTo>
                  <a:pt x="317" y="42"/>
                </a:moveTo>
                <a:lnTo>
                  <a:pt x="317" y="42"/>
                </a:lnTo>
                <a:lnTo>
                  <a:pt x="317" y="0"/>
                </a:lnTo>
                <a:moveTo>
                  <a:pt x="296" y="21"/>
                </a:moveTo>
                <a:lnTo>
                  <a:pt x="296" y="21"/>
                </a:lnTo>
                <a:lnTo>
                  <a:pt x="338" y="21"/>
                </a:lnTo>
                <a:moveTo>
                  <a:pt x="327" y="74"/>
                </a:moveTo>
                <a:lnTo>
                  <a:pt x="327" y="74"/>
                </a:lnTo>
                <a:lnTo>
                  <a:pt x="327" y="32"/>
                </a:lnTo>
                <a:moveTo>
                  <a:pt x="306" y="53"/>
                </a:moveTo>
                <a:lnTo>
                  <a:pt x="306" y="53"/>
                </a:lnTo>
                <a:lnTo>
                  <a:pt x="348" y="53"/>
                </a:lnTo>
              </a:path>
            </a:pathLst>
          </a:custGeom>
          <a:noFill/>
          <a:ln w="4763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4" name="Freeform 77"/>
          <p:cNvSpPr>
            <a:spLocks noEditPoints="1"/>
          </p:cNvSpPr>
          <p:nvPr/>
        </p:nvSpPr>
        <p:spPr bwMode="auto">
          <a:xfrm>
            <a:off x="2751185" y="1736366"/>
            <a:ext cx="2808526" cy="2542224"/>
          </a:xfrm>
          <a:custGeom>
            <a:avLst/>
            <a:gdLst>
              <a:gd name="T0" fmla="*/ 42 w 2198"/>
              <a:gd name="T1" fmla="*/ 883 h 2050"/>
              <a:gd name="T2" fmla="*/ 52 w 2198"/>
              <a:gd name="T3" fmla="*/ 840 h 2050"/>
              <a:gd name="T4" fmla="*/ 62 w 2198"/>
              <a:gd name="T5" fmla="*/ 908 h 2050"/>
              <a:gd name="T6" fmla="*/ 2198 w 2198"/>
              <a:gd name="T7" fmla="*/ 187 h 2050"/>
              <a:gd name="T8" fmla="*/ 315 w 2198"/>
              <a:gd name="T9" fmla="*/ 558 h 2050"/>
              <a:gd name="T10" fmla="*/ 303 w 2198"/>
              <a:gd name="T11" fmla="*/ 0 h 2050"/>
              <a:gd name="T12" fmla="*/ 323 w 2198"/>
              <a:gd name="T13" fmla="*/ 0 h 2050"/>
              <a:gd name="T14" fmla="*/ 331 w 2198"/>
              <a:gd name="T15" fmla="*/ 279 h 2050"/>
              <a:gd name="T16" fmla="*/ 319 w 2198"/>
              <a:gd name="T17" fmla="*/ 311 h 2050"/>
              <a:gd name="T18" fmla="*/ 340 w 2198"/>
              <a:gd name="T19" fmla="*/ 311 h 2050"/>
              <a:gd name="T20" fmla="*/ 349 w 2198"/>
              <a:gd name="T21" fmla="*/ 689 h 2050"/>
              <a:gd name="T22" fmla="*/ 337 w 2198"/>
              <a:gd name="T23" fmla="*/ 724 h 2050"/>
              <a:gd name="T24" fmla="*/ 357 w 2198"/>
              <a:gd name="T25" fmla="*/ 724 h 2050"/>
              <a:gd name="T26" fmla="*/ 366 w 2198"/>
              <a:gd name="T27" fmla="*/ 999 h 2050"/>
              <a:gd name="T28" fmla="*/ 353 w 2198"/>
              <a:gd name="T29" fmla="*/ 911 h 2050"/>
              <a:gd name="T30" fmla="*/ 374 w 2198"/>
              <a:gd name="T31" fmla="*/ 911 h 2050"/>
              <a:gd name="T32" fmla="*/ 383 w 2198"/>
              <a:gd name="T33" fmla="*/ 1116 h 2050"/>
              <a:gd name="T34" fmla="*/ 371 w 2198"/>
              <a:gd name="T35" fmla="*/ 864 h 2050"/>
              <a:gd name="T36" fmla="*/ 391 w 2198"/>
              <a:gd name="T37" fmla="*/ 864 h 2050"/>
              <a:gd name="T38" fmla="*/ 400 w 2198"/>
              <a:gd name="T39" fmla="*/ 1083 h 2050"/>
              <a:gd name="T40" fmla="*/ 387 w 2198"/>
              <a:gd name="T41" fmla="*/ 1128 h 2050"/>
              <a:gd name="T42" fmla="*/ 408 w 2198"/>
              <a:gd name="T43" fmla="*/ 1128 h 2050"/>
              <a:gd name="T44" fmla="*/ 417 w 2198"/>
              <a:gd name="T45" fmla="*/ 1316 h 2050"/>
              <a:gd name="T46" fmla="*/ 405 w 2198"/>
              <a:gd name="T47" fmla="*/ 1200 h 2050"/>
              <a:gd name="T48" fmla="*/ 425 w 2198"/>
              <a:gd name="T49" fmla="*/ 1200 h 2050"/>
              <a:gd name="T50" fmla="*/ 434 w 2198"/>
              <a:gd name="T51" fmla="*/ 1286 h 2050"/>
              <a:gd name="T52" fmla="*/ 422 w 2198"/>
              <a:gd name="T53" fmla="*/ 1211 h 2050"/>
              <a:gd name="T54" fmla="*/ 443 w 2198"/>
              <a:gd name="T55" fmla="*/ 1211 h 2050"/>
              <a:gd name="T56" fmla="*/ 451 w 2198"/>
              <a:gd name="T57" fmla="*/ 1419 h 2050"/>
              <a:gd name="T58" fmla="*/ 439 w 2198"/>
              <a:gd name="T59" fmla="*/ 1363 h 2050"/>
              <a:gd name="T60" fmla="*/ 459 w 2198"/>
              <a:gd name="T61" fmla="*/ 1363 h 2050"/>
              <a:gd name="T62" fmla="*/ 468 w 2198"/>
              <a:gd name="T63" fmla="*/ 1577 h 2050"/>
              <a:gd name="T64" fmla="*/ 456 w 2198"/>
              <a:gd name="T65" fmla="*/ 1440 h 2050"/>
              <a:gd name="T66" fmla="*/ 477 w 2198"/>
              <a:gd name="T67" fmla="*/ 1440 h 2050"/>
              <a:gd name="T68" fmla="*/ 485 w 2198"/>
              <a:gd name="T69" fmla="*/ 1517 h 2050"/>
              <a:gd name="T70" fmla="*/ 473 w 2198"/>
              <a:gd name="T71" fmla="*/ 1308 h 2050"/>
              <a:gd name="T72" fmla="*/ 493 w 2198"/>
              <a:gd name="T73" fmla="*/ 1308 h 2050"/>
              <a:gd name="T74" fmla="*/ 502 w 2198"/>
              <a:gd name="T75" fmla="*/ 1542 h 2050"/>
              <a:gd name="T76" fmla="*/ 490 w 2198"/>
              <a:gd name="T77" fmla="*/ 1516 h 2050"/>
              <a:gd name="T78" fmla="*/ 511 w 2198"/>
              <a:gd name="T79" fmla="*/ 1516 h 2050"/>
              <a:gd name="T80" fmla="*/ 519 w 2198"/>
              <a:gd name="T81" fmla="*/ 1650 h 2050"/>
              <a:gd name="T82" fmla="*/ 507 w 2198"/>
              <a:gd name="T83" fmla="*/ 1571 h 2050"/>
              <a:gd name="T84" fmla="*/ 527 w 2198"/>
              <a:gd name="T85" fmla="*/ 1571 h 2050"/>
              <a:gd name="T86" fmla="*/ 536 w 2198"/>
              <a:gd name="T87" fmla="*/ 1746 h 2050"/>
              <a:gd name="T88" fmla="*/ 524 w 2198"/>
              <a:gd name="T89" fmla="*/ 1700 h 2050"/>
              <a:gd name="T90" fmla="*/ 545 w 2198"/>
              <a:gd name="T91" fmla="*/ 1700 h 2050"/>
              <a:gd name="T92" fmla="*/ 553 w 2198"/>
              <a:gd name="T93" fmla="*/ 1803 h 2050"/>
              <a:gd name="T94" fmla="*/ 541 w 2198"/>
              <a:gd name="T95" fmla="*/ 1801 h 2050"/>
              <a:gd name="T96" fmla="*/ 561 w 2198"/>
              <a:gd name="T97" fmla="*/ 1801 h 2050"/>
              <a:gd name="T98" fmla="*/ 570 w 2198"/>
              <a:gd name="T99" fmla="*/ 1951 h 2050"/>
              <a:gd name="T100" fmla="*/ 558 w 2198"/>
              <a:gd name="T101" fmla="*/ 1886 h 2050"/>
              <a:gd name="T102" fmla="*/ 579 w 2198"/>
              <a:gd name="T103" fmla="*/ 1886 h 2050"/>
              <a:gd name="T104" fmla="*/ 587 w 2198"/>
              <a:gd name="T105" fmla="*/ 1984 h 2050"/>
              <a:gd name="T106" fmla="*/ 575 w 2198"/>
              <a:gd name="T107" fmla="*/ 1962 h 2050"/>
              <a:gd name="T108" fmla="*/ 596 w 2198"/>
              <a:gd name="T109" fmla="*/ 1962 h 2050"/>
              <a:gd name="T110" fmla="*/ 604 w 2198"/>
              <a:gd name="T111" fmla="*/ 2050 h 2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198" h="2050">
                <a:moveTo>
                  <a:pt x="21" y="904"/>
                </a:moveTo>
                <a:lnTo>
                  <a:pt x="21" y="904"/>
                </a:lnTo>
                <a:lnTo>
                  <a:pt x="21" y="862"/>
                </a:lnTo>
                <a:moveTo>
                  <a:pt x="0" y="883"/>
                </a:moveTo>
                <a:lnTo>
                  <a:pt x="0" y="883"/>
                </a:lnTo>
                <a:lnTo>
                  <a:pt x="42" y="883"/>
                </a:lnTo>
                <a:moveTo>
                  <a:pt x="31" y="861"/>
                </a:moveTo>
                <a:lnTo>
                  <a:pt x="31" y="861"/>
                </a:lnTo>
                <a:lnTo>
                  <a:pt x="31" y="819"/>
                </a:lnTo>
                <a:moveTo>
                  <a:pt x="10" y="840"/>
                </a:moveTo>
                <a:lnTo>
                  <a:pt x="10" y="840"/>
                </a:lnTo>
                <a:lnTo>
                  <a:pt x="52" y="840"/>
                </a:lnTo>
                <a:moveTo>
                  <a:pt x="41" y="929"/>
                </a:moveTo>
                <a:lnTo>
                  <a:pt x="41" y="929"/>
                </a:lnTo>
                <a:lnTo>
                  <a:pt x="41" y="887"/>
                </a:lnTo>
                <a:moveTo>
                  <a:pt x="20" y="908"/>
                </a:moveTo>
                <a:lnTo>
                  <a:pt x="20" y="908"/>
                </a:lnTo>
                <a:lnTo>
                  <a:pt x="62" y="908"/>
                </a:lnTo>
                <a:moveTo>
                  <a:pt x="2177" y="208"/>
                </a:moveTo>
                <a:lnTo>
                  <a:pt x="2177" y="208"/>
                </a:lnTo>
                <a:lnTo>
                  <a:pt x="2177" y="166"/>
                </a:lnTo>
                <a:moveTo>
                  <a:pt x="2156" y="187"/>
                </a:moveTo>
                <a:lnTo>
                  <a:pt x="2156" y="187"/>
                </a:lnTo>
                <a:lnTo>
                  <a:pt x="2198" y="187"/>
                </a:lnTo>
                <a:moveTo>
                  <a:pt x="294" y="558"/>
                </a:moveTo>
                <a:lnTo>
                  <a:pt x="294" y="558"/>
                </a:lnTo>
                <a:lnTo>
                  <a:pt x="294" y="422"/>
                </a:lnTo>
                <a:moveTo>
                  <a:pt x="273" y="558"/>
                </a:moveTo>
                <a:lnTo>
                  <a:pt x="273" y="558"/>
                </a:lnTo>
                <a:lnTo>
                  <a:pt x="315" y="558"/>
                </a:lnTo>
                <a:moveTo>
                  <a:pt x="273" y="422"/>
                </a:moveTo>
                <a:lnTo>
                  <a:pt x="273" y="422"/>
                </a:lnTo>
                <a:lnTo>
                  <a:pt x="315" y="422"/>
                </a:lnTo>
                <a:moveTo>
                  <a:pt x="303" y="172"/>
                </a:moveTo>
                <a:lnTo>
                  <a:pt x="303" y="172"/>
                </a:lnTo>
                <a:lnTo>
                  <a:pt x="303" y="0"/>
                </a:lnTo>
                <a:moveTo>
                  <a:pt x="282" y="172"/>
                </a:moveTo>
                <a:lnTo>
                  <a:pt x="282" y="172"/>
                </a:lnTo>
                <a:lnTo>
                  <a:pt x="323" y="172"/>
                </a:lnTo>
                <a:moveTo>
                  <a:pt x="282" y="0"/>
                </a:moveTo>
                <a:lnTo>
                  <a:pt x="282" y="0"/>
                </a:lnTo>
                <a:lnTo>
                  <a:pt x="323" y="0"/>
                </a:lnTo>
                <a:moveTo>
                  <a:pt x="311" y="279"/>
                </a:moveTo>
                <a:lnTo>
                  <a:pt x="311" y="279"/>
                </a:lnTo>
                <a:lnTo>
                  <a:pt x="311" y="79"/>
                </a:lnTo>
                <a:moveTo>
                  <a:pt x="290" y="279"/>
                </a:moveTo>
                <a:lnTo>
                  <a:pt x="290" y="279"/>
                </a:lnTo>
                <a:lnTo>
                  <a:pt x="331" y="279"/>
                </a:lnTo>
                <a:moveTo>
                  <a:pt x="290" y="79"/>
                </a:moveTo>
                <a:lnTo>
                  <a:pt x="290" y="79"/>
                </a:lnTo>
                <a:lnTo>
                  <a:pt x="331" y="79"/>
                </a:lnTo>
                <a:moveTo>
                  <a:pt x="319" y="481"/>
                </a:moveTo>
                <a:lnTo>
                  <a:pt x="319" y="481"/>
                </a:lnTo>
                <a:lnTo>
                  <a:pt x="319" y="311"/>
                </a:lnTo>
                <a:moveTo>
                  <a:pt x="299" y="481"/>
                </a:moveTo>
                <a:lnTo>
                  <a:pt x="299" y="481"/>
                </a:lnTo>
                <a:lnTo>
                  <a:pt x="340" y="481"/>
                </a:lnTo>
                <a:moveTo>
                  <a:pt x="299" y="311"/>
                </a:moveTo>
                <a:lnTo>
                  <a:pt x="299" y="311"/>
                </a:lnTo>
                <a:lnTo>
                  <a:pt x="340" y="311"/>
                </a:lnTo>
                <a:moveTo>
                  <a:pt x="328" y="689"/>
                </a:moveTo>
                <a:lnTo>
                  <a:pt x="328" y="689"/>
                </a:lnTo>
                <a:lnTo>
                  <a:pt x="328" y="540"/>
                </a:lnTo>
                <a:moveTo>
                  <a:pt x="307" y="689"/>
                </a:moveTo>
                <a:lnTo>
                  <a:pt x="307" y="689"/>
                </a:lnTo>
                <a:lnTo>
                  <a:pt x="349" y="689"/>
                </a:lnTo>
                <a:moveTo>
                  <a:pt x="307" y="540"/>
                </a:moveTo>
                <a:lnTo>
                  <a:pt x="307" y="540"/>
                </a:lnTo>
                <a:lnTo>
                  <a:pt x="349" y="540"/>
                </a:lnTo>
                <a:moveTo>
                  <a:pt x="337" y="862"/>
                </a:moveTo>
                <a:lnTo>
                  <a:pt x="337" y="862"/>
                </a:lnTo>
                <a:lnTo>
                  <a:pt x="337" y="724"/>
                </a:lnTo>
                <a:moveTo>
                  <a:pt x="316" y="862"/>
                </a:moveTo>
                <a:lnTo>
                  <a:pt x="316" y="862"/>
                </a:lnTo>
                <a:lnTo>
                  <a:pt x="357" y="862"/>
                </a:lnTo>
                <a:moveTo>
                  <a:pt x="316" y="724"/>
                </a:moveTo>
                <a:lnTo>
                  <a:pt x="316" y="724"/>
                </a:lnTo>
                <a:lnTo>
                  <a:pt x="357" y="724"/>
                </a:lnTo>
                <a:moveTo>
                  <a:pt x="345" y="999"/>
                </a:moveTo>
                <a:lnTo>
                  <a:pt x="345" y="999"/>
                </a:lnTo>
                <a:lnTo>
                  <a:pt x="345" y="846"/>
                </a:lnTo>
                <a:moveTo>
                  <a:pt x="325" y="999"/>
                </a:moveTo>
                <a:lnTo>
                  <a:pt x="325" y="999"/>
                </a:lnTo>
                <a:lnTo>
                  <a:pt x="366" y="999"/>
                </a:lnTo>
                <a:moveTo>
                  <a:pt x="325" y="846"/>
                </a:moveTo>
                <a:lnTo>
                  <a:pt x="325" y="846"/>
                </a:lnTo>
                <a:lnTo>
                  <a:pt x="366" y="846"/>
                </a:lnTo>
                <a:moveTo>
                  <a:pt x="353" y="1056"/>
                </a:moveTo>
                <a:lnTo>
                  <a:pt x="353" y="1056"/>
                </a:lnTo>
                <a:lnTo>
                  <a:pt x="353" y="911"/>
                </a:lnTo>
                <a:moveTo>
                  <a:pt x="333" y="1056"/>
                </a:moveTo>
                <a:lnTo>
                  <a:pt x="333" y="1056"/>
                </a:lnTo>
                <a:lnTo>
                  <a:pt x="374" y="1056"/>
                </a:lnTo>
                <a:moveTo>
                  <a:pt x="333" y="911"/>
                </a:moveTo>
                <a:lnTo>
                  <a:pt x="333" y="911"/>
                </a:lnTo>
                <a:lnTo>
                  <a:pt x="374" y="911"/>
                </a:lnTo>
                <a:moveTo>
                  <a:pt x="362" y="1116"/>
                </a:moveTo>
                <a:lnTo>
                  <a:pt x="362" y="1116"/>
                </a:lnTo>
                <a:lnTo>
                  <a:pt x="362" y="984"/>
                </a:lnTo>
                <a:moveTo>
                  <a:pt x="341" y="1116"/>
                </a:moveTo>
                <a:lnTo>
                  <a:pt x="341" y="1116"/>
                </a:lnTo>
                <a:lnTo>
                  <a:pt x="383" y="1116"/>
                </a:lnTo>
                <a:moveTo>
                  <a:pt x="341" y="984"/>
                </a:moveTo>
                <a:lnTo>
                  <a:pt x="341" y="984"/>
                </a:lnTo>
                <a:lnTo>
                  <a:pt x="383" y="984"/>
                </a:lnTo>
                <a:moveTo>
                  <a:pt x="371" y="1022"/>
                </a:moveTo>
                <a:lnTo>
                  <a:pt x="371" y="1022"/>
                </a:lnTo>
                <a:lnTo>
                  <a:pt x="371" y="864"/>
                </a:lnTo>
                <a:moveTo>
                  <a:pt x="350" y="1022"/>
                </a:moveTo>
                <a:lnTo>
                  <a:pt x="350" y="1022"/>
                </a:lnTo>
                <a:lnTo>
                  <a:pt x="391" y="1022"/>
                </a:lnTo>
                <a:moveTo>
                  <a:pt x="350" y="864"/>
                </a:moveTo>
                <a:lnTo>
                  <a:pt x="350" y="864"/>
                </a:lnTo>
                <a:lnTo>
                  <a:pt x="391" y="864"/>
                </a:lnTo>
                <a:moveTo>
                  <a:pt x="379" y="1083"/>
                </a:moveTo>
                <a:lnTo>
                  <a:pt x="379" y="1083"/>
                </a:lnTo>
                <a:lnTo>
                  <a:pt x="379" y="877"/>
                </a:lnTo>
                <a:moveTo>
                  <a:pt x="359" y="1083"/>
                </a:moveTo>
                <a:lnTo>
                  <a:pt x="359" y="1083"/>
                </a:lnTo>
                <a:lnTo>
                  <a:pt x="400" y="1083"/>
                </a:lnTo>
                <a:moveTo>
                  <a:pt x="359" y="877"/>
                </a:moveTo>
                <a:lnTo>
                  <a:pt x="359" y="877"/>
                </a:lnTo>
                <a:lnTo>
                  <a:pt x="400" y="877"/>
                </a:lnTo>
                <a:moveTo>
                  <a:pt x="387" y="1263"/>
                </a:moveTo>
                <a:lnTo>
                  <a:pt x="387" y="1263"/>
                </a:lnTo>
                <a:lnTo>
                  <a:pt x="387" y="1128"/>
                </a:lnTo>
                <a:moveTo>
                  <a:pt x="367" y="1263"/>
                </a:moveTo>
                <a:lnTo>
                  <a:pt x="367" y="1263"/>
                </a:lnTo>
                <a:lnTo>
                  <a:pt x="408" y="1263"/>
                </a:lnTo>
                <a:moveTo>
                  <a:pt x="367" y="1128"/>
                </a:moveTo>
                <a:lnTo>
                  <a:pt x="367" y="1128"/>
                </a:lnTo>
                <a:lnTo>
                  <a:pt x="408" y="1128"/>
                </a:lnTo>
                <a:moveTo>
                  <a:pt x="396" y="1316"/>
                </a:moveTo>
                <a:lnTo>
                  <a:pt x="396" y="1316"/>
                </a:lnTo>
                <a:lnTo>
                  <a:pt x="396" y="1120"/>
                </a:lnTo>
                <a:moveTo>
                  <a:pt x="375" y="1316"/>
                </a:moveTo>
                <a:lnTo>
                  <a:pt x="375" y="1316"/>
                </a:lnTo>
                <a:lnTo>
                  <a:pt x="417" y="1316"/>
                </a:lnTo>
                <a:moveTo>
                  <a:pt x="375" y="1120"/>
                </a:moveTo>
                <a:lnTo>
                  <a:pt x="375" y="1120"/>
                </a:lnTo>
                <a:lnTo>
                  <a:pt x="417" y="1120"/>
                </a:lnTo>
                <a:moveTo>
                  <a:pt x="405" y="1328"/>
                </a:moveTo>
                <a:lnTo>
                  <a:pt x="405" y="1328"/>
                </a:lnTo>
                <a:lnTo>
                  <a:pt x="405" y="1200"/>
                </a:lnTo>
                <a:moveTo>
                  <a:pt x="384" y="1328"/>
                </a:moveTo>
                <a:lnTo>
                  <a:pt x="384" y="1328"/>
                </a:lnTo>
                <a:lnTo>
                  <a:pt x="425" y="1328"/>
                </a:lnTo>
                <a:moveTo>
                  <a:pt x="384" y="1200"/>
                </a:moveTo>
                <a:lnTo>
                  <a:pt x="384" y="1200"/>
                </a:lnTo>
                <a:lnTo>
                  <a:pt x="425" y="1200"/>
                </a:lnTo>
                <a:moveTo>
                  <a:pt x="413" y="1286"/>
                </a:moveTo>
                <a:lnTo>
                  <a:pt x="413" y="1286"/>
                </a:lnTo>
                <a:lnTo>
                  <a:pt x="413" y="1108"/>
                </a:lnTo>
                <a:moveTo>
                  <a:pt x="393" y="1286"/>
                </a:moveTo>
                <a:lnTo>
                  <a:pt x="393" y="1286"/>
                </a:lnTo>
                <a:lnTo>
                  <a:pt x="434" y="1286"/>
                </a:lnTo>
                <a:moveTo>
                  <a:pt x="393" y="1108"/>
                </a:moveTo>
                <a:lnTo>
                  <a:pt x="393" y="1108"/>
                </a:lnTo>
                <a:lnTo>
                  <a:pt x="434" y="1108"/>
                </a:lnTo>
                <a:moveTo>
                  <a:pt x="422" y="1344"/>
                </a:moveTo>
                <a:lnTo>
                  <a:pt x="422" y="1344"/>
                </a:lnTo>
                <a:lnTo>
                  <a:pt x="422" y="1211"/>
                </a:lnTo>
                <a:moveTo>
                  <a:pt x="401" y="1344"/>
                </a:moveTo>
                <a:lnTo>
                  <a:pt x="401" y="1344"/>
                </a:lnTo>
                <a:lnTo>
                  <a:pt x="443" y="1344"/>
                </a:lnTo>
                <a:moveTo>
                  <a:pt x="401" y="1211"/>
                </a:moveTo>
                <a:lnTo>
                  <a:pt x="401" y="1211"/>
                </a:lnTo>
                <a:lnTo>
                  <a:pt x="443" y="1211"/>
                </a:lnTo>
                <a:moveTo>
                  <a:pt x="430" y="1419"/>
                </a:moveTo>
                <a:lnTo>
                  <a:pt x="430" y="1419"/>
                </a:lnTo>
                <a:lnTo>
                  <a:pt x="430" y="1295"/>
                </a:lnTo>
                <a:moveTo>
                  <a:pt x="409" y="1419"/>
                </a:moveTo>
                <a:lnTo>
                  <a:pt x="409" y="1419"/>
                </a:lnTo>
                <a:lnTo>
                  <a:pt x="451" y="1419"/>
                </a:lnTo>
                <a:moveTo>
                  <a:pt x="409" y="1295"/>
                </a:moveTo>
                <a:lnTo>
                  <a:pt x="409" y="1295"/>
                </a:lnTo>
                <a:lnTo>
                  <a:pt x="451" y="1295"/>
                </a:lnTo>
                <a:moveTo>
                  <a:pt x="439" y="1490"/>
                </a:moveTo>
                <a:lnTo>
                  <a:pt x="439" y="1490"/>
                </a:lnTo>
                <a:lnTo>
                  <a:pt x="439" y="1363"/>
                </a:lnTo>
                <a:moveTo>
                  <a:pt x="418" y="1490"/>
                </a:moveTo>
                <a:lnTo>
                  <a:pt x="418" y="1490"/>
                </a:lnTo>
                <a:lnTo>
                  <a:pt x="459" y="1490"/>
                </a:lnTo>
                <a:moveTo>
                  <a:pt x="418" y="1363"/>
                </a:moveTo>
                <a:lnTo>
                  <a:pt x="418" y="1363"/>
                </a:lnTo>
                <a:lnTo>
                  <a:pt x="459" y="1363"/>
                </a:lnTo>
                <a:moveTo>
                  <a:pt x="447" y="1577"/>
                </a:moveTo>
                <a:lnTo>
                  <a:pt x="447" y="1577"/>
                </a:lnTo>
                <a:lnTo>
                  <a:pt x="447" y="1446"/>
                </a:lnTo>
                <a:moveTo>
                  <a:pt x="427" y="1577"/>
                </a:moveTo>
                <a:lnTo>
                  <a:pt x="427" y="1577"/>
                </a:lnTo>
                <a:lnTo>
                  <a:pt x="468" y="1577"/>
                </a:lnTo>
                <a:moveTo>
                  <a:pt x="427" y="1446"/>
                </a:moveTo>
                <a:lnTo>
                  <a:pt x="427" y="1446"/>
                </a:lnTo>
                <a:lnTo>
                  <a:pt x="468" y="1446"/>
                </a:lnTo>
                <a:moveTo>
                  <a:pt x="456" y="1556"/>
                </a:moveTo>
                <a:lnTo>
                  <a:pt x="456" y="1556"/>
                </a:lnTo>
                <a:lnTo>
                  <a:pt x="456" y="1440"/>
                </a:lnTo>
                <a:moveTo>
                  <a:pt x="435" y="1556"/>
                </a:moveTo>
                <a:lnTo>
                  <a:pt x="435" y="1556"/>
                </a:lnTo>
                <a:lnTo>
                  <a:pt x="477" y="1556"/>
                </a:lnTo>
                <a:moveTo>
                  <a:pt x="435" y="1440"/>
                </a:moveTo>
                <a:lnTo>
                  <a:pt x="435" y="1440"/>
                </a:lnTo>
                <a:lnTo>
                  <a:pt x="477" y="1440"/>
                </a:lnTo>
                <a:moveTo>
                  <a:pt x="464" y="1517"/>
                </a:moveTo>
                <a:lnTo>
                  <a:pt x="464" y="1517"/>
                </a:lnTo>
                <a:lnTo>
                  <a:pt x="464" y="1378"/>
                </a:lnTo>
                <a:moveTo>
                  <a:pt x="443" y="1517"/>
                </a:moveTo>
                <a:lnTo>
                  <a:pt x="443" y="1517"/>
                </a:lnTo>
                <a:lnTo>
                  <a:pt x="485" y="1517"/>
                </a:lnTo>
                <a:moveTo>
                  <a:pt x="443" y="1378"/>
                </a:moveTo>
                <a:lnTo>
                  <a:pt x="443" y="1378"/>
                </a:lnTo>
                <a:lnTo>
                  <a:pt x="485" y="1378"/>
                </a:lnTo>
                <a:moveTo>
                  <a:pt x="473" y="1470"/>
                </a:moveTo>
                <a:lnTo>
                  <a:pt x="473" y="1470"/>
                </a:lnTo>
                <a:lnTo>
                  <a:pt x="473" y="1308"/>
                </a:lnTo>
                <a:moveTo>
                  <a:pt x="452" y="1470"/>
                </a:moveTo>
                <a:lnTo>
                  <a:pt x="452" y="1470"/>
                </a:lnTo>
                <a:lnTo>
                  <a:pt x="493" y="1470"/>
                </a:lnTo>
                <a:moveTo>
                  <a:pt x="452" y="1308"/>
                </a:moveTo>
                <a:lnTo>
                  <a:pt x="452" y="1308"/>
                </a:lnTo>
                <a:lnTo>
                  <a:pt x="493" y="1308"/>
                </a:lnTo>
                <a:moveTo>
                  <a:pt x="481" y="1542"/>
                </a:moveTo>
                <a:lnTo>
                  <a:pt x="481" y="1542"/>
                </a:lnTo>
                <a:lnTo>
                  <a:pt x="481" y="1387"/>
                </a:lnTo>
                <a:moveTo>
                  <a:pt x="461" y="1542"/>
                </a:moveTo>
                <a:lnTo>
                  <a:pt x="461" y="1542"/>
                </a:lnTo>
                <a:lnTo>
                  <a:pt x="502" y="1542"/>
                </a:lnTo>
                <a:moveTo>
                  <a:pt x="461" y="1387"/>
                </a:moveTo>
                <a:lnTo>
                  <a:pt x="461" y="1387"/>
                </a:lnTo>
                <a:lnTo>
                  <a:pt x="502" y="1387"/>
                </a:lnTo>
                <a:moveTo>
                  <a:pt x="490" y="1615"/>
                </a:moveTo>
                <a:lnTo>
                  <a:pt x="490" y="1615"/>
                </a:lnTo>
                <a:lnTo>
                  <a:pt x="490" y="1516"/>
                </a:lnTo>
                <a:moveTo>
                  <a:pt x="469" y="1615"/>
                </a:moveTo>
                <a:lnTo>
                  <a:pt x="469" y="1615"/>
                </a:lnTo>
                <a:lnTo>
                  <a:pt x="511" y="1615"/>
                </a:lnTo>
                <a:moveTo>
                  <a:pt x="469" y="1516"/>
                </a:moveTo>
                <a:lnTo>
                  <a:pt x="469" y="1516"/>
                </a:lnTo>
                <a:lnTo>
                  <a:pt x="511" y="1516"/>
                </a:lnTo>
                <a:moveTo>
                  <a:pt x="499" y="1650"/>
                </a:moveTo>
                <a:lnTo>
                  <a:pt x="499" y="1650"/>
                </a:lnTo>
                <a:lnTo>
                  <a:pt x="499" y="1552"/>
                </a:lnTo>
                <a:moveTo>
                  <a:pt x="478" y="1650"/>
                </a:moveTo>
                <a:lnTo>
                  <a:pt x="478" y="1650"/>
                </a:lnTo>
                <a:lnTo>
                  <a:pt x="519" y="1650"/>
                </a:lnTo>
                <a:moveTo>
                  <a:pt x="478" y="1552"/>
                </a:moveTo>
                <a:lnTo>
                  <a:pt x="478" y="1552"/>
                </a:lnTo>
                <a:lnTo>
                  <a:pt x="519" y="1552"/>
                </a:lnTo>
                <a:moveTo>
                  <a:pt x="507" y="1683"/>
                </a:moveTo>
                <a:lnTo>
                  <a:pt x="507" y="1683"/>
                </a:lnTo>
                <a:lnTo>
                  <a:pt x="507" y="1571"/>
                </a:lnTo>
                <a:moveTo>
                  <a:pt x="486" y="1683"/>
                </a:moveTo>
                <a:lnTo>
                  <a:pt x="486" y="1683"/>
                </a:lnTo>
                <a:lnTo>
                  <a:pt x="527" y="1683"/>
                </a:lnTo>
                <a:moveTo>
                  <a:pt x="486" y="1571"/>
                </a:moveTo>
                <a:lnTo>
                  <a:pt x="486" y="1571"/>
                </a:lnTo>
                <a:lnTo>
                  <a:pt x="527" y="1571"/>
                </a:lnTo>
                <a:moveTo>
                  <a:pt x="515" y="1746"/>
                </a:moveTo>
                <a:lnTo>
                  <a:pt x="515" y="1746"/>
                </a:lnTo>
                <a:lnTo>
                  <a:pt x="515" y="1637"/>
                </a:lnTo>
                <a:moveTo>
                  <a:pt x="495" y="1746"/>
                </a:moveTo>
                <a:lnTo>
                  <a:pt x="495" y="1746"/>
                </a:lnTo>
                <a:lnTo>
                  <a:pt x="536" y="1746"/>
                </a:lnTo>
                <a:moveTo>
                  <a:pt x="495" y="1637"/>
                </a:moveTo>
                <a:lnTo>
                  <a:pt x="495" y="1637"/>
                </a:lnTo>
                <a:lnTo>
                  <a:pt x="536" y="1637"/>
                </a:lnTo>
                <a:moveTo>
                  <a:pt x="524" y="1796"/>
                </a:moveTo>
                <a:lnTo>
                  <a:pt x="524" y="1796"/>
                </a:lnTo>
                <a:lnTo>
                  <a:pt x="524" y="1700"/>
                </a:lnTo>
                <a:moveTo>
                  <a:pt x="503" y="1796"/>
                </a:moveTo>
                <a:lnTo>
                  <a:pt x="503" y="1796"/>
                </a:lnTo>
                <a:lnTo>
                  <a:pt x="545" y="1796"/>
                </a:lnTo>
                <a:moveTo>
                  <a:pt x="503" y="1700"/>
                </a:moveTo>
                <a:lnTo>
                  <a:pt x="503" y="1700"/>
                </a:lnTo>
                <a:lnTo>
                  <a:pt x="545" y="1700"/>
                </a:lnTo>
                <a:moveTo>
                  <a:pt x="533" y="1803"/>
                </a:moveTo>
                <a:lnTo>
                  <a:pt x="533" y="1803"/>
                </a:lnTo>
                <a:lnTo>
                  <a:pt x="533" y="1704"/>
                </a:lnTo>
                <a:moveTo>
                  <a:pt x="512" y="1803"/>
                </a:moveTo>
                <a:lnTo>
                  <a:pt x="512" y="1803"/>
                </a:lnTo>
                <a:lnTo>
                  <a:pt x="553" y="1803"/>
                </a:lnTo>
                <a:moveTo>
                  <a:pt x="512" y="1704"/>
                </a:moveTo>
                <a:lnTo>
                  <a:pt x="512" y="1704"/>
                </a:lnTo>
                <a:lnTo>
                  <a:pt x="553" y="1704"/>
                </a:lnTo>
                <a:moveTo>
                  <a:pt x="541" y="1881"/>
                </a:moveTo>
                <a:lnTo>
                  <a:pt x="541" y="1881"/>
                </a:lnTo>
                <a:lnTo>
                  <a:pt x="541" y="1801"/>
                </a:lnTo>
                <a:moveTo>
                  <a:pt x="520" y="1881"/>
                </a:moveTo>
                <a:lnTo>
                  <a:pt x="520" y="1881"/>
                </a:lnTo>
                <a:lnTo>
                  <a:pt x="561" y="1881"/>
                </a:lnTo>
                <a:moveTo>
                  <a:pt x="520" y="1801"/>
                </a:moveTo>
                <a:lnTo>
                  <a:pt x="520" y="1801"/>
                </a:lnTo>
                <a:lnTo>
                  <a:pt x="561" y="1801"/>
                </a:lnTo>
                <a:moveTo>
                  <a:pt x="549" y="1951"/>
                </a:moveTo>
                <a:lnTo>
                  <a:pt x="549" y="1951"/>
                </a:lnTo>
                <a:lnTo>
                  <a:pt x="549" y="1876"/>
                </a:lnTo>
                <a:moveTo>
                  <a:pt x="529" y="1951"/>
                </a:moveTo>
                <a:lnTo>
                  <a:pt x="529" y="1951"/>
                </a:lnTo>
                <a:lnTo>
                  <a:pt x="570" y="1951"/>
                </a:lnTo>
                <a:moveTo>
                  <a:pt x="529" y="1876"/>
                </a:moveTo>
                <a:lnTo>
                  <a:pt x="529" y="1876"/>
                </a:lnTo>
                <a:lnTo>
                  <a:pt x="570" y="1876"/>
                </a:lnTo>
                <a:moveTo>
                  <a:pt x="558" y="1978"/>
                </a:moveTo>
                <a:lnTo>
                  <a:pt x="558" y="1978"/>
                </a:lnTo>
                <a:lnTo>
                  <a:pt x="558" y="1886"/>
                </a:lnTo>
                <a:moveTo>
                  <a:pt x="537" y="1978"/>
                </a:moveTo>
                <a:lnTo>
                  <a:pt x="537" y="1978"/>
                </a:lnTo>
                <a:lnTo>
                  <a:pt x="579" y="1978"/>
                </a:lnTo>
                <a:moveTo>
                  <a:pt x="537" y="1886"/>
                </a:moveTo>
                <a:lnTo>
                  <a:pt x="537" y="1886"/>
                </a:lnTo>
                <a:lnTo>
                  <a:pt x="579" y="1886"/>
                </a:lnTo>
                <a:moveTo>
                  <a:pt x="567" y="1984"/>
                </a:moveTo>
                <a:lnTo>
                  <a:pt x="567" y="1984"/>
                </a:lnTo>
                <a:lnTo>
                  <a:pt x="567" y="1879"/>
                </a:lnTo>
                <a:moveTo>
                  <a:pt x="546" y="1984"/>
                </a:moveTo>
                <a:lnTo>
                  <a:pt x="546" y="1984"/>
                </a:lnTo>
                <a:lnTo>
                  <a:pt x="587" y="1984"/>
                </a:lnTo>
                <a:moveTo>
                  <a:pt x="546" y="1879"/>
                </a:moveTo>
                <a:lnTo>
                  <a:pt x="546" y="1879"/>
                </a:lnTo>
                <a:lnTo>
                  <a:pt x="587" y="1879"/>
                </a:lnTo>
                <a:moveTo>
                  <a:pt x="575" y="2036"/>
                </a:moveTo>
                <a:lnTo>
                  <a:pt x="575" y="2036"/>
                </a:lnTo>
                <a:lnTo>
                  <a:pt x="575" y="1962"/>
                </a:lnTo>
                <a:moveTo>
                  <a:pt x="555" y="2036"/>
                </a:moveTo>
                <a:lnTo>
                  <a:pt x="555" y="2036"/>
                </a:lnTo>
                <a:lnTo>
                  <a:pt x="596" y="2036"/>
                </a:lnTo>
                <a:moveTo>
                  <a:pt x="555" y="1962"/>
                </a:moveTo>
                <a:lnTo>
                  <a:pt x="555" y="1962"/>
                </a:lnTo>
                <a:lnTo>
                  <a:pt x="596" y="1962"/>
                </a:lnTo>
                <a:moveTo>
                  <a:pt x="583" y="2050"/>
                </a:moveTo>
                <a:lnTo>
                  <a:pt x="583" y="2050"/>
                </a:lnTo>
                <a:lnTo>
                  <a:pt x="583" y="1980"/>
                </a:lnTo>
                <a:moveTo>
                  <a:pt x="563" y="2050"/>
                </a:moveTo>
                <a:lnTo>
                  <a:pt x="563" y="2050"/>
                </a:lnTo>
                <a:lnTo>
                  <a:pt x="604" y="2050"/>
                </a:lnTo>
                <a:moveTo>
                  <a:pt x="563" y="1980"/>
                </a:moveTo>
                <a:lnTo>
                  <a:pt x="563" y="1980"/>
                </a:lnTo>
                <a:lnTo>
                  <a:pt x="604" y="1980"/>
                </a:lnTo>
              </a:path>
            </a:pathLst>
          </a:custGeom>
          <a:noFill/>
          <a:ln w="4763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5" name="Freeform 78"/>
          <p:cNvSpPr>
            <a:spLocks noEditPoints="1"/>
          </p:cNvSpPr>
          <p:nvPr/>
        </p:nvSpPr>
        <p:spPr bwMode="auto">
          <a:xfrm>
            <a:off x="3481428" y="4127237"/>
            <a:ext cx="390257" cy="486127"/>
          </a:xfrm>
          <a:custGeom>
            <a:avLst/>
            <a:gdLst>
              <a:gd name="T0" fmla="*/ 0 w 306"/>
              <a:gd name="T1" fmla="*/ 164 h 392"/>
              <a:gd name="T2" fmla="*/ 30 w 306"/>
              <a:gd name="T3" fmla="*/ 177 h 392"/>
              <a:gd name="T4" fmla="*/ 50 w 306"/>
              <a:gd name="T5" fmla="*/ 177 h 392"/>
              <a:gd name="T6" fmla="*/ 38 w 306"/>
              <a:gd name="T7" fmla="*/ 218 h 392"/>
              <a:gd name="T8" fmla="*/ 18 w 306"/>
              <a:gd name="T9" fmla="*/ 153 h 392"/>
              <a:gd name="T10" fmla="*/ 46 w 306"/>
              <a:gd name="T11" fmla="*/ 181 h 392"/>
              <a:gd name="T12" fmla="*/ 26 w 306"/>
              <a:gd name="T13" fmla="*/ 181 h 392"/>
              <a:gd name="T14" fmla="*/ 34 w 306"/>
              <a:gd name="T15" fmla="*/ 278 h 392"/>
              <a:gd name="T16" fmla="*/ 76 w 306"/>
              <a:gd name="T17" fmla="*/ 217 h 392"/>
              <a:gd name="T18" fmla="*/ 43 w 306"/>
              <a:gd name="T19" fmla="*/ 284 h 392"/>
              <a:gd name="T20" fmla="*/ 72 w 306"/>
              <a:gd name="T21" fmla="*/ 277 h 392"/>
              <a:gd name="T22" fmla="*/ 93 w 306"/>
              <a:gd name="T23" fmla="*/ 277 h 392"/>
              <a:gd name="T24" fmla="*/ 81 w 306"/>
              <a:gd name="T25" fmla="*/ 295 h 392"/>
              <a:gd name="T26" fmla="*/ 60 w 306"/>
              <a:gd name="T27" fmla="*/ 208 h 392"/>
              <a:gd name="T28" fmla="*/ 89 w 306"/>
              <a:gd name="T29" fmla="*/ 231 h 392"/>
              <a:gd name="T30" fmla="*/ 68 w 306"/>
              <a:gd name="T31" fmla="*/ 231 h 392"/>
              <a:gd name="T32" fmla="*/ 77 w 306"/>
              <a:gd name="T33" fmla="*/ 342 h 392"/>
              <a:gd name="T34" fmla="*/ 118 w 306"/>
              <a:gd name="T35" fmla="*/ 270 h 392"/>
              <a:gd name="T36" fmla="*/ 86 w 306"/>
              <a:gd name="T37" fmla="*/ 361 h 392"/>
              <a:gd name="T38" fmla="*/ 115 w 306"/>
              <a:gd name="T39" fmla="*/ 365 h 392"/>
              <a:gd name="T40" fmla="*/ 136 w 306"/>
              <a:gd name="T41" fmla="*/ 365 h 392"/>
              <a:gd name="T42" fmla="*/ 124 w 306"/>
              <a:gd name="T43" fmla="*/ 378 h 392"/>
              <a:gd name="T44" fmla="*/ 103 w 306"/>
              <a:gd name="T45" fmla="*/ 332 h 392"/>
              <a:gd name="T46" fmla="*/ 132 w 306"/>
              <a:gd name="T47" fmla="*/ 308 h 392"/>
              <a:gd name="T48" fmla="*/ 111 w 306"/>
              <a:gd name="T49" fmla="*/ 308 h 392"/>
              <a:gd name="T50" fmla="*/ 120 w 306"/>
              <a:gd name="T51" fmla="*/ 370 h 392"/>
              <a:gd name="T52" fmla="*/ 161 w 306"/>
              <a:gd name="T53" fmla="*/ 280 h 392"/>
              <a:gd name="T54" fmla="*/ 128 w 306"/>
              <a:gd name="T55" fmla="*/ 378 h 392"/>
              <a:gd name="T56" fmla="*/ 158 w 306"/>
              <a:gd name="T57" fmla="*/ 371 h 392"/>
              <a:gd name="T58" fmla="*/ 178 w 306"/>
              <a:gd name="T59" fmla="*/ 371 h 392"/>
              <a:gd name="T60" fmla="*/ 166 w 306"/>
              <a:gd name="T61" fmla="*/ 392 h 392"/>
              <a:gd name="T62" fmla="*/ 145 w 306"/>
              <a:gd name="T63" fmla="*/ 326 h 392"/>
              <a:gd name="T64" fmla="*/ 174 w 306"/>
              <a:gd name="T65" fmla="*/ 310 h 392"/>
              <a:gd name="T66" fmla="*/ 154 w 306"/>
              <a:gd name="T67" fmla="*/ 310 h 392"/>
              <a:gd name="T68" fmla="*/ 162 w 306"/>
              <a:gd name="T69" fmla="*/ 332 h 392"/>
              <a:gd name="T70" fmla="*/ 204 w 306"/>
              <a:gd name="T71" fmla="*/ 282 h 392"/>
              <a:gd name="T72" fmla="*/ 171 w 306"/>
              <a:gd name="T73" fmla="*/ 355 h 392"/>
              <a:gd name="T74" fmla="*/ 200 w 306"/>
              <a:gd name="T75" fmla="*/ 346 h 392"/>
              <a:gd name="T76" fmla="*/ 221 w 306"/>
              <a:gd name="T77" fmla="*/ 346 h 392"/>
              <a:gd name="T78" fmla="*/ 208 w 306"/>
              <a:gd name="T79" fmla="*/ 359 h 392"/>
              <a:gd name="T80" fmla="*/ 188 w 306"/>
              <a:gd name="T81" fmla="*/ 294 h 392"/>
              <a:gd name="T82" fmla="*/ 217 w 306"/>
              <a:gd name="T83" fmla="*/ 265 h 392"/>
              <a:gd name="T84" fmla="*/ 196 w 306"/>
              <a:gd name="T85" fmla="*/ 265 h 392"/>
              <a:gd name="T86" fmla="*/ 205 w 306"/>
              <a:gd name="T87" fmla="*/ 350 h 392"/>
              <a:gd name="T88" fmla="*/ 246 w 306"/>
              <a:gd name="T89" fmla="*/ 266 h 392"/>
              <a:gd name="T90" fmla="*/ 214 w 306"/>
              <a:gd name="T91" fmla="*/ 310 h 392"/>
              <a:gd name="T92" fmla="*/ 242 w 306"/>
              <a:gd name="T93" fmla="*/ 323 h 392"/>
              <a:gd name="T94" fmla="*/ 263 w 306"/>
              <a:gd name="T95" fmla="*/ 323 h 392"/>
              <a:gd name="T96" fmla="*/ 251 w 306"/>
              <a:gd name="T97" fmla="*/ 314 h 392"/>
              <a:gd name="T98" fmla="*/ 230 w 306"/>
              <a:gd name="T99" fmla="*/ 252 h 392"/>
              <a:gd name="T100" fmla="*/ 260 w 306"/>
              <a:gd name="T101" fmla="*/ 0 h 392"/>
              <a:gd name="T102" fmla="*/ 239 w 306"/>
              <a:gd name="T103" fmla="*/ 0 h 392"/>
              <a:gd name="T104" fmla="*/ 248 w 306"/>
              <a:gd name="T105" fmla="*/ 314 h 392"/>
              <a:gd name="T106" fmla="*/ 289 w 306"/>
              <a:gd name="T107" fmla="*/ 132 h 392"/>
              <a:gd name="T108" fmla="*/ 256 w 306"/>
              <a:gd name="T109" fmla="*/ 258 h 392"/>
              <a:gd name="T110" fmla="*/ 285 w 306"/>
              <a:gd name="T111" fmla="*/ 206 h 392"/>
              <a:gd name="T112" fmla="*/ 306 w 306"/>
              <a:gd name="T113" fmla="*/ 206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06" h="392">
                <a:moveTo>
                  <a:pt x="21" y="164"/>
                </a:moveTo>
                <a:lnTo>
                  <a:pt x="21" y="164"/>
                </a:lnTo>
                <a:lnTo>
                  <a:pt x="21" y="90"/>
                </a:lnTo>
                <a:moveTo>
                  <a:pt x="0" y="164"/>
                </a:moveTo>
                <a:lnTo>
                  <a:pt x="0" y="164"/>
                </a:lnTo>
                <a:lnTo>
                  <a:pt x="42" y="164"/>
                </a:lnTo>
                <a:moveTo>
                  <a:pt x="0" y="90"/>
                </a:moveTo>
                <a:lnTo>
                  <a:pt x="0" y="90"/>
                </a:lnTo>
                <a:lnTo>
                  <a:pt x="42" y="90"/>
                </a:lnTo>
                <a:moveTo>
                  <a:pt x="30" y="177"/>
                </a:moveTo>
                <a:lnTo>
                  <a:pt x="30" y="177"/>
                </a:lnTo>
                <a:lnTo>
                  <a:pt x="30" y="90"/>
                </a:lnTo>
                <a:moveTo>
                  <a:pt x="9" y="177"/>
                </a:moveTo>
                <a:lnTo>
                  <a:pt x="9" y="177"/>
                </a:lnTo>
                <a:lnTo>
                  <a:pt x="50" y="177"/>
                </a:lnTo>
                <a:moveTo>
                  <a:pt x="9" y="90"/>
                </a:moveTo>
                <a:lnTo>
                  <a:pt x="9" y="90"/>
                </a:lnTo>
                <a:lnTo>
                  <a:pt x="50" y="90"/>
                </a:lnTo>
                <a:moveTo>
                  <a:pt x="38" y="218"/>
                </a:moveTo>
                <a:lnTo>
                  <a:pt x="38" y="218"/>
                </a:lnTo>
                <a:lnTo>
                  <a:pt x="38" y="153"/>
                </a:lnTo>
                <a:moveTo>
                  <a:pt x="18" y="218"/>
                </a:moveTo>
                <a:lnTo>
                  <a:pt x="18" y="218"/>
                </a:lnTo>
                <a:lnTo>
                  <a:pt x="59" y="218"/>
                </a:lnTo>
                <a:moveTo>
                  <a:pt x="18" y="153"/>
                </a:moveTo>
                <a:lnTo>
                  <a:pt x="18" y="153"/>
                </a:lnTo>
                <a:lnTo>
                  <a:pt x="59" y="153"/>
                </a:lnTo>
                <a:moveTo>
                  <a:pt x="46" y="244"/>
                </a:moveTo>
                <a:lnTo>
                  <a:pt x="46" y="244"/>
                </a:lnTo>
                <a:lnTo>
                  <a:pt x="46" y="181"/>
                </a:lnTo>
                <a:moveTo>
                  <a:pt x="26" y="244"/>
                </a:moveTo>
                <a:lnTo>
                  <a:pt x="26" y="244"/>
                </a:lnTo>
                <a:lnTo>
                  <a:pt x="67" y="244"/>
                </a:lnTo>
                <a:moveTo>
                  <a:pt x="26" y="181"/>
                </a:moveTo>
                <a:lnTo>
                  <a:pt x="26" y="181"/>
                </a:lnTo>
                <a:lnTo>
                  <a:pt x="67" y="181"/>
                </a:lnTo>
                <a:moveTo>
                  <a:pt x="55" y="278"/>
                </a:moveTo>
                <a:lnTo>
                  <a:pt x="55" y="278"/>
                </a:lnTo>
                <a:lnTo>
                  <a:pt x="55" y="217"/>
                </a:lnTo>
                <a:moveTo>
                  <a:pt x="34" y="278"/>
                </a:moveTo>
                <a:lnTo>
                  <a:pt x="34" y="278"/>
                </a:lnTo>
                <a:lnTo>
                  <a:pt x="76" y="278"/>
                </a:lnTo>
                <a:moveTo>
                  <a:pt x="34" y="217"/>
                </a:moveTo>
                <a:lnTo>
                  <a:pt x="34" y="217"/>
                </a:lnTo>
                <a:lnTo>
                  <a:pt x="76" y="217"/>
                </a:lnTo>
                <a:moveTo>
                  <a:pt x="64" y="284"/>
                </a:moveTo>
                <a:lnTo>
                  <a:pt x="64" y="284"/>
                </a:lnTo>
                <a:lnTo>
                  <a:pt x="64" y="222"/>
                </a:lnTo>
                <a:moveTo>
                  <a:pt x="43" y="284"/>
                </a:moveTo>
                <a:lnTo>
                  <a:pt x="43" y="284"/>
                </a:lnTo>
                <a:lnTo>
                  <a:pt x="84" y="284"/>
                </a:lnTo>
                <a:moveTo>
                  <a:pt x="43" y="222"/>
                </a:moveTo>
                <a:lnTo>
                  <a:pt x="43" y="222"/>
                </a:lnTo>
                <a:lnTo>
                  <a:pt x="84" y="222"/>
                </a:lnTo>
                <a:moveTo>
                  <a:pt x="72" y="277"/>
                </a:moveTo>
                <a:lnTo>
                  <a:pt x="72" y="277"/>
                </a:lnTo>
                <a:lnTo>
                  <a:pt x="72" y="203"/>
                </a:lnTo>
                <a:moveTo>
                  <a:pt x="52" y="277"/>
                </a:moveTo>
                <a:lnTo>
                  <a:pt x="52" y="277"/>
                </a:lnTo>
                <a:lnTo>
                  <a:pt x="93" y="277"/>
                </a:lnTo>
                <a:moveTo>
                  <a:pt x="52" y="203"/>
                </a:moveTo>
                <a:lnTo>
                  <a:pt x="52" y="203"/>
                </a:lnTo>
                <a:lnTo>
                  <a:pt x="93" y="203"/>
                </a:lnTo>
                <a:moveTo>
                  <a:pt x="81" y="295"/>
                </a:moveTo>
                <a:lnTo>
                  <a:pt x="81" y="295"/>
                </a:lnTo>
                <a:lnTo>
                  <a:pt x="81" y="208"/>
                </a:lnTo>
                <a:moveTo>
                  <a:pt x="60" y="295"/>
                </a:moveTo>
                <a:lnTo>
                  <a:pt x="60" y="295"/>
                </a:lnTo>
                <a:lnTo>
                  <a:pt x="102" y="295"/>
                </a:lnTo>
                <a:moveTo>
                  <a:pt x="60" y="208"/>
                </a:moveTo>
                <a:lnTo>
                  <a:pt x="60" y="208"/>
                </a:lnTo>
                <a:lnTo>
                  <a:pt x="102" y="208"/>
                </a:lnTo>
                <a:moveTo>
                  <a:pt x="89" y="323"/>
                </a:moveTo>
                <a:lnTo>
                  <a:pt x="89" y="323"/>
                </a:lnTo>
                <a:lnTo>
                  <a:pt x="89" y="231"/>
                </a:lnTo>
                <a:moveTo>
                  <a:pt x="68" y="323"/>
                </a:moveTo>
                <a:lnTo>
                  <a:pt x="68" y="323"/>
                </a:lnTo>
                <a:lnTo>
                  <a:pt x="110" y="323"/>
                </a:lnTo>
                <a:moveTo>
                  <a:pt x="68" y="231"/>
                </a:moveTo>
                <a:lnTo>
                  <a:pt x="68" y="231"/>
                </a:lnTo>
                <a:lnTo>
                  <a:pt x="110" y="231"/>
                </a:lnTo>
                <a:moveTo>
                  <a:pt x="98" y="342"/>
                </a:moveTo>
                <a:lnTo>
                  <a:pt x="98" y="342"/>
                </a:lnTo>
                <a:lnTo>
                  <a:pt x="98" y="270"/>
                </a:lnTo>
                <a:moveTo>
                  <a:pt x="77" y="342"/>
                </a:moveTo>
                <a:lnTo>
                  <a:pt x="77" y="342"/>
                </a:lnTo>
                <a:lnTo>
                  <a:pt x="118" y="342"/>
                </a:lnTo>
                <a:moveTo>
                  <a:pt x="77" y="270"/>
                </a:moveTo>
                <a:lnTo>
                  <a:pt x="77" y="270"/>
                </a:lnTo>
                <a:lnTo>
                  <a:pt x="118" y="270"/>
                </a:lnTo>
                <a:moveTo>
                  <a:pt x="106" y="361"/>
                </a:moveTo>
                <a:lnTo>
                  <a:pt x="106" y="361"/>
                </a:lnTo>
                <a:lnTo>
                  <a:pt x="106" y="284"/>
                </a:lnTo>
                <a:moveTo>
                  <a:pt x="86" y="361"/>
                </a:moveTo>
                <a:lnTo>
                  <a:pt x="86" y="361"/>
                </a:lnTo>
                <a:lnTo>
                  <a:pt x="127" y="361"/>
                </a:lnTo>
                <a:moveTo>
                  <a:pt x="86" y="284"/>
                </a:moveTo>
                <a:lnTo>
                  <a:pt x="86" y="284"/>
                </a:lnTo>
                <a:lnTo>
                  <a:pt x="127" y="284"/>
                </a:lnTo>
                <a:moveTo>
                  <a:pt x="115" y="365"/>
                </a:moveTo>
                <a:lnTo>
                  <a:pt x="115" y="365"/>
                </a:lnTo>
                <a:lnTo>
                  <a:pt x="115" y="316"/>
                </a:lnTo>
                <a:moveTo>
                  <a:pt x="94" y="365"/>
                </a:moveTo>
                <a:lnTo>
                  <a:pt x="94" y="365"/>
                </a:lnTo>
                <a:lnTo>
                  <a:pt x="136" y="365"/>
                </a:lnTo>
                <a:moveTo>
                  <a:pt x="94" y="316"/>
                </a:moveTo>
                <a:lnTo>
                  <a:pt x="94" y="316"/>
                </a:lnTo>
                <a:lnTo>
                  <a:pt x="136" y="316"/>
                </a:lnTo>
                <a:moveTo>
                  <a:pt x="124" y="378"/>
                </a:moveTo>
                <a:lnTo>
                  <a:pt x="124" y="378"/>
                </a:lnTo>
                <a:lnTo>
                  <a:pt x="124" y="332"/>
                </a:lnTo>
                <a:moveTo>
                  <a:pt x="103" y="378"/>
                </a:moveTo>
                <a:lnTo>
                  <a:pt x="103" y="378"/>
                </a:lnTo>
                <a:lnTo>
                  <a:pt x="144" y="378"/>
                </a:lnTo>
                <a:moveTo>
                  <a:pt x="103" y="332"/>
                </a:moveTo>
                <a:lnTo>
                  <a:pt x="103" y="332"/>
                </a:lnTo>
                <a:lnTo>
                  <a:pt x="144" y="332"/>
                </a:lnTo>
                <a:moveTo>
                  <a:pt x="132" y="361"/>
                </a:moveTo>
                <a:lnTo>
                  <a:pt x="132" y="361"/>
                </a:lnTo>
                <a:lnTo>
                  <a:pt x="132" y="308"/>
                </a:lnTo>
                <a:moveTo>
                  <a:pt x="111" y="361"/>
                </a:moveTo>
                <a:lnTo>
                  <a:pt x="111" y="361"/>
                </a:lnTo>
                <a:lnTo>
                  <a:pt x="152" y="361"/>
                </a:lnTo>
                <a:moveTo>
                  <a:pt x="111" y="308"/>
                </a:moveTo>
                <a:lnTo>
                  <a:pt x="111" y="308"/>
                </a:lnTo>
                <a:lnTo>
                  <a:pt x="152" y="308"/>
                </a:lnTo>
                <a:moveTo>
                  <a:pt x="140" y="370"/>
                </a:moveTo>
                <a:lnTo>
                  <a:pt x="140" y="370"/>
                </a:lnTo>
                <a:lnTo>
                  <a:pt x="140" y="280"/>
                </a:lnTo>
                <a:moveTo>
                  <a:pt x="120" y="370"/>
                </a:moveTo>
                <a:lnTo>
                  <a:pt x="120" y="370"/>
                </a:lnTo>
                <a:lnTo>
                  <a:pt x="161" y="370"/>
                </a:lnTo>
                <a:moveTo>
                  <a:pt x="120" y="280"/>
                </a:moveTo>
                <a:lnTo>
                  <a:pt x="120" y="280"/>
                </a:lnTo>
                <a:lnTo>
                  <a:pt x="161" y="280"/>
                </a:lnTo>
                <a:moveTo>
                  <a:pt x="149" y="378"/>
                </a:moveTo>
                <a:lnTo>
                  <a:pt x="149" y="378"/>
                </a:lnTo>
                <a:lnTo>
                  <a:pt x="149" y="310"/>
                </a:lnTo>
                <a:moveTo>
                  <a:pt x="128" y="378"/>
                </a:moveTo>
                <a:lnTo>
                  <a:pt x="128" y="378"/>
                </a:lnTo>
                <a:lnTo>
                  <a:pt x="170" y="378"/>
                </a:lnTo>
                <a:moveTo>
                  <a:pt x="128" y="310"/>
                </a:moveTo>
                <a:lnTo>
                  <a:pt x="128" y="310"/>
                </a:lnTo>
                <a:lnTo>
                  <a:pt x="170" y="310"/>
                </a:lnTo>
                <a:moveTo>
                  <a:pt x="158" y="371"/>
                </a:moveTo>
                <a:lnTo>
                  <a:pt x="158" y="371"/>
                </a:lnTo>
                <a:lnTo>
                  <a:pt x="158" y="270"/>
                </a:lnTo>
                <a:moveTo>
                  <a:pt x="137" y="371"/>
                </a:moveTo>
                <a:lnTo>
                  <a:pt x="137" y="371"/>
                </a:lnTo>
                <a:lnTo>
                  <a:pt x="178" y="371"/>
                </a:lnTo>
                <a:moveTo>
                  <a:pt x="137" y="270"/>
                </a:moveTo>
                <a:lnTo>
                  <a:pt x="137" y="270"/>
                </a:lnTo>
                <a:lnTo>
                  <a:pt x="178" y="270"/>
                </a:lnTo>
                <a:moveTo>
                  <a:pt x="166" y="392"/>
                </a:moveTo>
                <a:lnTo>
                  <a:pt x="166" y="392"/>
                </a:lnTo>
                <a:lnTo>
                  <a:pt x="166" y="326"/>
                </a:lnTo>
                <a:moveTo>
                  <a:pt x="145" y="392"/>
                </a:moveTo>
                <a:lnTo>
                  <a:pt x="145" y="392"/>
                </a:lnTo>
                <a:lnTo>
                  <a:pt x="186" y="392"/>
                </a:lnTo>
                <a:moveTo>
                  <a:pt x="145" y="326"/>
                </a:moveTo>
                <a:lnTo>
                  <a:pt x="145" y="326"/>
                </a:lnTo>
                <a:lnTo>
                  <a:pt x="186" y="326"/>
                </a:lnTo>
                <a:moveTo>
                  <a:pt x="174" y="361"/>
                </a:moveTo>
                <a:lnTo>
                  <a:pt x="174" y="361"/>
                </a:lnTo>
                <a:lnTo>
                  <a:pt x="174" y="310"/>
                </a:lnTo>
                <a:moveTo>
                  <a:pt x="154" y="361"/>
                </a:moveTo>
                <a:lnTo>
                  <a:pt x="154" y="361"/>
                </a:lnTo>
                <a:lnTo>
                  <a:pt x="195" y="361"/>
                </a:lnTo>
                <a:moveTo>
                  <a:pt x="154" y="310"/>
                </a:moveTo>
                <a:lnTo>
                  <a:pt x="154" y="310"/>
                </a:lnTo>
                <a:lnTo>
                  <a:pt x="195" y="310"/>
                </a:lnTo>
                <a:moveTo>
                  <a:pt x="183" y="332"/>
                </a:moveTo>
                <a:lnTo>
                  <a:pt x="183" y="332"/>
                </a:lnTo>
                <a:lnTo>
                  <a:pt x="183" y="282"/>
                </a:lnTo>
                <a:moveTo>
                  <a:pt x="162" y="332"/>
                </a:moveTo>
                <a:lnTo>
                  <a:pt x="162" y="332"/>
                </a:lnTo>
                <a:lnTo>
                  <a:pt x="204" y="332"/>
                </a:lnTo>
                <a:moveTo>
                  <a:pt x="162" y="282"/>
                </a:moveTo>
                <a:lnTo>
                  <a:pt x="162" y="282"/>
                </a:lnTo>
                <a:lnTo>
                  <a:pt x="204" y="282"/>
                </a:lnTo>
                <a:moveTo>
                  <a:pt x="192" y="355"/>
                </a:moveTo>
                <a:lnTo>
                  <a:pt x="192" y="355"/>
                </a:lnTo>
                <a:lnTo>
                  <a:pt x="192" y="206"/>
                </a:lnTo>
                <a:moveTo>
                  <a:pt x="171" y="355"/>
                </a:moveTo>
                <a:lnTo>
                  <a:pt x="171" y="355"/>
                </a:lnTo>
                <a:lnTo>
                  <a:pt x="212" y="355"/>
                </a:lnTo>
                <a:moveTo>
                  <a:pt x="171" y="206"/>
                </a:moveTo>
                <a:lnTo>
                  <a:pt x="171" y="206"/>
                </a:lnTo>
                <a:lnTo>
                  <a:pt x="212" y="206"/>
                </a:lnTo>
                <a:moveTo>
                  <a:pt x="200" y="346"/>
                </a:moveTo>
                <a:lnTo>
                  <a:pt x="200" y="346"/>
                </a:lnTo>
                <a:lnTo>
                  <a:pt x="200" y="278"/>
                </a:lnTo>
                <a:moveTo>
                  <a:pt x="180" y="346"/>
                </a:moveTo>
                <a:lnTo>
                  <a:pt x="180" y="346"/>
                </a:lnTo>
                <a:lnTo>
                  <a:pt x="221" y="346"/>
                </a:lnTo>
                <a:moveTo>
                  <a:pt x="180" y="278"/>
                </a:moveTo>
                <a:lnTo>
                  <a:pt x="180" y="278"/>
                </a:lnTo>
                <a:lnTo>
                  <a:pt x="221" y="278"/>
                </a:lnTo>
                <a:moveTo>
                  <a:pt x="208" y="359"/>
                </a:moveTo>
                <a:lnTo>
                  <a:pt x="208" y="359"/>
                </a:lnTo>
                <a:lnTo>
                  <a:pt x="208" y="294"/>
                </a:lnTo>
                <a:moveTo>
                  <a:pt x="188" y="359"/>
                </a:moveTo>
                <a:lnTo>
                  <a:pt x="188" y="359"/>
                </a:lnTo>
                <a:lnTo>
                  <a:pt x="229" y="359"/>
                </a:lnTo>
                <a:moveTo>
                  <a:pt x="188" y="294"/>
                </a:moveTo>
                <a:lnTo>
                  <a:pt x="188" y="294"/>
                </a:lnTo>
                <a:lnTo>
                  <a:pt x="229" y="294"/>
                </a:lnTo>
                <a:moveTo>
                  <a:pt x="217" y="369"/>
                </a:moveTo>
                <a:lnTo>
                  <a:pt x="217" y="369"/>
                </a:lnTo>
                <a:lnTo>
                  <a:pt x="217" y="265"/>
                </a:lnTo>
                <a:moveTo>
                  <a:pt x="196" y="369"/>
                </a:moveTo>
                <a:lnTo>
                  <a:pt x="196" y="369"/>
                </a:lnTo>
                <a:lnTo>
                  <a:pt x="238" y="369"/>
                </a:lnTo>
                <a:moveTo>
                  <a:pt x="196" y="265"/>
                </a:moveTo>
                <a:lnTo>
                  <a:pt x="196" y="265"/>
                </a:lnTo>
                <a:lnTo>
                  <a:pt x="238" y="265"/>
                </a:lnTo>
                <a:moveTo>
                  <a:pt x="226" y="350"/>
                </a:moveTo>
                <a:lnTo>
                  <a:pt x="226" y="350"/>
                </a:lnTo>
                <a:lnTo>
                  <a:pt x="226" y="266"/>
                </a:lnTo>
                <a:moveTo>
                  <a:pt x="205" y="350"/>
                </a:moveTo>
                <a:lnTo>
                  <a:pt x="205" y="350"/>
                </a:lnTo>
                <a:lnTo>
                  <a:pt x="246" y="350"/>
                </a:lnTo>
                <a:moveTo>
                  <a:pt x="205" y="266"/>
                </a:moveTo>
                <a:lnTo>
                  <a:pt x="205" y="266"/>
                </a:lnTo>
                <a:lnTo>
                  <a:pt x="246" y="266"/>
                </a:lnTo>
                <a:moveTo>
                  <a:pt x="234" y="310"/>
                </a:moveTo>
                <a:lnTo>
                  <a:pt x="234" y="310"/>
                </a:lnTo>
                <a:lnTo>
                  <a:pt x="234" y="196"/>
                </a:lnTo>
                <a:moveTo>
                  <a:pt x="214" y="310"/>
                </a:moveTo>
                <a:lnTo>
                  <a:pt x="214" y="310"/>
                </a:lnTo>
                <a:lnTo>
                  <a:pt x="255" y="310"/>
                </a:lnTo>
                <a:moveTo>
                  <a:pt x="214" y="196"/>
                </a:moveTo>
                <a:lnTo>
                  <a:pt x="214" y="196"/>
                </a:lnTo>
                <a:lnTo>
                  <a:pt x="255" y="196"/>
                </a:lnTo>
                <a:moveTo>
                  <a:pt x="242" y="323"/>
                </a:moveTo>
                <a:lnTo>
                  <a:pt x="242" y="323"/>
                </a:lnTo>
                <a:lnTo>
                  <a:pt x="242" y="255"/>
                </a:lnTo>
                <a:moveTo>
                  <a:pt x="222" y="323"/>
                </a:moveTo>
                <a:lnTo>
                  <a:pt x="222" y="323"/>
                </a:lnTo>
                <a:lnTo>
                  <a:pt x="263" y="323"/>
                </a:lnTo>
                <a:moveTo>
                  <a:pt x="222" y="255"/>
                </a:moveTo>
                <a:lnTo>
                  <a:pt x="222" y="255"/>
                </a:lnTo>
                <a:lnTo>
                  <a:pt x="263" y="255"/>
                </a:lnTo>
                <a:moveTo>
                  <a:pt x="251" y="314"/>
                </a:moveTo>
                <a:lnTo>
                  <a:pt x="251" y="314"/>
                </a:lnTo>
                <a:lnTo>
                  <a:pt x="251" y="252"/>
                </a:lnTo>
                <a:moveTo>
                  <a:pt x="230" y="314"/>
                </a:moveTo>
                <a:lnTo>
                  <a:pt x="230" y="314"/>
                </a:lnTo>
                <a:lnTo>
                  <a:pt x="272" y="314"/>
                </a:lnTo>
                <a:moveTo>
                  <a:pt x="230" y="252"/>
                </a:moveTo>
                <a:lnTo>
                  <a:pt x="230" y="252"/>
                </a:lnTo>
                <a:lnTo>
                  <a:pt x="272" y="252"/>
                </a:lnTo>
                <a:moveTo>
                  <a:pt x="260" y="281"/>
                </a:moveTo>
                <a:lnTo>
                  <a:pt x="260" y="281"/>
                </a:lnTo>
                <a:lnTo>
                  <a:pt x="260" y="0"/>
                </a:lnTo>
                <a:moveTo>
                  <a:pt x="239" y="281"/>
                </a:moveTo>
                <a:lnTo>
                  <a:pt x="239" y="281"/>
                </a:lnTo>
                <a:lnTo>
                  <a:pt x="280" y="281"/>
                </a:lnTo>
                <a:moveTo>
                  <a:pt x="239" y="0"/>
                </a:moveTo>
                <a:lnTo>
                  <a:pt x="239" y="0"/>
                </a:lnTo>
                <a:lnTo>
                  <a:pt x="280" y="0"/>
                </a:lnTo>
                <a:moveTo>
                  <a:pt x="268" y="314"/>
                </a:moveTo>
                <a:lnTo>
                  <a:pt x="268" y="314"/>
                </a:lnTo>
                <a:lnTo>
                  <a:pt x="268" y="132"/>
                </a:lnTo>
                <a:moveTo>
                  <a:pt x="248" y="314"/>
                </a:moveTo>
                <a:lnTo>
                  <a:pt x="248" y="314"/>
                </a:lnTo>
                <a:lnTo>
                  <a:pt x="289" y="314"/>
                </a:lnTo>
                <a:moveTo>
                  <a:pt x="248" y="132"/>
                </a:moveTo>
                <a:lnTo>
                  <a:pt x="248" y="132"/>
                </a:lnTo>
                <a:lnTo>
                  <a:pt x="289" y="132"/>
                </a:lnTo>
                <a:moveTo>
                  <a:pt x="277" y="258"/>
                </a:moveTo>
                <a:lnTo>
                  <a:pt x="277" y="258"/>
                </a:lnTo>
                <a:lnTo>
                  <a:pt x="277" y="160"/>
                </a:lnTo>
                <a:moveTo>
                  <a:pt x="256" y="258"/>
                </a:moveTo>
                <a:lnTo>
                  <a:pt x="256" y="258"/>
                </a:lnTo>
                <a:lnTo>
                  <a:pt x="298" y="258"/>
                </a:lnTo>
                <a:moveTo>
                  <a:pt x="256" y="160"/>
                </a:moveTo>
                <a:lnTo>
                  <a:pt x="256" y="160"/>
                </a:lnTo>
                <a:lnTo>
                  <a:pt x="298" y="160"/>
                </a:lnTo>
                <a:moveTo>
                  <a:pt x="285" y="206"/>
                </a:moveTo>
                <a:lnTo>
                  <a:pt x="285" y="206"/>
                </a:lnTo>
                <a:lnTo>
                  <a:pt x="285" y="60"/>
                </a:lnTo>
                <a:moveTo>
                  <a:pt x="264" y="206"/>
                </a:moveTo>
                <a:lnTo>
                  <a:pt x="264" y="206"/>
                </a:lnTo>
                <a:lnTo>
                  <a:pt x="306" y="206"/>
                </a:lnTo>
                <a:moveTo>
                  <a:pt x="264" y="60"/>
                </a:moveTo>
                <a:lnTo>
                  <a:pt x="264" y="60"/>
                </a:lnTo>
                <a:lnTo>
                  <a:pt x="306" y="60"/>
                </a:lnTo>
              </a:path>
            </a:pathLst>
          </a:custGeom>
          <a:noFill/>
          <a:ln w="4763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" name="Freeform 79"/>
          <p:cNvSpPr>
            <a:spLocks noEditPoints="1"/>
          </p:cNvSpPr>
          <p:nvPr/>
        </p:nvSpPr>
        <p:spPr bwMode="auto">
          <a:xfrm>
            <a:off x="3100432" y="1817173"/>
            <a:ext cx="347924" cy="2112535"/>
          </a:xfrm>
          <a:custGeom>
            <a:avLst/>
            <a:gdLst>
              <a:gd name="T0" fmla="*/ 21 w 272"/>
              <a:gd name="T1" fmla="*/ 404 h 1704"/>
              <a:gd name="T2" fmla="*/ 42 w 272"/>
              <a:gd name="T3" fmla="*/ 425 h 1704"/>
              <a:gd name="T4" fmla="*/ 30 w 272"/>
              <a:gd name="T5" fmla="*/ 0 h 1704"/>
              <a:gd name="T6" fmla="*/ 51 w 272"/>
              <a:gd name="T7" fmla="*/ 21 h 1704"/>
              <a:gd name="T8" fmla="*/ 38 w 272"/>
              <a:gd name="T9" fmla="*/ 93 h 1704"/>
              <a:gd name="T10" fmla="*/ 59 w 272"/>
              <a:gd name="T11" fmla="*/ 114 h 1704"/>
              <a:gd name="T12" fmla="*/ 46 w 272"/>
              <a:gd name="T13" fmla="*/ 310 h 1704"/>
              <a:gd name="T14" fmla="*/ 67 w 272"/>
              <a:gd name="T15" fmla="*/ 331 h 1704"/>
              <a:gd name="T16" fmla="*/ 55 w 272"/>
              <a:gd name="T17" fmla="*/ 529 h 1704"/>
              <a:gd name="T18" fmla="*/ 76 w 272"/>
              <a:gd name="T19" fmla="*/ 550 h 1704"/>
              <a:gd name="T20" fmla="*/ 64 w 272"/>
              <a:gd name="T21" fmla="*/ 706 h 1704"/>
              <a:gd name="T22" fmla="*/ 85 w 272"/>
              <a:gd name="T23" fmla="*/ 727 h 1704"/>
              <a:gd name="T24" fmla="*/ 72 w 272"/>
              <a:gd name="T25" fmla="*/ 836 h 1704"/>
              <a:gd name="T26" fmla="*/ 93 w 272"/>
              <a:gd name="T27" fmla="*/ 857 h 1704"/>
              <a:gd name="T28" fmla="*/ 80 w 272"/>
              <a:gd name="T29" fmla="*/ 898 h 1704"/>
              <a:gd name="T30" fmla="*/ 101 w 272"/>
              <a:gd name="T31" fmla="*/ 919 h 1704"/>
              <a:gd name="T32" fmla="*/ 89 w 272"/>
              <a:gd name="T33" fmla="*/ 964 h 1704"/>
              <a:gd name="T34" fmla="*/ 110 w 272"/>
              <a:gd name="T35" fmla="*/ 985 h 1704"/>
              <a:gd name="T36" fmla="*/ 98 w 272"/>
              <a:gd name="T37" fmla="*/ 857 h 1704"/>
              <a:gd name="T38" fmla="*/ 119 w 272"/>
              <a:gd name="T39" fmla="*/ 878 h 1704"/>
              <a:gd name="T40" fmla="*/ 106 w 272"/>
              <a:gd name="T41" fmla="*/ 894 h 1704"/>
              <a:gd name="T42" fmla="*/ 127 w 272"/>
              <a:gd name="T43" fmla="*/ 915 h 1704"/>
              <a:gd name="T44" fmla="*/ 114 w 272"/>
              <a:gd name="T45" fmla="*/ 1109 h 1704"/>
              <a:gd name="T46" fmla="*/ 135 w 272"/>
              <a:gd name="T47" fmla="*/ 1130 h 1704"/>
              <a:gd name="T48" fmla="*/ 123 w 272"/>
              <a:gd name="T49" fmla="*/ 1132 h 1704"/>
              <a:gd name="T50" fmla="*/ 144 w 272"/>
              <a:gd name="T51" fmla="*/ 1153 h 1704"/>
              <a:gd name="T52" fmla="*/ 132 w 272"/>
              <a:gd name="T53" fmla="*/ 1178 h 1704"/>
              <a:gd name="T54" fmla="*/ 153 w 272"/>
              <a:gd name="T55" fmla="*/ 1199 h 1704"/>
              <a:gd name="T56" fmla="*/ 140 w 272"/>
              <a:gd name="T57" fmla="*/ 1111 h 1704"/>
              <a:gd name="T58" fmla="*/ 161 w 272"/>
              <a:gd name="T59" fmla="*/ 1132 h 1704"/>
              <a:gd name="T60" fmla="*/ 149 w 272"/>
              <a:gd name="T61" fmla="*/ 1191 h 1704"/>
              <a:gd name="T62" fmla="*/ 170 w 272"/>
              <a:gd name="T63" fmla="*/ 1212 h 1704"/>
              <a:gd name="T64" fmla="*/ 157 w 272"/>
              <a:gd name="T65" fmla="*/ 1271 h 1704"/>
              <a:gd name="T66" fmla="*/ 178 w 272"/>
              <a:gd name="T67" fmla="*/ 1292 h 1704"/>
              <a:gd name="T68" fmla="*/ 166 w 272"/>
              <a:gd name="T69" fmla="*/ 1341 h 1704"/>
              <a:gd name="T70" fmla="*/ 187 w 272"/>
              <a:gd name="T71" fmla="*/ 1362 h 1704"/>
              <a:gd name="T72" fmla="*/ 174 w 272"/>
              <a:gd name="T73" fmla="*/ 1426 h 1704"/>
              <a:gd name="T74" fmla="*/ 195 w 272"/>
              <a:gd name="T75" fmla="*/ 1447 h 1704"/>
              <a:gd name="T76" fmla="*/ 183 w 272"/>
              <a:gd name="T77" fmla="*/ 1412 h 1704"/>
              <a:gd name="T78" fmla="*/ 204 w 272"/>
              <a:gd name="T79" fmla="*/ 1433 h 1704"/>
              <a:gd name="T80" fmla="*/ 191 w 272"/>
              <a:gd name="T81" fmla="*/ 1362 h 1704"/>
              <a:gd name="T82" fmla="*/ 212 w 272"/>
              <a:gd name="T83" fmla="*/ 1383 h 1704"/>
              <a:gd name="T84" fmla="*/ 200 w 272"/>
              <a:gd name="T85" fmla="*/ 1303 h 1704"/>
              <a:gd name="T86" fmla="*/ 221 w 272"/>
              <a:gd name="T87" fmla="*/ 1324 h 1704"/>
              <a:gd name="T88" fmla="*/ 208 w 272"/>
              <a:gd name="T89" fmla="*/ 1378 h 1704"/>
              <a:gd name="T90" fmla="*/ 229 w 272"/>
              <a:gd name="T91" fmla="*/ 1399 h 1704"/>
              <a:gd name="T92" fmla="*/ 217 w 272"/>
              <a:gd name="T93" fmla="*/ 1479 h 1704"/>
              <a:gd name="T94" fmla="*/ 238 w 272"/>
              <a:gd name="T95" fmla="*/ 1500 h 1704"/>
              <a:gd name="T96" fmla="*/ 226 w 272"/>
              <a:gd name="T97" fmla="*/ 1515 h 1704"/>
              <a:gd name="T98" fmla="*/ 247 w 272"/>
              <a:gd name="T99" fmla="*/ 1536 h 1704"/>
              <a:gd name="T100" fmla="*/ 234 w 272"/>
              <a:gd name="T101" fmla="*/ 1541 h 1704"/>
              <a:gd name="T102" fmla="*/ 255 w 272"/>
              <a:gd name="T103" fmla="*/ 1562 h 1704"/>
              <a:gd name="T104" fmla="*/ 242 w 272"/>
              <a:gd name="T105" fmla="*/ 1606 h 1704"/>
              <a:gd name="T106" fmla="*/ 263 w 272"/>
              <a:gd name="T107" fmla="*/ 1627 h 1704"/>
              <a:gd name="T108" fmla="*/ 251 w 272"/>
              <a:gd name="T109" fmla="*/ 1662 h 1704"/>
              <a:gd name="T110" fmla="*/ 272 w 272"/>
              <a:gd name="T111" fmla="*/ 1683 h 1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2" h="1704">
                <a:moveTo>
                  <a:pt x="21" y="446"/>
                </a:moveTo>
                <a:lnTo>
                  <a:pt x="21" y="446"/>
                </a:lnTo>
                <a:lnTo>
                  <a:pt x="21" y="404"/>
                </a:lnTo>
                <a:moveTo>
                  <a:pt x="0" y="425"/>
                </a:moveTo>
                <a:lnTo>
                  <a:pt x="0" y="425"/>
                </a:lnTo>
                <a:lnTo>
                  <a:pt x="42" y="425"/>
                </a:lnTo>
                <a:moveTo>
                  <a:pt x="30" y="42"/>
                </a:moveTo>
                <a:lnTo>
                  <a:pt x="30" y="42"/>
                </a:lnTo>
                <a:lnTo>
                  <a:pt x="30" y="0"/>
                </a:lnTo>
                <a:moveTo>
                  <a:pt x="9" y="21"/>
                </a:moveTo>
                <a:lnTo>
                  <a:pt x="9" y="21"/>
                </a:lnTo>
                <a:lnTo>
                  <a:pt x="51" y="21"/>
                </a:lnTo>
                <a:moveTo>
                  <a:pt x="38" y="135"/>
                </a:moveTo>
                <a:lnTo>
                  <a:pt x="38" y="135"/>
                </a:lnTo>
                <a:lnTo>
                  <a:pt x="38" y="93"/>
                </a:lnTo>
                <a:moveTo>
                  <a:pt x="17" y="114"/>
                </a:moveTo>
                <a:lnTo>
                  <a:pt x="17" y="114"/>
                </a:lnTo>
                <a:lnTo>
                  <a:pt x="59" y="114"/>
                </a:lnTo>
                <a:moveTo>
                  <a:pt x="46" y="352"/>
                </a:moveTo>
                <a:lnTo>
                  <a:pt x="46" y="352"/>
                </a:lnTo>
                <a:lnTo>
                  <a:pt x="46" y="310"/>
                </a:lnTo>
                <a:moveTo>
                  <a:pt x="25" y="331"/>
                </a:moveTo>
                <a:lnTo>
                  <a:pt x="25" y="331"/>
                </a:lnTo>
                <a:lnTo>
                  <a:pt x="67" y="331"/>
                </a:lnTo>
                <a:moveTo>
                  <a:pt x="55" y="571"/>
                </a:moveTo>
                <a:lnTo>
                  <a:pt x="55" y="571"/>
                </a:lnTo>
                <a:lnTo>
                  <a:pt x="55" y="529"/>
                </a:lnTo>
                <a:moveTo>
                  <a:pt x="34" y="550"/>
                </a:moveTo>
                <a:lnTo>
                  <a:pt x="34" y="550"/>
                </a:lnTo>
                <a:lnTo>
                  <a:pt x="76" y="550"/>
                </a:lnTo>
                <a:moveTo>
                  <a:pt x="64" y="748"/>
                </a:moveTo>
                <a:lnTo>
                  <a:pt x="64" y="748"/>
                </a:lnTo>
                <a:lnTo>
                  <a:pt x="64" y="706"/>
                </a:lnTo>
                <a:moveTo>
                  <a:pt x="43" y="727"/>
                </a:moveTo>
                <a:lnTo>
                  <a:pt x="43" y="727"/>
                </a:lnTo>
                <a:lnTo>
                  <a:pt x="85" y="727"/>
                </a:lnTo>
                <a:moveTo>
                  <a:pt x="72" y="878"/>
                </a:moveTo>
                <a:lnTo>
                  <a:pt x="72" y="878"/>
                </a:lnTo>
                <a:lnTo>
                  <a:pt x="72" y="836"/>
                </a:lnTo>
                <a:moveTo>
                  <a:pt x="51" y="857"/>
                </a:moveTo>
                <a:lnTo>
                  <a:pt x="51" y="857"/>
                </a:lnTo>
                <a:lnTo>
                  <a:pt x="93" y="857"/>
                </a:lnTo>
                <a:moveTo>
                  <a:pt x="80" y="940"/>
                </a:moveTo>
                <a:lnTo>
                  <a:pt x="80" y="940"/>
                </a:lnTo>
                <a:lnTo>
                  <a:pt x="80" y="898"/>
                </a:lnTo>
                <a:moveTo>
                  <a:pt x="59" y="919"/>
                </a:moveTo>
                <a:lnTo>
                  <a:pt x="59" y="919"/>
                </a:lnTo>
                <a:lnTo>
                  <a:pt x="101" y="919"/>
                </a:lnTo>
                <a:moveTo>
                  <a:pt x="89" y="1006"/>
                </a:moveTo>
                <a:lnTo>
                  <a:pt x="89" y="1006"/>
                </a:lnTo>
                <a:lnTo>
                  <a:pt x="89" y="964"/>
                </a:lnTo>
                <a:moveTo>
                  <a:pt x="68" y="985"/>
                </a:moveTo>
                <a:lnTo>
                  <a:pt x="68" y="985"/>
                </a:lnTo>
                <a:lnTo>
                  <a:pt x="110" y="985"/>
                </a:lnTo>
                <a:moveTo>
                  <a:pt x="98" y="899"/>
                </a:moveTo>
                <a:lnTo>
                  <a:pt x="98" y="899"/>
                </a:lnTo>
                <a:lnTo>
                  <a:pt x="98" y="857"/>
                </a:lnTo>
                <a:moveTo>
                  <a:pt x="77" y="878"/>
                </a:moveTo>
                <a:lnTo>
                  <a:pt x="77" y="878"/>
                </a:lnTo>
                <a:lnTo>
                  <a:pt x="119" y="878"/>
                </a:lnTo>
                <a:moveTo>
                  <a:pt x="106" y="936"/>
                </a:moveTo>
                <a:lnTo>
                  <a:pt x="106" y="936"/>
                </a:lnTo>
                <a:lnTo>
                  <a:pt x="106" y="894"/>
                </a:lnTo>
                <a:moveTo>
                  <a:pt x="85" y="915"/>
                </a:moveTo>
                <a:lnTo>
                  <a:pt x="85" y="915"/>
                </a:lnTo>
                <a:lnTo>
                  <a:pt x="127" y="915"/>
                </a:lnTo>
                <a:moveTo>
                  <a:pt x="114" y="1151"/>
                </a:moveTo>
                <a:lnTo>
                  <a:pt x="114" y="1151"/>
                </a:lnTo>
                <a:lnTo>
                  <a:pt x="114" y="1109"/>
                </a:lnTo>
                <a:moveTo>
                  <a:pt x="93" y="1130"/>
                </a:moveTo>
                <a:lnTo>
                  <a:pt x="93" y="1130"/>
                </a:lnTo>
                <a:lnTo>
                  <a:pt x="135" y="1130"/>
                </a:lnTo>
                <a:moveTo>
                  <a:pt x="123" y="1174"/>
                </a:moveTo>
                <a:lnTo>
                  <a:pt x="123" y="1174"/>
                </a:lnTo>
                <a:lnTo>
                  <a:pt x="123" y="1132"/>
                </a:lnTo>
                <a:moveTo>
                  <a:pt x="102" y="1153"/>
                </a:moveTo>
                <a:lnTo>
                  <a:pt x="102" y="1153"/>
                </a:lnTo>
                <a:lnTo>
                  <a:pt x="144" y="1153"/>
                </a:lnTo>
                <a:moveTo>
                  <a:pt x="132" y="1220"/>
                </a:moveTo>
                <a:lnTo>
                  <a:pt x="132" y="1220"/>
                </a:lnTo>
                <a:lnTo>
                  <a:pt x="132" y="1178"/>
                </a:lnTo>
                <a:moveTo>
                  <a:pt x="111" y="1199"/>
                </a:moveTo>
                <a:lnTo>
                  <a:pt x="111" y="1199"/>
                </a:lnTo>
                <a:lnTo>
                  <a:pt x="153" y="1199"/>
                </a:lnTo>
                <a:moveTo>
                  <a:pt x="140" y="1153"/>
                </a:moveTo>
                <a:lnTo>
                  <a:pt x="140" y="1153"/>
                </a:lnTo>
                <a:lnTo>
                  <a:pt x="140" y="1111"/>
                </a:lnTo>
                <a:moveTo>
                  <a:pt x="119" y="1132"/>
                </a:moveTo>
                <a:lnTo>
                  <a:pt x="119" y="1132"/>
                </a:lnTo>
                <a:lnTo>
                  <a:pt x="161" y="1132"/>
                </a:lnTo>
                <a:moveTo>
                  <a:pt x="149" y="1233"/>
                </a:moveTo>
                <a:lnTo>
                  <a:pt x="149" y="1233"/>
                </a:lnTo>
                <a:lnTo>
                  <a:pt x="149" y="1191"/>
                </a:lnTo>
                <a:moveTo>
                  <a:pt x="128" y="1212"/>
                </a:moveTo>
                <a:lnTo>
                  <a:pt x="128" y="1212"/>
                </a:lnTo>
                <a:lnTo>
                  <a:pt x="170" y="1212"/>
                </a:lnTo>
                <a:moveTo>
                  <a:pt x="157" y="1313"/>
                </a:moveTo>
                <a:lnTo>
                  <a:pt x="157" y="1313"/>
                </a:lnTo>
                <a:lnTo>
                  <a:pt x="157" y="1271"/>
                </a:lnTo>
                <a:moveTo>
                  <a:pt x="136" y="1292"/>
                </a:moveTo>
                <a:lnTo>
                  <a:pt x="136" y="1292"/>
                </a:lnTo>
                <a:lnTo>
                  <a:pt x="178" y="1292"/>
                </a:lnTo>
                <a:moveTo>
                  <a:pt x="166" y="1383"/>
                </a:moveTo>
                <a:lnTo>
                  <a:pt x="166" y="1383"/>
                </a:lnTo>
                <a:lnTo>
                  <a:pt x="166" y="1341"/>
                </a:lnTo>
                <a:moveTo>
                  <a:pt x="145" y="1362"/>
                </a:moveTo>
                <a:lnTo>
                  <a:pt x="145" y="1362"/>
                </a:lnTo>
                <a:lnTo>
                  <a:pt x="187" y="1362"/>
                </a:lnTo>
                <a:moveTo>
                  <a:pt x="174" y="1468"/>
                </a:moveTo>
                <a:lnTo>
                  <a:pt x="174" y="1468"/>
                </a:lnTo>
                <a:lnTo>
                  <a:pt x="174" y="1426"/>
                </a:lnTo>
                <a:moveTo>
                  <a:pt x="153" y="1447"/>
                </a:moveTo>
                <a:lnTo>
                  <a:pt x="153" y="1447"/>
                </a:lnTo>
                <a:lnTo>
                  <a:pt x="195" y="1447"/>
                </a:lnTo>
                <a:moveTo>
                  <a:pt x="183" y="1454"/>
                </a:moveTo>
                <a:lnTo>
                  <a:pt x="183" y="1454"/>
                </a:lnTo>
                <a:lnTo>
                  <a:pt x="183" y="1412"/>
                </a:lnTo>
                <a:moveTo>
                  <a:pt x="162" y="1433"/>
                </a:moveTo>
                <a:lnTo>
                  <a:pt x="162" y="1433"/>
                </a:lnTo>
                <a:lnTo>
                  <a:pt x="204" y="1433"/>
                </a:lnTo>
                <a:moveTo>
                  <a:pt x="191" y="1404"/>
                </a:moveTo>
                <a:lnTo>
                  <a:pt x="191" y="1404"/>
                </a:lnTo>
                <a:lnTo>
                  <a:pt x="191" y="1362"/>
                </a:lnTo>
                <a:moveTo>
                  <a:pt x="170" y="1383"/>
                </a:moveTo>
                <a:lnTo>
                  <a:pt x="170" y="1383"/>
                </a:lnTo>
                <a:lnTo>
                  <a:pt x="212" y="1383"/>
                </a:lnTo>
                <a:moveTo>
                  <a:pt x="200" y="1345"/>
                </a:moveTo>
                <a:lnTo>
                  <a:pt x="200" y="1345"/>
                </a:lnTo>
                <a:lnTo>
                  <a:pt x="200" y="1303"/>
                </a:lnTo>
                <a:moveTo>
                  <a:pt x="179" y="1324"/>
                </a:moveTo>
                <a:lnTo>
                  <a:pt x="179" y="1324"/>
                </a:lnTo>
                <a:lnTo>
                  <a:pt x="221" y="1324"/>
                </a:lnTo>
                <a:moveTo>
                  <a:pt x="208" y="1420"/>
                </a:moveTo>
                <a:lnTo>
                  <a:pt x="208" y="1420"/>
                </a:lnTo>
                <a:lnTo>
                  <a:pt x="208" y="1378"/>
                </a:lnTo>
                <a:moveTo>
                  <a:pt x="187" y="1399"/>
                </a:moveTo>
                <a:lnTo>
                  <a:pt x="187" y="1399"/>
                </a:lnTo>
                <a:lnTo>
                  <a:pt x="229" y="1399"/>
                </a:lnTo>
                <a:moveTo>
                  <a:pt x="217" y="1521"/>
                </a:moveTo>
                <a:lnTo>
                  <a:pt x="217" y="1521"/>
                </a:lnTo>
                <a:lnTo>
                  <a:pt x="217" y="1479"/>
                </a:lnTo>
                <a:moveTo>
                  <a:pt x="196" y="1500"/>
                </a:moveTo>
                <a:lnTo>
                  <a:pt x="196" y="1500"/>
                </a:lnTo>
                <a:lnTo>
                  <a:pt x="238" y="1500"/>
                </a:lnTo>
                <a:moveTo>
                  <a:pt x="226" y="1557"/>
                </a:moveTo>
                <a:lnTo>
                  <a:pt x="226" y="1557"/>
                </a:lnTo>
                <a:lnTo>
                  <a:pt x="226" y="1515"/>
                </a:lnTo>
                <a:moveTo>
                  <a:pt x="205" y="1536"/>
                </a:moveTo>
                <a:lnTo>
                  <a:pt x="205" y="1536"/>
                </a:lnTo>
                <a:lnTo>
                  <a:pt x="247" y="1536"/>
                </a:lnTo>
                <a:moveTo>
                  <a:pt x="234" y="1583"/>
                </a:moveTo>
                <a:lnTo>
                  <a:pt x="234" y="1583"/>
                </a:lnTo>
                <a:lnTo>
                  <a:pt x="234" y="1541"/>
                </a:lnTo>
                <a:moveTo>
                  <a:pt x="213" y="1562"/>
                </a:moveTo>
                <a:lnTo>
                  <a:pt x="213" y="1562"/>
                </a:lnTo>
                <a:lnTo>
                  <a:pt x="255" y="1562"/>
                </a:lnTo>
                <a:moveTo>
                  <a:pt x="242" y="1648"/>
                </a:moveTo>
                <a:lnTo>
                  <a:pt x="242" y="1648"/>
                </a:lnTo>
                <a:lnTo>
                  <a:pt x="242" y="1606"/>
                </a:lnTo>
                <a:moveTo>
                  <a:pt x="221" y="1627"/>
                </a:moveTo>
                <a:lnTo>
                  <a:pt x="221" y="1627"/>
                </a:lnTo>
                <a:lnTo>
                  <a:pt x="263" y="1627"/>
                </a:lnTo>
                <a:moveTo>
                  <a:pt x="251" y="1704"/>
                </a:moveTo>
                <a:lnTo>
                  <a:pt x="251" y="1704"/>
                </a:lnTo>
                <a:lnTo>
                  <a:pt x="251" y="1662"/>
                </a:lnTo>
                <a:moveTo>
                  <a:pt x="230" y="1683"/>
                </a:moveTo>
                <a:lnTo>
                  <a:pt x="230" y="1683"/>
                </a:lnTo>
                <a:lnTo>
                  <a:pt x="272" y="1683"/>
                </a:lnTo>
              </a:path>
            </a:pathLst>
          </a:custGeom>
          <a:noFill/>
          <a:ln w="4763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7" name="Freeform 80"/>
          <p:cNvSpPr>
            <a:spLocks noEditPoints="1"/>
          </p:cNvSpPr>
          <p:nvPr/>
        </p:nvSpPr>
        <p:spPr bwMode="auto">
          <a:xfrm>
            <a:off x="3406023" y="3886097"/>
            <a:ext cx="390257" cy="713157"/>
          </a:xfrm>
          <a:custGeom>
            <a:avLst/>
            <a:gdLst>
              <a:gd name="T0" fmla="*/ 0 w 306"/>
              <a:gd name="T1" fmla="*/ 21 h 575"/>
              <a:gd name="T2" fmla="*/ 29 w 306"/>
              <a:gd name="T3" fmla="*/ 129 h 575"/>
              <a:gd name="T4" fmla="*/ 50 w 306"/>
              <a:gd name="T5" fmla="*/ 108 h 575"/>
              <a:gd name="T6" fmla="*/ 16 w 306"/>
              <a:gd name="T7" fmla="*/ 180 h 575"/>
              <a:gd name="T8" fmla="*/ 46 w 306"/>
              <a:gd name="T9" fmla="*/ 220 h 575"/>
              <a:gd name="T10" fmla="*/ 67 w 306"/>
              <a:gd name="T11" fmla="*/ 199 h 575"/>
              <a:gd name="T12" fmla="*/ 34 w 306"/>
              <a:gd name="T13" fmla="*/ 199 h 575"/>
              <a:gd name="T14" fmla="*/ 63 w 306"/>
              <a:gd name="T15" fmla="*/ 287 h 575"/>
              <a:gd name="T16" fmla="*/ 84 w 306"/>
              <a:gd name="T17" fmla="*/ 266 h 575"/>
              <a:gd name="T18" fmla="*/ 50 w 306"/>
              <a:gd name="T19" fmla="*/ 282 h 575"/>
              <a:gd name="T20" fmla="*/ 80 w 306"/>
              <a:gd name="T21" fmla="*/ 343 h 575"/>
              <a:gd name="T22" fmla="*/ 101 w 306"/>
              <a:gd name="T23" fmla="*/ 322 h 575"/>
              <a:gd name="T24" fmla="*/ 68 w 306"/>
              <a:gd name="T25" fmla="*/ 329 h 575"/>
              <a:gd name="T26" fmla="*/ 97 w 306"/>
              <a:gd name="T27" fmla="*/ 402 h 575"/>
              <a:gd name="T28" fmla="*/ 118 w 306"/>
              <a:gd name="T29" fmla="*/ 381 h 575"/>
              <a:gd name="T30" fmla="*/ 84 w 306"/>
              <a:gd name="T31" fmla="*/ 407 h 575"/>
              <a:gd name="T32" fmla="*/ 114 w 306"/>
              <a:gd name="T33" fmla="*/ 464 h 575"/>
              <a:gd name="T34" fmla="*/ 135 w 306"/>
              <a:gd name="T35" fmla="*/ 443 h 575"/>
              <a:gd name="T36" fmla="*/ 102 w 306"/>
              <a:gd name="T37" fmla="*/ 447 h 575"/>
              <a:gd name="T38" fmla="*/ 131 w 306"/>
              <a:gd name="T39" fmla="*/ 456 h 575"/>
              <a:gd name="T40" fmla="*/ 152 w 306"/>
              <a:gd name="T41" fmla="*/ 435 h 575"/>
              <a:gd name="T42" fmla="*/ 119 w 306"/>
              <a:gd name="T43" fmla="*/ 447 h 575"/>
              <a:gd name="T44" fmla="*/ 148 w 306"/>
              <a:gd name="T45" fmla="*/ 493 h 575"/>
              <a:gd name="T46" fmla="*/ 169 w 306"/>
              <a:gd name="T47" fmla="*/ 472 h 575"/>
              <a:gd name="T48" fmla="*/ 136 w 306"/>
              <a:gd name="T49" fmla="*/ 501 h 575"/>
              <a:gd name="T50" fmla="*/ 165 w 306"/>
              <a:gd name="T51" fmla="*/ 538 h 575"/>
              <a:gd name="T52" fmla="*/ 186 w 306"/>
              <a:gd name="T53" fmla="*/ 517 h 575"/>
              <a:gd name="T54" fmla="*/ 153 w 306"/>
              <a:gd name="T55" fmla="*/ 535 h 575"/>
              <a:gd name="T56" fmla="*/ 183 w 306"/>
              <a:gd name="T57" fmla="*/ 572 h 575"/>
              <a:gd name="T58" fmla="*/ 204 w 306"/>
              <a:gd name="T59" fmla="*/ 551 h 575"/>
              <a:gd name="T60" fmla="*/ 170 w 306"/>
              <a:gd name="T61" fmla="*/ 529 h 575"/>
              <a:gd name="T62" fmla="*/ 199 w 306"/>
              <a:gd name="T63" fmla="*/ 541 h 575"/>
              <a:gd name="T64" fmla="*/ 220 w 306"/>
              <a:gd name="T65" fmla="*/ 520 h 575"/>
              <a:gd name="T66" fmla="*/ 187 w 306"/>
              <a:gd name="T67" fmla="*/ 539 h 575"/>
              <a:gd name="T68" fmla="*/ 217 w 306"/>
              <a:gd name="T69" fmla="*/ 536 h 575"/>
              <a:gd name="T70" fmla="*/ 238 w 306"/>
              <a:gd name="T71" fmla="*/ 515 h 575"/>
              <a:gd name="T72" fmla="*/ 204 w 306"/>
              <a:gd name="T73" fmla="*/ 554 h 575"/>
              <a:gd name="T74" fmla="*/ 233 w 306"/>
              <a:gd name="T75" fmla="*/ 552 h 575"/>
              <a:gd name="T76" fmla="*/ 254 w 306"/>
              <a:gd name="T77" fmla="*/ 531 h 575"/>
              <a:gd name="T78" fmla="*/ 221 w 306"/>
              <a:gd name="T79" fmla="*/ 502 h 575"/>
              <a:gd name="T80" fmla="*/ 251 w 306"/>
              <a:gd name="T81" fmla="*/ 496 h 575"/>
              <a:gd name="T82" fmla="*/ 272 w 306"/>
              <a:gd name="T83" fmla="*/ 475 h 575"/>
              <a:gd name="T84" fmla="*/ 238 w 306"/>
              <a:gd name="T85" fmla="*/ 507 h 575"/>
              <a:gd name="T86" fmla="*/ 267 w 306"/>
              <a:gd name="T87" fmla="*/ 543 h 575"/>
              <a:gd name="T88" fmla="*/ 288 w 306"/>
              <a:gd name="T89" fmla="*/ 522 h 575"/>
              <a:gd name="T90" fmla="*/ 255 w 306"/>
              <a:gd name="T91" fmla="*/ 512 h 575"/>
              <a:gd name="T92" fmla="*/ 285 w 306"/>
              <a:gd name="T93" fmla="*/ 524 h 575"/>
              <a:gd name="T94" fmla="*/ 306 w 306"/>
              <a:gd name="T95" fmla="*/ 503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06" h="575">
                <a:moveTo>
                  <a:pt x="21" y="42"/>
                </a:moveTo>
                <a:lnTo>
                  <a:pt x="21" y="42"/>
                </a:lnTo>
                <a:lnTo>
                  <a:pt x="21" y="0"/>
                </a:lnTo>
                <a:moveTo>
                  <a:pt x="0" y="21"/>
                </a:moveTo>
                <a:lnTo>
                  <a:pt x="0" y="21"/>
                </a:lnTo>
                <a:lnTo>
                  <a:pt x="42" y="21"/>
                </a:lnTo>
                <a:moveTo>
                  <a:pt x="29" y="129"/>
                </a:moveTo>
                <a:lnTo>
                  <a:pt x="29" y="129"/>
                </a:lnTo>
                <a:lnTo>
                  <a:pt x="29" y="87"/>
                </a:lnTo>
                <a:moveTo>
                  <a:pt x="8" y="108"/>
                </a:moveTo>
                <a:lnTo>
                  <a:pt x="8" y="108"/>
                </a:lnTo>
                <a:lnTo>
                  <a:pt x="50" y="108"/>
                </a:lnTo>
                <a:moveTo>
                  <a:pt x="37" y="201"/>
                </a:moveTo>
                <a:lnTo>
                  <a:pt x="37" y="201"/>
                </a:lnTo>
                <a:lnTo>
                  <a:pt x="37" y="159"/>
                </a:lnTo>
                <a:moveTo>
                  <a:pt x="16" y="180"/>
                </a:moveTo>
                <a:lnTo>
                  <a:pt x="16" y="180"/>
                </a:lnTo>
                <a:lnTo>
                  <a:pt x="58" y="180"/>
                </a:lnTo>
                <a:moveTo>
                  <a:pt x="46" y="220"/>
                </a:moveTo>
                <a:lnTo>
                  <a:pt x="46" y="220"/>
                </a:lnTo>
                <a:lnTo>
                  <a:pt x="46" y="178"/>
                </a:lnTo>
                <a:moveTo>
                  <a:pt x="25" y="199"/>
                </a:moveTo>
                <a:lnTo>
                  <a:pt x="25" y="199"/>
                </a:lnTo>
                <a:lnTo>
                  <a:pt x="67" y="199"/>
                </a:lnTo>
                <a:moveTo>
                  <a:pt x="55" y="220"/>
                </a:moveTo>
                <a:lnTo>
                  <a:pt x="55" y="220"/>
                </a:lnTo>
                <a:lnTo>
                  <a:pt x="55" y="178"/>
                </a:lnTo>
                <a:moveTo>
                  <a:pt x="34" y="199"/>
                </a:moveTo>
                <a:lnTo>
                  <a:pt x="34" y="199"/>
                </a:lnTo>
                <a:lnTo>
                  <a:pt x="76" y="199"/>
                </a:lnTo>
                <a:moveTo>
                  <a:pt x="63" y="287"/>
                </a:moveTo>
                <a:lnTo>
                  <a:pt x="63" y="287"/>
                </a:lnTo>
                <a:lnTo>
                  <a:pt x="63" y="245"/>
                </a:lnTo>
                <a:moveTo>
                  <a:pt x="42" y="266"/>
                </a:moveTo>
                <a:lnTo>
                  <a:pt x="42" y="266"/>
                </a:lnTo>
                <a:lnTo>
                  <a:pt x="84" y="266"/>
                </a:lnTo>
                <a:moveTo>
                  <a:pt x="71" y="303"/>
                </a:moveTo>
                <a:lnTo>
                  <a:pt x="71" y="303"/>
                </a:lnTo>
                <a:lnTo>
                  <a:pt x="71" y="261"/>
                </a:lnTo>
                <a:moveTo>
                  <a:pt x="50" y="282"/>
                </a:moveTo>
                <a:lnTo>
                  <a:pt x="50" y="282"/>
                </a:lnTo>
                <a:lnTo>
                  <a:pt x="92" y="282"/>
                </a:lnTo>
                <a:moveTo>
                  <a:pt x="80" y="343"/>
                </a:moveTo>
                <a:lnTo>
                  <a:pt x="80" y="343"/>
                </a:lnTo>
                <a:lnTo>
                  <a:pt x="80" y="301"/>
                </a:lnTo>
                <a:moveTo>
                  <a:pt x="59" y="322"/>
                </a:moveTo>
                <a:lnTo>
                  <a:pt x="59" y="322"/>
                </a:lnTo>
                <a:lnTo>
                  <a:pt x="101" y="322"/>
                </a:lnTo>
                <a:moveTo>
                  <a:pt x="89" y="350"/>
                </a:moveTo>
                <a:lnTo>
                  <a:pt x="89" y="350"/>
                </a:lnTo>
                <a:lnTo>
                  <a:pt x="89" y="308"/>
                </a:lnTo>
                <a:moveTo>
                  <a:pt x="68" y="329"/>
                </a:moveTo>
                <a:lnTo>
                  <a:pt x="68" y="329"/>
                </a:lnTo>
                <a:lnTo>
                  <a:pt x="110" y="329"/>
                </a:lnTo>
                <a:moveTo>
                  <a:pt x="97" y="402"/>
                </a:moveTo>
                <a:lnTo>
                  <a:pt x="97" y="402"/>
                </a:lnTo>
                <a:lnTo>
                  <a:pt x="97" y="360"/>
                </a:lnTo>
                <a:moveTo>
                  <a:pt x="76" y="381"/>
                </a:moveTo>
                <a:lnTo>
                  <a:pt x="76" y="381"/>
                </a:lnTo>
                <a:lnTo>
                  <a:pt x="118" y="381"/>
                </a:lnTo>
                <a:moveTo>
                  <a:pt x="105" y="428"/>
                </a:moveTo>
                <a:lnTo>
                  <a:pt x="105" y="428"/>
                </a:lnTo>
                <a:lnTo>
                  <a:pt x="105" y="386"/>
                </a:lnTo>
                <a:moveTo>
                  <a:pt x="84" y="407"/>
                </a:moveTo>
                <a:lnTo>
                  <a:pt x="84" y="407"/>
                </a:lnTo>
                <a:lnTo>
                  <a:pt x="126" y="407"/>
                </a:lnTo>
                <a:moveTo>
                  <a:pt x="114" y="464"/>
                </a:moveTo>
                <a:lnTo>
                  <a:pt x="114" y="464"/>
                </a:lnTo>
                <a:lnTo>
                  <a:pt x="114" y="422"/>
                </a:lnTo>
                <a:moveTo>
                  <a:pt x="93" y="443"/>
                </a:moveTo>
                <a:lnTo>
                  <a:pt x="93" y="443"/>
                </a:lnTo>
                <a:lnTo>
                  <a:pt x="135" y="443"/>
                </a:lnTo>
                <a:moveTo>
                  <a:pt x="123" y="468"/>
                </a:moveTo>
                <a:lnTo>
                  <a:pt x="123" y="468"/>
                </a:lnTo>
                <a:lnTo>
                  <a:pt x="123" y="426"/>
                </a:lnTo>
                <a:moveTo>
                  <a:pt x="102" y="447"/>
                </a:moveTo>
                <a:lnTo>
                  <a:pt x="102" y="447"/>
                </a:lnTo>
                <a:lnTo>
                  <a:pt x="144" y="447"/>
                </a:lnTo>
                <a:moveTo>
                  <a:pt x="131" y="456"/>
                </a:moveTo>
                <a:lnTo>
                  <a:pt x="131" y="456"/>
                </a:lnTo>
                <a:lnTo>
                  <a:pt x="131" y="414"/>
                </a:lnTo>
                <a:moveTo>
                  <a:pt x="110" y="435"/>
                </a:moveTo>
                <a:lnTo>
                  <a:pt x="110" y="435"/>
                </a:lnTo>
                <a:lnTo>
                  <a:pt x="152" y="435"/>
                </a:lnTo>
                <a:moveTo>
                  <a:pt x="140" y="468"/>
                </a:moveTo>
                <a:lnTo>
                  <a:pt x="140" y="468"/>
                </a:lnTo>
                <a:lnTo>
                  <a:pt x="140" y="426"/>
                </a:lnTo>
                <a:moveTo>
                  <a:pt x="119" y="447"/>
                </a:moveTo>
                <a:lnTo>
                  <a:pt x="119" y="447"/>
                </a:lnTo>
                <a:lnTo>
                  <a:pt x="161" y="447"/>
                </a:lnTo>
                <a:moveTo>
                  <a:pt x="148" y="493"/>
                </a:moveTo>
                <a:lnTo>
                  <a:pt x="148" y="493"/>
                </a:lnTo>
                <a:lnTo>
                  <a:pt x="148" y="451"/>
                </a:lnTo>
                <a:moveTo>
                  <a:pt x="127" y="472"/>
                </a:moveTo>
                <a:lnTo>
                  <a:pt x="127" y="472"/>
                </a:lnTo>
                <a:lnTo>
                  <a:pt x="169" y="472"/>
                </a:lnTo>
                <a:moveTo>
                  <a:pt x="157" y="522"/>
                </a:moveTo>
                <a:lnTo>
                  <a:pt x="157" y="522"/>
                </a:lnTo>
                <a:lnTo>
                  <a:pt x="157" y="480"/>
                </a:lnTo>
                <a:moveTo>
                  <a:pt x="136" y="501"/>
                </a:moveTo>
                <a:lnTo>
                  <a:pt x="136" y="501"/>
                </a:lnTo>
                <a:lnTo>
                  <a:pt x="178" y="501"/>
                </a:lnTo>
                <a:moveTo>
                  <a:pt x="165" y="538"/>
                </a:moveTo>
                <a:lnTo>
                  <a:pt x="165" y="538"/>
                </a:lnTo>
                <a:lnTo>
                  <a:pt x="165" y="496"/>
                </a:lnTo>
                <a:moveTo>
                  <a:pt x="144" y="517"/>
                </a:moveTo>
                <a:lnTo>
                  <a:pt x="144" y="517"/>
                </a:lnTo>
                <a:lnTo>
                  <a:pt x="186" y="517"/>
                </a:lnTo>
                <a:moveTo>
                  <a:pt x="174" y="556"/>
                </a:moveTo>
                <a:lnTo>
                  <a:pt x="174" y="556"/>
                </a:lnTo>
                <a:lnTo>
                  <a:pt x="174" y="514"/>
                </a:lnTo>
                <a:moveTo>
                  <a:pt x="153" y="535"/>
                </a:moveTo>
                <a:lnTo>
                  <a:pt x="153" y="535"/>
                </a:lnTo>
                <a:lnTo>
                  <a:pt x="195" y="535"/>
                </a:lnTo>
                <a:moveTo>
                  <a:pt x="183" y="572"/>
                </a:moveTo>
                <a:lnTo>
                  <a:pt x="183" y="572"/>
                </a:lnTo>
                <a:lnTo>
                  <a:pt x="183" y="530"/>
                </a:lnTo>
                <a:moveTo>
                  <a:pt x="162" y="551"/>
                </a:moveTo>
                <a:lnTo>
                  <a:pt x="162" y="551"/>
                </a:lnTo>
                <a:lnTo>
                  <a:pt x="204" y="551"/>
                </a:lnTo>
                <a:moveTo>
                  <a:pt x="191" y="550"/>
                </a:moveTo>
                <a:lnTo>
                  <a:pt x="191" y="550"/>
                </a:lnTo>
                <a:lnTo>
                  <a:pt x="191" y="508"/>
                </a:lnTo>
                <a:moveTo>
                  <a:pt x="170" y="529"/>
                </a:moveTo>
                <a:lnTo>
                  <a:pt x="170" y="529"/>
                </a:lnTo>
                <a:lnTo>
                  <a:pt x="212" y="529"/>
                </a:lnTo>
                <a:moveTo>
                  <a:pt x="199" y="541"/>
                </a:moveTo>
                <a:lnTo>
                  <a:pt x="199" y="541"/>
                </a:lnTo>
                <a:lnTo>
                  <a:pt x="199" y="499"/>
                </a:lnTo>
                <a:moveTo>
                  <a:pt x="178" y="520"/>
                </a:moveTo>
                <a:lnTo>
                  <a:pt x="178" y="520"/>
                </a:lnTo>
                <a:lnTo>
                  <a:pt x="220" y="520"/>
                </a:lnTo>
                <a:moveTo>
                  <a:pt x="208" y="560"/>
                </a:moveTo>
                <a:lnTo>
                  <a:pt x="208" y="560"/>
                </a:lnTo>
                <a:lnTo>
                  <a:pt x="208" y="518"/>
                </a:lnTo>
                <a:moveTo>
                  <a:pt x="187" y="539"/>
                </a:moveTo>
                <a:lnTo>
                  <a:pt x="187" y="539"/>
                </a:lnTo>
                <a:lnTo>
                  <a:pt x="229" y="539"/>
                </a:lnTo>
                <a:moveTo>
                  <a:pt x="217" y="536"/>
                </a:moveTo>
                <a:lnTo>
                  <a:pt x="217" y="536"/>
                </a:lnTo>
                <a:lnTo>
                  <a:pt x="217" y="494"/>
                </a:lnTo>
                <a:moveTo>
                  <a:pt x="196" y="515"/>
                </a:moveTo>
                <a:lnTo>
                  <a:pt x="196" y="515"/>
                </a:lnTo>
                <a:lnTo>
                  <a:pt x="238" y="515"/>
                </a:lnTo>
                <a:moveTo>
                  <a:pt x="225" y="575"/>
                </a:moveTo>
                <a:lnTo>
                  <a:pt x="225" y="575"/>
                </a:lnTo>
                <a:lnTo>
                  <a:pt x="225" y="533"/>
                </a:lnTo>
                <a:moveTo>
                  <a:pt x="204" y="554"/>
                </a:moveTo>
                <a:lnTo>
                  <a:pt x="204" y="554"/>
                </a:lnTo>
                <a:lnTo>
                  <a:pt x="246" y="554"/>
                </a:lnTo>
                <a:moveTo>
                  <a:pt x="233" y="552"/>
                </a:moveTo>
                <a:lnTo>
                  <a:pt x="233" y="552"/>
                </a:lnTo>
                <a:lnTo>
                  <a:pt x="233" y="510"/>
                </a:lnTo>
                <a:moveTo>
                  <a:pt x="212" y="531"/>
                </a:moveTo>
                <a:lnTo>
                  <a:pt x="212" y="531"/>
                </a:lnTo>
                <a:lnTo>
                  <a:pt x="254" y="531"/>
                </a:lnTo>
                <a:moveTo>
                  <a:pt x="242" y="523"/>
                </a:moveTo>
                <a:lnTo>
                  <a:pt x="242" y="523"/>
                </a:lnTo>
                <a:lnTo>
                  <a:pt x="242" y="481"/>
                </a:lnTo>
                <a:moveTo>
                  <a:pt x="221" y="502"/>
                </a:moveTo>
                <a:lnTo>
                  <a:pt x="221" y="502"/>
                </a:lnTo>
                <a:lnTo>
                  <a:pt x="263" y="502"/>
                </a:lnTo>
                <a:moveTo>
                  <a:pt x="251" y="496"/>
                </a:moveTo>
                <a:lnTo>
                  <a:pt x="251" y="496"/>
                </a:lnTo>
                <a:lnTo>
                  <a:pt x="251" y="454"/>
                </a:lnTo>
                <a:moveTo>
                  <a:pt x="230" y="475"/>
                </a:moveTo>
                <a:lnTo>
                  <a:pt x="230" y="475"/>
                </a:lnTo>
                <a:lnTo>
                  <a:pt x="272" y="475"/>
                </a:lnTo>
                <a:moveTo>
                  <a:pt x="259" y="528"/>
                </a:moveTo>
                <a:lnTo>
                  <a:pt x="259" y="528"/>
                </a:lnTo>
                <a:lnTo>
                  <a:pt x="259" y="486"/>
                </a:lnTo>
                <a:moveTo>
                  <a:pt x="238" y="507"/>
                </a:moveTo>
                <a:lnTo>
                  <a:pt x="238" y="507"/>
                </a:lnTo>
                <a:lnTo>
                  <a:pt x="280" y="507"/>
                </a:lnTo>
                <a:moveTo>
                  <a:pt x="267" y="543"/>
                </a:moveTo>
                <a:lnTo>
                  <a:pt x="267" y="543"/>
                </a:lnTo>
                <a:lnTo>
                  <a:pt x="267" y="501"/>
                </a:lnTo>
                <a:moveTo>
                  <a:pt x="246" y="522"/>
                </a:moveTo>
                <a:lnTo>
                  <a:pt x="246" y="522"/>
                </a:lnTo>
                <a:lnTo>
                  <a:pt x="288" y="522"/>
                </a:lnTo>
                <a:moveTo>
                  <a:pt x="276" y="533"/>
                </a:moveTo>
                <a:lnTo>
                  <a:pt x="276" y="533"/>
                </a:lnTo>
                <a:lnTo>
                  <a:pt x="276" y="491"/>
                </a:lnTo>
                <a:moveTo>
                  <a:pt x="255" y="512"/>
                </a:moveTo>
                <a:lnTo>
                  <a:pt x="255" y="512"/>
                </a:lnTo>
                <a:lnTo>
                  <a:pt x="297" y="512"/>
                </a:lnTo>
                <a:moveTo>
                  <a:pt x="285" y="524"/>
                </a:moveTo>
                <a:lnTo>
                  <a:pt x="285" y="524"/>
                </a:lnTo>
                <a:lnTo>
                  <a:pt x="285" y="482"/>
                </a:lnTo>
                <a:moveTo>
                  <a:pt x="264" y="503"/>
                </a:moveTo>
                <a:lnTo>
                  <a:pt x="264" y="503"/>
                </a:lnTo>
                <a:lnTo>
                  <a:pt x="306" y="503"/>
                </a:lnTo>
              </a:path>
            </a:pathLst>
          </a:custGeom>
          <a:noFill/>
          <a:ln w="4763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8" name="Freeform 81"/>
          <p:cNvSpPr>
            <a:spLocks noEditPoints="1"/>
          </p:cNvSpPr>
          <p:nvPr/>
        </p:nvSpPr>
        <p:spPr bwMode="auto">
          <a:xfrm>
            <a:off x="3753946" y="3678307"/>
            <a:ext cx="411424" cy="833726"/>
          </a:xfrm>
          <a:custGeom>
            <a:avLst/>
            <a:gdLst>
              <a:gd name="T0" fmla="*/ 0 w 322"/>
              <a:gd name="T1" fmla="*/ 615 h 672"/>
              <a:gd name="T2" fmla="*/ 29 w 322"/>
              <a:gd name="T3" fmla="*/ 672 h 672"/>
              <a:gd name="T4" fmla="*/ 50 w 322"/>
              <a:gd name="T5" fmla="*/ 651 h 672"/>
              <a:gd name="T6" fmla="*/ 17 w 322"/>
              <a:gd name="T7" fmla="*/ 645 h 672"/>
              <a:gd name="T8" fmla="*/ 47 w 322"/>
              <a:gd name="T9" fmla="*/ 524 h 672"/>
              <a:gd name="T10" fmla="*/ 68 w 322"/>
              <a:gd name="T11" fmla="*/ 503 h 672"/>
              <a:gd name="T12" fmla="*/ 34 w 322"/>
              <a:gd name="T13" fmla="*/ 586 h 672"/>
              <a:gd name="T14" fmla="*/ 64 w 322"/>
              <a:gd name="T15" fmla="*/ 591 h 672"/>
              <a:gd name="T16" fmla="*/ 85 w 322"/>
              <a:gd name="T17" fmla="*/ 570 h 672"/>
              <a:gd name="T18" fmla="*/ 51 w 322"/>
              <a:gd name="T19" fmla="*/ 495 h 672"/>
              <a:gd name="T20" fmla="*/ 156 w 322"/>
              <a:gd name="T21" fmla="*/ 368 h 672"/>
              <a:gd name="T22" fmla="*/ 177 w 322"/>
              <a:gd name="T23" fmla="*/ 368 h 672"/>
              <a:gd name="T24" fmla="*/ 165 w 322"/>
              <a:gd name="T25" fmla="*/ 117 h 672"/>
              <a:gd name="T26" fmla="*/ 144 w 322"/>
              <a:gd name="T27" fmla="*/ 117 h 672"/>
              <a:gd name="T28" fmla="*/ 185 w 322"/>
              <a:gd name="T29" fmla="*/ 0 h 672"/>
              <a:gd name="T30" fmla="*/ 153 w 322"/>
              <a:gd name="T31" fmla="*/ 186 h 672"/>
              <a:gd name="T32" fmla="*/ 153 w 322"/>
              <a:gd name="T33" fmla="*/ 69 h 672"/>
              <a:gd name="T34" fmla="*/ 182 w 322"/>
              <a:gd name="T35" fmla="*/ 262 h 672"/>
              <a:gd name="T36" fmla="*/ 161 w 322"/>
              <a:gd name="T37" fmla="*/ 262 h 672"/>
              <a:gd name="T38" fmla="*/ 191 w 322"/>
              <a:gd name="T39" fmla="*/ 435 h 672"/>
              <a:gd name="T40" fmla="*/ 211 w 322"/>
              <a:gd name="T41" fmla="*/ 435 h 672"/>
              <a:gd name="T42" fmla="*/ 199 w 322"/>
              <a:gd name="T43" fmla="*/ 467 h 672"/>
              <a:gd name="T44" fmla="*/ 178 w 322"/>
              <a:gd name="T45" fmla="*/ 467 h 672"/>
              <a:gd name="T46" fmla="*/ 219 w 322"/>
              <a:gd name="T47" fmla="*/ 393 h 672"/>
              <a:gd name="T48" fmla="*/ 187 w 322"/>
              <a:gd name="T49" fmla="*/ 501 h 672"/>
              <a:gd name="T50" fmla="*/ 187 w 322"/>
              <a:gd name="T51" fmla="*/ 425 h 672"/>
              <a:gd name="T52" fmla="*/ 216 w 322"/>
              <a:gd name="T53" fmla="*/ 406 h 672"/>
              <a:gd name="T54" fmla="*/ 195 w 322"/>
              <a:gd name="T55" fmla="*/ 406 h 672"/>
              <a:gd name="T56" fmla="*/ 225 w 322"/>
              <a:gd name="T57" fmla="*/ 492 h 672"/>
              <a:gd name="T58" fmla="*/ 245 w 322"/>
              <a:gd name="T59" fmla="*/ 492 h 672"/>
              <a:gd name="T60" fmla="*/ 233 w 322"/>
              <a:gd name="T61" fmla="*/ 474 h 672"/>
              <a:gd name="T62" fmla="*/ 212 w 322"/>
              <a:gd name="T63" fmla="*/ 474 h 672"/>
              <a:gd name="T64" fmla="*/ 253 w 322"/>
              <a:gd name="T65" fmla="*/ 391 h 672"/>
              <a:gd name="T66" fmla="*/ 221 w 322"/>
              <a:gd name="T67" fmla="*/ 418 h 672"/>
              <a:gd name="T68" fmla="*/ 221 w 322"/>
              <a:gd name="T69" fmla="*/ 302 h 672"/>
              <a:gd name="T70" fmla="*/ 250 w 322"/>
              <a:gd name="T71" fmla="*/ 295 h 672"/>
              <a:gd name="T72" fmla="*/ 229 w 322"/>
              <a:gd name="T73" fmla="*/ 295 h 672"/>
              <a:gd name="T74" fmla="*/ 259 w 322"/>
              <a:gd name="T75" fmla="*/ 394 h 672"/>
              <a:gd name="T76" fmla="*/ 279 w 322"/>
              <a:gd name="T77" fmla="*/ 394 h 672"/>
              <a:gd name="T78" fmla="*/ 267 w 322"/>
              <a:gd name="T79" fmla="*/ 422 h 672"/>
              <a:gd name="T80" fmla="*/ 247 w 322"/>
              <a:gd name="T81" fmla="*/ 422 h 672"/>
              <a:gd name="T82" fmla="*/ 288 w 322"/>
              <a:gd name="T83" fmla="*/ 330 h 672"/>
              <a:gd name="T84" fmla="*/ 255 w 322"/>
              <a:gd name="T85" fmla="*/ 379 h 672"/>
              <a:gd name="T86" fmla="*/ 255 w 322"/>
              <a:gd name="T87" fmla="*/ 252 h 672"/>
              <a:gd name="T88" fmla="*/ 284 w 322"/>
              <a:gd name="T89" fmla="*/ 308 h 672"/>
              <a:gd name="T90" fmla="*/ 263 w 322"/>
              <a:gd name="T91" fmla="*/ 308 h 672"/>
              <a:gd name="T92" fmla="*/ 293 w 322"/>
              <a:gd name="T93" fmla="*/ 414 h 672"/>
              <a:gd name="T94" fmla="*/ 313 w 322"/>
              <a:gd name="T95" fmla="*/ 414 h 672"/>
              <a:gd name="T96" fmla="*/ 301 w 322"/>
              <a:gd name="T97" fmla="*/ 426 h 672"/>
              <a:gd name="T98" fmla="*/ 281 w 322"/>
              <a:gd name="T99" fmla="*/ 426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22" h="672">
                <a:moveTo>
                  <a:pt x="21" y="636"/>
                </a:moveTo>
                <a:lnTo>
                  <a:pt x="21" y="636"/>
                </a:lnTo>
                <a:lnTo>
                  <a:pt x="21" y="594"/>
                </a:lnTo>
                <a:moveTo>
                  <a:pt x="0" y="615"/>
                </a:moveTo>
                <a:lnTo>
                  <a:pt x="0" y="615"/>
                </a:lnTo>
                <a:lnTo>
                  <a:pt x="42" y="615"/>
                </a:lnTo>
                <a:moveTo>
                  <a:pt x="29" y="672"/>
                </a:moveTo>
                <a:lnTo>
                  <a:pt x="29" y="672"/>
                </a:lnTo>
                <a:lnTo>
                  <a:pt x="29" y="630"/>
                </a:lnTo>
                <a:moveTo>
                  <a:pt x="8" y="651"/>
                </a:moveTo>
                <a:lnTo>
                  <a:pt x="8" y="651"/>
                </a:lnTo>
                <a:lnTo>
                  <a:pt x="50" y="651"/>
                </a:lnTo>
                <a:moveTo>
                  <a:pt x="38" y="666"/>
                </a:moveTo>
                <a:lnTo>
                  <a:pt x="38" y="666"/>
                </a:lnTo>
                <a:lnTo>
                  <a:pt x="38" y="624"/>
                </a:lnTo>
                <a:moveTo>
                  <a:pt x="17" y="645"/>
                </a:moveTo>
                <a:lnTo>
                  <a:pt x="17" y="645"/>
                </a:lnTo>
                <a:lnTo>
                  <a:pt x="59" y="645"/>
                </a:lnTo>
                <a:moveTo>
                  <a:pt x="47" y="524"/>
                </a:moveTo>
                <a:lnTo>
                  <a:pt x="47" y="524"/>
                </a:lnTo>
                <a:lnTo>
                  <a:pt x="47" y="482"/>
                </a:lnTo>
                <a:moveTo>
                  <a:pt x="26" y="503"/>
                </a:moveTo>
                <a:lnTo>
                  <a:pt x="26" y="503"/>
                </a:lnTo>
                <a:lnTo>
                  <a:pt x="68" y="503"/>
                </a:lnTo>
                <a:moveTo>
                  <a:pt x="55" y="607"/>
                </a:moveTo>
                <a:lnTo>
                  <a:pt x="55" y="607"/>
                </a:lnTo>
                <a:lnTo>
                  <a:pt x="55" y="565"/>
                </a:lnTo>
                <a:moveTo>
                  <a:pt x="34" y="586"/>
                </a:moveTo>
                <a:lnTo>
                  <a:pt x="34" y="586"/>
                </a:lnTo>
                <a:lnTo>
                  <a:pt x="76" y="586"/>
                </a:lnTo>
                <a:moveTo>
                  <a:pt x="64" y="591"/>
                </a:moveTo>
                <a:lnTo>
                  <a:pt x="64" y="591"/>
                </a:lnTo>
                <a:lnTo>
                  <a:pt x="64" y="549"/>
                </a:lnTo>
                <a:moveTo>
                  <a:pt x="43" y="570"/>
                </a:moveTo>
                <a:lnTo>
                  <a:pt x="43" y="570"/>
                </a:lnTo>
                <a:lnTo>
                  <a:pt x="85" y="570"/>
                </a:lnTo>
                <a:moveTo>
                  <a:pt x="72" y="516"/>
                </a:moveTo>
                <a:lnTo>
                  <a:pt x="72" y="516"/>
                </a:lnTo>
                <a:lnTo>
                  <a:pt x="72" y="474"/>
                </a:lnTo>
                <a:moveTo>
                  <a:pt x="51" y="495"/>
                </a:moveTo>
                <a:lnTo>
                  <a:pt x="51" y="495"/>
                </a:lnTo>
                <a:lnTo>
                  <a:pt x="93" y="495"/>
                </a:lnTo>
                <a:moveTo>
                  <a:pt x="156" y="368"/>
                </a:moveTo>
                <a:lnTo>
                  <a:pt x="156" y="368"/>
                </a:lnTo>
                <a:lnTo>
                  <a:pt x="156" y="254"/>
                </a:lnTo>
                <a:moveTo>
                  <a:pt x="135" y="368"/>
                </a:moveTo>
                <a:lnTo>
                  <a:pt x="135" y="368"/>
                </a:lnTo>
                <a:lnTo>
                  <a:pt x="177" y="368"/>
                </a:lnTo>
                <a:moveTo>
                  <a:pt x="135" y="254"/>
                </a:moveTo>
                <a:lnTo>
                  <a:pt x="135" y="254"/>
                </a:lnTo>
                <a:lnTo>
                  <a:pt x="177" y="254"/>
                </a:lnTo>
                <a:moveTo>
                  <a:pt x="165" y="117"/>
                </a:moveTo>
                <a:lnTo>
                  <a:pt x="165" y="117"/>
                </a:lnTo>
                <a:lnTo>
                  <a:pt x="165" y="0"/>
                </a:lnTo>
                <a:moveTo>
                  <a:pt x="144" y="117"/>
                </a:moveTo>
                <a:lnTo>
                  <a:pt x="144" y="117"/>
                </a:lnTo>
                <a:lnTo>
                  <a:pt x="185" y="117"/>
                </a:lnTo>
                <a:moveTo>
                  <a:pt x="144" y="0"/>
                </a:moveTo>
                <a:lnTo>
                  <a:pt x="144" y="0"/>
                </a:lnTo>
                <a:lnTo>
                  <a:pt x="185" y="0"/>
                </a:lnTo>
                <a:moveTo>
                  <a:pt x="173" y="186"/>
                </a:moveTo>
                <a:lnTo>
                  <a:pt x="173" y="186"/>
                </a:lnTo>
                <a:lnTo>
                  <a:pt x="173" y="69"/>
                </a:lnTo>
                <a:moveTo>
                  <a:pt x="153" y="186"/>
                </a:moveTo>
                <a:lnTo>
                  <a:pt x="153" y="186"/>
                </a:lnTo>
                <a:lnTo>
                  <a:pt x="194" y="186"/>
                </a:lnTo>
                <a:moveTo>
                  <a:pt x="153" y="69"/>
                </a:moveTo>
                <a:lnTo>
                  <a:pt x="153" y="69"/>
                </a:lnTo>
                <a:lnTo>
                  <a:pt x="194" y="69"/>
                </a:lnTo>
                <a:moveTo>
                  <a:pt x="182" y="340"/>
                </a:moveTo>
                <a:lnTo>
                  <a:pt x="182" y="340"/>
                </a:lnTo>
                <a:lnTo>
                  <a:pt x="182" y="262"/>
                </a:lnTo>
                <a:moveTo>
                  <a:pt x="161" y="340"/>
                </a:moveTo>
                <a:lnTo>
                  <a:pt x="161" y="340"/>
                </a:lnTo>
                <a:lnTo>
                  <a:pt x="203" y="340"/>
                </a:lnTo>
                <a:moveTo>
                  <a:pt x="161" y="262"/>
                </a:moveTo>
                <a:lnTo>
                  <a:pt x="161" y="262"/>
                </a:lnTo>
                <a:lnTo>
                  <a:pt x="203" y="262"/>
                </a:lnTo>
                <a:moveTo>
                  <a:pt x="191" y="435"/>
                </a:moveTo>
                <a:lnTo>
                  <a:pt x="191" y="435"/>
                </a:lnTo>
                <a:lnTo>
                  <a:pt x="191" y="354"/>
                </a:lnTo>
                <a:moveTo>
                  <a:pt x="170" y="435"/>
                </a:moveTo>
                <a:lnTo>
                  <a:pt x="170" y="435"/>
                </a:lnTo>
                <a:lnTo>
                  <a:pt x="211" y="435"/>
                </a:lnTo>
                <a:moveTo>
                  <a:pt x="170" y="354"/>
                </a:moveTo>
                <a:lnTo>
                  <a:pt x="170" y="354"/>
                </a:lnTo>
                <a:lnTo>
                  <a:pt x="211" y="354"/>
                </a:lnTo>
                <a:moveTo>
                  <a:pt x="199" y="467"/>
                </a:moveTo>
                <a:lnTo>
                  <a:pt x="199" y="467"/>
                </a:lnTo>
                <a:lnTo>
                  <a:pt x="199" y="393"/>
                </a:lnTo>
                <a:moveTo>
                  <a:pt x="178" y="467"/>
                </a:moveTo>
                <a:lnTo>
                  <a:pt x="178" y="467"/>
                </a:lnTo>
                <a:lnTo>
                  <a:pt x="219" y="467"/>
                </a:lnTo>
                <a:moveTo>
                  <a:pt x="178" y="393"/>
                </a:moveTo>
                <a:lnTo>
                  <a:pt x="178" y="393"/>
                </a:lnTo>
                <a:lnTo>
                  <a:pt x="219" y="393"/>
                </a:lnTo>
                <a:moveTo>
                  <a:pt x="207" y="501"/>
                </a:moveTo>
                <a:lnTo>
                  <a:pt x="207" y="501"/>
                </a:lnTo>
                <a:lnTo>
                  <a:pt x="207" y="425"/>
                </a:lnTo>
                <a:moveTo>
                  <a:pt x="187" y="501"/>
                </a:moveTo>
                <a:lnTo>
                  <a:pt x="187" y="501"/>
                </a:lnTo>
                <a:lnTo>
                  <a:pt x="228" y="501"/>
                </a:lnTo>
                <a:moveTo>
                  <a:pt x="187" y="425"/>
                </a:moveTo>
                <a:lnTo>
                  <a:pt x="187" y="425"/>
                </a:lnTo>
                <a:lnTo>
                  <a:pt x="228" y="425"/>
                </a:lnTo>
                <a:moveTo>
                  <a:pt x="216" y="488"/>
                </a:moveTo>
                <a:lnTo>
                  <a:pt x="216" y="488"/>
                </a:lnTo>
                <a:lnTo>
                  <a:pt x="216" y="406"/>
                </a:lnTo>
                <a:moveTo>
                  <a:pt x="195" y="488"/>
                </a:moveTo>
                <a:lnTo>
                  <a:pt x="195" y="488"/>
                </a:lnTo>
                <a:lnTo>
                  <a:pt x="237" y="488"/>
                </a:lnTo>
                <a:moveTo>
                  <a:pt x="195" y="406"/>
                </a:moveTo>
                <a:lnTo>
                  <a:pt x="195" y="406"/>
                </a:lnTo>
                <a:lnTo>
                  <a:pt x="237" y="406"/>
                </a:lnTo>
                <a:moveTo>
                  <a:pt x="225" y="492"/>
                </a:moveTo>
                <a:lnTo>
                  <a:pt x="225" y="492"/>
                </a:lnTo>
                <a:lnTo>
                  <a:pt x="225" y="409"/>
                </a:lnTo>
                <a:moveTo>
                  <a:pt x="204" y="492"/>
                </a:moveTo>
                <a:lnTo>
                  <a:pt x="204" y="492"/>
                </a:lnTo>
                <a:lnTo>
                  <a:pt x="245" y="492"/>
                </a:lnTo>
                <a:moveTo>
                  <a:pt x="204" y="409"/>
                </a:moveTo>
                <a:lnTo>
                  <a:pt x="204" y="409"/>
                </a:lnTo>
                <a:lnTo>
                  <a:pt x="245" y="409"/>
                </a:lnTo>
                <a:moveTo>
                  <a:pt x="233" y="474"/>
                </a:moveTo>
                <a:lnTo>
                  <a:pt x="233" y="474"/>
                </a:lnTo>
                <a:lnTo>
                  <a:pt x="233" y="391"/>
                </a:lnTo>
                <a:moveTo>
                  <a:pt x="212" y="474"/>
                </a:moveTo>
                <a:lnTo>
                  <a:pt x="212" y="474"/>
                </a:lnTo>
                <a:lnTo>
                  <a:pt x="253" y="474"/>
                </a:lnTo>
                <a:moveTo>
                  <a:pt x="212" y="391"/>
                </a:moveTo>
                <a:lnTo>
                  <a:pt x="212" y="391"/>
                </a:lnTo>
                <a:lnTo>
                  <a:pt x="253" y="391"/>
                </a:lnTo>
                <a:moveTo>
                  <a:pt x="241" y="418"/>
                </a:moveTo>
                <a:lnTo>
                  <a:pt x="241" y="418"/>
                </a:lnTo>
                <a:lnTo>
                  <a:pt x="241" y="302"/>
                </a:lnTo>
                <a:moveTo>
                  <a:pt x="221" y="418"/>
                </a:moveTo>
                <a:lnTo>
                  <a:pt x="221" y="418"/>
                </a:lnTo>
                <a:lnTo>
                  <a:pt x="262" y="418"/>
                </a:lnTo>
                <a:moveTo>
                  <a:pt x="221" y="302"/>
                </a:moveTo>
                <a:lnTo>
                  <a:pt x="221" y="302"/>
                </a:lnTo>
                <a:lnTo>
                  <a:pt x="262" y="302"/>
                </a:lnTo>
                <a:moveTo>
                  <a:pt x="250" y="412"/>
                </a:moveTo>
                <a:lnTo>
                  <a:pt x="250" y="412"/>
                </a:lnTo>
                <a:lnTo>
                  <a:pt x="250" y="295"/>
                </a:lnTo>
                <a:moveTo>
                  <a:pt x="229" y="412"/>
                </a:moveTo>
                <a:lnTo>
                  <a:pt x="229" y="412"/>
                </a:lnTo>
                <a:lnTo>
                  <a:pt x="271" y="412"/>
                </a:lnTo>
                <a:moveTo>
                  <a:pt x="229" y="295"/>
                </a:moveTo>
                <a:lnTo>
                  <a:pt x="229" y="295"/>
                </a:lnTo>
                <a:lnTo>
                  <a:pt x="271" y="295"/>
                </a:lnTo>
                <a:moveTo>
                  <a:pt x="259" y="394"/>
                </a:moveTo>
                <a:lnTo>
                  <a:pt x="259" y="394"/>
                </a:lnTo>
                <a:lnTo>
                  <a:pt x="259" y="266"/>
                </a:lnTo>
                <a:moveTo>
                  <a:pt x="238" y="394"/>
                </a:moveTo>
                <a:lnTo>
                  <a:pt x="238" y="394"/>
                </a:lnTo>
                <a:lnTo>
                  <a:pt x="279" y="394"/>
                </a:lnTo>
                <a:moveTo>
                  <a:pt x="238" y="266"/>
                </a:moveTo>
                <a:lnTo>
                  <a:pt x="238" y="266"/>
                </a:lnTo>
                <a:lnTo>
                  <a:pt x="279" y="266"/>
                </a:lnTo>
                <a:moveTo>
                  <a:pt x="267" y="422"/>
                </a:moveTo>
                <a:lnTo>
                  <a:pt x="267" y="422"/>
                </a:lnTo>
                <a:lnTo>
                  <a:pt x="267" y="330"/>
                </a:lnTo>
                <a:moveTo>
                  <a:pt x="247" y="422"/>
                </a:moveTo>
                <a:lnTo>
                  <a:pt x="247" y="422"/>
                </a:lnTo>
                <a:lnTo>
                  <a:pt x="288" y="422"/>
                </a:lnTo>
                <a:moveTo>
                  <a:pt x="247" y="330"/>
                </a:moveTo>
                <a:lnTo>
                  <a:pt x="247" y="330"/>
                </a:lnTo>
                <a:lnTo>
                  <a:pt x="288" y="330"/>
                </a:lnTo>
                <a:moveTo>
                  <a:pt x="275" y="379"/>
                </a:moveTo>
                <a:lnTo>
                  <a:pt x="275" y="379"/>
                </a:lnTo>
                <a:lnTo>
                  <a:pt x="275" y="252"/>
                </a:lnTo>
                <a:moveTo>
                  <a:pt x="255" y="379"/>
                </a:moveTo>
                <a:lnTo>
                  <a:pt x="255" y="379"/>
                </a:lnTo>
                <a:lnTo>
                  <a:pt x="296" y="379"/>
                </a:lnTo>
                <a:moveTo>
                  <a:pt x="255" y="252"/>
                </a:moveTo>
                <a:lnTo>
                  <a:pt x="255" y="252"/>
                </a:lnTo>
                <a:lnTo>
                  <a:pt x="296" y="252"/>
                </a:lnTo>
                <a:moveTo>
                  <a:pt x="284" y="396"/>
                </a:moveTo>
                <a:lnTo>
                  <a:pt x="284" y="396"/>
                </a:lnTo>
                <a:lnTo>
                  <a:pt x="284" y="308"/>
                </a:lnTo>
                <a:moveTo>
                  <a:pt x="263" y="396"/>
                </a:moveTo>
                <a:lnTo>
                  <a:pt x="263" y="396"/>
                </a:lnTo>
                <a:lnTo>
                  <a:pt x="305" y="396"/>
                </a:lnTo>
                <a:moveTo>
                  <a:pt x="263" y="308"/>
                </a:moveTo>
                <a:lnTo>
                  <a:pt x="263" y="308"/>
                </a:lnTo>
                <a:lnTo>
                  <a:pt x="305" y="308"/>
                </a:lnTo>
                <a:moveTo>
                  <a:pt x="293" y="414"/>
                </a:moveTo>
                <a:lnTo>
                  <a:pt x="293" y="414"/>
                </a:lnTo>
                <a:lnTo>
                  <a:pt x="293" y="264"/>
                </a:lnTo>
                <a:moveTo>
                  <a:pt x="272" y="414"/>
                </a:moveTo>
                <a:lnTo>
                  <a:pt x="272" y="414"/>
                </a:lnTo>
                <a:lnTo>
                  <a:pt x="313" y="414"/>
                </a:lnTo>
                <a:moveTo>
                  <a:pt x="272" y="264"/>
                </a:moveTo>
                <a:lnTo>
                  <a:pt x="272" y="264"/>
                </a:lnTo>
                <a:lnTo>
                  <a:pt x="313" y="264"/>
                </a:lnTo>
                <a:moveTo>
                  <a:pt x="301" y="426"/>
                </a:moveTo>
                <a:lnTo>
                  <a:pt x="301" y="426"/>
                </a:lnTo>
                <a:lnTo>
                  <a:pt x="301" y="307"/>
                </a:lnTo>
                <a:moveTo>
                  <a:pt x="281" y="426"/>
                </a:moveTo>
                <a:lnTo>
                  <a:pt x="281" y="426"/>
                </a:lnTo>
                <a:lnTo>
                  <a:pt x="322" y="426"/>
                </a:lnTo>
              </a:path>
            </a:pathLst>
          </a:custGeom>
          <a:noFill/>
          <a:ln w="4763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9" name="Freeform 82"/>
          <p:cNvSpPr>
            <a:spLocks noEditPoints="1"/>
          </p:cNvSpPr>
          <p:nvPr/>
        </p:nvSpPr>
        <p:spPr bwMode="auto">
          <a:xfrm>
            <a:off x="4112454" y="3598782"/>
            <a:ext cx="422007" cy="548977"/>
          </a:xfrm>
          <a:custGeom>
            <a:avLst/>
            <a:gdLst>
              <a:gd name="T0" fmla="*/ 28 w 330"/>
              <a:gd name="T1" fmla="*/ 442 h 442"/>
              <a:gd name="T2" fmla="*/ 8 w 330"/>
              <a:gd name="T3" fmla="*/ 350 h 442"/>
              <a:gd name="T4" fmla="*/ 37 w 330"/>
              <a:gd name="T5" fmla="*/ 273 h 442"/>
              <a:gd name="T6" fmla="*/ 16 w 330"/>
              <a:gd name="T7" fmla="*/ 273 h 442"/>
              <a:gd name="T8" fmla="*/ 25 w 330"/>
              <a:gd name="T9" fmla="*/ 384 h 442"/>
              <a:gd name="T10" fmla="*/ 66 w 330"/>
              <a:gd name="T11" fmla="*/ 282 h 442"/>
              <a:gd name="T12" fmla="*/ 34 w 330"/>
              <a:gd name="T13" fmla="*/ 366 h 442"/>
              <a:gd name="T14" fmla="*/ 63 w 330"/>
              <a:gd name="T15" fmla="*/ 432 h 442"/>
              <a:gd name="T16" fmla="*/ 84 w 330"/>
              <a:gd name="T17" fmla="*/ 432 h 442"/>
              <a:gd name="T18" fmla="*/ 71 w 330"/>
              <a:gd name="T19" fmla="*/ 400 h 442"/>
              <a:gd name="T20" fmla="*/ 50 w 330"/>
              <a:gd name="T21" fmla="*/ 290 h 442"/>
              <a:gd name="T22" fmla="*/ 80 w 330"/>
              <a:gd name="T23" fmla="*/ 168 h 442"/>
              <a:gd name="T24" fmla="*/ 59 w 330"/>
              <a:gd name="T25" fmla="*/ 168 h 442"/>
              <a:gd name="T26" fmla="*/ 68 w 330"/>
              <a:gd name="T27" fmla="*/ 368 h 442"/>
              <a:gd name="T28" fmla="*/ 109 w 330"/>
              <a:gd name="T29" fmla="*/ 162 h 442"/>
              <a:gd name="T30" fmla="*/ 76 w 330"/>
              <a:gd name="T31" fmla="*/ 334 h 442"/>
              <a:gd name="T32" fmla="*/ 105 w 330"/>
              <a:gd name="T33" fmla="*/ 345 h 442"/>
              <a:gd name="T34" fmla="*/ 126 w 330"/>
              <a:gd name="T35" fmla="*/ 345 h 442"/>
              <a:gd name="T36" fmla="*/ 114 w 330"/>
              <a:gd name="T37" fmla="*/ 335 h 442"/>
              <a:gd name="T38" fmla="*/ 93 w 330"/>
              <a:gd name="T39" fmla="*/ 200 h 442"/>
              <a:gd name="T40" fmla="*/ 122 w 330"/>
              <a:gd name="T41" fmla="*/ 195 h 442"/>
              <a:gd name="T42" fmla="*/ 102 w 330"/>
              <a:gd name="T43" fmla="*/ 195 h 442"/>
              <a:gd name="T44" fmla="*/ 110 w 330"/>
              <a:gd name="T45" fmla="*/ 314 h 442"/>
              <a:gd name="T46" fmla="*/ 152 w 330"/>
              <a:gd name="T47" fmla="*/ 68 h 442"/>
              <a:gd name="T48" fmla="*/ 119 w 330"/>
              <a:gd name="T49" fmla="*/ 331 h 442"/>
              <a:gd name="T50" fmla="*/ 148 w 330"/>
              <a:gd name="T51" fmla="*/ 320 h 442"/>
              <a:gd name="T52" fmla="*/ 168 w 330"/>
              <a:gd name="T53" fmla="*/ 320 h 442"/>
              <a:gd name="T54" fmla="*/ 156 w 330"/>
              <a:gd name="T55" fmla="*/ 360 h 442"/>
              <a:gd name="T56" fmla="*/ 136 w 330"/>
              <a:gd name="T57" fmla="*/ 230 h 442"/>
              <a:gd name="T58" fmla="*/ 165 w 330"/>
              <a:gd name="T59" fmla="*/ 165 h 442"/>
              <a:gd name="T60" fmla="*/ 144 w 330"/>
              <a:gd name="T61" fmla="*/ 165 h 442"/>
              <a:gd name="T62" fmla="*/ 153 w 330"/>
              <a:gd name="T63" fmla="*/ 236 h 442"/>
              <a:gd name="T64" fmla="*/ 194 w 330"/>
              <a:gd name="T65" fmla="*/ 0 h 442"/>
              <a:gd name="T66" fmla="*/ 161 w 330"/>
              <a:gd name="T67" fmla="*/ 218 h 442"/>
              <a:gd name="T68" fmla="*/ 190 w 330"/>
              <a:gd name="T69" fmla="*/ 236 h 442"/>
              <a:gd name="T70" fmla="*/ 211 w 330"/>
              <a:gd name="T71" fmla="*/ 236 h 442"/>
              <a:gd name="T72" fmla="*/ 199 w 330"/>
              <a:gd name="T73" fmla="*/ 193 h 442"/>
              <a:gd name="T74" fmla="*/ 178 w 330"/>
              <a:gd name="T75" fmla="*/ 66 h 442"/>
              <a:gd name="T76" fmla="*/ 208 w 330"/>
              <a:gd name="T77" fmla="*/ 44 h 442"/>
              <a:gd name="T78" fmla="*/ 187 w 330"/>
              <a:gd name="T79" fmla="*/ 44 h 442"/>
              <a:gd name="T80" fmla="*/ 196 w 330"/>
              <a:gd name="T81" fmla="*/ 202 h 442"/>
              <a:gd name="T82" fmla="*/ 237 w 330"/>
              <a:gd name="T83" fmla="*/ 72 h 442"/>
              <a:gd name="T84" fmla="*/ 204 w 330"/>
              <a:gd name="T85" fmla="*/ 266 h 442"/>
              <a:gd name="T86" fmla="*/ 233 w 330"/>
              <a:gd name="T87" fmla="*/ 272 h 442"/>
              <a:gd name="T88" fmla="*/ 254 w 330"/>
              <a:gd name="T89" fmla="*/ 272 h 442"/>
              <a:gd name="T90" fmla="*/ 242 w 330"/>
              <a:gd name="T91" fmla="*/ 268 h 442"/>
              <a:gd name="T92" fmla="*/ 221 w 330"/>
              <a:gd name="T93" fmla="*/ 116 h 442"/>
              <a:gd name="T94" fmla="*/ 250 w 330"/>
              <a:gd name="T95" fmla="*/ 123 h 442"/>
              <a:gd name="T96" fmla="*/ 230 w 330"/>
              <a:gd name="T97" fmla="*/ 123 h 442"/>
              <a:gd name="T98" fmla="*/ 238 w 330"/>
              <a:gd name="T99" fmla="*/ 256 h 442"/>
              <a:gd name="T100" fmla="*/ 280 w 330"/>
              <a:gd name="T101" fmla="*/ 80 h 442"/>
              <a:gd name="T102" fmla="*/ 246 w 330"/>
              <a:gd name="T103" fmla="*/ 269 h 442"/>
              <a:gd name="T104" fmla="*/ 276 w 330"/>
              <a:gd name="T105" fmla="*/ 244 h 442"/>
              <a:gd name="T106" fmla="*/ 296 w 330"/>
              <a:gd name="T107" fmla="*/ 244 h 442"/>
              <a:gd name="T108" fmla="*/ 284 w 330"/>
              <a:gd name="T109" fmla="*/ 266 h 442"/>
              <a:gd name="T110" fmla="*/ 264 w 330"/>
              <a:gd name="T111" fmla="*/ 131 h 442"/>
              <a:gd name="T112" fmla="*/ 293 w 330"/>
              <a:gd name="T113" fmla="*/ 142 h 442"/>
              <a:gd name="T114" fmla="*/ 272 w 330"/>
              <a:gd name="T115" fmla="*/ 142 h 442"/>
              <a:gd name="T116" fmla="*/ 280 w 330"/>
              <a:gd name="T117" fmla="*/ 267 h 442"/>
              <a:gd name="T118" fmla="*/ 322 w 330"/>
              <a:gd name="T119" fmla="*/ 134 h 442"/>
              <a:gd name="T120" fmla="*/ 289 w 330"/>
              <a:gd name="T121" fmla="*/ 225 h 442"/>
              <a:gd name="T122" fmla="*/ 318 w 330"/>
              <a:gd name="T123" fmla="*/ 243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0" h="442">
                <a:moveTo>
                  <a:pt x="0" y="371"/>
                </a:moveTo>
                <a:lnTo>
                  <a:pt x="0" y="371"/>
                </a:lnTo>
                <a:lnTo>
                  <a:pt x="41" y="371"/>
                </a:lnTo>
                <a:moveTo>
                  <a:pt x="28" y="442"/>
                </a:moveTo>
                <a:lnTo>
                  <a:pt x="28" y="442"/>
                </a:lnTo>
                <a:lnTo>
                  <a:pt x="28" y="350"/>
                </a:lnTo>
                <a:moveTo>
                  <a:pt x="8" y="442"/>
                </a:moveTo>
                <a:lnTo>
                  <a:pt x="8" y="442"/>
                </a:lnTo>
                <a:lnTo>
                  <a:pt x="49" y="442"/>
                </a:lnTo>
                <a:moveTo>
                  <a:pt x="8" y="350"/>
                </a:moveTo>
                <a:lnTo>
                  <a:pt x="8" y="350"/>
                </a:lnTo>
                <a:lnTo>
                  <a:pt x="49" y="350"/>
                </a:lnTo>
                <a:moveTo>
                  <a:pt x="37" y="394"/>
                </a:moveTo>
                <a:lnTo>
                  <a:pt x="37" y="394"/>
                </a:lnTo>
                <a:lnTo>
                  <a:pt x="37" y="273"/>
                </a:lnTo>
                <a:moveTo>
                  <a:pt x="16" y="394"/>
                </a:moveTo>
                <a:lnTo>
                  <a:pt x="16" y="394"/>
                </a:lnTo>
                <a:lnTo>
                  <a:pt x="58" y="394"/>
                </a:lnTo>
                <a:moveTo>
                  <a:pt x="16" y="273"/>
                </a:moveTo>
                <a:lnTo>
                  <a:pt x="16" y="273"/>
                </a:lnTo>
                <a:lnTo>
                  <a:pt x="58" y="273"/>
                </a:lnTo>
                <a:moveTo>
                  <a:pt x="46" y="384"/>
                </a:moveTo>
                <a:lnTo>
                  <a:pt x="46" y="384"/>
                </a:lnTo>
                <a:lnTo>
                  <a:pt x="46" y="282"/>
                </a:lnTo>
                <a:moveTo>
                  <a:pt x="25" y="384"/>
                </a:moveTo>
                <a:lnTo>
                  <a:pt x="25" y="384"/>
                </a:lnTo>
                <a:lnTo>
                  <a:pt x="66" y="384"/>
                </a:lnTo>
                <a:moveTo>
                  <a:pt x="25" y="282"/>
                </a:moveTo>
                <a:lnTo>
                  <a:pt x="25" y="282"/>
                </a:lnTo>
                <a:lnTo>
                  <a:pt x="66" y="282"/>
                </a:lnTo>
                <a:moveTo>
                  <a:pt x="54" y="366"/>
                </a:moveTo>
                <a:lnTo>
                  <a:pt x="54" y="366"/>
                </a:lnTo>
                <a:lnTo>
                  <a:pt x="54" y="232"/>
                </a:lnTo>
                <a:moveTo>
                  <a:pt x="34" y="366"/>
                </a:moveTo>
                <a:lnTo>
                  <a:pt x="34" y="366"/>
                </a:lnTo>
                <a:lnTo>
                  <a:pt x="75" y="366"/>
                </a:lnTo>
                <a:moveTo>
                  <a:pt x="34" y="232"/>
                </a:moveTo>
                <a:lnTo>
                  <a:pt x="34" y="232"/>
                </a:lnTo>
                <a:lnTo>
                  <a:pt x="75" y="232"/>
                </a:lnTo>
                <a:moveTo>
                  <a:pt x="63" y="432"/>
                </a:moveTo>
                <a:lnTo>
                  <a:pt x="63" y="432"/>
                </a:lnTo>
                <a:lnTo>
                  <a:pt x="63" y="358"/>
                </a:lnTo>
                <a:moveTo>
                  <a:pt x="42" y="432"/>
                </a:moveTo>
                <a:lnTo>
                  <a:pt x="42" y="432"/>
                </a:lnTo>
                <a:lnTo>
                  <a:pt x="84" y="432"/>
                </a:lnTo>
                <a:moveTo>
                  <a:pt x="42" y="358"/>
                </a:moveTo>
                <a:lnTo>
                  <a:pt x="42" y="358"/>
                </a:lnTo>
                <a:lnTo>
                  <a:pt x="84" y="358"/>
                </a:lnTo>
                <a:moveTo>
                  <a:pt x="71" y="400"/>
                </a:moveTo>
                <a:lnTo>
                  <a:pt x="71" y="400"/>
                </a:lnTo>
                <a:lnTo>
                  <a:pt x="71" y="290"/>
                </a:lnTo>
                <a:moveTo>
                  <a:pt x="50" y="400"/>
                </a:moveTo>
                <a:lnTo>
                  <a:pt x="50" y="400"/>
                </a:lnTo>
                <a:lnTo>
                  <a:pt x="92" y="400"/>
                </a:lnTo>
                <a:moveTo>
                  <a:pt x="50" y="290"/>
                </a:moveTo>
                <a:lnTo>
                  <a:pt x="50" y="290"/>
                </a:lnTo>
                <a:lnTo>
                  <a:pt x="92" y="290"/>
                </a:lnTo>
                <a:moveTo>
                  <a:pt x="80" y="329"/>
                </a:moveTo>
                <a:lnTo>
                  <a:pt x="80" y="329"/>
                </a:lnTo>
                <a:lnTo>
                  <a:pt x="80" y="168"/>
                </a:lnTo>
                <a:moveTo>
                  <a:pt x="59" y="329"/>
                </a:moveTo>
                <a:lnTo>
                  <a:pt x="59" y="329"/>
                </a:lnTo>
                <a:lnTo>
                  <a:pt x="100" y="329"/>
                </a:lnTo>
                <a:moveTo>
                  <a:pt x="59" y="168"/>
                </a:moveTo>
                <a:lnTo>
                  <a:pt x="59" y="168"/>
                </a:lnTo>
                <a:lnTo>
                  <a:pt x="100" y="168"/>
                </a:lnTo>
                <a:moveTo>
                  <a:pt x="88" y="368"/>
                </a:moveTo>
                <a:lnTo>
                  <a:pt x="88" y="368"/>
                </a:lnTo>
                <a:lnTo>
                  <a:pt x="88" y="162"/>
                </a:lnTo>
                <a:moveTo>
                  <a:pt x="68" y="368"/>
                </a:moveTo>
                <a:lnTo>
                  <a:pt x="68" y="368"/>
                </a:lnTo>
                <a:lnTo>
                  <a:pt x="109" y="368"/>
                </a:lnTo>
                <a:moveTo>
                  <a:pt x="68" y="162"/>
                </a:moveTo>
                <a:lnTo>
                  <a:pt x="68" y="162"/>
                </a:lnTo>
                <a:lnTo>
                  <a:pt x="109" y="162"/>
                </a:lnTo>
                <a:moveTo>
                  <a:pt x="97" y="334"/>
                </a:moveTo>
                <a:lnTo>
                  <a:pt x="97" y="334"/>
                </a:lnTo>
                <a:lnTo>
                  <a:pt x="97" y="178"/>
                </a:lnTo>
                <a:moveTo>
                  <a:pt x="76" y="334"/>
                </a:moveTo>
                <a:lnTo>
                  <a:pt x="76" y="334"/>
                </a:lnTo>
                <a:lnTo>
                  <a:pt x="118" y="334"/>
                </a:lnTo>
                <a:moveTo>
                  <a:pt x="76" y="178"/>
                </a:moveTo>
                <a:lnTo>
                  <a:pt x="76" y="178"/>
                </a:lnTo>
                <a:lnTo>
                  <a:pt x="118" y="178"/>
                </a:lnTo>
                <a:moveTo>
                  <a:pt x="105" y="345"/>
                </a:moveTo>
                <a:lnTo>
                  <a:pt x="105" y="345"/>
                </a:lnTo>
                <a:lnTo>
                  <a:pt x="105" y="205"/>
                </a:lnTo>
                <a:moveTo>
                  <a:pt x="84" y="345"/>
                </a:moveTo>
                <a:lnTo>
                  <a:pt x="84" y="345"/>
                </a:lnTo>
                <a:lnTo>
                  <a:pt x="126" y="345"/>
                </a:lnTo>
                <a:moveTo>
                  <a:pt x="84" y="205"/>
                </a:moveTo>
                <a:lnTo>
                  <a:pt x="84" y="205"/>
                </a:lnTo>
                <a:lnTo>
                  <a:pt x="126" y="205"/>
                </a:lnTo>
                <a:moveTo>
                  <a:pt x="114" y="335"/>
                </a:moveTo>
                <a:lnTo>
                  <a:pt x="114" y="335"/>
                </a:lnTo>
                <a:lnTo>
                  <a:pt x="114" y="200"/>
                </a:lnTo>
                <a:moveTo>
                  <a:pt x="93" y="335"/>
                </a:moveTo>
                <a:lnTo>
                  <a:pt x="93" y="335"/>
                </a:lnTo>
                <a:lnTo>
                  <a:pt x="134" y="335"/>
                </a:lnTo>
                <a:moveTo>
                  <a:pt x="93" y="200"/>
                </a:moveTo>
                <a:lnTo>
                  <a:pt x="93" y="200"/>
                </a:lnTo>
                <a:lnTo>
                  <a:pt x="134" y="200"/>
                </a:lnTo>
                <a:moveTo>
                  <a:pt x="122" y="350"/>
                </a:moveTo>
                <a:lnTo>
                  <a:pt x="122" y="350"/>
                </a:lnTo>
                <a:lnTo>
                  <a:pt x="122" y="195"/>
                </a:lnTo>
                <a:moveTo>
                  <a:pt x="102" y="350"/>
                </a:moveTo>
                <a:lnTo>
                  <a:pt x="102" y="350"/>
                </a:lnTo>
                <a:lnTo>
                  <a:pt x="143" y="350"/>
                </a:lnTo>
                <a:moveTo>
                  <a:pt x="102" y="195"/>
                </a:moveTo>
                <a:lnTo>
                  <a:pt x="102" y="195"/>
                </a:lnTo>
                <a:lnTo>
                  <a:pt x="143" y="195"/>
                </a:lnTo>
                <a:moveTo>
                  <a:pt x="131" y="314"/>
                </a:moveTo>
                <a:lnTo>
                  <a:pt x="131" y="314"/>
                </a:lnTo>
                <a:lnTo>
                  <a:pt x="131" y="68"/>
                </a:lnTo>
                <a:moveTo>
                  <a:pt x="110" y="314"/>
                </a:moveTo>
                <a:lnTo>
                  <a:pt x="110" y="314"/>
                </a:lnTo>
                <a:lnTo>
                  <a:pt x="152" y="314"/>
                </a:lnTo>
                <a:moveTo>
                  <a:pt x="110" y="68"/>
                </a:moveTo>
                <a:lnTo>
                  <a:pt x="110" y="68"/>
                </a:lnTo>
                <a:lnTo>
                  <a:pt x="152" y="68"/>
                </a:lnTo>
                <a:moveTo>
                  <a:pt x="140" y="331"/>
                </a:moveTo>
                <a:lnTo>
                  <a:pt x="140" y="331"/>
                </a:lnTo>
                <a:lnTo>
                  <a:pt x="140" y="188"/>
                </a:lnTo>
                <a:moveTo>
                  <a:pt x="119" y="331"/>
                </a:moveTo>
                <a:lnTo>
                  <a:pt x="119" y="331"/>
                </a:lnTo>
                <a:lnTo>
                  <a:pt x="160" y="331"/>
                </a:lnTo>
                <a:moveTo>
                  <a:pt x="119" y="188"/>
                </a:moveTo>
                <a:lnTo>
                  <a:pt x="119" y="188"/>
                </a:lnTo>
                <a:lnTo>
                  <a:pt x="160" y="188"/>
                </a:lnTo>
                <a:moveTo>
                  <a:pt x="148" y="320"/>
                </a:moveTo>
                <a:lnTo>
                  <a:pt x="148" y="320"/>
                </a:lnTo>
                <a:lnTo>
                  <a:pt x="148" y="208"/>
                </a:lnTo>
                <a:moveTo>
                  <a:pt x="127" y="320"/>
                </a:moveTo>
                <a:lnTo>
                  <a:pt x="127" y="320"/>
                </a:lnTo>
                <a:lnTo>
                  <a:pt x="168" y="320"/>
                </a:lnTo>
                <a:moveTo>
                  <a:pt x="127" y="208"/>
                </a:moveTo>
                <a:lnTo>
                  <a:pt x="127" y="208"/>
                </a:lnTo>
                <a:lnTo>
                  <a:pt x="168" y="208"/>
                </a:lnTo>
                <a:moveTo>
                  <a:pt x="156" y="360"/>
                </a:moveTo>
                <a:lnTo>
                  <a:pt x="156" y="360"/>
                </a:lnTo>
                <a:lnTo>
                  <a:pt x="156" y="230"/>
                </a:lnTo>
                <a:moveTo>
                  <a:pt x="136" y="360"/>
                </a:moveTo>
                <a:lnTo>
                  <a:pt x="136" y="360"/>
                </a:lnTo>
                <a:lnTo>
                  <a:pt x="177" y="360"/>
                </a:lnTo>
                <a:moveTo>
                  <a:pt x="136" y="230"/>
                </a:moveTo>
                <a:lnTo>
                  <a:pt x="136" y="230"/>
                </a:lnTo>
                <a:lnTo>
                  <a:pt x="177" y="230"/>
                </a:lnTo>
                <a:moveTo>
                  <a:pt x="165" y="313"/>
                </a:moveTo>
                <a:lnTo>
                  <a:pt x="165" y="313"/>
                </a:lnTo>
                <a:lnTo>
                  <a:pt x="165" y="165"/>
                </a:lnTo>
                <a:moveTo>
                  <a:pt x="144" y="313"/>
                </a:moveTo>
                <a:lnTo>
                  <a:pt x="144" y="313"/>
                </a:lnTo>
                <a:lnTo>
                  <a:pt x="186" y="313"/>
                </a:lnTo>
                <a:moveTo>
                  <a:pt x="144" y="165"/>
                </a:moveTo>
                <a:lnTo>
                  <a:pt x="144" y="165"/>
                </a:lnTo>
                <a:lnTo>
                  <a:pt x="186" y="165"/>
                </a:lnTo>
                <a:moveTo>
                  <a:pt x="174" y="236"/>
                </a:moveTo>
                <a:lnTo>
                  <a:pt x="174" y="236"/>
                </a:lnTo>
                <a:lnTo>
                  <a:pt x="174" y="0"/>
                </a:lnTo>
                <a:moveTo>
                  <a:pt x="153" y="236"/>
                </a:moveTo>
                <a:lnTo>
                  <a:pt x="153" y="236"/>
                </a:lnTo>
                <a:lnTo>
                  <a:pt x="194" y="236"/>
                </a:lnTo>
                <a:moveTo>
                  <a:pt x="153" y="0"/>
                </a:moveTo>
                <a:lnTo>
                  <a:pt x="153" y="0"/>
                </a:lnTo>
                <a:lnTo>
                  <a:pt x="194" y="0"/>
                </a:lnTo>
                <a:moveTo>
                  <a:pt x="182" y="218"/>
                </a:moveTo>
                <a:lnTo>
                  <a:pt x="182" y="218"/>
                </a:lnTo>
                <a:lnTo>
                  <a:pt x="182" y="46"/>
                </a:lnTo>
                <a:moveTo>
                  <a:pt x="161" y="218"/>
                </a:moveTo>
                <a:lnTo>
                  <a:pt x="161" y="218"/>
                </a:lnTo>
                <a:lnTo>
                  <a:pt x="202" y="218"/>
                </a:lnTo>
                <a:moveTo>
                  <a:pt x="161" y="46"/>
                </a:moveTo>
                <a:lnTo>
                  <a:pt x="161" y="46"/>
                </a:lnTo>
                <a:lnTo>
                  <a:pt x="202" y="46"/>
                </a:lnTo>
                <a:moveTo>
                  <a:pt x="190" y="236"/>
                </a:moveTo>
                <a:lnTo>
                  <a:pt x="190" y="236"/>
                </a:lnTo>
                <a:lnTo>
                  <a:pt x="190" y="16"/>
                </a:lnTo>
                <a:moveTo>
                  <a:pt x="170" y="236"/>
                </a:moveTo>
                <a:lnTo>
                  <a:pt x="170" y="236"/>
                </a:lnTo>
                <a:lnTo>
                  <a:pt x="211" y="236"/>
                </a:lnTo>
                <a:moveTo>
                  <a:pt x="170" y="16"/>
                </a:moveTo>
                <a:lnTo>
                  <a:pt x="170" y="16"/>
                </a:lnTo>
                <a:lnTo>
                  <a:pt x="211" y="16"/>
                </a:lnTo>
                <a:moveTo>
                  <a:pt x="199" y="193"/>
                </a:moveTo>
                <a:lnTo>
                  <a:pt x="199" y="193"/>
                </a:lnTo>
                <a:lnTo>
                  <a:pt x="199" y="66"/>
                </a:lnTo>
                <a:moveTo>
                  <a:pt x="178" y="193"/>
                </a:moveTo>
                <a:lnTo>
                  <a:pt x="178" y="193"/>
                </a:lnTo>
                <a:lnTo>
                  <a:pt x="220" y="193"/>
                </a:lnTo>
                <a:moveTo>
                  <a:pt x="178" y="66"/>
                </a:moveTo>
                <a:lnTo>
                  <a:pt x="178" y="66"/>
                </a:lnTo>
                <a:lnTo>
                  <a:pt x="220" y="66"/>
                </a:lnTo>
                <a:moveTo>
                  <a:pt x="208" y="202"/>
                </a:moveTo>
                <a:lnTo>
                  <a:pt x="208" y="202"/>
                </a:lnTo>
                <a:lnTo>
                  <a:pt x="208" y="44"/>
                </a:lnTo>
                <a:moveTo>
                  <a:pt x="187" y="202"/>
                </a:moveTo>
                <a:lnTo>
                  <a:pt x="187" y="202"/>
                </a:lnTo>
                <a:lnTo>
                  <a:pt x="228" y="202"/>
                </a:lnTo>
                <a:moveTo>
                  <a:pt x="187" y="44"/>
                </a:moveTo>
                <a:lnTo>
                  <a:pt x="187" y="44"/>
                </a:lnTo>
                <a:lnTo>
                  <a:pt x="228" y="44"/>
                </a:lnTo>
                <a:moveTo>
                  <a:pt x="216" y="202"/>
                </a:moveTo>
                <a:lnTo>
                  <a:pt x="216" y="202"/>
                </a:lnTo>
                <a:lnTo>
                  <a:pt x="216" y="72"/>
                </a:lnTo>
                <a:moveTo>
                  <a:pt x="196" y="202"/>
                </a:moveTo>
                <a:lnTo>
                  <a:pt x="196" y="202"/>
                </a:lnTo>
                <a:lnTo>
                  <a:pt x="237" y="202"/>
                </a:lnTo>
                <a:moveTo>
                  <a:pt x="196" y="72"/>
                </a:moveTo>
                <a:lnTo>
                  <a:pt x="196" y="72"/>
                </a:lnTo>
                <a:lnTo>
                  <a:pt x="237" y="72"/>
                </a:lnTo>
                <a:moveTo>
                  <a:pt x="224" y="266"/>
                </a:moveTo>
                <a:lnTo>
                  <a:pt x="224" y="266"/>
                </a:lnTo>
                <a:lnTo>
                  <a:pt x="224" y="118"/>
                </a:lnTo>
                <a:moveTo>
                  <a:pt x="204" y="266"/>
                </a:moveTo>
                <a:lnTo>
                  <a:pt x="204" y="266"/>
                </a:lnTo>
                <a:lnTo>
                  <a:pt x="245" y="266"/>
                </a:lnTo>
                <a:moveTo>
                  <a:pt x="204" y="118"/>
                </a:moveTo>
                <a:lnTo>
                  <a:pt x="204" y="118"/>
                </a:lnTo>
                <a:lnTo>
                  <a:pt x="245" y="118"/>
                </a:lnTo>
                <a:moveTo>
                  <a:pt x="233" y="272"/>
                </a:moveTo>
                <a:lnTo>
                  <a:pt x="233" y="272"/>
                </a:lnTo>
                <a:lnTo>
                  <a:pt x="233" y="100"/>
                </a:lnTo>
                <a:moveTo>
                  <a:pt x="212" y="272"/>
                </a:moveTo>
                <a:lnTo>
                  <a:pt x="212" y="272"/>
                </a:lnTo>
                <a:lnTo>
                  <a:pt x="254" y="272"/>
                </a:lnTo>
                <a:moveTo>
                  <a:pt x="212" y="100"/>
                </a:moveTo>
                <a:lnTo>
                  <a:pt x="212" y="100"/>
                </a:lnTo>
                <a:lnTo>
                  <a:pt x="254" y="100"/>
                </a:lnTo>
                <a:moveTo>
                  <a:pt x="242" y="268"/>
                </a:moveTo>
                <a:lnTo>
                  <a:pt x="242" y="268"/>
                </a:lnTo>
                <a:lnTo>
                  <a:pt x="242" y="116"/>
                </a:lnTo>
                <a:moveTo>
                  <a:pt x="221" y="268"/>
                </a:moveTo>
                <a:lnTo>
                  <a:pt x="221" y="268"/>
                </a:lnTo>
                <a:lnTo>
                  <a:pt x="262" y="268"/>
                </a:lnTo>
                <a:moveTo>
                  <a:pt x="221" y="116"/>
                </a:moveTo>
                <a:lnTo>
                  <a:pt x="221" y="116"/>
                </a:lnTo>
                <a:lnTo>
                  <a:pt x="262" y="116"/>
                </a:lnTo>
                <a:moveTo>
                  <a:pt x="250" y="270"/>
                </a:moveTo>
                <a:lnTo>
                  <a:pt x="250" y="270"/>
                </a:lnTo>
                <a:lnTo>
                  <a:pt x="250" y="123"/>
                </a:lnTo>
                <a:moveTo>
                  <a:pt x="230" y="270"/>
                </a:moveTo>
                <a:lnTo>
                  <a:pt x="230" y="270"/>
                </a:lnTo>
                <a:lnTo>
                  <a:pt x="271" y="270"/>
                </a:lnTo>
                <a:moveTo>
                  <a:pt x="230" y="123"/>
                </a:moveTo>
                <a:lnTo>
                  <a:pt x="230" y="123"/>
                </a:lnTo>
                <a:lnTo>
                  <a:pt x="271" y="123"/>
                </a:lnTo>
                <a:moveTo>
                  <a:pt x="259" y="256"/>
                </a:moveTo>
                <a:lnTo>
                  <a:pt x="259" y="256"/>
                </a:lnTo>
                <a:lnTo>
                  <a:pt x="259" y="80"/>
                </a:lnTo>
                <a:moveTo>
                  <a:pt x="238" y="256"/>
                </a:moveTo>
                <a:lnTo>
                  <a:pt x="238" y="256"/>
                </a:lnTo>
                <a:lnTo>
                  <a:pt x="280" y="256"/>
                </a:lnTo>
                <a:moveTo>
                  <a:pt x="238" y="80"/>
                </a:moveTo>
                <a:lnTo>
                  <a:pt x="238" y="80"/>
                </a:lnTo>
                <a:lnTo>
                  <a:pt x="280" y="80"/>
                </a:lnTo>
                <a:moveTo>
                  <a:pt x="267" y="269"/>
                </a:moveTo>
                <a:lnTo>
                  <a:pt x="267" y="269"/>
                </a:lnTo>
                <a:lnTo>
                  <a:pt x="267" y="124"/>
                </a:lnTo>
                <a:moveTo>
                  <a:pt x="246" y="269"/>
                </a:moveTo>
                <a:lnTo>
                  <a:pt x="246" y="269"/>
                </a:lnTo>
                <a:lnTo>
                  <a:pt x="288" y="269"/>
                </a:lnTo>
                <a:moveTo>
                  <a:pt x="246" y="124"/>
                </a:moveTo>
                <a:lnTo>
                  <a:pt x="246" y="124"/>
                </a:lnTo>
                <a:lnTo>
                  <a:pt x="288" y="124"/>
                </a:lnTo>
                <a:moveTo>
                  <a:pt x="276" y="244"/>
                </a:moveTo>
                <a:lnTo>
                  <a:pt x="276" y="244"/>
                </a:lnTo>
                <a:lnTo>
                  <a:pt x="276" y="78"/>
                </a:lnTo>
                <a:moveTo>
                  <a:pt x="255" y="244"/>
                </a:moveTo>
                <a:lnTo>
                  <a:pt x="255" y="244"/>
                </a:lnTo>
                <a:lnTo>
                  <a:pt x="296" y="244"/>
                </a:lnTo>
                <a:moveTo>
                  <a:pt x="255" y="78"/>
                </a:moveTo>
                <a:lnTo>
                  <a:pt x="255" y="78"/>
                </a:lnTo>
                <a:lnTo>
                  <a:pt x="296" y="78"/>
                </a:lnTo>
                <a:moveTo>
                  <a:pt x="284" y="266"/>
                </a:moveTo>
                <a:lnTo>
                  <a:pt x="284" y="266"/>
                </a:lnTo>
                <a:lnTo>
                  <a:pt x="284" y="131"/>
                </a:lnTo>
                <a:moveTo>
                  <a:pt x="264" y="266"/>
                </a:moveTo>
                <a:lnTo>
                  <a:pt x="264" y="266"/>
                </a:lnTo>
                <a:lnTo>
                  <a:pt x="305" y="266"/>
                </a:lnTo>
                <a:moveTo>
                  <a:pt x="264" y="131"/>
                </a:moveTo>
                <a:lnTo>
                  <a:pt x="264" y="131"/>
                </a:lnTo>
                <a:lnTo>
                  <a:pt x="305" y="131"/>
                </a:lnTo>
                <a:moveTo>
                  <a:pt x="293" y="280"/>
                </a:moveTo>
                <a:lnTo>
                  <a:pt x="293" y="280"/>
                </a:lnTo>
                <a:lnTo>
                  <a:pt x="293" y="142"/>
                </a:lnTo>
                <a:moveTo>
                  <a:pt x="272" y="280"/>
                </a:moveTo>
                <a:lnTo>
                  <a:pt x="272" y="280"/>
                </a:lnTo>
                <a:lnTo>
                  <a:pt x="314" y="280"/>
                </a:lnTo>
                <a:moveTo>
                  <a:pt x="272" y="142"/>
                </a:moveTo>
                <a:lnTo>
                  <a:pt x="272" y="142"/>
                </a:lnTo>
                <a:lnTo>
                  <a:pt x="314" y="142"/>
                </a:lnTo>
                <a:moveTo>
                  <a:pt x="301" y="267"/>
                </a:moveTo>
                <a:lnTo>
                  <a:pt x="301" y="267"/>
                </a:lnTo>
                <a:lnTo>
                  <a:pt x="301" y="134"/>
                </a:lnTo>
                <a:moveTo>
                  <a:pt x="280" y="267"/>
                </a:moveTo>
                <a:lnTo>
                  <a:pt x="280" y="267"/>
                </a:lnTo>
                <a:lnTo>
                  <a:pt x="322" y="267"/>
                </a:lnTo>
                <a:moveTo>
                  <a:pt x="280" y="134"/>
                </a:moveTo>
                <a:lnTo>
                  <a:pt x="280" y="134"/>
                </a:lnTo>
                <a:lnTo>
                  <a:pt x="322" y="134"/>
                </a:lnTo>
                <a:moveTo>
                  <a:pt x="310" y="225"/>
                </a:moveTo>
                <a:lnTo>
                  <a:pt x="310" y="225"/>
                </a:lnTo>
                <a:lnTo>
                  <a:pt x="310" y="88"/>
                </a:lnTo>
                <a:moveTo>
                  <a:pt x="289" y="225"/>
                </a:moveTo>
                <a:lnTo>
                  <a:pt x="289" y="225"/>
                </a:lnTo>
                <a:lnTo>
                  <a:pt x="330" y="225"/>
                </a:lnTo>
                <a:moveTo>
                  <a:pt x="289" y="88"/>
                </a:moveTo>
                <a:lnTo>
                  <a:pt x="289" y="88"/>
                </a:lnTo>
                <a:lnTo>
                  <a:pt x="330" y="88"/>
                </a:lnTo>
                <a:moveTo>
                  <a:pt x="318" y="243"/>
                </a:moveTo>
                <a:lnTo>
                  <a:pt x="318" y="243"/>
                </a:lnTo>
                <a:lnTo>
                  <a:pt x="318" y="36"/>
                </a:lnTo>
              </a:path>
            </a:pathLst>
          </a:custGeom>
          <a:noFill/>
          <a:ln w="4763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0" name="Freeform 83"/>
          <p:cNvSpPr>
            <a:spLocks noEditPoints="1"/>
          </p:cNvSpPr>
          <p:nvPr/>
        </p:nvSpPr>
        <p:spPr bwMode="auto">
          <a:xfrm>
            <a:off x="3925924" y="3433319"/>
            <a:ext cx="771253" cy="845271"/>
          </a:xfrm>
          <a:custGeom>
            <a:avLst/>
            <a:gdLst>
              <a:gd name="T0" fmla="*/ 444 w 604"/>
              <a:gd name="T1" fmla="*/ 170 h 682"/>
              <a:gd name="T2" fmla="*/ 473 w 604"/>
              <a:gd name="T3" fmla="*/ 243 h 682"/>
              <a:gd name="T4" fmla="*/ 494 w 604"/>
              <a:gd name="T5" fmla="*/ 243 h 682"/>
              <a:gd name="T6" fmla="*/ 482 w 604"/>
              <a:gd name="T7" fmla="*/ 295 h 682"/>
              <a:gd name="T8" fmla="*/ 461 w 604"/>
              <a:gd name="T9" fmla="*/ 295 h 682"/>
              <a:gd name="T10" fmla="*/ 502 w 604"/>
              <a:gd name="T11" fmla="*/ 106 h 682"/>
              <a:gd name="T12" fmla="*/ 469 w 604"/>
              <a:gd name="T13" fmla="*/ 372 h 682"/>
              <a:gd name="T14" fmla="*/ 469 w 604"/>
              <a:gd name="T15" fmla="*/ 194 h 682"/>
              <a:gd name="T16" fmla="*/ 498 w 604"/>
              <a:gd name="T17" fmla="*/ 247 h 682"/>
              <a:gd name="T18" fmla="*/ 478 w 604"/>
              <a:gd name="T19" fmla="*/ 247 h 682"/>
              <a:gd name="T20" fmla="*/ 507 w 604"/>
              <a:gd name="T21" fmla="*/ 394 h 682"/>
              <a:gd name="T22" fmla="*/ 528 w 604"/>
              <a:gd name="T23" fmla="*/ 394 h 682"/>
              <a:gd name="T24" fmla="*/ 516 w 604"/>
              <a:gd name="T25" fmla="*/ 394 h 682"/>
              <a:gd name="T26" fmla="*/ 495 w 604"/>
              <a:gd name="T27" fmla="*/ 394 h 682"/>
              <a:gd name="T28" fmla="*/ 536 w 604"/>
              <a:gd name="T29" fmla="*/ 112 h 682"/>
              <a:gd name="T30" fmla="*/ 503 w 604"/>
              <a:gd name="T31" fmla="*/ 438 h 682"/>
              <a:gd name="T32" fmla="*/ 503 w 604"/>
              <a:gd name="T33" fmla="*/ 97 h 682"/>
              <a:gd name="T34" fmla="*/ 532 w 604"/>
              <a:gd name="T35" fmla="*/ 186 h 682"/>
              <a:gd name="T36" fmla="*/ 512 w 604"/>
              <a:gd name="T37" fmla="*/ 186 h 682"/>
              <a:gd name="T38" fmla="*/ 541 w 604"/>
              <a:gd name="T39" fmla="*/ 376 h 682"/>
              <a:gd name="T40" fmla="*/ 562 w 604"/>
              <a:gd name="T41" fmla="*/ 376 h 682"/>
              <a:gd name="T42" fmla="*/ 550 w 604"/>
              <a:gd name="T43" fmla="*/ 449 h 682"/>
              <a:gd name="T44" fmla="*/ 529 w 604"/>
              <a:gd name="T45" fmla="*/ 449 h 682"/>
              <a:gd name="T46" fmla="*/ 570 w 604"/>
              <a:gd name="T47" fmla="*/ 356 h 682"/>
              <a:gd name="T48" fmla="*/ 538 w 604"/>
              <a:gd name="T49" fmla="*/ 494 h 682"/>
              <a:gd name="T50" fmla="*/ 538 w 604"/>
              <a:gd name="T51" fmla="*/ 412 h 682"/>
              <a:gd name="T52" fmla="*/ 566 w 604"/>
              <a:gd name="T53" fmla="*/ 342 h 682"/>
              <a:gd name="T54" fmla="*/ 546 w 604"/>
              <a:gd name="T55" fmla="*/ 342 h 682"/>
              <a:gd name="T56" fmla="*/ 575 w 604"/>
              <a:gd name="T57" fmla="*/ 449 h 682"/>
              <a:gd name="T58" fmla="*/ 596 w 604"/>
              <a:gd name="T59" fmla="*/ 449 h 682"/>
              <a:gd name="T60" fmla="*/ 584 w 604"/>
              <a:gd name="T61" fmla="*/ 489 h 682"/>
              <a:gd name="T62" fmla="*/ 563 w 604"/>
              <a:gd name="T63" fmla="*/ 489 h 682"/>
              <a:gd name="T64" fmla="*/ 604 w 604"/>
              <a:gd name="T65" fmla="*/ 356 h 682"/>
              <a:gd name="T66" fmla="*/ 0 w 604"/>
              <a:gd name="T67" fmla="*/ 509 h 682"/>
              <a:gd name="T68" fmla="*/ 30 w 604"/>
              <a:gd name="T69" fmla="*/ 277 h 682"/>
              <a:gd name="T70" fmla="*/ 51 w 604"/>
              <a:gd name="T71" fmla="*/ 256 h 682"/>
              <a:gd name="T72" fmla="*/ 17 w 604"/>
              <a:gd name="T73" fmla="*/ 326 h 682"/>
              <a:gd name="T74" fmla="*/ 47 w 604"/>
              <a:gd name="T75" fmla="*/ 520 h 682"/>
              <a:gd name="T76" fmla="*/ 68 w 604"/>
              <a:gd name="T77" fmla="*/ 499 h 682"/>
              <a:gd name="T78" fmla="*/ 35 w 604"/>
              <a:gd name="T79" fmla="*/ 593 h 682"/>
              <a:gd name="T80" fmla="*/ 64 w 604"/>
              <a:gd name="T81" fmla="*/ 649 h 682"/>
              <a:gd name="T82" fmla="*/ 85 w 604"/>
              <a:gd name="T83" fmla="*/ 628 h 682"/>
              <a:gd name="T84" fmla="*/ 51 w 604"/>
              <a:gd name="T85" fmla="*/ 661 h 682"/>
              <a:gd name="T86" fmla="*/ 81 w 604"/>
              <a:gd name="T87" fmla="*/ 666 h 682"/>
              <a:gd name="T88" fmla="*/ 102 w 604"/>
              <a:gd name="T89" fmla="*/ 645 h 682"/>
              <a:gd name="T90" fmla="*/ 69 w 604"/>
              <a:gd name="T91" fmla="*/ 648 h 682"/>
              <a:gd name="T92" fmla="*/ 98 w 604"/>
              <a:gd name="T93" fmla="*/ 652 h 682"/>
              <a:gd name="T94" fmla="*/ 119 w 604"/>
              <a:gd name="T95" fmla="*/ 631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04" h="682">
                <a:moveTo>
                  <a:pt x="444" y="377"/>
                </a:moveTo>
                <a:lnTo>
                  <a:pt x="444" y="377"/>
                </a:lnTo>
                <a:lnTo>
                  <a:pt x="485" y="377"/>
                </a:lnTo>
                <a:moveTo>
                  <a:pt x="444" y="170"/>
                </a:moveTo>
                <a:lnTo>
                  <a:pt x="444" y="170"/>
                </a:lnTo>
                <a:lnTo>
                  <a:pt x="485" y="170"/>
                </a:lnTo>
                <a:moveTo>
                  <a:pt x="473" y="243"/>
                </a:moveTo>
                <a:lnTo>
                  <a:pt x="473" y="243"/>
                </a:lnTo>
                <a:lnTo>
                  <a:pt x="473" y="0"/>
                </a:lnTo>
                <a:moveTo>
                  <a:pt x="452" y="243"/>
                </a:moveTo>
                <a:lnTo>
                  <a:pt x="452" y="243"/>
                </a:lnTo>
                <a:lnTo>
                  <a:pt x="494" y="243"/>
                </a:lnTo>
                <a:moveTo>
                  <a:pt x="452" y="0"/>
                </a:moveTo>
                <a:lnTo>
                  <a:pt x="452" y="0"/>
                </a:lnTo>
                <a:lnTo>
                  <a:pt x="494" y="0"/>
                </a:lnTo>
                <a:moveTo>
                  <a:pt x="482" y="295"/>
                </a:moveTo>
                <a:lnTo>
                  <a:pt x="482" y="295"/>
                </a:lnTo>
                <a:lnTo>
                  <a:pt x="482" y="106"/>
                </a:lnTo>
                <a:moveTo>
                  <a:pt x="461" y="295"/>
                </a:moveTo>
                <a:lnTo>
                  <a:pt x="461" y="295"/>
                </a:lnTo>
                <a:lnTo>
                  <a:pt x="502" y="295"/>
                </a:lnTo>
                <a:moveTo>
                  <a:pt x="461" y="106"/>
                </a:moveTo>
                <a:lnTo>
                  <a:pt x="461" y="106"/>
                </a:lnTo>
                <a:lnTo>
                  <a:pt x="502" y="106"/>
                </a:lnTo>
                <a:moveTo>
                  <a:pt x="490" y="372"/>
                </a:moveTo>
                <a:lnTo>
                  <a:pt x="490" y="372"/>
                </a:lnTo>
                <a:lnTo>
                  <a:pt x="490" y="194"/>
                </a:lnTo>
                <a:moveTo>
                  <a:pt x="469" y="372"/>
                </a:moveTo>
                <a:lnTo>
                  <a:pt x="469" y="372"/>
                </a:lnTo>
                <a:lnTo>
                  <a:pt x="510" y="372"/>
                </a:lnTo>
                <a:moveTo>
                  <a:pt x="469" y="194"/>
                </a:moveTo>
                <a:lnTo>
                  <a:pt x="469" y="194"/>
                </a:lnTo>
                <a:lnTo>
                  <a:pt x="510" y="194"/>
                </a:lnTo>
                <a:moveTo>
                  <a:pt x="498" y="404"/>
                </a:moveTo>
                <a:lnTo>
                  <a:pt x="498" y="404"/>
                </a:lnTo>
                <a:lnTo>
                  <a:pt x="498" y="247"/>
                </a:lnTo>
                <a:moveTo>
                  <a:pt x="478" y="404"/>
                </a:moveTo>
                <a:lnTo>
                  <a:pt x="478" y="404"/>
                </a:lnTo>
                <a:lnTo>
                  <a:pt x="519" y="404"/>
                </a:lnTo>
                <a:moveTo>
                  <a:pt x="478" y="247"/>
                </a:moveTo>
                <a:lnTo>
                  <a:pt x="478" y="247"/>
                </a:lnTo>
                <a:lnTo>
                  <a:pt x="519" y="247"/>
                </a:lnTo>
                <a:moveTo>
                  <a:pt x="507" y="394"/>
                </a:moveTo>
                <a:lnTo>
                  <a:pt x="507" y="394"/>
                </a:lnTo>
                <a:lnTo>
                  <a:pt x="507" y="234"/>
                </a:lnTo>
                <a:moveTo>
                  <a:pt x="486" y="394"/>
                </a:moveTo>
                <a:lnTo>
                  <a:pt x="486" y="394"/>
                </a:lnTo>
                <a:lnTo>
                  <a:pt x="528" y="394"/>
                </a:lnTo>
                <a:moveTo>
                  <a:pt x="486" y="234"/>
                </a:moveTo>
                <a:lnTo>
                  <a:pt x="486" y="234"/>
                </a:lnTo>
                <a:lnTo>
                  <a:pt x="528" y="234"/>
                </a:lnTo>
                <a:moveTo>
                  <a:pt x="516" y="394"/>
                </a:moveTo>
                <a:lnTo>
                  <a:pt x="516" y="394"/>
                </a:lnTo>
                <a:lnTo>
                  <a:pt x="516" y="112"/>
                </a:lnTo>
                <a:moveTo>
                  <a:pt x="495" y="394"/>
                </a:moveTo>
                <a:lnTo>
                  <a:pt x="495" y="394"/>
                </a:lnTo>
                <a:lnTo>
                  <a:pt x="536" y="394"/>
                </a:lnTo>
                <a:moveTo>
                  <a:pt x="495" y="112"/>
                </a:moveTo>
                <a:lnTo>
                  <a:pt x="495" y="112"/>
                </a:lnTo>
                <a:lnTo>
                  <a:pt x="536" y="112"/>
                </a:lnTo>
                <a:moveTo>
                  <a:pt x="524" y="438"/>
                </a:moveTo>
                <a:lnTo>
                  <a:pt x="524" y="438"/>
                </a:lnTo>
                <a:lnTo>
                  <a:pt x="524" y="97"/>
                </a:lnTo>
                <a:moveTo>
                  <a:pt x="503" y="438"/>
                </a:moveTo>
                <a:lnTo>
                  <a:pt x="503" y="438"/>
                </a:lnTo>
                <a:lnTo>
                  <a:pt x="544" y="438"/>
                </a:lnTo>
                <a:moveTo>
                  <a:pt x="503" y="97"/>
                </a:moveTo>
                <a:lnTo>
                  <a:pt x="503" y="97"/>
                </a:lnTo>
                <a:lnTo>
                  <a:pt x="544" y="97"/>
                </a:lnTo>
                <a:moveTo>
                  <a:pt x="532" y="374"/>
                </a:moveTo>
                <a:lnTo>
                  <a:pt x="532" y="374"/>
                </a:lnTo>
                <a:lnTo>
                  <a:pt x="532" y="186"/>
                </a:lnTo>
                <a:moveTo>
                  <a:pt x="512" y="374"/>
                </a:moveTo>
                <a:lnTo>
                  <a:pt x="512" y="374"/>
                </a:lnTo>
                <a:lnTo>
                  <a:pt x="553" y="374"/>
                </a:lnTo>
                <a:moveTo>
                  <a:pt x="512" y="186"/>
                </a:moveTo>
                <a:lnTo>
                  <a:pt x="512" y="186"/>
                </a:lnTo>
                <a:lnTo>
                  <a:pt x="553" y="186"/>
                </a:lnTo>
                <a:moveTo>
                  <a:pt x="541" y="376"/>
                </a:moveTo>
                <a:lnTo>
                  <a:pt x="541" y="376"/>
                </a:lnTo>
                <a:lnTo>
                  <a:pt x="541" y="260"/>
                </a:lnTo>
                <a:moveTo>
                  <a:pt x="520" y="376"/>
                </a:moveTo>
                <a:lnTo>
                  <a:pt x="520" y="376"/>
                </a:lnTo>
                <a:lnTo>
                  <a:pt x="562" y="376"/>
                </a:lnTo>
                <a:moveTo>
                  <a:pt x="520" y="260"/>
                </a:moveTo>
                <a:lnTo>
                  <a:pt x="520" y="260"/>
                </a:lnTo>
                <a:lnTo>
                  <a:pt x="562" y="260"/>
                </a:lnTo>
                <a:moveTo>
                  <a:pt x="550" y="449"/>
                </a:moveTo>
                <a:lnTo>
                  <a:pt x="550" y="449"/>
                </a:lnTo>
                <a:lnTo>
                  <a:pt x="550" y="356"/>
                </a:lnTo>
                <a:moveTo>
                  <a:pt x="529" y="449"/>
                </a:moveTo>
                <a:lnTo>
                  <a:pt x="529" y="449"/>
                </a:lnTo>
                <a:lnTo>
                  <a:pt x="570" y="449"/>
                </a:lnTo>
                <a:moveTo>
                  <a:pt x="529" y="356"/>
                </a:moveTo>
                <a:lnTo>
                  <a:pt x="529" y="356"/>
                </a:lnTo>
                <a:lnTo>
                  <a:pt x="570" y="356"/>
                </a:lnTo>
                <a:moveTo>
                  <a:pt x="558" y="494"/>
                </a:moveTo>
                <a:lnTo>
                  <a:pt x="558" y="494"/>
                </a:lnTo>
                <a:lnTo>
                  <a:pt x="558" y="412"/>
                </a:lnTo>
                <a:moveTo>
                  <a:pt x="538" y="494"/>
                </a:moveTo>
                <a:lnTo>
                  <a:pt x="538" y="494"/>
                </a:lnTo>
                <a:lnTo>
                  <a:pt x="579" y="494"/>
                </a:lnTo>
                <a:moveTo>
                  <a:pt x="538" y="412"/>
                </a:moveTo>
                <a:lnTo>
                  <a:pt x="538" y="412"/>
                </a:lnTo>
                <a:lnTo>
                  <a:pt x="579" y="412"/>
                </a:lnTo>
                <a:moveTo>
                  <a:pt x="566" y="486"/>
                </a:moveTo>
                <a:lnTo>
                  <a:pt x="566" y="486"/>
                </a:lnTo>
                <a:lnTo>
                  <a:pt x="566" y="342"/>
                </a:lnTo>
                <a:moveTo>
                  <a:pt x="546" y="486"/>
                </a:moveTo>
                <a:lnTo>
                  <a:pt x="546" y="486"/>
                </a:lnTo>
                <a:lnTo>
                  <a:pt x="587" y="486"/>
                </a:lnTo>
                <a:moveTo>
                  <a:pt x="546" y="342"/>
                </a:moveTo>
                <a:lnTo>
                  <a:pt x="546" y="342"/>
                </a:lnTo>
                <a:lnTo>
                  <a:pt x="587" y="342"/>
                </a:lnTo>
                <a:moveTo>
                  <a:pt x="575" y="449"/>
                </a:moveTo>
                <a:lnTo>
                  <a:pt x="575" y="449"/>
                </a:lnTo>
                <a:lnTo>
                  <a:pt x="575" y="233"/>
                </a:lnTo>
                <a:moveTo>
                  <a:pt x="554" y="449"/>
                </a:moveTo>
                <a:lnTo>
                  <a:pt x="554" y="449"/>
                </a:lnTo>
                <a:lnTo>
                  <a:pt x="596" y="449"/>
                </a:lnTo>
                <a:moveTo>
                  <a:pt x="554" y="233"/>
                </a:moveTo>
                <a:lnTo>
                  <a:pt x="554" y="233"/>
                </a:lnTo>
                <a:lnTo>
                  <a:pt x="596" y="233"/>
                </a:lnTo>
                <a:moveTo>
                  <a:pt x="584" y="489"/>
                </a:moveTo>
                <a:lnTo>
                  <a:pt x="584" y="489"/>
                </a:lnTo>
                <a:lnTo>
                  <a:pt x="584" y="356"/>
                </a:lnTo>
                <a:moveTo>
                  <a:pt x="563" y="489"/>
                </a:moveTo>
                <a:lnTo>
                  <a:pt x="563" y="489"/>
                </a:lnTo>
                <a:lnTo>
                  <a:pt x="604" y="489"/>
                </a:lnTo>
                <a:moveTo>
                  <a:pt x="563" y="356"/>
                </a:moveTo>
                <a:lnTo>
                  <a:pt x="563" y="356"/>
                </a:lnTo>
                <a:lnTo>
                  <a:pt x="604" y="356"/>
                </a:lnTo>
                <a:moveTo>
                  <a:pt x="21" y="530"/>
                </a:moveTo>
                <a:lnTo>
                  <a:pt x="21" y="530"/>
                </a:lnTo>
                <a:lnTo>
                  <a:pt x="21" y="488"/>
                </a:lnTo>
                <a:moveTo>
                  <a:pt x="0" y="509"/>
                </a:moveTo>
                <a:lnTo>
                  <a:pt x="0" y="509"/>
                </a:lnTo>
                <a:lnTo>
                  <a:pt x="42" y="509"/>
                </a:lnTo>
                <a:moveTo>
                  <a:pt x="30" y="277"/>
                </a:moveTo>
                <a:lnTo>
                  <a:pt x="30" y="277"/>
                </a:lnTo>
                <a:lnTo>
                  <a:pt x="30" y="235"/>
                </a:lnTo>
                <a:moveTo>
                  <a:pt x="9" y="256"/>
                </a:moveTo>
                <a:lnTo>
                  <a:pt x="9" y="256"/>
                </a:lnTo>
                <a:lnTo>
                  <a:pt x="51" y="256"/>
                </a:lnTo>
                <a:moveTo>
                  <a:pt x="38" y="347"/>
                </a:moveTo>
                <a:lnTo>
                  <a:pt x="38" y="347"/>
                </a:lnTo>
                <a:lnTo>
                  <a:pt x="38" y="305"/>
                </a:lnTo>
                <a:moveTo>
                  <a:pt x="17" y="326"/>
                </a:moveTo>
                <a:lnTo>
                  <a:pt x="17" y="326"/>
                </a:lnTo>
                <a:lnTo>
                  <a:pt x="59" y="326"/>
                </a:lnTo>
                <a:moveTo>
                  <a:pt x="47" y="520"/>
                </a:moveTo>
                <a:lnTo>
                  <a:pt x="47" y="520"/>
                </a:lnTo>
                <a:lnTo>
                  <a:pt x="47" y="478"/>
                </a:lnTo>
                <a:moveTo>
                  <a:pt x="26" y="499"/>
                </a:moveTo>
                <a:lnTo>
                  <a:pt x="26" y="499"/>
                </a:lnTo>
                <a:lnTo>
                  <a:pt x="68" y="499"/>
                </a:lnTo>
                <a:moveTo>
                  <a:pt x="56" y="614"/>
                </a:moveTo>
                <a:lnTo>
                  <a:pt x="56" y="614"/>
                </a:lnTo>
                <a:lnTo>
                  <a:pt x="56" y="572"/>
                </a:lnTo>
                <a:moveTo>
                  <a:pt x="35" y="593"/>
                </a:moveTo>
                <a:lnTo>
                  <a:pt x="35" y="593"/>
                </a:lnTo>
                <a:lnTo>
                  <a:pt x="77" y="593"/>
                </a:lnTo>
                <a:moveTo>
                  <a:pt x="64" y="649"/>
                </a:moveTo>
                <a:lnTo>
                  <a:pt x="64" y="649"/>
                </a:lnTo>
                <a:lnTo>
                  <a:pt x="64" y="607"/>
                </a:lnTo>
                <a:moveTo>
                  <a:pt x="43" y="628"/>
                </a:moveTo>
                <a:lnTo>
                  <a:pt x="43" y="628"/>
                </a:lnTo>
                <a:lnTo>
                  <a:pt x="85" y="628"/>
                </a:lnTo>
                <a:moveTo>
                  <a:pt x="72" y="682"/>
                </a:moveTo>
                <a:lnTo>
                  <a:pt x="72" y="682"/>
                </a:lnTo>
                <a:lnTo>
                  <a:pt x="72" y="640"/>
                </a:lnTo>
                <a:moveTo>
                  <a:pt x="51" y="661"/>
                </a:moveTo>
                <a:lnTo>
                  <a:pt x="51" y="661"/>
                </a:lnTo>
                <a:lnTo>
                  <a:pt x="93" y="661"/>
                </a:lnTo>
                <a:moveTo>
                  <a:pt x="81" y="666"/>
                </a:moveTo>
                <a:lnTo>
                  <a:pt x="81" y="666"/>
                </a:lnTo>
                <a:lnTo>
                  <a:pt x="81" y="624"/>
                </a:lnTo>
                <a:moveTo>
                  <a:pt x="60" y="645"/>
                </a:moveTo>
                <a:lnTo>
                  <a:pt x="60" y="645"/>
                </a:lnTo>
                <a:lnTo>
                  <a:pt x="102" y="645"/>
                </a:lnTo>
                <a:moveTo>
                  <a:pt x="90" y="669"/>
                </a:moveTo>
                <a:lnTo>
                  <a:pt x="90" y="669"/>
                </a:lnTo>
                <a:lnTo>
                  <a:pt x="90" y="627"/>
                </a:lnTo>
                <a:moveTo>
                  <a:pt x="69" y="648"/>
                </a:moveTo>
                <a:lnTo>
                  <a:pt x="69" y="648"/>
                </a:lnTo>
                <a:lnTo>
                  <a:pt x="111" y="648"/>
                </a:lnTo>
                <a:moveTo>
                  <a:pt x="98" y="652"/>
                </a:moveTo>
                <a:lnTo>
                  <a:pt x="98" y="652"/>
                </a:lnTo>
                <a:lnTo>
                  <a:pt x="98" y="610"/>
                </a:lnTo>
                <a:moveTo>
                  <a:pt x="77" y="631"/>
                </a:moveTo>
                <a:lnTo>
                  <a:pt x="77" y="631"/>
                </a:lnTo>
                <a:lnTo>
                  <a:pt x="119" y="631"/>
                </a:lnTo>
              </a:path>
            </a:pathLst>
          </a:custGeom>
          <a:noFill/>
          <a:ln w="4763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1" name="Freeform 84"/>
          <p:cNvSpPr>
            <a:spLocks noEditPoints="1"/>
          </p:cNvSpPr>
          <p:nvPr/>
        </p:nvSpPr>
        <p:spPr bwMode="auto">
          <a:xfrm>
            <a:off x="4034402" y="3719352"/>
            <a:ext cx="391580" cy="451495"/>
          </a:xfrm>
          <a:custGeom>
            <a:avLst/>
            <a:gdLst>
              <a:gd name="T0" fmla="*/ 0 w 306"/>
              <a:gd name="T1" fmla="*/ 327 h 364"/>
              <a:gd name="T2" fmla="*/ 30 w 306"/>
              <a:gd name="T3" fmla="*/ 342 h 364"/>
              <a:gd name="T4" fmla="*/ 51 w 306"/>
              <a:gd name="T5" fmla="*/ 321 h 364"/>
              <a:gd name="T6" fmla="*/ 18 w 306"/>
              <a:gd name="T7" fmla="*/ 297 h 364"/>
              <a:gd name="T8" fmla="*/ 47 w 306"/>
              <a:gd name="T9" fmla="*/ 364 h 364"/>
              <a:gd name="T10" fmla="*/ 68 w 306"/>
              <a:gd name="T11" fmla="*/ 343 h 364"/>
              <a:gd name="T12" fmla="*/ 34 w 306"/>
              <a:gd name="T13" fmla="*/ 283 h 364"/>
              <a:gd name="T14" fmla="*/ 64 w 306"/>
              <a:gd name="T15" fmla="*/ 340 h 364"/>
              <a:gd name="T16" fmla="*/ 85 w 306"/>
              <a:gd name="T17" fmla="*/ 319 h 364"/>
              <a:gd name="T18" fmla="*/ 52 w 306"/>
              <a:gd name="T19" fmla="*/ 306 h 364"/>
              <a:gd name="T20" fmla="*/ 81 w 306"/>
              <a:gd name="T21" fmla="*/ 354 h 364"/>
              <a:gd name="T22" fmla="*/ 102 w 306"/>
              <a:gd name="T23" fmla="*/ 333 h 364"/>
              <a:gd name="T24" fmla="*/ 68 w 306"/>
              <a:gd name="T25" fmla="*/ 299 h 364"/>
              <a:gd name="T26" fmla="*/ 98 w 306"/>
              <a:gd name="T27" fmla="*/ 258 h 364"/>
              <a:gd name="T28" fmla="*/ 119 w 306"/>
              <a:gd name="T29" fmla="*/ 237 h 364"/>
              <a:gd name="T30" fmla="*/ 86 w 306"/>
              <a:gd name="T31" fmla="*/ 236 h 364"/>
              <a:gd name="T32" fmla="*/ 115 w 306"/>
              <a:gd name="T33" fmla="*/ 223 h 364"/>
              <a:gd name="T34" fmla="*/ 136 w 306"/>
              <a:gd name="T35" fmla="*/ 202 h 364"/>
              <a:gd name="T36" fmla="*/ 103 w 306"/>
              <a:gd name="T37" fmla="*/ 299 h 364"/>
              <a:gd name="T38" fmla="*/ 132 w 306"/>
              <a:gd name="T39" fmla="*/ 269 h 364"/>
              <a:gd name="T40" fmla="*/ 153 w 306"/>
              <a:gd name="T41" fmla="*/ 248 h 364"/>
              <a:gd name="T42" fmla="*/ 120 w 306"/>
              <a:gd name="T43" fmla="*/ 152 h 364"/>
              <a:gd name="T44" fmla="*/ 149 w 306"/>
              <a:gd name="T45" fmla="*/ 189 h 364"/>
              <a:gd name="T46" fmla="*/ 170 w 306"/>
              <a:gd name="T47" fmla="*/ 168 h 364"/>
              <a:gd name="T48" fmla="*/ 137 w 306"/>
              <a:gd name="T49" fmla="*/ 159 h 364"/>
              <a:gd name="T50" fmla="*/ 166 w 306"/>
              <a:gd name="T51" fmla="*/ 199 h 364"/>
              <a:gd name="T52" fmla="*/ 187 w 306"/>
              <a:gd name="T53" fmla="*/ 178 h 364"/>
              <a:gd name="T54" fmla="*/ 154 w 306"/>
              <a:gd name="T55" fmla="*/ 171 h 364"/>
              <a:gd name="T56" fmla="*/ 183 w 306"/>
              <a:gd name="T57" fmla="*/ 197 h 364"/>
              <a:gd name="T58" fmla="*/ 204 w 306"/>
              <a:gd name="T59" fmla="*/ 176 h 364"/>
              <a:gd name="T60" fmla="*/ 171 w 306"/>
              <a:gd name="T61" fmla="*/ 95 h 364"/>
              <a:gd name="T62" fmla="*/ 201 w 306"/>
              <a:gd name="T63" fmla="*/ 184 h 364"/>
              <a:gd name="T64" fmla="*/ 222 w 306"/>
              <a:gd name="T65" fmla="*/ 163 h 364"/>
              <a:gd name="T66" fmla="*/ 188 w 306"/>
              <a:gd name="T67" fmla="*/ 167 h 364"/>
              <a:gd name="T68" fmla="*/ 217 w 306"/>
              <a:gd name="T69" fmla="*/ 219 h 364"/>
              <a:gd name="T70" fmla="*/ 238 w 306"/>
              <a:gd name="T71" fmla="*/ 198 h 364"/>
              <a:gd name="T72" fmla="*/ 205 w 306"/>
              <a:gd name="T73" fmla="*/ 142 h 364"/>
              <a:gd name="T74" fmla="*/ 235 w 306"/>
              <a:gd name="T75" fmla="*/ 42 h 364"/>
              <a:gd name="T76" fmla="*/ 256 w 306"/>
              <a:gd name="T77" fmla="*/ 21 h 364"/>
              <a:gd name="T78" fmla="*/ 222 w 306"/>
              <a:gd name="T79" fmla="*/ 35 h 364"/>
              <a:gd name="T80" fmla="*/ 251 w 306"/>
              <a:gd name="T81" fmla="*/ 50 h 364"/>
              <a:gd name="T82" fmla="*/ 272 w 306"/>
              <a:gd name="T83" fmla="*/ 29 h 364"/>
              <a:gd name="T84" fmla="*/ 239 w 306"/>
              <a:gd name="T85" fmla="*/ 33 h 364"/>
              <a:gd name="T86" fmla="*/ 269 w 306"/>
              <a:gd name="T87" fmla="*/ 48 h 364"/>
              <a:gd name="T88" fmla="*/ 290 w 306"/>
              <a:gd name="T89" fmla="*/ 27 h 364"/>
              <a:gd name="T90" fmla="*/ 256 w 306"/>
              <a:gd name="T91" fmla="*/ 40 h 364"/>
              <a:gd name="T92" fmla="*/ 285 w 306"/>
              <a:gd name="T93" fmla="*/ 116 h 364"/>
              <a:gd name="T94" fmla="*/ 306 w 306"/>
              <a:gd name="T95" fmla="*/ 95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06" h="364">
                <a:moveTo>
                  <a:pt x="21" y="348"/>
                </a:moveTo>
                <a:lnTo>
                  <a:pt x="21" y="348"/>
                </a:lnTo>
                <a:lnTo>
                  <a:pt x="21" y="306"/>
                </a:lnTo>
                <a:moveTo>
                  <a:pt x="0" y="327"/>
                </a:moveTo>
                <a:lnTo>
                  <a:pt x="0" y="327"/>
                </a:lnTo>
                <a:lnTo>
                  <a:pt x="42" y="327"/>
                </a:lnTo>
                <a:moveTo>
                  <a:pt x="30" y="342"/>
                </a:moveTo>
                <a:lnTo>
                  <a:pt x="30" y="342"/>
                </a:lnTo>
                <a:lnTo>
                  <a:pt x="30" y="300"/>
                </a:lnTo>
                <a:moveTo>
                  <a:pt x="9" y="321"/>
                </a:moveTo>
                <a:lnTo>
                  <a:pt x="9" y="321"/>
                </a:lnTo>
                <a:lnTo>
                  <a:pt x="51" y="321"/>
                </a:lnTo>
                <a:moveTo>
                  <a:pt x="39" y="318"/>
                </a:moveTo>
                <a:lnTo>
                  <a:pt x="39" y="318"/>
                </a:lnTo>
                <a:lnTo>
                  <a:pt x="39" y="276"/>
                </a:lnTo>
                <a:moveTo>
                  <a:pt x="18" y="297"/>
                </a:moveTo>
                <a:lnTo>
                  <a:pt x="18" y="297"/>
                </a:lnTo>
                <a:lnTo>
                  <a:pt x="60" y="297"/>
                </a:lnTo>
                <a:moveTo>
                  <a:pt x="47" y="364"/>
                </a:moveTo>
                <a:lnTo>
                  <a:pt x="47" y="364"/>
                </a:lnTo>
                <a:lnTo>
                  <a:pt x="47" y="322"/>
                </a:lnTo>
                <a:moveTo>
                  <a:pt x="26" y="343"/>
                </a:moveTo>
                <a:lnTo>
                  <a:pt x="26" y="343"/>
                </a:lnTo>
                <a:lnTo>
                  <a:pt x="68" y="343"/>
                </a:lnTo>
                <a:moveTo>
                  <a:pt x="55" y="304"/>
                </a:moveTo>
                <a:lnTo>
                  <a:pt x="55" y="304"/>
                </a:lnTo>
                <a:lnTo>
                  <a:pt x="55" y="262"/>
                </a:lnTo>
                <a:moveTo>
                  <a:pt x="34" y="283"/>
                </a:moveTo>
                <a:lnTo>
                  <a:pt x="34" y="283"/>
                </a:lnTo>
                <a:lnTo>
                  <a:pt x="76" y="283"/>
                </a:lnTo>
                <a:moveTo>
                  <a:pt x="64" y="340"/>
                </a:moveTo>
                <a:lnTo>
                  <a:pt x="64" y="340"/>
                </a:lnTo>
                <a:lnTo>
                  <a:pt x="64" y="298"/>
                </a:lnTo>
                <a:moveTo>
                  <a:pt x="43" y="319"/>
                </a:moveTo>
                <a:lnTo>
                  <a:pt x="43" y="319"/>
                </a:lnTo>
                <a:lnTo>
                  <a:pt x="85" y="319"/>
                </a:lnTo>
                <a:moveTo>
                  <a:pt x="73" y="327"/>
                </a:moveTo>
                <a:lnTo>
                  <a:pt x="73" y="327"/>
                </a:lnTo>
                <a:lnTo>
                  <a:pt x="73" y="285"/>
                </a:lnTo>
                <a:moveTo>
                  <a:pt x="52" y="306"/>
                </a:moveTo>
                <a:lnTo>
                  <a:pt x="52" y="306"/>
                </a:lnTo>
                <a:lnTo>
                  <a:pt x="94" y="306"/>
                </a:lnTo>
                <a:moveTo>
                  <a:pt x="81" y="354"/>
                </a:moveTo>
                <a:lnTo>
                  <a:pt x="81" y="354"/>
                </a:lnTo>
                <a:lnTo>
                  <a:pt x="81" y="312"/>
                </a:lnTo>
                <a:moveTo>
                  <a:pt x="60" y="333"/>
                </a:moveTo>
                <a:lnTo>
                  <a:pt x="60" y="333"/>
                </a:lnTo>
                <a:lnTo>
                  <a:pt x="102" y="333"/>
                </a:lnTo>
                <a:moveTo>
                  <a:pt x="89" y="320"/>
                </a:moveTo>
                <a:lnTo>
                  <a:pt x="89" y="320"/>
                </a:lnTo>
                <a:lnTo>
                  <a:pt x="89" y="278"/>
                </a:lnTo>
                <a:moveTo>
                  <a:pt x="68" y="299"/>
                </a:moveTo>
                <a:lnTo>
                  <a:pt x="68" y="299"/>
                </a:lnTo>
                <a:lnTo>
                  <a:pt x="110" y="299"/>
                </a:lnTo>
                <a:moveTo>
                  <a:pt x="98" y="258"/>
                </a:moveTo>
                <a:lnTo>
                  <a:pt x="98" y="258"/>
                </a:lnTo>
                <a:lnTo>
                  <a:pt x="98" y="216"/>
                </a:lnTo>
                <a:moveTo>
                  <a:pt x="77" y="237"/>
                </a:moveTo>
                <a:lnTo>
                  <a:pt x="77" y="237"/>
                </a:lnTo>
                <a:lnTo>
                  <a:pt x="119" y="237"/>
                </a:lnTo>
                <a:moveTo>
                  <a:pt x="107" y="257"/>
                </a:moveTo>
                <a:lnTo>
                  <a:pt x="107" y="257"/>
                </a:lnTo>
                <a:lnTo>
                  <a:pt x="107" y="215"/>
                </a:lnTo>
                <a:moveTo>
                  <a:pt x="86" y="236"/>
                </a:moveTo>
                <a:lnTo>
                  <a:pt x="86" y="236"/>
                </a:lnTo>
                <a:lnTo>
                  <a:pt x="128" y="236"/>
                </a:lnTo>
                <a:moveTo>
                  <a:pt x="115" y="223"/>
                </a:moveTo>
                <a:lnTo>
                  <a:pt x="115" y="223"/>
                </a:lnTo>
                <a:lnTo>
                  <a:pt x="115" y="181"/>
                </a:lnTo>
                <a:moveTo>
                  <a:pt x="94" y="202"/>
                </a:moveTo>
                <a:lnTo>
                  <a:pt x="94" y="202"/>
                </a:lnTo>
                <a:lnTo>
                  <a:pt x="136" y="202"/>
                </a:lnTo>
                <a:moveTo>
                  <a:pt x="124" y="320"/>
                </a:moveTo>
                <a:lnTo>
                  <a:pt x="124" y="320"/>
                </a:lnTo>
                <a:lnTo>
                  <a:pt x="124" y="278"/>
                </a:lnTo>
                <a:moveTo>
                  <a:pt x="103" y="299"/>
                </a:moveTo>
                <a:lnTo>
                  <a:pt x="103" y="299"/>
                </a:lnTo>
                <a:lnTo>
                  <a:pt x="145" y="299"/>
                </a:lnTo>
                <a:moveTo>
                  <a:pt x="132" y="269"/>
                </a:moveTo>
                <a:lnTo>
                  <a:pt x="132" y="269"/>
                </a:lnTo>
                <a:lnTo>
                  <a:pt x="132" y="227"/>
                </a:lnTo>
                <a:moveTo>
                  <a:pt x="111" y="248"/>
                </a:moveTo>
                <a:lnTo>
                  <a:pt x="111" y="248"/>
                </a:lnTo>
                <a:lnTo>
                  <a:pt x="153" y="248"/>
                </a:lnTo>
                <a:moveTo>
                  <a:pt x="141" y="173"/>
                </a:moveTo>
                <a:lnTo>
                  <a:pt x="141" y="173"/>
                </a:lnTo>
                <a:lnTo>
                  <a:pt x="141" y="131"/>
                </a:lnTo>
                <a:moveTo>
                  <a:pt x="120" y="152"/>
                </a:moveTo>
                <a:lnTo>
                  <a:pt x="120" y="152"/>
                </a:lnTo>
                <a:lnTo>
                  <a:pt x="162" y="152"/>
                </a:lnTo>
                <a:moveTo>
                  <a:pt x="149" y="189"/>
                </a:moveTo>
                <a:lnTo>
                  <a:pt x="149" y="189"/>
                </a:lnTo>
                <a:lnTo>
                  <a:pt x="149" y="147"/>
                </a:lnTo>
                <a:moveTo>
                  <a:pt x="128" y="168"/>
                </a:moveTo>
                <a:lnTo>
                  <a:pt x="128" y="168"/>
                </a:lnTo>
                <a:lnTo>
                  <a:pt x="170" y="168"/>
                </a:lnTo>
                <a:moveTo>
                  <a:pt x="158" y="180"/>
                </a:moveTo>
                <a:lnTo>
                  <a:pt x="158" y="180"/>
                </a:lnTo>
                <a:lnTo>
                  <a:pt x="158" y="138"/>
                </a:lnTo>
                <a:moveTo>
                  <a:pt x="137" y="159"/>
                </a:moveTo>
                <a:lnTo>
                  <a:pt x="137" y="159"/>
                </a:lnTo>
                <a:lnTo>
                  <a:pt x="179" y="159"/>
                </a:lnTo>
                <a:moveTo>
                  <a:pt x="166" y="199"/>
                </a:moveTo>
                <a:lnTo>
                  <a:pt x="166" y="199"/>
                </a:lnTo>
                <a:lnTo>
                  <a:pt x="166" y="157"/>
                </a:lnTo>
                <a:moveTo>
                  <a:pt x="145" y="178"/>
                </a:moveTo>
                <a:lnTo>
                  <a:pt x="145" y="178"/>
                </a:lnTo>
                <a:lnTo>
                  <a:pt x="187" y="178"/>
                </a:lnTo>
                <a:moveTo>
                  <a:pt x="175" y="192"/>
                </a:moveTo>
                <a:lnTo>
                  <a:pt x="175" y="192"/>
                </a:lnTo>
                <a:lnTo>
                  <a:pt x="175" y="150"/>
                </a:lnTo>
                <a:moveTo>
                  <a:pt x="154" y="171"/>
                </a:moveTo>
                <a:lnTo>
                  <a:pt x="154" y="171"/>
                </a:lnTo>
                <a:lnTo>
                  <a:pt x="196" y="171"/>
                </a:lnTo>
                <a:moveTo>
                  <a:pt x="183" y="197"/>
                </a:moveTo>
                <a:lnTo>
                  <a:pt x="183" y="197"/>
                </a:lnTo>
                <a:lnTo>
                  <a:pt x="183" y="155"/>
                </a:lnTo>
                <a:moveTo>
                  <a:pt x="162" y="176"/>
                </a:moveTo>
                <a:lnTo>
                  <a:pt x="162" y="176"/>
                </a:lnTo>
                <a:lnTo>
                  <a:pt x="204" y="176"/>
                </a:lnTo>
                <a:moveTo>
                  <a:pt x="192" y="116"/>
                </a:moveTo>
                <a:lnTo>
                  <a:pt x="192" y="116"/>
                </a:lnTo>
                <a:lnTo>
                  <a:pt x="192" y="74"/>
                </a:lnTo>
                <a:moveTo>
                  <a:pt x="171" y="95"/>
                </a:moveTo>
                <a:lnTo>
                  <a:pt x="171" y="95"/>
                </a:lnTo>
                <a:lnTo>
                  <a:pt x="213" y="95"/>
                </a:lnTo>
                <a:moveTo>
                  <a:pt x="201" y="184"/>
                </a:moveTo>
                <a:lnTo>
                  <a:pt x="201" y="184"/>
                </a:lnTo>
                <a:lnTo>
                  <a:pt x="201" y="142"/>
                </a:lnTo>
                <a:moveTo>
                  <a:pt x="180" y="163"/>
                </a:moveTo>
                <a:lnTo>
                  <a:pt x="180" y="163"/>
                </a:lnTo>
                <a:lnTo>
                  <a:pt x="222" y="163"/>
                </a:lnTo>
                <a:moveTo>
                  <a:pt x="209" y="188"/>
                </a:moveTo>
                <a:lnTo>
                  <a:pt x="209" y="188"/>
                </a:lnTo>
                <a:lnTo>
                  <a:pt x="209" y="146"/>
                </a:lnTo>
                <a:moveTo>
                  <a:pt x="188" y="167"/>
                </a:moveTo>
                <a:lnTo>
                  <a:pt x="188" y="167"/>
                </a:lnTo>
                <a:lnTo>
                  <a:pt x="230" y="167"/>
                </a:lnTo>
                <a:moveTo>
                  <a:pt x="217" y="219"/>
                </a:moveTo>
                <a:lnTo>
                  <a:pt x="217" y="219"/>
                </a:lnTo>
                <a:lnTo>
                  <a:pt x="217" y="177"/>
                </a:lnTo>
                <a:moveTo>
                  <a:pt x="196" y="198"/>
                </a:moveTo>
                <a:lnTo>
                  <a:pt x="196" y="198"/>
                </a:lnTo>
                <a:lnTo>
                  <a:pt x="238" y="198"/>
                </a:lnTo>
                <a:moveTo>
                  <a:pt x="226" y="163"/>
                </a:moveTo>
                <a:lnTo>
                  <a:pt x="226" y="163"/>
                </a:lnTo>
                <a:lnTo>
                  <a:pt x="226" y="121"/>
                </a:lnTo>
                <a:moveTo>
                  <a:pt x="205" y="142"/>
                </a:moveTo>
                <a:lnTo>
                  <a:pt x="205" y="142"/>
                </a:lnTo>
                <a:lnTo>
                  <a:pt x="247" y="142"/>
                </a:lnTo>
                <a:moveTo>
                  <a:pt x="235" y="42"/>
                </a:moveTo>
                <a:lnTo>
                  <a:pt x="235" y="42"/>
                </a:lnTo>
                <a:lnTo>
                  <a:pt x="235" y="0"/>
                </a:lnTo>
                <a:moveTo>
                  <a:pt x="214" y="21"/>
                </a:moveTo>
                <a:lnTo>
                  <a:pt x="214" y="21"/>
                </a:lnTo>
                <a:lnTo>
                  <a:pt x="256" y="21"/>
                </a:lnTo>
                <a:moveTo>
                  <a:pt x="243" y="56"/>
                </a:moveTo>
                <a:lnTo>
                  <a:pt x="243" y="56"/>
                </a:lnTo>
                <a:lnTo>
                  <a:pt x="243" y="14"/>
                </a:lnTo>
                <a:moveTo>
                  <a:pt x="222" y="35"/>
                </a:moveTo>
                <a:lnTo>
                  <a:pt x="222" y="35"/>
                </a:lnTo>
                <a:lnTo>
                  <a:pt x="264" y="35"/>
                </a:lnTo>
                <a:moveTo>
                  <a:pt x="251" y="50"/>
                </a:moveTo>
                <a:lnTo>
                  <a:pt x="251" y="50"/>
                </a:lnTo>
                <a:lnTo>
                  <a:pt x="251" y="8"/>
                </a:lnTo>
                <a:moveTo>
                  <a:pt x="230" y="29"/>
                </a:moveTo>
                <a:lnTo>
                  <a:pt x="230" y="29"/>
                </a:lnTo>
                <a:lnTo>
                  <a:pt x="272" y="29"/>
                </a:lnTo>
                <a:moveTo>
                  <a:pt x="260" y="54"/>
                </a:moveTo>
                <a:lnTo>
                  <a:pt x="260" y="54"/>
                </a:lnTo>
                <a:lnTo>
                  <a:pt x="260" y="12"/>
                </a:lnTo>
                <a:moveTo>
                  <a:pt x="239" y="33"/>
                </a:moveTo>
                <a:lnTo>
                  <a:pt x="239" y="33"/>
                </a:lnTo>
                <a:lnTo>
                  <a:pt x="281" y="33"/>
                </a:lnTo>
                <a:moveTo>
                  <a:pt x="269" y="48"/>
                </a:moveTo>
                <a:lnTo>
                  <a:pt x="269" y="48"/>
                </a:lnTo>
                <a:lnTo>
                  <a:pt x="269" y="6"/>
                </a:lnTo>
                <a:moveTo>
                  <a:pt x="248" y="27"/>
                </a:moveTo>
                <a:lnTo>
                  <a:pt x="248" y="27"/>
                </a:lnTo>
                <a:lnTo>
                  <a:pt x="290" y="27"/>
                </a:lnTo>
                <a:moveTo>
                  <a:pt x="277" y="61"/>
                </a:moveTo>
                <a:lnTo>
                  <a:pt x="277" y="61"/>
                </a:lnTo>
                <a:lnTo>
                  <a:pt x="277" y="19"/>
                </a:lnTo>
                <a:moveTo>
                  <a:pt x="256" y="40"/>
                </a:moveTo>
                <a:lnTo>
                  <a:pt x="256" y="40"/>
                </a:lnTo>
                <a:lnTo>
                  <a:pt x="298" y="40"/>
                </a:lnTo>
                <a:moveTo>
                  <a:pt x="285" y="116"/>
                </a:moveTo>
                <a:lnTo>
                  <a:pt x="285" y="116"/>
                </a:lnTo>
                <a:lnTo>
                  <a:pt x="285" y="74"/>
                </a:lnTo>
                <a:moveTo>
                  <a:pt x="264" y="95"/>
                </a:moveTo>
                <a:lnTo>
                  <a:pt x="264" y="95"/>
                </a:lnTo>
                <a:lnTo>
                  <a:pt x="306" y="95"/>
                </a:lnTo>
              </a:path>
            </a:pathLst>
          </a:custGeom>
          <a:noFill/>
          <a:ln w="4763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2" name="Freeform 85"/>
          <p:cNvSpPr>
            <a:spLocks noEditPoints="1"/>
          </p:cNvSpPr>
          <p:nvPr/>
        </p:nvSpPr>
        <p:spPr bwMode="auto">
          <a:xfrm>
            <a:off x="4383648" y="3557737"/>
            <a:ext cx="228863" cy="328360"/>
          </a:xfrm>
          <a:custGeom>
            <a:avLst/>
            <a:gdLst>
              <a:gd name="T0" fmla="*/ 21 w 179"/>
              <a:gd name="T1" fmla="*/ 240 h 264"/>
              <a:gd name="T2" fmla="*/ 0 w 179"/>
              <a:gd name="T3" fmla="*/ 219 h 264"/>
              <a:gd name="T4" fmla="*/ 42 w 179"/>
              <a:gd name="T5" fmla="*/ 219 h 264"/>
              <a:gd name="T6" fmla="*/ 30 w 179"/>
              <a:gd name="T7" fmla="*/ 246 h 264"/>
              <a:gd name="T8" fmla="*/ 9 w 179"/>
              <a:gd name="T9" fmla="*/ 225 h 264"/>
              <a:gd name="T10" fmla="*/ 51 w 179"/>
              <a:gd name="T11" fmla="*/ 225 h 264"/>
              <a:gd name="T12" fmla="*/ 38 w 179"/>
              <a:gd name="T13" fmla="*/ 250 h 264"/>
              <a:gd name="T14" fmla="*/ 17 w 179"/>
              <a:gd name="T15" fmla="*/ 229 h 264"/>
              <a:gd name="T16" fmla="*/ 59 w 179"/>
              <a:gd name="T17" fmla="*/ 229 h 264"/>
              <a:gd name="T18" fmla="*/ 47 w 179"/>
              <a:gd name="T19" fmla="*/ 222 h 264"/>
              <a:gd name="T20" fmla="*/ 26 w 179"/>
              <a:gd name="T21" fmla="*/ 201 h 264"/>
              <a:gd name="T22" fmla="*/ 68 w 179"/>
              <a:gd name="T23" fmla="*/ 201 h 264"/>
              <a:gd name="T24" fmla="*/ 55 w 179"/>
              <a:gd name="T25" fmla="*/ 250 h 264"/>
              <a:gd name="T26" fmla="*/ 34 w 179"/>
              <a:gd name="T27" fmla="*/ 229 h 264"/>
              <a:gd name="T28" fmla="*/ 76 w 179"/>
              <a:gd name="T29" fmla="*/ 229 h 264"/>
              <a:gd name="T30" fmla="*/ 64 w 179"/>
              <a:gd name="T31" fmla="*/ 215 h 264"/>
              <a:gd name="T32" fmla="*/ 43 w 179"/>
              <a:gd name="T33" fmla="*/ 194 h 264"/>
              <a:gd name="T34" fmla="*/ 85 w 179"/>
              <a:gd name="T35" fmla="*/ 194 h 264"/>
              <a:gd name="T36" fmla="*/ 72 w 179"/>
              <a:gd name="T37" fmla="*/ 253 h 264"/>
              <a:gd name="T38" fmla="*/ 51 w 179"/>
              <a:gd name="T39" fmla="*/ 232 h 264"/>
              <a:gd name="T40" fmla="*/ 93 w 179"/>
              <a:gd name="T41" fmla="*/ 232 h 264"/>
              <a:gd name="T42" fmla="*/ 81 w 179"/>
              <a:gd name="T43" fmla="*/ 264 h 264"/>
              <a:gd name="T44" fmla="*/ 60 w 179"/>
              <a:gd name="T45" fmla="*/ 243 h 264"/>
              <a:gd name="T46" fmla="*/ 102 w 179"/>
              <a:gd name="T47" fmla="*/ 243 h 264"/>
              <a:gd name="T48" fmla="*/ 89 w 179"/>
              <a:gd name="T49" fmla="*/ 254 h 264"/>
              <a:gd name="T50" fmla="*/ 68 w 179"/>
              <a:gd name="T51" fmla="*/ 233 h 264"/>
              <a:gd name="T52" fmla="*/ 110 w 179"/>
              <a:gd name="T53" fmla="*/ 233 h 264"/>
              <a:gd name="T54" fmla="*/ 98 w 179"/>
              <a:gd name="T55" fmla="*/ 210 h 264"/>
              <a:gd name="T56" fmla="*/ 77 w 179"/>
              <a:gd name="T57" fmla="*/ 189 h 264"/>
              <a:gd name="T58" fmla="*/ 119 w 179"/>
              <a:gd name="T59" fmla="*/ 189 h 264"/>
              <a:gd name="T60" fmla="*/ 106 w 179"/>
              <a:gd name="T61" fmla="*/ 193 h 264"/>
              <a:gd name="T62" fmla="*/ 85 w 179"/>
              <a:gd name="T63" fmla="*/ 172 h 264"/>
              <a:gd name="T64" fmla="*/ 127 w 179"/>
              <a:gd name="T65" fmla="*/ 172 h 264"/>
              <a:gd name="T66" fmla="*/ 115 w 179"/>
              <a:gd name="T67" fmla="*/ 42 h 264"/>
              <a:gd name="T68" fmla="*/ 94 w 179"/>
              <a:gd name="T69" fmla="*/ 21 h 264"/>
              <a:gd name="T70" fmla="*/ 136 w 179"/>
              <a:gd name="T71" fmla="*/ 21 h 264"/>
              <a:gd name="T72" fmla="*/ 124 w 179"/>
              <a:gd name="T73" fmla="*/ 121 h 264"/>
              <a:gd name="T74" fmla="*/ 103 w 179"/>
              <a:gd name="T75" fmla="*/ 100 h 264"/>
              <a:gd name="T76" fmla="*/ 145 w 179"/>
              <a:gd name="T77" fmla="*/ 100 h 264"/>
              <a:gd name="T78" fmla="*/ 132 w 179"/>
              <a:gd name="T79" fmla="*/ 204 h 264"/>
              <a:gd name="T80" fmla="*/ 111 w 179"/>
              <a:gd name="T81" fmla="*/ 183 h 264"/>
              <a:gd name="T82" fmla="*/ 153 w 179"/>
              <a:gd name="T83" fmla="*/ 183 h 264"/>
              <a:gd name="T84" fmla="*/ 140 w 179"/>
              <a:gd name="T85" fmla="*/ 246 h 264"/>
              <a:gd name="T86" fmla="*/ 119 w 179"/>
              <a:gd name="T87" fmla="*/ 225 h 264"/>
              <a:gd name="T88" fmla="*/ 161 w 179"/>
              <a:gd name="T89" fmla="*/ 225 h 264"/>
              <a:gd name="T90" fmla="*/ 149 w 179"/>
              <a:gd name="T91" fmla="*/ 234 h 264"/>
              <a:gd name="T92" fmla="*/ 128 w 179"/>
              <a:gd name="T93" fmla="*/ 213 h 264"/>
              <a:gd name="T94" fmla="*/ 170 w 179"/>
              <a:gd name="T95" fmla="*/ 213 h 264"/>
              <a:gd name="T96" fmla="*/ 158 w 179"/>
              <a:gd name="T97" fmla="*/ 172 h 264"/>
              <a:gd name="T98" fmla="*/ 137 w 179"/>
              <a:gd name="T99" fmla="*/ 151 h 264"/>
              <a:gd name="T100" fmla="*/ 179 w 179"/>
              <a:gd name="T101" fmla="*/ 151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9" h="264">
                <a:moveTo>
                  <a:pt x="21" y="240"/>
                </a:moveTo>
                <a:lnTo>
                  <a:pt x="21" y="240"/>
                </a:lnTo>
                <a:lnTo>
                  <a:pt x="21" y="198"/>
                </a:lnTo>
                <a:moveTo>
                  <a:pt x="0" y="219"/>
                </a:moveTo>
                <a:lnTo>
                  <a:pt x="0" y="219"/>
                </a:lnTo>
                <a:lnTo>
                  <a:pt x="42" y="219"/>
                </a:lnTo>
                <a:moveTo>
                  <a:pt x="30" y="246"/>
                </a:moveTo>
                <a:lnTo>
                  <a:pt x="30" y="246"/>
                </a:lnTo>
                <a:lnTo>
                  <a:pt x="30" y="204"/>
                </a:lnTo>
                <a:moveTo>
                  <a:pt x="9" y="225"/>
                </a:moveTo>
                <a:lnTo>
                  <a:pt x="9" y="225"/>
                </a:lnTo>
                <a:lnTo>
                  <a:pt x="51" y="225"/>
                </a:lnTo>
                <a:moveTo>
                  <a:pt x="38" y="250"/>
                </a:moveTo>
                <a:lnTo>
                  <a:pt x="38" y="250"/>
                </a:lnTo>
                <a:lnTo>
                  <a:pt x="38" y="208"/>
                </a:lnTo>
                <a:moveTo>
                  <a:pt x="17" y="229"/>
                </a:moveTo>
                <a:lnTo>
                  <a:pt x="17" y="229"/>
                </a:lnTo>
                <a:lnTo>
                  <a:pt x="59" y="229"/>
                </a:lnTo>
                <a:moveTo>
                  <a:pt x="47" y="222"/>
                </a:moveTo>
                <a:lnTo>
                  <a:pt x="47" y="222"/>
                </a:lnTo>
                <a:lnTo>
                  <a:pt x="47" y="180"/>
                </a:lnTo>
                <a:moveTo>
                  <a:pt x="26" y="201"/>
                </a:moveTo>
                <a:lnTo>
                  <a:pt x="26" y="201"/>
                </a:lnTo>
                <a:lnTo>
                  <a:pt x="68" y="201"/>
                </a:lnTo>
                <a:moveTo>
                  <a:pt x="55" y="250"/>
                </a:moveTo>
                <a:lnTo>
                  <a:pt x="55" y="250"/>
                </a:lnTo>
                <a:lnTo>
                  <a:pt x="55" y="208"/>
                </a:lnTo>
                <a:moveTo>
                  <a:pt x="34" y="229"/>
                </a:moveTo>
                <a:lnTo>
                  <a:pt x="34" y="229"/>
                </a:lnTo>
                <a:lnTo>
                  <a:pt x="76" y="229"/>
                </a:lnTo>
                <a:moveTo>
                  <a:pt x="64" y="215"/>
                </a:moveTo>
                <a:lnTo>
                  <a:pt x="64" y="215"/>
                </a:lnTo>
                <a:lnTo>
                  <a:pt x="64" y="173"/>
                </a:lnTo>
                <a:moveTo>
                  <a:pt x="43" y="194"/>
                </a:moveTo>
                <a:lnTo>
                  <a:pt x="43" y="194"/>
                </a:lnTo>
                <a:lnTo>
                  <a:pt x="85" y="194"/>
                </a:lnTo>
                <a:moveTo>
                  <a:pt x="72" y="253"/>
                </a:moveTo>
                <a:lnTo>
                  <a:pt x="72" y="253"/>
                </a:lnTo>
                <a:lnTo>
                  <a:pt x="72" y="211"/>
                </a:lnTo>
                <a:moveTo>
                  <a:pt x="51" y="232"/>
                </a:moveTo>
                <a:lnTo>
                  <a:pt x="51" y="232"/>
                </a:lnTo>
                <a:lnTo>
                  <a:pt x="93" y="232"/>
                </a:lnTo>
                <a:moveTo>
                  <a:pt x="81" y="264"/>
                </a:moveTo>
                <a:lnTo>
                  <a:pt x="81" y="264"/>
                </a:lnTo>
                <a:lnTo>
                  <a:pt x="81" y="222"/>
                </a:lnTo>
                <a:moveTo>
                  <a:pt x="60" y="243"/>
                </a:moveTo>
                <a:lnTo>
                  <a:pt x="60" y="243"/>
                </a:lnTo>
                <a:lnTo>
                  <a:pt x="102" y="243"/>
                </a:lnTo>
                <a:moveTo>
                  <a:pt x="89" y="254"/>
                </a:moveTo>
                <a:lnTo>
                  <a:pt x="89" y="254"/>
                </a:lnTo>
                <a:lnTo>
                  <a:pt x="89" y="212"/>
                </a:lnTo>
                <a:moveTo>
                  <a:pt x="68" y="233"/>
                </a:moveTo>
                <a:lnTo>
                  <a:pt x="68" y="233"/>
                </a:lnTo>
                <a:lnTo>
                  <a:pt x="110" y="233"/>
                </a:lnTo>
                <a:moveTo>
                  <a:pt x="98" y="210"/>
                </a:moveTo>
                <a:lnTo>
                  <a:pt x="98" y="210"/>
                </a:lnTo>
                <a:lnTo>
                  <a:pt x="98" y="168"/>
                </a:lnTo>
                <a:moveTo>
                  <a:pt x="77" y="189"/>
                </a:moveTo>
                <a:lnTo>
                  <a:pt x="77" y="189"/>
                </a:lnTo>
                <a:lnTo>
                  <a:pt x="119" y="189"/>
                </a:lnTo>
                <a:moveTo>
                  <a:pt x="106" y="193"/>
                </a:moveTo>
                <a:lnTo>
                  <a:pt x="106" y="193"/>
                </a:lnTo>
                <a:lnTo>
                  <a:pt x="106" y="151"/>
                </a:lnTo>
                <a:moveTo>
                  <a:pt x="85" y="172"/>
                </a:moveTo>
                <a:lnTo>
                  <a:pt x="85" y="172"/>
                </a:lnTo>
                <a:lnTo>
                  <a:pt x="127" y="172"/>
                </a:lnTo>
                <a:moveTo>
                  <a:pt x="115" y="42"/>
                </a:moveTo>
                <a:lnTo>
                  <a:pt x="115" y="42"/>
                </a:lnTo>
                <a:lnTo>
                  <a:pt x="115" y="0"/>
                </a:lnTo>
                <a:moveTo>
                  <a:pt x="94" y="21"/>
                </a:moveTo>
                <a:lnTo>
                  <a:pt x="94" y="21"/>
                </a:lnTo>
                <a:lnTo>
                  <a:pt x="136" y="21"/>
                </a:lnTo>
                <a:moveTo>
                  <a:pt x="124" y="121"/>
                </a:moveTo>
                <a:lnTo>
                  <a:pt x="124" y="121"/>
                </a:lnTo>
                <a:lnTo>
                  <a:pt x="124" y="79"/>
                </a:lnTo>
                <a:moveTo>
                  <a:pt x="103" y="100"/>
                </a:moveTo>
                <a:lnTo>
                  <a:pt x="103" y="100"/>
                </a:lnTo>
                <a:lnTo>
                  <a:pt x="145" y="100"/>
                </a:lnTo>
                <a:moveTo>
                  <a:pt x="132" y="204"/>
                </a:moveTo>
                <a:lnTo>
                  <a:pt x="132" y="204"/>
                </a:lnTo>
                <a:lnTo>
                  <a:pt x="132" y="162"/>
                </a:lnTo>
                <a:moveTo>
                  <a:pt x="111" y="183"/>
                </a:moveTo>
                <a:lnTo>
                  <a:pt x="111" y="183"/>
                </a:lnTo>
                <a:lnTo>
                  <a:pt x="153" y="183"/>
                </a:lnTo>
                <a:moveTo>
                  <a:pt x="140" y="246"/>
                </a:moveTo>
                <a:lnTo>
                  <a:pt x="140" y="246"/>
                </a:lnTo>
                <a:lnTo>
                  <a:pt x="140" y="204"/>
                </a:lnTo>
                <a:moveTo>
                  <a:pt x="119" y="225"/>
                </a:moveTo>
                <a:lnTo>
                  <a:pt x="119" y="225"/>
                </a:lnTo>
                <a:lnTo>
                  <a:pt x="161" y="225"/>
                </a:lnTo>
                <a:moveTo>
                  <a:pt x="149" y="234"/>
                </a:moveTo>
                <a:lnTo>
                  <a:pt x="149" y="234"/>
                </a:lnTo>
                <a:lnTo>
                  <a:pt x="149" y="192"/>
                </a:lnTo>
                <a:moveTo>
                  <a:pt x="128" y="213"/>
                </a:moveTo>
                <a:lnTo>
                  <a:pt x="128" y="213"/>
                </a:lnTo>
                <a:lnTo>
                  <a:pt x="170" y="213"/>
                </a:lnTo>
                <a:moveTo>
                  <a:pt x="158" y="172"/>
                </a:moveTo>
                <a:lnTo>
                  <a:pt x="158" y="172"/>
                </a:lnTo>
                <a:lnTo>
                  <a:pt x="158" y="130"/>
                </a:lnTo>
                <a:moveTo>
                  <a:pt x="137" y="151"/>
                </a:moveTo>
                <a:lnTo>
                  <a:pt x="137" y="151"/>
                </a:lnTo>
                <a:lnTo>
                  <a:pt x="179" y="151"/>
                </a:lnTo>
              </a:path>
            </a:pathLst>
          </a:custGeom>
          <a:noFill/>
          <a:ln w="4763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3" name="Freeform 86"/>
          <p:cNvSpPr>
            <a:spLocks noEditPoints="1"/>
          </p:cNvSpPr>
          <p:nvPr/>
        </p:nvSpPr>
        <p:spPr bwMode="auto">
          <a:xfrm>
            <a:off x="4568855" y="3565433"/>
            <a:ext cx="693202" cy="977384"/>
          </a:xfrm>
          <a:custGeom>
            <a:avLst/>
            <a:gdLst>
              <a:gd name="T0" fmla="*/ 0 w 543"/>
              <a:gd name="T1" fmla="*/ 161 h 788"/>
              <a:gd name="T2" fmla="*/ 29 w 543"/>
              <a:gd name="T3" fmla="*/ 194 h 788"/>
              <a:gd name="T4" fmla="*/ 50 w 543"/>
              <a:gd name="T5" fmla="*/ 173 h 788"/>
              <a:gd name="T6" fmla="*/ 17 w 543"/>
              <a:gd name="T7" fmla="*/ 211 h 788"/>
              <a:gd name="T8" fmla="*/ 47 w 543"/>
              <a:gd name="T9" fmla="*/ 316 h 788"/>
              <a:gd name="T10" fmla="*/ 68 w 543"/>
              <a:gd name="T11" fmla="*/ 295 h 788"/>
              <a:gd name="T12" fmla="*/ 34 w 543"/>
              <a:gd name="T13" fmla="*/ 347 h 788"/>
              <a:gd name="T14" fmla="*/ 63 w 543"/>
              <a:gd name="T15" fmla="*/ 328 h 788"/>
              <a:gd name="T16" fmla="*/ 84 w 543"/>
              <a:gd name="T17" fmla="*/ 307 h 788"/>
              <a:gd name="T18" fmla="*/ 51 w 543"/>
              <a:gd name="T19" fmla="*/ 234 h 788"/>
              <a:gd name="T20" fmla="*/ 81 w 543"/>
              <a:gd name="T21" fmla="*/ 336 h 788"/>
              <a:gd name="T22" fmla="*/ 102 w 543"/>
              <a:gd name="T23" fmla="*/ 315 h 788"/>
              <a:gd name="T24" fmla="*/ 333 w 543"/>
              <a:gd name="T25" fmla="*/ 465 h 788"/>
              <a:gd name="T26" fmla="*/ 333 w 543"/>
              <a:gd name="T27" fmla="*/ 257 h 788"/>
              <a:gd name="T28" fmla="*/ 364 w 543"/>
              <a:gd name="T29" fmla="*/ 0 h 788"/>
              <a:gd name="T30" fmla="*/ 343 w 543"/>
              <a:gd name="T31" fmla="*/ 0 h 788"/>
              <a:gd name="T32" fmla="*/ 374 w 543"/>
              <a:gd name="T33" fmla="*/ 225 h 788"/>
              <a:gd name="T34" fmla="*/ 395 w 543"/>
              <a:gd name="T35" fmla="*/ 225 h 788"/>
              <a:gd name="T36" fmla="*/ 384 w 543"/>
              <a:gd name="T37" fmla="*/ 331 h 788"/>
              <a:gd name="T38" fmla="*/ 363 w 543"/>
              <a:gd name="T39" fmla="*/ 331 h 788"/>
              <a:gd name="T40" fmla="*/ 405 w 543"/>
              <a:gd name="T41" fmla="*/ 271 h 788"/>
              <a:gd name="T42" fmla="*/ 373 w 543"/>
              <a:gd name="T43" fmla="*/ 470 h 788"/>
              <a:gd name="T44" fmla="*/ 373 w 543"/>
              <a:gd name="T45" fmla="*/ 387 h 788"/>
              <a:gd name="T46" fmla="*/ 403 w 543"/>
              <a:gd name="T47" fmla="*/ 497 h 788"/>
              <a:gd name="T48" fmla="*/ 383 w 543"/>
              <a:gd name="T49" fmla="*/ 497 h 788"/>
              <a:gd name="T50" fmla="*/ 413 w 543"/>
              <a:gd name="T51" fmla="*/ 599 h 788"/>
              <a:gd name="T52" fmla="*/ 434 w 543"/>
              <a:gd name="T53" fmla="*/ 599 h 788"/>
              <a:gd name="T54" fmla="*/ 423 w 543"/>
              <a:gd name="T55" fmla="*/ 639 h 788"/>
              <a:gd name="T56" fmla="*/ 403 w 543"/>
              <a:gd name="T57" fmla="*/ 639 h 788"/>
              <a:gd name="T58" fmla="*/ 444 w 543"/>
              <a:gd name="T59" fmla="*/ 605 h 788"/>
              <a:gd name="T60" fmla="*/ 413 w 543"/>
              <a:gd name="T61" fmla="*/ 628 h 788"/>
              <a:gd name="T62" fmla="*/ 413 w 543"/>
              <a:gd name="T63" fmla="*/ 559 h 788"/>
              <a:gd name="T64" fmla="*/ 443 w 543"/>
              <a:gd name="T65" fmla="*/ 583 h 788"/>
              <a:gd name="T66" fmla="*/ 422 w 543"/>
              <a:gd name="T67" fmla="*/ 583 h 788"/>
              <a:gd name="T68" fmla="*/ 453 w 543"/>
              <a:gd name="T69" fmla="*/ 672 h 788"/>
              <a:gd name="T70" fmla="*/ 473 w 543"/>
              <a:gd name="T71" fmla="*/ 672 h 788"/>
              <a:gd name="T72" fmla="*/ 463 w 543"/>
              <a:gd name="T73" fmla="*/ 677 h 788"/>
              <a:gd name="T74" fmla="*/ 442 w 543"/>
              <a:gd name="T75" fmla="*/ 677 h 788"/>
              <a:gd name="T76" fmla="*/ 483 w 543"/>
              <a:gd name="T77" fmla="*/ 631 h 788"/>
              <a:gd name="T78" fmla="*/ 452 w 543"/>
              <a:gd name="T79" fmla="*/ 665 h 788"/>
              <a:gd name="T80" fmla="*/ 452 w 543"/>
              <a:gd name="T81" fmla="*/ 599 h 788"/>
              <a:gd name="T82" fmla="*/ 483 w 543"/>
              <a:gd name="T83" fmla="*/ 614 h 788"/>
              <a:gd name="T84" fmla="*/ 462 w 543"/>
              <a:gd name="T85" fmla="*/ 614 h 788"/>
              <a:gd name="T86" fmla="*/ 492 w 543"/>
              <a:gd name="T87" fmla="*/ 759 h 788"/>
              <a:gd name="T88" fmla="*/ 513 w 543"/>
              <a:gd name="T89" fmla="*/ 759 h 788"/>
              <a:gd name="T90" fmla="*/ 502 w 543"/>
              <a:gd name="T91" fmla="*/ 740 h 788"/>
              <a:gd name="T92" fmla="*/ 481 w 543"/>
              <a:gd name="T93" fmla="*/ 740 h 788"/>
              <a:gd name="T94" fmla="*/ 523 w 543"/>
              <a:gd name="T95" fmla="*/ 623 h 788"/>
              <a:gd name="T96" fmla="*/ 491 w 543"/>
              <a:gd name="T97" fmla="*/ 761 h 788"/>
              <a:gd name="T98" fmla="*/ 491 w 543"/>
              <a:gd name="T99" fmla="*/ 679 h 788"/>
              <a:gd name="T100" fmla="*/ 522 w 543"/>
              <a:gd name="T101" fmla="*/ 682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43" h="788">
                <a:moveTo>
                  <a:pt x="21" y="182"/>
                </a:moveTo>
                <a:lnTo>
                  <a:pt x="21" y="182"/>
                </a:lnTo>
                <a:lnTo>
                  <a:pt x="21" y="140"/>
                </a:lnTo>
                <a:moveTo>
                  <a:pt x="0" y="161"/>
                </a:moveTo>
                <a:lnTo>
                  <a:pt x="0" y="161"/>
                </a:lnTo>
                <a:lnTo>
                  <a:pt x="42" y="161"/>
                </a:lnTo>
                <a:moveTo>
                  <a:pt x="29" y="194"/>
                </a:moveTo>
                <a:lnTo>
                  <a:pt x="29" y="194"/>
                </a:lnTo>
                <a:lnTo>
                  <a:pt x="29" y="152"/>
                </a:lnTo>
                <a:moveTo>
                  <a:pt x="8" y="173"/>
                </a:moveTo>
                <a:lnTo>
                  <a:pt x="8" y="173"/>
                </a:lnTo>
                <a:lnTo>
                  <a:pt x="50" y="173"/>
                </a:lnTo>
                <a:moveTo>
                  <a:pt x="38" y="232"/>
                </a:moveTo>
                <a:lnTo>
                  <a:pt x="38" y="232"/>
                </a:lnTo>
                <a:lnTo>
                  <a:pt x="38" y="190"/>
                </a:lnTo>
                <a:moveTo>
                  <a:pt x="17" y="211"/>
                </a:moveTo>
                <a:lnTo>
                  <a:pt x="17" y="211"/>
                </a:lnTo>
                <a:lnTo>
                  <a:pt x="59" y="211"/>
                </a:lnTo>
                <a:moveTo>
                  <a:pt x="47" y="316"/>
                </a:moveTo>
                <a:lnTo>
                  <a:pt x="47" y="316"/>
                </a:lnTo>
                <a:lnTo>
                  <a:pt x="47" y="274"/>
                </a:lnTo>
                <a:moveTo>
                  <a:pt x="26" y="295"/>
                </a:moveTo>
                <a:lnTo>
                  <a:pt x="26" y="295"/>
                </a:lnTo>
                <a:lnTo>
                  <a:pt x="68" y="295"/>
                </a:lnTo>
                <a:moveTo>
                  <a:pt x="55" y="368"/>
                </a:moveTo>
                <a:lnTo>
                  <a:pt x="55" y="368"/>
                </a:lnTo>
                <a:lnTo>
                  <a:pt x="55" y="326"/>
                </a:lnTo>
                <a:moveTo>
                  <a:pt x="34" y="347"/>
                </a:moveTo>
                <a:lnTo>
                  <a:pt x="34" y="347"/>
                </a:lnTo>
                <a:lnTo>
                  <a:pt x="76" y="347"/>
                </a:lnTo>
                <a:moveTo>
                  <a:pt x="63" y="328"/>
                </a:moveTo>
                <a:lnTo>
                  <a:pt x="63" y="328"/>
                </a:lnTo>
                <a:lnTo>
                  <a:pt x="63" y="286"/>
                </a:lnTo>
                <a:moveTo>
                  <a:pt x="42" y="307"/>
                </a:moveTo>
                <a:lnTo>
                  <a:pt x="42" y="307"/>
                </a:lnTo>
                <a:lnTo>
                  <a:pt x="84" y="307"/>
                </a:lnTo>
                <a:moveTo>
                  <a:pt x="72" y="255"/>
                </a:moveTo>
                <a:lnTo>
                  <a:pt x="72" y="255"/>
                </a:lnTo>
                <a:lnTo>
                  <a:pt x="72" y="213"/>
                </a:lnTo>
                <a:moveTo>
                  <a:pt x="51" y="234"/>
                </a:moveTo>
                <a:lnTo>
                  <a:pt x="51" y="234"/>
                </a:lnTo>
                <a:lnTo>
                  <a:pt x="93" y="234"/>
                </a:lnTo>
                <a:moveTo>
                  <a:pt x="81" y="336"/>
                </a:moveTo>
                <a:lnTo>
                  <a:pt x="81" y="336"/>
                </a:lnTo>
                <a:lnTo>
                  <a:pt x="81" y="294"/>
                </a:lnTo>
                <a:moveTo>
                  <a:pt x="60" y="315"/>
                </a:moveTo>
                <a:lnTo>
                  <a:pt x="60" y="315"/>
                </a:lnTo>
                <a:lnTo>
                  <a:pt x="102" y="315"/>
                </a:lnTo>
                <a:moveTo>
                  <a:pt x="354" y="465"/>
                </a:moveTo>
                <a:lnTo>
                  <a:pt x="354" y="465"/>
                </a:lnTo>
                <a:lnTo>
                  <a:pt x="354" y="257"/>
                </a:lnTo>
                <a:moveTo>
                  <a:pt x="333" y="465"/>
                </a:moveTo>
                <a:lnTo>
                  <a:pt x="333" y="465"/>
                </a:lnTo>
                <a:lnTo>
                  <a:pt x="375" y="465"/>
                </a:lnTo>
                <a:moveTo>
                  <a:pt x="333" y="257"/>
                </a:moveTo>
                <a:lnTo>
                  <a:pt x="333" y="257"/>
                </a:lnTo>
                <a:lnTo>
                  <a:pt x="375" y="257"/>
                </a:lnTo>
                <a:moveTo>
                  <a:pt x="364" y="232"/>
                </a:moveTo>
                <a:lnTo>
                  <a:pt x="364" y="232"/>
                </a:lnTo>
                <a:lnTo>
                  <a:pt x="364" y="0"/>
                </a:lnTo>
                <a:moveTo>
                  <a:pt x="343" y="232"/>
                </a:moveTo>
                <a:lnTo>
                  <a:pt x="343" y="232"/>
                </a:lnTo>
                <a:lnTo>
                  <a:pt x="385" y="232"/>
                </a:lnTo>
                <a:moveTo>
                  <a:pt x="343" y="0"/>
                </a:moveTo>
                <a:lnTo>
                  <a:pt x="343" y="0"/>
                </a:lnTo>
                <a:lnTo>
                  <a:pt x="385" y="0"/>
                </a:lnTo>
                <a:moveTo>
                  <a:pt x="374" y="225"/>
                </a:moveTo>
                <a:lnTo>
                  <a:pt x="374" y="225"/>
                </a:lnTo>
                <a:lnTo>
                  <a:pt x="374" y="148"/>
                </a:lnTo>
                <a:moveTo>
                  <a:pt x="353" y="225"/>
                </a:moveTo>
                <a:lnTo>
                  <a:pt x="353" y="225"/>
                </a:lnTo>
                <a:lnTo>
                  <a:pt x="395" y="225"/>
                </a:lnTo>
                <a:moveTo>
                  <a:pt x="353" y="148"/>
                </a:moveTo>
                <a:lnTo>
                  <a:pt x="353" y="148"/>
                </a:lnTo>
                <a:lnTo>
                  <a:pt x="395" y="148"/>
                </a:lnTo>
                <a:moveTo>
                  <a:pt x="384" y="331"/>
                </a:moveTo>
                <a:lnTo>
                  <a:pt x="384" y="331"/>
                </a:lnTo>
                <a:lnTo>
                  <a:pt x="384" y="271"/>
                </a:lnTo>
                <a:moveTo>
                  <a:pt x="363" y="331"/>
                </a:moveTo>
                <a:lnTo>
                  <a:pt x="363" y="331"/>
                </a:lnTo>
                <a:lnTo>
                  <a:pt x="405" y="331"/>
                </a:lnTo>
                <a:moveTo>
                  <a:pt x="363" y="271"/>
                </a:moveTo>
                <a:lnTo>
                  <a:pt x="363" y="271"/>
                </a:lnTo>
                <a:lnTo>
                  <a:pt x="405" y="271"/>
                </a:lnTo>
                <a:moveTo>
                  <a:pt x="394" y="470"/>
                </a:moveTo>
                <a:lnTo>
                  <a:pt x="394" y="470"/>
                </a:lnTo>
                <a:lnTo>
                  <a:pt x="394" y="387"/>
                </a:lnTo>
                <a:moveTo>
                  <a:pt x="373" y="470"/>
                </a:moveTo>
                <a:lnTo>
                  <a:pt x="373" y="470"/>
                </a:lnTo>
                <a:lnTo>
                  <a:pt x="415" y="470"/>
                </a:lnTo>
                <a:moveTo>
                  <a:pt x="373" y="387"/>
                </a:moveTo>
                <a:lnTo>
                  <a:pt x="373" y="387"/>
                </a:lnTo>
                <a:lnTo>
                  <a:pt x="415" y="387"/>
                </a:lnTo>
                <a:moveTo>
                  <a:pt x="403" y="540"/>
                </a:moveTo>
                <a:lnTo>
                  <a:pt x="403" y="540"/>
                </a:lnTo>
                <a:lnTo>
                  <a:pt x="403" y="497"/>
                </a:lnTo>
                <a:moveTo>
                  <a:pt x="383" y="540"/>
                </a:moveTo>
                <a:lnTo>
                  <a:pt x="383" y="540"/>
                </a:lnTo>
                <a:lnTo>
                  <a:pt x="424" y="540"/>
                </a:lnTo>
                <a:moveTo>
                  <a:pt x="383" y="497"/>
                </a:moveTo>
                <a:lnTo>
                  <a:pt x="383" y="497"/>
                </a:lnTo>
                <a:lnTo>
                  <a:pt x="424" y="497"/>
                </a:lnTo>
                <a:moveTo>
                  <a:pt x="413" y="599"/>
                </a:moveTo>
                <a:lnTo>
                  <a:pt x="413" y="599"/>
                </a:lnTo>
                <a:lnTo>
                  <a:pt x="413" y="553"/>
                </a:lnTo>
                <a:moveTo>
                  <a:pt x="393" y="599"/>
                </a:moveTo>
                <a:lnTo>
                  <a:pt x="393" y="599"/>
                </a:lnTo>
                <a:lnTo>
                  <a:pt x="434" y="599"/>
                </a:lnTo>
                <a:moveTo>
                  <a:pt x="393" y="553"/>
                </a:moveTo>
                <a:lnTo>
                  <a:pt x="393" y="553"/>
                </a:lnTo>
                <a:lnTo>
                  <a:pt x="434" y="553"/>
                </a:lnTo>
                <a:moveTo>
                  <a:pt x="423" y="639"/>
                </a:moveTo>
                <a:lnTo>
                  <a:pt x="423" y="639"/>
                </a:lnTo>
                <a:lnTo>
                  <a:pt x="423" y="605"/>
                </a:lnTo>
                <a:moveTo>
                  <a:pt x="403" y="639"/>
                </a:moveTo>
                <a:lnTo>
                  <a:pt x="403" y="639"/>
                </a:lnTo>
                <a:lnTo>
                  <a:pt x="444" y="639"/>
                </a:lnTo>
                <a:moveTo>
                  <a:pt x="403" y="605"/>
                </a:moveTo>
                <a:lnTo>
                  <a:pt x="403" y="605"/>
                </a:lnTo>
                <a:lnTo>
                  <a:pt x="444" y="605"/>
                </a:lnTo>
                <a:moveTo>
                  <a:pt x="433" y="628"/>
                </a:moveTo>
                <a:lnTo>
                  <a:pt x="433" y="628"/>
                </a:lnTo>
                <a:lnTo>
                  <a:pt x="433" y="559"/>
                </a:lnTo>
                <a:moveTo>
                  <a:pt x="413" y="628"/>
                </a:moveTo>
                <a:lnTo>
                  <a:pt x="413" y="628"/>
                </a:lnTo>
                <a:lnTo>
                  <a:pt x="454" y="628"/>
                </a:lnTo>
                <a:moveTo>
                  <a:pt x="413" y="559"/>
                </a:moveTo>
                <a:lnTo>
                  <a:pt x="413" y="559"/>
                </a:lnTo>
                <a:lnTo>
                  <a:pt x="454" y="559"/>
                </a:lnTo>
                <a:moveTo>
                  <a:pt x="443" y="637"/>
                </a:moveTo>
                <a:lnTo>
                  <a:pt x="443" y="637"/>
                </a:lnTo>
                <a:lnTo>
                  <a:pt x="443" y="583"/>
                </a:lnTo>
                <a:moveTo>
                  <a:pt x="422" y="637"/>
                </a:moveTo>
                <a:lnTo>
                  <a:pt x="422" y="637"/>
                </a:lnTo>
                <a:lnTo>
                  <a:pt x="463" y="637"/>
                </a:lnTo>
                <a:moveTo>
                  <a:pt x="422" y="583"/>
                </a:moveTo>
                <a:lnTo>
                  <a:pt x="422" y="583"/>
                </a:lnTo>
                <a:lnTo>
                  <a:pt x="463" y="583"/>
                </a:lnTo>
                <a:moveTo>
                  <a:pt x="453" y="672"/>
                </a:moveTo>
                <a:lnTo>
                  <a:pt x="453" y="672"/>
                </a:lnTo>
                <a:lnTo>
                  <a:pt x="453" y="551"/>
                </a:lnTo>
                <a:moveTo>
                  <a:pt x="432" y="672"/>
                </a:moveTo>
                <a:lnTo>
                  <a:pt x="432" y="672"/>
                </a:lnTo>
                <a:lnTo>
                  <a:pt x="473" y="672"/>
                </a:lnTo>
                <a:moveTo>
                  <a:pt x="432" y="551"/>
                </a:moveTo>
                <a:lnTo>
                  <a:pt x="432" y="551"/>
                </a:lnTo>
                <a:lnTo>
                  <a:pt x="473" y="551"/>
                </a:lnTo>
                <a:moveTo>
                  <a:pt x="463" y="677"/>
                </a:moveTo>
                <a:lnTo>
                  <a:pt x="463" y="677"/>
                </a:lnTo>
                <a:lnTo>
                  <a:pt x="463" y="631"/>
                </a:lnTo>
                <a:moveTo>
                  <a:pt x="442" y="677"/>
                </a:moveTo>
                <a:lnTo>
                  <a:pt x="442" y="677"/>
                </a:lnTo>
                <a:lnTo>
                  <a:pt x="483" y="677"/>
                </a:lnTo>
                <a:moveTo>
                  <a:pt x="442" y="631"/>
                </a:moveTo>
                <a:lnTo>
                  <a:pt x="442" y="631"/>
                </a:lnTo>
                <a:lnTo>
                  <a:pt x="483" y="631"/>
                </a:lnTo>
                <a:moveTo>
                  <a:pt x="473" y="665"/>
                </a:moveTo>
                <a:lnTo>
                  <a:pt x="473" y="665"/>
                </a:lnTo>
                <a:lnTo>
                  <a:pt x="473" y="599"/>
                </a:lnTo>
                <a:moveTo>
                  <a:pt x="452" y="665"/>
                </a:moveTo>
                <a:lnTo>
                  <a:pt x="452" y="665"/>
                </a:lnTo>
                <a:lnTo>
                  <a:pt x="493" y="665"/>
                </a:lnTo>
                <a:moveTo>
                  <a:pt x="452" y="599"/>
                </a:moveTo>
                <a:lnTo>
                  <a:pt x="452" y="599"/>
                </a:lnTo>
                <a:lnTo>
                  <a:pt x="493" y="599"/>
                </a:lnTo>
                <a:moveTo>
                  <a:pt x="483" y="685"/>
                </a:moveTo>
                <a:lnTo>
                  <a:pt x="483" y="685"/>
                </a:lnTo>
                <a:lnTo>
                  <a:pt x="483" y="614"/>
                </a:lnTo>
                <a:moveTo>
                  <a:pt x="462" y="685"/>
                </a:moveTo>
                <a:lnTo>
                  <a:pt x="462" y="685"/>
                </a:lnTo>
                <a:lnTo>
                  <a:pt x="503" y="685"/>
                </a:lnTo>
                <a:moveTo>
                  <a:pt x="462" y="614"/>
                </a:moveTo>
                <a:lnTo>
                  <a:pt x="462" y="614"/>
                </a:lnTo>
                <a:lnTo>
                  <a:pt x="503" y="614"/>
                </a:lnTo>
                <a:moveTo>
                  <a:pt x="492" y="759"/>
                </a:moveTo>
                <a:lnTo>
                  <a:pt x="492" y="759"/>
                </a:lnTo>
                <a:lnTo>
                  <a:pt x="492" y="574"/>
                </a:lnTo>
                <a:moveTo>
                  <a:pt x="471" y="759"/>
                </a:moveTo>
                <a:lnTo>
                  <a:pt x="471" y="759"/>
                </a:lnTo>
                <a:lnTo>
                  <a:pt x="513" y="759"/>
                </a:lnTo>
                <a:moveTo>
                  <a:pt x="471" y="574"/>
                </a:moveTo>
                <a:lnTo>
                  <a:pt x="471" y="574"/>
                </a:lnTo>
                <a:lnTo>
                  <a:pt x="513" y="574"/>
                </a:lnTo>
                <a:moveTo>
                  <a:pt x="502" y="740"/>
                </a:moveTo>
                <a:lnTo>
                  <a:pt x="502" y="740"/>
                </a:lnTo>
                <a:lnTo>
                  <a:pt x="502" y="623"/>
                </a:lnTo>
                <a:moveTo>
                  <a:pt x="481" y="740"/>
                </a:moveTo>
                <a:lnTo>
                  <a:pt x="481" y="740"/>
                </a:lnTo>
                <a:lnTo>
                  <a:pt x="523" y="740"/>
                </a:lnTo>
                <a:moveTo>
                  <a:pt x="481" y="623"/>
                </a:moveTo>
                <a:lnTo>
                  <a:pt x="481" y="623"/>
                </a:lnTo>
                <a:lnTo>
                  <a:pt x="523" y="623"/>
                </a:lnTo>
                <a:moveTo>
                  <a:pt x="512" y="761"/>
                </a:moveTo>
                <a:lnTo>
                  <a:pt x="512" y="761"/>
                </a:lnTo>
                <a:lnTo>
                  <a:pt x="512" y="679"/>
                </a:lnTo>
                <a:moveTo>
                  <a:pt x="491" y="761"/>
                </a:moveTo>
                <a:lnTo>
                  <a:pt x="491" y="761"/>
                </a:lnTo>
                <a:lnTo>
                  <a:pt x="533" y="761"/>
                </a:lnTo>
                <a:moveTo>
                  <a:pt x="491" y="679"/>
                </a:moveTo>
                <a:lnTo>
                  <a:pt x="491" y="679"/>
                </a:lnTo>
                <a:lnTo>
                  <a:pt x="533" y="679"/>
                </a:lnTo>
                <a:moveTo>
                  <a:pt x="522" y="788"/>
                </a:moveTo>
                <a:lnTo>
                  <a:pt x="522" y="788"/>
                </a:lnTo>
                <a:lnTo>
                  <a:pt x="522" y="682"/>
                </a:lnTo>
                <a:moveTo>
                  <a:pt x="501" y="788"/>
                </a:moveTo>
                <a:lnTo>
                  <a:pt x="501" y="788"/>
                </a:lnTo>
                <a:lnTo>
                  <a:pt x="543" y="788"/>
                </a:lnTo>
              </a:path>
            </a:pathLst>
          </a:custGeom>
          <a:noFill/>
          <a:ln w="4763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4" name="Freeform 87"/>
          <p:cNvSpPr>
            <a:spLocks noEditPoints="1"/>
          </p:cNvSpPr>
          <p:nvPr/>
        </p:nvSpPr>
        <p:spPr bwMode="auto">
          <a:xfrm>
            <a:off x="5209141" y="3802724"/>
            <a:ext cx="480215" cy="800377"/>
          </a:xfrm>
          <a:custGeom>
            <a:avLst/>
            <a:gdLst>
              <a:gd name="T0" fmla="*/ 31 w 376"/>
              <a:gd name="T1" fmla="*/ 580 h 646"/>
              <a:gd name="T2" fmla="*/ 10 w 376"/>
              <a:gd name="T3" fmla="*/ 514 h 646"/>
              <a:gd name="T4" fmla="*/ 40 w 376"/>
              <a:gd name="T5" fmla="*/ 364 h 646"/>
              <a:gd name="T6" fmla="*/ 20 w 376"/>
              <a:gd name="T7" fmla="*/ 364 h 646"/>
              <a:gd name="T8" fmla="*/ 30 w 376"/>
              <a:gd name="T9" fmla="*/ 564 h 646"/>
              <a:gd name="T10" fmla="*/ 71 w 376"/>
              <a:gd name="T11" fmla="*/ 420 h 646"/>
              <a:gd name="T12" fmla="*/ 40 w 376"/>
              <a:gd name="T13" fmla="*/ 534 h 646"/>
              <a:gd name="T14" fmla="*/ 70 w 376"/>
              <a:gd name="T15" fmla="*/ 526 h 646"/>
              <a:gd name="T16" fmla="*/ 91 w 376"/>
              <a:gd name="T17" fmla="*/ 526 h 646"/>
              <a:gd name="T18" fmla="*/ 80 w 376"/>
              <a:gd name="T19" fmla="*/ 543 h 646"/>
              <a:gd name="T20" fmla="*/ 59 w 376"/>
              <a:gd name="T21" fmla="*/ 497 h 646"/>
              <a:gd name="T22" fmla="*/ 90 w 376"/>
              <a:gd name="T23" fmla="*/ 478 h 646"/>
              <a:gd name="T24" fmla="*/ 69 w 376"/>
              <a:gd name="T25" fmla="*/ 478 h 646"/>
              <a:gd name="T26" fmla="*/ 79 w 376"/>
              <a:gd name="T27" fmla="*/ 520 h 646"/>
              <a:gd name="T28" fmla="*/ 120 w 376"/>
              <a:gd name="T29" fmla="*/ 230 h 646"/>
              <a:gd name="T30" fmla="*/ 89 w 376"/>
              <a:gd name="T31" fmla="*/ 518 h 646"/>
              <a:gd name="T32" fmla="*/ 120 w 376"/>
              <a:gd name="T33" fmla="*/ 492 h 646"/>
              <a:gd name="T34" fmla="*/ 140 w 376"/>
              <a:gd name="T35" fmla="*/ 492 h 646"/>
              <a:gd name="T36" fmla="*/ 129 w 376"/>
              <a:gd name="T37" fmla="*/ 495 h 646"/>
              <a:gd name="T38" fmla="*/ 108 w 376"/>
              <a:gd name="T39" fmla="*/ 419 h 646"/>
              <a:gd name="T40" fmla="*/ 139 w 376"/>
              <a:gd name="T41" fmla="*/ 297 h 646"/>
              <a:gd name="T42" fmla="*/ 118 w 376"/>
              <a:gd name="T43" fmla="*/ 297 h 646"/>
              <a:gd name="T44" fmla="*/ 128 w 376"/>
              <a:gd name="T45" fmla="*/ 498 h 646"/>
              <a:gd name="T46" fmla="*/ 170 w 376"/>
              <a:gd name="T47" fmla="*/ 423 h 646"/>
              <a:gd name="T48" fmla="*/ 138 w 376"/>
              <a:gd name="T49" fmla="*/ 493 h 646"/>
              <a:gd name="T50" fmla="*/ 168 w 376"/>
              <a:gd name="T51" fmla="*/ 502 h 646"/>
              <a:gd name="T52" fmla="*/ 189 w 376"/>
              <a:gd name="T53" fmla="*/ 502 h 646"/>
              <a:gd name="T54" fmla="*/ 178 w 376"/>
              <a:gd name="T55" fmla="*/ 511 h 646"/>
              <a:gd name="T56" fmla="*/ 158 w 376"/>
              <a:gd name="T57" fmla="*/ 398 h 646"/>
              <a:gd name="T58" fmla="*/ 188 w 376"/>
              <a:gd name="T59" fmla="*/ 420 h 646"/>
              <a:gd name="T60" fmla="*/ 168 w 376"/>
              <a:gd name="T61" fmla="*/ 420 h 646"/>
              <a:gd name="T62" fmla="*/ 178 w 376"/>
              <a:gd name="T63" fmla="*/ 473 h 646"/>
              <a:gd name="T64" fmla="*/ 219 w 376"/>
              <a:gd name="T65" fmla="*/ 390 h 646"/>
              <a:gd name="T66" fmla="*/ 188 w 376"/>
              <a:gd name="T67" fmla="*/ 467 h 646"/>
              <a:gd name="T68" fmla="*/ 218 w 376"/>
              <a:gd name="T69" fmla="*/ 500 h 646"/>
              <a:gd name="T70" fmla="*/ 238 w 376"/>
              <a:gd name="T71" fmla="*/ 500 h 646"/>
              <a:gd name="T72" fmla="*/ 228 w 376"/>
              <a:gd name="T73" fmla="*/ 518 h 646"/>
              <a:gd name="T74" fmla="*/ 207 w 376"/>
              <a:gd name="T75" fmla="*/ 324 h 646"/>
              <a:gd name="T76" fmla="*/ 238 w 376"/>
              <a:gd name="T77" fmla="*/ 313 h 646"/>
              <a:gd name="T78" fmla="*/ 217 w 376"/>
              <a:gd name="T79" fmla="*/ 313 h 646"/>
              <a:gd name="T80" fmla="*/ 227 w 376"/>
              <a:gd name="T81" fmla="*/ 418 h 646"/>
              <a:gd name="T82" fmla="*/ 268 w 376"/>
              <a:gd name="T83" fmla="*/ 302 h 646"/>
              <a:gd name="T84" fmla="*/ 237 w 376"/>
              <a:gd name="T85" fmla="*/ 366 h 646"/>
              <a:gd name="T86" fmla="*/ 267 w 376"/>
              <a:gd name="T87" fmla="*/ 334 h 646"/>
              <a:gd name="T88" fmla="*/ 288 w 376"/>
              <a:gd name="T89" fmla="*/ 334 h 646"/>
              <a:gd name="T90" fmla="*/ 277 w 376"/>
              <a:gd name="T91" fmla="*/ 370 h 646"/>
              <a:gd name="T92" fmla="*/ 256 w 376"/>
              <a:gd name="T93" fmla="*/ 271 h 646"/>
              <a:gd name="T94" fmla="*/ 287 w 376"/>
              <a:gd name="T95" fmla="*/ 177 h 646"/>
              <a:gd name="T96" fmla="*/ 266 w 376"/>
              <a:gd name="T97" fmla="*/ 177 h 646"/>
              <a:gd name="T98" fmla="*/ 276 w 376"/>
              <a:gd name="T99" fmla="*/ 176 h 646"/>
              <a:gd name="T100" fmla="*/ 318 w 376"/>
              <a:gd name="T101" fmla="*/ 36 h 646"/>
              <a:gd name="T102" fmla="*/ 286 w 376"/>
              <a:gd name="T103" fmla="*/ 251 h 646"/>
              <a:gd name="T104" fmla="*/ 316 w 376"/>
              <a:gd name="T105" fmla="*/ 305 h 646"/>
              <a:gd name="T106" fmla="*/ 337 w 376"/>
              <a:gd name="T107" fmla="*/ 305 h 646"/>
              <a:gd name="T108" fmla="*/ 326 w 376"/>
              <a:gd name="T109" fmla="*/ 308 h 646"/>
              <a:gd name="T110" fmla="*/ 306 w 376"/>
              <a:gd name="T111" fmla="*/ 219 h 646"/>
              <a:gd name="T112" fmla="*/ 336 w 376"/>
              <a:gd name="T113" fmla="*/ 126 h 646"/>
              <a:gd name="T114" fmla="*/ 316 w 376"/>
              <a:gd name="T115" fmla="*/ 126 h 646"/>
              <a:gd name="T116" fmla="*/ 326 w 376"/>
              <a:gd name="T117" fmla="*/ 254 h 646"/>
              <a:gd name="T118" fmla="*/ 367 w 376"/>
              <a:gd name="T119" fmla="*/ 132 h 646"/>
              <a:gd name="T120" fmla="*/ 335 w 376"/>
              <a:gd name="T121" fmla="*/ 206 h 646"/>
              <a:gd name="T122" fmla="*/ 366 w 376"/>
              <a:gd name="T123" fmla="*/ 168 h 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76" h="646">
                <a:moveTo>
                  <a:pt x="0" y="491"/>
                </a:moveTo>
                <a:lnTo>
                  <a:pt x="0" y="491"/>
                </a:lnTo>
                <a:lnTo>
                  <a:pt x="42" y="491"/>
                </a:lnTo>
                <a:moveTo>
                  <a:pt x="31" y="580"/>
                </a:moveTo>
                <a:lnTo>
                  <a:pt x="31" y="580"/>
                </a:lnTo>
                <a:lnTo>
                  <a:pt x="31" y="514"/>
                </a:lnTo>
                <a:moveTo>
                  <a:pt x="10" y="580"/>
                </a:moveTo>
                <a:lnTo>
                  <a:pt x="10" y="580"/>
                </a:lnTo>
                <a:lnTo>
                  <a:pt x="52" y="580"/>
                </a:lnTo>
                <a:moveTo>
                  <a:pt x="10" y="514"/>
                </a:moveTo>
                <a:lnTo>
                  <a:pt x="10" y="514"/>
                </a:lnTo>
                <a:lnTo>
                  <a:pt x="52" y="514"/>
                </a:lnTo>
                <a:moveTo>
                  <a:pt x="40" y="646"/>
                </a:moveTo>
                <a:lnTo>
                  <a:pt x="40" y="646"/>
                </a:lnTo>
                <a:lnTo>
                  <a:pt x="40" y="364"/>
                </a:lnTo>
                <a:moveTo>
                  <a:pt x="20" y="646"/>
                </a:moveTo>
                <a:lnTo>
                  <a:pt x="20" y="646"/>
                </a:lnTo>
                <a:lnTo>
                  <a:pt x="61" y="646"/>
                </a:lnTo>
                <a:moveTo>
                  <a:pt x="20" y="364"/>
                </a:moveTo>
                <a:lnTo>
                  <a:pt x="20" y="364"/>
                </a:lnTo>
                <a:lnTo>
                  <a:pt x="61" y="364"/>
                </a:lnTo>
                <a:moveTo>
                  <a:pt x="50" y="564"/>
                </a:moveTo>
                <a:lnTo>
                  <a:pt x="50" y="564"/>
                </a:lnTo>
                <a:lnTo>
                  <a:pt x="50" y="420"/>
                </a:lnTo>
                <a:moveTo>
                  <a:pt x="30" y="564"/>
                </a:moveTo>
                <a:lnTo>
                  <a:pt x="30" y="564"/>
                </a:lnTo>
                <a:lnTo>
                  <a:pt x="71" y="564"/>
                </a:lnTo>
                <a:moveTo>
                  <a:pt x="30" y="420"/>
                </a:moveTo>
                <a:lnTo>
                  <a:pt x="30" y="420"/>
                </a:lnTo>
                <a:lnTo>
                  <a:pt x="71" y="420"/>
                </a:lnTo>
                <a:moveTo>
                  <a:pt x="60" y="534"/>
                </a:moveTo>
                <a:lnTo>
                  <a:pt x="60" y="534"/>
                </a:lnTo>
                <a:lnTo>
                  <a:pt x="60" y="477"/>
                </a:lnTo>
                <a:moveTo>
                  <a:pt x="40" y="534"/>
                </a:moveTo>
                <a:lnTo>
                  <a:pt x="40" y="534"/>
                </a:lnTo>
                <a:lnTo>
                  <a:pt x="81" y="534"/>
                </a:lnTo>
                <a:moveTo>
                  <a:pt x="40" y="477"/>
                </a:moveTo>
                <a:lnTo>
                  <a:pt x="40" y="477"/>
                </a:lnTo>
                <a:lnTo>
                  <a:pt x="81" y="477"/>
                </a:lnTo>
                <a:moveTo>
                  <a:pt x="70" y="526"/>
                </a:moveTo>
                <a:lnTo>
                  <a:pt x="70" y="526"/>
                </a:lnTo>
                <a:lnTo>
                  <a:pt x="70" y="466"/>
                </a:lnTo>
                <a:moveTo>
                  <a:pt x="50" y="526"/>
                </a:moveTo>
                <a:lnTo>
                  <a:pt x="50" y="526"/>
                </a:lnTo>
                <a:lnTo>
                  <a:pt x="91" y="526"/>
                </a:lnTo>
                <a:moveTo>
                  <a:pt x="50" y="466"/>
                </a:moveTo>
                <a:lnTo>
                  <a:pt x="50" y="466"/>
                </a:lnTo>
                <a:lnTo>
                  <a:pt x="91" y="466"/>
                </a:lnTo>
                <a:moveTo>
                  <a:pt x="80" y="543"/>
                </a:moveTo>
                <a:lnTo>
                  <a:pt x="80" y="543"/>
                </a:lnTo>
                <a:lnTo>
                  <a:pt x="80" y="497"/>
                </a:lnTo>
                <a:moveTo>
                  <a:pt x="59" y="543"/>
                </a:moveTo>
                <a:lnTo>
                  <a:pt x="59" y="543"/>
                </a:lnTo>
                <a:lnTo>
                  <a:pt x="100" y="543"/>
                </a:lnTo>
                <a:moveTo>
                  <a:pt x="59" y="497"/>
                </a:moveTo>
                <a:lnTo>
                  <a:pt x="59" y="497"/>
                </a:lnTo>
                <a:lnTo>
                  <a:pt x="100" y="497"/>
                </a:lnTo>
                <a:moveTo>
                  <a:pt x="90" y="548"/>
                </a:moveTo>
                <a:lnTo>
                  <a:pt x="90" y="548"/>
                </a:lnTo>
                <a:lnTo>
                  <a:pt x="90" y="478"/>
                </a:lnTo>
                <a:moveTo>
                  <a:pt x="69" y="548"/>
                </a:moveTo>
                <a:lnTo>
                  <a:pt x="69" y="548"/>
                </a:lnTo>
                <a:lnTo>
                  <a:pt x="110" y="548"/>
                </a:lnTo>
                <a:moveTo>
                  <a:pt x="69" y="478"/>
                </a:moveTo>
                <a:lnTo>
                  <a:pt x="69" y="478"/>
                </a:lnTo>
                <a:lnTo>
                  <a:pt x="110" y="478"/>
                </a:lnTo>
                <a:moveTo>
                  <a:pt x="100" y="520"/>
                </a:moveTo>
                <a:lnTo>
                  <a:pt x="100" y="520"/>
                </a:lnTo>
                <a:lnTo>
                  <a:pt x="100" y="230"/>
                </a:lnTo>
                <a:moveTo>
                  <a:pt x="79" y="520"/>
                </a:moveTo>
                <a:lnTo>
                  <a:pt x="79" y="520"/>
                </a:lnTo>
                <a:lnTo>
                  <a:pt x="120" y="520"/>
                </a:lnTo>
                <a:moveTo>
                  <a:pt x="79" y="230"/>
                </a:moveTo>
                <a:lnTo>
                  <a:pt x="79" y="230"/>
                </a:lnTo>
                <a:lnTo>
                  <a:pt x="120" y="230"/>
                </a:lnTo>
                <a:moveTo>
                  <a:pt x="110" y="518"/>
                </a:moveTo>
                <a:lnTo>
                  <a:pt x="110" y="518"/>
                </a:lnTo>
                <a:lnTo>
                  <a:pt x="110" y="376"/>
                </a:lnTo>
                <a:moveTo>
                  <a:pt x="89" y="518"/>
                </a:moveTo>
                <a:lnTo>
                  <a:pt x="89" y="518"/>
                </a:lnTo>
                <a:lnTo>
                  <a:pt x="130" y="518"/>
                </a:lnTo>
                <a:moveTo>
                  <a:pt x="89" y="376"/>
                </a:moveTo>
                <a:lnTo>
                  <a:pt x="89" y="376"/>
                </a:lnTo>
                <a:lnTo>
                  <a:pt x="130" y="376"/>
                </a:lnTo>
                <a:moveTo>
                  <a:pt x="120" y="492"/>
                </a:moveTo>
                <a:lnTo>
                  <a:pt x="120" y="492"/>
                </a:lnTo>
                <a:lnTo>
                  <a:pt x="120" y="414"/>
                </a:lnTo>
                <a:moveTo>
                  <a:pt x="99" y="492"/>
                </a:moveTo>
                <a:lnTo>
                  <a:pt x="99" y="492"/>
                </a:lnTo>
                <a:lnTo>
                  <a:pt x="140" y="492"/>
                </a:lnTo>
                <a:moveTo>
                  <a:pt x="99" y="414"/>
                </a:moveTo>
                <a:lnTo>
                  <a:pt x="99" y="414"/>
                </a:lnTo>
                <a:lnTo>
                  <a:pt x="140" y="414"/>
                </a:lnTo>
                <a:moveTo>
                  <a:pt x="129" y="495"/>
                </a:moveTo>
                <a:lnTo>
                  <a:pt x="129" y="495"/>
                </a:lnTo>
                <a:lnTo>
                  <a:pt x="129" y="419"/>
                </a:lnTo>
                <a:moveTo>
                  <a:pt x="108" y="495"/>
                </a:moveTo>
                <a:lnTo>
                  <a:pt x="108" y="495"/>
                </a:lnTo>
                <a:lnTo>
                  <a:pt x="150" y="495"/>
                </a:lnTo>
                <a:moveTo>
                  <a:pt x="108" y="419"/>
                </a:moveTo>
                <a:lnTo>
                  <a:pt x="108" y="419"/>
                </a:lnTo>
                <a:lnTo>
                  <a:pt x="150" y="419"/>
                </a:lnTo>
                <a:moveTo>
                  <a:pt x="139" y="485"/>
                </a:moveTo>
                <a:lnTo>
                  <a:pt x="139" y="485"/>
                </a:lnTo>
                <a:lnTo>
                  <a:pt x="139" y="297"/>
                </a:lnTo>
                <a:moveTo>
                  <a:pt x="118" y="485"/>
                </a:moveTo>
                <a:lnTo>
                  <a:pt x="118" y="485"/>
                </a:lnTo>
                <a:lnTo>
                  <a:pt x="160" y="485"/>
                </a:lnTo>
                <a:moveTo>
                  <a:pt x="118" y="297"/>
                </a:moveTo>
                <a:lnTo>
                  <a:pt x="118" y="297"/>
                </a:lnTo>
                <a:lnTo>
                  <a:pt x="160" y="297"/>
                </a:lnTo>
                <a:moveTo>
                  <a:pt x="149" y="498"/>
                </a:moveTo>
                <a:lnTo>
                  <a:pt x="149" y="498"/>
                </a:lnTo>
                <a:lnTo>
                  <a:pt x="149" y="423"/>
                </a:lnTo>
                <a:moveTo>
                  <a:pt x="128" y="498"/>
                </a:moveTo>
                <a:lnTo>
                  <a:pt x="128" y="498"/>
                </a:lnTo>
                <a:lnTo>
                  <a:pt x="170" y="498"/>
                </a:lnTo>
                <a:moveTo>
                  <a:pt x="128" y="423"/>
                </a:moveTo>
                <a:lnTo>
                  <a:pt x="128" y="423"/>
                </a:lnTo>
                <a:lnTo>
                  <a:pt x="170" y="423"/>
                </a:lnTo>
                <a:moveTo>
                  <a:pt x="159" y="493"/>
                </a:moveTo>
                <a:lnTo>
                  <a:pt x="159" y="493"/>
                </a:lnTo>
                <a:lnTo>
                  <a:pt x="159" y="416"/>
                </a:lnTo>
                <a:moveTo>
                  <a:pt x="138" y="493"/>
                </a:moveTo>
                <a:lnTo>
                  <a:pt x="138" y="493"/>
                </a:lnTo>
                <a:lnTo>
                  <a:pt x="180" y="493"/>
                </a:lnTo>
                <a:moveTo>
                  <a:pt x="138" y="416"/>
                </a:moveTo>
                <a:lnTo>
                  <a:pt x="138" y="416"/>
                </a:lnTo>
                <a:lnTo>
                  <a:pt x="180" y="416"/>
                </a:lnTo>
                <a:moveTo>
                  <a:pt x="168" y="502"/>
                </a:moveTo>
                <a:lnTo>
                  <a:pt x="168" y="502"/>
                </a:lnTo>
                <a:lnTo>
                  <a:pt x="168" y="414"/>
                </a:lnTo>
                <a:moveTo>
                  <a:pt x="148" y="502"/>
                </a:moveTo>
                <a:lnTo>
                  <a:pt x="148" y="502"/>
                </a:lnTo>
                <a:lnTo>
                  <a:pt x="189" y="502"/>
                </a:lnTo>
                <a:moveTo>
                  <a:pt x="148" y="414"/>
                </a:moveTo>
                <a:lnTo>
                  <a:pt x="148" y="414"/>
                </a:lnTo>
                <a:lnTo>
                  <a:pt x="189" y="414"/>
                </a:lnTo>
                <a:moveTo>
                  <a:pt x="178" y="511"/>
                </a:moveTo>
                <a:lnTo>
                  <a:pt x="178" y="511"/>
                </a:lnTo>
                <a:lnTo>
                  <a:pt x="178" y="398"/>
                </a:lnTo>
                <a:moveTo>
                  <a:pt x="158" y="511"/>
                </a:moveTo>
                <a:lnTo>
                  <a:pt x="158" y="511"/>
                </a:lnTo>
                <a:lnTo>
                  <a:pt x="199" y="511"/>
                </a:lnTo>
                <a:moveTo>
                  <a:pt x="158" y="398"/>
                </a:moveTo>
                <a:lnTo>
                  <a:pt x="158" y="398"/>
                </a:lnTo>
                <a:lnTo>
                  <a:pt x="199" y="398"/>
                </a:lnTo>
                <a:moveTo>
                  <a:pt x="188" y="513"/>
                </a:moveTo>
                <a:lnTo>
                  <a:pt x="188" y="513"/>
                </a:lnTo>
                <a:lnTo>
                  <a:pt x="188" y="420"/>
                </a:lnTo>
                <a:moveTo>
                  <a:pt x="168" y="513"/>
                </a:moveTo>
                <a:lnTo>
                  <a:pt x="168" y="513"/>
                </a:lnTo>
                <a:lnTo>
                  <a:pt x="209" y="513"/>
                </a:lnTo>
                <a:moveTo>
                  <a:pt x="168" y="420"/>
                </a:moveTo>
                <a:lnTo>
                  <a:pt x="168" y="420"/>
                </a:lnTo>
                <a:lnTo>
                  <a:pt x="209" y="420"/>
                </a:lnTo>
                <a:moveTo>
                  <a:pt x="198" y="473"/>
                </a:moveTo>
                <a:lnTo>
                  <a:pt x="198" y="473"/>
                </a:lnTo>
                <a:lnTo>
                  <a:pt x="198" y="390"/>
                </a:lnTo>
                <a:moveTo>
                  <a:pt x="178" y="473"/>
                </a:moveTo>
                <a:lnTo>
                  <a:pt x="178" y="473"/>
                </a:lnTo>
                <a:lnTo>
                  <a:pt x="219" y="473"/>
                </a:lnTo>
                <a:moveTo>
                  <a:pt x="178" y="390"/>
                </a:moveTo>
                <a:lnTo>
                  <a:pt x="178" y="390"/>
                </a:lnTo>
                <a:lnTo>
                  <a:pt x="219" y="390"/>
                </a:lnTo>
                <a:moveTo>
                  <a:pt x="208" y="467"/>
                </a:moveTo>
                <a:lnTo>
                  <a:pt x="208" y="467"/>
                </a:lnTo>
                <a:lnTo>
                  <a:pt x="208" y="388"/>
                </a:lnTo>
                <a:moveTo>
                  <a:pt x="188" y="467"/>
                </a:moveTo>
                <a:lnTo>
                  <a:pt x="188" y="467"/>
                </a:lnTo>
                <a:lnTo>
                  <a:pt x="229" y="467"/>
                </a:lnTo>
                <a:moveTo>
                  <a:pt x="188" y="388"/>
                </a:moveTo>
                <a:lnTo>
                  <a:pt x="188" y="388"/>
                </a:lnTo>
                <a:lnTo>
                  <a:pt x="229" y="388"/>
                </a:lnTo>
                <a:moveTo>
                  <a:pt x="218" y="500"/>
                </a:moveTo>
                <a:lnTo>
                  <a:pt x="218" y="500"/>
                </a:lnTo>
                <a:lnTo>
                  <a:pt x="218" y="376"/>
                </a:lnTo>
                <a:moveTo>
                  <a:pt x="197" y="500"/>
                </a:moveTo>
                <a:lnTo>
                  <a:pt x="197" y="500"/>
                </a:lnTo>
                <a:lnTo>
                  <a:pt x="238" y="500"/>
                </a:lnTo>
                <a:moveTo>
                  <a:pt x="197" y="376"/>
                </a:moveTo>
                <a:lnTo>
                  <a:pt x="197" y="376"/>
                </a:lnTo>
                <a:lnTo>
                  <a:pt x="238" y="376"/>
                </a:lnTo>
                <a:moveTo>
                  <a:pt x="228" y="518"/>
                </a:moveTo>
                <a:lnTo>
                  <a:pt x="228" y="518"/>
                </a:lnTo>
                <a:lnTo>
                  <a:pt x="228" y="324"/>
                </a:lnTo>
                <a:moveTo>
                  <a:pt x="207" y="518"/>
                </a:moveTo>
                <a:lnTo>
                  <a:pt x="207" y="518"/>
                </a:lnTo>
                <a:lnTo>
                  <a:pt x="248" y="518"/>
                </a:lnTo>
                <a:moveTo>
                  <a:pt x="207" y="324"/>
                </a:moveTo>
                <a:lnTo>
                  <a:pt x="207" y="324"/>
                </a:lnTo>
                <a:lnTo>
                  <a:pt x="248" y="324"/>
                </a:lnTo>
                <a:moveTo>
                  <a:pt x="238" y="430"/>
                </a:moveTo>
                <a:lnTo>
                  <a:pt x="238" y="430"/>
                </a:lnTo>
                <a:lnTo>
                  <a:pt x="238" y="313"/>
                </a:lnTo>
                <a:moveTo>
                  <a:pt x="217" y="430"/>
                </a:moveTo>
                <a:lnTo>
                  <a:pt x="217" y="430"/>
                </a:lnTo>
                <a:lnTo>
                  <a:pt x="258" y="430"/>
                </a:lnTo>
                <a:moveTo>
                  <a:pt x="217" y="313"/>
                </a:moveTo>
                <a:lnTo>
                  <a:pt x="217" y="313"/>
                </a:lnTo>
                <a:lnTo>
                  <a:pt x="258" y="313"/>
                </a:lnTo>
                <a:moveTo>
                  <a:pt x="248" y="418"/>
                </a:moveTo>
                <a:lnTo>
                  <a:pt x="248" y="418"/>
                </a:lnTo>
                <a:lnTo>
                  <a:pt x="248" y="302"/>
                </a:lnTo>
                <a:moveTo>
                  <a:pt x="227" y="418"/>
                </a:moveTo>
                <a:lnTo>
                  <a:pt x="227" y="418"/>
                </a:lnTo>
                <a:lnTo>
                  <a:pt x="268" y="418"/>
                </a:lnTo>
                <a:moveTo>
                  <a:pt x="227" y="302"/>
                </a:moveTo>
                <a:lnTo>
                  <a:pt x="227" y="302"/>
                </a:lnTo>
                <a:lnTo>
                  <a:pt x="268" y="302"/>
                </a:lnTo>
                <a:moveTo>
                  <a:pt x="258" y="366"/>
                </a:moveTo>
                <a:lnTo>
                  <a:pt x="258" y="366"/>
                </a:lnTo>
                <a:lnTo>
                  <a:pt x="258" y="130"/>
                </a:lnTo>
                <a:moveTo>
                  <a:pt x="237" y="366"/>
                </a:moveTo>
                <a:lnTo>
                  <a:pt x="237" y="366"/>
                </a:lnTo>
                <a:lnTo>
                  <a:pt x="278" y="366"/>
                </a:lnTo>
                <a:moveTo>
                  <a:pt x="237" y="130"/>
                </a:moveTo>
                <a:lnTo>
                  <a:pt x="237" y="130"/>
                </a:lnTo>
                <a:lnTo>
                  <a:pt x="278" y="130"/>
                </a:lnTo>
                <a:moveTo>
                  <a:pt x="267" y="334"/>
                </a:moveTo>
                <a:lnTo>
                  <a:pt x="267" y="334"/>
                </a:lnTo>
                <a:lnTo>
                  <a:pt x="267" y="222"/>
                </a:lnTo>
                <a:moveTo>
                  <a:pt x="246" y="334"/>
                </a:moveTo>
                <a:lnTo>
                  <a:pt x="246" y="334"/>
                </a:lnTo>
                <a:lnTo>
                  <a:pt x="288" y="334"/>
                </a:lnTo>
                <a:moveTo>
                  <a:pt x="246" y="222"/>
                </a:moveTo>
                <a:lnTo>
                  <a:pt x="246" y="222"/>
                </a:lnTo>
                <a:lnTo>
                  <a:pt x="288" y="222"/>
                </a:lnTo>
                <a:moveTo>
                  <a:pt x="277" y="370"/>
                </a:moveTo>
                <a:lnTo>
                  <a:pt x="277" y="370"/>
                </a:lnTo>
                <a:lnTo>
                  <a:pt x="277" y="271"/>
                </a:lnTo>
                <a:moveTo>
                  <a:pt x="256" y="370"/>
                </a:moveTo>
                <a:lnTo>
                  <a:pt x="256" y="370"/>
                </a:lnTo>
                <a:lnTo>
                  <a:pt x="298" y="370"/>
                </a:lnTo>
                <a:moveTo>
                  <a:pt x="256" y="271"/>
                </a:moveTo>
                <a:lnTo>
                  <a:pt x="256" y="271"/>
                </a:lnTo>
                <a:lnTo>
                  <a:pt x="298" y="271"/>
                </a:lnTo>
                <a:moveTo>
                  <a:pt x="287" y="310"/>
                </a:moveTo>
                <a:lnTo>
                  <a:pt x="287" y="310"/>
                </a:lnTo>
                <a:lnTo>
                  <a:pt x="287" y="177"/>
                </a:lnTo>
                <a:moveTo>
                  <a:pt x="266" y="310"/>
                </a:moveTo>
                <a:lnTo>
                  <a:pt x="266" y="310"/>
                </a:lnTo>
                <a:lnTo>
                  <a:pt x="308" y="310"/>
                </a:lnTo>
                <a:moveTo>
                  <a:pt x="266" y="177"/>
                </a:moveTo>
                <a:lnTo>
                  <a:pt x="266" y="177"/>
                </a:lnTo>
                <a:lnTo>
                  <a:pt x="308" y="177"/>
                </a:lnTo>
                <a:moveTo>
                  <a:pt x="297" y="176"/>
                </a:moveTo>
                <a:lnTo>
                  <a:pt x="297" y="176"/>
                </a:lnTo>
                <a:lnTo>
                  <a:pt x="297" y="36"/>
                </a:lnTo>
                <a:moveTo>
                  <a:pt x="276" y="176"/>
                </a:moveTo>
                <a:lnTo>
                  <a:pt x="276" y="176"/>
                </a:lnTo>
                <a:lnTo>
                  <a:pt x="318" y="176"/>
                </a:lnTo>
                <a:moveTo>
                  <a:pt x="276" y="36"/>
                </a:moveTo>
                <a:lnTo>
                  <a:pt x="276" y="36"/>
                </a:lnTo>
                <a:lnTo>
                  <a:pt x="318" y="36"/>
                </a:lnTo>
                <a:moveTo>
                  <a:pt x="306" y="251"/>
                </a:moveTo>
                <a:lnTo>
                  <a:pt x="306" y="251"/>
                </a:lnTo>
                <a:lnTo>
                  <a:pt x="306" y="152"/>
                </a:lnTo>
                <a:moveTo>
                  <a:pt x="286" y="251"/>
                </a:moveTo>
                <a:lnTo>
                  <a:pt x="286" y="251"/>
                </a:lnTo>
                <a:lnTo>
                  <a:pt x="327" y="251"/>
                </a:lnTo>
                <a:moveTo>
                  <a:pt x="286" y="152"/>
                </a:moveTo>
                <a:lnTo>
                  <a:pt x="286" y="152"/>
                </a:lnTo>
                <a:lnTo>
                  <a:pt x="327" y="152"/>
                </a:lnTo>
                <a:moveTo>
                  <a:pt x="316" y="305"/>
                </a:moveTo>
                <a:lnTo>
                  <a:pt x="316" y="305"/>
                </a:lnTo>
                <a:lnTo>
                  <a:pt x="316" y="197"/>
                </a:lnTo>
                <a:moveTo>
                  <a:pt x="296" y="305"/>
                </a:moveTo>
                <a:lnTo>
                  <a:pt x="296" y="305"/>
                </a:lnTo>
                <a:lnTo>
                  <a:pt x="337" y="305"/>
                </a:lnTo>
                <a:moveTo>
                  <a:pt x="296" y="197"/>
                </a:moveTo>
                <a:lnTo>
                  <a:pt x="296" y="197"/>
                </a:lnTo>
                <a:lnTo>
                  <a:pt x="337" y="197"/>
                </a:lnTo>
                <a:moveTo>
                  <a:pt x="326" y="308"/>
                </a:moveTo>
                <a:lnTo>
                  <a:pt x="326" y="308"/>
                </a:lnTo>
                <a:lnTo>
                  <a:pt x="326" y="219"/>
                </a:lnTo>
                <a:moveTo>
                  <a:pt x="306" y="308"/>
                </a:moveTo>
                <a:lnTo>
                  <a:pt x="306" y="308"/>
                </a:lnTo>
                <a:lnTo>
                  <a:pt x="347" y="308"/>
                </a:lnTo>
                <a:moveTo>
                  <a:pt x="306" y="219"/>
                </a:moveTo>
                <a:lnTo>
                  <a:pt x="306" y="219"/>
                </a:lnTo>
                <a:lnTo>
                  <a:pt x="347" y="219"/>
                </a:lnTo>
                <a:moveTo>
                  <a:pt x="336" y="314"/>
                </a:moveTo>
                <a:lnTo>
                  <a:pt x="336" y="314"/>
                </a:lnTo>
                <a:lnTo>
                  <a:pt x="336" y="126"/>
                </a:lnTo>
                <a:moveTo>
                  <a:pt x="316" y="314"/>
                </a:moveTo>
                <a:lnTo>
                  <a:pt x="316" y="314"/>
                </a:lnTo>
                <a:lnTo>
                  <a:pt x="357" y="314"/>
                </a:lnTo>
                <a:moveTo>
                  <a:pt x="316" y="126"/>
                </a:moveTo>
                <a:lnTo>
                  <a:pt x="316" y="126"/>
                </a:lnTo>
                <a:lnTo>
                  <a:pt x="357" y="126"/>
                </a:lnTo>
                <a:moveTo>
                  <a:pt x="346" y="254"/>
                </a:moveTo>
                <a:lnTo>
                  <a:pt x="346" y="254"/>
                </a:lnTo>
                <a:lnTo>
                  <a:pt x="346" y="132"/>
                </a:lnTo>
                <a:moveTo>
                  <a:pt x="326" y="254"/>
                </a:moveTo>
                <a:lnTo>
                  <a:pt x="326" y="254"/>
                </a:lnTo>
                <a:lnTo>
                  <a:pt x="367" y="254"/>
                </a:lnTo>
                <a:moveTo>
                  <a:pt x="326" y="132"/>
                </a:moveTo>
                <a:lnTo>
                  <a:pt x="326" y="132"/>
                </a:lnTo>
                <a:lnTo>
                  <a:pt x="367" y="132"/>
                </a:lnTo>
                <a:moveTo>
                  <a:pt x="356" y="206"/>
                </a:moveTo>
                <a:lnTo>
                  <a:pt x="356" y="206"/>
                </a:lnTo>
                <a:lnTo>
                  <a:pt x="356" y="18"/>
                </a:lnTo>
                <a:moveTo>
                  <a:pt x="335" y="206"/>
                </a:moveTo>
                <a:lnTo>
                  <a:pt x="335" y="206"/>
                </a:lnTo>
                <a:lnTo>
                  <a:pt x="376" y="206"/>
                </a:lnTo>
                <a:moveTo>
                  <a:pt x="335" y="18"/>
                </a:moveTo>
                <a:lnTo>
                  <a:pt x="335" y="18"/>
                </a:lnTo>
                <a:lnTo>
                  <a:pt x="376" y="18"/>
                </a:lnTo>
                <a:moveTo>
                  <a:pt x="366" y="168"/>
                </a:moveTo>
                <a:lnTo>
                  <a:pt x="366" y="168"/>
                </a:lnTo>
                <a:lnTo>
                  <a:pt x="366" y="0"/>
                </a:lnTo>
              </a:path>
            </a:pathLst>
          </a:custGeom>
          <a:noFill/>
          <a:ln w="4763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" name="Freeform 88"/>
          <p:cNvSpPr>
            <a:spLocks noEditPoints="1"/>
          </p:cNvSpPr>
          <p:nvPr/>
        </p:nvSpPr>
        <p:spPr bwMode="auto">
          <a:xfrm>
            <a:off x="4993508" y="2890756"/>
            <a:ext cx="885023" cy="1472489"/>
          </a:xfrm>
          <a:custGeom>
            <a:avLst/>
            <a:gdLst>
              <a:gd name="T0" fmla="*/ 513 w 692"/>
              <a:gd name="T1" fmla="*/ 735 h 1187"/>
              <a:gd name="T2" fmla="*/ 544 w 692"/>
              <a:gd name="T3" fmla="*/ 936 h 1187"/>
              <a:gd name="T4" fmla="*/ 564 w 692"/>
              <a:gd name="T5" fmla="*/ 936 h 1187"/>
              <a:gd name="T6" fmla="*/ 554 w 692"/>
              <a:gd name="T7" fmla="*/ 918 h 1187"/>
              <a:gd name="T8" fmla="*/ 533 w 692"/>
              <a:gd name="T9" fmla="*/ 918 h 1187"/>
              <a:gd name="T10" fmla="*/ 574 w 692"/>
              <a:gd name="T11" fmla="*/ 761 h 1187"/>
              <a:gd name="T12" fmla="*/ 542 w 692"/>
              <a:gd name="T13" fmla="*/ 863 h 1187"/>
              <a:gd name="T14" fmla="*/ 542 w 692"/>
              <a:gd name="T15" fmla="*/ 701 h 1187"/>
              <a:gd name="T16" fmla="*/ 573 w 692"/>
              <a:gd name="T17" fmla="*/ 612 h 1187"/>
              <a:gd name="T18" fmla="*/ 552 w 692"/>
              <a:gd name="T19" fmla="*/ 612 h 1187"/>
              <a:gd name="T20" fmla="*/ 583 w 692"/>
              <a:gd name="T21" fmla="*/ 733 h 1187"/>
              <a:gd name="T22" fmla="*/ 604 w 692"/>
              <a:gd name="T23" fmla="*/ 733 h 1187"/>
              <a:gd name="T24" fmla="*/ 593 w 692"/>
              <a:gd name="T25" fmla="*/ 828 h 1187"/>
              <a:gd name="T26" fmla="*/ 572 w 692"/>
              <a:gd name="T27" fmla="*/ 828 h 1187"/>
              <a:gd name="T28" fmla="*/ 614 w 692"/>
              <a:gd name="T29" fmla="*/ 578 h 1187"/>
              <a:gd name="T30" fmla="*/ 582 w 692"/>
              <a:gd name="T31" fmla="*/ 855 h 1187"/>
              <a:gd name="T32" fmla="*/ 582 w 692"/>
              <a:gd name="T33" fmla="*/ 709 h 1187"/>
              <a:gd name="T34" fmla="*/ 612 w 692"/>
              <a:gd name="T35" fmla="*/ 689 h 1187"/>
              <a:gd name="T36" fmla="*/ 592 w 692"/>
              <a:gd name="T37" fmla="*/ 689 h 1187"/>
              <a:gd name="T38" fmla="*/ 622 w 692"/>
              <a:gd name="T39" fmla="*/ 771 h 1187"/>
              <a:gd name="T40" fmla="*/ 643 w 692"/>
              <a:gd name="T41" fmla="*/ 771 h 1187"/>
              <a:gd name="T42" fmla="*/ 632 w 692"/>
              <a:gd name="T43" fmla="*/ 654 h 1187"/>
              <a:gd name="T44" fmla="*/ 612 w 692"/>
              <a:gd name="T45" fmla="*/ 654 h 1187"/>
              <a:gd name="T46" fmla="*/ 653 w 692"/>
              <a:gd name="T47" fmla="*/ 396 h 1187"/>
              <a:gd name="T48" fmla="*/ 622 w 692"/>
              <a:gd name="T49" fmla="*/ 619 h 1187"/>
              <a:gd name="T50" fmla="*/ 622 w 692"/>
              <a:gd name="T51" fmla="*/ 396 h 1187"/>
              <a:gd name="T52" fmla="*/ 652 w 692"/>
              <a:gd name="T53" fmla="*/ 260 h 1187"/>
              <a:gd name="T54" fmla="*/ 632 w 692"/>
              <a:gd name="T55" fmla="*/ 260 h 1187"/>
              <a:gd name="T56" fmla="*/ 662 w 692"/>
              <a:gd name="T57" fmla="*/ 564 h 1187"/>
              <a:gd name="T58" fmla="*/ 682 w 692"/>
              <a:gd name="T59" fmla="*/ 564 h 1187"/>
              <a:gd name="T60" fmla="*/ 672 w 692"/>
              <a:gd name="T61" fmla="*/ 258 h 1187"/>
              <a:gd name="T62" fmla="*/ 651 w 692"/>
              <a:gd name="T63" fmla="*/ 258 h 1187"/>
              <a:gd name="T64" fmla="*/ 692 w 692"/>
              <a:gd name="T65" fmla="*/ 0 h 1187"/>
              <a:gd name="T66" fmla="*/ 0 w 692"/>
              <a:gd name="T67" fmla="*/ 905 h 1187"/>
              <a:gd name="T68" fmla="*/ 31 w 692"/>
              <a:gd name="T69" fmla="*/ 681 h 1187"/>
              <a:gd name="T70" fmla="*/ 52 w 692"/>
              <a:gd name="T71" fmla="*/ 660 h 1187"/>
              <a:gd name="T72" fmla="*/ 20 w 692"/>
              <a:gd name="T73" fmla="*/ 730 h 1187"/>
              <a:gd name="T74" fmla="*/ 51 w 692"/>
              <a:gd name="T75" fmla="*/ 866 h 1187"/>
              <a:gd name="T76" fmla="*/ 72 w 692"/>
              <a:gd name="T77" fmla="*/ 845 h 1187"/>
              <a:gd name="T78" fmla="*/ 40 w 692"/>
              <a:gd name="T79" fmla="*/ 973 h 1187"/>
              <a:gd name="T80" fmla="*/ 70 w 692"/>
              <a:gd name="T81" fmla="*/ 1084 h 1187"/>
              <a:gd name="T82" fmla="*/ 91 w 692"/>
              <a:gd name="T83" fmla="*/ 1063 h 1187"/>
              <a:gd name="T84" fmla="*/ 59 w 692"/>
              <a:gd name="T85" fmla="*/ 1120 h 1187"/>
              <a:gd name="T86" fmla="*/ 90 w 692"/>
              <a:gd name="T87" fmla="*/ 1187 h 1187"/>
              <a:gd name="T88" fmla="*/ 111 w 692"/>
              <a:gd name="T89" fmla="*/ 1166 h 1187"/>
              <a:gd name="T90" fmla="*/ 79 w 692"/>
              <a:gd name="T91" fmla="*/ 1137 h 1187"/>
              <a:gd name="T92" fmla="*/ 110 w 692"/>
              <a:gd name="T93" fmla="*/ 1175 h 1187"/>
              <a:gd name="T94" fmla="*/ 131 w 692"/>
              <a:gd name="T95" fmla="*/ 1154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92" h="1187">
                <a:moveTo>
                  <a:pt x="513" y="903"/>
                </a:moveTo>
                <a:lnTo>
                  <a:pt x="513" y="903"/>
                </a:lnTo>
                <a:lnTo>
                  <a:pt x="554" y="903"/>
                </a:lnTo>
                <a:moveTo>
                  <a:pt x="513" y="735"/>
                </a:moveTo>
                <a:lnTo>
                  <a:pt x="513" y="735"/>
                </a:lnTo>
                <a:lnTo>
                  <a:pt x="554" y="735"/>
                </a:lnTo>
                <a:moveTo>
                  <a:pt x="544" y="936"/>
                </a:moveTo>
                <a:lnTo>
                  <a:pt x="544" y="936"/>
                </a:lnTo>
                <a:lnTo>
                  <a:pt x="544" y="811"/>
                </a:lnTo>
                <a:moveTo>
                  <a:pt x="523" y="936"/>
                </a:moveTo>
                <a:lnTo>
                  <a:pt x="523" y="936"/>
                </a:lnTo>
                <a:lnTo>
                  <a:pt x="564" y="936"/>
                </a:lnTo>
                <a:moveTo>
                  <a:pt x="523" y="811"/>
                </a:moveTo>
                <a:lnTo>
                  <a:pt x="523" y="811"/>
                </a:lnTo>
                <a:lnTo>
                  <a:pt x="564" y="811"/>
                </a:lnTo>
                <a:moveTo>
                  <a:pt x="554" y="918"/>
                </a:moveTo>
                <a:lnTo>
                  <a:pt x="554" y="918"/>
                </a:lnTo>
                <a:lnTo>
                  <a:pt x="554" y="761"/>
                </a:lnTo>
                <a:moveTo>
                  <a:pt x="533" y="918"/>
                </a:moveTo>
                <a:lnTo>
                  <a:pt x="533" y="918"/>
                </a:lnTo>
                <a:lnTo>
                  <a:pt x="574" y="918"/>
                </a:lnTo>
                <a:moveTo>
                  <a:pt x="533" y="761"/>
                </a:moveTo>
                <a:lnTo>
                  <a:pt x="533" y="761"/>
                </a:lnTo>
                <a:lnTo>
                  <a:pt x="574" y="761"/>
                </a:lnTo>
                <a:moveTo>
                  <a:pt x="563" y="863"/>
                </a:moveTo>
                <a:lnTo>
                  <a:pt x="563" y="863"/>
                </a:lnTo>
                <a:lnTo>
                  <a:pt x="563" y="701"/>
                </a:lnTo>
                <a:moveTo>
                  <a:pt x="542" y="863"/>
                </a:moveTo>
                <a:lnTo>
                  <a:pt x="542" y="863"/>
                </a:lnTo>
                <a:lnTo>
                  <a:pt x="584" y="863"/>
                </a:lnTo>
                <a:moveTo>
                  <a:pt x="542" y="701"/>
                </a:moveTo>
                <a:lnTo>
                  <a:pt x="542" y="701"/>
                </a:lnTo>
                <a:lnTo>
                  <a:pt x="584" y="701"/>
                </a:lnTo>
                <a:moveTo>
                  <a:pt x="573" y="815"/>
                </a:moveTo>
                <a:lnTo>
                  <a:pt x="573" y="815"/>
                </a:lnTo>
                <a:lnTo>
                  <a:pt x="573" y="612"/>
                </a:lnTo>
                <a:moveTo>
                  <a:pt x="552" y="815"/>
                </a:moveTo>
                <a:lnTo>
                  <a:pt x="552" y="815"/>
                </a:lnTo>
                <a:lnTo>
                  <a:pt x="594" y="815"/>
                </a:lnTo>
                <a:moveTo>
                  <a:pt x="552" y="612"/>
                </a:moveTo>
                <a:lnTo>
                  <a:pt x="552" y="612"/>
                </a:lnTo>
                <a:lnTo>
                  <a:pt x="594" y="612"/>
                </a:lnTo>
                <a:moveTo>
                  <a:pt x="583" y="733"/>
                </a:moveTo>
                <a:lnTo>
                  <a:pt x="583" y="733"/>
                </a:lnTo>
                <a:lnTo>
                  <a:pt x="583" y="597"/>
                </a:lnTo>
                <a:moveTo>
                  <a:pt x="562" y="733"/>
                </a:moveTo>
                <a:lnTo>
                  <a:pt x="562" y="733"/>
                </a:lnTo>
                <a:lnTo>
                  <a:pt x="604" y="733"/>
                </a:lnTo>
                <a:moveTo>
                  <a:pt x="562" y="597"/>
                </a:moveTo>
                <a:lnTo>
                  <a:pt x="562" y="597"/>
                </a:lnTo>
                <a:lnTo>
                  <a:pt x="604" y="597"/>
                </a:lnTo>
                <a:moveTo>
                  <a:pt x="593" y="828"/>
                </a:moveTo>
                <a:lnTo>
                  <a:pt x="593" y="828"/>
                </a:lnTo>
                <a:lnTo>
                  <a:pt x="593" y="578"/>
                </a:lnTo>
                <a:moveTo>
                  <a:pt x="572" y="828"/>
                </a:moveTo>
                <a:lnTo>
                  <a:pt x="572" y="828"/>
                </a:lnTo>
                <a:lnTo>
                  <a:pt x="614" y="828"/>
                </a:lnTo>
                <a:moveTo>
                  <a:pt x="572" y="578"/>
                </a:moveTo>
                <a:lnTo>
                  <a:pt x="572" y="578"/>
                </a:lnTo>
                <a:lnTo>
                  <a:pt x="614" y="578"/>
                </a:lnTo>
                <a:moveTo>
                  <a:pt x="603" y="855"/>
                </a:moveTo>
                <a:lnTo>
                  <a:pt x="603" y="855"/>
                </a:lnTo>
                <a:lnTo>
                  <a:pt x="603" y="709"/>
                </a:lnTo>
                <a:moveTo>
                  <a:pt x="582" y="855"/>
                </a:moveTo>
                <a:lnTo>
                  <a:pt x="582" y="855"/>
                </a:lnTo>
                <a:lnTo>
                  <a:pt x="624" y="855"/>
                </a:lnTo>
                <a:moveTo>
                  <a:pt x="582" y="709"/>
                </a:moveTo>
                <a:lnTo>
                  <a:pt x="582" y="709"/>
                </a:lnTo>
                <a:lnTo>
                  <a:pt x="624" y="709"/>
                </a:lnTo>
                <a:moveTo>
                  <a:pt x="612" y="825"/>
                </a:moveTo>
                <a:lnTo>
                  <a:pt x="612" y="825"/>
                </a:lnTo>
                <a:lnTo>
                  <a:pt x="612" y="689"/>
                </a:lnTo>
                <a:moveTo>
                  <a:pt x="592" y="825"/>
                </a:moveTo>
                <a:lnTo>
                  <a:pt x="592" y="825"/>
                </a:lnTo>
                <a:lnTo>
                  <a:pt x="633" y="825"/>
                </a:lnTo>
                <a:moveTo>
                  <a:pt x="592" y="689"/>
                </a:moveTo>
                <a:lnTo>
                  <a:pt x="592" y="689"/>
                </a:lnTo>
                <a:lnTo>
                  <a:pt x="633" y="689"/>
                </a:lnTo>
                <a:moveTo>
                  <a:pt x="622" y="771"/>
                </a:moveTo>
                <a:lnTo>
                  <a:pt x="622" y="771"/>
                </a:lnTo>
                <a:lnTo>
                  <a:pt x="622" y="630"/>
                </a:lnTo>
                <a:moveTo>
                  <a:pt x="602" y="771"/>
                </a:moveTo>
                <a:lnTo>
                  <a:pt x="602" y="771"/>
                </a:lnTo>
                <a:lnTo>
                  <a:pt x="643" y="771"/>
                </a:lnTo>
                <a:moveTo>
                  <a:pt x="602" y="630"/>
                </a:moveTo>
                <a:lnTo>
                  <a:pt x="602" y="630"/>
                </a:lnTo>
                <a:lnTo>
                  <a:pt x="643" y="630"/>
                </a:lnTo>
                <a:moveTo>
                  <a:pt x="632" y="654"/>
                </a:moveTo>
                <a:lnTo>
                  <a:pt x="632" y="654"/>
                </a:lnTo>
                <a:lnTo>
                  <a:pt x="632" y="396"/>
                </a:lnTo>
                <a:moveTo>
                  <a:pt x="612" y="654"/>
                </a:moveTo>
                <a:lnTo>
                  <a:pt x="612" y="654"/>
                </a:lnTo>
                <a:lnTo>
                  <a:pt x="653" y="654"/>
                </a:lnTo>
                <a:moveTo>
                  <a:pt x="612" y="396"/>
                </a:moveTo>
                <a:lnTo>
                  <a:pt x="612" y="396"/>
                </a:lnTo>
                <a:lnTo>
                  <a:pt x="653" y="396"/>
                </a:lnTo>
                <a:moveTo>
                  <a:pt x="642" y="619"/>
                </a:moveTo>
                <a:lnTo>
                  <a:pt x="642" y="619"/>
                </a:lnTo>
                <a:lnTo>
                  <a:pt x="642" y="396"/>
                </a:lnTo>
                <a:moveTo>
                  <a:pt x="622" y="619"/>
                </a:moveTo>
                <a:lnTo>
                  <a:pt x="622" y="619"/>
                </a:lnTo>
                <a:lnTo>
                  <a:pt x="663" y="619"/>
                </a:lnTo>
                <a:moveTo>
                  <a:pt x="622" y="396"/>
                </a:moveTo>
                <a:lnTo>
                  <a:pt x="622" y="396"/>
                </a:lnTo>
                <a:lnTo>
                  <a:pt x="663" y="396"/>
                </a:lnTo>
                <a:moveTo>
                  <a:pt x="652" y="541"/>
                </a:moveTo>
                <a:lnTo>
                  <a:pt x="652" y="541"/>
                </a:lnTo>
                <a:lnTo>
                  <a:pt x="652" y="260"/>
                </a:lnTo>
                <a:moveTo>
                  <a:pt x="632" y="541"/>
                </a:moveTo>
                <a:lnTo>
                  <a:pt x="632" y="541"/>
                </a:lnTo>
                <a:lnTo>
                  <a:pt x="673" y="541"/>
                </a:lnTo>
                <a:moveTo>
                  <a:pt x="632" y="260"/>
                </a:moveTo>
                <a:lnTo>
                  <a:pt x="632" y="260"/>
                </a:lnTo>
                <a:lnTo>
                  <a:pt x="673" y="260"/>
                </a:lnTo>
                <a:moveTo>
                  <a:pt x="662" y="564"/>
                </a:moveTo>
                <a:lnTo>
                  <a:pt x="662" y="564"/>
                </a:lnTo>
                <a:lnTo>
                  <a:pt x="662" y="367"/>
                </a:lnTo>
                <a:moveTo>
                  <a:pt x="641" y="564"/>
                </a:moveTo>
                <a:lnTo>
                  <a:pt x="641" y="564"/>
                </a:lnTo>
                <a:lnTo>
                  <a:pt x="682" y="564"/>
                </a:lnTo>
                <a:moveTo>
                  <a:pt x="641" y="367"/>
                </a:moveTo>
                <a:lnTo>
                  <a:pt x="641" y="367"/>
                </a:lnTo>
                <a:lnTo>
                  <a:pt x="682" y="367"/>
                </a:lnTo>
                <a:moveTo>
                  <a:pt x="672" y="258"/>
                </a:moveTo>
                <a:lnTo>
                  <a:pt x="672" y="258"/>
                </a:lnTo>
                <a:lnTo>
                  <a:pt x="672" y="0"/>
                </a:lnTo>
                <a:moveTo>
                  <a:pt x="651" y="258"/>
                </a:moveTo>
                <a:lnTo>
                  <a:pt x="651" y="258"/>
                </a:lnTo>
                <a:lnTo>
                  <a:pt x="692" y="258"/>
                </a:lnTo>
                <a:moveTo>
                  <a:pt x="651" y="0"/>
                </a:moveTo>
                <a:lnTo>
                  <a:pt x="651" y="0"/>
                </a:lnTo>
                <a:lnTo>
                  <a:pt x="692" y="0"/>
                </a:lnTo>
                <a:moveTo>
                  <a:pt x="21" y="926"/>
                </a:moveTo>
                <a:lnTo>
                  <a:pt x="21" y="926"/>
                </a:lnTo>
                <a:lnTo>
                  <a:pt x="21" y="884"/>
                </a:lnTo>
                <a:moveTo>
                  <a:pt x="0" y="905"/>
                </a:moveTo>
                <a:lnTo>
                  <a:pt x="0" y="905"/>
                </a:lnTo>
                <a:lnTo>
                  <a:pt x="42" y="905"/>
                </a:lnTo>
                <a:moveTo>
                  <a:pt x="31" y="681"/>
                </a:moveTo>
                <a:lnTo>
                  <a:pt x="31" y="681"/>
                </a:lnTo>
                <a:lnTo>
                  <a:pt x="31" y="639"/>
                </a:lnTo>
                <a:moveTo>
                  <a:pt x="10" y="660"/>
                </a:moveTo>
                <a:lnTo>
                  <a:pt x="10" y="660"/>
                </a:lnTo>
                <a:lnTo>
                  <a:pt x="52" y="660"/>
                </a:lnTo>
                <a:moveTo>
                  <a:pt x="41" y="751"/>
                </a:moveTo>
                <a:lnTo>
                  <a:pt x="41" y="751"/>
                </a:lnTo>
                <a:lnTo>
                  <a:pt x="41" y="709"/>
                </a:lnTo>
                <a:moveTo>
                  <a:pt x="20" y="730"/>
                </a:moveTo>
                <a:lnTo>
                  <a:pt x="20" y="730"/>
                </a:lnTo>
                <a:lnTo>
                  <a:pt x="62" y="730"/>
                </a:lnTo>
                <a:moveTo>
                  <a:pt x="51" y="866"/>
                </a:moveTo>
                <a:lnTo>
                  <a:pt x="51" y="866"/>
                </a:lnTo>
                <a:lnTo>
                  <a:pt x="51" y="824"/>
                </a:lnTo>
                <a:moveTo>
                  <a:pt x="30" y="845"/>
                </a:moveTo>
                <a:lnTo>
                  <a:pt x="30" y="845"/>
                </a:lnTo>
                <a:lnTo>
                  <a:pt x="72" y="845"/>
                </a:lnTo>
                <a:moveTo>
                  <a:pt x="61" y="994"/>
                </a:moveTo>
                <a:lnTo>
                  <a:pt x="61" y="994"/>
                </a:lnTo>
                <a:lnTo>
                  <a:pt x="61" y="952"/>
                </a:lnTo>
                <a:moveTo>
                  <a:pt x="40" y="973"/>
                </a:moveTo>
                <a:lnTo>
                  <a:pt x="40" y="973"/>
                </a:lnTo>
                <a:lnTo>
                  <a:pt x="82" y="973"/>
                </a:lnTo>
                <a:moveTo>
                  <a:pt x="70" y="1084"/>
                </a:moveTo>
                <a:lnTo>
                  <a:pt x="70" y="1084"/>
                </a:lnTo>
                <a:lnTo>
                  <a:pt x="70" y="1042"/>
                </a:lnTo>
                <a:moveTo>
                  <a:pt x="49" y="1063"/>
                </a:moveTo>
                <a:lnTo>
                  <a:pt x="49" y="1063"/>
                </a:lnTo>
                <a:lnTo>
                  <a:pt x="91" y="1063"/>
                </a:lnTo>
                <a:moveTo>
                  <a:pt x="80" y="1141"/>
                </a:moveTo>
                <a:lnTo>
                  <a:pt x="80" y="1141"/>
                </a:lnTo>
                <a:lnTo>
                  <a:pt x="80" y="1099"/>
                </a:lnTo>
                <a:moveTo>
                  <a:pt x="59" y="1120"/>
                </a:moveTo>
                <a:lnTo>
                  <a:pt x="59" y="1120"/>
                </a:lnTo>
                <a:lnTo>
                  <a:pt x="101" y="1120"/>
                </a:lnTo>
                <a:moveTo>
                  <a:pt x="90" y="1187"/>
                </a:moveTo>
                <a:lnTo>
                  <a:pt x="90" y="1187"/>
                </a:lnTo>
                <a:lnTo>
                  <a:pt x="90" y="1145"/>
                </a:lnTo>
                <a:moveTo>
                  <a:pt x="69" y="1166"/>
                </a:moveTo>
                <a:lnTo>
                  <a:pt x="69" y="1166"/>
                </a:lnTo>
                <a:lnTo>
                  <a:pt x="111" y="1166"/>
                </a:lnTo>
                <a:moveTo>
                  <a:pt x="100" y="1158"/>
                </a:moveTo>
                <a:lnTo>
                  <a:pt x="100" y="1158"/>
                </a:lnTo>
                <a:lnTo>
                  <a:pt x="100" y="1116"/>
                </a:lnTo>
                <a:moveTo>
                  <a:pt x="79" y="1137"/>
                </a:moveTo>
                <a:lnTo>
                  <a:pt x="79" y="1137"/>
                </a:lnTo>
                <a:lnTo>
                  <a:pt x="121" y="1137"/>
                </a:lnTo>
                <a:moveTo>
                  <a:pt x="110" y="1175"/>
                </a:moveTo>
                <a:lnTo>
                  <a:pt x="110" y="1175"/>
                </a:lnTo>
                <a:lnTo>
                  <a:pt x="110" y="1133"/>
                </a:lnTo>
                <a:moveTo>
                  <a:pt x="89" y="1154"/>
                </a:moveTo>
                <a:lnTo>
                  <a:pt x="89" y="1154"/>
                </a:lnTo>
                <a:lnTo>
                  <a:pt x="131" y="1154"/>
                </a:lnTo>
              </a:path>
            </a:pathLst>
          </a:custGeom>
          <a:noFill/>
          <a:ln w="4763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6" name="Freeform 89"/>
          <p:cNvSpPr>
            <a:spLocks noEditPoints="1"/>
          </p:cNvSpPr>
          <p:nvPr/>
        </p:nvSpPr>
        <p:spPr bwMode="auto">
          <a:xfrm>
            <a:off x="5120506" y="4083626"/>
            <a:ext cx="444496" cy="423276"/>
          </a:xfrm>
          <a:custGeom>
            <a:avLst/>
            <a:gdLst>
              <a:gd name="T0" fmla="*/ 0 w 348"/>
              <a:gd name="T1" fmla="*/ 193 h 341"/>
              <a:gd name="T2" fmla="*/ 31 w 348"/>
              <a:gd name="T3" fmla="*/ 257 h 341"/>
              <a:gd name="T4" fmla="*/ 52 w 348"/>
              <a:gd name="T5" fmla="*/ 236 h 341"/>
              <a:gd name="T6" fmla="*/ 20 w 348"/>
              <a:gd name="T7" fmla="*/ 215 h 341"/>
              <a:gd name="T8" fmla="*/ 51 w 348"/>
              <a:gd name="T9" fmla="*/ 253 h 341"/>
              <a:gd name="T10" fmla="*/ 72 w 348"/>
              <a:gd name="T11" fmla="*/ 232 h 341"/>
              <a:gd name="T12" fmla="*/ 39 w 348"/>
              <a:gd name="T13" fmla="*/ 249 h 341"/>
              <a:gd name="T14" fmla="*/ 70 w 348"/>
              <a:gd name="T15" fmla="*/ 284 h 341"/>
              <a:gd name="T16" fmla="*/ 91 w 348"/>
              <a:gd name="T17" fmla="*/ 263 h 341"/>
              <a:gd name="T18" fmla="*/ 59 w 348"/>
              <a:gd name="T19" fmla="*/ 302 h 341"/>
              <a:gd name="T20" fmla="*/ 90 w 348"/>
              <a:gd name="T21" fmla="*/ 338 h 341"/>
              <a:gd name="T22" fmla="*/ 111 w 348"/>
              <a:gd name="T23" fmla="*/ 317 h 341"/>
              <a:gd name="T24" fmla="*/ 79 w 348"/>
              <a:gd name="T25" fmla="*/ 320 h 341"/>
              <a:gd name="T26" fmla="*/ 109 w 348"/>
              <a:gd name="T27" fmla="*/ 299 h 341"/>
              <a:gd name="T28" fmla="*/ 130 w 348"/>
              <a:gd name="T29" fmla="*/ 278 h 341"/>
              <a:gd name="T30" fmla="*/ 98 w 348"/>
              <a:gd name="T31" fmla="*/ 265 h 341"/>
              <a:gd name="T32" fmla="*/ 129 w 348"/>
              <a:gd name="T33" fmla="*/ 299 h 341"/>
              <a:gd name="T34" fmla="*/ 150 w 348"/>
              <a:gd name="T35" fmla="*/ 278 h 341"/>
              <a:gd name="T36" fmla="*/ 118 w 348"/>
              <a:gd name="T37" fmla="*/ 269 h 341"/>
              <a:gd name="T38" fmla="*/ 149 w 348"/>
              <a:gd name="T39" fmla="*/ 314 h 341"/>
              <a:gd name="T40" fmla="*/ 170 w 348"/>
              <a:gd name="T41" fmla="*/ 293 h 341"/>
              <a:gd name="T42" fmla="*/ 138 w 348"/>
              <a:gd name="T43" fmla="*/ 286 h 341"/>
              <a:gd name="T44" fmla="*/ 169 w 348"/>
              <a:gd name="T45" fmla="*/ 169 h 341"/>
              <a:gd name="T46" fmla="*/ 190 w 348"/>
              <a:gd name="T47" fmla="*/ 148 h 341"/>
              <a:gd name="T48" fmla="*/ 158 w 348"/>
              <a:gd name="T49" fmla="*/ 220 h 341"/>
              <a:gd name="T50" fmla="*/ 189 w 348"/>
              <a:gd name="T51" fmla="*/ 248 h 341"/>
              <a:gd name="T52" fmla="*/ 210 w 348"/>
              <a:gd name="T53" fmla="*/ 227 h 341"/>
              <a:gd name="T54" fmla="*/ 177 w 348"/>
              <a:gd name="T55" fmla="*/ 230 h 341"/>
              <a:gd name="T56" fmla="*/ 208 w 348"/>
              <a:gd name="T57" fmla="*/ 185 h 341"/>
              <a:gd name="T58" fmla="*/ 229 w 348"/>
              <a:gd name="T59" fmla="*/ 164 h 341"/>
              <a:gd name="T60" fmla="*/ 197 w 348"/>
              <a:gd name="T61" fmla="*/ 233 h 341"/>
              <a:gd name="T62" fmla="*/ 228 w 348"/>
              <a:gd name="T63" fmla="*/ 248 h 341"/>
              <a:gd name="T64" fmla="*/ 249 w 348"/>
              <a:gd name="T65" fmla="*/ 227 h 341"/>
              <a:gd name="T66" fmla="*/ 216 w 348"/>
              <a:gd name="T67" fmla="*/ 231 h 341"/>
              <a:gd name="T68" fmla="*/ 247 w 348"/>
              <a:gd name="T69" fmla="*/ 248 h 341"/>
              <a:gd name="T70" fmla="*/ 268 w 348"/>
              <a:gd name="T71" fmla="*/ 227 h 341"/>
              <a:gd name="T72" fmla="*/ 236 w 348"/>
              <a:gd name="T73" fmla="*/ 240 h 341"/>
              <a:gd name="T74" fmla="*/ 267 w 348"/>
              <a:gd name="T75" fmla="*/ 225 h 341"/>
              <a:gd name="T76" fmla="*/ 288 w 348"/>
              <a:gd name="T77" fmla="*/ 204 h 341"/>
              <a:gd name="T78" fmla="*/ 256 w 348"/>
              <a:gd name="T79" fmla="*/ 201 h 341"/>
              <a:gd name="T80" fmla="*/ 287 w 348"/>
              <a:gd name="T81" fmla="*/ 232 h 341"/>
              <a:gd name="T82" fmla="*/ 308 w 348"/>
              <a:gd name="T83" fmla="*/ 211 h 341"/>
              <a:gd name="T84" fmla="*/ 276 w 348"/>
              <a:gd name="T85" fmla="*/ 194 h 341"/>
              <a:gd name="T86" fmla="*/ 307 w 348"/>
              <a:gd name="T87" fmla="*/ 166 h 341"/>
              <a:gd name="T88" fmla="*/ 328 w 348"/>
              <a:gd name="T89" fmla="*/ 145 h 341"/>
              <a:gd name="T90" fmla="*/ 296 w 348"/>
              <a:gd name="T91" fmla="*/ 133 h 341"/>
              <a:gd name="T92" fmla="*/ 327 w 348"/>
              <a:gd name="T93" fmla="*/ 42 h 341"/>
              <a:gd name="T94" fmla="*/ 348 w 348"/>
              <a:gd name="T95" fmla="*/ 21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48" h="341">
                <a:moveTo>
                  <a:pt x="21" y="214"/>
                </a:moveTo>
                <a:lnTo>
                  <a:pt x="21" y="214"/>
                </a:lnTo>
                <a:lnTo>
                  <a:pt x="21" y="172"/>
                </a:lnTo>
                <a:moveTo>
                  <a:pt x="0" y="193"/>
                </a:moveTo>
                <a:lnTo>
                  <a:pt x="0" y="193"/>
                </a:lnTo>
                <a:lnTo>
                  <a:pt x="42" y="193"/>
                </a:lnTo>
                <a:moveTo>
                  <a:pt x="31" y="257"/>
                </a:moveTo>
                <a:lnTo>
                  <a:pt x="31" y="257"/>
                </a:lnTo>
                <a:lnTo>
                  <a:pt x="31" y="215"/>
                </a:lnTo>
                <a:moveTo>
                  <a:pt x="10" y="236"/>
                </a:moveTo>
                <a:lnTo>
                  <a:pt x="10" y="236"/>
                </a:lnTo>
                <a:lnTo>
                  <a:pt x="52" y="236"/>
                </a:lnTo>
                <a:moveTo>
                  <a:pt x="41" y="236"/>
                </a:moveTo>
                <a:lnTo>
                  <a:pt x="41" y="236"/>
                </a:lnTo>
                <a:lnTo>
                  <a:pt x="41" y="194"/>
                </a:lnTo>
                <a:moveTo>
                  <a:pt x="20" y="215"/>
                </a:moveTo>
                <a:lnTo>
                  <a:pt x="20" y="215"/>
                </a:lnTo>
                <a:lnTo>
                  <a:pt x="62" y="215"/>
                </a:lnTo>
                <a:moveTo>
                  <a:pt x="51" y="253"/>
                </a:moveTo>
                <a:lnTo>
                  <a:pt x="51" y="253"/>
                </a:lnTo>
                <a:lnTo>
                  <a:pt x="51" y="211"/>
                </a:lnTo>
                <a:moveTo>
                  <a:pt x="30" y="232"/>
                </a:moveTo>
                <a:lnTo>
                  <a:pt x="30" y="232"/>
                </a:lnTo>
                <a:lnTo>
                  <a:pt x="72" y="232"/>
                </a:lnTo>
                <a:moveTo>
                  <a:pt x="60" y="270"/>
                </a:moveTo>
                <a:lnTo>
                  <a:pt x="60" y="270"/>
                </a:lnTo>
                <a:lnTo>
                  <a:pt x="60" y="228"/>
                </a:lnTo>
                <a:moveTo>
                  <a:pt x="39" y="249"/>
                </a:moveTo>
                <a:lnTo>
                  <a:pt x="39" y="249"/>
                </a:lnTo>
                <a:lnTo>
                  <a:pt x="81" y="249"/>
                </a:lnTo>
                <a:moveTo>
                  <a:pt x="70" y="284"/>
                </a:moveTo>
                <a:lnTo>
                  <a:pt x="70" y="284"/>
                </a:lnTo>
                <a:lnTo>
                  <a:pt x="70" y="242"/>
                </a:lnTo>
                <a:moveTo>
                  <a:pt x="49" y="263"/>
                </a:moveTo>
                <a:lnTo>
                  <a:pt x="49" y="263"/>
                </a:lnTo>
                <a:lnTo>
                  <a:pt x="91" y="263"/>
                </a:lnTo>
                <a:moveTo>
                  <a:pt x="80" y="323"/>
                </a:moveTo>
                <a:lnTo>
                  <a:pt x="80" y="323"/>
                </a:lnTo>
                <a:lnTo>
                  <a:pt x="80" y="281"/>
                </a:lnTo>
                <a:moveTo>
                  <a:pt x="59" y="302"/>
                </a:moveTo>
                <a:lnTo>
                  <a:pt x="59" y="302"/>
                </a:lnTo>
                <a:lnTo>
                  <a:pt x="101" y="302"/>
                </a:lnTo>
                <a:moveTo>
                  <a:pt x="90" y="338"/>
                </a:moveTo>
                <a:lnTo>
                  <a:pt x="90" y="338"/>
                </a:lnTo>
                <a:lnTo>
                  <a:pt x="90" y="296"/>
                </a:lnTo>
                <a:moveTo>
                  <a:pt x="69" y="317"/>
                </a:moveTo>
                <a:lnTo>
                  <a:pt x="69" y="317"/>
                </a:lnTo>
                <a:lnTo>
                  <a:pt x="111" y="317"/>
                </a:lnTo>
                <a:moveTo>
                  <a:pt x="100" y="341"/>
                </a:moveTo>
                <a:lnTo>
                  <a:pt x="100" y="341"/>
                </a:lnTo>
                <a:lnTo>
                  <a:pt x="100" y="299"/>
                </a:lnTo>
                <a:moveTo>
                  <a:pt x="79" y="320"/>
                </a:moveTo>
                <a:lnTo>
                  <a:pt x="79" y="320"/>
                </a:lnTo>
                <a:lnTo>
                  <a:pt x="121" y="320"/>
                </a:lnTo>
                <a:moveTo>
                  <a:pt x="109" y="299"/>
                </a:moveTo>
                <a:lnTo>
                  <a:pt x="109" y="299"/>
                </a:lnTo>
                <a:lnTo>
                  <a:pt x="109" y="257"/>
                </a:lnTo>
                <a:moveTo>
                  <a:pt x="88" y="278"/>
                </a:moveTo>
                <a:lnTo>
                  <a:pt x="88" y="278"/>
                </a:lnTo>
                <a:lnTo>
                  <a:pt x="130" y="278"/>
                </a:lnTo>
                <a:moveTo>
                  <a:pt x="119" y="286"/>
                </a:moveTo>
                <a:lnTo>
                  <a:pt x="119" y="286"/>
                </a:lnTo>
                <a:lnTo>
                  <a:pt x="119" y="244"/>
                </a:lnTo>
                <a:moveTo>
                  <a:pt x="98" y="265"/>
                </a:moveTo>
                <a:lnTo>
                  <a:pt x="98" y="265"/>
                </a:lnTo>
                <a:lnTo>
                  <a:pt x="140" y="265"/>
                </a:lnTo>
                <a:moveTo>
                  <a:pt x="129" y="299"/>
                </a:moveTo>
                <a:lnTo>
                  <a:pt x="129" y="299"/>
                </a:lnTo>
                <a:lnTo>
                  <a:pt x="129" y="257"/>
                </a:lnTo>
                <a:moveTo>
                  <a:pt x="108" y="278"/>
                </a:moveTo>
                <a:lnTo>
                  <a:pt x="108" y="278"/>
                </a:lnTo>
                <a:lnTo>
                  <a:pt x="150" y="278"/>
                </a:lnTo>
                <a:moveTo>
                  <a:pt x="139" y="290"/>
                </a:moveTo>
                <a:lnTo>
                  <a:pt x="139" y="290"/>
                </a:lnTo>
                <a:lnTo>
                  <a:pt x="139" y="248"/>
                </a:lnTo>
                <a:moveTo>
                  <a:pt x="118" y="269"/>
                </a:moveTo>
                <a:lnTo>
                  <a:pt x="118" y="269"/>
                </a:lnTo>
                <a:lnTo>
                  <a:pt x="160" y="269"/>
                </a:lnTo>
                <a:moveTo>
                  <a:pt x="149" y="314"/>
                </a:moveTo>
                <a:lnTo>
                  <a:pt x="149" y="314"/>
                </a:lnTo>
                <a:lnTo>
                  <a:pt x="149" y="272"/>
                </a:lnTo>
                <a:moveTo>
                  <a:pt x="128" y="293"/>
                </a:moveTo>
                <a:lnTo>
                  <a:pt x="128" y="293"/>
                </a:lnTo>
                <a:lnTo>
                  <a:pt x="170" y="293"/>
                </a:lnTo>
                <a:moveTo>
                  <a:pt x="159" y="307"/>
                </a:moveTo>
                <a:lnTo>
                  <a:pt x="159" y="307"/>
                </a:lnTo>
                <a:lnTo>
                  <a:pt x="159" y="265"/>
                </a:lnTo>
                <a:moveTo>
                  <a:pt x="138" y="286"/>
                </a:moveTo>
                <a:lnTo>
                  <a:pt x="138" y="286"/>
                </a:lnTo>
                <a:lnTo>
                  <a:pt x="180" y="286"/>
                </a:lnTo>
                <a:moveTo>
                  <a:pt x="169" y="169"/>
                </a:moveTo>
                <a:lnTo>
                  <a:pt x="169" y="169"/>
                </a:lnTo>
                <a:lnTo>
                  <a:pt x="169" y="127"/>
                </a:lnTo>
                <a:moveTo>
                  <a:pt x="148" y="148"/>
                </a:moveTo>
                <a:lnTo>
                  <a:pt x="148" y="148"/>
                </a:lnTo>
                <a:lnTo>
                  <a:pt x="190" y="148"/>
                </a:lnTo>
                <a:moveTo>
                  <a:pt x="179" y="241"/>
                </a:moveTo>
                <a:lnTo>
                  <a:pt x="179" y="241"/>
                </a:lnTo>
                <a:lnTo>
                  <a:pt x="179" y="199"/>
                </a:lnTo>
                <a:moveTo>
                  <a:pt x="158" y="220"/>
                </a:moveTo>
                <a:lnTo>
                  <a:pt x="158" y="220"/>
                </a:lnTo>
                <a:lnTo>
                  <a:pt x="200" y="220"/>
                </a:lnTo>
                <a:moveTo>
                  <a:pt x="189" y="248"/>
                </a:moveTo>
                <a:lnTo>
                  <a:pt x="189" y="248"/>
                </a:lnTo>
                <a:lnTo>
                  <a:pt x="189" y="206"/>
                </a:lnTo>
                <a:moveTo>
                  <a:pt x="168" y="227"/>
                </a:moveTo>
                <a:lnTo>
                  <a:pt x="168" y="227"/>
                </a:lnTo>
                <a:lnTo>
                  <a:pt x="210" y="227"/>
                </a:lnTo>
                <a:moveTo>
                  <a:pt x="198" y="251"/>
                </a:moveTo>
                <a:lnTo>
                  <a:pt x="198" y="251"/>
                </a:lnTo>
                <a:lnTo>
                  <a:pt x="198" y="209"/>
                </a:lnTo>
                <a:moveTo>
                  <a:pt x="177" y="230"/>
                </a:moveTo>
                <a:lnTo>
                  <a:pt x="177" y="230"/>
                </a:lnTo>
                <a:lnTo>
                  <a:pt x="219" y="230"/>
                </a:lnTo>
                <a:moveTo>
                  <a:pt x="208" y="185"/>
                </a:moveTo>
                <a:lnTo>
                  <a:pt x="208" y="185"/>
                </a:lnTo>
                <a:lnTo>
                  <a:pt x="208" y="143"/>
                </a:lnTo>
                <a:moveTo>
                  <a:pt x="187" y="164"/>
                </a:moveTo>
                <a:lnTo>
                  <a:pt x="187" y="164"/>
                </a:lnTo>
                <a:lnTo>
                  <a:pt x="229" y="164"/>
                </a:lnTo>
                <a:moveTo>
                  <a:pt x="218" y="254"/>
                </a:moveTo>
                <a:lnTo>
                  <a:pt x="218" y="254"/>
                </a:lnTo>
                <a:lnTo>
                  <a:pt x="218" y="212"/>
                </a:lnTo>
                <a:moveTo>
                  <a:pt x="197" y="233"/>
                </a:moveTo>
                <a:lnTo>
                  <a:pt x="197" y="233"/>
                </a:lnTo>
                <a:lnTo>
                  <a:pt x="239" y="233"/>
                </a:lnTo>
                <a:moveTo>
                  <a:pt x="228" y="248"/>
                </a:moveTo>
                <a:lnTo>
                  <a:pt x="228" y="248"/>
                </a:lnTo>
                <a:lnTo>
                  <a:pt x="228" y="206"/>
                </a:lnTo>
                <a:moveTo>
                  <a:pt x="207" y="227"/>
                </a:moveTo>
                <a:lnTo>
                  <a:pt x="207" y="227"/>
                </a:lnTo>
                <a:lnTo>
                  <a:pt x="249" y="227"/>
                </a:lnTo>
                <a:moveTo>
                  <a:pt x="237" y="252"/>
                </a:moveTo>
                <a:lnTo>
                  <a:pt x="237" y="252"/>
                </a:lnTo>
                <a:lnTo>
                  <a:pt x="237" y="210"/>
                </a:lnTo>
                <a:moveTo>
                  <a:pt x="216" y="231"/>
                </a:moveTo>
                <a:lnTo>
                  <a:pt x="216" y="231"/>
                </a:lnTo>
                <a:lnTo>
                  <a:pt x="258" y="231"/>
                </a:lnTo>
                <a:moveTo>
                  <a:pt x="247" y="248"/>
                </a:moveTo>
                <a:lnTo>
                  <a:pt x="247" y="248"/>
                </a:lnTo>
                <a:lnTo>
                  <a:pt x="247" y="206"/>
                </a:lnTo>
                <a:moveTo>
                  <a:pt x="226" y="227"/>
                </a:moveTo>
                <a:lnTo>
                  <a:pt x="226" y="227"/>
                </a:lnTo>
                <a:lnTo>
                  <a:pt x="268" y="227"/>
                </a:lnTo>
                <a:moveTo>
                  <a:pt x="257" y="261"/>
                </a:moveTo>
                <a:lnTo>
                  <a:pt x="257" y="261"/>
                </a:lnTo>
                <a:lnTo>
                  <a:pt x="257" y="219"/>
                </a:lnTo>
                <a:moveTo>
                  <a:pt x="236" y="240"/>
                </a:moveTo>
                <a:lnTo>
                  <a:pt x="236" y="240"/>
                </a:lnTo>
                <a:lnTo>
                  <a:pt x="278" y="240"/>
                </a:lnTo>
                <a:moveTo>
                  <a:pt x="267" y="225"/>
                </a:moveTo>
                <a:lnTo>
                  <a:pt x="267" y="225"/>
                </a:lnTo>
                <a:lnTo>
                  <a:pt x="267" y="183"/>
                </a:lnTo>
                <a:moveTo>
                  <a:pt x="246" y="204"/>
                </a:moveTo>
                <a:lnTo>
                  <a:pt x="246" y="204"/>
                </a:lnTo>
                <a:lnTo>
                  <a:pt x="288" y="204"/>
                </a:lnTo>
                <a:moveTo>
                  <a:pt x="277" y="222"/>
                </a:moveTo>
                <a:lnTo>
                  <a:pt x="277" y="222"/>
                </a:lnTo>
                <a:lnTo>
                  <a:pt x="277" y="180"/>
                </a:lnTo>
                <a:moveTo>
                  <a:pt x="256" y="201"/>
                </a:moveTo>
                <a:lnTo>
                  <a:pt x="256" y="201"/>
                </a:lnTo>
                <a:lnTo>
                  <a:pt x="298" y="201"/>
                </a:lnTo>
                <a:moveTo>
                  <a:pt x="287" y="232"/>
                </a:moveTo>
                <a:lnTo>
                  <a:pt x="287" y="232"/>
                </a:lnTo>
                <a:lnTo>
                  <a:pt x="287" y="190"/>
                </a:lnTo>
                <a:moveTo>
                  <a:pt x="266" y="211"/>
                </a:moveTo>
                <a:lnTo>
                  <a:pt x="266" y="211"/>
                </a:lnTo>
                <a:lnTo>
                  <a:pt x="308" y="211"/>
                </a:lnTo>
                <a:moveTo>
                  <a:pt x="297" y="215"/>
                </a:moveTo>
                <a:lnTo>
                  <a:pt x="297" y="215"/>
                </a:lnTo>
                <a:lnTo>
                  <a:pt x="297" y="173"/>
                </a:lnTo>
                <a:moveTo>
                  <a:pt x="276" y="194"/>
                </a:moveTo>
                <a:lnTo>
                  <a:pt x="276" y="194"/>
                </a:lnTo>
                <a:lnTo>
                  <a:pt x="318" y="194"/>
                </a:lnTo>
                <a:moveTo>
                  <a:pt x="307" y="166"/>
                </a:moveTo>
                <a:lnTo>
                  <a:pt x="307" y="166"/>
                </a:lnTo>
                <a:lnTo>
                  <a:pt x="307" y="124"/>
                </a:lnTo>
                <a:moveTo>
                  <a:pt x="286" y="145"/>
                </a:moveTo>
                <a:lnTo>
                  <a:pt x="286" y="145"/>
                </a:lnTo>
                <a:lnTo>
                  <a:pt x="328" y="145"/>
                </a:lnTo>
                <a:moveTo>
                  <a:pt x="317" y="154"/>
                </a:moveTo>
                <a:lnTo>
                  <a:pt x="317" y="154"/>
                </a:lnTo>
                <a:lnTo>
                  <a:pt x="317" y="112"/>
                </a:lnTo>
                <a:moveTo>
                  <a:pt x="296" y="133"/>
                </a:moveTo>
                <a:lnTo>
                  <a:pt x="296" y="133"/>
                </a:lnTo>
                <a:lnTo>
                  <a:pt x="338" y="133"/>
                </a:lnTo>
                <a:moveTo>
                  <a:pt x="327" y="42"/>
                </a:moveTo>
                <a:lnTo>
                  <a:pt x="327" y="42"/>
                </a:lnTo>
                <a:lnTo>
                  <a:pt x="327" y="0"/>
                </a:lnTo>
                <a:moveTo>
                  <a:pt x="306" y="21"/>
                </a:moveTo>
                <a:lnTo>
                  <a:pt x="306" y="21"/>
                </a:lnTo>
                <a:lnTo>
                  <a:pt x="348" y="21"/>
                </a:lnTo>
              </a:path>
            </a:pathLst>
          </a:custGeom>
          <a:noFill/>
          <a:ln w="4763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7" name="Freeform 90"/>
          <p:cNvSpPr>
            <a:spLocks noEditPoints="1"/>
          </p:cNvSpPr>
          <p:nvPr/>
        </p:nvSpPr>
        <p:spPr bwMode="auto">
          <a:xfrm>
            <a:off x="5522669" y="3025435"/>
            <a:ext cx="357184" cy="1201849"/>
          </a:xfrm>
          <a:custGeom>
            <a:avLst/>
            <a:gdLst>
              <a:gd name="T0" fmla="*/ 21 w 279"/>
              <a:gd name="T1" fmla="*/ 884 h 969"/>
              <a:gd name="T2" fmla="*/ 42 w 279"/>
              <a:gd name="T3" fmla="*/ 905 h 969"/>
              <a:gd name="T4" fmla="*/ 31 w 279"/>
              <a:gd name="T5" fmla="*/ 927 h 969"/>
              <a:gd name="T6" fmla="*/ 52 w 279"/>
              <a:gd name="T7" fmla="*/ 948 h 969"/>
              <a:gd name="T8" fmla="*/ 41 w 279"/>
              <a:gd name="T9" fmla="*/ 850 h 969"/>
              <a:gd name="T10" fmla="*/ 62 w 279"/>
              <a:gd name="T11" fmla="*/ 871 h 969"/>
              <a:gd name="T12" fmla="*/ 51 w 279"/>
              <a:gd name="T13" fmla="*/ 712 h 969"/>
              <a:gd name="T14" fmla="*/ 72 w 279"/>
              <a:gd name="T15" fmla="*/ 733 h 969"/>
              <a:gd name="T16" fmla="*/ 60 w 279"/>
              <a:gd name="T17" fmla="*/ 807 h 969"/>
              <a:gd name="T18" fmla="*/ 81 w 279"/>
              <a:gd name="T19" fmla="*/ 828 h 969"/>
              <a:gd name="T20" fmla="*/ 70 w 279"/>
              <a:gd name="T21" fmla="*/ 857 h 969"/>
              <a:gd name="T22" fmla="*/ 91 w 279"/>
              <a:gd name="T23" fmla="*/ 878 h 969"/>
              <a:gd name="T24" fmla="*/ 80 w 279"/>
              <a:gd name="T25" fmla="*/ 870 h 969"/>
              <a:gd name="T26" fmla="*/ 101 w 279"/>
              <a:gd name="T27" fmla="*/ 891 h 969"/>
              <a:gd name="T28" fmla="*/ 90 w 279"/>
              <a:gd name="T29" fmla="*/ 826 h 969"/>
              <a:gd name="T30" fmla="*/ 111 w 279"/>
              <a:gd name="T31" fmla="*/ 847 h 969"/>
              <a:gd name="T32" fmla="*/ 100 w 279"/>
              <a:gd name="T33" fmla="*/ 799 h 969"/>
              <a:gd name="T34" fmla="*/ 121 w 279"/>
              <a:gd name="T35" fmla="*/ 820 h 969"/>
              <a:gd name="T36" fmla="*/ 110 w 279"/>
              <a:gd name="T37" fmla="*/ 718 h 969"/>
              <a:gd name="T38" fmla="*/ 131 w 279"/>
              <a:gd name="T39" fmla="*/ 739 h 969"/>
              <a:gd name="T40" fmla="*/ 120 w 279"/>
              <a:gd name="T41" fmla="*/ 690 h 969"/>
              <a:gd name="T42" fmla="*/ 141 w 279"/>
              <a:gd name="T43" fmla="*/ 711 h 969"/>
              <a:gd name="T44" fmla="*/ 130 w 279"/>
              <a:gd name="T45" fmla="*/ 744 h 969"/>
              <a:gd name="T46" fmla="*/ 151 w 279"/>
              <a:gd name="T47" fmla="*/ 765 h 969"/>
              <a:gd name="T48" fmla="*/ 140 w 279"/>
              <a:gd name="T49" fmla="*/ 710 h 969"/>
              <a:gd name="T50" fmla="*/ 161 w 279"/>
              <a:gd name="T51" fmla="*/ 731 h 969"/>
              <a:gd name="T52" fmla="*/ 149 w 279"/>
              <a:gd name="T53" fmla="*/ 653 h 969"/>
              <a:gd name="T54" fmla="*/ 170 w 279"/>
              <a:gd name="T55" fmla="*/ 674 h 969"/>
              <a:gd name="T56" fmla="*/ 159 w 279"/>
              <a:gd name="T57" fmla="*/ 584 h 969"/>
              <a:gd name="T58" fmla="*/ 180 w 279"/>
              <a:gd name="T59" fmla="*/ 605 h 969"/>
              <a:gd name="T60" fmla="*/ 169 w 279"/>
              <a:gd name="T61" fmla="*/ 536 h 969"/>
              <a:gd name="T62" fmla="*/ 190 w 279"/>
              <a:gd name="T63" fmla="*/ 557 h 969"/>
              <a:gd name="T64" fmla="*/ 179 w 279"/>
              <a:gd name="T65" fmla="*/ 574 h 969"/>
              <a:gd name="T66" fmla="*/ 200 w 279"/>
              <a:gd name="T67" fmla="*/ 595 h 969"/>
              <a:gd name="T68" fmla="*/ 189 w 279"/>
              <a:gd name="T69" fmla="*/ 653 h 969"/>
              <a:gd name="T70" fmla="*/ 210 w 279"/>
              <a:gd name="T71" fmla="*/ 674 h 969"/>
              <a:gd name="T72" fmla="*/ 198 w 279"/>
              <a:gd name="T73" fmla="*/ 628 h 969"/>
              <a:gd name="T74" fmla="*/ 219 w 279"/>
              <a:gd name="T75" fmla="*/ 649 h 969"/>
              <a:gd name="T76" fmla="*/ 208 w 279"/>
              <a:gd name="T77" fmla="*/ 571 h 969"/>
              <a:gd name="T78" fmla="*/ 229 w 279"/>
              <a:gd name="T79" fmla="*/ 592 h 969"/>
              <a:gd name="T80" fmla="*/ 218 w 279"/>
              <a:gd name="T81" fmla="*/ 396 h 969"/>
              <a:gd name="T82" fmla="*/ 239 w 279"/>
              <a:gd name="T83" fmla="*/ 417 h 969"/>
              <a:gd name="T84" fmla="*/ 228 w 279"/>
              <a:gd name="T85" fmla="*/ 379 h 969"/>
              <a:gd name="T86" fmla="*/ 249 w 279"/>
              <a:gd name="T87" fmla="*/ 400 h 969"/>
              <a:gd name="T88" fmla="*/ 238 w 279"/>
              <a:gd name="T89" fmla="*/ 272 h 969"/>
              <a:gd name="T90" fmla="*/ 259 w 279"/>
              <a:gd name="T91" fmla="*/ 293 h 969"/>
              <a:gd name="T92" fmla="*/ 248 w 279"/>
              <a:gd name="T93" fmla="*/ 336 h 969"/>
              <a:gd name="T94" fmla="*/ 269 w 279"/>
              <a:gd name="T95" fmla="*/ 357 h 969"/>
              <a:gd name="T96" fmla="*/ 258 w 279"/>
              <a:gd name="T97" fmla="*/ 0 h 969"/>
              <a:gd name="T98" fmla="*/ 279 w 279"/>
              <a:gd name="T99" fmla="*/ 21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79" h="969">
                <a:moveTo>
                  <a:pt x="21" y="926"/>
                </a:moveTo>
                <a:lnTo>
                  <a:pt x="21" y="926"/>
                </a:lnTo>
                <a:lnTo>
                  <a:pt x="21" y="884"/>
                </a:lnTo>
                <a:moveTo>
                  <a:pt x="0" y="905"/>
                </a:moveTo>
                <a:lnTo>
                  <a:pt x="0" y="905"/>
                </a:lnTo>
                <a:lnTo>
                  <a:pt x="42" y="905"/>
                </a:lnTo>
                <a:moveTo>
                  <a:pt x="31" y="969"/>
                </a:moveTo>
                <a:lnTo>
                  <a:pt x="31" y="969"/>
                </a:lnTo>
                <a:lnTo>
                  <a:pt x="31" y="927"/>
                </a:lnTo>
                <a:moveTo>
                  <a:pt x="10" y="948"/>
                </a:moveTo>
                <a:lnTo>
                  <a:pt x="10" y="948"/>
                </a:lnTo>
                <a:lnTo>
                  <a:pt x="52" y="948"/>
                </a:lnTo>
                <a:moveTo>
                  <a:pt x="41" y="892"/>
                </a:moveTo>
                <a:lnTo>
                  <a:pt x="41" y="892"/>
                </a:lnTo>
                <a:lnTo>
                  <a:pt x="41" y="850"/>
                </a:lnTo>
                <a:moveTo>
                  <a:pt x="20" y="871"/>
                </a:moveTo>
                <a:lnTo>
                  <a:pt x="20" y="871"/>
                </a:lnTo>
                <a:lnTo>
                  <a:pt x="62" y="871"/>
                </a:lnTo>
                <a:moveTo>
                  <a:pt x="51" y="754"/>
                </a:moveTo>
                <a:lnTo>
                  <a:pt x="51" y="754"/>
                </a:lnTo>
                <a:lnTo>
                  <a:pt x="51" y="712"/>
                </a:lnTo>
                <a:moveTo>
                  <a:pt x="30" y="733"/>
                </a:moveTo>
                <a:lnTo>
                  <a:pt x="30" y="733"/>
                </a:lnTo>
                <a:lnTo>
                  <a:pt x="72" y="733"/>
                </a:lnTo>
                <a:moveTo>
                  <a:pt x="60" y="849"/>
                </a:moveTo>
                <a:lnTo>
                  <a:pt x="60" y="849"/>
                </a:lnTo>
                <a:lnTo>
                  <a:pt x="60" y="807"/>
                </a:lnTo>
                <a:moveTo>
                  <a:pt x="39" y="828"/>
                </a:moveTo>
                <a:lnTo>
                  <a:pt x="39" y="828"/>
                </a:lnTo>
                <a:lnTo>
                  <a:pt x="81" y="828"/>
                </a:lnTo>
                <a:moveTo>
                  <a:pt x="70" y="899"/>
                </a:moveTo>
                <a:lnTo>
                  <a:pt x="70" y="899"/>
                </a:lnTo>
                <a:lnTo>
                  <a:pt x="70" y="857"/>
                </a:lnTo>
                <a:moveTo>
                  <a:pt x="49" y="878"/>
                </a:moveTo>
                <a:lnTo>
                  <a:pt x="49" y="878"/>
                </a:lnTo>
                <a:lnTo>
                  <a:pt x="91" y="878"/>
                </a:lnTo>
                <a:moveTo>
                  <a:pt x="80" y="912"/>
                </a:moveTo>
                <a:lnTo>
                  <a:pt x="80" y="912"/>
                </a:lnTo>
                <a:lnTo>
                  <a:pt x="80" y="870"/>
                </a:lnTo>
                <a:moveTo>
                  <a:pt x="59" y="891"/>
                </a:moveTo>
                <a:lnTo>
                  <a:pt x="59" y="891"/>
                </a:lnTo>
                <a:lnTo>
                  <a:pt x="101" y="891"/>
                </a:lnTo>
                <a:moveTo>
                  <a:pt x="90" y="868"/>
                </a:moveTo>
                <a:lnTo>
                  <a:pt x="90" y="868"/>
                </a:lnTo>
                <a:lnTo>
                  <a:pt x="90" y="826"/>
                </a:lnTo>
                <a:moveTo>
                  <a:pt x="69" y="847"/>
                </a:moveTo>
                <a:lnTo>
                  <a:pt x="69" y="847"/>
                </a:lnTo>
                <a:lnTo>
                  <a:pt x="111" y="847"/>
                </a:lnTo>
                <a:moveTo>
                  <a:pt x="100" y="841"/>
                </a:moveTo>
                <a:lnTo>
                  <a:pt x="100" y="841"/>
                </a:lnTo>
                <a:lnTo>
                  <a:pt x="100" y="799"/>
                </a:lnTo>
                <a:moveTo>
                  <a:pt x="79" y="820"/>
                </a:moveTo>
                <a:lnTo>
                  <a:pt x="79" y="820"/>
                </a:lnTo>
                <a:lnTo>
                  <a:pt x="121" y="820"/>
                </a:lnTo>
                <a:moveTo>
                  <a:pt x="110" y="760"/>
                </a:moveTo>
                <a:lnTo>
                  <a:pt x="110" y="760"/>
                </a:lnTo>
                <a:lnTo>
                  <a:pt x="110" y="718"/>
                </a:lnTo>
                <a:moveTo>
                  <a:pt x="89" y="739"/>
                </a:moveTo>
                <a:lnTo>
                  <a:pt x="89" y="739"/>
                </a:lnTo>
                <a:lnTo>
                  <a:pt x="131" y="739"/>
                </a:lnTo>
                <a:moveTo>
                  <a:pt x="120" y="732"/>
                </a:moveTo>
                <a:lnTo>
                  <a:pt x="120" y="732"/>
                </a:lnTo>
                <a:lnTo>
                  <a:pt x="120" y="690"/>
                </a:lnTo>
                <a:moveTo>
                  <a:pt x="99" y="711"/>
                </a:moveTo>
                <a:lnTo>
                  <a:pt x="99" y="711"/>
                </a:lnTo>
                <a:lnTo>
                  <a:pt x="141" y="711"/>
                </a:lnTo>
                <a:moveTo>
                  <a:pt x="130" y="786"/>
                </a:moveTo>
                <a:lnTo>
                  <a:pt x="130" y="786"/>
                </a:lnTo>
                <a:lnTo>
                  <a:pt x="130" y="744"/>
                </a:lnTo>
                <a:moveTo>
                  <a:pt x="109" y="765"/>
                </a:moveTo>
                <a:lnTo>
                  <a:pt x="109" y="765"/>
                </a:lnTo>
                <a:lnTo>
                  <a:pt x="151" y="765"/>
                </a:lnTo>
                <a:moveTo>
                  <a:pt x="140" y="752"/>
                </a:moveTo>
                <a:lnTo>
                  <a:pt x="140" y="752"/>
                </a:lnTo>
                <a:lnTo>
                  <a:pt x="140" y="710"/>
                </a:lnTo>
                <a:moveTo>
                  <a:pt x="119" y="731"/>
                </a:moveTo>
                <a:lnTo>
                  <a:pt x="119" y="731"/>
                </a:lnTo>
                <a:lnTo>
                  <a:pt x="161" y="731"/>
                </a:lnTo>
                <a:moveTo>
                  <a:pt x="149" y="695"/>
                </a:moveTo>
                <a:lnTo>
                  <a:pt x="149" y="695"/>
                </a:lnTo>
                <a:lnTo>
                  <a:pt x="149" y="653"/>
                </a:lnTo>
                <a:moveTo>
                  <a:pt x="128" y="674"/>
                </a:moveTo>
                <a:lnTo>
                  <a:pt x="128" y="674"/>
                </a:lnTo>
                <a:lnTo>
                  <a:pt x="170" y="674"/>
                </a:lnTo>
                <a:moveTo>
                  <a:pt x="159" y="626"/>
                </a:moveTo>
                <a:lnTo>
                  <a:pt x="159" y="626"/>
                </a:lnTo>
                <a:lnTo>
                  <a:pt x="159" y="584"/>
                </a:lnTo>
                <a:moveTo>
                  <a:pt x="138" y="605"/>
                </a:moveTo>
                <a:lnTo>
                  <a:pt x="138" y="605"/>
                </a:lnTo>
                <a:lnTo>
                  <a:pt x="180" y="605"/>
                </a:lnTo>
                <a:moveTo>
                  <a:pt x="169" y="578"/>
                </a:moveTo>
                <a:lnTo>
                  <a:pt x="169" y="578"/>
                </a:lnTo>
                <a:lnTo>
                  <a:pt x="169" y="536"/>
                </a:lnTo>
                <a:moveTo>
                  <a:pt x="148" y="557"/>
                </a:moveTo>
                <a:lnTo>
                  <a:pt x="148" y="557"/>
                </a:lnTo>
                <a:lnTo>
                  <a:pt x="190" y="557"/>
                </a:lnTo>
                <a:moveTo>
                  <a:pt x="179" y="616"/>
                </a:moveTo>
                <a:lnTo>
                  <a:pt x="179" y="616"/>
                </a:lnTo>
                <a:lnTo>
                  <a:pt x="179" y="574"/>
                </a:lnTo>
                <a:moveTo>
                  <a:pt x="158" y="595"/>
                </a:moveTo>
                <a:lnTo>
                  <a:pt x="158" y="595"/>
                </a:lnTo>
                <a:lnTo>
                  <a:pt x="200" y="595"/>
                </a:lnTo>
                <a:moveTo>
                  <a:pt x="189" y="695"/>
                </a:moveTo>
                <a:lnTo>
                  <a:pt x="189" y="695"/>
                </a:lnTo>
                <a:lnTo>
                  <a:pt x="189" y="653"/>
                </a:lnTo>
                <a:moveTo>
                  <a:pt x="168" y="674"/>
                </a:moveTo>
                <a:lnTo>
                  <a:pt x="168" y="674"/>
                </a:lnTo>
                <a:lnTo>
                  <a:pt x="210" y="674"/>
                </a:lnTo>
                <a:moveTo>
                  <a:pt x="198" y="670"/>
                </a:moveTo>
                <a:lnTo>
                  <a:pt x="198" y="670"/>
                </a:lnTo>
                <a:lnTo>
                  <a:pt x="198" y="628"/>
                </a:lnTo>
                <a:moveTo>
                  <a:pt x="177" y="649"/>
                </a:moveTo>
                <a:lnTo>
                  <a:pt x="177" y="649"/>
                </a:lnTo>
                <a:lnTo>
                  <a:pt x="219" y="649"/>
                </a:lnTo>
                <a:moveTo>
                  <a:pt x="208" y="613"/>
                </a:moveTo>
                <a:lnTo>
                  <a:pt x="208" y="613"/>
                </a:lnTo>
                <a:lnTo>
                  <a:pt x="208" y="571"/>
                </a:lnTo>
                <a:moveTo>
                  <a:pt x="187" y="592"/>
                </a:moveTo>
                <a:lnTo>
                  <a:pt x="187" y="592"/>
                </a:lnTo>
                <a:lnTo>
                  <a:pt x="229" y="592"/>
                </a:lnTo>
                <a:moveTo>
                  <a:pt x="218" y="438"/>
                </a:moveTo>
                <a:lnTo>
                  <a:pt x="218" y="438"/>
                </a:lnTo>
                <a:lnTo>
                  <a:pt x="218" y="396"/>
                </a:lnTo>
                <a:moveTo>
                  <a:pt x="197" y="417"/>
                </a:moveTo>
                <a:lnTo>
                  <a:pt x="197" y="417"/>
                </a:lnTo>
                <a:lnTo>
                  <a:pt x="239" y="417"/>
                </a:lnTo>
                <a:moveTo>
                  <a:pt x="228" y="421"/>
                </a:moveTo>
                <a:lnTo>
                  <a:pt x="228" y="421"/>
                </a:lnTo>
                <a:lnTo>
                  <a:pt x="228" y="379"/>
                </a:lnTo>
                <a:moveTo>
                  <a:pt x="207" y="400"/>
                </a:moveTo>
                <a:lnTo>
                  <a:pt x="207" y="400"/>
                </a:lnTo>
                <a:lnTo>
                  <a:pt x="249" y="400"/>
                </a:lnTo>
                <a:moveTo>
                  <a:pt x="238" y="314"/>
                </a:moveTo>
                <a:lnTo>
                  <a:pt x="238" y="314"/>
                </a:lnTo>
                <a:lnTo>
                  <a:pt x="238" y="272"/>
                </a:lnTo>
                <a:moveTo>
                  <a:pt x="217" y="293"/>
                </a:moveTo>
                <a:lnTo>
                  <a:pt x="217" y="293"/>
                </a:lnTo>
                <a:lnTo>
                  <a:pt x="259" y="293"/>
                </a:lnTo>
                <a:moveTo>
                  <a:pt x="248" y="378"/>
                </a:moveTo>
                <a:lnTo>
                  <a:pt x="248" y="378"/>
                </a:lnTo>
                <a:lnTo>
                  <a:pt x="248" y="336"/>
                </a:lnTo>
                <a:moveTo>
                  <a:pt x="227" y="357"/>
                </a:moveTo>
                <a:lnTo>
                  <a:pt x="227" y="357"/>
                </a:lnTo>
                <a:lnTo>
                  <a:pt x="269" y="357"/>
                </a:lnTo>
                <a:moveTo>
                  <a:pt x="258" y="42"/>
                </a:moveTo>
                <a:lnTo>
                  <a:pt x="258" y="42"/>
                </a:lnTo>
                <a:lnTo>
                  <a:pt x="258" y="0"/>
                </a:lnTo>
                <a:moveTo>
                  <a:pt x="237" y="21"/>
                </a:moveTo>
                <a:lnTo>
                  <a:pt x="237" y="21"/>
                </a:lnTo>
                <a:lnTo>
                  <a:pt x="279" y="21"/>
                </a:lnTo>
              </a:path>
            </a:pathLst>
          </a:custGeom>
          <a:noFill/>
          <a:ln w="4763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8" name="Line 91"/>
          <p:cNvSpPr>
            <a:spLocks noChangeShapeType="1"/>
          </p:cNvSpPr>
          <p:nvPr/>
        </p:nvSpPr>
        <p:spPr bwMode="auto">
          <a:xfrm>
            <a:off x="5292484" y="2163490"/>
            <a:ext cx="0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9" name="Rectangle 92"/>
          <p:cNvSpPr>
            <a:spLocks noChangeArrowheads="1"/>
          </p:cNvSpPr>
          <p:nvPr/>
        </p:nvSpPr>
        <p:spPr bwMode="auto">
          <a:xfrm>
            <a:off x="4469739" y="2068573"/>
            <a:ext cx="8223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Garamond" pitchFamily="18" charset="0"/>
                <a:cs typeface="Arial" pitchFamily="34" charset="0"/>
              </a:rPr>
              <a:t>MCBX-1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100" name="Freeform 93"/>
          <p:cNvSpPr>
            <a:spLocks noEditPoints="1"/>
          </p:cNvSpPr>
          <p:nvPr/>
        </p:nvSpPr>
        <p:spPr bwMode="auto">
          <a:xfrm>
            <a:off x="2792195" y="2136555"/>
            <a:ext cx="2911712" cy="2061229"/>
          </a:xfrm>
          <a:custGeom>
            <a:avLst/>
            <a:gdLst>
              <a:gd name="T0" fmla="*/ 2013 w 2279"/>
              <a:gd name="T1" fmla="*/ 21 h 1662"/>
              <a:gd name="T2" fmla="*/ 2013 w 2279"/>
              <a:gd name="T3" fmla="*/ 1 h 1662"/>
              <a:gd name="T4" fmla="*/ 2013 w 2279"/>
              <a:gd name="T5" fmla="*/ 42 h 1662"/>
              <a:gd name="T6" fmla="*/ 2279 w 2279"/>
              <a:gd name="T7" fmla="*/ 1 h 1662"/>
              <a:gd name="T8" fmla="*/ 21 w 2279"/>
              <a:gd name="T9" fmla="*/ 1655 h 1662"/>
              <a:gd name="T10" fmla="*/ 21 w 2279"/>
              <a:gd name="T11" fmla="*/ 1627 h 1662"/>
              <a:gd name="T12" fmla="*/ 1 w 2279"/>
              <a:gd name="T13" fmla="*/ 1655 h 1662"/>
              <a:gd name="T14" fmla="*/ 1 w 2279"/>
              <a:gd name="T15" fmla="*/ 1627 h 1662"/>
              <a:gd name="T16" fmla="*/ 42 w 2279"/>
              <a:gd name="T17" fmla="*/ 1627 h 1662"/>
              <a:gd name="T18" fmla="*/ 31 w 2279"/>
              <a:gd name="T19" fmla="*/ 1537 h 1662"/>
              <a:gd name="T20" fmla="*/ 11 w 2279"/>
              <a:gd name="T21" fmla="*/ 1537 h 1662"/>
              <a:gd name="T22" fmla="*/ 52 w 2279"/>
              <a:gd name="T23" fmla="*/ 1537 h 1662"/>
              <a:gd name="T24" fmla="*/ 11 w 2279"/>
              <a:gd name="T25" fmla="*/ 1508 h 1662"/>
              <a:gd name="T26" fmla="*/ 41 w 2279"/>
              <a:gd name="T27" fmla="*/ 1469 h 1662"/>
              <a:gd name="T28" fmla="*/ 41 w 2279"/>
              <a:gd name="T29" fmla="*/ 1441 h 1662"/>
              <a:gd name="T30" fmla="*/ 21 w 2279"/>
              <a:gd name="T31" fmla="*/ 1469 h 1662"/>
              <a:gd name="T32" fmla="*/ 21 w 2279"/>
              <a:gd name="T33" fmla="*/ 1441 h 1662"/>
              <a:gd name="T34" fmla="*/ 62 w 2279"/>
              <a:gd name="T35" fmla="*/ 1441 h 1662"/>
              <a:gd name="T36" fmla="*/ 51 w 2279"/>
              <a:gd name="T37" fmla="*/ 1449 h 1662"/>
              <a:gd name="T38" fmla="*/ 31 w 2279"/>
              <a:gd name="T39" fmla="*/ 1449 h 1662"/>
              <a:gd name="T40" fmla="*/ 72 w 2279"/>
              <a:gd name="T41" fmla="*/ 1449 h 1662"/>
              <a:gd name="T42" fmla="*/ 31 w 2279"/>
              <a:gd name="T43" fmla="*/ 1422 h 1662"/>
              <a:gd name="T44" fmla="*/ 61 w 2279"/>
              <a:gd name="T45" fmla="*/ 1429 h 1662"/>
              <a:gd name="T46" fmla="*/ 61 w 2279"/>
              <a:gd name="T47" fmla="*/ 1402 h 1662"/>
              <a:gd name="T48" fmla="*/ 41 w 2279"/>
              <a:gd name="T49" fmla="*/ 1429 h 1662"/>
              <a:gd name="T50" fmla="*/ 41 w 2279"/>
              <a:gd name="T51" fmla="*/ 1402 h 1662"/>
              <a:gd name="T52" fmla="*/ 82 w 2279"/>
              <a:gd name="T53" fmla="*/ 1402 h 1662"/>
              <a:gd name="T54" fmla="*/ 71 w 2279"/>
              <a:gd name="T55" fmla="*/ 1402 h 1662"/>
              <a:gd name="T56" fmla="*/ 51 w 2279"/>
              <a:gd name="T57" fmla="*/ 1402 h 1662"/>
              <a:gd name="T58" fmla="*/ 92 w 2279"/>
              <a:gd name="T59" fmla="*/ 1402 h 1662"/>
              <a:gd name="T60" fmla="*/ 51 w 2279"/>
              <a:gd name="T61" fmla="*/ 1373 h 1662"/>
              <a:gd name="T62" fmla="*/ 81 w 2279"/>
              <a:gd name="T63" fmla="*/ 1419 h 1662"/>
              <a:gd name="T64" fmla="*/ 81 w 2279"/>
              <a:gd name="T65" fmla="*/ 1380 h 1662"/>
              <a:gd name="T66" fmla="*/ 60 w 2279"/>
              <a:gd name="T67" fmla="*/ 1419 h 1662"/>
              <a:gd name="T68" fmla="*/ 60 w 2279"/>
              <a:gd name="T69" fmla="*/ 1380 h 1662"/>
              <a:gd name="T70" fmla="*/ 101 w 2279"/>
              <a:gd name="T71" fmla="*/ 1380 h 1662"/>
              <a:gd name="T72" fmla="*/ 21 w 2279"/>
              <a:gd name="T73" fmla="*/ 1662 h 1662"/>
              <a:gd name="T74" fmla="*/ 0 w 2279"/>
              <a:gd name="T75" fmla="*/ 1641 h 1662"/>
              <a:gd name="T76" fmla="*/ 42 w 2279"/>
              <a:gd name="T77" fmla="*/ 1641 h 1662"/>
              <a:gd name="T78" fmla="*/ 31 w 2279"/>
              <a:gd name="T79" fmla="*/ 1544 h 1662"/>
              <a:gd name="T80" fmla="*/ 10 w 2279"/>
              <a:gd name="T81" fmla="*/ 1523 h 1662"/>
              <a:gd name="T82" fmla="*/ 52 w 2279"/>
              <a:gd name="T83" fmla="*/ 1523 h 1662"/>
              <a:gd name="T84" fmla="*/ 41 w 2279"/>
              <a:gd name="T85" fmla="*/ 1476 h 1662"/>
              <a:gd name="T86" fmla="*/ 20 w 2279"/>
              <a:gd name="T87" fmla="*/ 1455 h 1662"/>
              <a:gd name="T88" fmla="*/ 62 w 2279"/>
              <a:gd name="T89" fmla="*/ 1455 h 1662"/>
              <a:gd name="T90" fmla="*/ 51 w 2279"/>
              <a:gd name="T91" fmla="*/ 1456 h 1662"/>
              <a:gd name="T92" fmla="*/ 30 w 2279"/>
              <a:gd name="T93" fmla="*/ 1435 h 1662"/>
              <a:gd name="T94" fmla="*/ 72 w 2279"/>
              <a:gd name="T95" fmla="*/ 1435 h 1662"/>
              <a:gd name="T96" fmla="*/ 61 w 2279"/>
              <a:gd name="T97" fmla="*/ 1436 h 1662"/>
              <a:gd name="T98" fmla="*/ 40 w 2279"/>
              <a:gd name="T99" fmla="*/ 1415 h 1662"/>
              <a:gd name="T100" fmla="*/ 82 w 2279"/>
              <a:gd name="T101" fmla="*/ 1415 h 1662"/>
              <a:gd name="T102" fmla="*/ 71 w 2279"/>
              <a:gd name="T103" fmla="*/ 1408 h 1662"/>
              <a:gd name="T104" fmla="*/ 50 w 2279"/>
              <a:gd name="T105" fmla="*/ 1387 h 1662"/>
              <a:gd name="T106" fmla="*/ 92 w 2279"/>
              <a:gd name="T107" fmla="*/ 1387 h 1662"/>
              <a:gd name="T108" fmla="*/ 81 w 2279"/>
              <a:gd name="T109" fmla="*/ 1420 h 1662"/>
              <a:gd name="T110" fmla="*/ 60 w 2279"/>
              <a:gd name="T111" fmla="*/ 1399 h 1662"/>
              <a:gd name="T112" fmla="*/ 102 w 2279"/>
              <a:gd name="T113" fmla="*/ 1399 h 1662"/>
              <a:gd name="T114" fmla="*/ 2145 w 2279"/>
              <a:gd name="T115" fmla="*/ 42 h 1662"/>
              <a:gd name="T116" fmla="*/ 2124 w 2279"/>
              <a:gd name="T117" fmla="*/ 21 h 1662"/>
              <a:gd name="T118" fmla="*/ 2166 w 2279"/>
              <a:gd name="T119" fmla="*/ 21 h 1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79" h="1662">
                <a:moveTo>
                  <a:pt x="2013" y="21"/>
                </a:moveTo>
                <a:lnTo>
                  <a:pt x="2013" y="21"/>
                </a:lnTo>
                <a:lnTo>
                  <a:pt x="2279" y="21"/>
                </a:lnTo>
                <a:moveTo>
                  <a:pt x="2013" y="1"/>
                </a:moveTo>
                <a:lnTo>
                  <a:pt x="2013" y="1"/>
                </a:lnTo>
                <a:lnTo>
                  <a:pt x="2013" y="42"/>
                </a:lnTo>
                <a:moveTo>
                  <a:pt x="2279" y="1"/>
                </a:moveTo>
                <a:lnTo>
                  <a:pt x="2279" y="1"/>
                </a:lnTo>
                <a:lnTo>
                  <a:pt x="2279" y="42"/>
                </a:lnTo>
                <a:moveTo>
                  <a:pt x="21" y="1655"/>
                </a:moveTo>
                <a:lnTo>
                  <a:pt x="21" y="1655"/>
                </a:lnTo>
                <a:lnTo>
                  <a:pt x="21" y="1627"/>
                </a:lnTo>
                <a:moveTo>
                  <a:pt x="1" y="1655"/>
                </a:moveTo>
                <a:lnTo>
                  <a:pt x="1" y="1655"/>
                </a:lnTo>
                <a:lnTo>
                  <a:pt x="42" y="1655"/>
                </a:lnTo>
                <a:moveTo>
                  <a:pt x="1" y="1627"/>
                </a:moveTo>
                <a:lnTo>
                  <a:pt x="1" y="1627"/>
                </a:lnTo>
                <a:lnTo>
                  <a:pt x="42" y="1627"/>
                </a:lnTo>
                <a:moveTo>
                  <a:pt x="31" y="1537"/>
                </a:moveTo>
                <a:lnTo>
                  <a:pt x="31" y="1537"/>
                </a:lnTo>
                <a:lnTo>
                  <a:pt x="31" y="1508"/>
                </a:lnTo>
                <a:moveTo>
                  <a:pt x="11" y="1537"/>
                </a:moveTo>
                <a:lnTo>
                  <a:pt x="11" y="1537"/>
                </a:lnTo>
                <a:lnTo>
                  <a:pt x="52" y="1537"/>
                </a:lnTo>
                <a:moveTo>
                  <a:pt x="11" y="1508"/>
                </a:moveTo>
                <a:lnTo>
                  <a:pt x="11" y="1508"/>
                </a:lnTo>
                <a:lnTo>
                  <a:pt x="52" y="1508"/>
                </a:lnTo>
                <a:moveTo>
                  <a:pt x="41" y="1469"/>
                </a:moveTo>
                <a:lnTo>
                  <a:pt x="41" y="1469"/>
                </a:lnTo>
                <a:lnTo>
                  <a:pt x="41" y="1441"/>
                </a:lnTo>
                <a:moveTo>
                  <a:pt x="21" y="1469"/>
                </a:moveTo>
                <a:lnTo>
                  <a:pt x="21" y="1469"/>
                </a:lnTo>
                <a:lnTo>
                  <a:pt x="62" y="1469"/>
                </a:lnTo>
                <a:moveTo>
                  <a:pt x="21" y="1441"/>
                </a:moveTo>
                <a:lnTo>
                  <a:pt x="21" y="1441"/>
                </a:lnTo>
                <a:lnTo>
                  <a:pt x="62" y="1441"/>
                </a:lnTo>
                <a:moveTo>
                  <a:pt x="51" y="1449"/>
                </a:moveTo>
                <a:lnTo>
                  <a:pt x="51" y="1449"/>
                </a:lnTo>
                <a:lnTo>
                  <a:pt x="51" y="1422"/>
                </a:lnTo>
                <a:moveTo>
                  <a:pt x="31" y="1449"/>
                </a:moveTo>
                <a:lnTo>
                  <a:pt x="31" y="1449"/>
                </a:lnTo>
                <a:lnTo>
                  <a:pt x="72" y="1449"/>
                </a:lnTo>
                <a:moveTo>
                  <a:pt x="31" y="1422"/>
                </a:moveTo>
                <a:lnTo>
                  <a:pt x="31" y="1422"/>
                </a:lnTo>
                <a:lnTo>
                  <a:pt x="72" y="1422"/>
                </a:lnTo>
                <a:moveTo>
                  <a:pt x="61" y="1429"/>
                </a:moveTo>
                <a:lnTo>
                  <a:pt x="61" y="1429"/>
                </a:lnTo>
                <a:lnTo>
                  <a:pt x="61" y="1402"/>
                </a:lnTo>
                <a:moveTo>
                  <a:pt x="41" y="1429"/>
                </a:moveTo>
                <a:lnTo>
                  <a:pt x="41" y="1429"/>
                </a:lnTo>
                <a:lnTo>
                  <a:pt x="82" y="1429"/>
                </a:lnTo>
                <a:moveTo>
                  <a:pt x="41" y="1402"/>
                </a:moveTo>
                <a:lnTo>
                  <a:pt x="41" y="1402"/>
                </a:lnTo>
                <a:lnTo>
                  <a:pt x="82" y="1402"/>
                </a:lnTo>
                <a:moveTo>
                  <a:pt x="71" y="1402"/>
                </a:moveTo>
                <a:lnTo>
                  <a:pt x="71" y="1402"/>
                </a:lnTo>
                <a:lnTo>
                  <a:pt x="71" y="1373"/>
                </a:lnTo>
                <a:moveTo>
                  <a:pt x="51" y="1402"/>
                </a:moveTo>
                <a:lnTo>
                  <a:pt x="51" y="1402"/>
                </a:lnTo>
                <a:lnTo>
                  <a:pt x="92" y="1402"/>
                </a:lnTo>
                <a:moveTo>
                  <a:pt x="51" y="1373"/>
                </a:moveTo>
                <a:lnTo>
                  <a:pt x="51" y="1373"/>
                </a:lnTo>
                <a:lnTo>
                  <a:pt x="92" y="1373"/>
                </a:lnTo>
                <a:moveTo>
                  <a:pt x="81" y="1419"/>
                </a:moveTo>
                <a:lnTo>
                  <a:pt x="81" y="1419"/>
                </a:lnTo>
                <a:lnTo>
                  <a:pt x="81" y="1380"/>
                </a:lnTo>
                <a:moveTo>
                  <a:pt x="60" y="1419"/>
                </a:moveTo>
                <a:lnTo>
                  <a:pt x="60" y="1419"/>
                </a:lnTo>
                <a:lnTo>
                  <a:pt x="101" y="1419"/>
                </a:lnTo>
                <a:moveTo>
                  <a:pt x="60" y="1380"/>
                </a:moveTo>
                <a:lnTo>
                  <a:pt x="60" y="1380"/>
                </a:lnTo>
                <a:lnTo>
                  <a:pt x="101" y="1380"/>
                </a:lnTo>
                <a:moveTo>
                  <a:pt x="21" y="1662"/>
                </a:moveTo>
                <a:lnTo>
                  <a:pt x="21" y="1662"/>
                </a:lnTo>
                <a:lnTo>
                  <a:pt x="21" y="1620"/>
                </a:lnTo>
                <a:moveTo>
                  <a:pt x="0" y="1641"/>
                </a:moveTo>
                <a:lnTo>
                  <a:pt x="0" y="1641"/>
                </a:lnTo>
                <a:lnTo>
                  <a:pt x="42" y="1641"/>
                </a:lnTo>
                <a:moveTo>
                  <a:pt x="31" y="1544"/>
                </a:moveTo>
                <a:lnTo>
                  <a:pt x="31" y="1544"/>
                </a:lnTo>
                <a:lnTo>
                  <a:pt x="31" y="1502"/>
                </a:lnTo>
                <a:moveTo>
                  <a:pt x="10" y="1523"/>
                </a:moveTo>
                <a:lnTo>
                  <a:pt x="10" y="1523"/>
                </a:lnTo>
                <a:lnTo>
                  <a:pt x="52" y="1523"/>
                </a:lnTo>
                <a:moveTo>
                  <a:pt x="41" y="1476"/>
                </a:moveTo>
                <a:lnTo>
                  <a:pt x="41" y="1476"/>
                </a:lnTo>
                <a:lnTo>
                  <a:pt x="41" y="1434"/>
                </a:lnTo>
                <a:moveTo>
                  <a:pt x="20" y="1455"/>
                </a:moveTo>
                <a:lnTo>
                  <a:pt x="20" y="1455"/>
                </a:lnTo>
                <a:lnTo>
                  <a:pt x="62" y="1455"/>
                </a:lnTo>
                <a:moveTo>
                  <a:pt x="51" y="1456"/>
                </a:moveTo>
                <a:lnTo>
                  <a:pt x="51" y="1456"/>
                </a:lnTo>
                <a:lnTo>
                  <a:pt x="51" y="1414"/>
                </a:lnTo>
                <a:moveTo>
                  <a:pt x="30" y="1435"/>
                </a:moveTo>
                <a:lnTo>
                  <a:pt x="30" y="1435"/>
                </a:lnTo>
                <a:lnTo>
                  <a:pt x="72" y="1435"/>
                </a:lnTo>
                <a:moveTo>
                  <a:pt x="61" y="1436"/>
                </a:moveTo>
                <a:lnTo>
                  <a:pt x="61" y="1436"/>
                </a:lnTo>
                <a:lnTo>
                  <a:pt x="61" y="1394"/>
                </a:lnTo>
                <a:moveTo>
                  <a:pt x="40" y="1415"/>
                </a:moveTo>
                <a:lnTo>
                  <a:pt x="40" y="1415"/>
                </a:lnTo>
                <a:lnTo>
                  <a:pt x="82" y="1415"/>
                </a:lnTo>
                <a:moveTo>
                  <a:pt x="71" y="1408"/>
                </a:moveTo>
                <a:lnTo>
                  <a:pt x="71" y="1408"/>
                </a:lnTo>
                <a:lnTo>
                  <a:pt x="71" y="1366"/>
                </a:lnTo>
                <a:moveTo>
                  <a:pt x="50" y="1387"/>
                </a:moveTo>
                <a:lnTo>
                  <a:pt x="50" y="1387"/>
                </a:lnTo>
                <a:lnTo>
                  <a:pt x="92" y="1387"/>
                </a:lnTo>
                <a:moveTo>
                  <a:pt x="81" y="1420"/>
                </a:moveTo>
                <a:lnTo>
                  <a:pt x="81" y="1420"/>
                </a:lnTo>
                <a:lnTo>
                  <a:pt x="81" y="1378"/>
                </a:lnTo>
                <a:moveTo>
                  <a:pt x="60" y="1399"/>
                </a:moveTo>
                <a:lnTo>
                  <a:pt x="60" y="1399"/>
                </a:lnTo>
                <a:lnTo>
                  <a:pt x="102" y="1399"/>
                </a:lnTo>
                <a:moveTo>
                  <a:pt x="2145" y="42"/>
                </a:moveTo>
                <a:lnTo>
                  <a:pt x="2145" y="42"/>
                </a:lnTo>
                <a:lnTo>
                  <a:pt x="2145" y="0"/>
                </a:lnTo>
                <a:moveTo>
                  <a:pt x="2124" y="21"/>
                </a:moveTo>
                <a:lnTo>
                  <a:pt x="2124" y="21"/>
                </a:lnTo>
                <a:lnTo>
                  <a:pt x="2166" y="21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1" name="Line 94"/>
          <p:cNvSpPr>
            <a:spLocks noChangeShapeType="1"/>
          </p:cNvSpPr>
          <p:nvPr/>
        </p:nvSpPr>
        <p:spPr bwMode="auto">
          <a:xfrm>
            <a:off x="5292484" y="2359737"/>
            <a:ext cx="0" cy="0"/>
          </a:xfrm>
          <a:prstGeom prst="line">
            <a:avLst/>
          </a:prstGeom>
          <a:noFill/>
          <a:ln w="47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" name="Rectangle 95"/>
          <p:cNvSpPr>
            <a:spLocks noChangeArrowheads="1"/>
          </p:cNvSpPr>
          <p:nvPr/>
        </p:nvSpPr>
        <p:spPr bwMode="auto">
          <a:xfrm>
            <a:off x="4469739" y="2263537"/>
            <a:ext cx="8223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Garamond" pitchFamily="18" charset="0"/>
                <a:cs typeface="Arial" pitchFamily="34" charset="0"/>
              </a:rPr>
              <a:t>MCBX-2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103" name="Line 96"/>
          <p:cNvSpPr>
            <a:spLocks noChangeShapeType="1"/>
          </p:cNvSpPr>
          <p:nvPr/>
        </p:nvSpPr>
        <p:spPr bwMode="auto">
          <a:xfrm>
            <a:off x="5292484" y="2418739"/>
            <a:ext cx="0" cy="0"/>
          </a:xfrm>
          <a:prstGeom prst="line">
            <a:avLst/>
          </a:prstGeom>
          <a:noFill/>
          <a:ln w="47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" name="Freeform 97"/>
          <p:cNvSpPr>
            <a:spLocks noEditPoints="1"/>
          </p:cNvSpPr>
          <p:nvPr/>
        </p:nvSpPr>
        <p:spPr bwMode="auto">
          <a:xfrm>
            <a:off x="3831998" y="2332801"/>
            <a:ext cx="1871910" cy="2438329"/>
          </a:xfrm>
          <a:custGeom>
            <a:avLst/>
            <a:gdLst>
              <a:gd name="T0" fmla="*/ 1199 w 1465"/>
              <a:gd name="T1" fmla="*/ 21 h 1966"/>
              <a:gd name="T2" fmla="*/ 1199 w 1465"/>
              <a:gd name="T3" fmla="*/ 0 h 1966"/>
              <a:gd name="T4" fmla="*/ 1199 w 1465"/>
              <a:gd name="T5" fmla="*/ 41 h 1966"/>
              <a:gd name="T6" fmla="*/ 1465 w 1465"/>
              <a:gd name="T7" fmla="*/ 0 h 1966"/>
              <a:gd name="T8" fmla="*/ 21 w 1465"/>
              <a:gd name="T9" fmla="*/ 1951 h 1966"/>
              <a:gd name="T10" fmla="*/ 21 w 1465"/>
              <a:gd name="T11" fmla="*/ 1938 h 1966"/>
              <a:gd name="T12" fmla="*/ 0 w 1465"/>
              <a:gd name="T13" fmla="*/ 1951 h 1966"/>
              <a:gd name="T14" fmla="*/ 0 w 1465"/>
              <a:gd name="T15" fmla="*/ 1938 h 1966"/>
              <a:gd name="T16" fmla="*/ 41 w 1465"/>
              <a:gd name="T17" fmla="*/ 1938 h 1966"/>
              <a:gd name="T18" fmla="*/ 31 w 1465"/>
              <a:gd name="T19" fmla="*/ 1931 h 1966"/>
              <a:gd name="T20" fmla="*/ 10 w 1465"/>
              <a:gd name="T21" fmla="*/ 1931 h 1966"/>
              <a:gd name="T22" fmla="*/ 51 w 1465"/>
              <a:gd name="T23" fmla="*/ 1931 h 1966"/>
              <a:gd name="T24" fmla="*/ 10 w 1465"/>
              <a:gd name="T25" fmla="*/ 1918 h 1966"/>
              <a:gd name="T26" fmla="*/ 40 w 1465"/>
              <a:gd name="T27" fmla="*/ 1911 h 1966"/>
              <a:gd name="T28" fmla="*/ 40 w 1465"/>
              <a:gd name="T29" fmla="*/ 1896 h 1966"/>
              <a:gd name="T30" fmla="*/ 19 w 1465"/>
              <a:gd name="T31" fmla="*/ 1911 h 1966"/>
              <a:gd name="T32" fmla="*/ 19 w 1465"/>
              <a:gd name="T33" fmla="*/ 1896 h 1966"/>
              <a:gd name="T34" fmla="*/ 61 w 1465"/>
              <a:gd name="T35" fmla="*/ 1896 h 1966"/>
              <a:gd name="T36" fmla="*/ 50 w 1465"/>
              <a:gd name="T37" fmla="*/ 1895 h 1966"/>
              <a:gd name="T38" fmla="*/ 29 w 1465"/>
              <a:gd name="T39" fmla="*/ 1895 h 1966"/>
              <a:gd name="T40" fmla="*/ 71 w 1465"/>
              <a:gd name="T41" fmla="*/ 1895 h 1966"/>
              <a:gd name="T42" fmla="*/ 29 w 1465"/>
              <a:gd name="T43" fmla="*/ 1872 h 1966"/>
              <a:gd name="T44" fmla="*/ 60 w 1465"/>
              <a:gd name="T45" fmla="*/ 1874 h 1966"/>
              <a:gd name="T46" fmla="*/ 60 w 1465"/>
              <a:gd name="T47" fmla="*/ 1831 h 1966"/>
              <a:gd name="T48" fmla="*/ 39 w 1465"/>
              <a:gd name="T49" fmla="*/ 1874 h 1966"/>
              <a:gd name="T50" fmla="*/ 39 w 1465"/>
              <a:gd name="T51" fmla="*/ 1831 h 1966"/>
              <a:gd name="T52" fmla="*/ 81 w 1465"/>
              <a:gd name="T53" fmla="*/ 1831 h 1966"/>
              <a:gd name="T54" fmla="*/ 70 w 1465"/>
              <a:gd name="T55" fmla="*/ 1851 h 1966"/>
              <a:gd name="T56" fmla="*/ 49 w 1465"/>
              <a:gd name="T57" fmla="*/ 1851 h 1966"/>
              <a:gd name="T58" fmla="*/ 91 w 1465"/>
              <a:gd name="T59" fmla="*/ 1851 h 1966"/>
              <a:gd name="T60" fmla="*/ 49 w 1465"/>
              <a:gd name="T61" fmla="*/ 1831 h 1966"/>
              <a:gd name="T62" fmla="*/ 80 w 1465"/>
              <a:gd name="T63" fmla="*/ 1828 h 1966"/>
              <a:gd name="T64" fmla="*/ 80 w 1465"/>
              <a:gd name="T65" fmla="*/ 1785 h 1966"/>
              <a:gd name="T66" fmla="*/ 59 w 1465"/>
              <a:gd name="T67" fmla="*/ 1828 h 1966"/>
              <a:gd name="T68" fmla="*/ 59 w 1465"/>
              <a:gd name="T69" fmla="*/ 1785 h 1966"/>
              <a:gd name="T70" fmla="*/ 101 w 1465"/>
              <a:gd name="T71" fmla="*/ 1785 h 1966"/>
              <a:gd name="T72" fmla="*/ 21 w 1465"/>
              <a:gd name="T73" fmla="*/ 1966 h 1966"/>
              <a:gd name="T74" fmla="*/ 0 w 1465"/>
              <a:gd name="T75" fmla="*/ 1945 h 1966"/>
              <a:gd name="T76" fmla="*/ 42 w 1465"/>
              <a:gd name="T77" fmla="*/ 1945 h 1966"/>
              <a:gd name="T78" fmla="*/ 31 w 1465"/>
              <a:gd name="T79" fmla="*/ 1946 h 1966"/>
              <a:gd name="T80" fmla="*/ 10 w 1465"/>
              <a:gd name="T81" fmla="*/ 1925 h 1966"/>
              <a:gd name="T82" fmla="*/ 52 w 1465"/>
              <a:gd name="T83" fmla="*/ 1925 h 1966"/>
              <a:gd name="T84" fmla="*/ 40 w 1465"/>
              <a:gd name="T85" fmla="*/ 1924 h 1966"/>
              <a:gd name="T86" fmla="*/ 19 w 1465"/>
              <a:gd name="T87" fmla="*/ 1903 h 1966"/>
              <a:gd name="T88" fmla="*/ 61 w 1465"/>
              <a:gd name="T89" fmla="*/ 1903 h 1966"/>
              <a:gd name="T90" fmla="*/ 50 w 1465"/>
              <a:gd name="T91" fmla="*/ 1904 h 1966"/>
              <a:gd name="T92" fmla="*/ 29 w 1465"/>
              <a:gd name="T93" fmla="*/ 1883 h 1966"/>
              <a:gd name="T94" fmla="*/ 71 w 1465"/>
              <a:gd name="T95" fmla="*/ 1883 h 1966"/>
              <a:gd name="T96" fmla="*/ 60 w 1465"/>
              <a:gd name="T97" fmla="*/ 1874 h 1966"/>
              <a:gd name="T98" fmla="*/ 39 w 1465"/>
              <a:gd name="T99" fmla="*/ 1853 h 1966"/>
              <a:gd name="T100" fmla="*/ 81 w 1465"/>
              <a:gd name="T101" fmla="*/ 1853 h 1966"/>
              <a:gd name="T102" fmla="*/ 70 w 1465"/>
              <a:gd name="T103" fmla="*/ 1862 h 1966"/>
              <a:gd name="T104" fmla="*/ 49 w 1465"/>
              <a:gd name="T105" fmla="*/ 1841 h 1966"/>
              <a:gd name="T106" fmla="*/ 91 w 1465"/>
              <a:gd name="T107" fmla="*/ 1841 h 1966"/>
              <a:gd name="T108" fmla="*/ 80 w 1465"/>
              <a:gd name="T109" fmla="*/ 1828 h 1966"/>
              <a:gd name="T110" fmla="*/ 59 w 1465"/>
              <a:gd name="T111" fmla="*/ 1807 h 1966"/>
              <a:gd name="T112" fmla="*/ 101 w 1465"/>
              <a:gd name="T113" fmla="*/ 1807 h 1966"/>
              <a:gd name="T114" fmla="*/ 1331 w 1465"/>
              <a:gd name="T115" fmla="*/ 42 h 1966"/>
              <a:gd name="T116" fmla="*/ 1310 w 1465"/>
              <a:gd name="T117" fmla="*/ 21 h 1966"/>
              <a:gd name="T118" fmla="*/ 1352 w 1465"/>
              <a:gd name="T119" fmla="*/ 21 h 19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65" h="1966">
                <a:moveTo>
                  <a:pt x="1199" y="21"/>
                </a:moveTo>
                <a:lnTo>
                  <a:pt x="1199" y="21"/>
                </a:lnTo>
                <a:lnTo>
                  <a:pt x="1465" y="21"/>
                </a:lnTo>
                <a:moveTo>
                  <a:pt x="1199" y="0"/>
                </a:moveTo>
                <a:lnTo>
                  <a:pt x="1199" y="0"/>
                </a:lnTo>
                <a:lnTo>
                  <a:pt x="1199" y="41"/>
                </a:lnTo>
                <a:moveTo>
                  <a:pt x="1465" y="0"/>
                </a:moveTo>
                <a:lnTo>
                  <a:pt x="1465" y="0"/>
                </a:lnTo>
                <a:lnTo>
                  <a:pt x="1465" y="41"/>
                </a:lnTo>
                <a:moveTo>
                  <a:pt x="21" y="1951"/>
                </a:moveTo>
                <a:lnTo>
                  <a:pt x="21" y="1951"/>
                </a:lnTo>
                <a:lnTo>
                  <a:pt x="21" y="1938"/>
                </a:lnTo>
                <a:moveTo>
                  <a:pt x="0" y="1951"/>
                </a:moveTo>
                <a:lnTo>
                  <a:pt x="0" y="1951"/>
                </a:lnTo>
                <a:lnTo>
                  <a:pt x="41" y="1951"/>
                </a:lnTo>
                <a:moveTo>
                  <a:pt x="0" y="1938"/>
                </a:moveTo>
                <a:lnTo>
                  <a:pt x="0" y="1938"/>
                </a:lnTo>
                <a:lnTo>
                  <a:pt x="41" y="1938"/>
                </a:lnTo>
                <a:moveTo>
                  <a:pt x="31" y="1931"/>
                </a:moveTo>
                <a:lnTo>
                  <a:pt x="31" y="1931"/>
                </a:lnTo>
                <a:lnTo>
                  <a:pt x="31" y="1918"/>
                </a:lnTo>
                <a:moveTo>
                  <a:pt x="10" y="1931"/>
                </a:moveTo>
                <a:lnTo>
                  <a:pt x="10" y="1931"/>
                </a:lnTo>
                <a:lnTo>
                  <a:pt x="51" y="1931"/>
                </a:lnTo>
                <a:moveTo>
                  <a:pt x="10" y="1918"/>
                </a:moveTo>
                <a:lnTo>
                  <a:pt x="10" y="1918"/>
                </a:lnTo>
                <a:lnTo>
                  <a:pt x="51" y="1918"/>
                </a:lnTo>
                <a:moveTo>
                  <a:pt x="40" y="1911"/>
                </a:moveTo>
                <a:lnTo>
                  <a:pt x="40" y="1911"/>
                </a:lnTo>
                <a:lnTo>
                  <a:pt x="40" y="1896"/>
                </a:lnTo>
                <a:moveTo>
                  <a:pt x="19" y="1911"/>
                </a:moveTo>
                <a:lnTo>
                  <a:pt x="19" y="1911"/>
                </a:lnTo>
                <a:lnTo>
                  <a:pt x="61" y="1911"/>
                </a:lnTo>
                <a:moveTo>
                  <a:pt x="19" y="1896"/>
                </a:moveTo>
                <a:lnTo>
                  <a:pt x="19" y="1896"/>
                </a:lnTo>
                <a:lnTo>
                  <a:pt x="61" y="1896"/>
                </a:lnTo>
                <a:moveTo>
                  <a:pt x="50" y="1895"/>
                </a:moveTo>
                <a:lnTo>
                  <a:pt x="50" y="1895"/>
                </a:lnTo>
                <a:lnTo>
                  <a:pt x="50" y="1872"/>
                </a:lnTo>
                <a:moveTo>
                  <a:pt x="29" y="1895"/>
                </a:moveTo>
                <a:lnTo>
                  <a:pt x="29" y="1895"/>
                </a:lnTo>
                <a:lnTo>
                  <a:pt x="71" y="1895"/>
                </a:lnTo>
                <a:moveTo>
                  <a:pt x="29" y="1872"/>
                </a:moveTo>
                <a:lnTo>
                  <a:pt x="29" y="1872"/>
                </a:lnTo>
                <a:lnTo>
                  <a:pt x="71" y="1872"/>
                </a:lnTo>
                <a:moveTo>
                  <a:pt x="60" y="1874"/>
                </a:moveTo>
                <a:lnTo>
                  <a:pt x="60" y="1874"/>
                </a:lnTo>
                <a:lnTo>
                  <a:pt x="60" y="1831"/>
                </a:lnTo>
                <a:moveTo>
                  <a:pt x="39" y="1874"/>
                </a:moveTo>
                <a:lnTo>
                  <a:pt x="39" y="1874"/>
                </a:lnTo>
                <a:lnTo>
                  <a:pt x="81" y="1874"/>
                </a:lnTo>
                <a:moveTo>
                  <a:pt x="39" y="1831"/>
                </a:moveTo>
                <a:lnTo>
                  <a:pt x="39" y="1831"/>
                </a:lnTo>
                <a:lnTo>
                  <a:pt x="81" y="1831"/>
                </a:lnTo>
                <a:moveTo>
                  <a:pt x="70" y="1851"/>
                </a:moveTo>
                <a:lnTo>
                  <a:pt x="70" y="1851"/>
                </a:lnTo>
                <a:lnTo>
                  <a:pt x="70" y="1831"/>
                </a:lnTo>
                <a:moveTo>
                  <a:pt x="49" y="1851"/>
                </a:moveTo>
                <a:lnTo>
                  <a:pt x="49" y="1851"/>
                </a:lnTo>
                <a:lnTo>
                  <a:pt x="91" y="1851"/>
                </a:lnTo>
                <a:moveTo>
                  <a:pt x="49" y="1831"/>
                </a:moveTo>
                <a:lnTo>
                  <a:pt x="49" y="1831"/>
                </a:lnTo>
                <a:lnTo>
                  <a:pt x="91" y="1831"/>
                </a:lnTo>
                <a:moveTo>
                  <a:pt x="80" y="1828"/>
                </a:moveTo>
                <a:lnTo>
                  <a:pt x="80" y="1828"/>
                </a:lnTo>
                <a:lnTo>
                  <a:pt x="80" y="1785"/>
                </a:lnTo>
                <a:moveTo>
                  <a:pt x="59" y="1828"/>
                </a:moveTo>
                <a:lnTo>
                  <a:pt x="59" y="1828"/>
                </a:lnTo>
                <a:lnTo>
                  <a:pt x="101" y="1828"/>
                </a:lnTo>
                <a:moveTo>
                  <a:pt x="59" y="1785"/>
                </a:moveTo>
                <a:lnTo>
                  <a:pt x="59" y="1785"/>
                </a:lnTo>
                <a:lnTo>
                  <a:pt x="101" y="1785"/>
                </a:lnTo>
                <a:moveTo>
                  <a:pt x="21" y="1966"/>
                </a:moveTo>
                <a:lnTo>
                  <a:pt x="21" y="1966"/>
                </a:lnTo>
                <a:lnTo>
                  <a:pt x="21" y="1924"/>
                </a:lnTo>
                <a:moveTo>
                  <a:pt x="0" y="1945"/>
                </a:moveTo>
                <a:lnTo>
                  <a:pt x="0" y="1945"/>
                </a:lnTo>
                <a:lnTo>
                  <a:pt x="42" y="1945"/>
                </a:lnTo>
                <a:moveTo>
                  <a:pt x="31" y="1946"/>
                </a:moveTo>
                <a:lnTo>
                  <a:pt x="31" y="1946"/>
                </a:lnTo>
                <a:lnTo>
                  <a:pt x="31" y="1904"/>
                </a:lnTo>
                <a:moveTo>
                  <a:pt x="10" y="1925"/>
                </a:moveTo>
                <a:lnTo>
                  <a:pt x="10" y="1925"/>
                </a:lnTo>
                <a:lnTo>
                  <a:pt x="52" y="1925"/>
                </a:lnTo>
                <a:moveTo>
                  <a:pt x="40" y="1924"/>
                </a:moveTo>
                <a:lnTo>
                  <a:pt x="40" y="1924"/>
                </a:lnTo>
                <a:lnTo>
                  <a:pt x="40" y="1882"/>
                </a:lnTo>
                <a:moveTo>
                  <a:pt x="19" y="1903"/>
                </a:moveTo>
                <a:lnTo>
                  <a:pt x="19" y="1903"/>
                </a:lnTo>
                <a:lnTo>
                  <a:pt x="61" y="1903"/>
                </a:lnTo>
                <a:moveTo>
                  <a:pt x="50" y="1904"/>
                </a:moveTo>
                <a:lnTo>
                  <a:pt x="50" y="1904"/>
                </a:lnTo>
                <a:lnTo>
                  <a:pt x="50" y="1862"/>
                </a:lnTo>
                <a:moveTo>
                  <a:pt x="29" y="1883"/>
                </a:moveTo>
                <a:lnTo>
                  <a:pt x="29" y="1883"/>
                </a:lnTo>
                <a:lnTo>
                  <a:pt x="71" y="1883"/>
                </a:lnTo>
                <a:moveTo>
                  <a:pt x="60" y="1874"/>
                </a:moveTo>
                <a:lnTo>
                  <a:pt x="60" y="1874"/>
                </a:lnTo>
                <a:lnTo>
                  <a:pt x="60" y="1832"/>
                </a:lnTo>
                <a:moveTo>
                  <a:pt x="39" y="1853"/>
                </a:moveTo>
                <a:lnTo>
                  <a:pt x="39" y="1853"/>
                </a:lnTo>
                <a:lnTo>
                  <a:pt x="81" y="1853"/>
                </a:lnTo>
                <a:moveTo>
                  <a:pt x="70" y="1862"/>
                </a:moveTo>
                <a:lnTo>
                  <a:pt x="70" y="1862"/>
                </a:lnTo>
                <a:lnTo>
                  <a:pt x="70" y="1820"/>
                </a:lnTo>
                <a:moveTo>
                  <a:pt x="49" y="1841"/>
                </a:moveTo>
                <a:lnTo>
                  <a:pt x="49" y="1841"/>
                </a:lnTo>
                <a:lnTo>
                  <a:pt x="91" y="1841"/>
                </a:lnTo>
                <a:moveTo>
                  <a:pt x="80" y="1828"/>
                </a:moveTo>
                <a:lnTo>
                  <a:pt x="80" y="1828"/>
                </a:lnTo>
                <a:lnTo>
                  <a:pt x="80" y="1786"/>
                </a:lnTo>
                <a:moveTo>
                  <a:pt x="59" y="1807"/>
                </a:moveTo>
                <a:lnTo>
                  <a:pt x="59" y="1807"/>
                </a:lnTo>
                <a:lnTo>
                  <a:pt x="101" y="1807"/>
                </a:lnTo>
                <a:moveTo>
                  <a:pt x="1331" y="42"/>
                </a:moveTo>
                <a:lnTo>
                  <a:pt x="1331" y="42"/>
                </a:lnTo>
                <a:lnTo>
                  <a:pt x="1331" y="0"/>
                </a:lnTo>
                <a:moveTo>
                  <a:pt x="1310" y="21"/>
                </a:moveTo>
                <a:lnTo>
                  <a:pt x="1310" y="21"/>
                </a:lnTo>
                <a:lnTo>
                  <a:pt x="1352" y="21"/>
                </a:lnTo>
              </a:path>
            </a:pathLst>
          </a:custGeom>
          <a:noFill/>
          <a:ln w="4763" cap="flat">
            <a:solidFill>
              <a:srgbClr val="00FF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" name="Line 98"/>
          <p:cNvSpPr>
            <a:spLocks noChangeShapeType="1"/>
          </p:cNvSpPr>
          <p:nvPr/>
        </p:nvSpPr>
        <p:spPr bwMode="auto">
          <a:xfrm>
            <a:off x="5292484" y="2553417"/>
            <a:ext cx="0" cy="0"/>
          </a:xfrm>
          <a:prstGeom prst="line">
            <a:avLst/>
          </a:prstGeom>
          <a:noFill/>
          <a:ln w="47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" name="Rectangle 99"/>
          <p:cNvSpPr>
            <a:spLocks noChangeArrowheads="1"/>
          </p:cNvSpPr>
          <p:nvPr/>
        </p:nvSpPr>
        <p:spPr bwMode="auto">
          <a:xfrm>
            <a:off x="4644008" y="2458501"/>
            <a:ext cx="6412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Garamond" pitchFamily="18" charset="0"/>
                <a:cs typeface="Arial" pitchFamily="34" charset="0"/>
              </a:rPr>
              <a:t>MQSX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107" name="Line 100"/>
          <p:cNvSpPr>
            <a:spLocks noChangeShapeType="1"/>
          </p:cNvSpPr>
          <p:nvPr/>
        </p:nvSpPr>
        <p:spPr bwMode="auto">
          <a:xfrm>
            <a:off x="5292484" y="2614985"/>
            <a:ext cx="0" cy="0"/>
          </a:xfrm>
          <a:prstGeom prst="line">
            <a:avLst/>
          </a:prstGeom>
          <a:noFill/>
          <a:ln w="47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" name="Freeform 101"/>
          <p:cNvSpPr>
            <a:spLocks noEditPoints="1"/>
          </p:cNvSpPr>
          <p:nvPr/>
        </p:nvSpPr>
        <p:spPr bwMode="auto">
          <a:xfrm>
            <a:off x="4947206" y="2527764"/>
            <a:ext cx="756701" cy="1682845"/>
          </a:xfrm>
          <a:custGeom>
            <a:avLst/>
            <a:gdLst>
              <a:gd name="T0" fmla="*/ 327 w 593"/>
              <a:gd name="T1" fmla="*/ 21 h 1357"/>
              <a:gd name="T2" fmla="*/ 327 w 593"/>
              <a:gd name="T3" fmla="*/ 21 h 1357"/>
              <a:gd name="T4" fmla="*/ 593 w 593"/>
              <a:gd name="T5" fmla="*/ 21 h 1357"/>
              <a:gd name="T6" fmla="*/ 327 w 593"/>
              <a:gd name="T7" fmla="*/ 0 h 1357"/>
              <a:gd name="T8" fmla="*/ 327 w 593"/>
              <a:gd name="T9" fmla="*/ 0 h 1357"/>
              <a:gd name="T10" fmla="*/ 327 w 593"/>
              <a:gd name="T11" fmla="*/ 42 h 1357"/>
              <a:gd name="T12" fmla="*/ 593 w 593"/>
              <a:gd name="T13" fmla="*/ 0 h 1357"/>
              <a:gd name="T14" fmla="*/ 593 w 593"/>
              <a:gd name="T15" fmla="*/ 0 h 1357"/>
              <a:gd name="T16" fmla="*/ 593 w 593"/>
              <a:gd name="T17" fmla="*/ 42 h 1357"/>
              <a:gd name="T18" fmla="*/ 21 w 593"/>
              <a:gd name="T19" fmla="*/ 1357 h 1357"/>
              <a:gd name="T20" fmla="*/ 21 w 593"/>
              <a:gd name="T21" fmla="*/ 1357 h 1357"/>
              <a:gd name="T22" fmla="*/ 21 w 593"/>
              <a:gd name="T23" fmla="*/ 1278 h 1357"/>
              <a:gd name="T24" fmla="*/ 1 w 593"/>
              <a:gd name="T25" fmla="*/ 1357 h 1357"/>
              <a:gd name="T26" fmla="*/ 1 w 593"/>
              <a:gd name="T27" fmla="*/ 1357 h 1357"/>
              <a:gd name="T28" fmla="*/ 42 w 593"/>
              <a:gd name="T29" fmla="*/ 1357 h 1357"/>
              <a:gd name="T30" fmla="*/ 1 w 593"/>
              <a:gd name="T31" fmla="*/ 1278 h 1357"/>
              <a:gd name="T32" fmla="*/ 1 w 593"/>
              <a:gd name="T33" fmla="*/ 1278 h 1357"/>
              <a:gd name="T34" fmla="*/ 42 w 593"/>
              <a:gd name="T35" fmla="*/ 1278 h 1357"/>
              <a:gd name="T36" fmla="*/ 31 w 593"/>
              <a:gd name="T37" fmla="*/ 1307 h 1357"/>
              <a:gd name="T38" fmla="*/ 31 w 593"/>
              <a:gd name="T39" fmla="*/ 1307 h 1357"/>
              <a:gd name="T40" fmla="*/ 31 w 593"/>
              <a:gd name="T41" fmla="*/ 1062 h 1357"/>
              <a:gd name="T42" fmla="*/ 11 w 593"/>
              <a:gd name="T43" fmla="*/ 1307 h 1357"/>
              <a:gd name="T44" fmla="*/ 11 w 593"/>
              <a:gd name="T45" fmla="*/ 1307 h 1357"/>
              <a:gd name="T46" fmla="*/ 52 w 593"/>
              <a:gd name="T47" fmla="*/ 1307 h 1357"/>
              <a:gd name="T48" fmla="*/ 11 w 593"/>
              <a:gd name="T49" fmla="*/ 1062 h 1357"/>
              <a:gd name="T50" fmla="*/ 11 w 593"/>
              <a:gd name="T51" fmla="*/ 1062 h 1357"/>
              <a:gd name="T52" fmla="*/ 52 w 593"/>
              <a:gd name="T53" fmla="*/ 1062 h 1357"/>
              <a:gd name="T54" fmla="*/ 41 w 593"/>
              <a:gd name="T55" fmla="*/ 1295 h 1357"/>
              <a:gd name="T56" fmla="*/ 41 w 593"/>
              <a:gd name="T57" fmla="*/ 1295 h 1357"/>
              <a:gd name="T58" fmla="*/ 41 w 593"/>
              <a:gd name="T59" fmla="*/ 1231 h 1357"/>
              <a:gd name="T60" fmla="*/ 21 w 593"/>
              <a:gd name="T61" fmla="*/ 1295 h 1357"/>
              <a:gd name="T62" fmla="*/ 21 w 593"/>
              <a:gd name="T63" fmla="*/ 1295 h 1357"/>
              <a:gd name="T64" fmla="*/ 62 w 593"/>
              <a:gd name="T65" fmla="*/ 1295 h 1357"/>
              <a:gd name="T66" fmla="*/ 21 w 593"/>
              <a:gd name="T67" fmla="*/ 1231 h 1357"/>
              <a:gd name="T68" fmla="*/ 21 w 593"/>
              <a:gd name="T69" fmla="*/ 1231 h 1357"/>
              <a:gd name="T70" fmla="*/ 62 w 593"/>
              <a:gd name="T71" fmla="*/ 1231 h 1357"/>
              <a:gd name="T72" fmla="*/ 21 w 593"/>
              <a:gd name="T73" fmla="*/ 1339 h 1357"/>
              <a:gd name="T74" fmla="*/ 21 w 593"/>
              <a:gd name="T75" fmla="*/ 1339 h 1357"/>
              <a:gd name="T76" fmla="*/ 21 w 593"/>
              <a:gd name="T77" fmla="*/ 1297 h 1357"/>
              <a:gd name="T78" fmla="*/ 0 w 593"/>
              <a:gd name="T79" fmla="*/ 1318 h 1357"/>
              <a:gd name="T80" fmla="*/ 0 w 593"/>
              <a:gd name="T81" fmla="*/ 1318 h 1357"/>
              <a:gd name="T82" fmla="*/ 42 w 593"/>
              <a:gd name="T83" fmla="*/ 1318 h 1357"/>
              <a:gd name="T84" fmla="*/ 31 w 593"/>
              <a:gd name="T85" fmla="*/ 1206 h 1357"/>
              <a:gd name="T86" fmla="*/ 31 w 593"/>
              <a:gd name="T87" fmla="*/ 1206 h 1357"/>
              <a:gd name="T88" fmla="*/ 31 w 593"/>
              <a:gd name="T89" fmla="*/ 1164 h 1357"/>
              <a:gd name="T90" fmla="*/ 10 w 593"/>
              <a:gd name="T91" fmla="*/ 1185 h 1357"/>
              <a:gd name="T92" fmla="*/ 10 w 593"/>
              <a:gd name="T93" fmla="*/ 1185 h 1357"/>
              <a:gd name="T94" fmla="*/ 52 w 593"/>
              <a:gd name="T95" fmla="*/ 1185 h 1357"/>
              <a:gd name="T96" fmla="*/ 41 w 593"/>
              <a:gd name="T97" fmla="*/ 1284 h 1357"/>
              <a:gd name="T98" fmla="*/ 41 w 593"/>
              <a:gd name="T99" fmla="*/ 1284 h 1357"/>
              <a:gd name="T100" fmla="*/ 41 w 593"/>
              <a:gd name="T101" fmla="*/ 1242 h 1357"/>
              <a:gd name="T102" fmla="*/ 20 w 593"/>
              <a:gd name="T103" fmla="*/ 1263 h 1357"/>
              <a:gd name="T104" fmla="*/ 20 w 593"/>
              <a:gd name="T105" fmla="*/ 1263 h 1357"/>
              <a:gd name="T106" fmla="*/ 62 w 593"/>
              <a:gd name="T107" fmla="*/ 1263 h 1357"/>
              <a:gd name="T108" fmla="*/ 459 w 593"/>
              <a:gd name="T109" fmla="*/ 42 h 1357"/>
              <a:gd name="T110" fmla="*/ 459 w 593"/>
              <a:gd name="T111" fmla="*/ 42 h 1357"/>
              <a:gd name="T112" fmla="*/ 459 w 593"/>
              <a:gd name="T113" fmla="*/ 0 h 1357"/>
              <a:gd name="T114" fmla="*/ 438 w 593"/>
              <a:gd name="T115" fmla="*/ 21 h 1357"/>
              <a:gd name="T116" fmla="*/ 438 w 593"/>
              <a:gd name="T117" fmla="*/ 21 h 1357"/>
              <a:gd name="T118" fmla="*/ 480 w 593"/>
              <a:gd name="T119" fmla="*/ 21 h 1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1357">
                <a:moveTo>
                  <a:pt x="327" y="21"/>
                </a:moveTo>
                <a:lnTo>
                  <a:pt x="327" y="21"/>
                </a:lnTo>
                <a:lnTo>
                  <a:pt x="593" y="21"/>
                </a:lnTo>
                <a:moveTo>
                  <a:pt x="327" y="0"/>
                </a:moveTo>
                <a:lnTo>
                  <a:pt x="327" y="0"/>
                </a:lnTo>
                <a:lnTo>
                  <a:pt x="327" y="42"/>
                </a:lnTo>
                <a:moveTo>
                  <a:pt x="593" y="0"/>
                </a:moveTo>
                <a:lnTo>
                  <a:pt x="593" y="0"/>
                </a:lnTo>
                <a:lnTo>
                  <a:pt x="593" y="42"/>
                </a:lnTo>
                <a:moveTo>
                  <a:pt x="21" y="1357"/>
                </a:moveTo>
                <a:lnTo>
                  <a:pt x="21" y="1357"/>
                </a:lnTo>
                <a:lnTo>
                  <a:pt x="21" y="1278"/>
                </a:lnTo>
                <a:moveTo>
                  <a:pt x="1" y="1357"/>
                </a:moveTo>
                <a:lnTo>
                  <a:pt x="1" y="1357"/>
                </a:lnTo>
                <a:lnTo>
                  <a:pt x="42" y="1357"/>
                </a:lnTo>
                <a:moveTo>
                  <a:pt x="1" y="1278"/>
                </a:moveTo>
                <a:lnTo>
                  <a:pt x="1" y="1278"/>
                </a:lnTo>
                <a:lnTo>
                  <a:pt x="42" y="1278"/>
                </a:lnTo>
                <a:moveTo>
                  <a:pt x="31" y="1307"/>
                </a:moveTo>
                <a:lnTo>
                  <a:pt x="31" y="1307"/>
                </a:lnTo>
                <a:lnTo>
                  <a:pt x="31" y="1062"/>
                </a:lnTo>
                <a:moveTo>
                  <a:pt x="11" y="1307"/>
                </a:moveTo>
                <a:lnTo>
                  <a:pt x="11" y="1307"/>
                </a:lnTo>
                <a:lnTo>
                  <a:pt x="52" y="1307"/>
                </a:lnTo>
                <a:moveTo>
                  <a:pt x="11" y="1062"/>
                </a:moveTo>
                <a:lnTo>
                  <a:pt x="11" y="1062"/>
                </a:lnTo>
                <a:lnTo>
                  <a:pt x="52" y="1062"/>
                </a:lnTo>
                <a:moveTo>
                  <a:pt x="41" y="1295"/>
                </a:moveTo>
                <a:lnTo>
                  <a:pt x="41" y="1295"/>
                </a:lnTo>
                <a:lnTo>
                  <a:pt x="41" y="1231"/>
                </a:lnTo>
                <a:moveTo>
                  <a:pt x="21" y="1295"/>
                </a:moveTo>
                <a:lnTo>
                  <a:pt x="21" y="1295"/>
                </a:lnTo>
                <a:lnTo>
                  <a:pt x="62" y="1295"/>
                </a:lnTo>
                <a:moveTo>
                  <a:pt x="21" y="1231"/>
                </a:moveTo>
                <a:lnTo>
                  <a:pt x="21" y="1231"/>
                </a:lnTo>
                <a:lnTo>
                  <a:pt x="62" y="1231"/>
                </a:lnTo>
                <a:moveTo>
                  <a:pt x="21" y="1339"/>
                </a:moveTo>
                <a:lnTo>
                  <a:pt x="21" y="1339"/>
                </a:lnTo>
                <a:lnTo>
                  <a:pt x="21" y="1297"/>
                </a:lnTo>
                <a:moveTo>
                  <a:pt x="0" y="1318"/>
                </a:moveTo>
                <a:lnTo>
                  <a:pt x="0" y="1318"/>
                </a:lnTo>
                <a:lnTo>
                  <a:pt x="42" y="1318"/>
                </a:lnTo>
                <a:moveTo>
                  <a:pt x="31" y="1206"/>
                </a:moveTo>
                <a:lnTo>
                  <a:pt x="31" y="1206"/>
                </a:lnTo>
                <a:lnTo>
                  <a:pt x="31" y="1164"/>
                </a:lnTo>
                <a:moveTo>
                  <a:pt x="10" y="1185"/>
                </a:moveTo>
                <a:lnTo>
                  <a:pt x="10" y="1185"/>
                </a:lnTo>
                <a:lnTo>
                  <a:pt x="52" y="1185"/>
                </a:lnTo>
                <a:moveTo>
                  <a:pt x="41" y="1284"/>
                </a:moveTo>
                <a:lnTo>
                  <a:pt x="41" y="1284"/>
                </a:lnTo>
                <a:lnTo>
                  <a:pt x="41" y="1242"/>
                </a:lnTo>
                <a:moveTo>
                  <a:pt x="20" y="1263"/>
                </a:moveTo>
                <a:lnTo>
                  <a:pt x="20" y="1263"/>
                </a:lnTo>
                <a:lnTo>
                  <a:pt x="62" y="1263"/>
                </a:lnTo>
                <a:moveTo>
                  <a:pt x="459" y="42"/>
                </a:moveTo>
                <a:lnTo>
                  <a:pt x="459" y="42"/>
                </a:lnTo>
                <a:lnTo>
                  <a:pt x="459" y="0"/>
                </a:lnTo>
                <a:moveTo>
                  <a:pt x="438" y="21"/>
                </a:moveTo>
                <a:lnTo>
                  <a:pt x="438" y="21"/>
                </a:lnTo>
                <a:lnTo>
                  <a:pt x="480" y="21"/>
                </a:lnTo>
              </a:path>
            </a:pathLst>
          </a:custGeom>
          <a:noFill/>
          <a:ln w="4763" cap="flat">
            <a:solidFill>
              <a:srgbClr val="00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" name="Line 102"/>
          <p:cNvSpPr>
            <a:spLocks noChangeShapeType="1"/>
          </p:cNvSpPr>
          <p:nvPr/>
        </p:nvSpPr>
        <p:spPr bwMode="auto">
          <a:xfrm>
            <a:off x="5292484" y="2748381"/>
            <a:ext cx="0" cy="0"/>
          </a:xfrm>
          <a:prstGeom prst="line">
            <a:avLst/>
          </a:prstGeom>
          <a:noFill/>
          <a:ln w="47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" name="Rectangle 103"/>
          <p:cNvSpPr>
            <a:spLocks noChangeArrowheads="1"/>
          </p:cNvSpPr>
          <p:nvPr/>
        </p:nvSpPr>
        <p:spPr bwMode="auto">
          <a:xfrm>
            <a:off x="3543203" y="2653465"/>
            <a:ext cx="17488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Garamond" pitchFamily="18" charset="0"/>
                <a:cs typeface="Arial" pitchFamily="34" charset="0"/>
              </a:rPr>
              <a:t>MCTX</a:t>
            </a:r>
            <a:r>
              <a:rPr kumimoji="0" lang="en-US" altLang="en-US" sz="1800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Garamond" pitchFamily="18" charset="0"/>
                <a:cs typeface="Arial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Garamond" pitchFamily="18" charset="0"/>
                <a:cs typeface="Arial" pitchFamily="34" charset="0"/>
              </a:rPr>
              <a:t>in MCBX-3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111" name="Line 104"/>
          <p:cNvSpPr>
            <a:spLocks noChangeShapeType="1"/>
          </p:cNvSpPr>
          <p:nvPr/>
        </p:nvSpPr>
        <p:spPr bwMode="auto">
          <a:xfrm>
            <a:off x="5292484" y="2808666"/>
            <a:ext cx="0" cy="0"/>
          </a:xfrm>
          <a:prstGeom prst="line">
            <a:avLst/>
          </a:prstGeom>
          <a:noFill/>
          <a:ln w="47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" name="Freeform 105"/>
          <p:cNvSpPr>
            <a:spLocks noEditPoints="1"/>
          </p:cNvSpPr>
          <p:nvPr/>
        </p:nvSpPr>
        <p:spPr bwMode="auto">
          <a:xfrm>
            <a:off x="5365243" y="2711185"/>
            <a:ext cx="603244" cy="1103084"/>
          </a:xfrm>
          <a:custGeom>
            <a:avLst/>
            <a:gdLst>
              <a:gd name="T0" fmla="*/ 0 w 473"/>
              <a:gd name="T1" fmla="*/ 30 h 889"/>
              <a:gd name="T2" fmla="*/ 0 w 473"/>
              <a:gd name="T3" fmla="*/ 10 h 889"/>
              <a:gd name="T4" fmla="*/ 0 w 473"/>
              <a:gd name="T5" fmla="*/ 51 h 889"/>
              <a:gd name="T6" fmla="*/ 266 w 473"/>
              <a:gd name="T7" fmla="*/ 10 h 889"/>
              <a:gd name="T8" fmla="*/ 392 w 473"/>
              <a:gd name="T9" fmla="*/ 889 h 889"/>
              <a:gd name="T10" fmla="*/ 392 w 473"/>
              <a:gd name="T11" fmla="*/ 766 h 889"/>
              <a:gd name="T12" fmla="*/ 372 w 473"/>
              <a:gd name="T13" fmla="*/ 889 h 889"/>
              <a:gd name="T14" fmla="*/ 372 w 473"/>
              <a:gd name="T15" fmla="*/ 766 h 889"/>
              <a:gd name="T16" fmla="*/ 413 w 473"/>
              <a:gd name="T17" fmla="*/ 766 h 889"/>
              <a:gd name="T18" fmla="*/ 402 w 473"/>
              <a:gd name="T19" fmla="*/ 815 h 889"/>
              <a:gd name="T20" fmla="*/ 382 w 473"/>
              <a:gd name="T21" fmla="*/ 815 h 889"/>
              <a:gd name="T22" fmla="*/ 423 w 473"/>
              <a:gd name="T23" fmla="*/ 815 h 889"/>
              <a:gd name="T24" fmla="*/ 382 w 473"/>
              <a:gd name="T25" fmla="*/ 685 h 889"/>
              <a:gd name="T26" fmla="*/ 412 w 473"/>
              <a:gd name="T27" fmla="*/ 751 h 889"/>
              <a:gd name="T28" fmla="*/ 412 w 473"/>
              <a:gd name="T29" fmla="*/ 610 h 889"/>
              <a:gd name="T30" fmla="*/ 391 w 473"/>
              <a:gd name="T31" fmla="*/ 751 h 889"/>
              <a:gd name="T32" fmla="*/ 391 w 473"/>
              <a:gd name="T33" fmla="*/ 610 h 889"/>
              <a:gd name="T34" fmla="*/ 432 w 473"/>
              <a:gd name="T35" fmla="*/ 610 h 889"/>
              <a:gd name="T36" fmla="*/ 422 w 473"/>
              <a:gd name="T37" fmla="*/ 621 h 889"/>
              <a:gd name="T38" fmla="*/ 401 w 473"/>
              <a:gd name="T39" fmla="*/ 621 h 889"/>
              <a:gd name="T40" fmla="*/ 442 w 473"/>
              <a:gd name="T41" fmla="*/ 621 h 889"/>
              <a:gd name="T42" fmla="*/ 401 w 473"/>
              <a:gd name="T43" fmla="*/ 482 h 889"/>
              <a:gd name="T44" fmla="*/ 432 w 473"/>
              <a:gd name="T45" fmla="*/ 446 h 889"/>
              <a:gd name="T46" fmla="*/ 432 w 473"/>
              <a:gd name="T47" fmla="*/ 250 h 889"/>
              <a:gd name="T48" fmla="*/ 411 w 473"/>
              <a:gd name="T49" fmla="*/ 446 h 889"/>
              <a:gd name="T50" fmla="*/ 411 w 473"/>
              <a:gd name="T51" fmla="*/ 250 h 889"/>
              <a:gd name="T52" fmla="*/ 452 w 473"/>
              <a:gd name="T53" fmla="*/ 250 h 889"/>
              <a:gd name="T54" fmla="*/ 442 w 473"/>
              <a:gd name="T55" fmla="*/ 329 h 889"/>
              <a:gd name="T56" fmla="*/ 421 w 473"/>
              <a:gd name="T57" fmla="*/ 329 h 889"/>
              <a:gd name="T58" fmla="*/ 462 w 473"/>
              <a:gd name="T59" fmla="*/ 329 h 889"/>
              <a:gd name="T60" fmla="*/ 421 w 473"/>
              <a:gd name="T61" fmla="*/ 0 h 889"/>
              <a:gd name="T62" fmla="*/ 452 w 473"/>
              <a:gd name="T63" fmla="*/ 310 h 889"/>
              <a:gd name="T64" fmla="*/ 452 w 473"/>
              <a:gd name="T65" fmla="*/ 64 h 889"/>
              <a:gd name="T66" fmla="*/ 431 w 473"/>
              <a:gd name="T67" fmla="*/ 310 h 889"/>
              <a:gd name="T68" fmla="*/ 431 w 473"/>
              <a:gd name="T69" fmla="*/ 64 h 889"/>
              <a:gd name="T70" fmla="*/ 472 w 473"/>
              <a:gd name="T71" fmla="*/ 64 h 889"/>
              <a:gd name="T72" fmla="*/ 392 w 473"/>
              <a:gd name="T73" fmla="*/ 849 h 889"/>
              <a:gd name="T74" fmla="*/ 371 w 473"/>
              <a:gd name="T75" fmla="*/ 828 h 889"/>
              <a:gd name="T76" fmla="*/ 413 w 473"/>
              <a:gd name="T77" fmla="*/ 828 h 889"/>
              <a:gd name="T78" fmla="*/ 402 w 473"/>
              <a:gd name="T79" fmla="*/ 771 h 889"/>
              <a:gd name="T80" fmla="*/ 381 w 473"/>
              <a:gd name="T81" fmla="*/ 750 h 889"/>
              <a:gd name="T82" fmla="*/ 423 w 473"/>
              <a:gd name="T83" fmla="*/ 750 h 889"/>
              <a:gd name="T84" fmla="*/ 412 w 473"/>
              <a:gd name="T85" fmla="*/ 701 h 889"/>
              <a:gd name="T86" fmla="*/ 391 w 473"/>
              <a:gd name="T87" fmla="*/ 680 h 889"/>
              <a:gd name="T88" fmla="*/ 433 w 473"/>
              <a:gd name="T89" fmla="*/ 680 h 889"/>
              <a:gd name="T90" fmla="*/ 422 w 473"/>
              <a:gd name="T91" fmla="*/ 572 h 889"/>
              <a:gd name="T92" fmla="*/ 401 w 473"/>
              <a:gd name="T93" fmla="*/ 551 h 889"/>
              <a:gd name="T94" fmla="*/ 443 w 473"/>
              <a:gd name="T95" fmla="*/ 551 h 889"/>
              <a:gd name="T96" fmla="*/ 432 w 473"/>
              <a:gd name="T97" fmla="*/ 369 h 889"/>
              <a:gd name="T98" fmla="*/ 411 w 473"/>
              <a:gd name="T99" fmla="*/ 348 h 889"/>
              <a:gd name="T100" fmla="*/ 453 w 473"/>
              <a:gd name="T101" fmla="*/ 348 h 889"/>
              <a:gd name="T102" fmla="*/ 442 w 473"/>
              <a:gd name="T103" fmla="*/ 185 h 889"/>
              <a:gd name="T104" fmla="*/ 421 w 473"/>
              <a:gd name="T105" fmla="*/ 164 h 889"/>
              <a:gd name="T106" fmla="*/ 463 w 473"/>
              <a:gd name="T107" fmla="*/ 164 h 889"/>
              <a:gd name="T108" fmla="*/ 452 w 473"/>
              <a:gd name="T109" fmla="*/ 209 h 889"/>
              <a:gd name="T110" fmla="*/ 431 w 473"/>
              <a:gd name="T111" fmla="*/ 188 h 889"/>
              <a:gd name="T112" fmla="*/ 473 w 473"/>
              <a:gd name="T113" fmla="*/ 188 h 889"/>
              <a:gd name="T114" fmla="*/ 132 w 473"/>
              <a:gd name="T115" fmla="*/ 51 h 889"/>
              <a:gd name="T116" fmla="*/ 111 w 473"/>
              <a:gd name="T117" fmla="*/ 30 h 889"/>
              <a:gd name="T118" fmla="*/ 153 w 473"/>
              <a:gd name="T119" fmla="*/ 30 h 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3" h="889">
                <a:moveTo>
                  <a:pt x="0" y="30"/>
                </a:moveTo>
                <a:lnTo>
                  <a:pt x="0" y="30"/>
                </a:lnTo>
                <a:lnTo>
                  <a:pt x="266" y="30"/>
                </a:lnTo>
                <a:moveTo>
                  <a:pt x="0" y="10"/>
                </a:moveTo>
                <a:lnTo>
                  <a:pt x="0" y="10"/>
                </a:lnTo>
                <a:lnTo>
                  <a:pt x="0" y="51"/>
                </a:lnTo>
                <a:moveTo>
                  <a:pt x="266" y="10"/>
                </a:moveTo>
                <a:lnTo>
                  <a:pt x="266" y="10"/>
                </a:lnTo>
                <a:lnTo>
                  <a:pt x="266" y="51"/>
                </a:lnTo>
                <a:moveTo>
                  <a:pt x="392" y="889"/>
                </a:moveTo>
                <a:lnTo>
                  <a:pt x="392" y="889"/>
                </a:lnTo>
                <a:lnTo>
                  <a:pt x="392" y="766"/>
                </a:lnTo>
                <a:moveTo>
                  <a:pt x="372" y="889"/>
                </a:moveTo>
                <a:lnTo>
                  <a:pt x="372" y="889"/>
                </a:lnTo>
                <a:lnTo>
                  <a:pt x="413" y="889"/>
                </a:lnTo>
                <a:moveTo>
                  <a:pt x="372" y="766"/>
                </a:moveTo>
                <a:lnTo>
                  <a:pt x="372" y="766"/>
                </a:lnTo>
                <a:lnTo>
                  <a:pt x="413" y="766"/>
                </a:lnTo>
                <a:moveTo>
                  <a:pt x="402" y="815"/>
                </a:moveTo>
                <a:lnTo>
                  <a:pt x="402" y="815"/>
                </a:lnTo>
                <a:lnTo>
                  <a:pt x="402" y="685"/>
                </a:lnTo>
                <a:moveTo>
                  <a:pt x="382" y="815"/>
                </a:moveTo>
                <a:lnTo>
                  <a:pt x="382" y="815"/>
                </a:lnTo>
                <a:lnTo>
                  <a:pt x="423" y="815"/>
                </a:lnTo>
                <a:moveTo>
                  <a:pt x="382" y="685"/>
                </a:moveTo>
                <a:lnTo>
                  <a:pt x="382" y="685"/>
                </a:lnTo>
                <a:lnTo>
                  <a:pt x="423" y="685"/>
                </a:lnTo>
                <a:moveTo>
                  <a:pt x="412" y="751"/>
                </a:moveTo>
                <a:lnTo>
                  <a:pt x="412" y="751"/>
                </a:lnTo>
                <a:lnTo>
                  <a:pt x="412" y="610"/>
                </a:lnTo>
                <a:moveTo>
                  <a:pt x="391" y="751"/>
                </a:moveTo>
                <a:lnTo>
                  <a:pt x="391" y="751"/>
                </a:lnTo>
                <a:lnTo>
                  <a:pt x="432" y="751"/>
                </a:lnTo>
                <a:moveTo>
                  <a:pt x="391" y="610"/>
                </a:moveTo>
                <a:lnTo>
                  <a:pt x="391" y="610"/>
                </a:lnTo>
                <a:lnTo>
                  <a:pt x="432" y="610"/>
                </a:lnTo>
                <a:moveTo>
                  <a:pt x="422" y="621"/>
                </a:moveTo>
                <a:lnTo>
                  <a:pt x="422" y="621"/>
                </a:lnTo>
                <a:lnTo>
                  <a:pt x="422" y="482"/>
                </a:lnTo>
                <a:moveTo>
                  <a:pt x="401" y="621"/>
                </a:moveTo>
                <a:lnTo>
                  <a:pt x="401" y="621"/>
                </a:lnTo>
                <a:lnTo>
                  <a:pt x="442" y="621"/>
                </a:lnTo>
                <a:moveTo>
                  <a:pt x="401" y="482"/>
                </a:moveTo>
                <a:lnTo>
                  <a:pt x="401" y="482"/>
                </a:lnTo>
                <a:lnTo>
                  <a:pt x="442" y="482"/>
                </a:lnTo>
                <a:moveTo>
                  <a:pt x="432" y="446"/>
                </a:moveTo>
                <a:lnTo>
                  <a:pt x="432" y="446"/>
                </a:lnTo>
                <a:lnTo>
                  <a:pt x="432" y="250"/>
                </a:lnTo>
                <a:moveTo>
                  <a:pt x="411" y="446"/>
                </a:moveTo>
                <a:lnTo>
                  <a:pt x="411" y="446"/>
                </a:lnTo>
                <a:lnTo>
                  <a:pt x="452" y="446"/>
                </a:lnTo>
                <a:moveTo>
                  <a:pt x="411" y="250"/>
                </a:moveTo>
                <a:lnTo>
                  <a:pt x="411" y="250"/>
                </a:lnTo>
                <a:lnTo>
                  <a:pt x="452" y="250"/>
                </a:lnTo>
                <a:moveTo>
                  <a:pt x="442" y="329"/>
                </a:moveTo>
                <a:lnTo>
                  <a:pt x="442" y="329"/>
                </a:lnTo>
                <a:lnTo>
                  <a:pt x="442" y="0"/>
                </a:lnTo>
                <a:moveTo>
                  <a:pt x="421" y="329"/>
                </a:moveTo>
                <a:lnTo>
                  <a:pt x="421" y="329"/>
                </a:lnTo>
                <a:lnTo>
                  <a:pt x="462" y="329"/>
                </a:lnTo>
                <a:moveTo>
                  <a:pt x="421" y="0"/>
                </a:moveTo>
                <a:lnTo>
                  <a:pt x="421" y="0"/>
                </a:lnTo>
                <a:lnTo>
                  <a:pt x="462" y="0"/>
                </a:lnTo>
                <a:moveTo>
                  <a:pt x="452" y="310"/>
                </a:moveTo>
                <a:lnTo>
                  <a:pt x="452" y="310"/>
                </a:lnTo>
                <a:lnTo>
                  <a:pt x="452" y="64"/>
                </a:lnTo>
                <a:moveTo>
                  <a:pt x="431" y="310"/>
                </a:moveTo>
                <a:lnTo>
                  <a:pt x="431" y="310"/>
                </a:lnTo>
                <a:lnTo>
                  <a:pt x="472" y="310"/>
                </a:lnTo>
                <a:moveTo>
                  <a:pt x="431" y="64"/>
                </a:moveTo>
                <a:lnTo>
                  <a:pt x="431" y="64"/>
                </a:lnTo>
                <a:lnTo>
                  <a:pt x="472" y="64"/>
                </a:lnTo>
                <a:moveTo>
                  <a:pt x="392" y="849"/>
                </a:moveTo>
                <a:lnTo>
                  <a:pt x="392" y="849"/>
                </a:lnTo>
                <a:lnTo>
                  <a:pt x="392" y="807"/>
                </a:lnTo>
                <a:moveTo>
                  <a:pt x="371" y="828"/>
                </a:moveTo>
                <a:lnTo>
                  <a:pt x="371" y="828"/>
                </a:lnTo>
                <a:lnTo>
                  <a:pt x="413" y="828"/>
                </a:lnTo>
                <a:moveTo>
                  <a:pt x="402" y="771"/>
                </a:moveTo>
                <a:lnTo>
                  <a:pt x="402" y="771"/>
                </a:lnTo>
                <a:lnTo>
                  <a:pt x="402" y="729"/>
                </a:lnTo>
                <a:moveTo>
                  <a:pt x="381" y="750"/>
                </a:moveTo>
                <a:lnTo>
                  <a:pt x="381" y="750"/>
                </a:lnTo>
                <a:lnTo>
                  <a:pt x="423" y="750"/>
                </a:lnTo>
                <a:moveTo>
                  <a:pt x="412" y="701"/>
                </a:moveTo>
                <a:lnTo>
                  <a:pt x="412" y="701"/>
                </a:lnTo>
                <a:lnTo>
                  <a:pt x="412" y="659"/>
                </a:lnTo>
                <a:moveTo>
                  <a:pt x="391" y="680"/>
                </a:moveTo>
                <a:lnTo>
                  <a:pt x="391" y="680"/>
                </a:lnTo>
                <a:lnTo>
                  <a:pt x="433" y="680"/>
                </a:lnTo>
                <a:moveTo>
                  <a:pt x="422" y="572"/>
                </a:moveTo>
                <a:lnTo>
                  <a:pt x="422" y="572"/>
                </a:lnTo>
                <a:lnTo>
                  <a:pt x="422" y="530"/>
                </a:lnTo>
                <a:moveTo>
                  <a:pt x="401" y="551"/>
                </a:moveTo>
                <a:lnTo>
                  <a:pt x="401" y="551"/>
                </a:lnTo>
                <a:lnTo>
                  <a:pt x="443" y="551"/>
                </a:lnTo>
                <a:moveTo>
                  <a:pt x="432" y="369"/>
                </a:moveTo>
                <a:lnTo>
                  <a:pt x="432" y="369"/>
                </a:lnTo>
                <a:lnTo>
                  <a:pt x="432" y="327"/>
                </a:lnTo>
                <a:moveTo>
                  <a:pt x="411" y="348"/>
                </a:moveTo>
                <a:lnTo>
                  <a:pt x="411" y="348"/>
                </a:lnTo>
                <a:lnTo>
                  <a:pt x="453" y="348"/>
                </a:lnTo>
                <a:moveTo>
                  <a:pt x="442" y="185"/>
                </a:moveTo>
                <a:lnTo>
                  <a:pt x="442" y="185"/>
                </a:lnTo>
                <a:lnTo>
                  <a:pt x="442" y="143"/>
                </a:lnTo>
                <a:moveTo>
                  <a:pt x="421" y="164"/>
                </a:moveTo>
                <a:lnTo>
                  <a:pt x="421" y="164"/>
                </a:lnTo>
                <a:lnTo>
                  <a:pt x="463" y="164"/>
                </a:lnTo>
                <a:moveTo>
                  <a:pt x="452" y="209"/>
                </a:moveTo>
                <a:lnTo>
                  <a:pt x="452" y="209"/>
                </a:lnTo>
                <a:lnTo>
                  <a:pt x="452" y="167"/>
                </a:lnTo>
                <a:moveTo>
                  <a:pt x="431" y="188"/>
                </a:moveTo>
                <a:lnTo>
                  <a:pt x="431" y="188"/>
                </a:lnTo>
                <a:lnTo>
                  <a:pt x="473" y="188"/>
                </a:lnTo>
                <a:moveTo>
                  <a:pt x="132" y="51"/>
                </a:moveTo>
                <a:lnTo>
                  <a:pt x="132" y="51"/>
                </a:lnTo>
                <a:lnTo>
                  <a:pt x="132" y="9"/>
                </a:lnTo>
                <a:moveTo>
                  <a:pt x="111" y="30"/>
                </a:moveTo>
                <a:lnTo>
                  <a:pt x="111" y="30"/>
                </a:lnTo>
                <a:lnTo>
                  <a:pt x="153" y="30"/>
                </a:lnTo>
              </a:path>
            </a:pathLst>
          </a:custGeom>
          <a:noFill/>
          <a:ln w="4763" cap="flat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3" name="Line 106"/>
          <p:cNvSpPr>
            <a:spLocks noChangeShapeType="1"/>
          </p:cNvSpPr>
          <p:nvPr/>
        </p:nvSpPr>
        <p:spPr bwMode="auto">
          <a:xfrm>
            <a:off x="5292484" y="2944628"/>
            <a:ext cx="0" cy="0"/>
          </a:xfrm>
          <a:prstGeom prst="line">
            <a:avLst/>
          </a:prstGeom>
          <a:noFill/>
          <a:ln w="47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4" name="Rectangle 107"/>
          <p:cNvSpPr>
            <a:spLocks noChangeArrowheads="1"/>
          </p:cNvSpPr>
          <p:nvPr/>
        </p:nvSpPr>
        <p:spPr bwMode="auto">
          <a:xfrm>
            <a:off x="4499992" y="2848428"/>
            <a:ext cx="7801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Garamond" pitchFamily="18" charset="0"/>
                <a:cs typeface="Arial" pitchFamily="34" charset="0"/>
              </a:rPr>
              <a:t>MCSOX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115" name="Line 108"/>
          <p:cNvSpPr>
            <a:spLocks noChangeShapeType="1"/>
          </p:cNvSpPr>
          <p:nvPr/>
        </p:nvSpPr>
        <p:spPr bwMode="auto">
          <a:xfrm>
            <a:off x="5292484" y="3003630"/>
            <a:ext cx="0" cy="0"/>
          </a:xfrm>
          <a:prstGeom prst="line">
            <a:avLst/>
          </a:prstGeom>
          <a:noFill/>
          <a:ln w="47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6" name="Freeform 109"/>
          <p:cNvSpPr>
            <a:spLocks noEditPoints="1"/>
          </p:cNvSpPr>
          <p:nvPr/>
        </p:nvSpPr>
        <p:spPr bwMode="auto">
          <a:xfrm>
            <a:off x="5365243" y="2241732"/>
            <a:ext cx="631026" cy="728549"/>
          </a:xfrm>
          <a:custGeom>
            <a:avLst/>
            <a:gdLst>
              <a:gd name="T0" fmla="*/ 0 w 494"/>
              <a:gd name="T1" fmla="*/ 567 h 588"/>
              <a:gd name="T2" fmla="*/ 0 w 494"/>
              <a:gd name="T3" fmla="*/ 567 h 588"/>
              <a:gd name="T4" fmla="*/ 266 w 494"/>
              <a:gd name="T5" fmla="*/ 567 h 588"/>
              <a:gd name="T6" fmla="*/ 0 w 494"/>
              <a:gd name="T7" fmla="*/ 546 h 588"/>
              <a:gd name="T8" fmla="*/ 0 w 494"/>
              <a:gd name="T9" fmla="*/ 546 h 588"/>
              <a:gd name="T10" fmla="*/ 0 w 494"/>
              <a:gd name="T11" fmla="*/ 587 h 588"/>
              <a:gd name="T12" fmla="*/ 266 w 494"/>
              <a:gd name="T13" fmla="*/ 546 h 588"/>
              <a:gd name="T14" fmla="*/ 266 w 494"/>
              <a:gd name="T15" fmla="*/ 546 h 588"/>
              <a:gd name="T16" fmla="*/ 266 w 494"/>
              <a:gd name="T17" fmla="*/ 587 h 588"/>
              <a:gd name="T18" fmla="*/ 465 w 494"/>
              <a:gd name="T19" fmla="*/ 411 h 588"/>
              <a:gd name="T20" fmla="*/ 465 w 494"/>
              <a:gd name="T21" fmla="*/ 411 h 588"/>
              <a:gd name="T22" fmla="*/ 465 w 494"/>
              <a:gd name="T23" fmla="*/ 245 h 588"/>
              <a:gd name="T24" fmla="*/ 444 w 494"/>
              <a:gd name="T25" fmla="*/ 411 h 588"/>
              <a:gd name="T26" fmla="*/ 444 w 494"/>
              <a:gd name="T27" fmla="*/ 411 h 588"/>
              <a:gd name="T28" fmla="*/ 486 w 494"/>
              <a:gd name="T29" fmla="*/ 411 h 588"/>
              <a:gd name="T30" fmla="*/ 444 w 494"/>
              <a:gd name="T31" fmla="*/ 245 h 588"/>
              <a:gd name="T32" fmla="*/ 444 w 494"/>
              <a:gd name="T33" fmla="*/ 245 h 588"/>
              <a:gd name="T34" fmla="*/ 486 w 494"/>
              <a:gd name="T35" fmla="*/ 245 h 588"/>
              <a:gd name="T36" fmla="*/ 473 w 494"/>
              <a:gd name="T37" fmla="*/ 178 h 588"/>
              <a:gd name="T38" fmla="*/ 473 w 494"/>
              <a:gd name="T39" fmla="*/ 178 h 588"/>
              <a:gd name="T40" fmla="*/ 473 w 494"/>
              <a:gd name="T41" fmla="*/ 0 h 588"/>
              <a:gd name="T42" fmla="*/ 452 w 494"/>
              <a:gd name="T43" fmla="*/ 178 h 588"/>
              <a:gd name="T44" fmla="*/ 452 w 494"/>
              <a:gd name="T45" fmla="*/ 178 h 588"/>
              <a:gd name="T46" fmla="*/ 494 w 494"/>
              <a:gd name="T47" fmla="*/ 178 h 588"/>
              <a:gd name="T48" fmla="*/ 452 w 494"/>
              <a:gd name="T49" fmla="*/ 0 h 588"/>
              <a:gd name="T50" fmla="*/ 452 w 494"/>
              <a:gd name="T51" fmla="*/ 0 h 588"/>
              <a:gd name="T52" fmla="*/ 494 w 494"/>
              <a:gd name="T53" fmla="*/ 0 h 588"/>
              <a:gd name="T54" fmla="*/ 465 w 494"/>
              <a:gd name="T55" fmla="*/ 349 h 588"/>
              <a:gd name="T56" fmla="*/ 465 w 494"/>
              <a:gd name="T57" fmla="*/ 349 h 588"/>
              <a:gd name="T58" fmla="*/ 465 w 494"/>
              <a:gd name="T59" fmla="*/ 307 h 588"/>
              <a:gd name="T60" fmla="*/ 444 w 494"/>
              <a:gd name="T61" fmla="*/ 328 h 588"/>
              <a:gd name="T62" fmla="*/ 444 w 494"/>
              <a:gd name="T63" fmla="*/ 328 h 588"/>
              <a:gd name="T64" fmla="*/ 486 w 494"/>
              <a:gd name="T65" fmla="*/ 328 h 588"/>
              <a:gd name="T66" fmla="*/ 473 w 494"/>
              <a:gd name="T67" fmla="*/ 110 h 588"/>
              <a:gd name="T68" fmla="*/ 473 w 494"/>
              <a:gd name="T69" fmla="*/ 110 h 588"/>
              <a:gd name="T70" fmla="*/ 473 w 494"/>
              <a:gd name="T71" fmla="*/ 68 h 588"/>
              <a:gd name="T72" fmla="*/ 452 w 494"/>
              <a:gd name="T73" fmla="*/ 89 h 588"/>
              <a:gd name="T74" fmla="*/ 452 w 494"/>
              <a:gd name="T75" fmla="*/ 89 h 588"/>
              <a:gd name="T76" fmla="*/ 494 w 494"/>
              <a:gd name="T77" fmla="*/ 89 h 588"/>
              <a:gd name="T78" fmla="*/ 132 w 494"/>
              <a:gd name="T79" fmla="*/ 588 h 588"/>
              <a:gd name="T80" fmla="*/ 132 w 494"/>
              <a:gd name="T81" fmla="*/ 588 h 588"/>
              <a:gd name="T82" fmla="*/ 132 w 494"/>
              <a:gd name="T83" fmla="*/ 546 h 588"/>
              <a:gd name="T84" fmla="*/ 111 w 494"/>
              <a:gd name="T85" fmla="*/ 567 h 588"/>
              <a:gd name="T86" fmla="*/ 111 w 494"/>
              <a:gd name="T87" fmla="*/ 567 h 588"/>
              <a:gd name="T88" fmla="*/ 153 w 494"/>
              <a:gd name="T89" fmla="*/ 567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4" h="588">
                <a:moveTo>
                  <a:pt x="0" y="567"/>
                </a:moveTo>
                <a:lnTo>
                  <a:pt x="0" y="567"/>
                </a:lnTo>
                <a:lnTo>
                  <a:pt x="266" y="567"/>
                </a:lnTo>
                <a:moveTo>
                  <a:pt x="0" y="546"/>
                </a:moveTo>
                <a:lnTo>
                  <a:pt x="0" y="546"/>
                </a:lnTo>
                <a:lnTo>
                  <a:pt x="0" y="587"/>
                </a:lnTo>
                <a:moveTo>
                  <a:pt x="266" y="546"/>
                </a:moveTo>
                <a:lnTo>
                  <a:pt x="266" y="546"/>
                </a:lnTo>
                <a:lnTo>
                  <a:pt x="266" y="587"/>
                </a:lnTo>
                <a:moveTo>
                  <a:pt x="465" y="411"/>
                </a:moveTo>
                <a:lnTo>
                  <a:pt x="465" y="411"/>
                </a:lnTo>
                <a:lnTo>
                  <a:pt x="465" y="245"/>
                </a:lnTo>
                <a:moveTo>
                  <a:pt x="444" y="411"/>
                </a:moveTo>
                <a:lnTo>
                  <a:pt x="444" y="411"/>
                </a:lnTo>
                <a:lnTo>
                  <a:pt x="486" y="411"/>
                </a:lnTo>
                <a:moveTo>
                  <a:pt x="444" y="245"/>
                </a:moveTo>
                <a:lnTo>
                  <a:pt x="444" y="245"/>
                </a:lnTo>
                <a:lnTo>
                  <a:pt x="486" y="245"/>
                </a:lnTo>
                <a:moveTo>
                  <a:pt x="473" y="178"/>
                </a:moveTo>
                <a:lnTo>
                  <a:pt x="473" y="178"/>
                </a:lnTo>
                <a:lnTo>
                  <a:pt x="473" y="0"/>
                </a:lnTo>
                <a:moveTo>
                  <a:pt x="452" y="178"/>
                </a:moveTo>
                <a:lnTo>
                  <a:pt x="452" y="178"/>
                </a:lnTo>
                <a:lnTo>
                  <a:pt x="494" y="178"/>
                </a:lnTo>
                <a:moveTo>
                  <a:pt x="452" y="0"/>
                </a:moveTo>
                <a:lnTo>
                  <a:pt x="452" y="0"/>
                </a:lnTo>
                <a:lnTo>
                  <a:pt x="494" y="0"/>
                </a:lnTo>
                <a:moveTo>
                  <a:pt x="465" y="349"/>
                </a:moveTo>
                <a:lnTo>
                  <a:pt x="465" y="349"/>
                </a:lnTo>
                <a:lnTo>
                  <a:pt x="465" y="307"/>
                </a:lnTo>
                <a:moveTo>
                  <a:pt x="444" y="328"/>
                </a:moveTo>
                <a:lnTo>
                  <a:pt x="444" y="328"/>
                </a:lnTo>
                <a:lnTo>
                  <a:pt x="486" y="328"/>
                </a:lnTo>
                <a:moveTo>
                  <a:pt x="473" y="110"/>
                </a:moveTo>
                <a:lnTo>
                  <a:pt x="473" y="110"/>
                </a:lnTo>
                <a:lnTo>
                  <a:pt x="473" y="68"/>
                </a:lnTo>
                <a:moveTo>
                  <a:pt x="452" y="89"/>
                </a:moveTo>
                <a:lnTo>
                  <a:pt x="452" y="89"/>
                </a:lnTo>
                <a:lnTo>
                  <a:pt x="494" y="89"/>
                </a:lnTo>
                <a:moveTo>
                  <a:pt x="132" y="588"/>
                </a:moveTo>
                <a:lnTo>
                  <a:pt x="132" y="588"/>
                </a:lnTo>
                <a:lnTo>
                  <a:pt x="132" y="546"/>
                </a:lnTo>
                <a:moveTo>
                  <a:pt x="111" y="567"/>
                </a:moveTo>
                <a:lnTo>
                  <a:pt x="111" y="567"/>
                </a:lnTo>
                <a:lnTo>
                  <a:pt x="153" y="567"/>
                </a:lnTo>
              </a:path>
            </a:pathLst>
          </a:custGeom>
          <a:noFill/>
          <a:ln w="4763" cap="flat">
            <a:solidFill>
              <a:srgbClr val="FF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7" name="Freeform 110"/>
          <p:cNvSpPr>
            <a:spLocks/>
          </p:cNvSpPr>
          <p:nvPr/>
        </p:nvSpPr>
        <p:spPr bwMode="auto">
          <a:xfrm>
            <a:off x="1605550" y="1531141"/>
            <a:ext cx="4701601" cy="3355428"/>
          </a:xfrm>
          <a:custGeom>
            <a:avLst/>
            <a:gdLst>
              <a:gd name="T0" fmla="*/ 0 w 3680"/>
              <a:gd name="T1" fmla="*/ 2706 h 2706"/>
              <a:gd name="T2" fmla="*/ 0 w 3680"/>
              <a:gd name="T3" fmla="*/ 2706 h 2706"/>
              <a:gd name="T4" fmla="*/ 3680 w 3680"/>
              <a:gd name="T5" fmla="*/ 2706 h 2706"/>
              <a:gd name="T6" fmla="*/ 3680 w 3680"/>
              <a:gd name="T7" fmla="*/ 0 h 2706"/>
              <a:gd name="T8" fmla="*/ 0 w 3680"/>
              <a:gd name="T9" fmla="*/ 0 h 2706"/>
              <a:gd name="T10" fmla="*/ 0 w 3680"/>
              <a:gd name="T11" fmla="*/ 2706 h 2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80" h="2706">
                <a:moveTo>
                  <a:pt x="0" y="2706"/>
                </a:moveTo>
                <a:lnTo>
                  <a:pt x="0" y="2706"/>
                </a:lnTo>
                <a:lnTo>
                  <a:pt x="3680" y="2706"/>
                </a:lnTo>
                <a:lnTo>
                  <a:pt x="3680" y="0"/>
                </a:lnTo>
                <a:lnTo>
                  <a:pt x="0" y="0"/>
                </a:lnTo>
                <a:lnTo>
                  <a:pt x="0" y="2706"/>
                </a:lnTo>
                <a:close/>
              </a:path>
            </a:pathLst>
          </a:custGeom>
          <a:noFill/>
          <a:ln w="9525" cap="flat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-35496" y="5373216"/>
            <a:ext cx="9144000" cy="136286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0" tIns="45705" rIns="91410" bIns="45705"/>
          <a:lstStyle>
            <a:lvl1pPr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65000"/>
              <a:buFont typeface="Wingdings" charset="0"/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Need to replace existing triplet magnets with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+mn-lt"/>
                <a:sym typeface="Wingdings" charset="0"/>
              </a:rPr>
              <a:t>radiation hard system (shielding!) such that the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sym typeface="Wingdings" charset="0"/>
              </a:rPr>
              <a:t>new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sym typeface="Wingdings" charset="0"/>
              </a:rPr>
              <a:t>magnet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sym typeface="Wingdings" charset="0"/>
              </a:rPr>
              <a:t>coils receive a similar radiation dose at 10 times higher integrated luminosity!</a:t>
            </a:r>
            <a:endParaRPr lang="en-US" baseline="30000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738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68816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447" y="968375"/>
            <a:ext cx="5791200" cy="1447800"/>
          </a:xfrm>
        </p:spPr>
        <p:txBody>
          <a:bodyPr>
            <a:normAutofit/>
          </a:bodyPr>
          <a:lstStyle/>
          <a:p>
            <a:pPr>
              <a:buClrTx/>
              <a:defRPr/>
            </a:pPr>
            <a:r>
              <a:rPr lang="en-GB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LHC triplet: </a:t>
            </a:r>
          </a:p>
          <a:p>
            <a:pPr marL="0" indent="0">
              <a:buFont typeface="Wingdings" charset="0"/>
              <a:buNone/>
              <a:defRPr/>
            </a:pPr>
            <a:r>
              <a:rPr lang="en-GB" sz="2000" dirty="0"/>
              <a:t> </a:t>
            </a:r>
            <a:r>
              <a:rPr lang="en-GB" sz="2000" dirty="0" smtClean="0"/>
              <a:t>        </a:t>
            </a:r>
            <a:r>
              <a:rPr lang="en-GB" sz="2200" dirty="0" smtClean="0">
                <a:latin typeface="Calibri"/>
                <a:cs typeface="Calibri"/>
              </a:rPr>
              <a:t>210 T/m, 70 mm bore aperture</a:t>
            </a:r>
          </a:p>
          <a:p>
            <a:pPr marL="578358" lvl="1" indent="-285750">
              <a:buFont typeface="Wingdings" panose="05000000000000000000" pitchFamily="2" charset="2"/>
              <a:buChar char="Ø"/>
              <a:defRPr/>
            </a:pPr>
            <a:r>
              <a:rPr lang="en-GB" sz="2200" dirty="0" smtClean="0">
                <a:solidFill>
                  <a:srgbClr val="FFC70D"/>
                </a:solidFill>
                <a:latin typeface="Calibri"/>
                <a:cs typeface="Calibri"/>
                <a:sym typeface="Wingdings"/>
              </a:rPr>
              <a:t>8 T @ coil (limit of </a:t>
            </a:r>
            <a:r>
              <a:rPr lang="en-GB" sz="2200" dirty="0" err="1" smtClean="0">
                <a:solidFill>
                  <a:srgbClr val="FFC70D"/>
                </a:solidFill>
                <a:latin typeface="Calibri"/>
                <a:cs typeface="Calibri"/>
                <a:sym typeface="Wingdings"/>
              </a:rPr>
              <a:t>NbTi</a:t>
            </a:r>
            <a:r>
              <a:rPr lang="en-GB" sz="2200" dirty="0" smtClean="0">
                <a:solidFill>
                  <a:srgbClr val="FFC70D"/>
                </a:solidFill>
                <a:latin typeface="Calibri"/>
                <a:cs typeface="Calibri"/>
                <a:sym typeface="Wingdings"/>
              </a:rPr>
              <a:t> tech.)</a:t>
            </a:r>
            <a:endParaRPr lang="en-GB" sz="2200" dirty="0" smtClean="0">
              <a:solidFill>
                <a:srgbClr val="FFC70D"/>
              </a:solidFill>
              <a:latin typeface="Calibri"/>
              <a:cs typeface="Calibri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127848" y="4892967"/>
            <a:ext cx="16764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Calibri"/>
                <a:ea typeface="+mn-ea"/>
                <a:cs typeface="+mn-cs"/>
              </a:rPr>
              <a:t>US-LARP MQXF magnet design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Calibri"/>
                <a:ea typeface="+mn-ea"/>
                <a:cs typeface="+mn-cs"/>
              </a:rPr>
              <a:t>Based on Nb</a:t>
            </a:r>
            <a:r>
              <a:rPr lang="en-US" sz="1800" baseline="-25000" dirty="0">
                <a:solidFill>
                  <a:schemeClr val="bg1">
                    <a:lumMod val="85000"/>
                  </a:schemeClr>
                </a:solidFill>
                <a:latin typeface="Calibri"/>
                <a:ea typeface="+mn-ea"/>
                <a:cs typeface="+mn-cs"/>
              </a:rPr>
              <a:t>3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Calibri"/>
                <a:ea typeface="+mn-ea"/>
                <a:cs typeface="+mn-cs"/>
              </a:rPr>
              <a:t>Sn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Calibri"/>
                <a:ea typeface="+mn-ea"/>
                <a:cs typeface="+mn-cs"/>
              </a:rPr>
              <a:t>technology</a:t>
            </a: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76944" y="4725144"/>
            <a:ext cx="5791200" cy="1920409"/>
          </a:xfrm>
          <a:prstGeom prst="rect">
            <a:avLst/>
          </a:prstGeom>
        </p:spPr>
        <p:txBody>
          <a:bodyPr tIns="0" bIns="0">
            <a:normAutofit fontScale="62500" lnSpcReduction="20000"/>
          </a:bodyPr>
          <a:lstStyle>
            <a:lvl1pPr marL="228600" indent="-228600" algn="l" defTabSz="4572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0089B5"/>
              </a:buClr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rgbClr val="0089B5"/>
              </a:buClr>
              <a:buSzPct val="95000"/>
              <a:buFont typeface="Arial"/>
              <a:buChar char="•"/>
              <a:defRPr sz="32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89B5"/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28600" algn="l" defTabSz="4572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89B5"/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GB" sz="3500" dirty="0" smtClean="0">
                <a:solidFill>
                  <a:schemeClr val="bg1">
                    <a:lumMod val="85000"/>
                  </a:schemeClr>
                </a:solidFill>
                <a:effectLst/>
                <a:sym typeface="Wingdings"/>
              </a:rPr>
              <a:t>ceramic type material (fragile)</a:t>
            </a:r>
            <a:endParaRPr lang="en-GB" sz="3500" dirty="0">
              <a:solidFill>
                <a:schemeClr val="bg1">
                  <a:lumMod val="85000"/>
                </a:schemeClr>
              </a:solidFill>
              <a:effectLst/>
              <a:sym typeface="Wingdings"/>
            </a:endParaRPr>
          </a:p>
          <a:p>
            <a:pPr lvl="2" fontAlgn="auto">
              <a:spcAft>
                <a:spcPts val="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en-GB" sz="3500" dirty="0" smtClean="0">
                <a:solidFill>
                  <a:schemeClr val="bg1">
                    <a:lumMod val="85000"/>
                  </a:schemeClr>
                </a:solidFill>
                <a:effectLst/>
                <a:sym typeface="Wingdings"/>
              </a:rPr>
              <a:t> ca. 25 year development for this </a:t>
            </a:r>
          </a:p>
          <a:p>
            <a:pPr marL="457200" lvl="2" indent="0" fontAlgn="auto">
              <a:spcAft>
                <a:spcPts val="0"/>
              </a:spcAft>
              <a:buClrTx/>
              <a:buNone/>
              <a:defRPr/>
            </a:pPr>
            <a:r>
              <a:rPr lang="en-GB" sz="3500" dirty="0">
                <a:solidFill>
                  <a:schemeClr val="bg1">
                    <a:lumMod val="85000"/>
                  </a:schemeClr>
                </a:solidFill>
                <a:effectLst/>
                <a:sym typeface="Wingdings"/>
              </a:rPr>
              <a:t> </a:t>
            </a:r>
            <a:r>
              <a:rPr lang="en-GB" sz="3500" dirty="0" smtClean="0">
                <a:solidFill>
                  <a:schemeClr val="bg1">
                    <a:lumMod val="85000"/>
                  </a:schemeClr>
                </a:solidFill>
                <a:effectLst/>
                <a:sym typeface="Wingdings"/>
              </a:rPr>
              <a:t>    new magnet technology</a:t>
            </a:r>
            <a:r>
              <a:rPr lang="en-GB" sz="4000" dirty="0" smtClean="0">
                <a:solidFill>
                  <a:schemeClr val="bg1">
                    <a:lumMod val="85000"/>
                  </a:schemeClr>
                </a:solidFill>
                <a:effectLst/>
                <a:sym typeface="Wingdings"/>
              </a:rPr>
              <a:t>!</a:t>
            </a:r>
            <a:endParaRPr lang="en-GB" sz="4000" dirty="0" smtClean="0">
              <a:solidFill>
                <a:schemeClr val="bg1">
                  <a:lumMod val="85000"/>
                </a:schemeClr>
              </a:solidFill>
              <a:effectLst/>
            </a:endParaRPr>
          </a:p>
          <a:p>
            <a:pPr lvl="1" fontAlgn="auto"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GB" sz="3500" dirty="0" smtClean="0">
                <a:solidFill>
                  <a:schemeClr val="bg1">
                    <a:lumMod val="85000"/>
                  </a:schemeClr>
                </a:solidFill>
                <a:effectLst/>
              </a:rPr>
              <a:t>US-LARP – CERN collaboration</a:t>
            </a:r>
          </a:p>
          <a:p>
            <a:pPr marL="228600" lvl="1" indent="0" fontAlgn="auto">
              <a:spcAft>
                <a:spcPts val="0"/>
              </a:spcAft>
              <a:buClrTx/>
              <a:buNone/>
              <a:defRPr/>
            </a:pPr>
            <a:r>
              <a:rPr lang="en-GB" sz="3500" dirty="0" smtClean="0">
                <a:solidFill>
                  <a:schemeClr val="bg1">
                    <a:lumMod val="85000"/>
                  </a:schemeClr>
                </a:solidFill>
                <a:effectLst/>
              </a:rPr>
              <a:t>    (</a:t>
            </a:r>
            <a:r>
              <a:rPr lang="en-GB" sz="3500" b="1" dirty="0" smtClean="0">
                <a:solidFill>
                  <a:schemeClr val="bg1">
                    <a:lumMod val="85000"/>
                  </a:schemeClr>
                </a:solidFill>
                <a:effectLst/>
              </a:rPr>
              <a:t>L</a:t>
            </a:r>
            <a:r>
              <a:rPr lang="en-GB" sz="3500" dirty="0" smtClean="0">
                <a:solidFill>
                  <a:schemeClr val="bg1">
                    <a:lumMod val="85000"/>
                  </a:schemeClr>
                </a:solidFill>
                <a:effectLst/>
              </a:rPr>
              <a:t>HC </a:t>
            </a:r>
            <a:r>
              <a:rPr lang="en-GB" sz="3500" b="1" dirty="0" smtClean="0">
                <a:solidFill>
                  <a:schemeClr val="bg1">
                    <a:lumMod val="85000"/>
                  </a:schemeClr>
                </a:solidFill>
                <a:effectLst/>
              </a:rPr>
              <a:t>A</a:t>
            </a:r>
            <a:r>
              <a:rPr lang="en-GB" sz="3500" dirty="0" smtClean="0">
                <a:solidFill>
                  <a:schemeClr val="bg1">
                    <a:lumMod val="85000"/>
                  </a:schemeClr>
                </a:solidFill>
                <a:effectLst/>
              </a:rPr>
              <a:t>cc. </a:t>
            </a:r>
            <a:r>
              <a:rPr lang="en-GB" sz="3500" b="1" dirty="0" smtClean="0">
                <a:solidFill>
                  <a:schemeClr val="bg1">
                    <a:lumMod val="85000"/>
                  </a:schemeClr>
                </a:solidFill>
                <a:effectLst/>
              </a:rPr>
              <a:t>R</a:t>
            </a:r>
            <a:r>
              <a:rPr lang="en-GB" sz="3500" dirty="0" smtClean="0">
                <a:solidFill>
                  <a:schemeClr val="bg1">
                    <a:lumMod val="85000"/>
                  </a:schemeClr>
                </a:solidFill>
                <a:effectLst/>
              </a:rPr>
              <a:t>esearch </a:t>
            </a:r>
            <a:r>
              <a:rPr lang="en-GB" sz="3500" b="1" dirty="0" smtClean="0">
                <a:solidFill>
                  <a:schemeClr val="bg1">
                    <a:lumMod val="85000"/>
                  </a:schemeClr>
                </a:solidFill>
                <a:effectLst/>
              </a:rPr>
              <a:t>P</a:t>
            </a:r>
            <a:r>
              <a:rPr lang="en-GB" sz="3500" dirty="0" smtClean="0">
                <a:solidFill>
                  <a:schemeClr val="bg1">
                    <a:lumMod val="85000"/>
                  </a:schemeClr>
                </a:solidFill>
                <a:effectLst/>
              </a:rPr>
              <a:t>rogram)</a:t>
            </a:r>
          </a:p>
          <a:p>
            <a:pPr fontAlgn="auto">
              <a:spcAft>
                <a:spcPts val="0"/>
              </a:spcAft>
              <a:defRPr/>
            </a:pPr>
            <a:endParaRPr lang="en-GB" sz="2800" dirty="0" smtClean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63500" dist="63500" dir="2700000" algn="tl" rotWithShape="0">
                  <a:prstClr val="white">
                    <a:lumMod val="75000"/>
                    <a:alpha val="50000"/>
                  </a:prstClr>
                </a:outerShdw>
              </a:effectLst>
              <a:latin typeface="Calibri"/>
            </a:endParaRPr>
          </a:p>
          <a:p>
            <a:pPr lvl="1" fontAlgn="auto">
              <a:spcAft>
                <a:spcPts val="0"/>
              </a:spcAft>
              <a:defRPr/>
            </a:pPr>
            <a:endParaRPr lang="en-GB" sz="2800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63500" dist="63500" dir="2700000" algn="tl" rotWithShape="0">
                  <a:prstClr val="white">
                    <a:lumMod val="75000"/>
                    <a:alpha val="50000"/>
                  </a:prstClr>
                </a:outerShdw>
              </a:effectLst>
              <a:latin typeface="Calibri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76944" y="2276474"/>
            <a:ext cx="5791200" cy="2616492"/>
          </a:xfrm>
          <a:prstGeom prst="rect">
            <a:avLst/>
          </a:prstGeom>
        </p:spPr>
        <p:txBody>
          <a:bodyPr tIns="0" bIns="0">
            <a:normAutofit fontScale="62500" lnSpcReduction="20000"/>
          </a:bodyPr>
          <a:lstStyle>
            <a:lvl1pPr marL="228600" indent="-228600" algn="l" defTabSz="4572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0089B5"/>
              </a:buClr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rgbClr val="0089B5"/>
              </a:buClr>
              <a:buSzPct val="95000"/>
              <a:buFont typeface="Arial"/>
              <a:buChar char="•"/>
              <a:defRPr sz="32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89B5"/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28600" algn="l" defTabSz="4572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89B5"/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GB" sz="3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 HL-LHC triplet: 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GB" sz="40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</a:rPr>
              <a:t>     </a:t>
            </a:r>
            <a:r>
              <a:rPr lang="en-GB" sz="3500" dirty="0" smtClean="0">
                <a:solidFill>
                  <a:schemeClr val="bg1">
                    <a:lumMod val="85000"/>
                  </a:schemeClr>
                </a:solidFill>
                <a:effectLst/>
              </a:rPr>
              <a:t>140 T/m, 150 mm coil aperture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GB" sz="3500" dirty="0" smtClean="0">
                <a:solidFill>
                  <a:schemeClr val="bg1">
                    <a:lumMod val="85000"/>
                  </a:schemeClr>
                </a:solidFill>
                <a:effectLst/>
              </a:rPr>
              <a:t>      - more focal strength: β</a:t>
            </a:r>
            <a:r>
              <a:rPr lang="en-GB" sz="3500" baseline="30000" dirty="0" smtClean="0">
                <a:solidFill>
                  <a:schemeClr val="bg1">
                    <a:lumMod val="85000"/>
                  </a:schemeClr>
                </a:solidFill>
                <a:effectLst/>
              </a:rPr>
              <a:t>*</a:t>
            </a:r>
            <a:r>
              <a:rPr lang="en-GB" sz="3500" dirty="0" smtClean="0">
                <a:solidFill>
                  <a:schemeClr val="bg1">
                    <a:lumMod val="85000"/>
                  </a:schemeClr>
                </a:solidFill>
                <a:effectLst/>
              </a:rPr>
              <a:t> 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GB" sz="3500" dirty="0" smtClean="0">
                <a:solidFill>
                  <a:schemeClr val="bg1">
                    <a:lumMod val="85000"/>
                  </a:schemeClr>
                </a:solidFill>
                <a:effectLst/>
              </a:rPr>
              <a:t>      - crossing angle, shielding</a:t>
            </a:r>
          </a:p>
          <a:p>
            <a:pPr lvl="1" fontAlgn="auto">
              <a:spcAft>
                <a:spcPts val="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en-GB" sz="3500" dirty="0" smtClean="0">
                <a:solidFill>
                  <a:srgbClr val="FFC70D"/>
                </a:solidFill>
                <a:effectLst/>
                <a:sym typeface="Wingdings"/>
              </a:rPr>
              <a:t> ca. 12 T @ coil  30% longer</a:t>
            </a:r>
          </a:p>
          <a:p>
            <a:pPr lvl="1" fontAlgn="auto">
              <a:spcAft>
                <a:spcPts val="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en-GB" sz="3600" dirty="0">
                <a:solidFill>
                  <a:srgbClr val="FFC70D"/>
                </a:solidFill>
                <a:effectLst/>
              </a:rPr>
              <a:t>Requires Nb</a:t>
            </a:r>
            <a:r>
              <a:rPr lang="en-GB" sz="3600" baseline="-25000" dirty="0">
                <a:solidFill>
                  <a:srgbClr val="FFC70D"/>
                </a:solidFill>
                <a:effectLst/>
              </a:rPr>
              <a:t>3</a:t>
            </a:r>
            <a:r>
              <a:rPr lang="en-GB" sz="3600" dirty="0">
                <a:solidFill>
                  <a:srgbClr val="FFC70D"/>
                </a:solidFill>
                <a:effectLst/>
              </a:rPr>
              <a:t>Sn </a:t>
            </a:r>
            <a:r>
              <a:rPr lang="en-GB" sz="3600" dirty="0" smtClean="0">
                <a:solidFill>
                  <a:srgbClr val="FFC70D"/>
                </a:solidFill>
                <a:effectLst/>
              </a:rPr>
              <a:t>technology</a:t>
            </a:r>
            <a:endParaRPr lang="en-GB" sz="3600" dirty="0">
              <a:solidFill>
                <a:srgbClr val="FFC70D"/>
              </a:solidFill>
              <a:effectLst/>
            </a:endParaRPr>
          </a:p>
        </p:txBody>
      </p:sp>
      <p:sp>
        <p:nvSpPr>
          <p:cNvPr id="2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86800" y="6537960"/>
            <a:ext cx="457200" cy="320040"/>
          </a:xfrm>
        </p:spPr>
        <p:txBody>
          <a:bodyPr/>
          <a:lstStyle/>
          <a:p>
            <a:fld id="{0FA004B2-1541-5046-B6F2-22AF56585712}" type="slidenum">
              <a:rPr lang="en-US" smtClean="0"/>
              <a:t>15</a:t>
            </a:fld>
            <a:endParaRPr lang="en-US" dirty="0"/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39952" y="1268760"/>
            <a:ext cx="5164664" cy="309634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44" y="116632"/>
            <a:ext cx="9247584" cy="681264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FFC70D"/>
                </a:solidFill>
              </a:rPr>
              <a:t>Squeezing the beams: High Field SC </a:t>
            </a:r>
            <a:r>
              <a:rPr lang="en-GB" sz="3600" dirty="0" smtClean="0">
                <a:solidFill>
                  <a:srgbClr val="FFC70D"/>
                </a:solidFill>
              </a:rPr>
              <a:t>Magnets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98895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274" y="68729"/>
            <a:ext cx="9132342" cy="104435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LHC low-β </a:t>
            </a:r>
            <a:r>
              <a:rPr lang="en-GB" dirty="0" smtClean="0"/>
              <a:t>quads</a:t>
            </a:r>
            <a:r>
              <a:rPr lang="en-GB" dirty="0"/>
              <a:t>: steps </a:t>
            </a:r>
            <a:r>
              <a:rPr lang="en-GB" dirty="0" smtClean="0"/>
              <a:t>in magnet technology from </a:t>
            </a:r>
            <a:r>
              <a:rPr lang="en-GB" dirty="0"/>
              <a:t>LHC toward HL-LHC </a:t>
            </a:r>
          </a:p>
        </p:txBody>
      </p:sp>
      <p:pic>
        <p:nvPicPr>
          <p:cNvPr id="3" name="Content Placeholder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736" y="3770048"/>
            <a:ext cx="2448216" cy="244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12874"/>
            <a:ext cx="2696446" cy="269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331" y="1541497"/>
            <a:ext cx="2040673" cy="204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735" y="1620182"/>
            <a:ext cx="1888153" cy="188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599" y="2192585"/>
            <a:ext cx="20881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H" sz="1400" b="1" dirty="0" smtClean="0">
                <a:solidFill>
                  <a:schemeClr val="bg1">
                    <a:lumMod val="85000"/>
                  </a:schemeClr>
                </a:solidFill>
              </a:rPr>
              <a:t>LHC (USA &amp; JP, 5-6 m)</a:t>
            </a:r>
          </a:p>
          <a:p>
            <a:pPr algn="r"/>
            <a:r>
              <a:rPr lang="fr-CH" sz="1400" b="1" dirty="0" smtClean="0">
                <a:solidFill>
                  <a:srgbClr val="FFC000"/>
                </a:solidFill>
                <a:sym typeface="Symbol"/>
              </a:rPr>
              <a:t>70 mm, </a:t>
            </a:r>
            <a:r>
              <a:rPr lang="fr-CH" sz="1400" b="1" dirty="0" err="1" smtClean="0">
                <a:solidFill>
                  <a:srgbClr val="FFC000"/>
                </a:solidFill>
                <a:sym typeface="Symbol"/>
              </a:rPr>
              <a:t>B</a:t>
            </a:r>
            <a:r>
              <a:rPr lang="fr-CH" sz="1400" b="1" baseline="-25000" dirty="0" err="1" smtClean="0">
                <a:solidFill>
                  <a:srgbClr val="FFC000"/>
                </a:solidFill>
                <a:sym typeface="Symbol"/>
              </a:rPr>
              <a:t>peak</a:t>
            </a:r>
            <a:r>
              <a:rPr lang="fr-CH" sz="1400" b="1" dirty="0" smtClean="0">
                <a:solidFill>
                  <a:srgbClr val="FFC000"/>
                </a:solidFill>
                <a:sym typeface="Symbol"/>
              </a:rPr>
              <a:t> 8 T</a:t>
            </a:r>
          </a:p>
          <a:p>
            <a:pPr algn="r"/>
            <a:r>
              <a:rPr lang="fr-CH" sz="1400" b="1" dirty="0" smtClean="0">
                <a:solidFill>
                  <a:schemeClr val="bg1">
                    <a:lumMod val="85000"/>
                  </a:schemeClr>
                </a:solidFill>
                <a:sym typeface="Symbol"/>
              </a:rPr>
              <a:t>1992-2005</a:t>
            </a:r>
            <a:endParaRPr lang="en-GB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75004" y="2192501"/>
            <a:ext cx="19943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 smtClean="0">
                <a:solidFill>
                  <a:schemeClr val="bg1">
                    <a:lumMod val="85000"/>
                  </a:schemeClr>
                </a:solidFill>
              </a:rPr>
              <a:t>LARP TQS &amp; LQ (4m)</a:t>
            </a:r>
          </a:p>
          <a:p>
            <a:r>
              <a:rPr lang="fr-CH" sz="1400" b="1" dirty="0" smtClean="0">
                <a:solidFill>
                  <a:srgbClr val="FFC000"/>
                </a:solidFill>
                <a:sym typeface="Symbol"/>
              </a:rPr>
              <a:t>90 mm, </a:t>
            </a:r>
            <a:r>
              <a:rPr lang="fr-CH" sz="1400" b="1" dirty="0" err="1" smtClean="0">
                <a:solidFill>
                  <a:srgbClr val="FFC000"/>
                </a:solidFill>
                <a:sym typeface="Symbol"/>
              </a:rPr>
              <a:t>B</a:t>
            </a:r>
            <a:r>
              <a:rPr lang="fr-CH" sz="1400" b="1" baseline="-25000" dirty="0" err="1" smtClean="0">
                <a:solidFill>
                  <a:srgbClr val="FFC000"/>
                </a:solidFill>
                <a:sym typeface="Symbol"/>
              </a:rPr>
              <a:t>peak</a:t>
            </a:r>
            <a:r>
              <a:rPr lang="fr-CH" sz="1400" b="1" dirty="0" smtClean="0">
                <a:solidFill>
                  <a:srgbClr val="FFC000"/>
                </a:solidFill>
                <a:sym typeface="Symbol"/>
              </a:rPr>
              <a:t> 11 T</a:t>
            </a:r>
          </a:p>
          <a:p>
            <a:r>
              <a:rPr lang="fr-CH" sz="1400" b="1" dirty="0" smtClean="0">
                <a:solidFill>
                  <a:schemeClr val="bg1">
                    <a:lumMod val="85000"/>
                  </a:schemeClr>
                </a:solidFill>
                <a:sym typeface="Symbol"/>
              </a:rPr>
              <a:t>2004-2010</a:t>
            </a:r>
            <a:endParaRPr lang="en-GB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80528" y="4077072"/>
            <a:ext cx="1944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400" b="1" dirty="0" smtClean="0">
                <a:solidFill>
                  <a:schemeClr val="bg1">
                    <a:lumMod val="85000"/>
                  </a:schemeClr>
                </a:solidFill>
              </a:rPr>
              <a:t>LARP HQ </a:t>
            </a:r>
          </a:p>
          <a:p>
            <a:pPr algn="r"/>
            <a:r>
              <a:rPr lang="fr-CH" sz="1400" b="1" dirty="0" smtClean="0">
                <a:solidFill>
                  <a:srgbClr val="FFC000"/>
                </a:solidFill>
                <a:sym typeface="Symbol"/>
              </a:rPr>
              <a:t>120 mm,B</a:t>
            </a:r>
            <a:r>
              <a:rPr lang="fr-CH" sz="1400" b="1" baseline="-25000" dirty="0" smtClean="0">
                <a:solidFill>
                  <a:srgbClr val="FFC000"/>
                </a:solidFill>
                <a:sym typeface="Symbol"/>
              </a:rPr>
              <a:t>peak</a:t>
            </a:r>
            <a:r>
              <a:rPr lang="fr-CH" sz="1400" b="1" dirty="0" smtClean="0">
                <a:solidFill>
                  <a:srgbClr val="FFC000"/>
                </a:solidFill>
                <a:sym typeface="Symbol"/>
              </a:rPr>
              <a:t>12T</a:t>
            </a:r>
          </a:p>
          <a:p>
            <a:pPr algn="r"/>
            <a:r>
              <a:rPr lang="fr-CH" sz="1400" b="1" dirty="0" smtClean="0">
                <a:solidFill>
                  <a:schemeClr val="bg1">
                    <a:lumMod val="85000"/>
                  </a:schemeClr>
                </a:solidFill>
                <a:sym typeface="Symbol"/>
              </a:rPr>
              <a:t>2008-2014</a:t>
            </a:r>
            <a:endParaRPr lang="en-GB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6296" y="4365104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solidFill>
                  <a:schemeClr val="bg1">
                    <a:lumMod val="85000"/>
                  </a:schemeClr>
                </a:solidFill>
                <a:sym typeface="Symbol"/>
              </a:rPr>
              <a:t>LARP &amp; CERN MQXF</a:t>
            </a:r>
          </a:p>
          <a:p>
            <a:pPr algn="ctr"/>
            <a:r>
              <a:rPr lang="fr-CH" sz="1400" b="1" dirty="0" smtClean="0">
                <a:solidFill>
                  <a:srgbClr val="FFC000"/>
                </a:solidFill>
                <a:sym typeface="Symbol"/>
              </a:rPr>
              <a:t>150 mm,</a:t>
            </a:r>
          </a:p>
          <a:p>
            <a:pPr algn="ctr"/>
            <a:r>
              <a:rPr lang="fr-CH" sz="1400" b="1" dirty="0" err="1" smtClean="0">
                <a:solidFill>
                  <a:srgbClr val="FFC000"/>
                </a:solidFill>
                <a:sym typeface="Symbol"/>
              </a:rPr>
              <a:t>B</a:t>
            </a:r>
            <a:r>
              <a:rPr lang="fr-CH" sz="1400" b="1" baseline="-25000" dirty="0" err="1" smtClean="0">
                <a:solidFill>
                  <a:srgbClr val="FFC000"/>
                </a:solidFill>
                <a:sym typeface="Symbol"/>
              </a:rPr>
              <a:t>peak</a:t>
            </a:r>
            <a:r>
              <a:rPr lang="fr-CH" sz="1400" b="1" dirty="0" smtClean="0">
                <a:solidFill>
                  <a:srgbClr val="FFC000"/>
                </a:solidFill>
                <a:sym typeface="Symbol"/>
              </a:rPr>
              <a:t> 12.1 T</a:t>
            </a:r>
          </a:p>
          <a:p>
            <a:pPr algn="ctr"/>
            <a:r>
              <a:rPr lang="fr-CH" sz="1400" b="1" dirty="0" smtClean="0">
                <a:solidFill>
                  <a:schemeClr val="bg1">
                    <a:lumMod val="85000"/>
                  </a:schemeClr>
                </a:solidFill>
                <a:sym typeface="Symbol"/>
              </a:rPr>
              <a:t>2013-2020</a:t>
            </a:r>
            <a:endParaRPr lang="en-GB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Right Arrow 10"/>
          <p:cNvSpPr>
            <a:spLocks noChangeAspect="1"/>
          </p:cNvSpPr>
          <p:nvPr/>
        </p:nvSpPr>
        <p:spPr>
          <a:xfrm>
            <a:off x="4211960" y="2359609"/>
            <a:ext cx="831648" cy="4119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>
            <a:spLocks noChangeAspect="1"/>
          </p:cNvSpPr>
          <p:nvPr/>
        </p:nvSpPr>
        <p:spPr>
          <a:xfrm rot="8999955">
            <a:off x="3943861" y="3351318"/>
            <a:ext cx="1239787" cy="4119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34" descr="http://hilumilhc.web.cern.ch/HiLumiLHC/images/partners_logos/FNAL-log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04158"/>
            <a:ext cx="123825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IGH ENERGY ACCELERATOR RESEARCH ORGANIZATION. KEK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86"/>
          <a:stretch/>
        </p:blipFill>
        <p:spPr bwMode="auto">
          <a:xfrm>
            <a:off x="3174719" y="1340768"/>
            <a:ext cx="901170" cy="40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288" y="1556792"/>
            <a:ext cx="523509" cy="68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68171" y="5517232"/>
            <a:ext cx="523509" cy="68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6296" y="3573016"/>
            <a:ext cx="523509" cy="68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16</a:t>
            </a:fld>
            <a:endParaRPr lang="en-US"/>
          </a:p>
        </p:txBody>
      </p:sp>
      <p:sp>
        <p:nvSpPr>
          <p:cNvPr id="22" name="Right Arrow 21"/>
          <p:cNvSpPr>
            <a:spLocks noChangeAspect="1"/>
          </p:cNvSpPr>
          <p:nvPr/>
        </p:nvSpPr>
        <p:spPr>
          <a:xfrm>
            <a:off x="4139952" y="4725144"/>
            <a:ext cx="506548" cy="4027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24" y="3611488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75856" y="6341258"/>
            <a:ext cx="2518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Superconducting coils</a:t>
            </a:r>
            <a:endParaRPr lang="en-GB" sz="2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2915788" y="5319212"/>
            <a:ext cx="997576" cy="990108"/>
          </a:xfrm>
          <a:prstGeom prst="straightConnector1">
            <a:avLst/>
          </a:prstGeom>
          <a:ln w="38100">
            <a:solidFill>
              <a:srgbClr val="FFC70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3203848" y="5013177"/>
            <a:ext cx="872040" cy="1296143"/>
          </a:xfrm>
          <a:prstGeom prst="straightConnector1">
            <a:avLst/>
          </a:prstGeom>
          <a:ln w="38100">
            <a:solidFill>
              <a:srgbClr val="FFC70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860032" y="5013177"/>
            <a:ext cx="576064" cy="1333593"/>
          </a:xfrm>
          <a:prstGeom prst="straightConnector1">
            <a:avLst/>
          </a:prstGeom>
          <a:ln w="38100">
            <a:solidFill>
              <a:srgbClr val="FFC70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220072" y="5319212"/>
            <a:ext cx="700151" cy="1027558"/>
          </a:xfrm>
          <a:prstGeom prst="straightConnector1">
            <a:avLst/>
          </a:prstGeom>
          <a:ln w="38100">
            <a:solidFill>
              <a:srgbClr val="FFC70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84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 animBg="1"/>
      <p:bldP spid="22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2656" y="882004"/>
            <a:ext cx="2821473" cy="212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559463" y="3012624"/>
            <a:ext cx="3451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  <a:latin typeface="Calibri"/>
              </a:rPr>
              <a:t>0.7 mm, 108/127 stack RRP from </a:t>
            </a:r>
            <a:r>
              <a:rPr lang="en-GB" sz="1400" b="1" dirty="0" smtClean="0">
                <a:solidFill>
                  <a:schemeClr val="bg1">
                    <a:lumMod val="85000"/>
                  </a:schemeClr>
                </a:solidFill>
                <a:latin typeface="Calibri"/>
              </a:rPr>
              <a:t>Oxford OST</a:t>
            </a:r>
          </a:p>
        </p:txBody>
      </p:sp>
      <p:pic>
        <p:nvPicPr>
          <p:cNvPr id="16" name="Picture 15" descr="Round Sub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0876" y="3474289"/>
            <a:ext cx="2855629" cy="211808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747398" y="5612878"/>
            <a:ext cx="3184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  <a:latin typeface="Calibri"/>
              </a:rPr>
              <a:t>1 mm, 192 tubes PIT from </a:t>
            </a:r>
            <a:r>
              <a:rPr lang="en-GB" sz="1400" b="1" dirty="0" smtClean="0">
                <a:solidFill>
                  <a:schemeClr val="bg1">
                    <a:lumMod val="85000"/>
                  </a:schemeClr>
                </a:solidFill>
                <a:latin typeface="Calibri"/>
              </a:rPr>
              <a:t>Bruker EAS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01222" y="83456"/>
            <a:ext cx="7772400" cy="700663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GB" sz="3600" dirty="0" smtClean="0">
                <a:solidFill>
                  <a:srgbClr val="FFC70D"/>
                </a:solidFill>
              </a:rPr>
              <a:t>The « new » material : </a:t>
            </a:r>
            <a:r>
              <a:rPr lang="en-GB" sz="3600" dirty="0" err="1" smtClean="0">
                <a:solidFill>
                  <a:srgbClr val="FFC70D"/>
                </a:solidFill>
              </a:rPr>
              <a:t>Nb</a:t>
            </a:r>
            <a:r>
              <a:rPr lang="en-GB" sz="3600" baseline="-25000" dirty="0" err="1" smtClean="0">
                <a:solidFill>
                  <a:srgbClr val="FFC70D"/>
                </a:solidFill>
              </a:rPr>
              <a:t>3</a:t>
            </a:r>
            <a:r>
              <a:rPr lang="en-GB" sz="3600" dirty="0" err="1" smtClean="0">
                <a:solidFill>
                  <a:srgbClr val="FFC70D"/>
                </a:solidFill>
              </a:rPr>
              <a:t>Sn</a:t>
            </a:r>
            <a:endParaRPr lang="en-GB" sz="3600" dirty="0" smtClean="0">
              <a:solidFill>
                <a:srgbClr val="FFC70D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921780"/>
            <a:ext cx="545195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Times New Roman" pitchFamily="18" charset="0"/>
              <a:buChar char="‒"/>
            </a:pPr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Recent 23.4 T (1 GHz) NMR Magnet for spectroscopy in Nb</a:t>
            </a:r>
            <a:r>
              <a:rPr lang="en-GB" sz="2400" baseline="-25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3</a:t>
            </a:r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Sn (and </a:t>
            </a:r>
            <a:r>
              <a:rPr lang="en-GB" sz="2400" dirty="0" err="1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Nb</a:t>
            </a:r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-Ti). </a:t>
            </a:r>
          </a:p>
          <a:p>
            <a:pPr marL="342900" indent="-342900">
              <a:buFont typeface="Times New Roman" pitchFamily="18" charset="0"/>
              <a:buChar char="‒"/>
            </a:pPr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15-20 tons/year for NMR and HF solenoids. </a:t>
            </a:r>
            <a:endParaRPr lang="en-GB" sz="2400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lvl="1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Experimental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MRI is taking off</a:t>
            </a:r>
          </a:p>
          <a:p>
            <a:pPr marL="342900" indent="-342900">
              <a:buFont typeface="Times New Roman" pitchFamily="18" charset="0"/>
              <a:buChar char="‒"/>
            </a:pPr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ITER: 500 tons in 2010-2015! </a:t>
            </a:r>
          </a:p>
          <a:p>
            <a:pPr marL="361950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It is comparable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to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LHC: </a:t>
            </a:r>
          </a:p>
          <a:p>
            <a:pPr marL="647700" indent="-285750">
              <a:buFont typeface="Arial" panose="020B0604020202020204" pitchFamily="34" charset="0"/>
              <a:buChar char="•"/>
            </a:pPr>
            <a:r>
              <a:rPr lang="en-GB" sz="2000" i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1200 </a:t>
            </a:r>
            <a:r>
              <a:rPr lang="en-GB" sz="2000" i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tons </a:t>
            </a:r>
            <a:r>
              <a:rPr lang="en-GB" sz="2000" i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of </a:t>
            </a:r>
            <a:r>
              <a:rPr lang="en-GB" sz="2000" i="1" dirty="0" err="1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Nb-Ti</a:t>
            </a:r>
            <a:r>
              <a:rPr lang="en-GB" sz="2000" i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endParaRPr lang="en-GB" sz="2000" i="1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marL="647700" indent="-285750">
              <a:buFont typeface="Arial" panose="020B0604020202020204" pitchFamily="34" charset="0"/>
              <a:buChar char="•"/>
            </a:pPr>
            <a:r>
              <a:rPr lang="en-GB" sz="2000" i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HL-LHC </a:t>
            </a:r>
            <a:r>
              <a:rPr lang="en-GB" sz="2000" i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will require only 20 tons </a:t>
            </a:r>
            <a:r>
              <a:rPr lang="en-GB" sz="2000" i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of </a:t>
            </a:r>
            <a:r>
              <a:rPr lang="en-GB" sz="2000" i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Nb</a:t>
            </a:r>
            <a:r>
              <a:rPr lang="en-GB" sz="2000" i="1" baseline="-25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3</a:t>
            </a:r>
            <a:r>
              <a:rPr lang="en-GB" sz="2000" i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Sn </a:t>
            </a:r>
          </a:p>
          <a:p>
            <a:pPr marL="342900" indent="-342900">
              <a:buFont typeface="Times New Roman" pitchFamily="18" charset="0"/>
              <a:buChar char="‒"/>
            </a:pPr>
            <a:endParaRPr lang="en-GB" sz="1400" dirty="0" smtClean="0">
              <a:latin typeface="+mn-lt"/>
            </a:endParaRPr>
          </a:p>
          <a:p>
            <a:pPr marL="342900" indent="-342900">
              <a:buFont typeface="Times New Roman" pitchFamily="18" charset="0"/>
              <a:buChar char="‒"/>
            </a:pPr>
            <a:r>
              <a:rPr lang="en-GB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HEP ITD (Internal Tin Diffusion):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High </a:t>
            </a:r>
            <a:r>
              <a:rPr lang="en-GB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Jc</a:t>
            </a:r>
            <a:r>
              <a:rPr lang="en-GB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., 3xJc ITER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Large filament (50 </a:t>
            </a:r>
            <a:r>
              <a:rPr lang="en-GB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Calibri"/>
              </a:rPr>
              <a:t>µm), large coupling current...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Calibri"/>
              </a:rPr>
              <a:t>Cost is 5 times LHC </a:t>
            </a:r>
            <a:r>
              <a:rPr lang="en-GB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Calibri"/>
              </a:rPr>
              <a:t>Nb</a:t>
            </a:r>
            <a:r>
              <a:rPr lang="en-GB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Calibri"/>
              </a:rPr>
              <a:t>-Ti</a:t>
            </a:r>
            <a:endParaRPr lang="en-GB" sz="2400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CAFF2-80D6-E445-B7A0-D67A1074A27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9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504" y="908720"/>
            <a:ext cx="8830756" cy="5568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dirty="0">
                <a:solidFill>
                  <a:srgbClr val="FFC70D"/>
                </a:solidFill>
              </a:rPr>
              <a:t>High Field SC Magnets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7ACE7-79EF-3E47-8E84-797C15E3C8E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2696"/>
            <a:ext cx="8820471" cy="587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8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44624"/>
            <a:ext cx="8398708" cy="1044352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C70D"/>
                </a:solidFill>
              </a:rPr>
              <a:t>R2E </a:t>
            </a:r>
            <a:r>
              <a:rPr lang="en-GB" dirty="0" smtClean="0">
                <a:solidFill>
                  <a:srgbClr val="FFC70D"/>
                </a:solidFill>
              </a:rPr>
              <a:t>SEU </a:t>
            </a:r>
            <a:r>
              <a:rPr lang="en-GB" dirty="0">
                <a:solidFill>
                  <a:srgbClr val="FFC70D"/>
                </a:solidFill>
              </a:rPr>
              <a:t>Failure </a:t>
            </a:r>
            <a:r>
              <a:rPr lang="en-GB" dirty="0" smtClean="0">
                <a:solidFill>
                  <a:srgbClr val="FFC70D"/>
                </a:solidFill>
              </a:rPr>
              <a:t>Analysis – Actions</a:t>
            </a:r>
            <a:br>
              <a:rPr lang="en-GB" dirty="0" smtClean="0">
                <a:solidFill>
                  <a:srgbClr val="FFC70D"/>
                </a:solidFill>
              </a:rPr>
            </a:br>
            <a:r>
              <a:rPr lang="en-GB" sz="2200" dirty="0" smtClean="0">
                <a:solidFill>
                  <a:srgbClr val="FFC70D"/>
                </a:solidFill>
              </a:rPr>
              <a:t>(R2E= Radiation to Electronics ;  SEU = Single Event Upset)</a:t>
            </a:r>
            <a:endParaRPr lang="en-GB" sz="2200" dirty="0">
              <a:solidFill>
                <a:srgbClr val="FFC70D"/>
              </a:solidFill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5393384" y="1189038"/>
            <a:ext cx="3702992" cy="54417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q"/>
              <a:defRPr sz="2000">
                <a:solidFill>
                  <a:srgbClr val="000099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q"/>
              <a:defRPr sz="2000">
                <a:solidFill>
                  <a:srgbClr val="6666FF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q"/>
              <a:defRPr sz="2000">
                <a:solidFill>
                  <a:srgbClr val="6666FF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q"/>
              <a:defRPr sz="2000">
                <a:solidFill>
                  <a:srgbClr val="6666FF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q"/>
              <a:defRPr sz="2000">
                <a:solidFill>
                  <a:srgbClr val="6666FF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9pPr>
          </a:lstStyle>
          <a:p>
            <a:pPr>
              <a:lnSpc>
                <a:spcPts val="28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en-US" sz="2400" b="1" kern="0" dirty="0">
                <a:solidFill>
                  <a:srgbClr val="FFC70D"/>
                </a:solidFill>
              </a:rPr>
              <a:t>2008-2011</a:t>
            </a:r>
          </a:p>
          <a:p>
            <a:pPr marL="540000" lvl="1" indent="-432000">
              <a:lnSpc>
                <a:spcPts val="28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en-US" sz="1800" kern="0" dirty="0">
                <a:solidFill>
                  <a:schemeClr val="bg1">
                    <a:lumMod val="85000"/>
                  </a:schemeClr>
                </a:solidFill>
              </a:rPr>
              <a:t>Analyze and mitigate all safety relevant cases and limit global impact</a:t>
            </a:r>
          </a:p>
          <a:p>
            <a:pPr>
              <a:lnSpc>
                <a:spcPts val="28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en-US" sz="2400" b="1" kern="0" dirty="0">
                <a:solidFill>
                  <a:srgbClr val="FFC70D"/>
                </a:solidFill>
              </a:rPr>
              <a:t>2011-2012</a:t>
            </a:r>
          </a:p>
          <a:p>
            <a:pPr marL="540000" lvl="1" indent="-432000">
              <a:lnSpc>
                <a:spcPts val="28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en-US" sz="1800" kern="0" dirty="0">
                <a:solidFill>
                  <a:schemeClr val="bg1">
                    <a:lumMod val="85000"/>
                  </a:schemeClr>
                </a:solidFill>
              </a:rPr>
              <a:t>Focus on </a:t>
            </a:r>
            <a:r>
              <a:rPr lang="en-US" sz="1800" kern="0" dirty="0" smtClean="0">
                <a:solidFill>
                  <a:schemeClr val="bg1">
                    <a:lumMod val="85000"/>
                  </a:schemeClr>
                </a:solidFill>
              </a:rPr>
              <a:t>equipment with long downtimes; provide shielding</a:t>
            </a:r>
            <a:endParaRPr lang="en-US" sz="1800" kern="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ts val="28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en-US" sz="2400" b="1" kern="0" dirty="0">
                <a:solidFill>
                  <a:srgbClr val="FFC70D"/>
                </a:solidFill>
              </a:rPr>
              <a:t>LS1 (2013/2014)</a:t>
            </a:r>
          </a:p>
          <a:p>
            <a:pPr marL="540000" lvl="1" indent="-432000">
              <a:lnSpc>
                <a:spcPts val="28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en-US" sz="1800" kern="0" dirty="0" smtClean="0">
                <a:solidFill>
                  <a:schemeClr val="bg1">
                    <a:lumMod val="85000"/>
                  </a:schemeClr>
                </a:solidFill>
              </a:rPr>
              <a:t>Relocation of power converters</a:t>
            </a:r>
            <a:endParaRPr lang="en-US" sz="2400" b="1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ts val="28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en-US" sz="2400" b="1" kern="0" dirty="0">
                <a:solidFill>
                  <a:srgbClr val="FFC70D"/>
                </a:solidFill>
              </a:rPr>
              <a:t>LS1 </a:t>
            </a:r>
            <a:r>
              <a:rPr lang="en-US" sz="2400" b="1" kern="0" dirty="0" smtClean="0">
                <a:solidFill>
                  <a:srgbClr val="FFC70D"/>
                </a:solidFill>
              </a:rPr>
              <a:t>– LS2:</a:t>
            </a:r>
            <a:endParaRPr lang="en-US" sz="2400" b="1" kern="0" dirty="0">
              <a:solidFill>
                <a:srgbClr val="FFC70D"/>
              </a:solidFill>
            </a:endParaRPr>
          </a:p>
          <a:p>
            <a:pPr marL="540000" lvl="1" indent="-432000">
              <a:lnSpc>
                <a:spcPts val="28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en-US" sz="1800" kern="0" dirty="0" smtClean="0">
                <a:solidFill>
                  <a:schemeClr val="bg1">
                    <a:lumMod val="85000"/>
                  </a:schemeClr>
                </a:solidFill>
              </a:rPr>
              <a:t>Equipment Upgrades</a:t>
            </a:r>
            <a:endParaRPr lang="en-US" sz="2400" b="1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ts val="28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en-US" sz="2400" b="1" kern="0" dirty="0" smtClean="0">
                <a:solidFill>
                  <a:srgbClr val="FFC70D"/>
                </a:solidFill>
              </a:rPr>
              <a:t>LS3 -&gt; HL-LHC</a:t>
            </a:r>
            <a:endParaRPr lang="en-US" sz="2400" b="1" kern="0" dirty="0">
              <a:solidFill>
                <a:srgbClr val="FFC70D"/>
              </a:solidFill>
            </a:endParaRPr>
          </a:p>
          <a:p>
            <a:pPr marL="540000" lvl="1" indent="-432000">
              <a:lnSpc>
                <a:spcPts val="28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en-US" sz="1800" kern="0" dirty="0" smtClean="0">
                <a:solidFill>
                  <a:schemeClr val="bg1">
                    <a:lumMod val="85000"/>
                  </a:schemeClr>
                </a:solidFill>
              </a:rPr>
              <a:t>Remove all sensitive equipment from underground installations </a:t>
            </a:r>
            <a:endParaRPr lang="en-US" sz="1800" kern="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295776"/>
            <a:ext cx="5091113" cy="484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Straight Connector 24"/>
          <p:cNvCxnSpPr/>
          <p:nvPr/>
        </p:nvCxnSpPr>
        <p:spPr>
          <a:xfrm flipV="1">
            <a:off x="865179" y="1447800"/>
            <a:ext cx="460680" cy="40833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16590890">
            <a:off x="408149" y="3082542"/>
            <a:ext cx="1670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b="1" kern="0" dirty="0">
                <a:solidFill>
                  <a:srgbClr val="C00000"/>
                </a:solidFill>
              </a:rPr>
              <a:t>~12 dumps / fb</a:t>
            </a:r>
            <a:r>
              <a:rPr lang="en-US" sz="1600" b="1" kern="0" baseline="30000" dirty="0">
                <a:solidFill>
                  <a:srgbClr val="C00000"/>
                </a:solidFill>
              </a:rPr>
              <a:t>-1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82978" y="1353670"/>
            <a:ext cx="1099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b="1" kern="0" dirty="0">
                <a:solidFill>
                  <a:srgbClr val="C00000"/>
                </a:solidFill>
              </a:rPr>
              <a:t>~400 h</a:t>
            </a:r>
            <a:br>
              <a:rPr lang="en-US" sz="1600" b="1" kern="0" dirty="0">
                <a:solidFill>
                  <a:srgbClr val="C00000"/>
                </a:solidFill>
              </a:rPr>
            </a:br>
            <a:r>
              <a:rPr lang="en-US" sz="1600" b="1" kern="0" dirty="0">
                <a:solidFill>
                  <a:srgbClr val="C00000"/>
                </a:solidFill>
              </a:rPr>
              <a:t>Downtime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865179" y="1349654"/>
            <a:ext cx="2173467" cy="418149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12891" y="1950227"/>
            <a:ext cx="1099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b="1" kern="0" dirty="0">
                <a:solidFill>
                  <a:srgbClr val="00007D"/>
                </a:solidFill>
              </a:rPr>
              <a:t>~250 h</a:t>
            </a:r>
            <a:br>
              <a:rPr lang="en-US" sz="1600" b="1" kern="0" dirty="0">
                <a:solidFill>
                  <a:srgbClr val="00007D"/>
                </a:solidFill>
              </a:rPr>
            </a:br>
            <a:r>
              <a:rPr lang="en-US" sz="1600" b="1" kern="0" dirty="0">
                <a:solidFill>
                  <a:srgbClr val="00007D"/>
                </a:solidFill>
              </a:rPr>
              <a:t>Downtime</a:t>
            </a:r>
          </a:p>
        </p:txBody>
      </p:sp>
      <p:sp>
        <p:nvSpPr>
          <p:cNvPr id="31" name="TextBox 30"/>
          <p:cNvSpPr txBox="1"/>
          <p:nvPr/>
        </p:nvSpPr>
        <p:spPr>
          <a:xfrm rot="17773291">
            <a:off x="1043237" y="3234942"/>
            <a:ext cx="1556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b="1" kern="0" dirty="0">
                <a:solidFill>
                  <a:srgbClr val="00007D"/>
                </a:solidFill>
              </a:rPr>
              <a:t>~3 dumps / fb</a:t>
            </a:r>
            <a:r>
              <a:rPr lang="en-US" sz="1600" b="1" kern="0" baseline="30000" dirty="0">
                <a:solidFill>
                  <a:srgbClr val="00007D"/>
                </a:solidFill>
              </a:rPr>
              <a:t>-1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865179" y="4000500"/>
            <a:ext cx="4420926" cy="1530649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Isosceles Triangle 32"/>
          <p:cNvSpPr/>
          <p:nvPr/>
        </p:nvSpPr>
        <p:spPr bwMode="auto">
          <a:xfrm rot="13110422">
            <a:off x="1402447" y="1408709"/>
            <a:ext cx="1805272" cy="4625376"/>
          </a:xfrm>
          <a:prstGeom prst="triangle">
            <a:avLst/>
          </a:prstGeom>
          <a:solidFill>
            <a:schemeClr val="accent1">
              <a:alpha val="5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Isosceles Triangle 33"/>
          <p:cNvSpPr/>
          <p:nvPr/>
        </p:nvSpPr>
        <p:spPr bwMode="auto">
          <a:xfrm rot="14433896">
            <a:off x="1989196" y="2072892"/>
            <a:ext cx="1720164" cy="4625376"/>
          </a:xfrm>
          <a:prstGeom prst="triangle">
            <a:avLst/>
          </a:prstGeom>
          <a:solidFill>
            <a:srgbClr val="00B050">
              <a:alpha val="50000"/>
            </a:srgb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20503351">
            <a:off x="1855327" y="4136940"/>
            <a:ext cx="2569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800" b="1" kern="0" dirty="0">
                <a:solidFill>
                  <a:srgbClr val="006600"/>
                </a:solidFill>
              </a:rPr>
              <a:t>LS1 – LS2 Aiming for </a:t>
            </a:r>
            <a:br>
              <a:rPr lang="en-US" sz="1800" b="1" kern="0" dirty="0">
                <a:solidFill>
                  <a:srgbClr val="006600"/>
                </a:solidFill>
              </a:rPr>
            </a:br>
            <a:r>
              <a:rPr lang="en-US" sz="1800" b="1" kern="0" dirty="0">
                <a:solidFill>
                  <a:srgbClr val="006600"/>
                </a:solidFill>
              </a:rPr>
              <a:t>&lt;0.5 dumps / fb</a:t>
            </a:r>
            <a:r>
              <a:rPr lang="en-US" sz="1800" b="1" kern="0" baseline="30000" dirty="0">
                <a:solidFill>
                  <a:srgbClr val="006600"/>
                </a:solidFill>
              </a:rPr>
              <a:t>-1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856403" y="5247064"/>
            <a:ext cx="4337898" cy="2840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rot="21274640">
            <a:off x="2295666" y="5037254"/>
            <a:ext cx="26452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b="1" kern="0" dirty="0">
                <a:solidFill>
                  <a:srgbClr val="FF0000"/>
                </a:solidFill>
              </a:rPr>
              <a:t>HL-LHC: &lt; 0.1 dumps / fb</a:t>
            </a:r>
            <a:r>
              <a:rPr lang="en-US" sz="1600" b="1" kern="0" baseline="30000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224464" y="2683923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800" b="1" kern="0" dirty="0">
                <a:solidFill>
                  <a:srgbClr val="00007D"/>
                </a:solidFill>
              </a:rPr>
              <a:t>Relocation</a:t>
            </a:r>
            <a:br>
              <a:rPr lang="en-US" sz="1800" b="1" kern="0" dirty="0">
                <a:solidFill>
                  <a:srgbClr val="00007D"/>
                </a:solidFill>
              </a:rPr>
            </a:br>
            <a:r>
              <a:rPr lang="en-US" sz="1800" b="1" kern="0" dirty="0">
                <a:solidFill>
                  <a:srgbClr val="00007D"/>
                </a:solidFill>
              </a:rPr>
              <a:t>&amp; Shielding</a:t>
            </a:r>
            <a:endParaRPr lang="en-US" sz="1800" b="1" kern="0" baseline="30000" dirty="0">
              <a:solidFill>
                <a:srgbClr val="00007D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03733" y="3246371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800" b="1" kern="0" dirty="0">
                <a:solidFill>
                  <a:srgbClr val="003300"/>
                </a:solidFill>
              </a:rPr>
              <a:t>Equipment </a:t>
            </a:r>
            <a:br>
              <a:rPr lang="en-US" sz="1800" b="1" kern="0" dirty="0">
                <a:solidFill>
                  <a:srgbClr val="003300"/>
                </a:solidFill>
              </a:rPr>
            </a:br>
            <a:r>
              <a:rPr lang="en-US" sz="1800" b="1" kern="0" dirty="0">
                <a:solidFill>
                  <a:srgbClr val="003300"/>
                </a:solidFill>
              </a:rPr>
              <a:t>Upgrades</a:t>
            </a:r>
            <a:endParaRPr lang="en-US" sz="1800" b="1" kern="0" baseline="30000" dirty="0">
              <a:solidFill>
                <a:srgbClr val="0033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379041" y="2468418"/>
            <a:ext cx="3454387" cy="224377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b="1" dirty="0" err="1"/>
              <a:t>I</a:t>
            </a:r>
            <a:r>
              <a:rPr lang="fr-CH" sz="2400" b="1" dirty="0" err="1" smtClean="0"/>
              <a:t>mproving</a:t>
            </a:r>
            <a:r>
              <a:rPr lang="fr-CH" sz="2400" b="1" dirty="0" smtClean="0"/>
              <a:t> machine </a:t>
            </a:r>
            <a:r>
              <a:rPr lang="fr-CH" sz="2400" b="1" dirty="0" err="1" smtClean="0"/>
              <a:t>availbility</a:t>
            </a:r>
            <a:r>
              <a:rPr lang="fr-CH" sz="2400" b="1" dirty="0" smtClean="0"/>
              <a:t> in </a:t>
            </a:r>
            <a:r>
              <a:rPr lang="fr-CH" sz="2400" b="1" dirty="0" err="1" smtClean="0"/>
              <a:t>preparation</a:t>
            </a:r>
            <a:r>
              <a:rPr lang="fr-CH" sz="2400" b="1" dirty="0" smtClean="0"/>
              <a:t> of upgrade </a:t>
            </a:r>
            <a:r>
              <a:rPr lang="fr-CH" sz="2400" b="1" dirty="0" err="1" smtClean="0"/>
              <a:t>is</a:t>
            </a:r>
            <a:r>
              <a:rPr lang="fr-CH" sz="2400" b="1" dirty="0" smtClean="0"/>
              <a:t> vital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34788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/>
      <p:bldP spid="31" grpId="0"/>
      <p:bldP spid="33" grpId="0" animBg="1"/>
      <p:bldP spid="34" grpId="0" animBg="1"/>
      <p:bldP spid="35" grpId="0"/>
      <p:bldP spid="37" grpId="0"/>
      <p:bldP spid="39" grpId="0"/>
      <p:bldP spid="40" grpId="0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481060" cy="518457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C70D"/>
                </a:solidFill>
              </a:rPr>
              <a:t>Lecture I</a:t>
            </a:r>
          </a:p>
          <a:p>
            <a:pPr lvl="1"/>
            <a:r>
              <a:rPr lang="en-US" dirty="0" smtClean="0"/>
              <a:t>Physics Motivation for the  HL-LHC</a:t>
            </a:r>
          </a:p>
          <a:p>
            <a:r>
              <a:rPr lang="en-US" dirty="0">
                <a:solidFill>
                  <a:srgbClr val="FFC70D"/>
                </a:solidFill>
              </a:rPr>
              <a:t>Lecture </a:t>
            </a:r>
            <a:r>
              <a:rPr lang="en-US" dirty="0" smtClean="0">
                <a:solidFill>
                  <a:srgbClr val="FFC70D"/>
                </a:solidFill>
              </a:rPr>
              <a:t>II</a:t>
            </a:r>
            <a:endParaRPr lang="en-US" dirty="0" smtClean="0"/>
          </a:p>
          <a:p>
            <a:pPr lvl="1"/>
            <a:r>
              <a:rPr lang="en-US" dirty="0"/>
              <a:t>An overview </a:t>
            </a:r>
            <a:r>
              <a:rPr lang="en-US" dirty="0" smtClean="0"/>
              <a:t>of the High-Luminosity </a:t>
            </a:r>
            <a:r>
              <a:rPr lang="en-US" dirty="0"/>
              <a:t>upgrade of the LHC 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C70D"/>
                </a:solidFill>
              </a:rPr>
              <a:t>Lecture III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erformance </a:t>
            </a:r>
            <a:r>
              <a:rPr lang="en-US" dirty="0"/>
              <a:t>requirements </a:t>
            </a:r>
            <a:r>
              <a:rPr lang="en-US" dirty="0" smtClean="0"/>
              <a:t>and the upgrades of ATLAS and CMS</a:t>
            </a:r>
          </a:p>
          <a:p>
            <a:r>
              <a:rPr lang="en-US" dirty="0">
                <a:solidFill>
                  <a:srgbClr val="FFC70D"/>
                </a:solidFill>
              </a:rPr>
              <a:t>Lecture </a:t>
            </a:r>
            <a:r>
              <a:rPr lang="en-US" dirty="0" smtClean="0">
                <a:solidFill>
                  <a:srgbClr val="FFC70D"/>
                </a:solidFill>
              </a:rPr>
              <a:t>IV</a:t>
            </a:r>
            <a:endParaRPr lang="en-US" dirty="0" smtClean="0"/>
          </a:p>
          <a:p>
            <a:pPr lvl="1"/>
            <a:r>
              <a:rPr lang="en-US" dirty="0" err="1" smtClean="0"/>
              <a:t>Flavour</a:t>
            </a:r>
            <a:r>
              <a:rPr lang="en-US" dirty="0" smtClean="0"/>
              <a:t> Physics and the upgrade of LHCb</a:t>
            </a:r>
            <a:endParaRPr lang="en-US" dirty="0"/>
          </a:p>
          <a:p>
            <a:pPr marL="118872" indent="0">
              <a:buNone/>
            </a:pPr>
            <a:r>
              <a:rPr lang="en-US" dirty="0" smtClean="0"/>
              <a:t> </a:t>
            </a:r>
          </a:p>
          <a:p>
            <a:r>
              <a:rPr lang="en-US" dirty="0">
                <a:solidFill>
                  <a:srgbClr val="FFC70D"/>
                </a:solidFill>
              </a:rPr>
              <a:t>Lecture IV</a:t>
            </a:r>
            <a:endParaRPr lang="en-US" dirty="0"/>
          </a:p>
          <a:p>
            <a:pPr lvl="1"/>
            <a:r>
              <a:rPr lang="en-GB" dirty="0" smtClean="0"/>
              <a:t>Heavy-Ion </a:t>
            </a:r>
            <a:r>
              <a:rPr lang="en-GB" dirty="0"/>
              <a:t>Physics and the ALICE </a:t>
            </a:r>
            <a:r>
              <a:rPr lang="en-GB" dirty="0" smtClean="0"/>
              <a:t>upgrade</a:t>
            </a:r>
            <a:endParaRPr lang="en-US" dirty="0" smtClean="0"/>
          </a:p>
          <a:p>
            <a:r>
              <a:rPr lang="en-US" dirty="0" smtClean="0">
                <a:solidFill>
                  <a:srgbClr val="FFC70D"/>
                </a:solidFill>
              </a:rPr>
              <a:t>Lecture VI</a:t>
            </a:r>
            <a:endParaRPr lang="en-US" dirty="0">
              <a:solidFill>
                <a:srgbClr val="FFC70D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dirty="0" smtClean="0"/>
              <a:t>Challenges and </a:t>
            </a:r>
            <a:r>
              <a:rPr lang="en-US" dirty="0" err="1" smtClean="0"/>
              <a:t>developmets</a:t>
            </a:r>
            <a:r>
              <a:rPr lang="en-US" dirty="0" smtClean="0"/>
              <a:t> in </a:t>
            </a:r>
            <a:r>
              <a:rPr lang="en-US" dirty="0"/>
              <a:t>detector technologies, electronics and computing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7ACE7-79EF-3E47-8E84-797C15E3C8E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93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20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1475" y="-27384"/>
            <a:ext cx="7462604" cy="1044352"/>
          </a:xfrm>
        </p:spPr>
        <p:txBody>
          <a:bodyPr>
            <a:normAutofit/>
          </a:bodyPr>
          <a:lstStyle/>
          <a:p>
            <a:r>
              <a:rPr lang="fr-CH" sz="3600" dirty="0" smtClean="0"/>
              <a:t>Super-</a:t>
            </a:r>
            <a:r>
              <a:rPr lang="fr-CH" sz="3600" dirty="0" err="1" smtClean="0"/>
              <a:t>c</a:t>
            </a:r>
            <a:r>
              <a:rPr lang="fr-CH" sz="3600" dirty="0" err="1" smtClean="0"/>
              <a:t>onducting</a:t>
            </a:r>
            <a:r>
              <a:rPr lang="fr-CH" sz="3600" dirty="0" smtClean="0"/>
              <a:t>  </a:t>
            </a:r>
            <a:r>
              <a:rPr lang="fr-CH" sz="3600" dirty="0" smtClean="0"/>
              <a:t>links</a:t>
            </a:r>
            <a:endParaRPr lang="en-GB" sz="3600" dirty="0"/>
          </a:p>
        </p:txBody>
      </p:sp>
      <p:sp>
        <p:nvSpPr>
          <p:cNvPr id="7" name="Arc 6"/>
          <p:cNvSpPr/>
          <p:nvPr/>
        </p:nvSpPr>
        <p:spPr>
          <a:xfrm rot="255920" flipH="1" flipV="1">
            <a:off x="2356386" y="5129731"/>
            <a:ext cx="3236854" cy="907424"/>
          </a:xfrm>
          <a:prstGeom prst="arc">
            <a:avLst>
              <a:gd name="adj1" fmla="val 13169963"/>
              <a:gd name="adj2" fmla="val 20133032"/>
            </a:avLst>
          </a:prstGeom>
          <a:ln w="4445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c 7"/>
          <p:cNvSpPr/>
          <p:nvPr/>
        </p:nvSpPr>
        <p:spPr>
          <a:xfrm rot="7909834" flipH="1" flipV="1">
            <a:off x="719900" y="2651869"/>
            <a:ext cx="2009045" cy="907424"/>
          </a:xfrm>
          <a:prstGeom prst="arc">
            <a:avLst>
              <a:gd name="adj1" fmla="val 13416251"/>
              <a:gd name="adj2" fmla="val 19252834"/>
            </a:avLst>
          </a:prstGeom>
          <a:ln w="444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c 8"/>
          <p:cNvSpPr/>
          <p:nvPr/>
        </p:nvSpPr>
        <p:spPr>
          <a:xfrm rot="18417317" flipH="1" flipV="1">
            <a:off x="6379072" y="4185256"/>
            <a:ext cx="1841165" cy="907424"/>
          </a:xfrm>
          <a:prstGeom prst="arc">
            <a:avLst>
              <a:gd name="adj1" fmla="val 12753780"/>
              <a:gd name="adj2" fmla="val 19204022"/>
            </a:avLst>
          </a:prstGeom>
          <a:ln w="444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c 9"/>
          <p:cNvSpPr/>
          <p:nvPr/>
        </p:nvSpPr>
        <p:spPr>
          <a:xfrm rot="868990" flipH="1">
            <a:off x="4512080" y="1957992"/>
            <a:ext cx="2343611" cy="495448"/>
          </a:xfrm>
          <a:prstGeom prst="arc">
            <a:avLst>
              <a:gd name="adj1" fmla="val 11973192"/>
              <a:gd name="adj2" fmla="val 20412766"/>
            </a:avLst>
          </a:prstGeom>
          <a:ln w="4445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 descr="POINT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1024" y="3110042"/>
            <a:ext cx="6705600" cy="3429000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>
          <a:xfrm>
            <a:off x="4489956" y="4995992"/>
            <a:ext cx="1143000" cy="228600"/>
          </a:xfrm>
          <a:custGeom>
            <a:avLst/>
            <a:gdLst>
              <a:gd name="connsiteX0" fmla="*/ 722489 w 722489"/>
              <a:gd name="connsiteY0" fmla="*/ 293511 h 293511"/>
              <a:gd name="connsiteX1" fmla="*/ 0 w 722489"/>
              <a:gd name="connsiteY1" fmla="*/ 0 h 293511"/>
              <a:gd name="connsiteX2" fmla="*/ 0 w 722489"/>
              <a:gd name="connsiteY2" fmla="*/ 0 h 293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2489" h="293511">
                <a:moveTo>
                  <a:pt x="722489" y="293511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4489955" y="3776792"/>
            <a:ext cx="2822" cy="1219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185155" y="4843592"/>
            <a:ext cx="228600" cy="76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413755" y="3929192"/>
            <a:ext cx="0" cy="990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3283579" y="3494946"/>
            <a:ext cx="1130176" cy="43424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3499355" y="3395792"/>
            <a:ext cx="990600" cy="3810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169626" y="4037002"/>
            <a:ext cx="1186350" cy="400110"/>
          </a:xfrm>
          <a:prstGeom prst="rect">
            <a:avLst/>
          </a:prstGeom>
          <a:solidFill>
            <a:srgbClr val="FFC70D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  <a:sym typeface="Symbol"/>
              </a:rPr>
              <a:t>150 kA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30" name="Picture 29" descr="POINT5Su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883" y="1220850"/>
            <a:ext cx="2706624" cy="1938528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94" y="1628800"/>
            <a:ext cx="3752990" cy="2395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4084" y="764704"/>
            <a:ext cx="8438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FFC70D"/>
              </a:buClr>
              <a:buFont typeface="Wingdings" panose="05000000000000000000" pitchFamily="2" charset="2"/>
              <a:buChar char="§"/>
            </a:pPr>
            <a:r>
              <a:rPr lang="fr-CH" dirty="0" err="1" smtClean="0">
                <a:solidFill>
                  <a:schemeClr val="bg1">
                    <a:lumMod val="95000"/>
                  </a:schemeClr>
                </a:solidFill>
                <a:latin typeface="+mn-lt"/>
                <a:sym typeface="Symbol"/>
              </a:rPr>
              <a:t>allows</a:t>
            </a:r>
            <a:r>
              <a:rPr lang="fr-CH" dirty="0" smtClean="0">
                <a:solidFill>
                  <a:schemeClr val="bg1">
                    <a:lumMod val="95000"/>
                  </a:schemeClr>
                </a:solidFill>
                <a:latin typeface="+mn-lt"/>
                <a:sym typeface="Symbol"/>
              </a:rPr>
              <a:t> </a:t>
            </a:r>
            <a:r>
              <a:rPr lang="fr-CH" dirty="0">
                <a:solidFill>
                  <a:schemeClr val="bg1">
                    <a:lumMod val="95000"/>
                  </a:schemeClr>
                </a:solidFill>
                <a:latin typeface="+mn-lt"/>
                <a:sym typeface="Symbol"/>
              </a:rPr>
              <a:t>to move P</a:t>
            </a:r>
            <a:r>
              <a:rPr lang="fr-CH" dirty="0" smtClean="0">
                <a:solidFill>
                  <a:schemeClr val="bg1">
                    <a:lumMod val="95000"/>
                  </a:schemeClr>
                </a:solidFill>
                <a:latin typeface="+mn-lt"/>
                <a:sym typeface="Symbol"/>
              </a:rPr>
              <a:t>ower </a:t>
            </a:r>
            <a:r>
              <a:rPr lang="fr-CH" dirty="0" err="1">
                <a:solidFill>
                  <a:schemeClr val="bg1">
                    <a:lumMod val="95000"/>
                  </a:schemeClr>
                </a:solidFill>
                <a:latin typeface="+mn-lt"/>
                <a:sym typeface="Symbol"/>
              </a:rPr>
              <a:t>C</a:t>
            </a:r>
            <a:r>
              <a:rPr lang="fr-CH" dirty="0" err="1" smtClean="0">
                <a:solidFill>
                  <a:schemeClr val="bg1">
                    <a:lumMod val="95000"/>
                  </a:schemeClr>
                </a:solidFill>
                <a:latin typeface="+mn-lt"/>
                <a:sym typeface="Symbol"/>
              </a:rPr>
              <a:t>onverters</a:t>
            </a:r>
            <a:r>
              <a:rPr lang="fr-CH" dirty="0" smtClean="0">
                <a:solidFill>
                  <a:schemeClr val="bg1">
                    <a:lumMod val="95000"/>
                  </a:schemeClr>
                </a:solidFill>
                <a:latin typeface="+mn-lt"/>
                <a:sym typeface="Symbol"/>
              </a:rPr>
              <a:t> and Distribution </a:t>
            </a:r>
            <a:r>
              <a:rPr lang="fr-CH" dirty="0" err="1" smtClean="0">
                <a:solidFill>
                  <a:schemeClr val="bg1">
                    <a:lumMod val="95000"/>
                  </a:schemeClr>
                </a:solidFill>
                <a:latin typeface="+mn-lt"/>
                <a:sym typeface="Symbol"/>
              </a:rPr>
              <a:t>Feed</a:t>
            </a:r>
            <a:r>
              <a:rPr lang="fr-CH" dirty="0" smtClean="0">
                <a:solidFill>
                  <a:schemeClr val="bg1">
                    <a:lumMod val="95000"/>
                  </a:schemeClr>
                </a:solidFill>
                <a:latin typeface="+mn-lt"/>
                <a:sym typeface="Symbol"/>
              </a:rPr>
              <a:t> Boxes 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fr-CH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from</a:t>
            </a:r>
            <a:r>
              <a:rPr lang="fr-CH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fr-CH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tunnel to surface</a:t>
            </a:r>
            <a:endParaRPr lang="en-GB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8406" y="5647378"/>
            <a:ext cx="2689538" cy="829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3753029" y="6093297"/>
            <a:ext cx="1034995" cy="445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" descr="D:\Amalia\Photoes_LHC\0608018_10.jpg"/>
          <p:cNvPicPr>
            <a:picLocks noChangeAspect="1" noChangeArrowheads="1"/>
          </p:cNvPicPr>
          <p:nvPr/>
        </p:nvPicPr>
        <p:blipFill>
          <a:blip r:embed="rId6" cstate="print"/>
          <a:srcRect r="20029"/>
          <a:stretch>
            <a:fillRect/>
          </a:stretch>
        </p:blipFill>
        <p:spPr bwMode="auto">
          <a:xfrm>
            <a:off x="4375984" y="1191205"/>
            <a:ext cx="2932320" cy="2453819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5508104" y="3068960"/>
            <a:ext cx="3629283" cy="1323439"/>
          </a:xfrm>
          <a:prstGeom prst="rect">
            <a:avLst/>
          </a:prstGeom>
          <a:solidFill>
            <a:srgbClr val="FFC70D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sz="2000" b="1" dirty="0" smtClean="0">
                <a:solidFill>
                  <a:schemeClr val="tx1"/>
                </a:solidFill>
              </a:rPr>
              <a:t>1 pair 700 m 50 kA – LS2</a:t>
            </a:r>
          </a:p>
          <a:p>
            <a:r>
              <a:rPr lang="fr-CH" sz="2000" b="1" dirty="0" smtClean="0">
                <a:solidFill>
                  <a:schemeClr val="tx1"/>
                </a:solidFill>
              </a:rPr>
              <a:t>4 pairs 300 m 150 kA (MS)–  LS3 </a:t>
            </a:r>
          </a:p>
          <a:p>
            <a:r>
              <a:rPr lang="fr-CH" sz="2000" b="1" dirty="0" smtClean="0">
                <a:solidFill>
                  <a:schemeClr val="tx1"/>
                </a:solidFill>
              </a:rPr>
              <a:t>4 pairs 300 m 150 kA (IR) – LS3 </a:t>
            </a:r>
            <a:r>
              <a:rPr lang="fr-CH" sz="2000" b="1" dirty="0" err="1" smtClean="0">
                <a:solidFill>
                  <a:schemeClr val="tx1"/>
                </a:solidFill>
              </a:rPr>
              <a:t>tens</a:t>
            </a:r>
            <a:r>
              <a:rPr lang="fr-CH" sz="2000" b="1" dirty="0" smtClean="0">
                <a:solidFill>
                  <a:schemeClr val="tx1"/>
                </a:solidFill>
              </a:rPr>
              <a:t> of 6-18 kA </a:t>
            </a:r>
            <a:r>
              <a:rPr lang="fr-CH" sz="2000" b="1" dirty="0" err="1" smtClean="0">
                <a:solidFill>
                  <a:schemeClr val="tx1"/>
                </a:solidFill>
              </a:rPr>
              <a:t>CLs</a:t>
            </a:r>
            <a:r>
              <a:rPr lang="fr-CH" sz="2000" b="1" dirty="0" smtClean="0">
                <a:solidFill>
                  <a:schemeClr val="tx1"/>
                </a:solidFill>
              </a:rPr>
              <a:t> pairs in HTS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08504" cy="5325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87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747485" y="152400"/>
            <a:ext cx="7939315" cy="6437884"/>
            <a:chOff x="747485" y="152400"/>
            <a:chExt cx="7939315" cy="6437884"/>
          </a:xfrm>
        </p:grpSpPr>
        <p:pic>
          <p:nvPicPr>
            <p:cNvPr id="6" name="Picture 2" descr="D:\Eucas\Foto\1305140_01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5" r="11032" b="4879"/>
            <a:stretch/>
          </p:blipFill>
          <p:spPr bwMode="auto">
            <a:xfrm>
              <a:off x="747485" y="152400"/>
              <a:ext cx="7939315" cy="6437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47485" y="5655226"/>
              <a:ext cx="421301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solidFill>
                    <a:schemeClr val="bg1"/>
                  </a:solidFill>
                </a:rPr>
                <a:t>L = 20 m</a:t>
              </a:r>
              <a:endParaRPr lang="en-GB" sz="2400" b="1" dirty="0">
                <a:solidFill>
                  <a:schemeClr val="bg1"/>
                </a:solidFill>
              </a:endParaRPr>
            </a:p>
            <a:p>
              <a:r>
                <a:rPr lang="en-GB" sz="2400" b="1" dirty="0" smtClean="0">
                  <a:solidFill>
                    <a:schemeClr val="bg1"/>
                  </a:solidFill>
                </a:rPr>
                <a:t>(25</a:t>
              </a:r>
              <a:r>
                <a:rPr lang="en-GB" sz="2400" b="1" dirty="0" smtClean="0">
                  <a:solidFill>
                    <a:schemeClr val="bg1"/>
                  </a:solidFill>
                  <a:sym typeface="Symbol"/>
                </a:rPr>
                <a:t>2) 1 kA @ 25 K, LHC Link P7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564031" y="5805264"/>
            <a:ext cx="3544473" cy="707886"/>
          </a:xfrm>
          <a:prstGeom prst="rect">
            <a:avLst/>
          </a:prstGeom>
          <a:solidFill>
            <a:srgbClr val="FFC70D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sz="2000" b="1" dirty="0" err="1" smtClean="0"/>
              <a:t>Feb</a:t>
            </a:r>
            <a:r>
              <a:rPr lang="fr-CH" sz="2000" b="1" dirty="0" smtClean="0"/>
              <a:t> 2014: World record for HTS transport </a:t>
            </a:r>
            <a:r>
              <a:rPr lang="fr-CH" sz="2000" b="1" dirty="0" err="1" smtClean="0"/>
              <a:t>current</a:t>
            </a:r>
            <a:r>
              <a:rPr lang="fr-CH" sz="2000" b="1" dirty="0" smtClean="0"/>
              <a:t>  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93768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22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938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C70D"/>
                </a:solidFill>
              </a:rPr>
              <a:t>Eliminating Technical Bottlenecks</a:t>
            </a:r>
            <a:br>
              <a:rPr lang="en-US" dirty="0" smtClean="0">
                <a:solidFill>
                  <a:srgbClr val="FFC70D"/>
                </a:solidFill>
              </a:rPr>
            </a:br>
            <a:r>
              <a:rPr lang="en-US" dirty="0" smtClean="0">
                <a:solidFill>
                  <a:srgbClr val="FFC70D"/>
                </a:solidFill>
              </a:rPr>
              <a:t>Cryogenics P4- P1 –P5</a:t>
            </a:r>
            <a:endParaRPr lang="en-US" dirty="0">
              <a:solidFill>
                <a:srgbClr val="FFC70D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564" y="992468"/>
            <a:ext cx="5629672" cy="559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11980" y="1732920"/>
            <a:ext cx="360040" cy="3133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6000" tIns="18000" rIns="36000" bIns="18000" rtlCol="0" anchor="ctr" anchorCtr="0">
            <a:spAutoFit/>
          </a:bodyPr>
          <a:lstStyle/>
          <a:p>
            <a:pPr algn="ctr"/>
            <a:r>
              <a:rPr lang="fr-CH" dirty="0" smtClean="0"/>
              <a:t>IT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1732920"/>
            <a:ext cx="360040" cy="3133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6000" tIns="18000" rIns="36000" bIns="18000" rtlCol="0" anchor="ctr" anchorCtr="0">
            <a:spAutoFit/>
          </a:bodyPr>
          <a:lstStyle/>
          <a:p>
            <a:pPr algn="ctr"/>
            <a:r>
              <a:rPr lang="fr-CH" dirty="0" smtClean="0"/>
              <a:t>IT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5322870"/>
            <a:ext cx="360040" cy="3133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6000" tIns="18000" rIns="36000" bIns="18000" rtlCol="0" anchor="ctr" anchorCtr="0">
            <a:spAutoFit/>
          </a:bodyPr>
          <a:lstStyle/>
          <a:p>
            <a:pPr algn="ctr"/>
            <a:r>
              <a:rPr lang="fr-CH" dirty="0" smtClean="0"/>
              <a:t>IT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309120" y="5322870"/>
            <a:ext cx="360040" cy="3133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6000" tIns="18000" rIns="36000" bIns="18000" rtlCol="0" anchor="ctr" anchorCtr="0">
            <a:spAutoFit/>
          </a:bodyPr>
          <a:lstStyle/>
          <a:p>
            <a:pPr algn="ctr"/>
            <a:r>
              <a:rPr lang="fr-CH" dirty="0" smtClean="0"/>
              <a:t>IT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943012" y="4653260"/>
            <a:ext cx="360040" cy="3133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6000" tIns="18000" rIns="36000" bIns="18000" rtlCol="0" anchor="ctr" anchorCtr="0">
            <a:spAutoFit/>
          </a:bodyPr>
          <a:lstStyle/>
          <a:p>
            <a:pPr algn="ctr"/>
            <a:r>
              <a:rPr lang="fr-CH" dirty="0" smtClean="0"/>
              <a:t>IT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580112" y="5009520"/>
            <a:ext cx="360040" cy="3133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6000" tIns="18000" rIns="36000" bIns="18000" rtlCol="0" anchor="ctr" anchorCtr="0">
            <a:spAutoFit/>
          </a:bodyPr>
          <a:lstStyle/>
          <a:p>
            <a:pPr algn="ctr"/>
            <a:r>
              <a:rPr lang="fr-CH" dirty="0" smtClean="0"/>
              <a:t>IT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449960" y="5009520"/>
            <a:ext cx="360040" cy="3133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6000" tIns="18000" rIns="36000" bIns="18000" rtlCol="0" anchor="ctr" anchorCtr="0">
            <a:spAutoFit/>
          </a:bodyPr>
          <a:lstStyle/>
          <a:p>
            <a:pPr algn="ctr"/>
            <a:r>
              <a:rPr lang="fr-CH" dirty="0" smtClean="0"/>
              <a:t>IT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059832" y="4653260"/>
            <a:ext cx="360040" cy="3133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6000" tIns="18000" rIns="36000" bIns="18000" rtlCol="0" anchor="ctr" anchorCtr="0">
            <a:spAutoFit/>
          </a:bodyPr>
          <a:lstStyle/>
          <a:p>
            <a:pPr algn="ctr"/>
            <a:r>
              <a:rPr lang="fr-CH" dirty="0" smtClean="0"/>
              <a:t>IT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75" y="1238244"/>
            <a:ext cx="2714625" cy="210754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19872" y="2022440"/>
            <a:ext cx="360040" cy="3133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 tIns="18000" rIns="36000" bIns="18000" rtlCol="0" anchor="ctr" anchorCtr="0">
            <a:spAutoFit/>
          </a:bodyPr>
          <a:lstStyle/>
          <a:p>
            <a:pPr algn="ctr"/>
            <a:r>
              <a:rPr lang="fr-CH" dirty="0" smtClean="0"/>
              <a:t>RF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090312" y="2396750"/>
            <a:ext cx="360040" cy="3133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 tIns="18000" rIns="36000" bIns="18000" rtlCol="0" anchor="ctr" anchorCtr="0">
            <a:spAutoFit/>
          </a:bodyPr>
          <a:lstStyle/>
          <a:p>
            <a:pPr algn="ctr"/>
            <a:r>
              <a:rPr lang="fr-CH" dirty="0" smtClean="0"/>
              <a:t>RF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39314"/>
            <a:ext cx="2705101" cy="203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-1" y="3306523"/>
            <a:ext cx="2915817" cy="223224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/>
              <a:t>New Plant </a:t>
            </a:r>
            <a:r>
              <a:rPr lang="fr-CH" sz="2400" dirty="0" smtClean="0">
                <a:sym typeface="Symbol"/>
              </a:rPr>
              <a:t> </a:t>
            </a:r>
            <a:r>
              <a:rPr lang="fr-CH" sz="2400" dirty="0" smtClean="0"/>
              <a:t>6 kW in P4</a:t>
            </a:r>
          </a:p>
          <a:p>
            <a:pPr algn="ctr"/>
            <a:r>
              <a:rPr lang="fr-CH" sz="2400" dirty="0" smtClean="0"/>
              <a:t>New </a:t>
            </a:r>
            <a:r>
              <a:rPr lang="fr-CH" sz="2400" dirty="0"/>
              <a:t>18 kW Plants in </a:t>
            </a:r>
            <a:r>
              <a:rPr lang="fr-CH" sz="2400" dirty="0" smtClean="0"/>
              <a:t>P1 and P5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052" y="4581248"/>
            <a:ext cx="2840948" cy="189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6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23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7128" y="-27384"/>
            <a:ext cx="8627360" cy="1044352"/>
          </a:xfrm>
        </p:spPr>
        <p:txBody>
          <a:bodyPr>
            <a:normAutofit/>
          </a:bodyPr>
          <a:lstStyle/>
          <a:p>
            <a:r>
              <a:rPr lang="fr-CH" dirty="0" smtClean="0"/>
              <a:t>Dispersion </a:t>
            </a:r>
            <a:r>
              <a:rPr lang="fr-CH" dirty="0" err="1" smtClean="0"/>
              <a:t>Suppressor</a:t>
            </a:r>
            <a:r>
              <a:rPr lang="fr-CH" dirty="0" smtClean="0"/>
              <a:t> </a:t>
            </a:r>
            <a:r>
              <a:rPr lang="fr-CH" dirty="0" err="1" smtClean="0"/>
              <a:t>Collimators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00" y="960662"/>
            <a:ext cx="8645525" cy="555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rc 7"/>
          <p:cNvSpPr/>
          <p:nvPr/>
        </p:nvSpPr>
        <p:spPr>
          <a:xfrm rot="7909834" flipH="1" flipV="1">
            <a:off x="719900" y="2651869"/>
            <a:ext cx="2009045" cy="907424"/>
          </a:xfrm>
          <a:prstGeom prst="arc">
            <a:avLst>
              <a:gd name="adj1" fmla="val 13416251"/>
              <a:gd name="adj2" fmla="val 19252834"/>
            </a:avLst>
          </a:prstGeom>
          <a:ln w="444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c 8"/>
          <p:cNvSpPr/>
          <p:nvPr/>
        </p:nvSpPr>
        <p:spPr>
          <a:xfrm rot="18417317" flipH="1" flipV="1">
            <a:off x="6379072" y="4185256"/>
            <a:ext cx="1841165" cy="907424"/>
          </a:xfrm>
          <a:prstGeom prst="arc">
            <a:avLst>
              <a:gd name="adj1" fmla="val 12753780"/>
              <a:gd name="adj2" fmla="val 19204022"/>
            </a:avLst>
          </a:prstGeom>
          <a:ln w="444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c 10"/>
          <p:cNvSpPr/>
          <p:nvPr/>
        </p:nvSpPr>
        <p:spPr>
          <a:xfrm rot="2621102" flipH="1" flipV="1">
            <a:off x="237184" y="4137244"/>
            <a:ext cx="3277294" cy="1112053"/>
          </a:xfrm>
          <a:prstGeom prst="arc">
            <a:avLst>
              <a:gd name="adj1" fmla="val 13617790"/>
              <a:gd name="adj2" fmla="val 18389695"/>
            </a:avLst>
          </a:prstGeom>
          <a:ln w="4445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c 11"/>
          <p:cNvSpPr/>
          <p:nvPr/>
        </p:nvSpPr>
        <p:spPr>
          <a:xfrm rot="10255638" flipH="1" flipV="1">
            <a:off x="2029466" y="1910639"/>
            <a:ext cx="2829952" cy="907424"/>
          </a:xfrm>
          <a:prstGeom prst="arc">
            <a:avLst>
              <a:gd name="adj1" fmla="val 14023531"/>
              <a:gd name="adj2" fmla="val 18669366"/>
            </a:avLst>
          </a:prstGeom>
          <a:ln w="444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89" y="2054496"/>
            <a:ext cx="7766244" cy="168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Connector 14"/>
          <p:cNvCxnSpPr/>
          <p:nvPr/>
        </p:nvCxnSpPr>
        <p:spPr bwMode="auto">
          <a:xfrm flipV="1">
            <a:off x="5775625" y="2361496"/>
            <a:ext cx="1320709" cy="215819"/>
          </a:xfrm>
          <a:prstGeom prst="line">
            <a:avLst/>
          </a:prstGeom>
          <a:ln w="34925" cap="flat" cmpd="sng" algn="ctr">
            <a:solidFill>
              <a:srgbClr val="3861AA"/>
            </a:solidFill>
            <a:prstDash val="solid"/>
            <a:round/>
            <a:headEnd type="triangle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287010" y="2485767"/>
            <a:ext cx="396875" cy="354013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3" name="Straight Connector 22"/>
          <p:cNvCxnSpPr/>
          <p:nvPr/>
        </p:nvCxnSpPr>
        <p:spPr bwMode="auto">
          <a:xfrm flipH="1">
            <a:off x="4452066" y="2814344"/>
            <a:ext cx="834943" cy="166182"/>
          </a:xfrm>
          <a:prstGeom prst="line">
            <a:avLst/>
          </a:prstGeom>
          <a:ln w="34925" cap="flat" cmpd="sng" algn="ctr">
            <a:solidFill>
              <a:srgbClr val="3861AA"/>
            </a:solidFill>
            <a:prstDash val="solid"/>
            <a:round/>
            <a:headEnd type="triangle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60" y="4860594"/>
            <a:ext cx="5784082" cy="1188823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882" y="2335885"/>
            <a:ext cx="1403900" cy="10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>
            <a:off x="1975623" y="3105581"/>
            <a:ext cx="3084057" cy="15333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730461" y="4119692"/>
            <a:ext cx="5606715" cy="74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3063711" y="2729504"/>
            <a:ext cx="1501775" cy="1427162"/>
            <a:chOff x="2937780" y="3163369"/>
            <a:chExt cx="1501691" cy="1428353"/>
          </a:xfrm>
        </p:grpSpPr>
        <p:pic>
          <p:nvPicPr>
            <p:cNvPr id="18" name="Picture 9" descr="6Bl_NC_BYoke2ACryo.pn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54" t="14047"/>
            <a:stretch>
              <a:fillRect/>
            </a:stretch>
          </p:blipFill>
          <p:spPr bwMode="auto">
            <a:xfrm>
              <a:off x="2937780" y="3163369"/>
              <a:ext cx="1501691" cy="1428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8"/>
            <p:cNvSpPr txBox="1">
              <a:spLocks noChangeArrowheads="1"/>
            </p:cNvSpPr>
            <p:nvPr/>
          </p:nvSpPr>
          <p:spPr bwMode="auto">
            <a:xfrm>
              <a:off x="3137140" y="4098353"/>
              <a:ext cx="118891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11 T Nb</a:t>
              </a:r>
              <a:r>
                <a:rPr lang="en-US" baseline="-25000"/>
                <a:t>3</a:t>
              </a:r>
              <a:r>
                <a:rPr lang="en-US"/>
                <a:t>Sn</a:t>
              </a:r>
            </a:p>
          </p:txBody>
        </p:sp>
      </p:grpSp>
      <p:pic>
        <p:nvPicPr>
          <p:cNvPr id="13" name="Picture 29" descr="CryoCollAxon.tiff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740" y="960662"/>
            <a:ext cx="20574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915" y="2834282"/>
            <a:ext cx="571231" cy="57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95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FFC70D"/>
                </a:solidFill>
              </a:rPr>
              <a:t>Challenges for performance improvement</a:t>
            </a:r>
            <a:r>
              <a:rPr lang="en-US" sz="4800" dirty="0">
                <a:solidFill>
                  <a:schemeClr val="tx1">
                    <a:lumMod val="85000"/>
                  </a:schemeClr>
                </a:solidFill>
              </a:rPr>
              <a:t/>
            </a:r>
            <a:br>
              <a:rPr lang="en-US" sz="4800" dirty="0">
                <a:solidFill>
                  <a:schemeClr val="tx1">
                    <a:lumMod val="85000"/>
                  </a:schemeClr>
                </a:solidFill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91" name="Group 23"/>
          <p:cNvGrpSpPr>
            <a:grpSpLocks/>
          </p:cNvGrpSpPr>
          <p:nvPr/>
        </p:nvGrpSpPr>
        <p:grpSpPr bwMode="auto">
          <a:xfrm>
            <a:off x="5530600" y="1432024"/>
            <a:ext cx="3128783" cy="1744756"/>
            <a:chOff x="3456" y="576"/>
            <a:chExt cx="2016" cy="1218"/>
          </a:xfrm>
        </p:grpSpPr>
        <p:sp>
          <p:nvSpPr>
            <p:cNvPr id="67594" name="Oval 15"/>
            <p:cNvSpPr>
              <a:spLocks noChangeArrowheads="1"/>
            </p:cNvSpPr>
            <p:nvPr/>
          </p:nvSpPr>
          <p:spPr bwMode="auto">
            <a:xfrm rot="-1632241">
              <a:off x="3600" y="912"/>
              <a:ext cx="1392" cy="240"/>
            </a:xfrm>
            <a:prstGeom prst="ellipse">
              <a:avLst/>
            </a:prstGeom>
            <a:solidFill>
              <a:srgbClr val="FF0000">
                <a:alpha val="54901"/>
              </a:srgbClr>
            </a:solidFill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rot="10800000" vert="eaVert" wrap="none" anchor="ctr"/>
            <a:lstStyle/>
            <a:p>
              <a:endParaRPr lang="de-DE">
                <a:solidFill>
                  <a:srgbClr val="3B812F"/>
                </a:solidFill>
              </a:endParaRPr>
            </a:p>
          </p:txBody>
        </p:sp>
        <p:sp>
          <p:nvSpPr>
            <p:cNvPr id="67595" name="Oval 16"/>
            <p:cNvSpPr>
              <a:spLocks noChangeArrowheads="1"/>
            </p:cNvSpPr>
            <p:nvPr/>
          </p:nvSpPr>
          <p:spPr bwMode="auto">
            <a:xfrm rot="1640686">
              <a:off x="3648" y="912"/>
              <a:ext cx="1392" cy="240"/>
            </a:xfrm>
            <a:prstGeom prst="ellipse">
              <a:avLst/>
            </a:prstGeom>
            <a:solidFill>
              <a:srgbClr val="0066FF">
                <a:alpha val="54901"/>
              </a:srgbClr>
            </a:solidFill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</p:spPr>
          <p:txBody>
            <a:bodyPr rot="10800000" vert="eaVert" wrap="none" anchor="ctr"/>
            <a:lstStyle/>
            <a:p>
              <a:endParaRPr lang="de-DE">
                <a:solidFill>
                  <a:srgbClr val="3B812F"/>
                </a:solidFill>
              </a:endParaRPr>
            </a:p>
          </p:txBody>
        </p:sp>
        <p:sp>
          <p:nvSpPr>
            <p:cNvPr id="67596" name="Line 17"/>
            <p:cNvSpPr>
              <a:spLocks noChangeShapeType="1"/>
            </p:cNvSpPr>
            <p:nvPr/>
          </p:nvSpPr>
          <p:spPr bwMode="auto">
            <a:xfrm>
              <a:off x="4320" y="864"/>
              <a:ext cx="0" cy="28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67597" name="Text Box 18"/>
            <p:cNvSpPr txBox="1">
              <a:spLocks noChangeArrowheads="1"/>
            </p:cNvSpPr>
            <p:nvPr/>
          </p:nvSpPr>
          <p:spPr bwMode="auto">
            <a:xfrm>
              <a:off x="3998" y="1536"/>
              <a:ext cx="1474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2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bg1">
                      <a:lumMod val="85000"/>
                    </a:schemeClr>
                  </a:solidFill>
                  <a:latin typeface="+mn-lt"/>
                </a:rPr>
                <a:t>effective cross section</a:t>
              </a:r>
              <a:endParaRPr lang="en-GB" sz="1800" dirty="0">
                <a:solidFill>
                  <a:schemeClr val="bg1">
                    <a:lumMod val="85000"/>
                  </a:schemeClr>
                </a:solidFill>
                <a:latin typeface="+mn-lt"/>
              </a:endParaRPr>
            </a:p>
          </p:txBody>
        </p:sp>
        <p:sp>
          <p:nvSpPr>
            <p:cNvPr id="67598" name="Line 19"/>
            <p:cNvSpPr>
              <a:spLocks noChangeShapeType="1"/>
            </p:cNvSpPr>
            <p:nvPr/>
          </p:nvSpPr>
          <p:spPr bwMode="auto">
            <a:xfrm flipH="1" flipV="1">
              <a:off x="4320" y="1200"/>
              <a:ext cx="192" cy="384"/>
            </a:xfrm>
            <a:prstGeom prst="line">
              <a:avLst/>
            </a:prstGeom>
            <a:noFill/>
            <a:ln w="12700">
              <a:solidFill>
                <a:schemeClr val="bg1">
                  <a:lumMod val="85000"/>
                </a:schemeClr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67599" name="Line 21"/>
            <p:cNvSpPr>
              <a:spLocks noChangeShapeType="1"/>
            </p:cNvSpPr>
            <p:nvPr/>
          </p:nvSpPr>
          <p:spPr bwMode="auto">
            <a:xfrm flipH="1" flipV="1">
              <a:off x="3456" y="576"/>
              <a:ext cx="1776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67600" name="Line 22"/>
            <p:cNvSpPr>
              <a:spLocks noChangeShapeType="1"/>
            </p:cNvSpPr>
            <p:nvPr/>
          </p:nvSpPr>
          <p:spPr bwMode="auto">
            <a:xfrm flipV="1">
              <a:off x="3552" y="576"/>
              <a:ext cx="1632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  <p:pic>
        <p:nvPicPr>
          <p:cNvPr id="67585" name="Picture 8" descr="lumi-reduc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908050"/>
            <a:ext cx="3656012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116632"/>
            <a:ext cx="8229600" cy="72072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dirty="0" smtClean="0">
                <a:solidFill>
                  <a:srgbClr val="FFC70D"/>
                </a:solidFill>
                <a:ea typeface="ＭＳ Ｐゴシック" charset="0"/>
              </a:rPr>
              <a:t>HL-LHC </a:t>
            </a:r>
            <a:r>
              <a:rPr lang="en-US" sz="4000" dirty="0">
                <a:solidFill>
                  <a:srgbClr val="FFC70D"/>
                </a:solidFill>
                <a:ea typeface="ＭＳ Ｐゴシック" charset="0"/>
              </a:rPr>
              <a:t>Challenges: Crossing </a:t>
            </a:r>
            <a:r>
              <a:rPr lang="en-US" sz="4000" dirty="0" smtClean="0">
                <a:solidFill>
                  <a:srgbClr val="FFC70D"/>
                </a:solidFill>
                <a:ea typeface="ＭＳ Ｐゴシック" charset="0"/>
              </a:rPr>
              <a:t>Angle</a:t>
            </a:r>
            <a:endParaRPr lang="en-US" sz="4000" dirty="0">
              <a:solidFill>
                <a:srgbClr val="FFC70D"/>
              </a:solidFill>
              <a:ea typeface="ＭＳ Ｐゴシック" charset="0"/>
            </a:endParaRPr>
          </a:p>
        </p:txBody>
      </p:sp>
      <p:graphicFrame>
        <p:nvGraphicFramePr>
          <p:cNvPr id="67587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0271303"/>
              </p:ext>
            </p:extLst>
          </p:nvPr>
        </p:nvGraphicFramePr>
        <p:xfrm>
          <a:off x="599951" y="1916832"/>
          <a:ext cx="375602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" name="Equation" r:id="rId5" imgW="1511300" imgH="431800" progId="Equation.3">
                  <p:embed/>
                </p:oleObj>
              </mc:Choice>
              <mc:Fallback>
                <p:oleObj name="Equation" r:id="rId5" imgW="1511300" imgH="4318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951" y="1916832"/>
                        <a:ext cx="3756025" cy="107315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467544" y="980728"/>
            <a:ext cx="3174103" cy="89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9" tIns="45680" rIns="91359" bIns="45680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6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geometric luminosity </a:t>
            </a:r>
          </a:p>
          <a:p>
            <a:pPr algn="l" eaLnBrk="1" hangingPunct="1"/>
            <a:r>
              <a:rPr lang="en-US" sz="26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reduction factor:</a:t>
            </a:r>
          </a:p>
        </p:txBody>
      </p:sp>
      <p:sp>
        <p:nvSpPr>
          <p:cNvPr id="67590" name="Text Box 11"/>
          <p:cNvSpPr txBox="1">
            <a:spLocks noChangeArrowheads="1"/>
          </p:cNvSpPr>
          <p:nvPr/>
        </p:nvSpPr>
        <p:spPr bwMode="auto">
          <a:xfrm>
            <a:off x="43167" y="3591095"/>
            <a:ext cx="9066213" cy="286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9" tIns="45680" rIns="91359" bIns="45680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342900" indent="-342900" algn="l" eaLnBrk="1" hangingPunct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large crossing angle:</a:t>
            </a:r>
          </a:p>
          <a:p>
            <a:pPr algn="l" eaLnBrk="1" hangingPunct="1"/>
            <a:r>
              <a:rPr lang="en-US" dirty="0">
                <a:solidFill>
                  <a:srgbClr val="008000"/>
                </a:solidFill>
                <a:latin typeface="+mn-lt"/>
              </a:rPr>
              <a:t>	+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+mn-lt"/>
                <a:sym typeface="Wingdings" charset="0"/>
              </a:rPr>
              <a:t>reduction </a:t>
            </a:r>
            <a:r>
              <a:rPr lang="en-US" sz="2200" dirty="0">
                <a:solidFill>
                  <a:schemeClr val="bg1">
                    <a:lumMod val="85000"/>
                  </a:schemeClr>
                </a:solidFill>
                <a:latin typeface="+mn-lt"/>
                <a:sym typeface="Wingdings" charset="0"/>
              </a:rPr>
              <a:t>of long range beam-beam interactions</a:t>
            </a:r>
          </a:p>
          <a:p>
            <a:pPr algn="l" eaLnBrk="1" hangingPunct="1"/>
            <a:r>
              <a:rPr lang="en-US" sz="2200" dirty="0">
                <a:solidFill>
                  <a:schemeClr val="bg1">
                    <a:lumMod val="85000"/>
                  </a:schemeClr>
                </a:solidFill>
                <a:latin typeface="+mn-lt"/>
                <a:sym typeface="Wingdings" charset="0"/>
              </a:rPr>
              <a:t>	</a:t>
            </a:r>
            <a:r>
              <a:rPr lang="en-US" sz="2200" dirty="0" smtClean="0">
                <a:solidFill>
                  <a:srgbClr val="008000"/>
                </a:solidFill>
                <a:latin typeface="+mn-lt"/>
                <a:sym typeface="Wingdings" charset="0"/>
              </a:rPr>
              <a:t>+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+mn-lt"/>
                <a:sym typeface="Wingdings" charset="0"/>
              </a:rPr>
              <a:t> reduction </a:t>
            </a:r>
            <a:r>
              <a:rPr lang="en-US" sz="2200" dirty="0">
                <a:solidFill>
                  <a:schemeClr val="bg1">
                    <a:lumMod val="85000"/>
                  </a:schemeClr>
                </a:solidFill>
                <a:latin typeface="+mn-lt"/>
                <a:sym typeface="Wingdings" charset="0"/>
              </a:rPr>
              <a:t>of 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+mn-lt"/>
                <a:sym typeface="Wingdings" charset="0"/>
              </a:rPr>
              <a:t>beam</a:t>
            </a:r>
            <a:r>
              <a:rPr lang="en-US" sz="2200" dirty="0">
                <a:solidFill>
                  <a:schemeClr val="bg1">
                    <a:lumMod val="85000"/>
                  </a:schemeClr>
                </a:solidFill>
                <a:latin typeface="+mn-lt"/>
                <a:sym typeface="Wingdings" charset="0"/>
              </a:rPr>
              <a:t>-beam 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+mn-lt"/>
                <a:sym typeface="Wingdings" charset="0"/>
              </a:rPr>
              <a:t>tune spread and resonances</a:t>
            </a:r>
            <a:endParaRPr lang="en-US" sz="2200" dirty="0">
              <a:solidFill>
                <a:schemeClr val="bg1">
                  <a:lumMod val="85000"/>
                </a:schemeClr>
              </a:solidFill>
              <a:latin typeface="+mn-lt"/>
              <a:sym typeface="Wingdings" charset="0"/>
            </a:endParaRPr>
          </a:p>
          <a:p>
            <a:pPr algn="l" eaLnBrk="1" hangingPunct="1"/>
            <a:r>
              <a:rPr lang="en-US" sz="2200" dirty="0">
                <a:solidFill>
                  <a:srgbClr val="FF0000"/>
                </a:solidFill>
                <a:latin typeface="+mn-lt"/>
                <a:sym typeface="Wingdings" charset="0"/>
              </a:rPr>
              <a:t> 	</a:t>
            </a:r>
            <a:r>
              <a:rPr lang="en-US" sz="2200" dirty="0" smtClean="0">
                <a:solidFill>
                  <a:srgbClr val="FF0000"/>
                </a:solidFill>
                <a:latin typeface="+mn-lt"/>
                <a:sym typeface="Wingdings" charset="0"/>
              </a:rPr>
              <a:t>-  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+mn-lt"/>
                <a:sym typeface="Wingdings" charset="0"/>
              </a:rPr>
              <a:t>reduction </a:t>
            </a:r>
            <a:r>
              <a:rPr lang="en-US" sz="2200" dirty="0">
                <a:solidFill>
                  <a:schemeClr val="bg1">
                    <a:lumMod val="85000"/>
                  </a:schemeClr>
                </a:solidFill>
                <a:latin typeface="+mn-lt"/>
                <a:sym typeface="Wingdings" charset="0"/>
              </a:rPr>
              <a:t>of the mechanical aperture</a:t>
            </a:r>
          </a:p>
          <a:p>
            <a:pPr algn="l" eaLnBrk="1" hangingPunct="1"/>
            <a:r>
              <a:rPr lang="en-US" sz="2200" dirty="0">
                <a:solidFill>
                  <a:schemeClr val="bg1">
                    <a:lumMod val="85000"/>
                  </a:schemeClr>
                </a:solidFill>
                <a:latin typeface="+mn-lt"/>
                <a:sym typeface="Wingdings" charset="0"/>
              </a:rPr>
              <a:t>	</a:t>
            </a:r>
            <a:r>
              <a:rPr lang="en-US" sz="2200" dirty="0" smtClean="0">
                <a:solidFill>
                  <a:srgbClr val="FF0000"/>
                </a:solidFill>
                <a:latin typeface="+mn-lt"/>
                <a:sym typeface="Wingdings" charset="0"/>
              </a:rPr>
              <a:t>-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+mn-lt"/>
                <a:sym typeface="Wingdings" charset="0"/>
              </a:rPr>
              <a:t>  increase of effective beam cross section at IP</a:t>
            </a:r>
          </a:p>
          <a:p>
            <a:pPr algn="l" eaLnBrk="1" hangingPunct="1"/>
            <a:r>
              <a:rPr lang="en-US" sz="2200" dirty="0">
                <a:solidFill>
                  <a:schemeClr val="bg1">
                    <a:lumMod val="85000"/>
                  </a:schemeClr>
                </a:solidFill>
                <a:latin typeface="+mn-lt"/>
                <a:sym typeface="Wingdings" charset="0"/>
              </a:rPr>
              <a:t>	</a:t>
            </a:r>
            <a:r>
              <a:rPr lang="en-US" sz="2200" dirty="0" smtClean="0">
                <a:solidFill>
                  <a:srgbClr val="FF0000"/>
                </a:solidFill>
                <a:latin typeface="+mn-lt"/>
                <a:sym typeface="Wingdings" charset="0"/>
              </a:rPr>
              <a:t>-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+mn-lt"/>
                <a:sym typeface="Wingdings" charset="0"/>
              </a:rPr>
              <a:t>  reduction </a:t>
            </a:r>
            <a:r>
              <a:rPr lang="en-US" sz="2200" dirty="0">
                <a:solidFill>
                  <a:schemeClr val="bg1">
                    <a:lumMod val="85000"/>
                  </a:schemeClr>
                </a:solidFill>
                <a:latin typeface="+mn-lt"/>
                <a:sym typeface="Wingdings" charset="0"/>
              </a:rPr>
              <a:t>of luminous region</a:t>
            </a:r>
          </a:p>
          <a:p>
            <a:pPr algn="l" eaLnBrk="1" hangingPunct="1"/>
            <a:r>
              <a:rPr lang="en-US" sz="2200" dirty="0">
                <a:solidFill>
                  <a:schemeClr val="bg1">
                    <a:lumMod val="85000"/>
                  </a:schemeClr>
                </a:solidFill>
                <a:latin typeface="+mn-lt"/>
                <a:sym typeface="Wingdings" charset="0"/>
              </a:rPr>
              <a:t>	</a:t>
            </a:r>
            <a:r>
              <a:rPr lang="en-US" sz="2200" dirty="0" smtClean="0">
                <a:solidFill>
                  <a:srgbClr val="FF0000"/>
                </a:solidFill>
                <a:latin typeface="+mn-lt"/>
                <a:sym typeface="Wingdings" charset="0"/>
              </a:rPr>
              <a:t>-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+mn-lt"/>
                <a:sym typeface="Wingdings" charset="0"/>
              </a:rPr>
              <a:t>  reduction </a:t>
            </a:r>
            <a:r>
              <a:rPr lang="en-US" sz="2200" dirty="0">
                <a:solidFill>
                  <a:schemeClr val="bg1">
                    <a:lumMod val="85000"/>
                  </a:schemeClr>
                </a:solidFill>
                <a:latin typeface="+mn-lt"/>
                <a:sym typeface="Wingdings" charset="0"/>
              </a:rPr>
              <a:t>of instantaneous 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+mn-lt"/>
                <a:sym typeface="Wingdings" charset="0"/>
              </a:rPr>
              <a:t>luminosity   </a:t>
            </a:r>
          </a:p>
          <a:p>
            <a:pPr algn="l" eaLnBrk="1" hangingPunct="1">
              <a:buFont typeface="Wingdings" charset="0"/>
              <a:buNone/>
            </a:pPr>
            <a:r>
              <a:rPr lang="en-US" sz="2200" dirty="0">
                <a:solidFill>
                  <a:srgbClr val="008000"/>
                </a:solidFill>
                <a:latin typeface="+mn-lt"/>
                <a:sym typeface="Wingdings" charset="0"/>
              </a:rPr>
              <a:t>	</a:t>
            </a:r>
            <a:r>
              <a:rPr lang="en-US" sz="2200" dirty="0" smtClean="0">
                <a:solidFill>
                  <a:srgbClr val="FFC70D"/>
                </a:solidFill>
                <a:latin typeface="+mn-lt"/>
                <a:sym typeface="Wingdings" charset="0"/>
              </a:rPr>
              <a:t> inefficient use </a:t>
            </a:r>
            <a:r>
              <a:rPr lang="en-US" sz="2200" dirty="0">
                <a:solidFill>
                  <a:srgbClr val="FFC70D"/>
                </a:solidFill>
                <a:latin typeface="+mn-lt"/>
                <a:sym typeface="Wingdings" charset="0"/>
              </a:rPr>
              <a:t>o</a:t>
            </a:r>
            <a:r>
              <a:rPr lang="en-US" sz="2200" dirty="0" smtClean="0">
                <a:solidFill>
                  <a:srgbClr val="FFC70D"/>
                </a:solidFill>
                <a:latin typeface="+mn-lt"/>
                <a:sym typeface="Wingdings" charset="0"/>
              </a:rPr>
              <a:t>f beam current!</a:t>
            </a:r>
            <a:endParaRPr lang="en-US" sz="2200" dirty="0">
              <a:solidFill>
                <a:srgbClr val="FFC70D"/>
              </a:solidFill>
              <a:latin typeface="+mn-lt"/>
            </a:endParaRPr>
          </a:p>
        </p:txBody>
      </p:sp>
      <p:graphicFrame>
        <p:nvGraphicFramePr>
          <p:cNvPr id="6759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699625"/>
              </p:ext>
            </p:extLst>
          </p:nvPr>
        </p:nvGraphicFramePr>
        <p:xfrm>
          <a:off x="8514085" y="3573016"/>
          <a:ext cx="306387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" name="Equation" r:id="rId7" imgW="165100" imgH="203200" progId="Equation.3">
                  <p:embed/>
                </p:oleObj>
              </mc:Choice>
              <mc:Fallback>
                <p:oleObj name="Equation" r:id="rId7" imgW="165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4085" y="3573016"/>
                        <a:ext cx="306387" cy="374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117378"/>
              </p:ext>
            </p:extLst>
          </p:nvPr>
        </p:nvGraphicFramePr>
        <p:xfrm>
          <a:off x="4572000" y="902048"/>
          <a:ext cx="650875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" name="Equation" r:id="rId9" imgW="406400" imgH="228600" progId="Equation.3">
                  <p:embed/>
                </p:oleObj>
              </mc:Choice>
              <mc:Fallback>
                <p:oleObj name="Equation" r:id="rId9" imgW="406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902048"/>
                        <a:ext cx="650875" cy="3667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86800" y="6537960"/>
            <a:ext cx="457200" cy="320040"/>
          </a:xfrm>
        </p:spPr>
        <p:txBody>
          <a:bodyPr/>
          <a:lstStyle/>
          <a:p>
            <a:fld id="{0FA004B2-1541-5046-B6F2-22AF56585712}" type="slidenum">
              <a:rPr lang="en-US" smtClean="0"/>
              <a:t>25</a:t>
            </a:fld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5940152" y="980728"/>
            <a:ext cx="0" cy="2376264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164138" y="3543399"/>
            <a:ext cx="334994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8000"/>
                </a:solidFill>
                <a:latin typeface="+mn-lt"/>
              </a:rPr>
              <a:t>     HL-LHC</a:t>
            </a:r>
            <a:endParaRPr lang="en-GB" sz="2000" dirty="0">
              <a:solidFill>
                <a:srgbClr val="008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498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7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7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7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7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7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7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75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7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7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7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 descr="SL20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650" y="2474904"/>
            <a:ext cx="1267522" cy="16949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770" y="58614"/>
            <a:ext cx="7781662" cy="706090"/>
          </a:xfrm>
          <a:noFill/>
        </p:spPr>
        <p:txBody>
          <a:bodyPr>
            <a:noAutofit/>
          </a:bodyPr>
          <a:lstStyle/>
          <a:p>
            <a:pPr algn="ctr"/>
            <a:r>
              <a:rPr lang="en-GB" sz="4000" dirty="0" smtClean="0">
                <a:solidFill>
                  <a:srgbClr val="FFC70D"/>
                </a:solidFill>
              </a:rPr>
              <a:t>Crab Cavities, Increase “Head on”</a:t>
            </a:r>
            <a:endParaRPr lang="en-GB" sz="4000" dirty="0">
              <a:solidFill>
                <a:srgbClr val="FFC70D"/>
              </a:solidFill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383143" y="1101369"/>
            <a:ext cx="6197630" cy="4199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Aim: </a:t>
            </a:r>
            <a:r>
              <a:rPr lang="en-GB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dobe Hebrew"/>
                <a:cs typeface="Adobe Hebrew"/>
              </a:rPr>
              <a:t>reduce</a:t>
            </a:r>
            <a:r>
              <a:rPr lang="en-GB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the effect of the crossing angle</a:t>
            </a:r>
          </a:p>
          <a:p>
            <a:pPr marL="0" indent="0">
              <a:buFont typeface="Arial"/>
              <a:buNone/>
            </a:pPr>
            <a:endParaRPr lang="en-GB" sz="2400" dirty="0" smtClean="0"/>
          </a:p>
        </p:txBody>
      </p:sp>
      <p:grpSp>
        <p:nvGrpSpPr>
          <p:cNvPr id="50" name="Group 49"/>
          <p:cNvGrpSpPr/>
          <p:nvPr/>
        </p:nvGrpSpPr>
        <p:grpSpPr>
          <a:xfrm>
            <a:off x="7401571" y="4254433"/>
            <a:ext cx="1570334" cy="1927249"/>
            <a:chOff x="7209637" y="1273178"/>
            <a:chExt cx="1739252" cy="2164699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12418" y="1273178"/>
              <a:ext cx="1736471" cy="2160000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7209637" y="2976212"/>
              <a:ext cx="1739252" cy="461665"/>
            </a:xfrm>
            <a:prstGeom prst="rect">
              <a:avLst/>
            </a:prstGeom>
            <a:solidFill>
              <a:srgbClr val="B9CDE5">
                <a:alpha val="4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DQWR prototype</a:t>
              </a:r>
            </a:p>
            <a:p>
              <a:pPr algn="ctr"/>
              <a:r>
                <a:rPr lang="en-GB" sz="1200" dirty="0" smtClean="0"/>
                <a:t>17-Jan-2013</a:t>
              </a:r>
              <a:endParaRPr lang="en-GB" sz="1200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747934" y="966858"/>
            <a:ext cx="2223972" cy="1476000"/>
            <a:chOff x="6724917" y="3475450"/>
            <a:chExt cx="2223972" cy="1476000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24917" y="3475450"/>
              <a:ext cx="2223972" cy="147600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6724917" y="4674451"/>
              <a:ext cx="2223972" cy="276999"/>
            </a:xfrm>
            <a:prstGeom prst="rect">
              <a:avLst/>
            </a:prstGeom>
            <a:solidFill>
              <a:srgbClr val="B9CDE5">
                <a:alpha val="4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RF-Dipole </a:t>
              </a:r>
              <a:r>
                <a:rPr lang="en-GB" sz="1200" dirty="0" err="1" smtClean="0"/>
                <a:t>Nb</a:t>
              </a:r>
              <a:r>
                <a:rPr lang="en-GB" sz="1200" dirty="0" smtClean="0"/>
                <a:t> prototype</a:t>
              </a:r>
            </a:p>
          </p:txBody>
        </p: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1349" y="2476957"/>
            <a:ext cx="1200556" cy="168617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10227" y="1648007"/>
            <a:ext cx="5727107" cy="1935758"/>
            <a:chOff x="494324" y="1767277"/>
            <a:chExt cx="5727107" cy="1935758"/>
          </a:xfrm>
        </p:grpSpPr>
        <p:pic>
          <p:nvPicPr>
            <p:cNvPr id="52" name="Picture 51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324" y="2130695"/>
              <a:ext cx="2651511" cy="1572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52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55" y="2135990"/>
              <a:ext cx="2671776" cy="1561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862125" y="1767277"/>
              <a:ext cx="240482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bg1">
                      <a:lumMod val="85000"/>
                    </a:schemeClr>
                  </a:solidFill>
                  <a:latin typeface="+mn-lt"/>
                </a:rPr>
                <a:t>Without crabbing</a:t>
              </a:r>
              <a:endParaRPr lang="en-US" baseline="-25000" dirty="0">
                <a:solidFill>
                  <a:schemeClr val="bg1">
                    <a:lumMod val="85000"/>
                  </a:schemeClr>
                </a:solidFill>
                <a:latin typeface="+mn-lt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927589" y="1767277"/>
              <a:ext cx="197522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chemeClr val="bg1">
                      <a:lumMod val="85000"/>
                    </a:schemeClr>
                  </a:solidFill>
                  <a:latin typeface="+mn-lt"/>
                </a:rPr>
                <a:t>With </a:t>
              </a:r>
              <a:r>
                <a:rPr lang="en-US" dirty="0">
                  <a:solidFill>
                    <a:schemeClr val="bg1">
                      <a:lumMod val="85000"/>
                    </a:schemeClr>
                  </a:solidFill>
                  <a:latin typeface="+mn-lt"/>
                </a:rPr>
                <a:t>crabbing</a:t>
              </a:r>
              <a:endParaRPr lang="en-US" baseline="-25000" dirty="0">
                <a:solidFill>
                  <a:schemeClr val="bg1">
                    <a:lumMod val="85000"/>
                  </a:schemeClr>
                </a:solidFill>
                <a:latin typeface="+mn-lt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779912" y="5229200"/>
            <a:ext cx="3550581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lnSpc>
                <a:spcPct val="11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3 proto types available</a:t>
            </a:r>
          </a:p>
          <a:p>
            <a:pPr marL="182563" indent="-182563">
              <a:lnSpc>
                <a:spcPct val="11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Cavity tests are </a:t>
            </a:r>
            <a:r>
              <a:rPr lang="en-GB" sz="16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on-going</a:t>
            </a:r>
            <a:endParaRPr lang="en-GB" sz="16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842" y="6093296"/>
            <a:ext cx="61453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C</a:t>
            </a: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rossing strategy under study to soften pile-up density    </a:t>
            </a: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with  interesting  potential  known as “crab-kissing”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7ACE7-79EF-3E47-8E84-797C15E3C8E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23729"/>
            <a:ext cx="3352800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35896" y="3933056"/>
            <a:ext cx="38667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Crab cavities</a:t>
            </a:r>
            <a:r>
              <a:rPr lang="en-GB" sz="18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are a form of </a:t>
            </a:r>
            <a:endParaRPr lang="en-GB" sz="1800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electromagnetic cavity providing</a:t>
            </a:r>
          </a:p>
          <a:p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a </a:t>
            </a:r>
            <a:r>
              <a:rPr lang="en-GB" sz="18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transverse deflection </a:t>
            </a: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to the bunches</a:t>
            </a:r>
            <a:r>
              <a:rPr lang="en-GB" sz="18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424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27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3982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fr-CH" dirty="0" smtClean="0"/>
              <a:t>SPS </a:t>
            </a:r>
            <a:r>
              <a:rPr lang="fr-CH" dirty="0" err="1" smtClean="0"/>
              <a:t>beam</a:t>
            </a:r>
            <a:r>
              <a:rPr lang="fr-CH" dirty="0" smtClean="0"/>
              <a:t> test: a </a:t>
            </a:r>
            <a:r>
              <a:rPr lang="fr-CH" dirty="0" err="1" smtClean="0"/>
              <a:t>critical</a:t>
            </a:r>
            <a:r>
              <a:rPr lang="fr-CH" dirty="0" smtClean="0"/>
              <a:t> </a:t>
            </a:r>
            <a:r>
              <a:rPr lang="fr-CH" dirty="0" err="1" smtClean="0"/>
              <a:t>step</a:t>
            </a:r>
            <a:r>
              <a:rPr lang="fr-CH" dirty="0" smtClean="0"/>
              <a:t> for CC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3" y="1795711"/>
            <a:ext cx="3436937" cy="206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52613"/>
            <a:ext cx="2833916" cy="200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13" y="1834413"/>
            <a:ext cx="2478087" cy="203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582" y="4715852"/>
            <a:ext cx="6826682" cy="36933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sz="1800" b="1" dirty="0" smtClean="0">
                <a:solidFill>
                  <a:schemeClr val="bg1">
                    <a:lumMod val="85000"/>
                  </a:schemeClr>
                </a:solidFill>
              </a:rPr>
              <a:t>A test in LHC P4 </a:t>
            </a:r>
            <a:r>
              <a:rPr lang="fr-CH" sz="1800" b="1" dirty="0" err="1" smtClean="0">
                <a:solidFill>
                  <a:schemeClr val="bg1">
                    <a:lumMod val="85000"/>
                  </a:schemeClr>
                </a:solidFill>
              </a:rPr>
              <a:t>is</a:t>
            </a:r>
            <a:r>
              <a:rPr lang="fr-CH" sz="18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CH" sz="1800" b="1" dirty="0" err="1" smtClean="0">
                <a:solidFill>
                  <a:schemeClr val="bg1">
                    <a:lumMod val="85000"/>
                  </a:schemeClr>
                </a:solidFill>
              </a:rPr>
              <a:t>kept</a:t>
            </a:r>
            <a:r>
              <a:rPr lang="fr-CH" sz="1800" b="1" dirty="0" smtClean="0">
                <a:solidFill>
                  <a:schemeClr val="bg1">
                    <a:lumMod val="85000"/>
                  </a:schemeClr>
                </a:solidFill>
              </a:rPr>
              <a:t> as a </a:t>
            </a:r>
            <a:r>
              <a:rPr lang="fr-CH" sz="1800" b="1" dirty="0" err="1" smtClean="0">
                <a:solidFill>
                  <a:schemeClr val="bg1">
                    <a:lumMod val="85000"/>
                  </a:schemeClr>
                </a:solidFill>
              </a:rPr>
              <a:t>possibility</a:t>
            </a:r>
            <a:r>
              <a:rPr lang="fr-CH" sz="1800" b="1" dirty="0" smtClean="0">
                <a:solidFill>
                  <a:schemeClr val="bg1">
                    <a:lumMod val="85000"/>
                  </a:schemeClr>
                </a:solidFill>
              </a:rPr>
              <a:t> but </a:t>
            </a:r>
            <a:r>
              <a:rPr lang="fr-CH" sz="1800" b="1" dirty="0" err="1" smtClean="0">
                <a:solidFill>
                  <a:schemeClr val="bg1">
                    <a:lumMod val="85000"/>
                  </a:schemeClr>
                </a:solidFill>
              </a:rPr>
              <a:t>it</a:t>
            </a:r>
            <a:r>
              <a:rPr lang="fr-CH" sz="18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CH" sz="1800" b="1" dirty="0" err="1" smtClean="0">
                <a:solidFill>
                  <a:schemeClr val="bg1">
                    <a:lumMod val="85000"/>
                  </a:schemeClr>
                </a:solidFill>
              </a:rPr>
              <a:t>is</a:t>
            </a:r>
            <a:r>
              <a:rPr lang="fr-CH" sz="1800" b="1" dirty="0" smtClean="0">
                <a:solidFill>
                  <a:schemeClr val="bg1">
                    <a:lumMod val="85000"/>
                  </a:schemeClr>
                </a:solidFill>
              </a:rPr>
              <a:t> not in the </a:t>
            </a:r>
            <a:r>
              <a:rPr lang="fr-CH" sz="1800" b="1" dirty="0" err="1" smtClean="0">
                <a:solidFill>
                  <a:schemeClr val="bg1">
                    <a:lumMod val="85000"/>
                  </a:schemeClr>
                </a:solidFill>
              </a:rPr>
              <a:t>baseline</a:t>
            </a:r>
            <a:r>
              <a:rPr lang="fr-CH" sz="1800" b="1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  <a:endParaRPr lang="en-GB" sz="18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582" y="3933056"/>
            <a:ext cx="5602546" cy="75406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sz="1800" b="1" dirty="0" smtClean="0">
                <a:solidFill>
                  <a:schemeClr val="bg1">
                    <a:lumMod val="85000"/>
                  </a:schemeClr>
                </a:solidFill>
                <a:sym typeface="Symbol"/>
              </a:rPr>
              <a:t>SPS test </a:t>
            </a:r>
            <a:r>
              <a:rPr lang="fr-CH" sz="1800" b="1" dirty="0" err="1" smtClean="0">
                <a:solidFill>
                  <a:schemeClr val="bg1">
                    <a:lumMod val="85000"/>
                  </a:schemeClr>
                </a:solidFill>
                <a:sym typeface="Symbol"/>
              </a:rPr>
              <a:t>is</a:t>
            </a:r>
            <a:r>
              <a:rPr lang="fr-CH" sz="1800" b="1" dirty="0" smtClean="0">
                <a:solidFill>
                  <a:schemeClr val="bg1">
                    <a:lumMod val="85000"/>
                  </a:schemeClr>
                </a:solidFill>
                <a:sym typeface="Symbol"/>
              </a:rPr>
              <a:t> </a:t>
            </a:r>
            <a:r>
              <a:rPr lang="fr-CH" sz="1800" b="1" dirty="0" err="1" smtClean="0">
                <a:solidFill>
                  <a:schemeClr val="bg1">
                    <a:lumMod val="85000"/>
                  </a:schemeClr>
                </a:solidFill>
                <a:sym typeface="Symbol"/>
              </a:rPr>
              <a:t>critical</a:t>
            </a:r>
            <a:r>
              <a:rPr lang="fr-CH" sz="1800" b="1" dirty="0" smtClean="0">
                <a:solidFill>
                  <a:schemeClr val="bg1">
                    <a:lumMod val="85000"/>
                  </a:schemeClr>
                </a:solidFill>
                <a:sym typeface="Symbol"/>
              </a:rPr>
              <a:t>: at least one </a:t>
            </a:r>
            <a:r>
              <a:rPr lang="fr-CH" sz="1800" b="1" dirty="0" err="1" smtClean="0">
                <a:solidFill>
                  <a:schemeClr val="bg1">
                    <a:lumMod val="85000"/>
                  </a:schemeClr>
                </a:solidFill>
                <a:sym typeface="Symbol"/>
              </a:rPr>
              <a:t>cryomodule</a:t>
            </a:r>
            <a:r>
              <a:rPr lang="fr-CH" sz="1800" b="1" dirty="0" smtClean="0">
                <a:solidFill>
                  <a:schemeClr val="bg1">
                    <a:lumMod val="85000"/>
                  </a:schemeClr>
                </a:solidFill>
                <a:sym typeface="Symbol"/>
              </a:rPr>
              <a:t> </a:t>
            </a:r>
            <a:r>
              <a:rPr lang="fr-CH" sz="1800" b="1" dirty="0" err="1" smtClean="0">
                <a:solidFill>
                  <a:schemeClr val="bg1">
                    <a:lumMod val="85000"/>
                  </a:schemeClr>
                </a:solidFill>
                <a:sym typeface="Symbol"/>
              </a:rPr>
              <a:t>before</a:t>
            </a:r>
            <a:r>
              <a:rPr lang="fr-CH" sz="1800" b="1" dirty="0" smtClean="0">
                <a:solidFill>
                  <a:schemeClr val="bg1">
                    <a:lumMod val="85000"/>
                  </a:schemeClr>
                </a:solidFill>
                <a:sym typeface="Symbol"/>
              </a:rPr>
              <a:t> LS2, </a:t>
            </a:r>
            <a:r>
              <a:rPr lang="fr-CH" sz="1800" b="1" dirty="0" err="1" smtClean="0">
                <a:solidFill>
                  <a:schemeClr val="bg1">
                    <a:lumMod val="85000"/>
                  </a:schemeClr>
                </a:solidFill>
                <a:sym typeface="Symbol"/>
              </a:rPr>
              <a:t>possibly</a:t>
            </a:r>
            <a:r>
              <a:rPr lang="fr-CH" sz="1800" b="1" dirty="0" smtClean="0">
                <a:solidFill>
                  <a:schemeClr val="bg1">
                    <a:lumMod val="85000"/>
                  </a:schemeClr>
                </a:solidFill>
                <a:sym typeface="Symbol"/>
              </a:rPr>
              <a:t> </a:t>
            </a:r>
            <a:r>
              <a:rPr lang="fr-CH" sz="1800" b="1" dirty="0" err="1" smtClean="0">
                <a:solidFill>
                  <a:schemeClr val="bg1">
                    <a:lumMod val="85000"/>
                  </a:schemeClr>
                </a:solidFill>
                <a:sym typeface="Symbol"/>
              </a:rPr>
              <a:t>two</a:t>
            </a:r>
            <a:r>
              <a:rPr lang="fr-CH" sz="1800" b="1" dirty="0" smtClean="0">
                <a:solidFill>
                  <a:schemeClr val="bg1">
                    <a:lumMod val="85000"/>
                  </a:schemeClr>
                </a:solidFill>
                <a:sym typeface="Symbol"/>
              </a:rPr>
              <a:t>, of </a:t>
            </a:r>
            <a:r>
              <a:rPr lang="fr-CH" sz="1800" b="1" dirty="0" err="1" smtClean="0">
                <a:solidFill>
                  <a:schemeClr val="bg1">
                    <a:lumMod val="85000"/>
                  </a:schemeClr>
                </a:solidFill>
                <a:sym typeface="Symbol"/>
              </a:rPr>
              <a:t>different</a:t>
            </a:r>
            <a:r>
              <a:rPr lang="fr-CH" sz="1800" b="1" dirty="0" smtClean="0">
                <a:solidFill>
                  <a:schemeClr val="bg1">
                    <a:lumMod val="85000"/>
                  </a:schemeClr>
                </a:solidFill>
                <a:sym typeface="Symbol"/>
              </a:rPr>
              <a:t> </a:t>
            </a:r>
            <a:r>
              <a:rPr lang="fr-CH" sz="1800" b="1" dirty="0" err="1" smtClean="0">
                <a:solidFill>
                  <a:schemeClr val="bg1">
                    <a:lumMod val="85000"/>
                  </a:schemeClr>
                </a:solidFill>
                <a:sym typeface="Symbol"/>
              </a:rPr>
              <a:t>cavity</a:t>
            </a:r>
            <a:r>
              <a:rPr lang="fr-CH" sz="1800" b="1" dirty="0" smtClean="0">
                <a:solidFill>
                  <a:schemeClr val="bg1">
                    <a:lumMod val="85000"/>
                  </a:schemeClr>
                </a:solidFill>
                <a:sym typeface="Symbol"/>
              </a:rPr>
              <a:t> type.</a:t>
            </a:r>
          </a:p>
        </p:txBody>
      </p:sp>
      <p:sp>
        <p:nvSpPr>
          <p:cNvPr id="7" name="Rectangle 6"/>
          <p:cNvSpPr/>
          <p:nvPr/>
        </p:nvSpPr>
        <p:spPr>
          <a:xfrm>
            <a:off x="1358900" y="5385990"/>
            <a:ext cx="5333999" cy="923330"/>
          </a:xfrm>
          <a:prstGeom prst="rect">
            <a:avLst/>
          </a:prstGeom>
          <a:noFill/>
          <a:ln>
            <a:solidFill>
              <a:srgbClr val="FFC70D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CH" sz="1800" b="1" dirty="0">
                <a:solidFill>
                  <a:srgbClr val="FFC70D"/>
                </a:solidFill>
                <a:sym typeface="Symbol"/>
              </a:rPr>
              <a:t> = </a:t>
            </a:r>
            <a:r>
              <a:rPr lang="fr-CH" sz="1800" b="1" dirty="0" smtClean="0">
                <a:solidFill>
                  <a:srgbClr val="FFC70D"/>
                </a:solidFill>
                <a:sym typeface="Symbol"/>
              </a:rPr>
              <a:t>84 </a:t>
            </a:r>
            <a:r>
              <a:rPr lang="fr-CH" sz="1800" b="1" dirty="0" err="1">
                <a:solidFill>
                  <a:srgbClr val="FFC70D"/>
                </a:solidFill>
                <a:sym typeface="Symbol"/>
              </a:rPr>
              <a:t>mm</a:t>
            </a:r>
            <a:r>
              <a:rPr lang="fr-CH" sz="1800" b="1" dirty="0" err="1" smtClean="0">
                <a:solidFill>
                  <a:srgbClr val="FFC70D"/>
                </a:solidFill>
                <a:sym typeface="Symbol"/>
              </a:rPr>
              <a:t>.</a:t>
            </a:r>
            <a:r>
              <a:rPr lang="fr-CH" sz="1800" b="1" dirty="0" smtClean="0">
                <a:solidFill>
                  <a:srgbClr val="FFC70D"/>
                </a:solidFill>
                <a:sym typeface="Symbol"/>
              </a:rPr>
              <a:t> 2 K</a:t>
            </a:r>
            <a:r>
              <a:rPr lang="fr-CH" sz="1800" b="1" dirty="0">
                <a:solidFill>
                  <a:srgbClr val="FFC70D"/>
                </a:solidFill>
                <a:sym typeface="Symbol"/>
              </a:rPr>
              <a:t/>
            </a:r>
            <a:br>
              <a:rPr lang="fr-CH" sz="1800" b="1" dirty="0">
                <a:solidFill>
                  <a:srgbClr val="FFC70D"/>
                </a:solidFill>
                <a:sym typeface="Symbol"/>
              </a:rPr>
            </a:br>
            <a:r>
              <a:rPr lang="fr-CH" sz="1800" b="1" dirty="0">
                <a:solidFill>
                  <a:srgbClr val="FFC70D"/>
                </a:solidFill>
              </a:rPr>
              <a:t>11.6 MV </a:t>
            </a:r>
            <a:r>
              <a:rPr lang="fr-CH" sz="1800" b="1" dirty="0" err="1">
                <a:solidFill>
                  <a:srgbClr val="FFC70D"/>
                </a:solidFill>
              </a:rPr>
              <a:t>required</a:t>
            </a:r>
            <a:r>
              <a:rPr lang="fr-CH" sz="1800" b="1" dirty="0">
                <a:solidFill>
                  <a:srgbClr val="FFC70D"/>
                </a:solidFill>
              </a:rPr>
              <a:t> voltage ;</a:t>
            </a:r>
          </a:p>
          <a:p>
            <a:pPr algn="ctr"/>
            <a:r>
              <a:rPr lang="fr-CH" sz="1800" b="1" dirty="0" err="1">
                <a:solidFill>
                  <a:srgbClr val="FFC70D"/>
                </a:solidFill>
              </a:rPr>
              <a:t>baseline</a:t>
            </a:r>
            <a:r>
              <a:rPr lang="fr-CH" sz="1800" b="1" dirty="0">
                <a:solidFill>
                  <a:srgbClr val="FFC70D"/>
                </a:solidFill>
              </a:rPr>
              <a:t> </a:t>
            </a:r>
            <a:r>
              <a:rPr lang="fr-CH" sz="1800" b="1" dirty="0" err="1">
                <a:solidFill>
                  <a:srgbClr val="FFC70D"/>
                </a:solidFill>
              </a:rPr>
              <a:t>is</a:t>
            </a:r>
            <a:r>
              <a:rPr lang="fr-CH" sz="1800" b="1" dirty="0">
                <a:solidFill>
                  <a:srgbClr val="FFC70D"/>
                </a:solidFill>
              </a:rPr>
              <a:t> 4 </a:t>
            </a:r>
            <a:r>
              <a:rPr lang="fr-CH" sz="1800" b="1" dirty="0" err="1" smtClean="0">
                <a:solidFill>
                  <a:srgbClr val="FFC70D"/>
                </a:solidFill>
              </a:rPr>
              <a:t>cavites</a:t>
            </a:r>
            <a:r>
              <a:rPr lang="fr-CH" sz="1800" b="1" dirty="0" smtClean="0">
                <a:solidFill>
                  <a:srgbClr val="FFC70D"/>
                </a:solidFill>
              </a:rPr>
              <a:t>/</a:t>
            </a:r>
            <a:r>
              <a:rPr lang="fr-CH" sz="1800" b="1" dirty="0" err="1" smtClean="0">
                <a:solidFill>
                  <a:srgbClr val="FFC70D"/>
                </a:solidFill>
              </a:rPr>
              <a:t>beam-side</a:t>
            </a:r>
            <a:r>
              <a:rPr lang="fr-CH" sz="1800" b="1" dirty="0" smtClean="0">
                <a:solidFill>
                  <a:srgbClr val="FFC70D"/>
                </a:solidFill>
              </a:rPr>
              <a:t>, </a:t>
            </a:r>
            <a:r>
              <a:rPr lang="fr-CH" sz="1800" b="1" dirty="0">
                <a:solidFill>
                  <a:srgbClr val="FFC70D"/>
                </a:solidFill>
                <a:sym typeface="Symbol"/>
              </a:rPr>
              <a:t> </a:t>
            </a:r>
            <a:r>
              <a:rPr lang="fr-CH" sz="1800" b="1" dirty="0" smtClean="0">
                <a:solidFill>
                  <a:srgbClr val="FFC70D"/>
                </a:solidFill>
              </a:rPr>
              <a:t>2.9MV/</a:t>
            </a:r>
            <a:r>
              <a:rPr lang="fr-CH" sz="1800" b="1" dirty="0" err="1" smtClean="0">
                <a:solidFill>
                  <a:srgbClr val="FFC70D"/>
                </a:solidFill>
              </a:rPr>
              <a:t>cavity</a:t>
            </a:r>
            <a:r>
              <a:rPr lang="fr-CH" sz="1800" b="1" dirty="0" smtClean="0">
                <a:solidFill>
                  <a:srgbClr val="FFC70D"/>
                </a:solidFill>
              </a:rPr>
              <a:t>  </a:t>
            </a:r>
            <a:endParaRPr lang="fr-CH" sz="1800" b="1" dirty="0">
              <a:solidFill>
                <a:srgbClr val="FFC7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9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563" y="1207970"/>
            <a:ext cx="5263933" cy="377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181" y="260648"/>
            <a:ext cx="5983869" cy="70609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rgbClr val="FFC70D"/>
                </a:solidFill>
              </a:rPr>
              <a:t>The HL-LHC Project</a:t>
            </a:r>
            <a:endParaRPr lang="en-GB" dirty="0">
              <a:solidFill>
                <a:srgbClr val="FFC70D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589306" y="1594559"/>
            <a:ext cx="3452843" cy="36248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>
                <a:solidFill>
                  <a:schemeClr val="bg1">
                    <a:lumMod val="95000"/>
                  </a:schemeClr>
                </a:solidFill>
              </a:rPr>
              <a:t>New IR-quads </a:t>
            </a:r>
            <a:r>
              <a:rPr lang="en-GB" sz="2600" dirty="0" smtClean="0">
                <a:solidFill>
                  <a:schemeClr val="bg1">
                    <a:lumMod val="95000"/>
                  </a:schemeClr>
                </a:solidFill>
              </a:rPr>
              <a:t>Nb</a:t>
            </a:r>
            <a:r>
              <a:rPr lang="en-GB" sz="2600" baseline="-25000" dirty="0" smtClean="0">
                <a:solidFill>
                  <a:schemeClr val="bg1">
                    <a:lumMod val="95000"/>
                  </a:schemeClr>
                </a:solidFill>
              </a:rPr>
              <a:t>3</a:t>
            </a:r>
            <a:r>
              <a:rPr lang="en-GB" sz="2600" dirty="0" smtClean="0">
                <a:solidFill>
                  <a:schemeClr val="bg1">
                    <a:lumMod val="95000"/>
                  </a:schemeClr>
                </a:solidFill>
              </a:rPr>
              <a:t>Sn (</a:t>
            </a:r>
            <a:r>
              <a:rPr lang="en-GB" sz="2600" dirty="0">
                <a:solidFill>
                  <a:schemeClr val="bg1">
                    <a:lumMod val="95000"/>
                  </a:schemeClr>
                </a:solidFill>
              </a:rPr>
              <a:t>inner triplets)</a:t>
            </a:r>
          </a:p>
          <a:p>
            <a:pPr marL="342900" lvl="1" indent="-342900">
              <a:buFont typeface="Arial"/>
              <a:buChar char="•"/>
            </a:pPr>
            <a:r>
              <a:rPr lang="en-GB" sz="2600" dirty="0" smtClean="0">
                <a:solidFill>
                  <a:schemeClr val="bg1">
                    <a:lumMod val="95000"/>
                  </a:schemeClr>
                </a:solidFill>
              </a:rPr>
              <a:t>New 11 </a:t>
            </a:r>
            <a:r>
              <a:rPr lang="en-GB" sz="2600" dirty="0">
                <a:solidFill>
                  <a:schemeClr val="bg1">
                    <a:lumMod val="95000"/>
                  </a:schemeClr>
                </a:solidFill>
              </a:rPr>
              <a:t>T Nb</a:t>
            </a:r>
            <a:r>
              <a:rPr lang="en-GB" sz="2600" baseline="-25000" dirty="0">
                <a:solidFill>
                  <a:schemeClr val="bg1">
                    <a:lumMod val="95000"/>
                  </a:schemeClr>
                </a:solidFill>
              </a:rPr>
              <a:t>3</a:t>
            </a:r>
            <a:r>
              <a:rPr lang="en-GB" sz="2600" dirty="0">
                <a:solidFill>
                  <a:schemeClr val="bg1">
                    <a:lumMod val="95000"/>
                  </a:schemeClr>
                </a:solidFill>
              </a:rPr>
              <a:t>Sn (short) </a:t>
            </a:r>
            <a:r>
              <a:rPr lang="en-GB" sz="2600" dirty="0" smtClean="0">
                <a:solidFill>
                  <a:schemeClr val="bg1">
                    <a:lumMod val="95000"/>
                  </a:schemeClr>
                </a:solidFill>
              </a:rPr>
              <a:t>dipoles</a:t>
            </a:r>
          </a:p>
          <a:p>
            <a:pPr marL="342900" lvl="1" indent="-342900">
              <a:buFont typeface="Arial"/>
              <a:buChar char="•"/>
            </a:pPr>
            <a:r>
              <a:rPr lang="en-GB" sz="2600" dirty="0" smtClean="0">
                <a:solidFill>
                  <a:schemeClr val="bg1">
                    <a:lumMod val="95000"/>
                  </a:schemeClr>
                </a:solidFill>
              </a:rPr>
              <a:t>Collimation upgrade</a:t>
            </a:r>
          </a:p>
          <a:p>
            <a:pPr marL="342900" lvl="1" indent="-342900">
              <a:buFont typeface="Arial"/>
              <a:buChar char="•"/>
            </a:pPr>
            <a:r>
              <a:rPr lang="en-GB" sz="2600" dirty="0">
                <a:solidFill>
                  <a:schemeClr val="bg1">
                    <a:lumMod val="95000"/>
                  </a:schemeClr>
                </a:solidFill>
              </a:rPr>
              <a:t>Cryogenics </a:t>
            </a:r>
            <a:r>
              <a:rPr lang="en-GB" sz="2600" dirty="0" smtClean="0">
                <a:solidFill>
                  <a:schemeClr val="bg1">
                    <a:lumMod val="95000"/>
                  </a:schemeClr>
                </a:solidFill>
              </a:rPr>
              <a:t>upgrade</a:t>
            </a:r>
          </a:p>
          <a:p>
            <a:pPr marL="342900" lvl="1" indent="-342900">
              <a:buFont typeface="Arial"/>
              <a:buChar char="•"/>
            </a:pPr>
            <a:r>
              <a:rPr lang="en-GB" sz="2600" dirty="0" smtClean="0">
                <a:solidFill>
                  <a:schemeClr val="bg1">
                    <a:lumMod val="95000"/>
                  </a:schemeClr>
                </a:solidFill>
              </a:rPr>
              <a:t>Crab Cavities</a:t>
            </a:r>
          </a:p>
          <a:p>
            <a:pPr marL="342900" lvl="1" indent="-342900">
              <a:buFont typeface="Arial"/>
              <a:buChar char="•"/>
            </a:pPr>
            <a:r>
              <a:rPr lang="en-GB" sz="2600" dirty="0" smtClean="0">
                <a:solidFill>
                  <a:schemeClr val="bg1">
                    <a:lumMod val="95000"/>
                  </a:schemeClr>
                </a:solidFill>
              </a:rPr>
              <a:t>Cold powering</a:t>
            </a:r>
          </a:p>
          <a:p>
            <a:pPr marL="342900" lvl="1" indent="-342900">
              <a:buFont typeface="Arial"/>
              <a:buChar char="•"/>
            </a:pPr>
            <a:r>
              <a:rPr lang="en-GB" sz="2600" dirty="0" smtClean="0">
                <a:solidFill>
                  <a:schemeClr val="bg1">
                    <a:lumMod val="95000"/>
                  </a:schemeClr>
                </a:solidFill>
              </a:rPr>
              <a:t>Machine protection</a:t>
            </a:r>
          </a:p>
          <a:p>
            <a:pPr marL="342900" lvl="1" indent="-342900">
              <a:buFont typeface="Arial"/>
              <a:buChar char="•"/>
            </a:pPr>
            <a:r>
              <a:rPr lang="en-GB" sz="2600" dirty="0" smtClean="0">
                <a:solidFill>
                  <a:schemeClr val="bg1">
                    <a:lumMod val="95000"/>
                  </a:schemeClr>
                </a:solidFill>
              </a:rPr>
              <a:t>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99295" y="2225318"/>
            <a:ext cx="2330424" cy="66410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06912" y="5110876"/>
            <a:ext cx="8180402" cy="8639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rgbClr val="FFC70D"/>
                </a:solidFill>
                <a:sym typeface="Wingdings"/>
              </a:rPr>
              <a:t>Major intervention on more than 1.2 km of the LHC </a:t>
            </a:r>
            <a:endParaRPr lang="en-GB" sz="1800" b="1" dirty="0">
              <a:solidFill>
                <a:srgbClr val="FFC70D"/>
              </a:solidFill>
              <a:sym typeface="Wingdings"/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chemeClr val="bg1">
                    <a:lumMod val="95000"/>
                  </a:schemeClr>
                </a:solidFill>
                <a:sym typeface="Wingdings"/>
              </a:rPr>
              <a:t>Project leadership: L. Rossi and O. </a:t>
            </a:r>
            <a:r>
              <a:rPr lang="en-GB" sz="1800" b="1" dirty="0" err="1" smtClean="0">
                <a:solidFill>
                  <a:schemeClr val="bg1">
                    <a:lumMod val="95000"/>
                  </a:schemeClr>
                </a:solidFill>
                <a:sym typeface="Wingdings"/>
              </a:rPr>
              <a:t>Brüning</a:t>
            </a:r>
            <a:endParaRPr lang="en-GB" sz="1800" b="1" dirty="0">
              <a:solidFill>
                <a:schemeClr val="bg1">
                  <a:lumMod val="95000"/>
                </a:schemeClr>
              </a:solidFill>
              <a:sym typeface="Wingding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7ACE7-79EF-3E47-8E84-797C15E3C8E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07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285053"/>
              </p:ext>
            </p:extLst>
          </p:nvPr>
        </p:nvGraphicFramePr>
        <p:xfrm>
          <a:off x="4378776" y="926203"/>
          <a:ext cx="4380272" cy="5127917"/>
        </p:xfrm>
        <a:graphic>
          <a:graphicData uri="http://schemas.openxmlformats.org/drawingml/2006/table">
            <a:tbl>
              <a:tblPr firstRow="1" bandRow="1"/>
              <a:tblGrid>
                <a:gridCol w="1784554"/>
                <a:gridCol w="1297859"/>
                <a:gridCol w="1297859"/>
              </a:tblGrid>
              <a:tr h="34255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/>
                        <a:t>25 ns</a:t>
                      </a:r>
                      <a:endParaRPr lang="en-GB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/>
                        <a:t>50 ns</a:t>
                      </a:r>
                      <a:endParaRPr lang="en-GB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/>
                        <a:t># Bunches</a:t>
                      </a:r>
                      <a:endParaRPr lang="en-GB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/>
                        <a:t>2808</a:t>
                      </a:r>
                      <a:endParaRPr lang="en-GB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/>
                        <a:t>1404</a:t>
                      </a:r>
                      <a:endParaRPr lang="en-GB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/>
                        <a:t>p/bunch [10</a:t>
                      </a:r>
                      <a:r>
                        <a:rPr lang="en-US" sz="1600" baseline="30000" dirty="0" smtClean="0"/>
                        <a:t>11</a:t>
                      </a:r>
                      <a:r>
                        <a:rPr lang="en-US" sz="1600" dirty="0" smtClean="0"/>
                        <a:t>]</a:t>
                      </a:r>
                      <a:endParaRPr lang="en-GB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2.0  (1.01 A)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3.3 (0.83 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A)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err="1" smtClean="0">
                          <a:latin typeface="Symbol" pitchFamily="18" charset="2"/>
                        </a:rPr>
                        <a:t>e</a:t>
                      </a:r>
                      <a:r>
                        <a:rPr lang="en-US" sz="1600" baseline="-25000" dirty="0" err="1" smtClean="0"/>
                        <a:t>L</a:t>
                      </a:r>
                      <a:r>
                        <a:rPr lang="en-US" sz="1600" dirty="0" smtClean="0"/>
                        <a:t> [</a:t>
                      </a:r>
                      <a:r>
                        <a:rPr lang="en-US" sz="1600" dirty="0" err="1" smtClean="0"/>
                        <a:t>eV.s</a:t>
                      </a:r>
                      <a:r>
                        <a:rPr lang="en-US" sz="1600" dirty="0" smtClean="0"/>
                        <a:t>]</a:t>
                      </a:r>
                      <a:endParaRPr lang="en-GB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/>
                        <a:t>2.5</a:t>
                      </a:r>
                      <a:endParaRPr lang="en-GB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/>
                        <a:t>2.5</a:t>
                      </a:r>
                      <a:endParaRPr lang="en-GB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sz="1600" baseline="-25000" dirty="0" err="1" smtClean="0"/>
                        <a:t>z</a:t>
                      </a:r>
                      <a:r>
                        <a:rPr lang="en-US" sz="1600" baseline="-25000" dirty="0" smtClean="0"/>
                        <a:t> </a:t>
                      </a:r>
                      <a:r>
                        <a:rPr lang="en-US" sz="1600" dirty="0" smtClean="0"/>
                        <a:t>[</a:t>
                      </a:r>
                      <a:r>
                        <a:rPr lang="en-US" sz="1600" baseline="0" dirty="0" smtClean="0">
                          <a:latin typeface="+mn-lt"/>
                        </a:rPr>
                        <a:t>c</a:t>
                      </a:r>
                      <a:r>
                        <a:rPr lang="en-US" sz="1600" dirty="0" smtClean="0"/>
                        <a:t>m]</a:t>
                      </a:r>
                      <a:endParaRPr lang="en-GB" sz="1600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/>
                        <a:t>7.5</a:t>
                      </a:r>
                      <a:endParaRPr lang="en-GB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/>
                        <a:t>7.5</a:t>
                      </a:r>
                      <a:endParaRPr lang="en-GB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sz="1600" baseline="-25000" dirty="0" err="1" smtClean="0">
                          <a:latin typeface="Symbol" pitchFamily="18" charset="2"/>
                        </a:rPr>
                        <a:t>d</a:t>
                      </a:r>
                      <a:r>
                        <a:rPr lang="en-US" sz="1600" baseline="-25000" dirty="0" err="1" smtClean="0">
                          <a:latin typeface="+mn-lt"/>
                        </a:rPr>
                        <a:t>p</a:t>
                      </a:r>
                      <a:r>
                        <a:rPr lang="en-US" sz="1600" baseline="-25000" dirty="0" smtClean="0">
                          <a:latin typeface="+mn-lt"/>
                        </a:rPr>
                        <a:t>/p</a:t>
                      </a:r>
                      <a:r>
                        <a:rPr lang="en-US" sz="1600" baseline="-25000" dirty="0" smtClean="0"/>
                        <a:t> </a:t>
                      </a:r>
                      <a:r>
                        <a:rPr lang="en-US" sz="1600" dirty="0" smtClean="0"/>
                        <a:t>[</a:t>
                      </a:r>
                      <a:r>
                        <a:rPr lang="en-US" sz="1600" baseline="0" dirty="0" smtClean="0">
                          <a:latin typeface="+mn-lt"/>
                        </a:rPr>
                        <a:t>10</a:t>
                      </a:r>
                      <a:r>
                        <a:rPr lang="en-US" sz="1600" baseline="30000" dirty="0" smtClean="0"/>
                        <a:t>-3</a:t>
                      </a:r>
                      <a:r>
                        <a:rPr lang="en-US" sz="1600" dirty="0" smtClean="0"/>
                        <a:t>]</a:t>
                      </a:r>
                      <a:endParaRPr lang="en-GB" sz="1600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/>
                        <a:t>0.1</a:t>
                      </a:r>
                      <a:endParaRPr lang="en-GB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/>
                        <a:t>0.1</a:t>
                      </a:r>
                      <a:endParaRPr lang="en-GB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err="1" smtClean="0">
                          <a:latin typeface="Symbol" pitchFamily="18" charset="2"/>
                        </a:rPr>
                        <a:t>ge</a:t>
                      </a:r>
                      <a:r>
                        <a:rPr lang="en-US" sz="1600" baseline="-25000" dirty="0" err="1" smtClean="0">
                          <a:latin typeface="+mn-lt"/>
                        </a:rPr>
                        <a:t>x,y</a:t>
                      </a:r>
                      <a:r>
                        <a:rPr lang="en-US" sz="1600" dirty="0" smtClean="0">
                          <a:latin typeface="Symbol" pitchFamily="18" charset="2"/>
                        </a:rPr>
                        <a:t> </a:t>
                      </a:r>
                      <a:r>
                        <a:rPr lang="en-US" sz="1600" dirty="0" smtClean="0"/>
                        <a:t> [</a:t>
                      </a:r>
                      <a:r>
                        <a:rPr lang="en-US" sz="1600" baseline="0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sz="1600" dirty="0" smtClean="0"/>
                        <a:t>m]</a:t>
                      </a:r>
                      <a:endParaRPr lang="en-GB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2.5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3.0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>
                          <a:latin typeface="Symbol" pitchFamily="18" charset="2"/>
                        </a:rPr>
                        <a:t>b</a:t>
                      </a:r>
                      <a:r>
                        <a:rPr lang="en-US" sz="1600" baseline="30000" dirty="0" smtClean="0">
                          <a:latin typeface="Symbol" pitchFamily="18" charset="2"/>
                        </a:rPr>
                        <a:t>*</a:t>
                      </a:r>
                      <a:r>
                        <a:rPr lang="en-US" sz="1600" dirty="0" smtClean="0"/>
                        <a:t> [cm] (baseline)</a:t>
                      </a:r>
                      <a:endParaRPr lang="en-GB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/>
                        <a:t>15</a:t>
                      </a:r>
                      <a:endParaRPr lang="en-GB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/>
                        <a:t>15</a:t>
                      </a:r>
                      <a:endParaRPr lang="en-GB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/>
                        <a:t>X-angle [</a:t>
                      </a:r>
                      <a:r>
                        <a:rPr lang="en-US" sz="1600" dirty="0" err="1" smtClean="0">
                          <a:latin typeface="Symbol" pitchFamily="18" charset="2"/>
                        </a:rPr>
                        <a:t>m</a:t>
                      </a:r>
                      <a:r>
                        <a:rPr lang="en-US" sz="1600" dirty="0" err="1" smtClean="0"/>
                        <a:t>rad</a:t>
                      </a:r>
                      <a:r>
                        <a:rPr lang="en-US" sz="1600" dirty="0" smtClean="0"/>
                        <a:t>]</a:t>
                      </a:r>
                      <a:endParaRPr lang="en-GB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590 (12.5 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s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590 (11.4 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s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200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Loss factor</a:t>
                      </a:r>
                      <a:endParaRPr lang="en-GB" sz="1600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/>
                        <a:t>0.30</a:t>
                      </a:r>
                      <a:endParaRPr lang="en-GB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/>
                        <a:t>0.33</a:t>
                      </a:r>
                      <a:endParaRPr lang="en-GB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/>
                        <a:t>Peak </a:t>
                      </a:r>
                      <a:r>
                        <a:rPr lang="en-US" sz="1600" dirty="0" err="1" smtClean="0"/>
                        <a:t>lumi</a:t>
                      </a:r>
                      <a:r>
                        <a:rPr lang="en-US" sz="1600" dirty="0" smtClean="0"/>
                        <a:t> [10</a:t>
                      </a:r>
                      <a:r>
                        <a:rPr lang="en-US" sz="1600" baseline="30000" dirty="0" smtClean="0"/>
                        <a:t>34</a:t>
                      </a:r>
                      <a:r>
                        <a:rPr lang="en-US" sz="1600" baseline="0" dirty="0" smtClean="0"/>
                        <a:t>]</a:t>
                      </a:r>
                      <a:endParaRPr lang="en-GB" sz="1600" baseline="30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/>
                        <a:t>6.0</a:t>
                      </a:r>
                      <a:endParaRPr lang="en-GB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/>
                        <a:t>7.4</a:t>
                      </a:r>
                      <a:endParaRPr lang="en-GB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Virtual </a:t>
                      </a:r>
                      <a:r>
                        <a:rPr lang="en-US" sz="1600" baseline="0" dirty="0" err="1" smtClean="0"/>
                        <a:t>lumi</a:t>
                      </a:r>
                      <a:r>
                        <a:rPr lang="en-US" sz="1600" baseline="0" dirty="0" smtClean="0"/>
                        <a:t> [10</a:t>
                      </a:r>
                      <a:r>
                        <a:rPr lang="en-US" sz="1600" baseline="30000" dirty="0" smtClean="0"/>
                        <a:t>34</a:t>
                      </a:r>
                      <a:r>
                        <a:rPr lang="en-US" sz="1600" baseline="0" dirty="0" smtClean="0"/>
                        <a:t>]</a:t>
                      </a:r>
                      <a:endParaRPr lang="en-GB" sz="1600" baseline="0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/>
                        <a:t>20.0</a:t>
                      </a:r>
                      <a:endParaRPr lang="en-GB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/>
                        <a:t>22.7</a:t>
                      </a:r>
                      <a:endParaRPr lang="en-GB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err="1" smtClean="0"/>
                        <a:t>T</a:t>
                      </a:r>
                      <a:r>
                        <a:rPr lang="en-US" sz="1600" baseline="-25000" dirty="0" err="1" smtClean="0"/>
                        <a:t>leveling</a:t>
                      </a:r>
                      <a:r>
                        <a:rPr lang="en-US" sz="1600" dirty="0" smtClean="0"/>
                        <a:t> [h] @ 5E34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7.8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6.8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#Pile up @5E34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/>
                        <a:t>123</a:t>
                      </a:r>
                      <a:endParaRPr lang="en-GB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/>
                        <a:t>247</a:t>
                      </a:r>
                      <a:endParaRPr lang="en-GB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1564337"/>
            <a:ext cx="3888432" cy="2431435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en-GB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25 ns is the option </a:t>
            </a:r>
          </a:p>
          <a:p>
            <a:pPr defTabSz="457200"/>
            <a:r>
              <a:rPr lang="en-GB" b="1" dirty="0" smtClean="0">
                <a:solidFill>
                  <a:prstClr val="white"/>
                </a:solidFill>
              </a:rPr>
              <a:t>However:</a:t>
            </a:r>
          </a:p>
          <a:p>
            <a:pPr defTabSz="457200"/>
            <a:r>
              <a:rPr lang="en-GB" b="1" dirty="0" smtClean="0">
                <a:solidFill>
                  <a:prstClr val="white"/>
                </a:solidFill>
              </a:rPr>
              <a:t>50 ns should be kept as alive because we DO NOT have enough </a:t>
            </a:r>
            <a:r>
              <a:rPr lang="en-GB" b="1" dirty="0" smtClean="0">
                <a:solidFill>
                  <a:schemeClr val="bg1"/>
                </a:solidFill>
              </a:rPr>
              <a:t>experience on the actual limit </a:t>
            </a:r>
            <a:r>
              <a:rPr lang="en-GB" sz="1600" b="1" i="1" dirty="0" smtClean="0">
                <a:solidFill>
                  <a:schemeClr val="bg1"/>
                </a:solidFill>
              </a:rPr>
              <a:t>(e-clouds, </a:t>
            </a:r>
            <a:r>
              <a:rPr lang="en-GB" sz="1600" b="1" i="1" dirty="0" err="1" smtClean="0">
                <a:solidFill>
                  <a:schemeClr val="bg1"/>
                </a:solidFill>
              </a:rPr>
              <a:t>I</a:t>
            </a:r>
            <a:r>
              <a:rPr lang="en-GB" sz="1600" b="1" i="1" baseline="-25000" dirty="0" err="1" smtClean="0">
                <a:solidFill>
                  <a:schemeClr val="bg1"/>
                </a:solidFill>
              </a:rPr>
              <a:t>beam</a:t>
            </a:r>
            <a:r>
              <a:rPr lang="en-GB" sz="1600" b="1" i="1" dirty="0" smtClean="0">
                <a:solidFill>
                  <a:schemeClr val="bg1"/>
                </a:solidFill>
              </a:rPr>
              <a:t>).</a:t>
            </a:r>
            <a:endParaRPr lang="en-GB" b="1" i="1" baseline="-25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116632"/>
            <a:ext cx="85689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FFC70D"/>
                </a:solidFill>
                <a:latin typeface="+mj-lt"/>
              </a:rPr>
              <a:t>Baseline parameters of HL </a:t>
            </a:r>
            <a:r>
              <a:rPr lang="en-GB" sz="3600" b="1" dirty="0" smtClean="0">
                <a:solidFill>
                  <a:srgbClr val="FFC70D"/>
                </a:solidFill>
                <a:latin typeface="+mj-lt"/>
              </a:rPr>
              <a:t>for </a:t>
            </a:r>
            <a:r>
              <a:rPr lang="en-GB" sz="3600" b="1" dirty="0">
                <a:solidFill>
                  <a:srgbClr val="FFC70D"/>
                </a:solidFill>
                <a:latin typeface="+mj-lt"/>
              </a:rPr>
              <a:t>reaching 250 -300 fb</a:t>
            </a:r>
            <a:r>
              <a:rPr lang="en-GB" sz="3600" b="1" baseline="30000" dirty="0">
                <a:solidFill>
                  <a:srgbClr val="FFC70D"/>
                </a:solidFill>
                <a:latin typeface="+mj-lt"/>
              </a:rPr>
              <a:t>-1</a:t>
            </a:r>
            <a:r>
              <a:rPr lang="en-GB" sz="3600" b="1" dirty="0">
                <a:solidFill>
                  <a:srgbClr val="FFC70D"/>
                </a:solidFill>
                <a:latin typeface="+mj-lt"/>
              </a:rPr>
              <a:t>/year</a:t>
            </a:r>
            <a:endParaRPr lang="fr-FR" sz="3600" b="1" dirty="0">
              <a:solidFill>
                <a:srgbClr val="FFC70D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709" y="4437112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Continuous global optimisation with LIU</a:t>
            </a: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29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1"/>
          <p:cNvSpPr txBox="1">
            <a:spLocks noGrp="1"/>
          </p:cNvSpPr>
          <p:nvPr/>
        </p:nvSpPr>
        <p:spPr bwMode="auto">
          <a:xfrm>
            <a:off x="2895600" y="6400800"/>
            <a:ext cx="3429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0967A4"/>
                </a:solidFill>
                <a:latin typeface="Helvetica" pitchFamily="34" charset="0"/>
              </a:rPr>
              <a:t>Germany and CERN | May 2009</a:t>
            </a:r>
            <a:endParaRPr lang="en-US" altLang="en-US" sz="1200">
              <a:latin typeface="Helvetica" pitchFamily="34" charset="0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457200"/>
          </a:xfrm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</p:spPr>
        <p:txBody>
          <a:bodyPr anchor="ctr">
            <a:normAutofit fontScale="90000"/>
          </a:bodyPr>
          <a:lstStyle/>
          <a:p>
            <a:pPr algn="ctr" eaLnBrk="1" hangingPunct="1">
              <a:defRPr/>
            </a:pPr>
            <a:r>
              <a:rPr lang="en-GB" sz="3600">
                <a:solidFill>
                  <a:srgbClr val="FCF933"/>
                </a:solidFill>
                <a:ea typeface="ＭＳ Ｐゴシック" pitchFamily="-112" charset="-128"/>
                <a:cs typeface="ＭＳ Ｐゴシック" pitchFamily="-112" charset="-128"/>
              </a:rPr>
              <a:t>Enter a New Era in Fundamental Science</a:t>
            </a:r>
            <a:endParaRPr lang="en-GB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09600"/>
            <a:ext cx="9144000" cy="990600"/>
          </a:xfrm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-112" charset="2"/>
              <a:buNone/>
              <a:defRPr/>
            </a:pPr>
            <a:r>
              <a:rPr lang="en-GB" sz="200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Start-up of the Large Hadron Collider (</a:t>
            </a:r>
            <a:r>
              <a:rPr lang="en-GB" sz="2000">
                <a:solidFill>
                  <a:srgbClr val="FCF933"/>
                </a:solidFill>
                <a:ea typeface="ＭＳ Ｐゴシック" pitchFamily="-112" charset="-128"/>
                <a:cs typeface="ＭＳ Ｐゴシック" pitchFamily="-112" charset="-128"/>
              </a:rPr>
              <a:t>LHC</a:t>
            </a:r>
            <a:r>
              <a:rPr lang="en-GB" sz="200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), one of the largest and truly global scientific projects ever, is the most exciting turning point in particle physics.</a:t>
            </a:r>
          </a:p>
        </p:txBody>
      </p:sp>
      <p:pic>
        <p:nvPicPr>
          <p:cNvPr id="39941" name="Picture 2" descr="CERN_picture_s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2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3564" name="Picture 42" descr="0510028_03-A4-at-144-dp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4613" y="4648200"/>
            <a:ext cx="2947987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39945" name="Rectangle 8"/>
          <p:cNvSpPr>
            <a:spLocks noChangeArrowheads="1"/>
          </p:cNvSpPr>
          <p:nvPr/>
        </p:nvSpPr>
        <p:spPr bwMode="auto">
          <a:xfrm>
            <a:off x="3091707" y="4648200"/>
            <a:ext cx="20906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altLang="en-US" dirty="0">
                <a:solidFill>
                  <a:srgbClr val="FFFFFF"/>
                </a:solidFill>
              </a:rPr>
              <a:t>LHC </a:t>
            </a:r>
            <a:r>
              <a:rPr lang="en-GB" altLang="en-US" dirty="0" smtClean="0">
                <a:solidFill>
                  <a:srgbClr val="FFFFFF"/>
                </a:solidFill>
              </a:rPr>
              <a:t>tunnel:</a:t>
            </a:r>
            <a:endParaRPr lang="en-GB" altLang="en-US" dirty="0">
              <a:solidFill>
                <a:srgbClr val="FFFFFF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GB" altLang="en-US" sz="1600" dirty="0">
                <a:solidFill>
                  <a:srgbClr val="FFFFFF"/>
                </a:solidFill>
              </a:rPr>
              <a:t>27 km </a:t>
            </a:r>
            <a:r>
              <a:rPr lang="en-GB" altLang="en-US" sz="1600" dirty="0" smtClean="0">
                <a:solidFill>
                  <a:srgbClr val="FFFFFF"/>
                </a:solidFill>
              </a:rPr>
              <a:t>circumference</a:t>
            </a:r>
            <a:endParaRPr lang="en-GB" altLang="en-US" sz="2000" dirty="0"/>
          </a:p>
        </p:txBody>
      </p:sp>
      <p:sp>
        <p:nvSpPr>
          <p:cNvPr id="39" name="Rectangle 4"/>
          <p:cNvSpPr txBox="1">
            <a:spLocks noChangeArrowheads="1"/>
          </p:cNvSpPr>
          <p:nvPr/>
        </p:nvSpPr>
        <p:spPr bwMode="auto">
          <a:xfrm>
            <a:off x="0" y="152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4000" dirty="0" smtClean="0">
                <a:solidFill>
                  <a:srgbClr val="FFC000"/>
                </a:solidFill>
                <a:latin typeface="Helvetica" pitchFamily="-112" charset="0"/>
              </a:rPr>
              <a:t>The  Large Hadron Collider – LHC </a:t>
            </a:r>
            <a:endParaRPr lang="en-GB" sz="4400" dirty="0">
              <a:solidFill>
                <a:srgbClr val="FFC000"/>
              </a:solidFill>
              <a:latin typeface="Helvetica" pitchFamily="-112" charset="0"/>
            </a:endParaRPr>
          </a:p>
        </p:txBody>
      </p:sp>
      <p:sp>
        <p:nvSpPr>
          <p:cNvPr id="39951" name="Slide Number Placeholder 4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5F7014-AEAD-4A0B-85F4-0BDF3926AB9F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3</a:t>
            </a:fld>
            <a:endParaRPr lang="en-US" altLang="en-U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516" y="837415"/>
            <a:ext cx="8352928" cy="367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2414" y="5529426"/>
            <a:ext cx="7901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Total </a:t>
            </a:r>
            <a:r>
              <a:rPr lang="en-GB" sz="2000" b="1" dirty="0" smtClean="0">
                <a:solidFill>
                  <a:srgbClr val="FFC70D"/>
                </a:solidFill>
                <a:latin typeface="+mn-lt"/>
              </a:rPr>
              <a:t>integrated luminosity of 3000 fb</a:t>
            </a:r>
            <a:r>
              <a:rPr lang="en-GB" sz="2000" b="1" baseline="30000" dirty="0" smtClean="0">
                <a:solidFill>
                  <a:srgbClr val="FFC70D"/>
                </a:solidFill>
                <a:latin typeface="+mn-lt"/>
              </a:rPr>
              <a:t>-1</a:t>
            </a:r>
            <a:r>
              <a:rPr lang="en-GB" sz="2000" b="1" dirty="0" smtClean="0">
                <a:solidFill>
                  <a:srgbClr val="FFC70D"/>
                </a:solidFill>
                <a:latin typeface="+mn-lt"/>
              </a:rPr>
              <a:t> </a:t>
            </a:r>
            <a:r>
              <a:rPr lang="en-GB" sz="2000" b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for p-p by 2035, with LSs taken into account and 1 month for ion physics per year.</a:t>
            </a:r>
            <a:endParaRPr lang="en-GB" sz="2000" b="1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31640" y="155885"/>
            <a:ext cx="6120680" cy="536811"/>
          </a:xfrm>
          <a:prstGeom prst="rect">
            <a:avLst/>
          </a:prstGeom>
          <a:noFill/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FFC70D"/>
                </a:solidFill>
              </a:rPr>
              <a:t>The plan of HL-LHC (baseline)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4665330"/>
            <a:ext cx="84154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Levelling at </a:t>
            </a:r>
            <a:r>
              <a:rPr lang="en-GB" sz="2000" b="1" dirty="0">
                <a:solidFill>
                  <a:srgbClr val="FFC70D"/>
                </a:solidFill>
                <a:latin typeface="+mn-lt"/>
              </a:rPr>
              <a:t>5 10</a:t>
            </a:r>
            <a:r>
              <a:rPr lang="en-GB" sz="2000" b="1" baseline="30000" dirty="0">
                <a:solidFill>
                  <a:srgbClr val="FFC70D"/>
                </a:solidFill>
                <a:latin typeface="+mn-lt"/>
              </a:rPr>
              <a:t>34</a:t>
            </a:r>
            <a:r>
              <a:rPr lang="en-GB" sz="2000" b="1" dirty="0">
                <a:solidFill>
                  <a:srgbClr val="FFC70D"/>
                </a:solidFill>
                <a:latin typeface="+mn-lt"/>
              </a:rPr>
              <a:t> cm</a:t>
            </a:r>
            <a:r>
              <a:rPr lang="en-GB" sz="2000" b="1" baseline="30000" dirty="0">
                <a:solidFill>
                  <a:srgbClr val="FFC70D"/>
                </a:solidFill>
                <a:latin typeface="+mn-lt"/>
              </a:rPr>
              <a:t>-2</a:t>
            </a:r>
            <a:r>
              <a:rPr lang="en-GB" sz="2000" b="1" dirty="0">
                <a:solidFill>
                  <a:srgbClr val="FFC70D"/>
                </a:solidFill>
                <a:latin typeface="+mn-lt"/>
              </a:rPr>
              <a:t> </a:t>
            </a:r>
            <a:r>
              <a:rPr lang="en-GB" sz="2000" b="1" dirty="0" smtClean="0">
                <a:solidFill>
                  <a:srgbClr val="FFC70D"/>
                </a:solidFill>
                <a:latin typeface="+mn-lt"/>
              </a:rPr>
              <a:t>s</a:t>
            </a:r>
            <a:r>
              <a:rPr lang="en-GB" sz="2000" b="1" baseline="30000" dirty="0" smtClean="0">
                <a:solidFill>
                  <a:srgbClr val="FFC70D"/>
                </a:solidFill>
                <a:latin typeface="+mn-lt"/>
              </a:rPr>
              <a:t>-1</a:t>
            </a:r>
            <a:r>
              <a:rPr lang="en-GB" sz="2000" b="1" dirty="0" smtClean="0">
                <a:solidFill>
                  <a:srgbClr val="FFC70D"/>
                </a:solidFill>
                <a:latin typeface="+mn-lt"/>
              </a:rPr>
              <a:t>: 140 events/crossing</a:t>
            </a:r>
            <a:r>
              <a:rPr lang="en-GB" sz="20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GB" sz="20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in average, at 25 </a:t>
            </a:r>
            <a:r>
              <a:rPr lang="en-GB" sz="20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ns; several scenarios under </a:t>
            </a:r>
            <a:r>
              <a:rPr lang="en-GB" sz="20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study </a:t>
            </a:r>
            <a:r>
              <a:rPr lang="en-GB" sz="20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to limit to 1.0 → </a:t>
            </a:r>
            <a:r>
              <a:rPr lang="en-GB" sz="20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1.3 </a:t>
            </a:r>
            <a:r>
              <a:rPr lang="en-GB" sz="20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event/mm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836999"/>
            <a:ext cx="8479158" cy="38881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1022416" y="2298067"/>
            <a:ext cx="2808312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n-lt"/>
              </a:rPr>
              <a:t>LS1</a:t>
            </a:r>
            <a:endParaRPr lang="en-GB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2360947" y="2298068"/>
            <a:ext cx="2808312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n-lt"/>
              </a:rPr>
              <a:t>LS2</a:t>
            </a:r>
            <a:endParaRPr lang="en-GB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3508139" y="2221122"/>
            <a:ext cx="2808312" cy="61555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n-lt"/>
              </a:rPr>
              <a:t>LS2</a:t>
            </a:r>
          </a:p>
          <a:p>
            <a:pPr algn="ctr"/>
            <a:endParaRPr lang="en-GB" sz="9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8144" y="1124742"/>
            <a:ext cx="288032" cy="28083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4593195" y="2298068"/>
            <a:ext cx="2808312" cy="46166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n-lt"/>
              </a:rPr>
              <a:t>LS4</a:t>
            </a:r>
            <a:endParaRPr lang="en-GB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32240" y="1124744"/>
            <a:ext cx="288032" cy="28083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5457291" y="2298068"/>
            <a:ext cx="2808312" cy="46166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n-lt"/>
              </a:rPr>
              <a:t>LS5</a:t>
            </a:r>
            <a:endParaRPr lang="en-GB" dirty="0">
              <a:latin typeface="+mn-lt"/>
            </a:endParaRPr>
          </a:p>
        </p:txBody>
      </p:sp>
      <p:sp>
        <p:nvSpPr>
          <p:cNvPr id="14" name="Slide Number Placeholder 2"/>
          <p:cNvSpPr txBox="1">
            <a:spLocks/>
          </p:cNvSpPr>
          <p:nvPr/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87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3930" y="3064509"/>
            <a:ext cx="8718550" cy="245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292080" y="3140968"/>
            <a:ext cx="0" cy="2448272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4610124" y="3879544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today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2409" y="1628800"/>
            <a:ext cx="80680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“…exploitation of the full potential of the LHC, including the </a:t>
            </a:r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        high-luminosity </a:t>
            </a:r>
            <a:r>
              <a:rPr lang="en-GB" sz="24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upgrade of the machine and </a:t>
            </a:r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detectors…” </a:t>
            </a:r>
          </a:p>
          <a:p>
            <a:pPr algn="ctr"/>
            <a:r>
              <a:rPr lang="en-GB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=&gt; High Luminosity LHC project</a:t>
            </a:r>
            <a:endParaRPr lang="en-GB" sz="2400" b="1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96336" y="4994012"/>
            <a:ext cx="1402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chemeClr val="bg1">
                    <a:lumMod val="85000"/>
                  </a:schemeClr>
                </a:solidFill>
              </a:rPr>
              <a:t>Project</a:t>
            </a:r>
            <a:endParaRPr lang="en-GB" sz="28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5795972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http://cern.ch/hilumilhc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81804" y="371472"/>
            <a:ext cx="7534612" cy="68126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European Strategy for </a:t>
            </a:r>
            <a:br>
              <a:rPr lang="en-GB" dirty="0" smtClean="0"/>
            </a:br>
            <a:r>
              <a:rPr lang="en-GB" dirty="0" smtClean="0"/>
              <a:t>Particle Physics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CAFF2-80D6-E445-B7A0-D67A1074A27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4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0596" y="1280949"/>
            <a:ext cx="789475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0" lvl="1" indent="-361950">
              <a:buClr>
                <a:srgbClr val="FFC70D"/>
              </a:buClr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The HL-LHC is an approved project</a:t>
            </a:r>
          </a:p>
          <a:p>
            <a:pPr marL="361950" lvl="1" indent="-361950">
              <a:buClr>
                <a:srgbClr val="FFC70D"/>
              </a:buClr>
              <a:buFont typeface="Wingdings" panose="05000000000000000000" pitchFamily="2" charset="2"/>
              <a:buChar char="§"/>
            </a:pPr>
            <a:endParaRPr lang="en-GB" b="1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marL="361950" lvl="1" indent="-361950">
              <a:buClr>
                <a:srgbClr val="FFC70D"/>
              </a:buClr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A lot of technical and operation challenges </a:t>
            </a:r>
            <a:r>
              <a:rPr lang="en-GB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: </a:t>
            </a:r>
            <a:endParaRPr lang="en-GB" b="1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marL="742950" lvl="2" indent="-285750">
              <a:buFontTx/>
              <a:buChar char="-"/>
            </a:pPr>
            <a:r>
              <a:rPr lang="en-GB" b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Nb</a:t>
            </a:r>
            <a:r>
              <a:rPr lang="en-GB" b="1" baseline="-25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3</a:t>
            </a:r>
            <a:r>
              <a:rPr lang="en-GB" b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Sn magnets (accelerator field quality)</a:t>
            </a:r>
          </a:p>
          <a:p>
            <a:pPr marL="742950" lvl="2" indent="-285750">
              <a:buFontTx/>
              <a:buChar char="-"/>
            </a:pPr>
            <a:r>
              <a:rPr lang="en-GB" b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Collimators </a:t>
            </a:r>
            <a:endParaRPr lang="en-GB" b="1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marL="742950" lvl="2" indent="-285750">
              <a:buFontTx/>
              <a:buChar char="-"/>
            </a:pPr>
            <a:r>
              <a:rPr lang="en-GB" b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Crab cavities</a:t>
            </a:r>
          </a:p>
          <a:p>
            <a:pPr marL="742950" lvl="2" indent="-285750">
              <a:buFontTx/>
              <a:buChar char="-"/>
            </a:pPr>
            <a:r>
              <a:rPr lang="en-GB" b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Increased availability (machine protection,…)</a:t>
            </a:r>
          </a:p>
          <a:p>
            <a:pPr marL="742950" lvl="2" indent="-285750">
              <a:buFontTx/>
              <a:buChar char="-"/>
            </a:pPr>
            <a:r>
              <a:rPr lang="en-GB" b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…</a:t>
            </a:r>
          </a:p>
          <a:p>
            <a:pPr marL="742950" lvl="2" indent="-285750">
              <a:buFontTx/>
              <a:buChar char="-"/>
            </a:pPr>
            <a:endParaRPr lang="en-GB" b="1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marL="342900" lvl="1" indent="-342900">
              <a:buClr>
                <a:srgbClr val="FFC70D"/>
              </a:buClr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Accelerator-experiment </a:t>
            </a:r>
            <a:r>
              <a:rPr lang="en-GB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interface </a:t>
            </a:r>
            <a:r>
              <a:rPr lang="en-GB" b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are central:</a:t>
            </a:r>
          </a:p>
          <a:p>
            <a:pPr marL="631825" lvl="2" indent="-187325"/>
            <a:r>
              <a:rPr lang="en-GB" b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- 	Bunch spacing, pile-up density, crossing schemes, background, forward detectors, collimation,…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272842"/>
            <a:ext cx="40174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rgbClr val="FFC70D"/>
                </a:solidFill>
                <a:latin typeface="+mj-lt"/>
              </a:rPr>
              <a:t>Conclusion part II</a:t>
            </a:r>
            <a:endParaRPr lang="en-GB" sz="4000" b="1" dirty="0">
              <a:solidFill>
                <a:srgbClr val="FFC70D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CAFF2-80D6-E445-B7A0-D67A1074A27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7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556792"/>
            <a:ext cx="8077200" cy="149961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C70D"/>
                </a:solidFill>
              </a:rPr>
              <a:t>An overview of the High-Luminosity upgrade of the LHC</a:t>
            </a:r>
            <a:endParaRPr lang="en-GB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3717032"/>
            <a:ext cx="761298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tx1">
                  <a:lumMod val="8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+mn-lt"/>
              </a:rPr>
              <a:t>Why High-luminosity LHC 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+mn-lt"/>
              </a:rPr>
              <a:t>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+mn-lt"/>
              </a:rPr>
              <a:t>Technical limitations 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+mn-lt"/>
              </a:rPr>
              <a:t>and 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+mn-lt"/>
              </a:rPr>
              <a:t>bottlenecks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>
                    <a:lumMod val="85000"/>
                  </a:schemeClr>
                </a:solidFill>
                <a:latin typeface="+mn-lt"/>
              </a:rPr>
              <a:t>Challenges for performance improvement</a:t>
            </a:r>
            <a:endParaRPr lang="en-US" sz="3200" dirty="0" smtClean="0">
              <a:solidFill>
                <a:schemeClr val="tx1">
                  <a:lumMod val="8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+mn-lt"/>
              </a:rPr>
              <a:t> </a:t>
            </a:r>
            <a:endParaRPr lang="en-GB" sz="3200" dirty="0">
              <a:solidFill>
                <a:schemeClr val="tx1">
                  <a:lumMod val="8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309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649"/>
            <a:ext cx="9144000" cy="3777408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5</a:t>
            </a:fld>
            <a:endParaRPr lang="en-US"/>
          </a:p>
        </p:txBody>
      </p:sp>
      <p:sp>
        <p:nvSpPr>
          <p:cNvPr id="6" name="Up Arrow Callout 5"/>
          <p:cNvSpPr/>
          <p:nvPr/>
        </p:nvSpPr>
        <p:spPr>
          <a:xfrm>
            <a:off x="-25846" y="4643268"/>
            <a:ext cx="1800200" cy="1378020"/>
          </a:xfrm>
          <a:prstGeom prst="upArrowCallout">
            <a:avLst>
              <a:gd name="adj1" fmla="val 14586"/>
              <a:gd name="adj2" fmla="val 14586"/>
              <a:gd name="adj3" fmla="val 18751"/>
              <a:gd name="adj4" fmla="val 73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800" b="1" dirty="0" smtClean="0"/>
              <a:t>0.75 10</a:t>
            </a:r>
            <a:r>
              <a:rPr lang="fr-CH" sz="1800" b="1" baseline="30000" dirty="0" smtClean="0"/>
              <a:t>34</a:t>
            </a:r>
            <a:r>
              <a:rPr lang="fr-CH" sz="1800" b="1" dirty="0" smtClean="0"/>
              <a:t> cm</a:t>
            </a:r>
            <a:r>
              <a:rPr lang="fr-CH" sz="1800" b="1" baseline="30000" dirty="0" smtClean="0"/>
              <a:t>-2</a:t>
            </a:r>
            <a:r>
              <a:rPr lang="fr-CH" sz="1800" b="1" dirty="0" smtClean="0"/>
              <a:t>s</a:t>
            </a:r>
            <a:r>
              <a:rPr lang="fr-CH" sz="1800" b="1" baseline="30000" dirty="0" smtClean="0"/>
              <a:t>-1</a:t>
            </a:r>
          </a:p>
          <a:p>
            <a:pPr algn="ctr"/>
            <a:r>
              <a:rPr lang="fr-CH" sz="1800" b="1" dirty="0" smtClean="0"/>
              <a:t>50 ns </a:t>
            </a:r>
            <a:r>
              <a:rPr lang="fr-CH" sz="1800" b="1" dirty="0" err="1" smtClean="0"/>
              <a:t>bunch</a:t>
            </a:r>
            <a:r>
              <a:rPr lang="fr-CH" sz="1800" b="1" dirty="0" smtClean="0"/>
              <a:t> </a:t>
            </a:r>
            <a:br>
              <a:rPr lang="fr-CH" sz="1800" b="1" dirty="0" smtClean="0"/>
            </a:br>
            <a:r>
              <a:rPr lang="fr-CH" sz="1800" b="1" dirty="0" smtClean="0"/>
              <a:t>high pile up </a:t>
            </a:r>
            <a:r>
              <a:rPr lang="fr-CH" sz="1800" b="1" dirty="0" smtClean="0">
                <a:sym typeface="Symbol"/>
              </a:rPr>
              <a:t>40</a:t>
            </a:r>
            <a:r>
              <a:rPr lang="fr-CH" sz="1800" b="1" dirty="0" smtClean="0"/>
              <a:t> </a:t>
            </a:r>
            <a:endParaRPr lang="en-GB" sz="1800" b="1" dirty="0"/>
          </a:p>
        </p:txBody>
      </p:sp>
      <p:sp>
        <p:nvSpPr>
          <p:cNvPr id="7" name="Up Arrow Callout 6"/>
          <p:cNvSpPr/>
          <p:nvPr/>
        </p:nvSpPr>
        <p:spPr>
          <a:xfrm>
            <a:off x="2628274" y="4653136"/>
            <a:ext cx="1800200" cy="1378020"/>
          </a:xfrm>
          <a:prstGeom prst="upArrowCallout">
            <a:avLst>
              <a:gd name="adj1" fmla="val 14586"/>
              <a:gd name="adj2" fmla="val 14586"/>
              <a:gd name="adj3" fmla="val 18751"/>
              <a:gd name="adj4" fmla="val 73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800" b="1" dirty="0" smtClean="0"/>
              <a:t>1.5 10</a:t>
            </a:r>
            <a:r>
              <a:rPr lang="fr-CH" sz="1800" b="1" baseline="30000" dirty="0" smtClean="0"/>
              <a:t>34</a:t>
            </a:r>
            <a:r>
              <a:rPr lang="fr-CH" sz="1800" b="1" dirty="0" smtClean="0"/>
              <a:t> cm</a:t>
            </a:r>
            <a:r>
              <a:rPr lang="fr-CH" sz="1800" b="1" baseline="30000" dirty="0" smtClean="0"/>
              <a:t>-2</a:t>
            </a:r>
            <a:r>
              <a:rPr lang="fr-CH" sz="1800" b="1" dirty="0" smtClean="0"/>
              <a:t>s</a:t>
            </a:r>
            <a:r>
              <a:rPr lang="fr-CH" sz="1800" b="1" baseline="30000" dirty="0" smtClean="0"/>
              <a:t>-1</a:t>
            </a:r>
          </a:p>
          <a:p>
            <a:pPr algn="ctr"/>
            <a:r>
              <a:rPr lang="fr-CH" sz="1800" b="1" dirty="0" smtClean="0"/>
              <a:t>25 ns </a:t>
            </a:r>
            <a:r>
              <a:rPr lang="fr-CH" sz="1800" b="1" dirty="0" err="1" smtClean="0"/>
              <a:t>bunch</a:t>
            </a:r>
            <a:r>
              <a:rPr lang="fr-CH" sz="1800" b="1" dirty="0" smtClean="0"/>
              <a:t> </a:t>
            </a:r>
            <a:br>
              <a:rPr lang="fr-CH" sz="1800" b="1" dirty="0" smtClean="0"/>
            </a:br>
            <a:r>
              <a:rPr lang="fr-CH" sz="1800" b="1" dirty="0" smtClean="0"/>
              <a:t>pile up </a:t>
            </a:r>
            <a:r>
              <a:rPr lang="fr-CH" sz="1800" b="1" dirty="0" smtClean="0">
                <a:sym typeface="Symbol"/>
              </a:rPr>
              <a:t>40</a:t>
            </a:r>
            <a:endParaRPr lang="en-GB" sz="1800" b="1" dirty="0"/>
          </a:p>
        </p:txBody>
      </p:sp>
      <p:sp>
        <p:nvSpPr>
          <p:cNvPr id="8" name="Up Arrow Callout 7"/>
          <p:cNvSpPr/>
          <p:nvPr/>
        </p:nvSpPr>
        <p:spPr>
          <a:xfrm>
            <a:off x="4572000" y="4643268"/>
            <a:ext cx="2088232" cy="1378020"/>
          </a:xfrm>
          <a:prstGeom prst="upArrowCallout">
            <a:avLst>
              <a:gd name="adj1" fmla="val 14586"/>
              <a:gd name="adj2" fmla="val 14586"/>
              <a:gd name="adj3" fmla="val 18751"/>
              <a:gd name="adj4" fmla="val 73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800" b="1" dirty="0" smtClean="0"/>
              <a:t>1.7-2.2 10</a:t>
            </a:r>
            <a:r>
              <a:rPr lang="fr-CH" sz="1800" b="1" baseline="30000" dirty="0" smtClean="0"/>
              <a:t>34</a:t>
            </a:r>
            <a:r>
              <a:rPr lang="fr-CH" sz="1800" b="1" dirty="0" smtClean="0"/>
              <a:t> cm</a:t>
            </a:r>
            <a:r>
              <a:rPr lang="fr-CH" sz="1800" b="1" baseline="30000" dirty="0" smtClean="0"/>
              <a:t>-2</a:t>
            </a:r>
            <a:r>
              <a:rPr lang="fr-CH" sz="1800" b="1" dirty="0" smtClean="0"/>
              <a:t>s</a:t>
            </a:r>
            <a:r>
              <a:rPr lang="fr-CH" sz="1800" b="1" baseline="30000" dirty="0" smtClean="0"/>
              <a:t>-1</a:t>
            </a:r>
          </a:p>
          <a:p>
            <a:pPr algn="ctr"/>
            <a:r>
              <a:rPr lang="fr-CH" sz="1800" b="1" dirty="0" smtClean="0"/>
              <a:t>25 ns </a:t>
            </a:r>
            <a:r>
              <a:rPr lang="fr-CH" sz="1800" b="1" dirty="0" err="1" smtClean="0"/>
              <a:t>bunch</a:t>
            </a:r>
            <a:r>
              <a:rPr lang="fr-CH" sz="1800" b="1" dirty="0" smtClean="0"/>
              <a:t> </a:t>
            </a:r>
            <a:br>
              <a:rPr lang="fr-CH" sz="1800" b="1" dirty="0" smtClean="0"/>
            </a:br>
            <a:r>
              <a:rPr lang="fr-CH" sz="1800" b="1" dirty="0" smtClean="0"/>
              <a:t> pile up </a:t>
            </a:r>
            <a:r>
              <a:rPr lang="fr-CH" sz="1800" b="1" dirty="0" smtClean="0">
                <a:sym typeface="Symbol"/>
              </a:rPr>
              <a:t>60</a:t>
            </a:r>
            <a:endParaRPr lang="en-GB" sz="1800" b="1" dirty="0"/>
          </a:p>
        </p:txBody>
      </p:sp>
      <p:sp>
        <p:nvSpPr>
          <p:cNvPr id="3" name="Oval 2"/>
          <p:cNvSpPr/>
          <p:nvPr/>
        </p:nvSpPr>
        <p:spPr>
          <a:xfrm>
            <a:off x="5604358" y="2632896"/>
            <a:ext cx="1055874" cy="58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Horizontal Scroll 4"/>
          <p:cNvSpPr/>
          <p:nvPr/>
        </p:nvSpPr>
        <p:spPr>
          <a:xfrm>
            <a:off x="6804248" y="4797152"/>
            <a:ext cx="2263121" cy="136815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800" b="1" dirty="0" err="1" smtClean="0"/>
              <a:t>Technical</a:t>
            </a:r>
            <a:r>
              <a:rPr lang="fr-CH" sz="1800" b="1" dirty="0" smtClean="0"/>
              <a:t> </a:t>
            </a:r>
            <a:r>
              <a:rPr lang="fr-CH" sz="1800" b="1" dirty="0" err="1" smtClean="0"/>
              <a:t>limits</a:t>
            </a:r>
            <a:r>
              <a:rPr lang="fr-CH" sz="1800" b="1" dirty="0" smtClean="0"/>
              <a:t> </a:t>
            </a:r>
            <a:r>
              <a:rPr lang="fr-CH" sz="1800" b="1" dirty="0"/>
              <a:t>f</a:t>
            </a:r>
            <a:r>
              <a:rPr lang="fr-CH" sz="1800" b="1" dirty="0" smtClean="0"/>
              <a:t>or machine and </a:t>
            </a:r>
            <a:r>
              <a:rPr lang="fr-CH" sz="1800" b="1" dirty="0" err="1" smtClean="0"/>
              <a:t>experiments</a:t>
            </a:r>
            <a:r>
              <a:rPr lang="fr-CH" sz="1800" b="1" dirty="0" smtClean="0"/>
              <a:t> 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356278" y="3199318"/>
            <a:ext cx="1456082" cy="16769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759054" y="3452428"/>
            <a:ext cx="901178" cy="3366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273457" y="3803410"/>
            <a:ext cx="952663" cy="107282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547664" y="6128120"/>
            <a:ext cx="1259505" cy="469232"/>
          </a:xfrm>
          <a:prstGeom prst="rect">
            <a:avLst/>
          </a:prstGeom>
          <a:solidFill>
            <a:srgbClr val="0070C0"/>
          </a:solidFill>
          <a:ln>
            <a:solidFill>
              <a:srgbClr val="0089B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800" b="1" dirty="0" smtClean="0"/>
              <a:t>50 </a:t>
            </a:r>
            <a:r>
              <a:rPr lang="fr-CH" sz="1800" b="1" dirty="0" smtClean="0">
                <a:sym typeface="Symbol"/>
              </a:rPr>
              <a:t> 25 ns</a:t>
            </a:r>
            <a:endParaRPr lang="en-GB" sz="1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79512" y="3501008"/>
            <a:ext cx="62228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CH" sz="1600" b="1" dirty="0" err="1" smtClean="0"/>
              <a:t>Run</a:t>
            </a:r>
            <a:r>
              <a:rPr lang="fr-CH" sz="1600" b="1" dirty="0" smtClean="0"/>
              <a:t> I</a:t>
            </a:r>
            <a:endParaRPr lang="en-GB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22379" y="3487569"/>
            <a:ext cx="717072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1600" b="1" dirty="0" err="1" smtClean="0"/>
              <a:t>Run</a:t>
            </a:r>
            <a:r>
              <a:rPr lang="fr-CH" sz="1600" b="1" dirty="0" smtClean="0"/>
              <a:t> II</a:t>
            </a:r>
            <a:endParaRPr lang="en-GB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46109" y="3429000"/>
            <a:ext cx="750027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sz="1600" b="1" dirty="0" err="1" smtClean="0"/>
              <a:t>Run</a:t>
            </a:r>
            <a:r>
              <a:rPr lang="fr-CH" sz="1600" b="1" dirty="0" smtClean="0"/>
              <a:t> III</a:t>
            </a:r>
            <a:endParaRPr lang="en-GB" sz="1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128826"/>
            <a:ext cx="7132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C70D"/>
                </a:solidFill>
                <a:latin typeface="+mn-lt"/>
                <a:cs typeface="Garamond"/>
              </a:rPr>
              <a:t>LHC Performance Projection</a:t>
            </a:r>
            <a:endParaRPr lang="en-US" sz="4000" dirty="0">
              <a:solidFill>
                <a:srgbClr val="FFC70D"/>
              </a:solidFill>
              <a:latin typeface="+mn-lt"/>
              <a:cs typeface="Garamond"/>
            </a:endParaRPr>
          </a:p>
        </p:txBody>
      </p:sp>
      <p:sp>
        <p:nvSpPr>
          <p:cNvPr id="19" name="Bent Arrow 18"/>
          <p:cNvSpPr/>
          <p:nvPr/>
        </p:nvSpPr>
        <p:spPr>
          <a:xfrm rot="16200000" flipV="1">
            <a:off x="1878361" y="2694544"/>
            <a:ext cx="426304" cy="337791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58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 animBg="1"/>
      <p:bldP spid="5" grpId="0" animBg="1"/>
      <p:bldP spid="12" grpId="0" animBg="1"/>
      <p:bldP spid="4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7" y="274638"/>
            <a:ext cx="7728589" cy="778098"/>
          </a:xfrm>
          <a:noFill/>
        </p:spPr>
        <p:txBody>
          <a:bodyPr>
            <a:normAutofit/>
          </a:bodyPr>
          <a:lstStyle/>
          <a:p>
            <a:pPr algn="ctr"/>
            <a:r>
              <a:rPr lang="en-GB" dirty="0" smtClean="0">
                <a:solidFill>
                  <a:srgbClr val="FFC70D"/>
                </a:solidFill>
              </a:rPr>
              <a:t>Why High-Luminosity LHC ?</a:t>
            </a:r>
            <a:endParaRPr lang="en-GB" sz="2800" dirty="0">
              <a:solidFill>
                <a:srgbClr val="FFC70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5085313"/>
            <a:ext cx="2390398" cy="115199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21932" y="1305669"/>
            <a:ext cx="8567774" cy="3461150"/>
            <a:chOff x="476311" y="1566926"/>
            <a:chExt cx="8567774" cy="34611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6311" y="1566926"/>
              <a:ext cx="5382862" cy="3307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6151595" y="3458416"/>
              <a:ext cx="2892490" cy="156966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  <a:latin typeface="+mn-lt"/>
                </a:rPr>
                <a:t>By continuous </a:t>
              </a:r>
              <a:r>
                <a:rPr lang="en-GB" dirty="0">
                  <a:solidFill>
                    <a:schemeClr val="bg1"/>
                  </a:solidFill>
                  <a:latin typeface="+mn-lt"/>
                </a:rPr>
                <a:t>performance improvement and </a:t>
              </a:r>
              <a:r>
                <a:rPr lang="en-GB" dirty="0" smtClean="0">
                  <a:solidFill>
                    <a:schemeClr val="bg1"/>
                  </a:solidFill>
                  <a:latin typeface="+mn-lt"/>
                </a:rPr>
                <a:t>consolidation</a:t>
              </a:r>
              <a:endParaRPr lang="en-GB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54369" y="1962065"/>
              <a:ext cx="2460442" cy="830997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  <a:latin typeface="+mn-lt"/>
                </a:rPr>
                <a:t>By </a:t>
              </a:r>
              <a:r>
                <a:rPr lang="en-GB" dirty="0">
                  <a:solidFill>
                    <a:schemeClr val="bg1"/>
                  </a:solidFill>
                  <a:latin typeface="+mn-lt"/>
                </a:rPr>
                <a:t>implementing </a:t>
              </a:r>
              <a:r>
                <a:rPr lang="en-GB" dirty="0" smtClean="0">
                  <a:solidFill>
                    <a:schemeClr val="bg1"/>
                  </a:solidFill>
                  <a:latin typeface="+mn-lt"/>
                </a:rPr>
                <a:t>HL-LHC</a:t>
              </a:r>
              <a:endParaRPr lang="en-GB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5959800" y="2540011"/>
              <a:ext cx="0" cy="970244"/>
            </a:xfrm>
            <a:prstGeom prst="straightConnector1">
              <a:avLst/>
            </a:prstGeom>
            <a:ln>
              <a:solidFill>
                <a:srgbClr val="FFC70D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ight Arrow 15"/>
            <p:cNvSpPr/>
            <p:nvPr/>
          </p:nvSpPr>
          <p:spPr>
            <a:xfrm>
              <a:off x="5700157" y="2315168"/>
              <a:ext cx="401605" cy="170013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5701584" y="3540258"/>
              <a:ext cx="401605" cy="170013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94531" y="2868552"/>
              <a:ext cx="2655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C000"/>
                  </a:solidFill>
                </a:rPr>
                <a:t>Almost a factor 3</a:t>
              </a:r>
              <a:endParaRPr lang="en-GB" dirty="0">
                <a:solidFill>
                  <a:srgbClr val="FFC000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41612" y="4746409"/>
            <a:ext cx="51971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indent="0">
              <a:buNone/>
            </a:pPr>
            <a:r>
              <a:rPr lang="en-GB" sz="2400" b="1" dirty="0">
                <a:solidFill>
                  <a:srgbClr val="FFC000"/>
                </a:solidFill>
                <a:latin typeface="+mn-lt"/>
              </a:rPr>
              <a:t>Goal of HL-LHC project</a:t>
            </a:r>
            <a:r>
              <a:rPr lang="en-GB" sz="2400" dirty="0">
                <a:solidFill>
                  <a:srgbClr val="FFC000"/>
                </a:solidFill>
                <a:latin typeface="+mn-lt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250 </a:t>
            </a:r>
            <a:r>
              <a:rPr lang="en-GB" sz="2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– 300 fb</a:t>
            </a:r>
            <a:r>
              <a:rPr lang="en-GB" sz="2400" baseline="30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-1</a:t>
            </a:r>
            <a:r>
              <a:rPr lang="en-GB" sz="2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per year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95000"/>
                  </a:schemeClr>
                </a:solidFill>
                <a:latin typeface="+mn-lt"/>
                <a:sym typeface="Wingdings"/>
              </a:rPr>
              <a:t>3000 fb</a:t>
            </a:r>
            <a:r>
              <a:rPr lang="en-GB" sz="2400" baseline="30000" dirty="0">
                <a:solidFill>
                  <a:schemeClr val="bg1">
                    <a:lumMod val="95000"/>
                  </a:schemeClr>
                </a:solidFill>
                <a:latin typeface="+mn-lt"/>
                <a:sym typeface="Wingdings"/>
              </a:rPr>
              <a:t>-1</a:t>
            </a:r>
            <a:r>
              <a:rPr lang="en-GB" sz="2400" dirty="0">
                <a:solidFill>
                  <a:schemeClr val="bg1">
                    <a:lumMod val="95000"/>
                  </a:schemeClr>
                </a:solidFill>
                <a:latin typeface="+mn-lt"/>
                <a:sym typeface="Wingdings"/>
              </a:rPr>
              <a:t> in about 10 years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7ACE7-79EF-3E47-8E84-797C15E3C8E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13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6" name="Text Box 14"/>
          <p:cNvSpPr txBox="1">
            <a:spLocks noChangeArrowheads="1"/>
          </p:cNvSpPr>
          <p:nvPr/>
        </p:nvSpPr>
        <p:spPr bwMode="auto">
          <a:xfrm>
            <a:off x="598488" y="800100"/>
            <a:ext cx="4857277" cy="498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9" tIns="45685" rIns="91369" bIns="45685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Luminosity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recipe (</a:t>
            </a: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round beams): </a:t>
            </a:r>
          </a:p>
          <a:p>
            <a:pPr algn="l" eaLnBrk="1" hangingPunct="1"/>
            <a:endParaRPr lang="en-US" sz="2600" dirty="0">
              <a:solidFill>
                <a:schemeClr val="bg1">
                  <a:lumMod val="95000"/>
                </a:schemeClr>
              </a:solidFill>
            </a:endParaRPr>
          </a:p>
          <a:p>
            <a:pPr algn="l" eaLnBrk="1" hangingPunct="1"/>
            <a:endParaRPr lang="en-US" dirty="0">
              <a:solidFill>
                <a:srgbClr val="800000"/>
              </a:solidFill>
              <a:sym typeface="Wingdings" charset="0"/>
            </a:endParaRPr>
          </a:p>
          <a:p>
            <a:pPr algn="l" eaLnBrk="1" hangingPunct="1"/>
            <a:endParaRPr lang="en-US" dirty="0">
              <a:solidFill>
                <a:srgbClr val="800000"/>
              </a:solidFill>
              <a:sym typeface="Wingdings" charset="0"/>
            </a:endParaRPr>
          </a:p>
          <a:p>
            <a:pPr algn="l" eaLnBrk="1" hangingPunct="1"/>
            <a:endParaRPr lang="en-US" dirty="0">
              <a:solidFill>
                <a:srgbClr val="800000"/>
              </a:solidFill>
              <a:sym typeface="Wingdings" charset="0"/>
            </a:endParaRPr>
          </a:p>
          <a:p>
            <a:pPr marL="0" lvl="1" indent="0">
              <a:spcAft>
                <a:spcPts val="1200"/>
              </a:spcAft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n-lt"/>
                <a:sym typeface="Wingdings" charset="0"/>
              </a:rPr>
              <a:t>1) maximize bunch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+mn-lt"/>
                <a:sym typeface="Wingdings" charset="0"/>
              </a:rPr>
              <a:t>intensities</a:t>
            </a:r>
          </a:p>
          <a:p>
            <a:pPr marL="0" lvl="1" indent="0">
              <a:spcAft>
                <a:spcPts val="1200"/>
              </a:spcAft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+mn-lt"/>
                <a:sym typeface="Wingdings" charset="0"/>
              </a:rPr>
              <a:t>2) minimize the beam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+mn-lt"/>
                <a:sym typeface="Wingdings" charset="0"/>
              </a:rPr>
              <a:t>emittance</a:t>
            </a:r>
            <a:endParaRPr lang="en-US" dirty="0">
              <a:solidFill>
                <a:schemeClr val="bg1">
                  <a:lumMod val="95000"/>
                </a:schemeClr>
              </a:solidFill>
              <a:latin typeface="+mn-lt"/>
              <a:sym typeface="Wingdings" charset="0"/>
            </a:endParaRPr>
          </a:p>
          <a:p>
            <a:pPr algn="l" eaLnBrk="1" hangingPunct="1">
              <a:spcAft>
                <a:spcPts val="1200"/>
              </a:spcAft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n-lt"/>
                <a:sym typeface="Wingdings" charset="0"/>
              </a:rPr>
              <a:t>3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+mn-lt"/>
                <a:sym typeface="Wingdings" charset="0"/>
              </a:rPr>
              <a:t>)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n-lt"/>
                <a:sym typeface="Wingdings" charset="0"/>
              </a:rPr>
              <a:t>minimize beam size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+mn-lt"/>
                <a:sym typeface="Wingdings" charset="0"/>
              </a:rPr>
              <a:t> </a:t>
            </a:r>
          </a:p>
          <a:p>
            <a:pPr algn="l" eaLnBrk="1" hangingPunct="1">
              <a:spcAft>
                <a:spcPts val="1200"/>
              </a:spcAft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n-lt"/>
                <a:sym typeface="Wingdings" charset="0"/>
              </a:rPr>
              <a:t>4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+mn-lt"/>
                <a:sym typeface="Wingdings" charset="0"/>
              </a:rPr>
              <a:t>)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n-lt"/>
                <a:sym typeface="Wingdings" charset="0"/>
              </a:rPr>
              <a:t>maximize number of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+mn-lt"/>
                <a:sym typeface="Wingdings" charset="0"/>
              </a:rPr>
              <a:t>bunches </a:t>
            </a:r>
          </a:p>
          <a:p>
            <a:pPr algn="l" eaLnBrk="1" hangingPunct="1">
              <a:spcAft>
                <a:spcPts val="1200"/>
              </a:spcAft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n-lt"/>
                <a:sym typeface="Wingdings" charset="0"/>
              </a:rPr>
              <a:t>5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+mn-lt"/>
                <a:sym typeface="Wingdings" charset="0"/>
              </a:rPr>
              <a:t>)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n-lt"/>
                <a:sym typeface="Wingdings" charset="0"/>
              </a:rPr>
              <a:t>compensate for </a:t>
            </a:r>
            <a:r>
              <a:rPr lang="ja-JP" altLang="en-US" dirty="0" smtClean="0">
                <a:solidFill>
                  <a:schemeClr val="bg1">
                    <a:lumMod val="95000"/>
                  </a:schemeClr>
                </a:solidFill>
                <a:latin typeface="+mn-lt"/>
                <a:sym typeface="Wingdings" charset="0"/>
              </a:rPr>
              <a:t>‘</a:t>
            </a:r>
            <a:r>
              <a:rPr lang="en-US" altLang="ja-JP" dirty="0">
                <a:solidFill>
                  <a:schemeClr val="bg1">
                    <a:lumMod val="95000"/>
                  </a:schemeClr>
                </a:solidFill>
                <a:latin typeface="+mn-lt"/>
                <a:sym typeface="Wingdings" charset="0"/>
              </a:rPr>
              <a:t>F</a:t>
            </a:r>
            <a:r>
              <a:rPr lang="en-US" altLang="ja-JP" dirty="0" smtClean="0">
                <a:solidFill>
                  <a:schemeClr val="bg1">
                    <a:lumMod val="95000"/>
                  </a:schemeClr>
                </a:solidFill>
                <a:latin typeface="+mn-lt"/>
                <a:sym typeface="Wingdings" charset="0"/>
              </a:rPr>
              <a:t>’; </a:t>
            </a:r>
          </a:p>
          <a:p>
            <a:pPr algn="l" eaLnBrk="1" hangingPunct="1">
              <a:spcAft>
                <a:spcPts val="1200"/>
              </a:spcAft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+mn-lt"/>
                <a:sym typeface="Wingdings" charset="0"/>
              </a:rPr>
              <a:t>6) Improve machine ‘Efficiency’</a:t>
            </a:r>
            <a:endParaRPr lang="en-US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7475"/>
            <a:ext cx="8820150" cy="7207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dirty="0" smtClean="0">
                <a:solidFill>
                  <a:srgbClr val="FFC000"/>
                </a:solidFill>
                <a:latin typeface="+mn-lt"/>
                <a:ea typeface="ＭＳ Ｐゴシック" charset="0"/>
              </a:rPr>
              <a:t>LHC </a:t>
            </a:r>
            <a:r>
              <a:rPr lang="en-US" sz="3600" dirty="0">
                <a:solidFill>
                  <a:srgbClr val="FFC000"/>
                </a:solidFill>
                <a:latin typeface="+mn-lt"/>
                <a:ea typeface="ＭＳ Ｐゴシック" charset="0"/>
              </a:rPr>
              <a:t> </a:t>
            </a:r>
            <a:r>
              <a:rPr lang="en-US" sz="3600" dirty="0" smtClean="0">
                <a:solidFill>
                  <a:srgbClr val="FFC000"/>
                </a:solidFill>
                <a:latin typeface="+mn-lt"/>
                <a:ea typeface="ＭＳ Ｐゴシック" charset="0"/>
              </a:rPr>
              <a:t>performance optimization</a:t>
            </a:r>
            <a:endParaRPr lang="en-US" sz="3600" dirty="0">
              <a:solidFill>
                <a:srgbClr val="FFC000"/>
              </a:solidFill>
              <a:latin typeface="+mn-lt"/>
              <a:ea typeface="ＭＳ Ｐゴシック" charset="0"/>
            </a:endParaRPr>
          </a:p>
        </p:txBody>
      </p:sp>
      <p:graphicFrame>
        <p:nvGraphicFramePr>
          <p:cNvPr id="6554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962388"/>
              </p:ext>
            </p:extLst>
          </p:nvPr>
        </p:nvGraphicFramePr>
        <p:xfrm>
          <a:off x="2403475" y="1519238"/>
          <a:ext cx="475456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4" imgW="2235200" imgH="431800" progId="Equation.3">
                  <p:embed/>
                </p:oleObj>
              </mc:Choice>
              <mc:Fallback>
                <p:oleObj name="Equation" r:id="rId4" imgW="2235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3475" y="1519238"/>
                        <a:ext cx="4754563" cy="98107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86800" y="6537960"/>
            <a:ext cx="457200" cy="320040"/>
          </a:xfrm>
        </p:spPr>
        <p:txBody>
          <a:bodyPr/>
          <a:lstStyle/>
          <a:p>
            <a:fld id="{0FA004B2-1541-5046-B6F2-22AF56585712}" type="slidenum">
              <a:rPr lang="en-US" smtClean="0"/>
              <a:t>7</a:t>
            </a:fld>
            <a:endParaRPr lang="en-US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5969000" y="812800"/>
            <a:ext cx="3213100" cy="572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9" tIns="45685" rIns="91369" bIns="45685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endParaRPr lang="en-US" sz="2600" dirty="0" smtClean="0">
              <a:solidFill>
                <a:srgbClr val="3333CC"/>
              </a:solidFill>
            </a:endParaRPr>
          </a:p>
          <a:p>
            <a:pPr algn="l" eaLnBrk="1" hangingPunct="1"/>
            <a:endParaRPr lang="en-US" sz="2600" dirty="0">
              <a:solidFill>
                <a:srgbClr val="3333CC"/>
              </a:solidFill>
            </a:endParaRPr>
          </a:p>
          <a:p>
            <a:pPr algn="l" eaLnBrk="1" hangingPunct="1"/>
            <a:endParaRPr lang="en-US" dirty="0">
              <a:solidFill>
                <a:srgbClr val="800000"/>
              </a:solidFill>
              <a:sym typeface="Wingdings" charset="0"/>
            </a:endParaRPr>
          </a:p>
          <a:p>
            <a:pPr algn="l" eaLnBrk="1" hangingPunct="1"/>
            <a:endParaRPr lang="en-US" dirty="0">
              <a:solidFill>
                <a:srgbClr val="800000"/>
              </a:solidFill>
              <a:sym typeface="Wingdings" charset="0"/>
            </a:endParaRPr>
          </a:p>
          <a:p>
            <a:pPr algn="l" eaLnBrk="1" hangingPunct="1"/>
            <a:endParaRPr lang="en-US" dirty="0">
              <a:solidFill>
                <a:srgbClr val="800000"/>
              </a:solidFill>
              <a:sym typeface="Wingdings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sym typeface="Wingdings" charset="0"/>
              </a:rPr>
              <a:t>Injector complex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sym typeface="Wingdings" charset="0"/>
              </a:rPr>
              <a:t>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sym typeface="Wingdings" charset="0"/>
              </a:rPr>
              <a:t>     LHC Inj. Upgrade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sym typeface="Wingdings" charset="0"/>
              </a:rPr>
              <a:t>triplet aperture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  <a:sym typeface="Wingdings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sym typeface="Wingdings" charset="0"/>
              </a:rPr>
              <a:t>25ns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  <a:sym typeface="Wingdings" charset="0"/>
            </a:endParaRPr>
          </a:p>
          <a:p>
            <a:pPr marL="342900" indent="-342900" algn="l" eaLnBrk="1" hangingPunct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ja-JP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sym typeface="Wingdings" charset="0"/>
              </a:rPr>
              <a:t>Crab Cavities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sym typeface="Wingdings"/>
              </a:rPr>
              <a:t>minimize number of unscheduled beam aborts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745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55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55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655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655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55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55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193675"/>
            <a:ext cx="8229600" cy="7207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dirty="0">
                <a:solidFill>
                  <a:srgbClr val="FFC70D"/>
                </a:solidFill>
                <a:latin typeface="+mn-lt"/>
                <a:ea typeface="ＭＳ Ｐゴシック" charset="0"/>
                <a:cs typeface="ＭＳ Ｐゴシック" charset="0"/>
              </a:rPr>
              <a:t>HL-LHC Performance Goals</a:t>
            </a:r>
          </a:p>
        </p:txBody>
      </p:sp>
      <p:sp>
        <p:nvSpPr>
          <p:cNvPr id="65547" name="Text Box 7"/>
          <p:cNvSpPr txBox="1">
            <a:spLocks noChangeArrowheads="1"/>
          </p:cNvSpPr>
          <p:nvPr/>
        </p:nvSpPr>
        <p:spPr bwMode="auto">
          <a:xfrm>
            <a:off x="251520" y="1055688"/>
            <a:ext cx="8854717" cy="245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9" tIns="45685" rIns="91369" bIns="45685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457200" indent="-457200" algn="l" eaLnBrk="1" hangingPunct="1">
              <a:buFont typeface="Wingdings" panose="05000000000000000000" pitchFamily="2" charset="2"/>
              <a:buChar char="Ø"/>
            </a:pPr>
            <a:r>
              <a:rPr lang="en-US" sz="2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sym typeface="Wingdings" charset="0"/>
              </a:rPr>
              <a:t>Design HL-LHC for virtual luminosity:</a:t>
            </a:r>
            <a:r>
              <a:rPr lang="en-US" sz="2600" b="1" dirty="0" smtClean="0">
                <a:solidFill>
                  <a:schemeClr val="bg1">
                    <a:lumMod val="95000"/>
                  </a:schemeClr>
                </a:solidFill>
                <a:latin typeface="+mn-lt"/>
                <a:sym typeface="Wingdings" charset="0"/>
              </a:rPr>
              <a:t>  </a:t>
            </a:r>
            <a:r>
              <a:rPr lang="en-US" sz="2600" b="1" dirty="0">
                <a:solidFill>
                  <a:schemeClr val="bg1">
                    <a:lumMod val="95000"/>
                  </a:schemeClr>
                </a:solidFill>
                <a:latin typeface="+mn-lt"/>
                <a:sym typeface="Wingdings" charset="0"/>
              </a:rPr>
              <a:t>L &gt; 10 </a:t>
            </a:r>
            <a:r>
              <a:rPr lang="en-US" sz="2600" b="1" dirty="0" smtClean="0">
                <a:solidFill>
                  <a:schemeClr val="bg1">
                    <a:lumMod val="95000"/>
                  </a:schemeClr>
                </a:solidFill>
                <a:latin typeface="+mn-lt"/>
                <a:sym typeface="Wingdings" charset="0"/>
              </a:rPr>
              <a:t>x 10</a:t>
            </a:r>
            <a:r>
              <a:rPr lang="en-US" sz="2600" b="1" baseline="30000" dirty="0" smtClean="0">
                <a:solidFill>
                  <a:schemeClr val="bg1">
                    <a:lumMod val="95000"/>
                  </a:schemeClr>
                </a:solidFill>
                <a:latin typeface="+mn-lt"/>
                <a:sym typeface="Wingdings" charset="0"/>
              </a:rPr>
              <a:t>34</a:t>
            </a:r>
            <a:r>
              <a:rPr lang="en-US" sz="2600" b="1" dirty="0" smtClean="0">
                <a:solidFill>
                  <a:schemeClr val="bg1">
                    <a:lumMod val="95000"/>
                  </a:schemeClr>
                </a:solidFill>
                <a:latin typeface="+mn-lt"/>
                <a:sym typeface="Wingdings" charset="0"/>
              </a:rPr>
              <a:t> </a:t>
            </a:r>
            <a:r>
              <a:rPr lang="en-US" sz="2600" b="1" dirty="0">
                <a:solidFill>
                  <a:schemeClr val="bg1">
                    <a:lumMod val="95000"/>
                  </a:schemeClr>
                </a:solidFill>
                <a:latin typeface="+mn-lt"/>
                <a:sym typeface="Wingdings" charset="0"/>
              </a:rPr>
              <a:t>cm</a:t>
            </a:r>
            <a:r>
              <a:rPr lang="en-US" sz="2600" b="1" baseline="30000" dirty="0">
                <a:solidFill>
                  <a:schemeClr val="bg1">
                    <a:lumMod val="95000"/>
                  </a:schemeClr>
                </a:solidFill>
                <a:latin typeface="+mn-lt"/>
                <a:sym typeface="Wingdings" charset="0"/>
              </a:rPr>
              <a:t>-2 </a:t>
            </a:r>
            <a:r>
              <a:rPr lang="en-US" sz="2600" b="1" dirty="0" smtClean="0">
                <a:solidFill>
                  <a:schemeClr val="bg1">
                    <a:lumMod val="95000"/>
                  </a:schemeClr>
                </a:solidFill>
                <a:latin typeface="+mn-lt"/>
                <a:sym typeface="Wingdings" charset="0"/>
              </a:rPr>
              <a:t>s</a:t>
            </a:r>
            <a:r>
              <a:rPr lang="en-US" sz="2600" b="1" baseline="30000" dirty="0" smtClean="0">
                <a:solidFill>
                  <a:schemeClr val="bg1">
                    <a:lumMod val="95000"/>
                  </a:schemeClr>
                </a:solidFill>
                <a:latin typeface="+mn-lt"/>
                <a:sym typeface="Wingdings" charset="0"/>
              </a:rPr>
              <a:t>-1</a:t>
            </a:r>
            <a:endParaRPr lang="en-US" b="1" dirty="0" smtClean="0">
              <a:solidFill>
                <a:schemeClr val="bg1">
                  <a:lumMod val="95000"/>
                </a:schemeClr>
              </a:solidFill>
              <a:latin typeface="+mn-lt"/>
              <a:sym typeface="Wingdings" charset="0"/>
            </a:endParaRPr>
          </a:p>
          <a:p>
            <a:pPr marL="457200" lvl="0" indent="-457200">
              <a:lnSpc>
                <a:spcPct val="120000"/>
              </a:lnSpc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CH" sz="26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Peak </a:t>
            </a:r>
            <a:r>
              <a:rPr lang="fr-CH" sz="2600" dirty="0" err="1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l</a:t>
            </a:r>
            <a:r>
              <a:rPr lang="fr-CH" sz="2600" dirty="0" err="1" smtClean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uminosity</a:t>
            </a:r>
            <a:r>
              <a:rPr lang="fr-CH" sz="26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 limitations:</a:t>
            </a:r>
            <a:endParaRPr lang="fr-CH" sz="26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cs"/>
            </a:endParaRPr>
          </a:p>
          <a:p>
            <a:pPr marL="685800" lvl="2" indent="-228600">
              <a:lnSpc>
                <a:spcPct val="120000"/>
              </a:lnSpc>
              <a:spcBef>
                <a:spcPts val="200"/>
              </a:spcBef>
              <a:buSzPct val="90000"/>
              <a:buFont typeface="Arial"/>
              <a:buChar char="•"/>
            </a:pPr>
            <a:r>
              <a:rPr lang="fr-CH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Event </a:t>
            </a:r>
            <a:r>
              <a:rPr lang="fr-CH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Pileup in detectors</a:t>
            </a:r>
          </a:p>
          <a:p>
            <a:pPr marL="685800" lvl="2" indent="-228600">
              <a:lnSpc>
                <a:spcPct val="120000"/>
              </a:lnSpc>
              <a:spcBef>
                <a:spcPts val="200"/>
              </a:spcBef>
              <a:buSzPct val="90000"/>
              <a:buFont typeface="Arial"/>
              <a:buChar char="•"/>
            </a:pPr>
            <a:r>
              <a:rPr lang="fr-CH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Debris leaving the experiments and </a:t>
            </a:r>
            <a:r>
              <a:rPr lang="fr-CH" dirty="0" err="1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impacting</a:t>
            </a:r>
            <a:r>
              <a:rPr lang="fr-CH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 </a:t>
            </a:r>
            <a:r>
              <a:rPr lang="fr-CH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on </a:t>
            </a:r>
            <a:r>
              <a:rPr lang="fr-CH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the </a:t>
            </a:r>
            <a:endParaRPr lang="fr-CH" dirty="0" smtClean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  <a:p>
            <a:pPr marL="457200" lvl="2">
              <a:lnSpc>
                <a:spcPct val="120000"/>
              </a:lnSpc>
              <a:spcBef>
                <a:spcPts val="200"/>
              </a:spcBef>
              <a:buSzPct val="90000"/>
            </a:pPr>
            <a:r>
              <a:rPr lang="fr-CH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 </a:t>
            </a:r>
            <a:r>
              <a:rPr lang="fr-CH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  machine </a:t>
            </a:r>
            <a:r>
              <a:rPr lang="fr-CH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(magnet quench protection @ heat load</a:t>
            </a:r>
            <a:r>
              <a:rPr lang="fr-CH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)</a:t>
            </a:r>
            <a:endParaRPr lang="fr-CH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86800" y="6537960"/>
            <a:ext cx="457200" cy="320040"/>
          </a:xfrm>
        </p:spPr>
        <p:txBody>
          <a:bodyPr/>
          <a:lstStyle/>
          <a:p>
            <a:fld id="{0FA004B2-1541-5046-B6F2-22AF56585712}" type="slidenum">
              <a:rPr lang="en-US" smtClean="0"/>
              <a:t>8</a:t>
            </a:fld>
            <a:endParaRPr lang="en-US" dirty="0"/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79512" y="3717032"/>
            <a:ext cx="9052207" cy="86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9" tIns="45685" rIns="91369" bIns="45685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457200" indent="-457200" algn="l" eaLnBrk="1" hangingPunct="1">
              <a:buFont typeface="Wingdings" panose="05000000000000000000" pitchFamily="2" charset="2"/>
              <a:buChar char="Ø"/>
            </a:pPr>
            <a:r>
              <a:rPr lang="en-US" sz="2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sym typeface="Wingdings" charset="0"/>
              </a:rPr>
              <a:t>Operate with a leveled </a:t>
            </a:r>
            <a:r>
              <a:rPr lang="en-US" sz="2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sym typeface="Wingdings" charset="0"/>
              </a:rPr>
              <a:t>peak luminosity</a:t>
            </a:r>
            <a:r>
              <a:rPr lang="en-US" sz="26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sym typeface="Wingdings" charset="0"/>
              </a:rPr>
              <a:t>:</a:t>
            </a:r>
            <a:r>
              <a:rPr lang="en-US" sz="2600" dirty="0">
                <a:solidFill>
                  <a:srgbClr val="3333CC"/>
                </a:solidFill>
                <a:latin typeface="+mn-lt"/>
                <a:sym typeface="Wingdings" charset="0"/>
              </a:rPr>
              <a:t>  </a:t>
            </a:r>
            <a:r>
              <a:rPr lang="en-US" sz="2600" b="1" dirty="0" smtClean="0">
                <a:solidFill>
                  <a:schemeClr val="bg1">
                    <a:lumMod val="95000"/>
                  </a:schemeClr>
                </a:solidFill>
                <a:latin typeface="+mn-lt"/>
                <a:sym typeface="Wingdings" charset="0"/>
              </a:rPr>
              <a:t>L </a:t>
            </a:r>
            <a:r>
              <a:rPr lang="en-US" sz="2600" b="1" dirty="0">
                <a:solidFill>
                  <a:schemeClr val="bg1">
                    <a:lumMod val="95000"/>
                  </a:schemeClr>
                </a:solidFill>
                <a:latin typeface="+mn-lt"/>
                <a:sym typeface="Wingdings" charset="0"/>
              </a:rPr>
              <a:t>= </a:t>
            </a:r>
            <a:r>
              <a:rPr lang="en-US" sz="2600" b="1" dirty="0" smtClean="0">
                <a:solidFill>
                  <a:schemeClr val="bg1">
                    <a:lumMod val="95000"/>
                  </a:schemeClr>
                </a:solidFill>
                <a:latin typeface="+mn-lt"/>
                <a:sym typeface="Wingdings" charset="0"/>
              </a:rPr>
              <a:t>5 x </a:t>
            </a:r>
            <a:r>
              <a:rPr lang="en-US" sz="2600" b="1" dirty="0">
                <a:solidFill>
                  <a:schemeClr val="bg1">
                    <a:lumMod val="95000"/>
                  </a:schemeClr>
                </a:solidFill>
                <a:latin typeface="+mn-lt"/>
                <a:sym typeface="Wingdings" charset="0"/>
              </a:rPr>
              <a:t>10</a:t>
            </a:r>
            <a:r>
              <a:rPr lang="en-US" sz="2600" b="1" baseline="30000" dirty="0">
                <a:solidFill>
                  <a:schemeClr val="bg1">
                    <a:lumMod val="95000"/>
                  </a:schemeClr>
                </a:solidFill>
                <a:latin typeface="+mn-lt"/>
                <a:sym typeface="Wingdings" charset="0"/>
              </a:rPr>
              <a:t>34</a:t>
            </a:r>
            <a:r>
              <a:rPr lang="en-US" sz="2600" b="1" dirty="0">
                <a:solidFill>
                  <a:schemeClr val="bg1">
                    <a:lumMod val="95000"/>
                  </a:schemeClr>
                </a:solidFill>
                <a:latin typeface="+mn-lt"/>
                <a:sym typeface="Wingdings" charset="0"/>
              </a:rPr>
              <a:t> cm</a:t>
            </a:r>
            <a:r>
              <a:rPr lang="en-US" sz="2600" b="1" baseline="30000" dirty="0">
                <a:solidFill>
                  <a:schemeClr val="bg1">
                    <a:lumMod val="95000"/>
                  </a:schemeClr>
                </a:solidFill>
                <a:latin typeface="+mn-lt"/>
                <a:sym typeface="Wingdings" charset="0"/>
              </a:rPr>
              <a:t>-2 </a:t>
            </a:r>
            <a:r>
              <a:rPr lang="en-US" sz="2600" b="1" dirty="0" smtClean="0">
                <a:solidFill>
                  <a:schemeClr val="bg1">
                    <a:lumMod val="95000"/>
                  </a:schemeClr>
                </a:solidFill>
                <a:latin typeface="+mn-lt"/>
                <a:sym typeface="Wingdings" charset="0"/>
              </a:rPr>
              <a:t>s</a:t>
            </a:r>
            <a:r>
              <a:rPr lang="en-US" sz="2600" b="1" baseline="30000" dirty="0" smtClean="0">
                <a:solidFill>
                  <a:schemeClr val="bg1">
                    <a:lumMod val="95000"/>
                  </a:schemeClr>
                </a:solidFill>
                <a:latin typeface="+mn-lt"/>
                <a:sym typeface="Wingdings" charset="0"/>
              </a:rPr>
              <a:t>-</a:t>
            </a:r>
            <a:r>
              <a:rPr lang="en-US" sz="2600" b="1" baseline="30000" dirty="0">
                <a:solidFill>
                  <a:schemeClr val="bg1">
                    <a:lumMod val="95000"/>
                  </a:schemeClr>
                </a:solidFill>
                <a:latin typeface="+mn-lt"/>
                <a:sym typeface="Wingdings" charset="0"/>
              </a:rPr>
              <a:t>1</a:t>
            </a:r>
            <a:endParaRPr lang="en-US" b="1" baseline="30000" dirty="0">
              <a:solidFill>
                <a:schemeClr val="bg1">
                  <a:lumMod val="95000"/>
                </a:schemeClr>
              </a:solidFill>
              <a:latin typeface="+mn-lt"/>
              <a:sym typeface="Wingdings" charset="0"/>
            </a:endParaRPr>
          </a:p>
          <a:p>
            <a:pPr algn="l" eaLnBrk="1" hangingPunct="1"/>
            <a:r>
              <a:rPr lang="en-US" dirty="0">
                <a:solidFill>
                  <a:srgbClr val="008000"/>
                </a:solidFill>
                <a:sym typeface="Wingdings" charset="0"/>
              </a:rPr>
              <a:t>	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79582" y="4463312"/>
            <a:ext cx="6700730" cy="206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9" tIns="45685" rIns="91369" bIns="45685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sym typeface="Wingdings" charset="0"/>
              </a:rPr>
              <a:t>Maximize the time spend in physics production: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+mn-lt"/>
                <a:sym typeface="Wingdings" charset="0"/>
              </a:rPr>
              <a:t>Machine efficiency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+mn-lt"/>
                <a:sym typeface="Wingdings" charset="0"/>
              </a:rPr>
              <a:t>Scheduled physics time 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+mn-lt"/>
                <a:sym typeface="Wingdings" charset="0"/>
              </a:rPr>
              <a:t>Turnaround time </a:t>
            </a:r>
            <a:endParaRPr lang="en-US" dirty="0">
              <a:solidFill>
                <a:schemeClr val="bg1">
                  <a:lumMod val="95000"/>
                </a:schemeClr>
              </a:solidFill>
              <a:latin typeface="+mn-lt"/>
              <a:sym typeface="Wingdings" charset="0"/>
            </a:endParaRPr>
          </a:p>
          <a:p>
            <a:pPr algn="l" eaLnBrk="1" hangingPunct="1"/>
            <a:r>
              <a:rPr lang="en-US" dirty="0">
                <a:solidFill>
                  <a:srgbClr val="008000"/>
                </a:solidFill>
                <a:sym typeface="Wingdings" charset="0"/>
              </a:rPr>
              <a:t>	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48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004268"/>
            <a:ext cx="8674100" cy="5593083"/>
          </a:xfrm>
        </p:spPr>
        <p:txBody>
          <a:bodyPr>
            <a:normAutofit fontScale="92500" lnSpcReduction="20000"/>
          </a:bodyPr>
          <a:lstStyle/>
          <a:p>
            <a:r>
              <a:rPr lang="fr-CH" dirty="0" err="1" smtClean="0"/>
              <a:t>Luminosity</a:t>
            </a:r>
            <a:endParaRPr lang="fr-CH" dirty="0"/>
          </a:p>
          <a:p>
            <a:pPr>
              <a:lnSpc>
                <a:spcPct val="120000"/>
              </a:lnSpc>
              <a:buClr>
                <a:srgbClr val="002060"/>
              </a:buClr>
            </a:pPr>
            <a:r>
              <a:rPr lang="fr-CH" dirty="0" err="1"/>
              <a:t>l</a:t>
            </a:r>
            <a:r>
              <a:rPr lang="fr-CH" dirty="0" err="1" smtClean="0"/>
              <a:t>evelling</a:t>
            </a:r>
            <a:r>
              <a:rPr lang="fr-CH" dirty="0"/>
              <a:t>:</a:t>
            </a:r>
            <a:endParaRPr lang="fr-CH" dirty="0" smtClean="0"/>
          </a:p>
          <a:p>
            <a:endParaRPr lang="fr-CH" dirty="0" smtClean="0"/>
          </a:p>
          <a:p>
            <a:pPr marL="0" indent="0">
              <a:buNone/>
            </a:pPr>
            <a:endParaRPr lang="fr-CH" dirty="0"/>
          </a:p>
          <a:p>
            <a:endParaRPr lang="fr-CH" dirty="0" smtClean="0"/>
          </a:p>
          <a:p>
            <a:endParaRPr lang="fr-CH" dirty="0" smtClean="0"/>
          </a:p>
          <a:p>
            <a:endParaRPr lang="fr-CH" dirty="0" smtClean="0"/>
          </a:p>
          <a:p>
            <a:endParaRPr lang="fr-CH" dirty="0" smtClean="0"/>
          </a:p>
          <a:p>
            <a:r>
              <a:rPr lang="en-US" sz="3000" dirty="0" smtClean="0"/>
              <a:t>Integrated Luminosity limitations: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Average Fill length 		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must be larger then levelling time!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Average Turnaround time 	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must be small </a:t>
            </a:r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wrt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fill length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Number of operation days 	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must be as large as possible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Overall machine efficiency 	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fraction of physics over scheduled 				time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73" y="1104901"/>
            <a:ext cx="6088406" cy="2838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116632"/>
            <a:ext cx="9108504" cy="7207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 smtClean="0">
                <a:solidFill>
                  <a:srgbClr val="FFC000"/>
                </a:solidFill>
                <a:ea typeface="ＭＳ Ｐゴシック" charset="0"/>
              </a:rPr>
              <a:t>HL-LHC  Performance optimization</a:t>
            </a:r>
            <a:endParaRPr lang="en-US" sz="3600" dirty="0">
              <a:solidFill>
                <a:srgbClr val="FFC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25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82010</TotalTime>
  <Words>2061</Words>
  <Application>Microsoft Office PowerPoint</Application>
  <PresentationFormat>On-screen Show (4:3)</PresentationFormat>
  <Paragraphs>441</Paragraphs>
  <Slides>32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9" baseType="lpstr">
      <vt:lpstr>ＭＳ Ｐゴシック</vt:lpstr>
      <vt:lpstr>Adobe Hebrew</vt:lpstr>
      <vt:lpstr>Arial</vt:lpstr>
      <vt:lpstr>Calibri</vt:lpstr>
      <vt:lpstr>Comic Sans MS</vt:lpstr>
      <vt:lpstr>Corbel</vt:lpstr>
      <vt:lpstr>Garamond</vt:lpstr>
      <vt:lpstr>Garamond Bold</vt:lpstr>
      <vt:lpstr>Helvetica</vt:lpstr>
      <vt:lpstr>Lucida Grande</vt:lpstr>
      <vt:lpstr>Symbol</vt:lpstr>
      <vt:lpstr>Times New Roman</vt:lpstr>
      <vt:lpstr>Wingdings</vt:lpstr>
      <vt:lpstr>Wingdings 2</vt:lpstr>
      <vt:lpstr>Wingdings 3</vt:lpstr>
      <vt:lpstr>Module</vt:lpstr>
      <vt:lpstr>Equation</vt:lpstr>
      <vt:lpstr>High-Luminosity upgrade of the LHC  Physics and Technology Challenges for the Accelerator and the Experiments  </vt:lpstr>
      <vt:lpstr>Outline</vt:lpstr>
      <vt:lpstr>Enter a New Era in Fundamental Science</vt:lpstr>
      <vt:lpstr>PowerPoint Presentation</vt:lpstr>
      <vt:lpstr>PowerPoint Presentation</vt:lpstr>
      <vt:lpstr>Why High-Luminosity LHC ?</vt:lpstr>
      <vt:lpstr>LHC  performance optimization</vt:lpstr>
      <vt:lpstr>HL-LHC Performance Goals</vt:lpstr>
      <vt:lpstr>HL-LHC  Performance optimization</vt:lpstr>
      <vt:lpstr>Luminosity Levelling, a key to success</vt:lpstr>
      <vt:lpstr>Required Efficiency for HL-LHC Ldt Goal</vt:lpstr>
      <vt:lpstr>HL-LHC Challenge: Event Pileup Density</vt:lpstr>
      <vt:lpstr>Removing technical bottlenecks</vt:lpstr>
      <vt:lpstr>HL-LHC technical bottleneck: Radiation damage to triplet magnets  at 300 fb-1</vt:lpstr>
      <vt:lpstr>Squeezing the beams: High Field SC Magnets</vt:lpstr>
      <vt:lpstr>LHC low-β quads: steps in magnet technology from LHC toward HL-LHC </vt:lpstr>
      <vt:lpstr>PowerPoint Presentation</vt:lpstr>
      <vt:lpstr>High Field SC Magnets</vt:lpstr>
      <vt:lpstr>R2E SEU Failure Analysis – Actions (R2E= Radiation to Electronics ;  SEU = Single Event Upset)</vt:lpstr>
      <vt:lpstr>Super-conducting  links</vt:lpstr>
      <vt:lpstr>PowerPoint Presentation</vt:lpstr>
      <vt:lpstr>Eliminating Technical Bottlenecks Cryogenics P4- P1 –P5</vt:lpstr>
      <vt:lpstr>Dispersion Suppressor Collimators</vt:lpstr>
      <vt:lpstr>Challenges for performance improvement </vt:lpstr>
      <vt:lpstr>HL-LHC Challenges: Crossing Angle</vt:lpstr>
      <vt:lpstr>Crab Cavities, Increase “Head on”</vt:lpstr>
      <vt:lpstr>SPS beam test: a critical step for CC</vt:lpstr>
      <vt:lpstr>The HL-LHC Project</vt:lpstr>
      <vt:lpstr>PowerPoint Presentation</vt:lpstr>
      <vt:lpstr>PowerPoint Presentation</vt:lpstr>
      <vt:lpstr>European Strategy for  Particle Physics</vt:lpstr>
      <vt:lpstr>PowerPoint Presentation</vt:lpstr>
    </vt:vector>
  </TitlesOfParts>
  <Company>cern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Abraham Gallas</dc:title>
  <dc:creator>CERN User</dc:creator>
  <cp:lastModifiedBy>Burkhard Schmidt</cp:lastModifiedBy>
  <cp:revision>1982</cp:revision>
  <cp:lastPrinted>2011-06-06T13:24:06Z</cp:lastPrinted>
  <dcterms:created xsi:type="dcterms:W3CDTF">2009-08-30T01:52:09Z</dcterms:created>
  <dcterms:modified xsi:type="dcterms:W3CDTF">2015-08-03T04:03:54Z</dcterms:modified>
</cp:coreProperties>
</file>