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4285" r:id="rId1"/>
  </p:sldMasterIdLst>
  <p:notesMasterIdLst>
    <p:notesMasterId r:id="rId37"/>
  </p:notesMasterIdLst>
  <p:handoutMasterIdLst>
    <p:handoutMasterId r:id="rId38"/>
  </p:handoutMasterIdLst>
  <p:sldIdLst>
    <p:sldId id="257" r:id="rId2"/>
    <p:sldId id="258" r:id="rId3"/>
    <p:sldId id="259" r:id="rId4"/>
    <p:sldId id="311" r:id="rId5"/>
    <p:sldId id="309" r:id="rId6"/>
    <p:sldId id="310" r:id="rId7"/>
    <p:sldId id="260" r:id="rId8"/>
    <p:sldId id="261" r:id="rId9"/>
    <p:sldId id="321" r:id="rId10"/>
    <p:sldId id="302" r:id="rId11"/>
    <p:sldId id="264" r:id="rId12"/>
    <p:sldId id="265" r:id="rId13"/>
    <p:sldId id="303" r:id="rId14"/>
    <p:sldId id="305" r:id="rId15"/>
    <p:sldId id="318" r:id="rId16"/>
    <p:sldId id="320" r:id="rId17"/>
    <p:sldId id="317" r:id="rId18"/>
    <p:sldId id="319" r:id="rId19"/>
    <p:sldId id="268" r:id="rId20"/>
    <p:sldId id="269" r:id="rId21"/>
    <p:sldId id="270" r:id="rId22"/>
    <p:sldId id="272" r:id="rId23"/>
    <p:sldId id="273" r:id="rId24"/>
    <p:sldId id="275" r:id="rId25"/>
    <p:sldId id="276" r:id="rId26"/>
    <p:sldId id="277" r:id="rId27"/>
    <p:sldId id="306" r:id="rId28"/>
    <p:sldId id="279" r:id="rId29"/>
    <p:sldId id="312" r:id="rId30"/>
    <p:sldId id="313" r:id="rId31"/>
    <p:sldId id="314" r:id="rId32"/>
    <p:sldId id="315" r:id="rId33"/>
    <p:sldId id="316" r:id="rId34"/>
    <p:sldId id="308" r:id="rId35"/>
    <p:sldId id="307" r:id="rId3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562">
          <p15:clr>
            <a:srgbClr val="A4A3A4"/>
          </p15:clr>
        </p15:guide>
        <p15:guide id="2" pos="284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C70D"/>
    <a:srgbClr val="008000"/>
    <a:srgbClr val="0034E7"/>
    <a:srgbClr val="000099"/>
    <a:srgbClr val="CC9900"/>
    <a:srgbClr val="0B3CED"/>
    <a:srgbClr val="FF0000"/>
    <a:srgbClr val="FF3399"/>
    <a:srgbClr val="FFCC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66" autoAdjust="0"/>
    <p:restoredTop sz="88693" autoAdjust="0"/>
  </p:normalViewPr>
  <p:slideViewPr>
    <p:cSldViewPr snapToObjects="1" showGuides="1">
      <p:cViewPr varScale="1">
        <p:scale>
          <a:sx n="82" d="100"/>
          <a:sy n="82" d="100"/>
        </p:scale>
        <p:origin x="1632" y="78"/>
      </p:cViewPr>
      <p:guideLst>
        <p:guide orient="horz" pos="2562"/>
        <p:guide pos="2841"/>
      </p:guideLst>
    </p:cSldViewPr>
  </p:slideViewPr>
  <p:outlineViewPr>
    <p:cViewPr>
      <p:scale>
        <a:sx n="30" d="100"/>
        <a:sy n="3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0099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0100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0101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528B00CD-CD8D-3B44-AD22-E4C9112C33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6152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7C1CE60B-1D6C-6948-B1CF-E346C43D05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0776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ightest_Supersymmetric_Particle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n.wikipedia.org/wiki/Dark_matter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2E65243-86C7-41E2-BFB3-8886250A4E5B}" type="slidenum">
              <a:rPr lang="en-GB" altLang="en-US" smtClean="0"/>
              <a:pPr eaLnBrk="1" hangingPunct="1"/>
              <a:t>5</a:t>
            </a:fld>
            <a:endParaRPr lang="en-GB" altLang="en-US" smtClean="0"/>
          </a:p>
        </p:txBody>
      </p:sp>
      <p:sp>
        <p:nvSpPr>
          <p:cNvPr id="71683" name="Rectangle 7"/>
          <p:cNvSpPr txBox="1">
            <a:spLocks noGrp="1" noChangeArrowheads="1"/>
          </p:cNvSpPr>
          <p:nvPr/>
        </p:nvSpPr>
        <p:spPr bwMode="auto">
          <a:xfrm>
            <a:off x="3885558" y="8686653"/>
            <a:ext cx="2972443" cy="457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D860CA9B-3567-4FB7-8560-785CF5EC9D7D}" type="slidenum">
              <a:rPr lang="en-GB" altLang="en-US" sz="1200"/>
              <a:pPr algn="r" eaLnBrk="1" hangingPunct="1"/>
              <a:t>5</a:t>
            </a:fld>
            <a:endParaRPr lang="en-GB" altLang="en-US" sz="1200"/>
          </a:p>
        </p:txBody>
      </p:sp>
      <p:sp>
        <p:nvSpPr>
          <p:cNvPr id="716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28509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If ξ ≠ 0 </a:t>
            </a:r>
            <a:r>
              <a:rPr lang="en-US" sz="1200" dirty="0" smtClean="0">
                <a:sym typeface="Wingdings"/>
              </a:rPr>
              <a:t> </a:t>
            </a:r>
            <a:r>
              <a:rPr lang="en-US" sz="1200" dirty="0" smtClean="0"/>
              <a:t>new physics (resonant and/or non-resonant deviations)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1CE60B-1D6C-6948-B1CF-E346C43D05D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0117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With R-parity being preserved, the lightest supersymmetric particle (</a:t>
            </a:r>
            <a:r>
              <a:rPr lang="en-GB" sz="1200" u="sng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  <a:hlinkClick r:id="rId3" tooltip="Lightest Supersymmetric Particle"/>
              </a:rPr>
              <a:t>LSP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) cannot decay. This lightest particle (if it exists) may therefore account for the observed missing mass of the universe that is generally called </a:t>
            </a:r>
            <a:r>
              <a:rPr lang="en-GB" sz="1200" u="sng" kern="120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  <a:hlinkClick r:id="rId4" tooltip="Dark matter"/>
              </a:rPr>
              <a:t>dark matter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1CE60B-1D6C-6948-B1CF-E346C43D05D7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5452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</a:t>
            </a:r>
            <a:r>
              <a:rPr lang="en-GB" baseline="0" dirty="0" smtClean="0"/>
              <a:t> = the </a:t>
            </a:r>
            <a:r>
              <a:rPr lang="en-GB" baseline="0" smtClean="0"/>
              <a:t>lightest Higgs boson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1CE60B-1D6C-6948-B1CF-E346C43D05D7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533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1CE60B-1D6C-6948-B1CF-E346C43D05D7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33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charset="2"/>
              <a:buNone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  <a:sym typeface="Wingdings"/>
              </a:rPr>
              <a:t>Question for the next high-E machine: 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ow much fine-tuning are we ready to swallow before giving up on naturalness ? 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  <a:sym typeface="Wingding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1CE60B-1D6C-6948-B1CF-E346C43D05D7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320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To accomplish its job (providing mass):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1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1CE60B-1D6C-6948-B1CF-E346C43D05D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526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1CE60B-1D6C-6948-B1CF-E346C43D05D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556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1CE60B-1D6C-6948-B1CF-E346C43D05D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920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To produce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1CE60B-1D6C-6948-B1CF-E346C43D05D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99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1CE60B-1D6C-6948-B1CF-E346C43D05D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7349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1CE60B-1D6C-6948-B1CF-E346C43D05D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8445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Relative</a:t>
            </a:r>
            <a:r>
              <a:rPr lang="en-GB" baseline="0" dirty="0" smtClean="0"/>
              <a:t> uncertainty on the expected precision for the d</a:t>
            </a:r>
            <a:r>
              <a:rPr lang="en-GB" dirty="0" smtClean="0"/>
              <a:t>etermination of coupling scale</a:t>
            </a:r>
            <a:r>
              <a:rPr lang="en-GB" baseline="0" dirty="0" smtClean="0"/>
              <a:t> factor ratio </a:t>
            </a:r>
            <a:r>
              <a:rPr lang="en-GB" baseline="0" dirty="0" err="1" smtClean="0"/>
              <a:t>lambda_XY</a:t>
            </a:r>
            <a:r>
              <a:rPr lang="en-GB" baseline="0" dirty="0" smtClean="0"/>
              <a:t> in a generic way without assumptions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1CE60B-1D6C-6948-B1CF-E346C43D05D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5334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1CE60B-1D6C-6948-B1CF-E346C43D05D7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561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-36512" y="-144016"/>
            <a:ext cx="9180512" cy="7029400"/>
          </a:xfrm>
          <a:prstGeom prst="rect">
            <a:avLst/>
          </a:prstGeom>
          <a:solidFill>
            <a:srgbClr val="00206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dirty="0" smtClean="0"/>
              <a:t>Click to edit Master subtitle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B. Schmidt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ECFA HL- LHC Workshop Aix-les-Bains October 2013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fld id="{8A5BDD73-6D57-4F46-B2A7-816E92E7B35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Schmidt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ECFA HL- LHC Workshop Aix-les-Bains October 2013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6DDA77-2CD4-2541-B86B-1DE89DB19C9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Schmidt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ECFA HL- LHC Workshop Aix-les-Bains October 2013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450F45-5EFD-F74B-BADF-EF7A2A2E928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375" y="0"/>
            <a:ext cx="8229600" cy="8429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545263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B. Schmidt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545263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ECFA HL- LHC Workshop Aix-les-Bains October 2013 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545263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G. Passaleva         </a:t>
            </a:r>
            <a:fld id="{FE43A637-F1F5-4FC1-B542-DEB2D6CDF9B5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04" y="116632"/>
            <a:ext cx="7534612" cy="681264"/>
          </a:xfrm>
        </p:spPr>
        <p:txBody>
          <a:bodyPr/>
          <a:lstStyle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36848" y="6476999"/>
            <a:ext cx="1786880" cy="27432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B. Schmidt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27784" y="6476999"/>
            <a:ext cx="5520531" cy="27432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ECFA HL- LHC Workshop Aix-les-Bains October 2013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fld id="{2E27ACE7-79EF-3E47-8E84-797C15E3C8E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206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Schmidt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ECFA HL- LHC Workshop Aix-les-Bains October 2013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839AC-D2D8-2C4E-881E-39003C2A9EE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812" y="44624"/>
            <a:ext cx="7462604" cy="1044352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Schmidt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ECFA HL- LHC Workshop Aix-les-Bains October 2013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905A7-C380-224C-AE77-88C3488D350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812" y="44624"/>
            <a:ext cx="7462604" cy="1044352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B. Schmidt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ECFA HL- LHC Workshop Aix-les-</a:t>
            </a:r>
            <a:r>
              <a:rPr lang="en-US" dirty="0" err="1" smtClean="0"/>
              <a:t>Bains</a:t>
            </a:r>
            <a:r>
              <a:rPr lang="en-US" dirty="0" smtClean="0"/>
              <a:t> October 2013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545E1E-8160-1040-BBB3-5E3335AE46A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Schmidt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ECFA HL- LHC Workshop Aix-les-Bains October 2013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917827-B6E8-6244-B0E8-0BC60B1C24B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Schmidt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ECFA HL- LHC Workshop Aix-les-Bains October 2013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5CAFF2-80D6-E445-B7A0-D67A1074A2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Schmidt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ECFA HL- LHC Workshop Aix-les-Bains October 2013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8736E5-5E46-934F-9FD5-92CBD07D999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pPr>
              <a:defRPr/>
            </a:pPr>
            <a:r>
              <a:rPr lang="en-US" smtClean="0"/>
              <a:t>B. Schmidt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ECFA HL- LHC Workshop Aix-les-Bains October 2013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pPr>
              <a:defRPr/>
            </a:pPr>
            <a:fld id="{6379B981-40D1-3846-81C0-5B5459A6CD1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6858000"/>
          </a:xfrm>
          <a:prstGeom prst="rect">
            <a:avLst/>
          </a:prstGeom>
          <a:solidFill>
            <a:srgbClr val="00206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75656" y="44624"/>
            <a:ext cx="7462604" cy="104435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B. Schmidt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ECFA HL- LHC Workshop Aix-les-Bains October 2013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bg1">
                    <a:lumMod val="95000"/>
                  </a:schemeClr>
                </a:solidFill>
              </a:defRPr>
            </a:lvl1pPr>
            <a:extLst/>
          </a:lstStyle>
          <a:p>
            <a:pPr>
              <a:defRPr/>
            </a:pPr>
            <a:fld id="{B9EB6061-3124-3D47-80B4-8262D6A9DBC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6" r:id="rId1"/>
    <p:sldLayoutId id="2147484287" r:id="rId2"/>
    <p:sldLayoutId id="2147484288" r:id="rId3"/>
    <p:sldLayoutId id="2147484289" r:id="rId4"/>
    <p:sldLayoutId id="2147484290" r:id="rId5"/>
    <p:sldLayoutId id="2147484291" r:id="rId6"/>
    <p:sldLayoutId id="2147484292" r:id="rId7"/>
    <p:sldLayoutId id="2147484293" r:id="rId8"/>
    <p:sldLayoutId id="2147484294" r:id="rId9"/>
    <p:sldLayoutId id="2147484295" r:id="rId10"/>
    <p:sldLayoutId id="2147484296" r:id="rId11"/>
    <p:sldLayoutId id="2147484297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" pitchFamily="2" charset="2"/>
        <a:buChar char="§"/>
        <a:defRPr kumimoji="0" sz="3200" kern="1200">
          <a:solidFill>
            <a:schemeClr val="tx2">
              <a:lumMod val="20000"/>
              <a:lumOff val="80000"/>
            </a:schemeClr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Tx/>
        <a:buSzPct val="90000"/>
        <a:buFont typeface="Wingdings" pitchFamily="2" charset="2"/>
        <a:buChar char="§"/>
        <a:defRPr kumimoji="0" sz="2800" kern="1200">
          <a:solidFill>
            <a:schemeClr val="tx2">
              <a:lumMod val="20000"/>
              <a:lumOff val="80000"/>
            </a:schemeClr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Tx/>
        <a:buFont typeface="Arial"/>
        <a:buChar char="▪"/>
        <a:defRPr kumimoji="0" sz="2400" kern="1200">
          <a:solidFill>
            <a:schemeClr val="tx2">
              <a:lumMod val="20000"/>
              <a:lumOff val="80000"/>
            </a:schemeClr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Tx/>
        <a:buFont typeface="Arial"/>
        <a:buChar char="▪"/>
        <a:defRPr kumimoji="0" sz="2000" kern="1200">
          <a:solidFill>
            <a:schemeClr val="tx2">
              <a:lumMod val="20000"/>
              <a:lumOff val="80000"/>
            </a:schemeClr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Tx/>
        <a:buFont typeface="Wingdings 3"/>
        <a:buChar char=""/>
        <a:defRPr kumimoji="0" lang="en-US" sz="2000" kern="1200" smtClean="0">
          <a:solidFill>
            <a:schemeClr val="tx2">
              <a:lumMod val="20000"/>
              <a:lumOff val="80000"/>
            </a:schemeClr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-36512" y="3933056"/>
            <a:ext cx="9144000" cy="224941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dirty="0" smtClean="0"/>
              <a:t>High-Luminosity upgrade of the LHC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600" dirty="0" smtClean="0"/>
              <a:t>Physics and Technology Challenges for the Accelerator and the Experiments </a:t>
            </a:r>
            <a:r>
              <a:rPr lang="en-US" dirty="0" smtClean="0"/>
              <a:t/>
            </a:r>
            <a:br>
              <a:rPr lang="en-US" dirty="0" smtClean="0"/>
            </a:br>
            <a:endParaRPr lang="en-GB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2771800" y="6182472"/>
            <a:ext cx="3359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+mn-lt"/>
              </a:rPr>
              <a:t>Burkhard Schmidt, CERN</a:t>
            </a:r>
            <a:endParaRPr lang="en-GB" dirty="0">
              <a:solidFill>
                <a:schemeClr val="tx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268760"/>
            <a:ext cx="9180512" cy="212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31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748" y="44624"/>
            <a:ext cx="8686740" cy="93610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C70D"/>
                </a:solidFill>
                <a:sym typeface="Wingdings"/>
              </a:rPr>
              <a:t>C</a:t>
            </a:r>
            <a:r>
              <a:rPr lang="en-US" dirty="0" smtClean="0">
                <a:solidFill>
                  <a:srgbClr val="FFC70D"/>
                </a:solidFill>
                <a:sym typeface="Wingdings"/>
              </a:rPr>
              <a:t>onsolidation of the </a:t>
            </a:r>
            <a:r>
              <a:rPr lang="en-US" dirty="0">
                <a:solidFill>
                  <a:srgbClr val="FFC70D"/>
                </a:solidFill>
                <a:sym typeface="Wingdings"/>
              </a:rPr>
              <a:t>Standard </a:t>
            </a:r>
            <a:r>
              <a:rPr lang="en-US" dirty="0" smtClean="0">
                <a:solidFill>
                  <a:srgbClr val="FFC70D"/>
                </a:solidFill>
                <a:sym typeface="Wingdings"/>
              </a:rPr>
              <a:t>Model</a:t>
            </a:r>
            <a:endParaRPr lang="en-GB" dirty="0">
              <a:solidFill>
                <a:srgbClr val="FFC70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36" y="1052736"/>
            <a:ext cx="8707428" cy="5424263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Ø"/>
            </a:pPr>
            <a:endParaRPr lang="en-US" sz="1600" dirty="0" smtClean="0">
              <a:solidFill>
                <a:schemeClr val="accent1">
                  <a:lumMod val="40000"/>
                  <a:lumOff val="60000"/>
                </a:schemeClr>
              </a:solidFill>
              <a:sym typeface="Wingdings"/>
            </a:endParaRP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sym typeface="Wingdings"/>
              </a:rPr>
              <a:t>Measurements include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sym typeface="Wingdings"/>
              </a:rPr>
              <a:t>the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sym typeface="Wingdings"/>
              </a:rPr>
              <a:t>very rare </a:t>
            </a:r>
            <a:r>
              <a:rPr lang="en-US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sym typeface="Wingdings"/>
              </a:rPr>
              <a:t>B</a:t>
            </a:r>
            <a:r>
              <a:rPr lang="en-US" baseline="-250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sym typeface="Wingdings"/>
              </a:rPr>
              <a:t>s,d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sym typeface="Wingdings"/>
              </a:rPr>
              <a:t>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sym typeface="Wingdings"/>
              </a:rPr>
              <a:t> </a:t>
            </a:r>
            <a:r>
              <a:rPr lang="en-US" dirty="0" err="1">
                <a:solidFill>
                  <a:schemeClr val="accent1">
                    <a:lumMod val="60000"/>
                    <a:lumOff val="40000"/>
                  </a:schemeClr>
                </a:solidFill>
                <a:sym typeface="Wingdings"/>
              </a:rPr>
              <a:t>μμ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sym typeface="Wingdings"/>
              </a:rPr>
              <a:t>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sym typeface="Wingdings"/>
              </a:rPr>
              <a:t>decay</a:t>
            </a:r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  <a:sym typeface="Wingdings"/>
              </a:rPr>
              <a:t>:</a:t>
            </a:r>
            <a:endParaRPr lang="en-US" sz="32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lvl="3"/>
            <a:endParaRPr lang="en-US" sz="1200" dirty="0" smtClean="0"/>
          </a:p>
          <a:p>
            <a:pPr lvl="3"/>
            <a:r>
              <a:rPr lang="en-US" dirty="0" smtClean="0"/>
              <a:t>Very </a:t>
            </a:r>
            <a:r>
              <a:rPr lang="en-US" dirty="0"/>
              <a:t>rare process: </a:t>
            </a:r>
            <a:r>
              <a:rPr lang="en-US" dirty="0" err="1"/>
              <a:t>helicity</a:t>
            </a:r>
            <a:r>
              <a:rPr lang="en-US" dirty="0"/>
              <a:t> suppressed FCNC </a:t>
            </a:r>
            <a:endParaRPr lang="en-US" sz="2800" dirty="0"/>
          </a:p>
          <a:p>
            <a:pPr lvl="3"/>
            <a:r>
              <a:rPr lang="en-US" dirty="0" smtClean="0"/>
              <a:t>Small, </a:t>
            </a:r>
            <a:r>
              <a:rPr lang="en-US" dirty="0"/>
              <a:t>but well predicted </a:t>
            </a:r>
            <a:r>
              <a:rPr lang="en-US" dirty="0" smtClean="0"/>
              <a:t>value </a:t>
            </a:r>
            <a:r>
              <a:rPr lang="en-US" dirty="0"/>
              <a:t>in </a:t>
            </a:r>
            <a:r>
              <a:rPr lang="en-US" dirty="0" smtClean="0"/>
              <a:t>SM </a:t>
            </a:r>
            <a:endParaRPr lang="en-US" sz="4800" dirty="0"/>
          </a:p>
          <a:p>
            <a:pPr lvl="3"/>
            <a:r>
              <a:rPr lang="en-US" dirty="0"/>
              <a:t>Very sensitive probe to Higgs sector </a:t>
            </a:r>
            <a:endParaRPr lang="en-US" dirty="0" smtClean="0"/>
          </a:p>
          <a:p>
            <a:pPr marL="1033272" lvl="3" indent="0">
              <a:buNone/>
            </a:pPr>
            <a:r>
              <a:rPr lang="en-US" dirty="0"/>
              <a:t> </a:t>
            </a:r>
            <a:r>
              <a:rPr lang="en-US" dirty="0" smtClean="0"/>
              <a:t>   of </a:t>
            </a:r>
            <a:r>
              <a:rPr lang="en-US" dirty="0"/>
              <a:t>New Physics models </a:t>
            </a:r>
            <a:endParaRPr lang="en-US" dirty="0" smtClean="0"/>
          </a:p>
          <a:p>
            <a:pPr lvl="3"/>
            <a:endParaRPr lang="en-US" sz="1600" b="1" dirty="0"/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  Standard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Model expectations: </a:t>
            </a:r>
          </a:p>
          <a:p>
            <a:pPr lvl="2">
              <a:buNone/>
            </a:pPr>
            <a:r>
              <a:rPr lang="en-US" sz="2000" dirty="0"/>
              <a:t>	</a:t>
            </a:r>
          </a:p>
          <a:p>
            <a:pPr lvl="3"/>
            <a:r>
              <a:rPr lang="en-US" dirty="0"/>
              <a:t>B(</a:t>
            </a:r>
            <a:r>
              <a:rPr lang="en-US" dirty="0" err="1"/>
              <a:t>B</a:t>
            </a:r>
            <a:r>
              <a:rPr lang="en-US" baseline="-25000" dirty="0" err="1"/>
              <a:t>s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>
                <a:latin typeface="Calibri"/>
                <a:sym typeface="Wingdings" pitchFamily="2" charset="2"/>
              </a:rPr>
              <a:t>μ</a:t>
            </a:r>
            <a:r>
              <a:rPr lang="en-US" baseline="30000" dirty="0"/>
              <a:t>+</a:t>
            </a:r>
            <a:r>
              <a:rPr lang="en-US" dirty="0"/>
              <a:t> </a:t>
            </a:r>
            <a:r>
              <a:rPr lang="en-US" dirty="0">
                <a:latin typeface="Calibri"/>
              </a:rPr>
              <a:t>μ</a:t>
            </a:r>
            <a:r>
              <a:rPr lang="en-US" baseline="30000" dirty="0"/>
              <a:t>-</a:t>
            </a:r>
            <a:r>
              <a:rPr lang="en-US" dirty="0"/>
              <a:t>) =  (3.54 </a:t>
            </a:r>
            <a:r>
              <a:rPr lang="en-US" dirty="0">
                <a:latin typeface="Calibri"/>
              </a:rPr>
              <a:t>± 0.30) x 10</a:t>
            </a:r>
            <a:r>
              <a:rPr lang="en-US" baseline="30000" dirty="0">
                <a:latin typeface="Calibri"/>
              </a:rPr>
              <a:t>-9</a:t>
            </a:r>
            <a:endParaRPr lang="en-US" baseline="30000" dirty="0"/>
          </a:p>
          <a:p>
            <a:pPr lvl="3"/>
            <a:r>
              <a:rPr lang="en-US" dirty="0"/>
              <a:t>B(</a:t>
            </a:r>
            <a:r>
              <a:rPr lang="en-US" dirty="0" err="1"/>
              <a:t>B</a:t>
            </a:r>
            <a:r>
              <a:rPr lang="en-US" baseline="-25000" dirty="0" err="1"/>
              <a:t>d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>
                <a:latin typeface="Calibri"/>
                <a:sym typeface="Wingdings" pitchFamily="2" charset="2"/>
              </a:rPr>
              <a:t>μ</a:t>
            </a:r>
            <a:r>
              <a:rPr lang="en-US" baseline="30000" dirty="0"/>
              <a:t>+</a:t>
            </a:r>
            <a:r>
              <a:rPr lang="en-US" dirty="0"/>
              <a:t> </a:t>
            </a:r>
            <a:r>
              <a:rPr lang="en-US" dirty="0">
                <a:latin typeface="Calibri"/>
              </a:rPr>
              <a:t>μ</a:t>
            </a:r>
            <a:r>
              <a:rPr lang="en-US" baseline="30000" dirty="0"/>
              <a:t>-</a:t>
            </a:r>
            <a:r>
              <a:rPr lang="en-US" dirty="0"/>
              <a:t>) = (1.0 </a:t>
            </a:r>
            <a:r>
              <a:rPr lang="en-US" dirty="0">
                <a:latin typeface="Calibri"/>
              </a:rPr>
              <a:t>± 0.1) x 10</a:t>
            </a:r>
            <a:r>
              <a:rPr lang="en-US" baseline="30000" dirty="0">
                <a:latin typeface="Calibri"/>
              </a:rPr>
              <a:t>-10</a:t>
            </a:r>
            <a:endParaRPr lang="en-US" sz="2800" dirty="0"/>
          </a:p>
          <a:p>
            <a:pPr lvl="3">
              <a:buNone/>
            </a:pPr>
            <a:endParaRPr lang="en-US" dirty="0"/>
          </a:p>
          <a:p>
            <a:pPr marL="768096" lvl="2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7ACE7-79EF-3E47-8E84-797C15E3C8E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0112" y="3140968"/>
            <a:ext cx="2928188" cy="3158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7"/>
          <p:cNvSpPr txBox="1">
            <a:spLocks/>
          </p:cNvSpPr>
          <p:nvPr/>
        </p:nvSpPr>
        <p:spPr>
          <a:xfrm>
            <a:off x="251520" y="3195879"/>
            <a:ext cx="8481060" cy="5345689"/>
          </a:xfrm>
          <a:prstGeom prst="rect">
            <a:avLst/>
          </a:prstGeom>
          <a:ln>
            <a:noFill/>
          </a:ln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kumimoji="0" sz="32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Tx/>
              <a:buSzPct val="90000"/>
              <a:buFont typeface="Wingdings" pitchFamily="2" charset="2"/>
              <a:buChar char="§"/>
              <a:defRPr kumimoji="0" sz="28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Tx/>
              <a:buFont typeface="Arial"/>
              <a:buChar char="▪"/>
              <a:defRPr kumimoji="0" sz="24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Tx/>
              <a:buFont typeface="Arial"/>
              <a:buChar char="▪"/>
              <a:defRPr kumimoji="0" sz="20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Tx/>
              <a:buFont typeface="Wingdings 3"/>
              <a:buChar char=""/>
              <a:defRPr kumimoji="0" lang="en-US" sz="2000" kern="1200" smtClean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fontAlgn="auto">
              <a:spcAft>
                <a:spcPts val="0"/>
              </a:spcAft>
              <a:buFont typeface="Wingdings" pitchFamily="2" charset="2"/>
              <a:buNone/>
            </a:pPr>
            <a:endParaRPr lang="en-US" sz="24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184506" y="5877272"/>
            <a:ext cx="4323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C8604"/>
                </a:solidFill>
              </a:rPr>
              <a:t>[</a:t>
            </a:r>
            <a:r>
              <a:rPr lang="en-US" sz="1600" dirty="0" err="1" smtClean="0">
                <a:solidFill>
                  <a:srgbClr val="FC8604"/>
                </a:solidFill>
              </a:rPr>
              <a:t>arXiv</a:t>
            </a:r>
            <a:r>
              <a:rPr lang="en-US" sz="1600" dirty="0" smtClean="0">
                <a:solidFill>
                  <a:srgbClr val="FC8604"/>
                </a:solidFill>
              </a:rPr>
              <a:t> 1208.0934 and arXiv:1204.1737]</a:t>
            </a:r>
          </a:p>
        </p:txBody>
      </p:sp>
    </p:spTree>
    <p:extLst>
      <p:ext uri="{BB962C8B-B14F-4D97-AF65-F5344CB8AC3E}">
        <p14:creationId xmlns:p14="http://schemas.microsoft.com/office/powerpoint/2010/main" val="211185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841" y="980728"/>
            <a:ext cx="4503663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04" y="3717032"/>
            <a:ext cx="4500500" cy="2792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860" y="44624"/>
            <a:ext cx="7534612" cy="681264"/>
          </a:xfrm>
        </p:spPr>
        <p:txBody>
          <a:bodyPr>
            <a:normAutofit fontScale="90000"/>
          </a:bodyPr>
          <a:lstStyle/>
          <a:p>
            <a:pPr algn="ctr"/>
            <a:r>
              <a:rPr lang="en-US" i="1" dirty="0" err="1" smtClean="0"/>
              <a:t>B</a:t>
            </a:r>
            <a:r>
              <a:rPr lang="en-US" i="1" baseline="-25000" dirty="0" err="1" smtClean="0"/>
              <a:t>s,d</a:t>
            </a:r>
            <a:r>
              <a:rPr lang="en-US" i="1" dirty="0" smtClean="0"/>
              <a:t> </a:t>
            </a:r>
            <a:r>
              <a:rPr lang="en-US" i="1" dirty="0" smtClean="0">
                <a:sym typeface="Wingdings" pitchFamily="2" charset="2"/>
              </a:rPr>
              <a:t> </a:t>
            </a:r>
            <a:r>
              <a:rPr lang="el-GR" i="1" dirty="0" smtClean="0">
                <a:latin typeface="Calibri"/>
                <a:sym typeface="Wingdings" pitchFamily="2" charset="2"/>
              </a:rPr>
              <a:t>μ</a:t>
            </a:r>
            <a:r>
              <a:rPr lang="en-US" i="1" baseline="30000" dirty="0" smtClean="0">
                <a:latin typeface="Calibri"/>
                <a:sym typeface="Wingdings" pitchFamily="2" charset="2"/>
              </a:rPr>
              <a:t>+</a:t>
            </a:r>
            <a:r>
              <a:rPr lang="el-GR" i="1" dirty="0" smtClean="0">
                <a:latin typeface="Calibri"/>
                <a:sym typeface="Wingdings" pitchFamily="2" charset="2"/>
              </a:rPr>
              <a:t>μ</a:t>
            </a:r>
            <a:r>
              <a:rPr lang="en-US" i="1" baseline="30000" dirty="0" smtClean="0">
                <a:latin typeface="Calibri"/>
                <a:sym typeface="Wingdings" pitchFamily="2" charset="2"/>
              </a:rPr>
              <a:t>-    </a:t>
            </a:r>
            <a:r>
              <a:rPr lang="en-US" dirty="0" smtClean="0">
                <a:latin typeface="Calibri"/>
                <a:sym typeface="Wingdings" pitchFamily="2" charset="2"/>
              </a:rPr>
              <a:t>result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08520" y="836712"/>
            <a:ext cx="4752528" cy="4088487"/>
          </a:xfrm>
        </p:spPr>
        <p:txBody>
          <a:bodyPr>
            <a:noAutofit/>
          </a:bodyPr>
          <a:lstStyle/>
          <a:p>
            <a:r>
              <a:rPr lang="en-US" sz="2400" dirty="0" smtClean="0"/>
              <a:t>Probability that the decay happens is measured to be</a:t>
            </a:r>
          </a:p>
          <a:p>
            <a:pPr marL="118872" lvl="3" indent="0">
              <a:spcBef>
                <a:spcPts val="0"/>
              </a:spcBef>
              <a:buSzPct val="80000"/>
              <a:buNone/>
            </a:pPr>
            <a:r>
              <a:rPr lang="en-US" sz="2400" i="1" dirty="0">
                <a:solidFill>
                  <a:srgbClr val="FFC70D"/>
                </a:solidFill>
              </a:rPr>
              <a:t> </a:t>
            </a:r>
            <a:r>
              <a:rPr lang="en-US" sz="2400" i="1" dirty="0" smtClean="0">
                <a:solidFill>
                  <a:srgbClr val="FFC70D"/>
                </a:solidFill>
              </a:rPr>
              <a:t>    BR</a:t>
            </a:r>
            <a:r>
              <a:rPr lang="en-US" sz="2400" dirty="0" smtClean="0">
                <a:solidFill>
                  <a:srgbClr val="FFC70D"/>
                </a:solidFill>
              </a:rPr>
              <a:t>(</a:t>
            </a:r>
            <a:r>
              <a:rPr lang="en-US" sz="2400" i="1" dirty="0" smtClean="0">
                <a:solidFill>
                  <a:srgbClr val="FFC70D"/>
                </a:solidFill>
              </a:rPr>
              <a:t>B</a:t>
            </a:r>
            <a:r>
              <a:rPr lang="en-US" sz="2400" i="1" baseline="30000" dirty="0" smtClean="0">
                <a:solidFill>
                  <a:srgbClr val="FFC70D"/>
                </a:solidFill>
              </a:rPr>
              <a:t>0</a:t>
            </a:r>
            <a:r>
              <a:rPr lang="en-US" sz="2400" i="1" baseline="-25000" dirty="0" smtClean="0">
                <a:solidFill>
                  <a:srgbClr val="FFC70D"/>
                </a:solidFill>
              </a:rPr>
              <a:t>s</a:t>
            </a:r>
            <a:r>
              <a:rPr lang="en-US" sz="2400" i="1" dirty="0">
                <a:solidFill>
                  <a:srgbClr val="FFC70D"/>
                </a:solidFill>
                <a:sym typeface="Wingdings" panose="05000000000000000000" pitchFamily="2" charset="2"/>
              </a:rPr>
              <a:t> </a:t>
            </a:r>
            <a:r>
              <a:rPr lang="el-GR" sz="2400" i="1" dirty="0">
                <a:solidFill>
                  <a:srgbClr val="FFC70D"/>
                </a:solidFill>
                <a:sym typeface="Wingdings" panose="05000000000000000000" pitchFamily="2" charset="2"/>
              </a:rPr>
              <a:t>μ</a:t>
            </a:r>
            <a:r>
              <a:rPr lang="en-GB" sz="2400" i="1" baseline="30000" dirty="0">
                <a:solidFill>
                  <a:srgbClr val="FFC70D"/>
                </a:solidFill>
                <a:sym typeface="Wingdings" panose="05000000000000000000" pitchFamily="2" charset="2"/>
              </a:rPr>
              <a:t>+</a:t>
            </a:r>
            <a:r>
              <a:rPr lang="en-GB" sz="2400" i="1" dirty="0">
                <a:solidFill>
                  <a:srgbClr val="FFC70D"/>
                </a:solidFill>
                <a:sym typeface="Wingdings" panose="05000000000000000000" pitchFamily="2" charset="2"/>
              </a:rPr>
              <a:t> </a:t>
            </a:r>
            <a:r>
              <a:rPr lang="el-GR" sz="2400" i="1" dirty="0">
                <a:solidFill>
                  <a:srgbClr val="FFC70D"/>
                </a:solidFill>
                <a:sym typeface="Wingdings" panose="05000000000000000000" pitchFamily="2" charset="2"/>
              </a:rPr>
              <a:t>μ</a:t>
            </a:r>
            <a:r>
              <a:rPr lang="en-GB" sz="2400" i="1" baseline="30000" dirty="0">
                <a:solidFill>
                  <a:srgbClr val="FFC70D"/>
                </a:solidFill>
                <a:sym typeface="Wingdings" panose="05000000000000000000" pitchFamily="2" charset="2"/>
              </a:rPr>
              <a:t>-</a:t>
            </a:r>
            <a:r>
              <a:rPr lang="en-US" sz="2400" dirty="0">
                <a:solidFill>
                  <a:srgbClr val="FFC70D"/>
                </a:solidFill>
              </a:rPr>
              <a:t> </a:t>
            </a:r>
            <a:r>
              <a:rPr lang="en-US" sz="2400" dirty="0" smtClean="0">
                <a:solidFill>
                  <a:srgbClr val="FFC70D"/>
                </a:solidFill>
              </a:rPr>
              <a:t>) = 2.8  </a:t>
            </a:r>
            <a:r>
              <a:rPr lang="en-US" sz="2400" baseline="30000" dirty="0" smtClean="0">
                <a:solidFill>
                  <a:srgbClr val="FFC70D"/>
                </a:solidFill>
              </a:rPr>
              <a:t>+0.7  </a:t>
            </a:r>
            <a:r>
              <a:rPr lang="en-US" sz="2400" dirty="0" smtClean="0">
                <a:solidFill>
                  <a:srgbClr val="FFC70D"/>
                </a:solidFill>
              </a:rPr>
              <a:t>x  10</a:t>
            </a:r>
            <a:r>
              <a:rPr lang="en-US" sz="2400" baseline="30000" dirty="0" smtClean="0">
                <a:solidFill>
                  <a:srgbClr val="FFC70D"/>
                </a:solidFill>
              </a:rPr>
              <a:t>-9</a:t>
            </a:r>
          </a:p>
          <a:p>
            <a:pPr marL="438912" lvl="3" indent="-320040">
              <a:spcBef>
                <a:spcPts val="0"/>
              </a:spcBef>
              <a:buSzPct val="80000"/>
              <a:buFont typeface="Wingdings" pitchFamily="2" charset="2"/>
              <a:buChar char="§"/>
            </a:pPr>
            <a:endParaRPr lang="en-US" sz="2400" baseline="30000" dirty="0">
              <a:solidFill>
                <a:schemeClr val="bg1">
                  <a:lumMod val="85000"/>
                </a:schemeClr>
              </a:solidFill>
            </a:endParaRPr>
          </a:p>
          <a:p>
            <a:pPr marL="118872" indent="0">
              <a:buNone/>
            </a:pPr>
            <a:r>
              <a:rPr lang="en-US" sz="2400" i="1" dirty="0" smtClean="0">
                <a:solidFill>
                  <a:srgbClr val="FFC70D"/>
                </a:solidFill>
              </a:rPr>
              <a:t>     BR</a:t>
            </a:r>
            <a:r>
              <a:rPr lang="en-US" sz="2400" dirty="0" smtClean="0">
                <a:solidFill>
                  <a:srgbClr val="FFC70D"/>
                </a:solidFill>
              </a:rPr>
              <a:t>(</a:t>
            </a:r>
            <a:r>
              <a:rPr lang="en-US" sz="2400" i="1" dirty="0" smtClean="0">
                <a:solidFill>
                  <a:srgbClr val="FFC70D"/>
                </a:solidFill>
              </a:rPr>
              <a:t>B</a:t>
            </a:r>
            <a:r>
              <a:rPr lang="en-US" sz="2400" i="1" baseline="30000" dirty="0" smtClean="0">
                <a:solidFill>
                  <a:srgbClr val="FFC70D"/>
                </a:solidFill>
              </a:rPr>
              <a:t>0</a:t>
            </a:r>
            <a:r>
              <a:rPr lang="en-US" sz="2400" i="1" baseline="-25000" dirty="0" smtClean="0">
                <a:solidFill>
                  <a:srgbClr val="FFC70D"/>
                </a:solidFill>
              </a:rPr>
              <a:t>d</a:t>
            </a:r>
            <a:r>
              <a:rPr lang="en-US" sz="2400" i="1" dirty="0" smtClean="0">
                <a:solidFill>
                  <a:srgbClr val="FFC70D"/>
                </a:solidFill>
                <a:sym typeface="Wingdings" panose="05000000000000000000" pitchFamily="2" charset="2"/>
              </a:rPr>
              <a:t> </a:t>
            </a:r>
            <a:r>
              <a:rPr lang="el-GR" sz="2400" i="1" dirty="0">
                <a:solidFill>
                  <a:srgbClr val="FFC70D"/>
                </a:solidFill>
                <a:sym typeface="Wingdings" panose="05000000000000000000" pitchFamily="2" charset="2"/>
              </a:rPr>
              <a:t>μ</a:t>
            </a:r>
            <a:r>
              <a:rPr lang="en-GB" sz="2400" i="1" baseline="30000" dirty="0">
                <a:solidFill>
                  <a:srgbClr val="FFC70D"/>
                </a:solidFill>
                <a:sym typeface="Wingdings" panose="05000000000000000000" pitchFamily="2" charset="2"/>
              </a:rPr>
              <a:t>+</a:t>
            </a:r>
            <a:r>
              <a:rPr lang="en-GB" sz="2400" i="1" dirty="0">
                <a:solidFill>
                  <a:srgbClr val="FFC70D"/>
                </a:solidFill>
                <a:sym typeface="Wingdings" panose="05000000000000000000" pitchFamily="2" charset="2"/>
              </a:rPr>
              <a:t> </a:t>
            </a:r>
            <a:r>
              <a:rPr lang="el-GR" sz="2400" i="1" dirty="0">
                <a:solidFill>
                  <a:srgbClr val="FFC70D"/>
                </a:solidFill>
                <a:sym typeface="Wingdings" panose="05000000000000000000" pitchFamily="2" charset="2"/>
              </a:rPr>
              <a:t>μ</a:t>
            </a:r>
            <a:r>
              <a:rPr lang="en-GB" sz="2400" i="1" baseline="30000" dirty="0">
                <a:solidFill>
                  <a:srgbClr val="FFC70D"/>
                </a:solidFill>
                <a:sym typeface="Wingdings" panose="05000000000000000000" pitchFamily="2" charset="2"/>
              </a:rPr>
              <a:t>-</a:t>
            </a:r>
            <a:r>
              <a:rPr lang="en-US" sz="2400" dirty="0">
                <a:solidFill>
                  <a:srgbClr val="FFC70D"/>
                </a:solidFill>
              </a:rPr>
              <a:t> ) = </a:t>
            </a:r>
            <a:r>
              <a:rPr lang="en-US" sz="2400" dirty="0" smtClean="0">
                <a:solidFill>
                  <a:srgbClr val="FFC70D"/>
                </a:solidFill>
              </a:rPr>
              <a:t>3.9  </a:t>
            </a:r>
            <a:r>
              <a:rPr lang="en-US" sz="2400" baseline="30000" dirty="0" smtClean="0">
                <a:solidFill>
                  <a:srgbClr val="FFC70D"/>
                </a:solidFill>
              </a:rPr>
              <a:t>+1.6  </a:t>
            </a:r>
            <a:r>
              <a:rPr lang="en-US" sz="2400" dirty="0">
                <a:solidFill>
                  <a:srgbClr val="FFC70D"/>
                </a:solidFill>
              </a:rPr>
              <a:t>x  </a:t>
            </a:r>
            <a:r>
              <a:rPr lang="en-US" sz="2400" dirty="0" smtClean="0">
                <a:solidFill>
                  <a:srgbClr val="FFC70D"/>
                </a:solidFill>
              </a:rPr>
              <a:t>10</a:t>
            </a:r>
            <a:r>
              <a:rPr lang="en-US" sz="2400" baseline="30000" dirty="0" smtClean="0">
                <a:solidFill>
                  <a:srgbClr val="FFC70D"/>
                </a:solidFill>
              </a:rPr>
              <a:t>-1o</a:t>
            </a:r>
            <a:endParaRPr lang="en-US" sz="2400" dirty="0" smtClean="0">
              <a:solidFill>
                <a:srgbClr val="FFC70D"/>
              </a:solidFill>
            </a:endParaRPr>
          </a:p>
          <a:p>
            <a:endParaRPr lang="en-US" sz="2000" dirty="0" smtClean="0"/>
          </a:p>
          <a:p>
            <a:r>
              <a:rPr lang="en-US" sz="2400" dirty="0" smtClean="0"/>
              <a:t>Significance </a:t>
            </a: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of </a:t>
            </a:r>
            <a:r>
              <a:rPr lang="en-US" sz="2400" i="1" dirty="0" smtClean="0">
                <a:solidFill>
                  <a:schemeClr val="bg1">
                    <a:lumMod val="85000"/>
                  </a:schemeClr>
                </a:solidFill>
              </a:rPr>
              <a:t>B</a:t>
            </a:r>
            <a:r>
              <a:rPr lang="en-US" sz="2400" i="1" baseline="30000" dirty="0" smtClean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en-US" sz="2400" i="1" baseline="-25000" dirty="0" smtClean="0">
                <a:solidFill>
                  <a:schemeClr val="bg1">
                    <a:lumMod val="85000"/>
                  </a:schemeClr>
                </a:solidFill>
              </a:rPr>
              <a:t>s</a:t>
            </a:r>
            <a:r>
              <a:rPr lang="en-US" sz="2400" i="1" dirty="0">
                <a:solidFill>
                  <a:schemeClr val="bg1">
                    <a:lumMod val="8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l-GR" sz="2400" i="1" dirty="0">
                <a:solidFill>
                  <a:schemeClr val="bg1">
                    <a:lumMod val="85000"/>
                  </a:schemeClr>
                </a:solidFill>
                <a:sym typeface="Wingdings" panose="05000000000000000000" pitchFamily="2" charset="2"/>
              </a:rPr>
              <a:t>μ</a:t>
            </a:r>
            <a:r>
              <a:rPr lang="en-GB" sz="2400" i="1" baseline="30000" dirty="0">
                <a:solidFill>
                  <a:schemeClr val="bg1">
                    <a:lumMod val="85000"/>
                  </a:schemeClr>
                </a:solidFill>
                <a:sym typeface="Wingdings" panose="05000000000000000000" pitchFamily="2" charset="2"/>
              </a:rPr>
              <a:t>+</a:t>
            </a:r>
            <a:r>
              <a:rPr lang="en-GB" sz="2400" i="1" dirty="0">
                <a:solidFill>
                  <a:schemeClr val="bg1">
                    <a:lumMod val="8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l-GR" sz="2400" i="1" dirty="0">
                <a:solidFill>
                  <a:schemeClr val="bg1">
                    <a:lumMod val="85000"/>
                  </a:schemeClr>
                </a:solidFill>
                <a:sym typeface="Wingdings" panose="05000000000000000000" pitchFamily="2" charset="2"/>
              </a:rPr>
              <a:t>μ</a:t>
            </a:r>
            <a:r>
              <a:rPr lang="en-GB" sz="2400" i="1" baseline="30000" dirty="0">
                <a:solidFill>
                  <a:schemeClr val="bg1">
                    <a:lumMod val="85000"/>
                  </a:schemeClr>
                </a:solidFill>
                <a:sym typeface="Wingdings" panose="05000000000000000000" pitchFamily="2" charset="2"/>
              </a:rPr>
              <a:t>-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400" dirty="0" smtClean="0"/>
              <a:t>is 6.2 </a:t>
            </a:r>
            <a:r>
              <a:rPr lang="el-GR" sz="2400" dirty="0" smtClean="0"/>
              <a:t>σ</a:t>
            </a:r>
            <a:endParaRPr lang="en-GB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 smtClean="0">
                <a:solidFill>
                  <a:srgbClr val="FFC70D"/>
                </a:solidFill>
              </a:rPr>
              <a:t>First observation of this decay!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sz="2400" dirty="0">
              <a:solidFill>
                <a:srgbClr val="FFC70D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 smtClean="0">
                <a:solidFill>
                  <a:schemeClr val="bg1">
                    <a:lumMod val="85000"/>
                  </a:schemeClr>
                </a:solidFill>
              </a:rPr>
              <a:t>Excess of events at the 3 </a:t>
            </a:r>
            <a:r>
              <a:rPr lang="el-GR" sz="2400" dirty="0" smtClean="0">
                <a:solidFill>
                  <a:schemeClr val="bg1">
                    <a:lumMod val="85000"/>
                  </a:schemeClr>
                </a:solidFill>
              </a:rPr>
              <a:t>σ</a:t>
            </a:r>
            <a:r>
              <a:rPr lang="en-GB" sz="2400" dirty="0" smtClean="0">
                <a:solidFill>
                  <a:schemeClr val="bg1">
                    <a:lumMod val="85000"/>
                  </a:schemeClr>
                </a:solidFill>
              </a:rPr>
              <a:t> level for </a:t>
            </a:r>
            <a:r>
              <a:rPr lang="en-US" sz="2400" i="1" dirty="0" smtClean="0">
                <a:solidFill>
                  <a:schemeClr val="bg1">
                    <a:lumMod val="85000"/>
                  </a:schemeClr>
                </a:solidFill>
              </a:rPr>
              <a:t>B</a:t>
            </a:r>
            <a:r>
              <a:rPr lang="en-US" sz="2400" i="1" baseline="30000" dirty="0" smtClean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en-US" sz="2400" i="1" baseline="-25000" dirty="0" smtClean="0">
                <a:solidFill>
                  <a:schemeClr val="bg1">
                    <a:lumMod val="85000"/>
                  </a:schemeClr>
                </a:solidFill>
              </a:rPr>
              <a:t>d</a:t>
            </a:r>
            <a:r>
              <a:rPr lang="en-US" sz="2400" i="1" dirty="0">
                <a:solidFill>
                  <a:schemeClr val="bg1">
                    <a:lumMod val="8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l-GR" sz="2400" i="1" dirty="0">
                <a:solidFill>
                  <a:schemeClr val="bg1">
                    <a:lumMod val="85000"/>
                  </a:schemeClr>
                </a:solidFill>
                <a:sym typeface="Wingdings" panose="05000000000000000000" pitchFamily="2" charset="2"/>
              </a:rPr>
              <a:t>μ</a:t>
            </a:r>
            <a:r>
              <a:rPr lang="en-GB" sz="2400" i="1" baseline="30000" dirty="0">
                <a:solidFill>
                  <a:schemeClr val="bg1">
                    <a:lumMod val="85000"/>
                  </a:schemeClr>
                </a:solidFill>
                <a:sym typeface="Wingdings" panose="05000000000000000000" pitchFamily="2" charset="2"/>
              </a:rPr>
              <a:t>+</a:t>
            </a:r>
            <a:r>
              <a:rPr lang="en-GB" sz="2400" i="1" dirty="0">
                <a:solidFill>
                  <a:schemeClr val="bg1">
                    <a:lumMod val="8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l-GR" sz="2400" i="1" dirty="0" smtClean="0">
                <a:solidFill>
                  <a:schemeClr val="bg1">
                    <a:lumMod val="85000"/>
                  </a:schemeClr>
                </a:solidFill>
                <a:sym typeface="Wingdings" panose="05000000000000000000" pitchFamily="2" charset="2"/>
              </a:rPr>
              <a:t>μ</a:t>
            </a:r>
            <a:r>
              <a:rPr lang="en-GB" sz="2400" i="1" baseline="30000" dirty="0" smtClean="0">
                <a:solidFill>
                  <a:schemeClr val="bg1">
                    <a:lumMod val="85000"/>
                  </a:schemeClr>
                </a:solidFill>
                <a:sym typeface="Wingdings" panose="05000000000000000000" pitchFamily="2" charset="2"/>
              </a:rPr>
              <a:t>-</a:t>
            </a:r>
            <a:r>
              <a:rPr lang="en-GB" sz="2400" i="1" dirty="0" smtClean="0">
                <a:solidFill>
                  <a:schemeClr val="bg1">
                    <a:lumMod val="8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GB" sz="2400" dirty="0" smtClean="0">
                <a:solidFill>
                  <a:schemeClr val="bg1">
                    <a:lumMod val="85000"/>
                  </a:schemeClr>
                </a:solidFill>
              </a:rPr>
              <a:t>hypothesis with respect to bkg. observed.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 smtClean="0">
                <a:solidFill>
                  <a:schemeClr val="bg1">
                    <a:lumMod val="85000"/>
                  </a:schemeClr>
                </a:solidFill>
              </a:rPr>
              <a:t>Compatible with the SM at 2.2 </a:t>
            </a:r>
            <a:r>
              <a:rPr lang="el-GR" sz="2400" dirty="0" smtClean="0">
                <a:solidFill>
                  <a:schemeClr val="bg1">
                    <a:lumMod val="85000"/>
                  </a:schemeClr>
                </a:solidFill>
              </a:rPr>
              <a:t>σ</a:t>
            </a:r>
            <a:endParaRPr lang="en-GB" sz="2400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GB" sz="2400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>
                <a:solidFill>
                  <a:srgbClr val="FFC70D"/>
                </a:solidFill>
              </a:rPr>
              <a:t>J</a:t>
            </a:r>
            <a:r>
              <a:rPr lang="en-GB" sz="2400" dirty="0" smtClean="0">
                <a:solidFill>
                  <a:srgbClr val="FFC70D"/>
                </a:solidFill>
              </a:rPr>
              <a:t>oint CMS-LHCb publication: </a:t>
            </a:r>
            <a:r>
              <a:rPr lang="en-GB" sz="2400" dirty="0" smtClean="0"/>
              <a:t>Nature </a:t>
            </a:r>
            <a:r>
              <a:rPr lang="en-GB" sz="2400" dirty="0"/>
              <a:t>522, </a:t>
            </a:r>
            <a:r>
              <a:rPr lang="en-GB" sz="2400" dirty="0" smtClean="0"/>
              <a:t>68–72</a:t>
            </a:r>
            <a:endParaRPr lang="en-GB" sz="2400" dirty="0">
              <a:solidFill>
                <a:srgbClr val="FFC70D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GB" sz="2400" dirty="0">
              <a:solidFill>
                <a:srgbClr val="FFC70D"/>
              </a:solidFill>
            </a:endParaRPr>
          </a:p>
          <a:p>
            <a:pPr marL="118872" indent="0">
              <a:buNone/>
            </a:pP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7ACE7-79EF-3E47-8E84-797C15E3C8E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723142" y="3284984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B</a:t>
            </a:r>
            <a:r>
              <a:rPr lang="en-US" sz="2000" baseline="-25000" dirty="0" smtClean="0">
                <a:solidFill>
                  <a:srgbClr val="FF0000"/>
                </a:solidFill>
              </a:rPr>
              <a:t>s</a:t>
            </a:r>
            <a:endParaRPr lang="en-US" sz="2000" baseline="-250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09468" y="3284984"/>
            <a:ext cx="450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B050"/>
                </a:solidFill>
              </a:rPr>
              <a:t>B</a:t>
            </a:r>
            <a:r>
              <a:rPr lang="en-US" sz="2000" baseline="30000" dirty="0" smtClean="0">
                <a:solidFill>
                  <a:srgbClr val="00B050"/>
                </a:solidFill>
              </a:rPr>
              <a:t>0</a:t>
            </a:r>
            <a:endParaRPr lang="en-US" sz="2000" baseline="30000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70583" y="1772816"/>
            <a:ext cx="5212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-25000" dirty="0">
                <a:solidFill>
                  <a:srgbClr val="FFC70D"/>
                </a:solidFill>
                <a:latin typeface="+mn-lt"/>
              </a:rPr>
              <a:t>-</a:t>
            </a:r>
            <a:r>
              <a:rPr lang="en-US" baseline="-25000" dirty="0" smtClean="0">
                <a:solidFill>
                  <a:srgbClr val="FFC70D"/>
                </a:solidFill>
                <a:latin typeface="+mn-lt"/>
              </a:rPr>
              <a:t>0.6</a:t>
            </a:r>
            <a:endParaRPr lang="en-US" baseline="-25000" dirty="0">
              <a:solidFill>
                <a:srgbClr val="FFC70D"/>
              </a:solidFill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87824" y="2370366"/>
            <a:ext cx="5052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-25000" dirty="0" smtClean="0">
                <a:solidFill>
                  <a:srgbClr val="FFC70D"/>
                </a:solidFill>
                <a:latin typeface="+mn-lt"/>
              </a:rPr>
              <a:t>-</a:t>
            </a:r>
            <a:r>
              <a:rPr lang="en-US" baseline="-25000" dirty="0">
                <a:solidFill>
                  <a:srgbClr val="FFC70D"/>
                </a:solidFill>
                <a:latin typeface="+mn-lt"/>
              </a:rPr>
              <a:t>1</a:t>
            </a:r>
            <a:r>
              <a:rPr lang="en-US" baseline="-25000" dirty="0" smtClean="0">
                <a:solidFill>
                  <a:srgbClr val="FFC70D"/>
                </a:solidFill>
                <a:latin typeface="+mn-lt"/>
              </a:rPr>
              <a:t>.4</a:t>
            </a:r>
            <a:endParaRPr lang="en-US" baseline="-25000" dirty="0">
              <a:solidFill>
                <a:srgbClr val="FFC70D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8434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18441" y="-27384"/>
            <a:ext cx="8762071" cy="1044352"/>
          </a:xfrm>
        </p:spPr>
        <p:txBody>
          <a:bodyPr>
            <a:normAutofit/>
          </a:bodyPr>
          <a:lstStyle/>
          <a:p>
            <a:r>
              <a:rPr lang="en-US" sz="4400" dirty="0" smtClean="0"/>
              <a:t>Higgs </a:t>
            </a:r>
            <a:r>
              <a:rPr lang="en-US" sz="4400" dirty="0"/>
              <a:t>boson </a:t>
            </a:r>
            <a:r>
              <a:rPr lang="en-US" sz="4400" dirty="0" smtClean="0"/>
              <a:t> discovery </a:t>
            </a:r>
            <a:endParaRPr lang="en-GB" sz="44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39552" y="1685504"/>
            <a:ext cx="4038600" cy="4623816"/>
          </a:xfrm>
        </p:spPr>
        <p:txBody>
          <a:bodyPr/>
          <a:lstStyle/>
          <a:p>
            <a:pPr marL="118872" indent="0">
              <a:buNone/>
            </a:pPr>
            <a:r>
              <a:rPr lang="en-US" sz="2000" b="1" dirty="0" smtClean="0">
                <a:solidFill>
                  <a:srgbClr val="FFC70D"/>
                </a:solidFill>
              </a:rPr>
              <a:t>1.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</a:rPr>
              <a:t>It </a:t>
            </a:r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interacts with other particles  (in particular W, Z) with strength proportional to their masses</a:t>
            </a:r>
          </a:p>
          <a:p>
            <a:pPr marL="633222" indent="-514350">
              <a:buFont typeface="+mj-lt"/>
              <a:buAutoNum type="arabicPeriod"/>
            </a:pPr>
            <a:endParaRPr lang="en-GB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644008" y="1628800"/>
            <a:ext cx="4038600" cy="4623816"/>
          </a:xfrm>
        </p:spPr>
        <p:txBody>
          <a:bodyPr/>
          <a:lstStyle/>
          <a:p>
            <a:pPr marL="118872" indent="0">
              <a:buNone/>
            </a:pPr>
            <a:r>
              <a:rPr lang="en-US" sz="2000" b="1" dirty="0" smtClean="0">
                <a:solidFill>
                  <a:srgbClr val="FFC70D"/>
                </a:solidFill>
              </a:rPr>
              <a:t>2. </a:t>
            </a:r>
            <a:r>
              <a:rPr lang="en-US" sz="2000" b="1" dirty="0"/>
              <a:t>It has spin zero (scalar)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C691D3-1268-BC46-A466-4FE7F8FFD0C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27" name="Picture 26" descr="Untitled.png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780928"/>
            <a:ext cx="3588206" cy="372047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4" name="Group 13"/>
          <p:cNvGrpSpPr/>
          <p:nvPr/>
        </p:nvGrpSpPr>
        <p:grpSpPr>
          <a:xfrm>
            <a:off x="5076056" y="5157192"/>
            <a:ext cx="3421651" cy="1584176"/>
            <a:chOff x="1187624" y="3717032"/>
            <a:chExt cx="3024336" cy="1584176"/>
          </a:xfrm>
          <a:solidFill>
            <a:schemeClr val="bg1"/>
          </a:solidFill>
        </p:grpSpPr>
        <p:sp>
          <p:nvSpPr>
            <p:cNvPr id="15" name="TextBox 14"/>
            <p:cNvSpPr txBox="1"/>
            <p:nvPr/>
          </p:nvSpPr>
          <p:spPr>
            <a:xfrm>
              <a:off x="1191983" y="3731548"/>
              <a:ext cx="2911374" cy="156966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effectLst/>
                </a:rPr>
                <a:t>Hypothesis     Rejection (C.L.)</a:t>
              </a:r>
            </a:p>
            <a:p>
              <a:endParaRPr lang="en-US" sz="1600" dirty="0" smtClean="0">
                <a:effectLst/>
              </a:endParaRPr>
            </a:p>
            <a:p>
              <a:r>
                <a:rPr lang="en-US" sz="1600" dirty="0" smtClean="0">
                  <a:effectLst/>
                </a:rPr>
                <a:t>     0</a:t>
              </a:r>
              <a:r>
                <a:rPr lang="en-US" sz="1600" baseline="30000" dirty="0" smtClean="0">
                  <a:effectLst/>
                </a:rPr>
                <a:t>-</a:t>
              </a:r>
              <a:r>
                <a:rPr lang="en-US" sz="1600" dirty="0" smtClean="0">
                  <a:effectLst/>
                </a:rPr>
                <a:t>                 97.8%</a:t>
              </a:r>
            </a:p>
            <a:p>
              <a:r>
                <a:rPr lang="en-US" sz="1600" dirty="0" smtClean="0">
                  <a:effectLst/>
                </a:rPr>
                <a:t>     1</a:t>
              </a:r>
              <a:r>
                <a:rPr lang="en-US" sz="1600" baseline="30000" dirty="0">
                  <a:effectLst/>
                </a:rPr>
                <a:t>+</a:t>
              </a:r>
              <a:r>
                <a:rPr lang="en-US" sz="1600" dirty="0" smtClean="0">
                  <a:effectLst/>
                </a:rPr>
                <a:t>                 99.97%</a:t>
              </a:r>
              <a:endParaRPr lang="en-US" sz="1600" dirty="0">
                <a:effectLst/>
              </a:endParaRPr>
            </a:p>
            <a:p>
              <a:r>
                <a:rPr lang="en-US" sz="1600" dirty="0" smtClean="0">
                  <a:effectLst/>
                </a:rPr>
                <a:t>     1</a:t>
              </a:r>
              <a:r>
                <a:rPr lang="en-US" sz="1600" baseline="30000" dirty="0" smtClean="0">
                  <a:effectLst/>
                </a:rPr>
                <a:t>-</a:t>
              </a:r>
              <a:r>
                <a:rPr lang="en-US" sz="1600" dirty="0" smtClean="0">
                  <a:effectLst/>
                </a:rPr>
                <a:t>                  99.7%</a:t>
              </a:r>
              <a:endParaRPr lang="en-US" sz="1600" dirty="0">
                <a:effectLst/>
              </a:endParaRPr>
            </a:p>
            <a:p>
              <a:r>
                <a:rPr lang="en-US" sz="1600" dirty="0" smtClean="0">
                  <a:effectLst/>
                </a:rPr>
                <a:t>     2</a:t>
              </a:r>
              <a:r>
                <a:rPr lang="en-US" sz="1600" baseline="30000" dirty="0">
                  <a:effectLst/>
                </a:rPr>
                <a:t>+</a:t>
              </a:r>
              <a:r>
                <a:rPr lang="en-US" sz="1600" dirty="0" smtClean="0">
                  <a:effectLst/>
                </a:rPr>
                <a:t>                 99.9%</a:t>
              </a:r>
              <a:endParaRPr lang="en-US" sz="1800" dirty="0">
                <a:effectLst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 bwMode="auto">
            <a:xfrm>
              <a:off x="1187624" y="4149080"/>
              <a:ext cx="3024336" cy="0"/>
            </a:xfrm>
            <a:prstGeom prst="lin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>
              <a:off x="2333262" y="3717032"/>
              <a:ext cx="0" cy="1584176"/>
            </a:xfrm>
            <a:prstGeom prst="lin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" name="Group 7"/>
          <p:cNvGrpSpPr/>
          <p:nvPr/>
        </p:nvGrpSpPr>
        <p:grpSpPr>
          <a:xfrm>
            <a:off x="5082290" y="2060848"/>
            <a:ext cx="3302354" cy="3168396"/>
            <a:chOff x="5158078" y="1510874"/>
            <a:chExt cx="3302354" cy="3168396"/>
          </a:xfrm>
        </p:grpSpPr>
        <p:grpSp>
          <p:nvGrpSpPr>
            <p:cNvPr id="47" name="Group 46"/>
            <p:cNvGrpSpPr/>
            <p:nvPr/>
          </p:nvGrpSpPr>
          <p:grpSpPr>
            <a:xfrm>
              <a:off x="5158078" y="1510874"/>
              <a:ext cx="3302354" cy="3168396"/>
              <a:chOff x="4221974" y="2302962"/>
              <a:chExt cx="3302354" cy="3168396"/>
            </a:xfrm>
          </p:grpSpPr>
          <p:pic>
            <p:nvPicPr>
              <p:cNvPr id="48" name="Picture 47" descr="figaux_12.png"/>
              <p:cNvPicPr preferRelativeResize="0"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21974" y="2302962"/>
                <a:ext cx="3302354" cy="316839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49" name="TextBox 48"/>
              <p:cNvSpPr txBox="1"/>
              <p:nvPr/>
            </p:nvSpPr>
            <p:spPr>
              <a:xfrm>
                <a:off x="6495785" y="4005064"/>
                <a:ext cx="884527" cy="461665"/>
              </a:xfrm>
              <a:prstGeom prst="rect">
                <a:avLst/>
              </a:prstGeom>
              <a:solidFill>
                <a:srgbClr val="0000FF"/>
              </a:solidFill>
              <a:ln>
                <a:solidFill>
                  <a:srgbClr val="00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  <a:effectLst/>
                  </a:rPr>
                  <a:t>Expected</a:t>
                </a:r>
              </a:p>
              <a:p>
                <a:r>
                  <a:rPr lang="en-US" sz="1200" dirty="0">
                    <a:solidFill>
                      <a:schemeClr val="bg1"/>
                    </a:solidFill>
                    <a:effectLst/>
                  </a:rPr>
                  <a:t>f</a:t>
                </a:r>
                <a:r>
                  <a:rPr lang="en-US" sz="1200" dirty="0" smtClean="0">
                    <a:solidFill>
                      <a:schemeClr val="bg1"/>
                    </a:solidFill>
                    <a:effectLst/>
                  </a:rPr>
                  <a:t>or spin 0</a:t>
                </a:r>
                <a:endParaRPr lang="en-US" sz="1200" dirty="0">
                  <a:solidFill>
                    <a:schemeClr val="bg1"/>
                  </a:solidFill>
                  <a:effectLst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6084168" y="3284984"/>
                <a:ext cx="595035" cy="323165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rgbClr val="0033CC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500" dirty="0" smtClean="0">
                    <a:solidFill>
                      <a:schemeClr val="bg1"/>
                    </a:solidFill>
                    <a:effectLst/>
                  </a:rPr>
                  <a:t>data</a:t>
                </a:r>
                <a:endParaRPr lang="en-US" sz="1500" dirty="0">
                  <a:solidFill>
                    <a:schemeClr val="bg1"/>
                  </a:solidFill>
                  <a:effectLst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4975245" y="4048269"/>
                <a:ext cx="884527" cy="461665"/>
              </a:xfrm>
              <a:prstGeom prst="rect">
                <a:avLst/>
              </a:prstGeom>
              <a:solidFill>
                <a:srgbClr val="CC3300"/>
              </a:solidFill>
              <a:ln>
                <a:solidFill>
                  <a:srgbClr val="00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  <a:effectLst/>
                  </a:rPr>
                  <a:t>Expected</a:t>
                </a:r>
              </a:p>
              <a:p>
                <a:r>
                  <a:rPr lang="en-US" sz="1200" dirty="0">
                    <a:solidFill>
                      <a:schemeClr val="bg1"/>
                    </a:solidFill>
                    <a:effectLst/>
                  </a:rPr>
                  <a:t>f</a:t>
                </a:r>
                <a:r>
                  <a:rPr lang="en-US" sz="1200" dirty="0" smtClean="0">
                    <a:solidFill>
                      <a:schemeClr val="bg1"/>
                    </a:solidFill>
                    <a:effectLst/>
                  </a:rPr>
                  <a:t>or spin 2</a:t>
                </a:r>
                <a:endParaRPr lang="en-US" sz="1200" dirty="0">
                  <a:solidFill>
                    <a:schemeClr val="bg1"/>
                  </a:solidFill>
                  <a:effectLst/>
                </a:endParaRP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6804248" y="4386838"/>
              <a:ext cx="1565523" cy="29238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effectLst/>
                </a:rPr>
                <a:t>L (J</a:t>
              </a:r>
              <a:r>
                <a:rPr lang="en-US" sz="1300" baseline="30000" dirty="0" smtClean="0">
                  <a:effectLst/>
                </a:rPr>
                <a:t>P</a:t>
              </a:r>
              <a:r>
                <a:rPr lang="en-US" sz="1300" dirty="0" smtClean="0">
                  <a:effectLst/>
                </a:rPr>
                <a:t>=0</a:t>
              </a:r>
              <a:r>
                <a:rPr lang="en-US" sz="1300" baseline="30000" dirty="0" smtClean="0">
                  <a:effectLst/>
                </a:rPr>
                <a:t>+</a:t>
              </a:r>
              <a:r>
                <a:rPr lang="en-US" sz="1300" dirty="0" smtClean="0">
                  <a:effectLst/>
                </a:rPr>
                <a:t>)/</a:t>
              </a:r>
              <a:r>
                <a:rPr lang="en-US" sz="1300" dirty="0">
                  <a:effectLst/>
                </a:rPr>
                <a:t>L(J</a:t>
              </a:r>
              <a:r>
                <a:rPr lang="en-US" sz="1300" baseline="30000" dirty="0">
                  <a:effectLst/>
                </a:rPr>
                <a:t>P</a:t>
              </a:r>
              <a:r>
                <a:rPr lang="en-US" sz="1300" dirty="0" smtClean="0">
                  <a:effectLst/>
                </a:rPr>
                <a:t>=2</a:t>
              </a:r>
              <a:r>
                <a:rPr lang="en-US" sz="1300" baseline="30000" dirty="0" smtClean="0">
                  <a:effectLst/>
                </a:rPr>
                <a:t>+</a:t>
              </a:r>
              <a:r>
                <a:rPr lang="en-US" sz="1300" dirty="0" smtClean="0">
                  <a:effectLst/>
                </a:rPr>
                <a:t>)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966112" y="776898"/>
            <a:ext cx="1293944" cy="707886"/>
          </a:xfrm>
          <a:prstGeom prst="rect">
            <a:avLst/>
          </a:prstGeom>
          <a:solidFill>
            <a:srgbClr val="800000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effectLst/>
                <a:latin typeface="+mn-lt"/>
              </a:rPr>
              <a:t>YES !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5536" y="951111"/>
            <a:ext cx="67036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Is the new particle </a:t>
            </a:r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the SM 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Higgs boson ? </a:t>
            </a:r>
            <a:endParaRPr lang="en-US" dirty="0" smtClean="0">
              <a:solidFill>
                <a:schemeClr val="accent1">
                  <a:lumMod val="40000"/>
                  <a:lumOff val="60000"/>
                </a:schemeClr>
              </a:solidFill>
              <a:latin typeface="+mn-lt"/>
            </a:endParaRPr>
          </a:p>
          <a:p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The two “Fingerprints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” </a:t>
            </a:r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verified by ATLAS and CMS  </a:t>
            </a:r>
            <a:endParaRPr lang="en-GB" dirty="0">
              <a:solidFill>
                <a:schemeClr val="accent1">
                  <a:lumMod val="40000"/>
                  <a:lumOff val="6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6574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1" grpId="0" build="p"/>
      <p:bldP spid="2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-27384"/>
            <a:ext cx="8830756" cy="1044352"/>
          </a:xfrm>
        </p:spPr>
        <p:txBody>
          <a:bodyPr>
            <a:normAutofit fontScale="90000"/>
          </a:bodyPr>
          <a:lstStyle/>
          <a:p>
            <a:r>
              <a:rPr lang="en-GB" dirty="0"/>
              <a:t>ATLAS+CMS Higgs mass combination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3021799" y="1874441"/>
            <a:ext cx="3134377" cy="4002831"/>
          </a:xfrm>
        </p:spPr>
        <p:txBody>
          <a:bodyPr>
            <a:normAutofit/>
          </a:bodyPr>
          <a:lstStyle/>
          <a:p>
            <a:pPr marL="118872" indent="0" algn="ctr">
              <a:buNone/>
            </a:pPr>
            <a:r>
              <a:rPr lang="en-GB" sz="2400" b="1" dirty="0"/>
              <a:t>Combination of</a:t>
            </a:r>
          </a:p>
          <a:p>
            <a:pPr marL="118872" indent="0" algn="ctr">
              <a:buNone/>
            </a:pPr>
            <a:r>
              <a:rPr lang="en-GB" sz="2400" b="1" dirty="0"/>
              <a:t>ATLAS+CMS mass</a:t>
            </a:r>
          </a:p>
          <a:p>
            <a:pPr marL="118872" indent="0" algn="ctr">
              <a:buNone/>
            </a:pPr>
            <a:r>
              <a:rPr lang="en-GB" sz="2400" b="1" dirty="0"/>
              <a:t>measurements in</a:t>
            </a:r>
          </a:p>
          <a:p>
            <a:pPr algn="ctr"/>
            <a:r>
              <a:rPr lang="en-GB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H </a:t>
            </a:r>
            <a:r>
              <a:rPr lang="en-GB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→ </a:t>
            </a:r>
            <a:r>
              <a:rPr lang="en-GB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γ</a:t>
            </a:r>
            <a:r>
              <a:rPr lang="el-GR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γ</a:t>
            </a:r>
            <a:endParaRPr lang="en-GB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GB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H </a:t>
            </a:r>
            <a:r>
              <a:rPr lang="en-GB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→ </a:t>
            </a:r>
            <a:r>
              <a:rPr lang="en-GB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4l</a:t>
            </a:r>
          </a:p>
          <a:p>
            <a:pPr algn="ctr"/>
            <a:endParaRPr lang="en-GB" sz="2400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118872" indent="0" algn="ctr">
              <a:buNone/>
            </a:pPr>
            <a:r>
              <a:rPr lang="en-GB" sz="2400" b="1" dirty="0" smtClean="0">
                <a:solidFill>
                  <a:schemeClr val="bg1">
                    <a:lumMod val="85000"/>
                  </a:schemeClr>
                </a:solidFill>
              </a:rPr>
              <a:t>Shown for the first time at </a:t>
            </a:r>
            <a:r>
              <a:rPr lang="en-GB" sz="2400" b="1" dirty="0" err="1" smtClean="0">
                <a:solidFill>
                  <a:schemeClr val="bg1">
                    <a:lumMod val="85000"/>
                  </a:schemeClr>
                </a:solidFill>
              </a:rPr>
              <a:t>Moriond</a:t>
            </a:r>
            <a:r>
              <a:rPr lang="en-GB" sz="2400" b="1" dirty="0" smtClean="0">
                <a:solidFill>
                  <a:schemeClr val="bg1">
                    <a:lumMod val="85000"/>
                  </a:schemeClr>
                </a:solidFill>
              </a:rPr>
              <a:t> 2015</a:t>
            </a:r>
            <a:endParaRPr lang="en-GB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7ACE7-79EF-3E47-8E84-797C15E3C8ED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08720"/>
            <a:ext cx="3096344" cy="297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819520"/>
            <a:ext cx="3106688" cy="306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202" y="908720"/>
            <a:ext cx="3062301" cy="297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193" y="3879261"/>
            <a:ext cx="3058311" cy="2934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5981" y="1916832"/>
            <a:ext cx="17493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034E7"/>
                </a:solidFill>
              </a:rPr>
              <a:t>ATLAS H→4l</a:t>
            </a:r>
            <a:endParaRPr lang="en-GB" sz="2000" dirty="0">
              <a:solidFill>
                <a:srgbClr val="0034E7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4941168"/>
            <a:ext cx="1524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CMS </a:t>
            </a:r>
            <a:r>
              <a:rPr lang="en-GB" sz="2000" b="1" dirty="0" err="1">
                <a:solidFill>
                  <a:srgbClr val="FF0000"/>
                </a:solidFill>
              </a:rPr>
              <a:t>H</a:t>
            </a:r>
            <a:r>
              <a:rPr lang="en-GB" sz="2000" b="1" dirty="0" err="1" smtClean="0">
                <a:solidFill>
                  <a:srgbClr val="FF0000"/>
                </a:solidFill>
              </a:rPr>
              <a:t>→</a:t>
            </a:r>
            <a:r>
              <a:rPr lang="en-GB" sz="2000" dirty="0" err="1" smtClean="0">
                <a:solidFill>
                  <a:srgbClr val="FF0000"/>
                </a:solidFill>
              </a:rPr>
              <a:t>γ</a:t>
            </a:r>
            <a:r>
              <a:rPr lang="el-GR" sz="2000" dirty="0" smtClean="0">
                <a:solidFill>
                  <a:srgbClr val="FF0000"/>
                </a:solidFill>
              </a:rPr>
              <a:t>γ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36296" y="1700808"/>
            <a:ext cx="1792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ATLAS </a:t>
            </a:r>
            <a:r>
              <a:rPr lang="en-GB" sz="2000" b="1" dirty="0" err="1">
                <a:solidFill>
                  <a:srgbClr val="FF0000"/>
                </a:solidFill>
              </a:rPr>
              <a:t>H</a:t>
            </a:r>
            <a:r>
              <a:rPr lang="en-GB" sz="2000" b="1" dirty="0" err="1" smtClean="0">
                <a:solidFill>
                  <a:srgbClr val="FF0000"/>
                </a:solidFill>
              </a:rPr>
              <a:t>→</a:t>
            </a:r>
            <a:r>
              <a:rPr lang="en-GB" sz="2000" dirty="0" err="1" smtClean="0">
                <a:solidFill>
                  <a:srgbClr val="FF0000"/>
                </a:solidFill>
              </a:rPr>
              <a:t>γ</a:t>
            </a:r>
            <a:r>
              <a:rPr lang="el-GR" sz="2000" dirty="0" smtClean="0">
                <a:solidFill>
                  <a:srgbClr val="FF0000"/>
                </a:solidFill>
              </a:rPr>
              <a:t>γ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82992" y="4869160"/>
            <a:ext cx="1481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034E7"/>
                </a:solidFill>
              </a:rPr>
              <a:t>CMS H→4l</a:t>
            </a:r>
            <a:endParaRPr lang="en-GB" sz="2000" dirty="0">
              <a:solidFill>
                <a:srgbClr val="0034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50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-27384"/>
            <a:ext cx="8830756" cy="1044352"/>
          </a:xfrm>
        </p:spPr>
        <p:txBody>
          <a:bodyPr>
            <a:normAutofit fontScale="90000"/>
          </a:bodyPr>
          <a:lstStyle/>
          <a:p>
            <a:r>
              <a:rPr lang="en-GB" dirty="0"/>
              <a:t>ATLAS+CMS Higgs mass combination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3021799" y="836712"/>
            <a:ext cx="3134377" cy="4623816"/>
          </a:xfrm>
        </p:spPr>
        <p:txBody>
          <a:bodyPr>
            <a:normAutofit/>
          </a:bodyPr>
          <a:lstStyle/>
          <a:p>
            <a:pPr marL="118872" indent="0" algn="ctr">
              <a:buNone/>
            </a:pPr>
            <a:r>
              <a:rPr lang="en-GB" sz="2400" b="1" dirty="0"/>
              <a:t>Combination of</a:t>
            </a:r>
          </a:p>
          <a:p>
            <a:pPr marL="118872" indent="0" algn="ctr">
              <a:buNone/>
            </a:pPr>
            <a:r>
              <a:rPr lang="en-GB" sz="2400" b="1" dirty="0"/>
              <a:t>ATLAS+CMS mass</a:t>
            </a:r>
          </a:p>
          <a:p>
            <a:pPr marL="118872" indent="0" algn="ctr">
              <a:buNone/>
            </a:pPr>
            <a:r>
              <a:rPr lang="en-GB" sz="2400" b="1" dirty="0" smtClean="0"/>
              <a:t>measurements</a:t>
            </a:r>
            <a:endParaRPr lang="en-GB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7ACE7-79EF-3E47-8E84-797C15E3C8E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08720"/>
            <a:ext cx="3096344" cy="297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819520"/>
            <a:ext cx="3106688" cy="306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203" y="908721"/>
            <a:ext cx="3062301" cy="297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193" y="3879261"/>
            <a:ext cx="3058311" cy="2934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243826" y="1700808"/>
            <a:ext cx="1792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ATLAS </a:t>
            </a:r>
            <a:r>
              <a:rPr lang="en-GB" sz="2000" b="1" dirty="0" err="1">
                <a:solidFill>
                  <a:srgbClr val="FF0000"/>
                </a:solidFill>
              </a:rPr>
              <a:t>H</a:t>
            </a:r>
            <a:r>
              <a:rPr lang="en-GB" sz="2000" b="1" dirty="0" err="1" smtClean="0">
                <a:solidFill>
                  <a:srgbClr val="FF0000"/>
                </a:solidFill>
              </a:rPr>
              <a:t>→</a:t>
            </a:r>
            <a:r>
              <a:rPr lang="en-GB" sz="2000" dirty="0" err="1" smtClean="0">
                <a:solidFill>
                  <a:srgbClr val="FF0000"/>
                </a:solidFill>
              </a:rPr>
              <a:t>γ</a:t>
            </a:r>
            <a:r>
              <a:rPr lang="el-GR" sz="2000" dirty="0" smtClean="0">
                <a:solidFill>
                  <a:srgbClr val="FF0000"/>
                </a:solidFill>
              </a:rPr>
              <a:t>γ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82992" y="4869160"/>
            <a:ext cx="1481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034E7"/>
                </a:solidFill>
              </a:rPr>
              <a:t>CMS H→4l</a:t>
            </a:r>
            <a:endParaRPr lang="en-GB" sz="2000" dirty="0">
              <a:solidFill>
                <a:srgbClr val="0034E7"/>
              </a:solidFill>
            </a:endParaRP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073" y="2060848"/>
            <a:ext cx="5218239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87824" y="2708920"/>
            <a:ext cx="17283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034E7"/>
                </a:solidFill>
              </a:rPr>
              <a:t>weight ~18%</a:t>
            </a:r>
            <a:endParaRPr lang="en-GB" sz="2000" dirty="0">
              <a:solidFill>
                <a:srgbClr val="0034E7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15650" y="4829090"/>
            <a:ext cx="17283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weight ~40%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3258" y="4941168"/>
            <a:ext cx="1524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CMS </a:t>
            </a:r>
            <a:r>
              <a:rPr lang="en-GB" sz="2000" b="1" dirty="0" err="1">
                <a:solidFill>
                  <a:srgbClr val="FF0000"/>
                </a:solidFill>
              </a:rPr>
              <a:t>H</a:t>
            </a:r>
            <a:r>
              <a:rPr lang="en-GB" sz="2000" b="1" dirty="0" err="1" smtClean="0">
                <a:solidFill>
                  <a:srgbClr val="FF0000"/>
                </a:solidFill>
              </a:rPr>
              <a:t>→</a:t>
            </a:r>
            <a:r>
              <a:rPr lang="en-GB" sz="2000" dirty="0" err="1" smtClean="0">
                <a:solidFill>
                  <a:srgbClr val="FF0000"/>
                </a:solidFill>
              </a:rPr>
              <a:t>γ</a:t>
            </a:r>
            <a:r>
              <a:rPr lang="el-GR" sz="2000" dirty="0" smtClean="0">
                <a:solidFill>
                  <a:srgbClr val="FF0000"/>
                </a:solidFill>
              </a:rPr>
              <a:t>γ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5981" y="1916832"/>
            <a:ext cx="17493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034E7"/>
                </a:solidFill>
              </a:rPr>
              <a:t>ATLAS H→4l</a:t>
            </a:r>
            <a:endParaRPr lang="en-GB" sz="2000" dirty="0">
              <a:solidFill>
                <a:srgbClr val="0034E7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35930" y="4829090"/>
            <a:ext cx="17283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034E7"/>
                </a:solidFill>
              </a:rPr>
              <a:t>weight </a:t>
            </a:r>
            <a:r>
              <a:rPr lang="en-GB" sz="2000" b="1" dirty="0" smtClean="0">
                <a:solidFill>
                  <a:srgbClr val="0034E7"/>
                </a:solidFill>
              </a:rPr>
              <a:t>~23%</a:t>
            </a:r>
            <a:endParaRPr lang="en-GB" sz="2000" dirty="0">
              <a:solidFill>
                <a:srgbClr val="0034E7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92080" y="3284984"/>
            <a:ext cx="17283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weight </a:t>
            </a:r>
            <a:r>
              <a:rPr lang="en-GB" sz="2000" b="1" dirty="0" smtClean="0">
                <a:solidFill>
                  <a:srgbClr val="FF0000"/>
                </a:solidFill>
              </a:rPr>
              <a:t>~19%</a:t>
            </a:r>
            <a:endParaRPr lang="en-GB" sz="2000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1928034" y="4653137"/>
            <a:ext cx="1779870" cy="37600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6732240" y="2393991"/>
            <a:ext cx="845114" cy="161107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051720" y="2708920"/>
            <a:ext cx="1440160" cy="576064"/>
          </a:xfrm>
          <a:prstGeom prst="straightConnector1">
            <a:avLst/>
          </a:prstGeom>
          <a:ln w="38100">
            <a:solidFill>
              <a:srgbClr val="0034E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6228184" y="4509120"/>
            <a:ext cx="1349169" cy="360040"/>
          </a:xfrm>
          <a:prstGeom prst="straightConnector1">
            <a:avLst/>
          </a:prstGeom>
          <a:ln w="38100">
            <a:solidFill>
              <a:srgbClr val="0034E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072" y="5805264"/>
            <a:ext cx="5218239" cy="660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5076056" y="5733256"/>
            <a:ext cx="23759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008000"/>
                </a:solidFill>
              </a:rPr>
              <a:t>(0.19% precision!)</a:t>
            </a:r>
            <a:endParaRPr lang="en-GB" sz="20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89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44624"/>
            <a:ext cx="8748464" cy="104435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Are there no deviations from the SM ?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504" y="1772816"/>
            <a:ext cx="4330514" cy="3062310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4572000" y="1772815"/>
            <a:ext cx="4379207" cy="306231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905A7-C380-224C-AE77-88C3488D350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572000" y="5229200"/>
            <a:ext cx="45036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FFC70D"/>
              </a:buClr>
              <a:buFont typeface="Wingdings" panose="05000000000000000000" pitchFamily="2" charset="2"/>
              <a:buChar char="Ø"/>
            </a:pPr>
            <a:r>
              <a:rPr lang="en-GB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P5 exhibits </a:t>
            </a:r>
            <a:r>
              <a:rPr lang="en-GB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a local tension 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with</a:t>
            </a:r>
          </a:p>
          <a:p>
            <a:pPr>
              <a:buClr>
                <a:srgbClr val="FFC70D"/>
              </a:buClr>
            </a:pPr>
            <a:r>
              <a:rPr lang="en-GB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     respect </a:t>
            </a:r>
            <a:r>
              <a:rPr lang="en-GB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to the 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SM prediction </a:t>
            </a:r>
            <a:r>
              <a:rPr lang="en-GB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at </a:t>
            </a:r>
            <a:endParaRPr lang="en-GB" dirty="0" smtClean="0">
              <a:solidFill>
                <a:schemeClr val="bg1">
                  <a:lumMod val="85000"/>
                </a:schemeClr>
              </a:solidFill>
              <a:latin typeface="+mn-lt"/>
            </a:endParaRPr>
          </a:p>
          <a:p>
            <a:r>
              <a:rPr lang="en-GB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      a level of 3.7 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σ</a:t>
            </a:r>
            <a:endParaRPr lang="en-GB" dirty="0">
              <a:solidFill>
                <a:schemeClr val="bg1">
                  <a:lumMod val="85000"/>
                </a:schemeClr>
              </a:solidFill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4902360"/>
            <a:ext cx="4330515" cy="58207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8331" y="5541039"/>
            <a:ext cx="37851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FFC70D"/>
              </a:buClr>
              <a:buFont typeface="Wingdings" panose="05000000000000000000" pitchFamily="2" charset="2"/>
              <a:buChar char="Ø"/>
            </a:pPr>
            <a:r>
              <a:rPr lang="en-GB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Compatible with the SM </a:t>
            </a:r>
          </a:p>
          <a:p>
            <a:pPr>
              <a:buClr>
                <a:srgbClr val="FFC70D"/>
              </a:buClr>
            </a:pPr>
            <a:r>
              <a:rPr lang="en-GB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     prediction within 2.6 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σ</a:t>
            </a:r>
            <a:endParaRPr lang="en-GB" dirty="0">
              <a:solidFill>
                <a:schemeClr val="bg1">
                  <a:lumMod val="85000"/>
                </a:schemeClr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92080" y="1239143"/>
            <a:ext cx="30187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B → K</a:t>
            </a:r>
            <a:r>
              <a:rPr lang="en-GB" baseline="30000" dirty="0" smtClean="0">
                <a:solidFill>
                  <a:schemeClr val="bg1">
                    <a:lumMod val="85000"/>
                  </a:schemeClr>
                </a:solidFill>
              </a:rPr>
              <a:t>∗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µ</a:t>
            </a:r>
            <a:r>
              <a:rPr lang="el-GR" baseline="30000" dirty="0" smtClean="0">
                <a:solidFill>
                  <a:schemeClr val="bg1">
                    <a:lumMod val="85000"/>
                  </a:schemeClr>
                </a:solidFill>
              </a:rPr>
              <a:t>+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μ</a:t>
            </a:r>
            <a:r>
              <a:rPr lang="el-GR" baseline="30000" dirty="0">
                <a:solidFill>
                  <a:schemeClr val="bg1">
                    <a:lumMod val="85000"/>
                  </a:schemeClr>
                </a:solidFill>
              </a:rPr>
              <a:t>−</a:t>
            </a:r>
            <a:r>
              <a:rPr lang="el-GR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</a:rPr>
              <a:t>anomaly</a:t>
            </a:r>
            <a:endParaRPr lang="en-GB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0738" y="1196752"/>
            <a:ext cx="3069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Lepton Universality</a:t>
            </a:r>
            <a:endParaRPr lang="en-GB" sz="2800" dirty="0">
              <a:solidFill>
                <a:schemeClr val="bg1">
                  <a:lumMod val="85000"/>
                </a:schemeClr>
              </a:solidFill>
              <a:latin typeface="+mn-lt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5940152" y="2708920"/>
            <a:ext cx="936104" cy="1872208"/>
          </a:xfrm>
          <a:prstGeom prst="ellipse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877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8" grpId="0"/>
      <p:bldP spid="19" grpId="0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812" y="-27384"/>
            <a:ext cx="7462604" cy="1044352"/>
          </a:xfrm>
        </p:spPr>
        <p:txBody>
          <a:bodyPr/>
          <a:lstStyle/>
          <a:p>
            <a:r>
              <a:rPr lang="en-GB" dirty="0" smtClean="0"/>
              <a:t>Surprises in Run I : Exotica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76056" y="3861048"/>
            <a:ext cx="4040188" cy="715355"/>
          </a:xfrm>
        </p:spPr>
        <p:txBody>
          <a:bodyPr>
            <a:normAutofit/>
          </a:bodyPr>
          <a:lstStyle/>
          <a:p>
            <a:r>
              <a:rPr lang="en-GB" sz="2200" dirty="0" err="1" smtClean="0">
                <a:solidFill>
                  <a:srgbClr val="FFC000"/>
                </a:solidFill>
              </a:rPr>
              <a:t>TetraQuarks</a:t>
            </a:r>
            <a:r>
              <a:rPr lang="en-GB" sz="2200" dirty="0" smtClean="0">
                <a:solidFill>
                  <a:srgbClr val="FFC000"/>
                </a:solidFill>
              </a:rPr>
              <a:t>: </a:t>
            </a:r>
            <a:r>
              <a:rPr lang="en-GB" sz="2200" dirty="0" smtClean="0"/>
              <a:t> </a:t>
            </a:r>
            <a:r>
              <a:rPr lang="en-GB" sz="2200" dirty="0" smtClean="0">
                <a:solidFill>
                  <a:srgbClr val="FFC000"/>
                </a:solidFill>
              </a:rPr>
              <a:t>Z(4430)</a:t>
            </a:r>
            <a:r>
              <a:rPr lang="en-GB" sz="2200" baseline="30000" dirty="0" smtClean="0">
                <a:solidFill>
                  <a:srgbClr val="FFC000"/>
                </a:solidFill>
              </a:rPr>
              <a:t>+</a:t>
            </a:r>
            <a:endParaRPr lang="en-GB" sz="2200" baseline="30000" dirty="0">
              <a:solidFill>
                <a:srgbClr val="FFC000"/>
              </a:solidFill>
            </a:endParaRP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48064" y="4453525"/>
            <a:ext cx="3613758" cy="2431859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251520" y="692696"/>
            <a:ext cx="5040560" cy="715355"/>
          </a:xfrm>
        </p:spPr>
        <p:txBody>
          <a:bodyPr>
            <a:noAutofit/>
          </a:bodyPr>
          <a:lstStyle/>
          <a:p>
            <a:r>
              <a:rPr lang="en-GB" sz="2200" dirty="0" err="1" smtClean="0">
                <a:solidFill>
                  <a:srgbClr val="FFC000"/>
                </a:solidFill>
              </a:rPr>
              <a:t>Pentaquarks</a:t>
            </a:r>
            <a:r>
              <a:rPr lang="en-GB" sz="2200" dirty="0" smtClean="0">
                <a:solidFill>
                  <a:srgbClr val="FFC000"/>
                </a:solidFill>
              </a:rPr>
              <a:t>:</a:t>
            </a:r>
            <a:r>
              <a:rPr lang="en-GB" sz="2200" dirty="0" smtClean="0"/>
              <a:t>  </a:t>
            </a:r>
            <a:r>
              <a:rPr lang="en-GB" sz="2200" dirty="0" smtClean="0">
                <a:solidFill>
                  <a:srgbClr val="FFC000"/>
                </a:solidFill>
              </a:rPr>
              <a:t>P</a:t>
            </a:r>
            <a:r>
              <a:rPr lang="en-GB" sz="2200" baseline="-25000" dirty="0" smtClean="0">
                <a:solidFill>
                  <a:srgbClr val="FFC000"/>
                </a:solidFill>
              </a:rPr>
              <a:t>c</a:t>
            </a:r>
            <a:r>
              <a:rPr lang="en-GB" sz="2200" baseline="30000" dirty="0">
                <a:solidFill>
                  <a:srgbClr val="FFC000"/>
                </a:solidFill>
              </a:rPr>
              <a:t>+</a:t>
            </a:r>
            <a:r>
              <a:rPr lang="en-GB" sz="2200" dirty="0">
                <a:solidFill>
                  <a:srgbClr val="FFC000"/>
                </a:solidFill>
              </a:rPr>
              <a:t>(4450</a:t>
            </a:r>
            <a:r>
              <a:rPr lang="en-GB" sz="2200" dirty="0" smtClean="0">
                <a:solidFill>
                  <a:srgbClr val="FFC000"/>
                </a:solidFill>
              </a:rPr>
              <a:t>) &amp; </a:t>
            </a:r>
            <a:r>
              <a:rPr lang="en-GB" sz="2200" dirty="0">
                <a:solidFill>
                  <a:srgbClr val="FFC000"/>
                </a:solidFill>
              </a:rPr>
              <a:t>P</a:t>
            </a:r>
            <a:r>
              <a:rPr lang="en-GB" sz="2200" baseline="-25000" dirty="0">
                <a:solidFill>
                  <a:srgbClr val="FFC000"/>
                </a:solidFill>
              </a:rPr>
              <a:t>c</a:t>
            </a:r>
            <a:r>
              <a:rPr lang="en-GB" sz="2200" baseline="30000" dirty="0" smtClean="0">
                <a:solidFill>
                  <a:srgbClr val="FFC000"/>
                </a:solidFill>
              </a:rPr>
              <a:t>+</a:t>
            </a:r>
            <a:r>
              <a:rPr lang="en-GB" sz="2200" dirty="0" smtClean="0">
                <a:solidFill>
                  <a:srgbClr val="FFC000"/>
                </a:solidFill>
              </a:rPr>
              <a:t>(4380) 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340" y="908720"/>
            <a:ext cx="3776368" cy="310501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16416" y="6476999"/>
            <a:ext cx="733864" cy="274320"/>
          </a:xfrm>
        </p:spPr>
        <p:txBody>
          <a:bodyPr/>
          <a:lstStyle/>
          <a:p>
            <a:pPr>
              <a:defRPr/>
            </a:pPr>
            <a:fld id="{2CB905A7-C380-224C-AE77-88C3488D3508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-27185" y="1196752"/>
            <a:ext cx="502190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Predicted by Gell-Mann </a:t>
            </a:r>
            <a:r>
              <a:rPr lang="en-GB" sz="20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and Zweig in 1964. </a:t>
            </a:r>
          </a:p>
          <a:p>
            <a:pPr marL="342900" indent="-342900"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S</a:t>
            </a:r>
            <a:r>
              <a:rPr lang="en-GB" sz="20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hort-lived (~</a:t>
            </a:r>
            <a:r>
              <a:rPr lang="en-GB" sz="20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10</a:t>
            </a:r>
            <a:r>
              <a:rPr lang="en-GB" sz="2000" baseline="300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-23</a:t>
            </a:r>
            <a:r>
              <a:rPr lang="en-GB" sz="20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</a:t>
            </a:r>
            <a:r>
              <a:rPr lang="en-GB" sz="20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s) “resonances</a:t>
            </a:r>
            <a:r>
              <a:rPr lang="en-GB" sz="20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” whose </a:t>
            </a:r>
            <a:r>
              <a:rPr lang="en-GB" sz="20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presence </a:t>
            </a:r>
            <a:r>
              <a:rPr lang="en-GB" sz="20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is detected </a:t>
            </a:r>
            <a:r>
              <a:rPr lang="en-GB" sz="20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by mass </a:t>
            </a:r>
            <a:r>
              <a:rPr lang="en-GB" sz="20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peaks </a:t>
            </a:r>
            <a:r>
              <a:rPr lang="en-GB" sz="20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and </a:t>
            </a:r>
            <a:r>
              <a:rPr lang="en-GB" sz="20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angular </a:t>
            </a:r>
            <a:r>
              <a:rPr lang="en-GB" sz="20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distributions, </a:t>
            </a:r>
            <a:r>
              <a:rPr lang="en-GB" sz="20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showing </a:t>
            </a:r>
            <a:r>
              <a:rPr lang="en-GB" sz="20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the presence </a:t>
            </a:r>
            <a:r>
              <a:rPr lang="en-GB" sz="20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of unique J</a:t>
            </a:r>
            <a:r>
              <a:rPr lang="en-GB" sz="2000" baseline="300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PC</a:t>
            </a:r>
            <a:r>
              <a:rPr lang="en-GB" sz="20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quantum </a:t>
            </a:r>
            <a:r>
              <a:rPr lang="en-GB" sz="20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numbers</a:t>
            </a:r>
          </a:p>
          <a:p>
            <a:pPr marL="342900" indent="-342900"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GB" sz="20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50 </a:t>
            </a:r>
            <a:r>
              <a:rPr lang="en-GB" sz="20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years after </a:t>
            </a:r>
            <a:r>
              <a:rPr lang="en-GB" sz="20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Gell-Mann paper now for the first time convincingly seen by LHCb in 				decays.</a:t>
            </a:r>
          </a:p>
          <a:p>
            <a:pPr marL="342900" indent="-342900">
              <a:buClr>
                <a:srgbClr val="FFC70D"/>
              </a:buClr>
              <a:buFont typeface="Wingdings" panose="05000000000000000000" pitchFamily="2" charset="2"/>
              <a:buChar char="§"/>
            </a:pPr>
            <a:endParaRPr lang="en-GB" sz="2000" dirty="0">
              <a:solidFill>
                <a:schemeClr val="bg1">
                  <a:lumMod val="85000"/>
                </a:schemeClr>
              </a:solidFill>
              <a:latin typeface="+mn-lt"/>
            </a:endParaRPr>
          </a:p>
          <a:p>
            <a:pPr marL="342900" indent="-342900">
              <a:buClr>
                <a:srgbClr val="FFC70D"/>
              </a:buClr>
              <a:buFont typeface="Wingdings" panose="05000000000000000000" pitchFamily="2" charset="2"/>
              <a:buChar char="§"/>
            </a:pPr>
            <a:endParaRPr lang="en-GB" sz="2000" dirty="0" smtClean="0">
              <a:solidFill>
                <a:schemeClr val="bg1">
                  <a:lumMod val="85000"/>
                </a:schemeClr>
              </a:solidFill>
              <a:latin typeface="+mn-lt"/>
            </a:endParaRPr>
          </a:p>
          <a:p>
            <a:pPr marL="342900" indent="-342900">
              <a:buClr>
                <a:srgbClr val="FFC70D"/>
              </a:buClr>
              <a:buFont typeface="Wingdings" panose="05000000000000000000" pitchFamily="2" charset="2"/>
              <a:buChar char="§"/>
            </a:pPr>
            <a:endParaRPr lang="en-GB" sz="2000" dirty="0">
              <a:solidFill>
                <a:schemeClr val="bg1">
                  <a:lumMod val="85000"/>
                </a:schemeClr>
              </a:solidFill>
              <a:latin typeface="+mn-lt"/>
            </a:endParaRPr>
          </a:p>
          <a:p>
            <a:pPr>
              <a:buClr>
                <a:srgbClr val="FFC70D"/>
              </a:buClr>
            </a:pPr>
            <a:endParaRPr lang="en-GB" sz="2000" dirty="0">
              <a:solidFill>
                <a:schemeClr val="bg1">
                  <a:lumMod val="85000"/>
                </a:schemeClr>
              </a:solidFill>
              <a:latin typeface="+mn-lt"/>
            </a:endParaRPr>
          </a:p>
          <a:p>
            <a:pPr marL="342900" indent="-342900"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“internal mechanism” of quark interactions inside </a:t>
            </a:r>
            <a:r>
              <a:rPr lang="en-GB" sz="2000" dirty="0" err="1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pentaquarks</a:t>
            </a:r>
            <a:r>
              <a:rPr lang="en-GB" sz="20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 to be understood:</a:t>
            </a:r>
            <a:endParaRPr lang="en-GB" sz="2000" dirty="0">
              <a:solidFill>
                <a:schemeClr val="bg1">
                  <a:lumMod val="85000"/>
                </a:schemeClr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1560" y="3327375"/>
            <a:ext cx="2074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FFC000"/>
                </a:solidFill>
              </a:rPr>
              <a:t>Λ</a:t>
            </a:r>
            <a:r>
              <a:rPr lang="en-GB" b="1" baseline="-25000" dirty="0">
                <a:solidFill>
                  <a:srgbClr val="FFC000"/>
                </a:solidFill>
              </a:rPr>
              <a:t>b</a:t>
            </a:r>
            <a:r>
              <a:rPr lang="en-GB" b="1" baseline="30000" dirty="0">
                <a:solidFill>
                  <a:srgbClr val="FFC000"/>
                </a:solidFill>
              </a:rPr>
              <a:t>0</a:t>
            </a:r>
            <a:r>
              <a:rPr lang="en-GB" b="1" dirty="0">
                <a:solidFill>
                  <a:srgbClr val="FFC000"/>
                </a:solidFill>
              </a:rPr>
              <a:t> → J/</a:t>
            </a:r>
            <a:r>
              <a:rPr lang="el-GR" b="1" dirty="0">
                <a:solidFill>
                  <a:srgbClr val="FFC000"/>
                </a:solidFill>
              </a:rPr>
              <a:t>ψ</a:t>
            </a:r>
            <a:r>
              <a:rPr lang="en-GB" b="1" dirty="0" err="1" smtClean="0">
                <a:solidFill>
                  <a:srgbClr val="FFC000"/>
                </a:solidFill>
              </a:rPr>
              <a:t>pK</a:t>
            </a:r>
            <a:r>
              <a:rPr lang="en-GB" b="1" baseline="30000" dirty="0" smtClean="0">
                <a:solidFill>
                  <a:srgbClr val="FFC000"/>
                </a:solidFill>
              </a:rPr>
              <a:t>-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3787447"/>
            <a:ext cx="2520280" cy="108171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6096"/>
            <a:ext cx="2425094" cy="13580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5528848"/>
            <a:ext cx="2422385" cy="135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32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8384"/>
            <a:ext cx="8084448" cy="10443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Are there hints for New </a:t>
            </a:r>
            <a:r>
              <a:rPr lang="en-US" dirty="0"/>
              <a:t>P</a:t>
            </a:r>
            <a:r>
              <a:rPr lang="en-US" dirty="0" smtClean="0"/>
              <a:t>hysics ?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3528" y="980728"/>
            <a:ext cx="4179109" cy="2905787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41889" y="986353"/>
            <a:ext cx="4516785" cy="421228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7ACE7-79EF-3E47-8E84-797C15E3C8ED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9" y="3902441"/>
            <a:ext cx="4179108" cy="129619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7504" y="5229200"/>
            <a:ext cx="905408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Production of a generic X resonance decaying into a di-boson final state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D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eviation from a smoothly falling bkg. of the </a:t>
            </a:r>
            <a:r>
              <a:rPr lang="en-US" sz="2000" dirty="0" err="1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dijet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M</a:t>
            </a:r>
            <a:r>
              <a:rPr lang="en-US" sz="2000" baseline="-25000" dirty="0" err="1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inv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 distribution around 2 </a:t>
            </a:r>
            <a:r>
              <a:rPr lang="en-US" sz="2000" dirty="0" err="1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TeV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Global significance is about 2.5 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sym typeface="Symbol" panose="05050102010706020507" pitchFamily="18" charset="2"/>
              </a:rPr>
              <a:t>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 (ATLAS), CMS less than 2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sym typeface="Symbol" panose="05050102010706020507" pitchFamily="18" charset="2"/>
              </a:rPr>
              <a:t>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C70D"/>
                </a:solidFill>
                <a:latin typeface="+mn-lt"/>
                <a:sym typeface="Symbol" panose="05050102010706020507" pitchFamily="18" charset="2"/>
              </a:rPr>
              <a:t>These are only hints – more data is needed to clarify the situation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+mn-lt"/>
                <a:sym typeface="Symbol" panose="05050102010706020507" pitchFamily="18" charset="2"/>
              </a:rPr>
              <a:t> </a:t>
            </a:r>
            <a:endParaRPr lang="en-GB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8595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268760"/>
            <a:ext cx="720080" cy="44299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80392"/>
            <a:ext cx="8084448" cy="1044352"/>
          </a:xfrm>
        </p:spPr>
        <p:txBody>
          <a:bodyPr>
            <a:normAutofit fontScale="90000"/>
          </a:bodyPr>
          <a:lstStyle/>
          <a:p>
            <a:r>
              <a:rPr lang="en-GB" dirty="0"/>
              <a:t>C</a:t>
            </a:r>
            <a:r>
              <a:rPr lang="en-GB" dirty="0" smtClean="0"/>
              <a:t>omparison </a:t>
            </a:r>
            <a:r>
              <a:rPr lang="en-GB" dirty="0"/>
              <a:t>8 vs 13 </a:t>
            </a:r>
            <a:r>
              <a:rPr lang="en-GB" dirty="0" err="1"/>
              <a:t>TeV</a:t>
            </a:r>
            <a:r>
              <a:rPr lang="en-GB" dirty="0"/>
              <a:t>: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>	</a:t>
            </a:r>
            <a:r>
              <a:rPr lang="en-GB" dirty="0" smtClean="0"/>
              <a:t>		</a:t>
            </a:r>
            <a:r>
              <a:rPr lang="en-GB" dirty="0" err="1" smtClean="0"/>
              <a:t>dijet</a:t>
            </a:r>
            <a:r>
              <a:rPr lang="en-GB" dirty="0" smtClean="0"/>
              <a:t> production rate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7504" y="1268760"/>
            <a:ext cx="5842992" cy="4429908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9831" y="1628800"/>
            <a:ext cx="3350681" cy="3312368"/>
          </a:xfrm>
        </p:spPr>
        <p:txBody>
          <a:bodyPr>
            <a:noAutofit/>
          </a:bodyPr>
          <a:lstStyle/>
          <a:p>
            <a:pPr marL="118872" indent="0">
              <a:buNone/>
            </a:pPr>
            <a:r>
              <a:rPr lang="en-GB" dirty="0" smtClean="0"/>
              <a:t>Rate to produce </a:t>
            </a:r>
            <a:r>
              <a:rPr lang="en-GB" dirty="0" err="1" smtClean="0"/>
              <a:t>dijet</a:t>
            </a:r>
            <a:endParaRPr lang="en-GB" dirty="0" smtClean="0"/>
          </a:p>
          <a:p>
            <a:pPr marL="118872" indent="0">
              <a:buNone/>
            </a:pPr>
            <a:r>
              <a:rPr lang="en-GB" dirty="0"/>
              <a:t>w</a:t>
            </a:r>
            <a:r>
              <a:rPr lang="en-GB" dirty="0" smtClean="0"/>
              <a:t>ith </a:t>
            </a:r>
            <a:r>
              <a:rPr lang="en-GB" dirty="0" err="1" smtClean="0"/>
              <a:t>M</a:t>
            </a:r>
            <a:r>
              <a:rPr lang="en-GB" baseline="-25000" dirty="0" err="1" smtClean="0"/>
              <a:t>jj</a:t>
            </a:r>
            <a:r>
              <a:rPr lang="en-GB" dirty="0" smtClean="0"/>
              <a:t> of 6TeV: </a:t>
            </a:r>
          </a:p>
          <a:p>
            <a:pPr marL="118872" indent="0">
              <a:buNone/>
            </a:pPr>
            <a:endParaRPr lang="en-GB" sz="1200" dirty="0" smtClean="0"/>
          </a:p>
          <a:p>
            <a:r>
              <a:rPr lang="en-GB" sz="2400" dirty="0" smtClean="0"/>
              <a:t>at  8TeV:  50 </a:t>
            </a:r>
            <a:r>
              <a:rPr lang="en-GB" sz="2400" dirty="0"/>
              <a:t>a</a:t>
            </a:r>
            <a:r>
              <a:rPr lang="en-GB" sz="2400" dirty="0" smtClean="0"/>
              <a:t>b  </a:t>
            </a:r>
          </a:p>
          <a:p>
            <a:pPr marL="118872" indent="0">
              <a:buNone/>
            </a:pPr>
            <a:r>
              <a:rPr lang="en-GB" sz="2400" dirty="0">
                <a:sym typeface="Wingdings" panose="05000000000000000000" pitchFamily="2" charset="2"/>
              </a:rPr>
              <a:t> </a:t>
            </a:r>
            <a:r>
              <a:rPr lang="en-GB" sz="2400" dirty="0" smtClean="0">
                <a:sym typeface="Wingdings" panose="05000000000000000000" pitchFamily="2" charset="2"/>
              </a:rPr>
              <a:t>   </a:t>
            </a:r>
            <a:r>
              <a:rPr lang="en-GB" sz="2400" dirty="0" smtClean="0">
                <a:solidFill>
                  <a:srgbClr val="FFC70D"/>
                </a:solidFill>
                <a:sym typeface="Wingdings" panose="05000000000000000000" pitchFamily="2" charset="2"/>
              </a:rPr>
              <a:t> 1 event in 20/fb  </a:t>
            </a:r>
          </a:p>
          <a:p>
            <a:pPr marL="118872" indent="0">
              <a:buNone/>
            </a:pPr>
            <a:r>
              <a:rPr lang="en-GB" sz="2400" dirty="0" smtClean="0">
                <a:sym typeface="Wingdings" panose="05000000000000000000" pitchFamily="2" charset="2"/>
              </a:rPr>
              <a:t> </a:t>
            </a:r>
          </a:p>
          <a:p>
            <a:r>
              <a:rPr lang="en-GB" sz="2400" dirty="0" smtClean="0"/>
              <a:t>at  13 </a:t>
            </a:r>
            <a:r>
              <a:rPr lang="en-GB" sz="2400" dirty="0" err="1" smtClean="0"/>
              <a:t>TeV</a:t>
            </a:r>
            <a:r>
              <a:rPr lang="en-GB" sz="2400" dirty="0" smtClean="0"/>
              <a:t>:  100 fb  </a:t>
            </a:r>
          </a:p>
          <a:p>
            <a:pPr marL="118872" indent="0">
              <a:buNone/>
            </a:pPr>
            <a:r>
              <a:rPr lang="en-GB" sz="2400" dirty="0">
                <a:sym typeface="Wingdings" panose="05000000000000000000" pitchFamily="2" charset="2"/>
              </a:rPr>
              <a:t> </a:t>
            </a:r>
            <a:r>
              <a:rPr lang="en-GB" sz="2400" dirty="0" smtClean="0">
                <a:sym typeface="Wingdings" panose="05000000000000000000" pitchFamily="2" charset="2"/>
              </a:rPr>
              <a:t>   </a:t>
            </a:r>
            <a:r>
              <a:rPr lang="en-GB" sz="2400" dirty="0" smtClean="0">
                <a:solidFill>
                  <a:srgbClr val="FFC70D"/>
                </a:solidFill>
                <a:sym typeface="Wingdings" panose="05000000000000000000" pitchFamily="2" charset="2"/>
              </a:rPr>
              <a:t> 1 event  </a:t>
            </a:r>
            <a:r>
              <a:rPr lang="en-GB" sz="2400" dirty="0">
                <a:solidFill>
                  <a:srgbClr val="FFC70D"/>
                </a:solidFill>
                <a:sym typeface="Wingdings" panose="05000000000000000000" pitchFamily="2" charset="2"/>
              </a:rPr>
              <a:t>in </a:t>
            </a:r>
            <a:r>
              <a:rPr lang="en-GB" sz="2400" dirty="0" smtClean="0">
                <a:solidFill>
                  <a:srgbClr val="FFC70D"/>
                </a:solidFill>
                <a:sym typeface="Wingdings" panose="05000000000000000000" pitchFamily="2" charset="2"/>
              </a:rPr>
              <a:t>10/</a:t>
            </a:r>
            <a:r>
              <a:rPr lang="en-GB" sz="2400" dirty="0" err="1" smtClean="0">
                <a:solidFill>
                  <a:srgbClr val="FFC70D"/>
                </a:solidFill>
                <a:sym typeface="Wingdings" panose="05000000000000000000" pitchFamily="2" charset="2"/>
              </a:rPr>
              <a:t>pb</a:t>
            </a:r>
            <a:r>
              <a:rPr lang="en-GB" sz="2400" dirty="0" smtClean="0">
                <a:solidFill>
                  <a:srgbClr val="FFC70D"/>
                </a:solidFill>
                <a:sym typeface="Wingdings" panose="05000000000000000000" pitchFamily="2" charset="2"/>
              </a:rPr>
              <a:t>   </a:t>
            </a:r>
            <a:endParaRPr lang="en-GB" sz="2400" dirty="0">
              <a:solidFill>
                <a:srgbClr val="FFC70D"/>
              </a:solidFill>
            </a:endParaRPr>
          </a:p>
          <a:p>
            <a:pPr marL="118872" indent="0">
              <a:buNone/>
            </a:pPr>
            <a:endParaRPr lang="en-GB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905A7-C380-224C-AE77-88C3488D350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5496" y="1916832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fb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35496" y="4622817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 smtClean="0">
                <a:solidFill>
                  <a:srgbClr val="FFC70D"/>
                </a:solidFill>
              </a:rPr>
              <a:t>50ab</a:t>
            </a:r>
            <a:endParaRPr lang="en-GB" sz="1800" b="1" dirty="0">
              <a:solidFill>
                <a:srgbClr val="FFC70D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91880" y="3140968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 smtClean="0">
                <a:solidFill>
                  <a:srgbClr val="FFC70D"/>
                </a:solidFill>
              </a:rPr>
              <a:t>100fb: 1ev / 10 pb</a:t>
            </a:r>
            <a:r>
              <a:rPr lang="en-GB" sz="1800" b="1" baseline="30000" dirty="0" smtClean="0">
                <a:solidFill>
                  <a:srgbClr val="FFC70D"/>
                </a:solidFill>
              </a:rPr>
              <a:t>-1</a:t>
            </a:r>
            <a:endParaRPr lang="en-GB" sz="1800" b="1" baseline="30000" dirty="0">
              <a:solidFill>
                <a:srgbClr val="FFC70D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4248" y="5766355"/>
            <a:ext cx="92667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dirty="0" smtClean="0">
                <a:solidFill>
                  <a:srgbClr val="FFC70D"/>
                </a:solidFill>
                <a:latin typeface="+mn-lt"/>
              </a:rPr>
              <a:t>In terms of  </a:t>
            </a:r>
            <a:r>
              <a:rPr lang="en-GB" dirty="0">
                <a:solidFill>
                  <a:srgbClr val="FFC70D"/>
                </a:solidFill>
                <a:latin typeface="+mn-lt"/>
              </a:rPr>
              <a:t>extension of the discovery reach, nothing </a:t>
            </a:r>
            <a:r>
              <a:rPr lang="en-GB" dirty="0" smtClean="0">
                <a:solidFill>
                  <a:srgbClr val="FFC70D"/>
                </a:solidFill>
                <a:latin typeface="+mn-lt"/>
              </a:rPr>
              <a:t>in the </a:t>
            </a:r>
            <a:r>
              <a:rPr lang="en-GB" dirty="0">
                <a:solidFill>
                  <a:srgbClr val="FFC70D"/>
                </a:solidFill>
                <a:latin typeface="+mn-lt"/>
              </a:rPr>
              <a:t>future </a:t>
            </a:r>
            <a:endParaRPr lang="en-GB" dirty="0" smtClean="0">
              <a:solidFill>
                <a:srgbClr val="FFC70D"/>
              </a:solidFill>
              <a:latin typeface="+mn-lt"/>
            </a:endParaRPr>
          </a:p>
          <a:p>
            <a:r>
              <a:rPr lang="en-GB" dirty="0" smtClean="0">
                <a:solidFill>
                  <a:srgbClr val="FFC70D"/>
                </a:solidFill>
                <a:latin typeface="+mn-lt"/>
              </a:rPr>
              <a:t>of </a:t>
            </a:r>
            <a:r>
              <a:rPr lang="en-GB" dirty="0">
                <a:solidFill>
                  <a:srgbClr val="FFC70D"/>
                </a:solidFill>
                <a:latin typeface="+mn-lt"/>
              </a:rPr>
              <a:t>the LHC programme will match the step forward </a:t>
            </a:r>
            <a:r>
              <a:rPr lang="en-GB" dirty="0" smtClean="0">
                <a:solidFill>
                  <a:srgbClr val="FFC70D"/>
                </a:solidFill>
                <a:latin typeface="+mn-lt"/>
              </a:rPr>
              <a:t>from </a:t>
            </a:r>
            <a:r>
              <a:rPr lang="da-DK" dirty="0" smtClean="0">
                <a:solidFill>
                  <a:srgbClr val="FFC70D"/>
                </a:solidFill>
                <a:latin typeface="+mn-lt"/>
              </a:rPr>
              <a:t>8 </a:t>
            </a:r>
            <a:r>
              <a:rPr lang="da-DK" dirty="0">
                <a:solidFill>
                  <a:srgbClr val="FFC70D"/>
                </a:solidFill>
                <a:latin typeface="+mn-lt"/>
              </a:rPr>
              <a:t>TeV to </a:t>
            </a:r>
            <a:r>
              <a:rPr lang="da-DK" dirty="0" smtClean="0">
                <a:solidFill>
                  <a:srgbClr val="FFC70D"/>
                </a:solidFill>
                <a:latin typeface="+mn-lt"/>
              </a:rPr>
              <a:t>13 </a:t>
            </a:r>
            <a:r>
              <a:rPr lang="da-DK" dirty="0">
                <a:solidFill>
                  <a:srgbClr val="FFC70D"/>
                </a:solidFill>
                <a:latin typeface="+mn-lt"/>
              </a:rPr>
              <a:t>TeV</a:t>
            </a:r>
            <a:endParaRPr lang="en-GB" dirty="0">
              <a:solidFill>
                <a:srgbClr val="FFC70D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1437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7544" y="116632"/>
            <a:ext cx="8352928" cy="681264"/>
          </a:xfrm>
        </p:spPr>
        <p:txBody>
          <a:bodyPr>
            <a:noAutofit/>
          </a:bodyPr>
          <a:lstStyle/>
          <a:p>
            <a:pPr lvl="1" algn="l" rtl="0">
              <a:spcBef>
                <a:spcPct val="0"/>
              </a:spcBef>
            </a:pPr>
            <a:r>
              <a:rPr lang="en-US" sz="3600" b="1" dirty="0" smtClean="0">
                <a:solidFill>
                  <a:srgbClr val="FFC70D"/>
                </a:solidFill>
              </a:rPr>
              <a:t>NO </a:t>
            </a:r>
            <a:r>
              <a:rPr lang="en-US" sz="3600" b="1" u="sng" dirty="0" smtClean="0">
                <a:solidFill>
                  <a:srgbClr val="FFC70D"/>
                </a:solidFill>
              </a:rPr>
              <a:t>evidence</a:t>
            </a:r>
            <a:r>
              <a:rPr lang="en-US" sz="3600" b="1" dirty="0" smtClean="0">
                <a:solidFill>
                  <a:srgbClr val="FFC70D"/>
                </a:solidFill>
              </a:rPr>
              <a:t> of new physics so far</a:t>
            </a:r>
            <a:endParaRPr lang="en-GB" sz="3600" dirty="0">
              <a:solidFill>
                <a:srgbClr val="FFC70D"/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112568"/>
          </a:xfrm>
        </p:spPr>
        <p:txBody>
          <a:bodyPr>
            <a:normAutofit fontScale="92500"/>
          </a:bodyPr>
          <a:lstStyle/>
          <a:p>
            <a:r>
              <a:rPr lang="en-US" sz="2400" b="1" dirty="0">
                <a:solidFill>
                  <a:srgbClr val="FFFFFF"/>
                </a:solidFill>
              </a:rPr>
              <a:t>On one </a:t>
            </a:r>
            <a:r>
              <a:rPr lang="en-US" sz="2400" b="1" dirty="0" smtClean="0">
                <a:solidFill>
                  <a:srgbClr val="FFFFFF"/>
                </a:solidFill>
              </a:rPr>
              <a:t>hand</a:t>
            </a:r>
            <a:r>
              <a:rPr lang="en-US" sz="2400" dirty="0" smtClean="0">
                <a:solidFill>
                  <a:srgbClr val="FFFFFF"/>
                </a:solidFill>
              </a:rPr>
              <a:t>: </a:t>
            </a:r>
            <a:r>
              <a:rPr lang="en-US" sz="2400" dirty="0">
                <a:solidFill>
                  <a:srgbClr val="FFFFFF"/>
                </a:solidFill>
              </a:rPr>
              <a:t>the LHC results imply that the SM technically works up to scales </a:t>
            </a:r>
            <a:r>
              <a:rPr lang="en-US" sz="2400" dirty="0" smtClean="0">
                <a:solidFill>
                  <a:srgbClr val="FFFFFF"/>
                </a:solidFill>
              </a:rPr>
              <a:t>much </a:t>
            </a:r>
            <a:r>
              <a:rPr lang="en-US" sz="2400" dirty="0">
                <a:solidFill>
                  <a:srgbClr val="FFFFFF"/>
                </a:solidFill>
              </a:rPr>
              <a:t>higher than the </a:t>
            </a:r>
            <a:r>
              <a:rPr lang="en-US" sz="2400" dirty="0" err="1">
                <a:solidFill>
                  <a:srgbClr val="FFFFFF"/>
                </a:solidFill>
              </a:rPr>
              <a:t>TeV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scale. </a:t>
            </a:r>
          </a:p>
          <a:p>
            <a:r>
              <a:rPr lang="en-US" sz="2400" dirty="0">
                <a:solidFill>
                  <a:srgbClr val="FFFFFF"/>
                </a:solidFill>
              </a:rPr>
              <a:t>L</a:t>
            </a:r>
            <a:r>
              <a:rPr lang="en-US" sz="2400" dirty="0" smtClean="0">
                <a:solidFill>
                  <a:srgbClr val="FFFFFF"/>
                </a:solidFill>
              </a:rPr>
              <a:t>imits </a:t>
            </a:r>
            <a:r>
              <a:rPr lang="en-US" sz="2400" dirty="0">
                <a:solidFill>
                  <a:srgbClr val="FFFFFF"/>
                </a:solidFill>
              </a:rPr>
              <a:t>on new physics seriously challenge </a:t>
            </a:r>
            <a:r>
              <a:rPr lang="en-US" sz="2400" dirty="0" smtClean="0">
                <a:solidFill>
                  <a:srgbClr val="FFFFFF"/>
                </a:solidFill>
              </a:rPr>
              <a:t>the </a:t>
            </a:r>
            <a:r>
              <a:rPr lang="en-US" sz="2400" dirty="0">
                <a:solidFill>
                  <a:srgbClr val="FFFFFF"/>
                </a:solidFill>
              </a:rPr>
              <a:t>simplest attempts (e.g. minimal SUSY) to fix its </a:t>
            </a:r>
            <a:r>
              <a:rPr lang="en-US" sz="2400" dirty="0" smtClean="0">
                <a:solidFill>
                  <a:srgbClr val="FFFFFF"/>
                </a:solidFill>
              </a:rPr>
              <a:t>weaknesses</a:t>
            </a:r>
          </a:p>
          <a:p>
            <a:endParaRPr lang="en-US" sz="2000" dirty="0" smtClean="0">
              <a:solidFill>
                <a:srgbClr val="FFFFFF"/>
              </a:solidFill>
            </a:endParaRPr>
          </a:p>
          <a:p>
            <a:r>
              <a:rPr lang="en-US" sz="2400" b="1" dirty="0">
                <a:solidFill>
                  <a:srgbClr val="FFFFFF"/>
                </a:solidFill>
              </a:rPr>
              <a:t>On the other hand</a:t>
            </a:r>
            <a:r>
              <a:rPr lang="en-US" sz="2400" dirty="0">
                <a:solidFill>
                  <a:srgbClr val="FFFFFF"/>
                </a:solidFill>
              </a:rPr>
              <a:t>: there is strong evidence that the SM must be modified </a:t>
            </a:r>
            <a:r>
              <a:rPr lang="en-US" sz="2400" dirty="0" smtClean="0">
                <a:solidFill>
                  <a:srgbClr val="FFFFFF"/>
                </a:solidFill>
              </a:rPr>
              <a:t>with </a:t>
            </a:r>
            <a:r>
              <a:rPr lang="en-US" sz="2400" dirty="0">
                <a:solidFill>
                  <a:srgbClr val="FFFFFF"/>
                </a:solidFill>
              </a:rPr>
              <a:t>the introduction of new particles and/or interactions at some energy scale </a:t>
            </a:r>
            <a:r>
              <a:rPr lang="en-US" sz="2400" dirty="0" smtClean="0">
                <a:solidFill>
                  <a:srgbClr val="FFFFFF"/>
                </a:solidFill>
              </a:rPr>
              <a:t>to </a:t>
            </a:r>
            <a:r>
              <a:rPr lang="en-US" sz="2400" dirty="0">
                <a:solidFill>
                  <a:srgbClr val="FFFFFF"/>
                </a:solidFill>
              </a:rPr>
              <a:t>address fundamental outstanding questions, including the </a:t>
            </a:r>
            <a:r>
              <a:rPr lang="en-US" sz="2400" dirty="0" smtClean="0">
                <a:solidFill>
                  <a:srgbClr val="FFFFFF"/>
                </a:solidFill>
              </a:rPr>
              <a:t>following:</a:t>
            </a:r>
          </a:p>
          <a:p>
            <a:pPr marL="118872" indent="0">
              <a:buNone/>
            </a:pPr>
            <a:endParaRPr lang="en-US" sz="2000" dirty="0" smtClean="0">
              <a:solidFill>
                <a:srgbClr val="FFFFFF"/>
              </a:solidFill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>
                <a:solidFill>
                  <a:srgbClr val="FFFFFF"/>
                </a:solidFill>
              </a:rPr>
              <a:t>Why is the Higgs boson so light (so-called “naturalness” or “hierarchy” problem) </a:t>
            </a:r>
            <a:r>
              <a:rPr lang="en-US" sz="2000" dirty="0" smtClean="0">
                <a:solidFill>
                  <a:srgbClr val="FFFFFF"/>
                </a:solidFill>
              </a:rPr>
              <a:t>?</a:t>
            </a:r>
            <a:endParaRPr lang="en-US" sz="2000" dirty="0">
              <a:solidFill>
                <a:srgbClr val="FFFFFF"/>
              </a:solidFill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>
                <a:solidFill>
                  <a:srgbClr val="FFFFFF"/>
                </a:solidFill>
              </a:rPr>
              <a:t>What is the nature of the matter-antimatter asymmetry in the Universe </a:t>
            </a:r>
            <a:r>
              <a:rPr lang="en-US" sz="2000" dirty="0" smtClean="0">
                <a:solidFill>
                  <a:srgbClr val="FFFFFF"/>
                </a:solidFill>
              </a:rPr>
              <a:t>?</a:t>
            </a:r>
            <a:endParaRPr lang="en-US" sz="2000" dirty="0">
              <a:solidFill>
                <a:srgbClr val="FFFFFF"/>
              </a:solidFill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>
                <a:solidFill>
                  <a:srgbClr val="FFFFFF"/>
                </a:solidFill>
              </a:rPr>
              <a:t>Why is Gravity so weak ?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>
                <a:solidFill>
                  <a:srgbClr val="FFFFFF"/>
                </a:solidFill>
              </a:rPr>
              <a:t>And perhaps the most disturbing one …                         </a:t>
            </a: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C691D3-1268-BC46-A466-4FE7F8FFD0C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99592" y="879103"/>
            <a:ext cx="3089115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+mn-lt"/>
              </a:rPr>
              <a:t>This is VERY puzzling:</a:t>
            </a:r>
          </a:p>
        </p:txBody>
      </p:sp>
      <p:sp>
        <p:nvSpPr>
          <p:cNvPr id="10" name="Right Arrow 9"/>
          <p:cNvSpPr>
            <a:spLocks noChangeAspect="1"/>
          </p:cNvSpPr>
          <p:nvPr/>
        </p:nvSpPr>
        <p:spPr bwMode="auto">
          <a:xfrm>
            <a:off x="7308304" y="5970078"/>
            <a:ext cx="684886" cy="339242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27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481060" cy="5184576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FFC70D"/>
                </a:solidFill>
              </a:rPr>
              <a:t>Lecture I</a:t>
            </a:r>
          </a:p>
          <a:p>
            <a:pPr lvl="1"/>
            <a:r>
              <a:rPr lang="en-US" dirty="0" smtClean="0"/>
              <a:t>Physics Motivation for the  HL-LHC</a:t>
            </a:r>
          </a:p>
          <a:p>
            <a:r>
              <a:rPr lang="en-US" dirty="0">
                <a:solidFill>
                  <a:srgbClr val="FFC70D"/>
                </a:solidFill>
              </a:rPr>
              <a:t>Lecture </a:t>
            </a:r>
            <a:r>
              <a:rPr lang="en-US" dirty="0" smtClean="0">
                <a:solidFill>
                  <a:srgbClr val="FFC70D"/>
                </a:solidFill>
              </a:rPr>
              <a:t>II</a:t>
            </a:r>
            <a:endParaRPr lang="en-US" dirty="0" smtClean="0"/>
          </a:p>
          <a:p>
            <a:pPr lvl="1"/>
            <a:r>
              <a:rPr lang="en-US" dirty="0"/>
              <a:t>An overview </a:t>
            </a:r>
            <a:r>
              <a:rPr lang="en-US" dirty="0" smtClean="0"/>
              <a:t>of the High-Luminosity </a:t>
            </a:r>
            <a:r>
              <a:rPr lang="en-US" dirty="0"/>
              <a:t>upgrade of the LHC </a:t>
            </a:r>
          </a:p>
          <a:p>
            <a:pPr marL="118872" indent="0"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FFC70D"/>
                </a:solidFill>
              </a:rPr>
              <a:t>Lecture III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erformance </a:t>
            </a:r>
            <a:r>
              <a:rPr lang="en-US" dirty="0"/>
              <a:t>requirements </a:t>
            </a:r>
            <a:r>
              <a:rPr lang="en-US" dirty="0" smtClean="0"/>
              <a:t>and the upgrades of ATLAS and CMS</a:t>
            </a:r>
          </a:p>
          <a:p>
            <a:r>
              <a:rPr lang="en-US" dirty="0">
                <a:solidFill>
                  <a:srgbClr val="FFC70D"/>
                </a:solidFill>
              </a:rPr>
              <a:t>Lecture </a:t>
            </a:r>
            <a:r>
              <a:rPr lang="en-US" dirty="0" smtClean="0">
                <a:solidFill>
                  <a:srgbClr val="FFC70D"/>
                </a:solidFill>
              </a:rPr>
              <a:t>IV</a:t>
            </a:r>
            <a:endParaRPr lang="en-US" dirty="0" smtClean="0"/>
          </a:p>
          <a:p>
            <a:pPr lvl="1"/>
            <a:r>
              <a:rPr lang="en-US" dirty="0" err="1" smtClean="0"/>
              <a:t>Flavour</a:t>
            </a:r>
            <a:r>
              <a:rPr lang="en-US" dirty="0" smtClean="0"/>
              <a:t> Physics and the upgrade of LHCb</a:t>
            </a:r>
            <a:endParaRPr lang="en-US" dirty="0"/>
          </a:p>
          <a:p>
            <a:pPr marL="118872" indent="0">
              <a:buNone/>
            </a:pPr>
            <a:r>
              <a:rPr lang="en-US" dirty="0" smtClean="0"/>
              <a:t> </a:t>
            </a:r>
          </a:p>
          <a:p>
            <a:r>
              <a:rPr lang="en-US" dirty="0">
                <a:solidFill>
                  <a:srgbClr val="FFC70D"/>
                </a:solidFill>
              </a:rPr>
              <a:t>Lecture IV</a:t>
            </a:r>
            <a:endParaRPr lang="en-US" dirty="0"/>
          </a:p>
          <a:p>
            <a:pPr lvl="1"/>
            <a:r>
              <a:rPr lang="en-GB" dirty="0" smtClean="0"/>
              <a:t>Heavy-Ion </a:t>
            </a:r>
            <a:r>
              <a:rPr lang="en-GB" dirty="0"/>
              <a:t>Physics and the ALICE </a:t>
            </a:r>
            <a:r>
              <a:rPr lang="en-GB" dirty="0" smtClean="0"/>
              <a:t>upgrade</a:t>
            </a:r>
            <a:endParaRPr lang="en-US" dirty="0" smtClean="0"/>
          </a:p>
          <a:p>
            <a:r>
              <a:rPr lang="en-US" dirty="0" smtClean="0">
                <a:solidFill>
                  <a:srgbClr val="FFC70D"/>
                </a:solidFill>
              </a:rPr>
              <a:t>Lecture VI</a:t>
            </a:r>
            <a:endParaRPr lang="en-US" dirty="0">
              <a:solidFill>
                <a:srgbClr val="FFC70D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US" dirty="0" smtClean="0"/>
              <a:t>Challenges and developments in </a:t>
            </a:r>
            <a:r>
              <a:rPr lang="en-US" dirty="0"/>
              <a:t>detector technologies, electronics and computing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7ACE7-79EF-3E47-8E84-797C15E3C8E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72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08" y="1052736"/>
            <a:ext cx="4130361" cy="138499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effectLst/>
                <a:latin typeface="+mn-lt"/>
              </a:rPr>
              <a:t>T</a:t>
            </a:r>
            <a:r>
              <a:rPr lang="en-US" sz="2800" dirty="0" smtClean="0">
                <a:effectLst/>
                <a:latin typeface="+mn-lt"/>
              </a:rPr>
              <a:t>he DARK Universe (96%):</a:t>
            </a:r>
          </a:p>
          <a:p>
            <a:r>
              <a:rPr lang="en-US" sz="2800" dirty="0" smtClean="0">
                <a:effectLst/>
                <a:latin typeface="+mn-lt"/>
              </a:rPr>
              <a:t>73% Dark Energy</a:t>
            </a:r>
          </a:p>
          <a:p>
            <a:r>
              <a:rPr lang="en-US" sz="2800" dirty="0" smtClean="0">
                <a:effectLst/>
                <a:latin typeface="+mn-lt"/>
              </a:rPr>
              <a:t>23% Dark Matter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14773" y="4581128"/>
            <a:ext cx="4717638" cy="70788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effectLst/>
                <a:latin typeface="+mn-lt"/>
              </a:rPr>
              <a:t>DARK …. MATTERS ! </a:t>
            </a:r>
          </a:p>
        </p:txBody>
      </p:sp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957907"/>
            <a:ext cx="2424113" cy="1751013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93782" y="3014747"/>
            <a:ext cx="4436984" cy="446276"/>
          </a:xfrm>
          <a:prstGeom prst="rect">
            <a:avLst/>
          </a:prstGeom>
          <a:solidFill>
            <a:srgbClr val="FFC70D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300" dirty="0" smtClean="0">
                <a:effectLst/>
                <a:latin typeface="+mn-lt"/>
              </a:rPr>
              <a:t>Only 4% is ordinary (visible) matter</a:t>
            </a:r>
          </a:p>
        </p:txBody>
      </p:sp>
    </p:spTree>
    <p:extLst>
      <p:ext uri="{BB962C8B-B14F-4D97-AF65-F5344CB8AC3E}">
        <p14:creationId xmlns:p14="http://schemas.microsoft.com/office/powerpoint/2010/main" val="7047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77748" y="11432"/>
            <a:ext cx="9190796" cy="681264"/>
          </a:xfrm>
        </p:spPr>
        <p:txBody>
          <a:bodyPr>
            <a:noAutofit/>
          </a:bodyPr>
          <a:lstStyle/>
          <a:p>
            <a:r>
              <a:rPr lang="en-US" sz="4000" dirty="0"/>
              <a:t>Some of the outstanding questions </a:t>
            </a:r>
            <a:r>
              <a:rPr lang="en-US" sz="4000" dirty="0" smtClean="0"/>
              <a:t>…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-36512" y="836712"/>
            <a:ext cx="9180512" cy="6021288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Why is the Higgs boson so light (so-called “naturalness” or “hierarchy” problem) ?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What is the nature of the matter-antimatter asymmetry in the Universe ?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Why is Gravity so weak ? </a:t>
            </a:r>
            <a:endParaRPr lang="en-US" dirty="0" smtClean="0">
              <a:solidFill>
                <a:srgbClr val="FFFFFF"/>
              </a:solidFill>
            </a:endParaRPr>
          </a:p>
          <a:p>
            <a:pPr marL="118872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       Are </a:t>
            </a:r>
            <a:r>
              <a:rPr lang="en-US" dirty="0">
                <a:solidFill>
                  <a:srgbClr val="FFFFFF"/>
                </a:solidFill>
              </a:rPr>
              <a:t>there additional (microscopic) </a:t>
            </a:r>
            <a:r>
              <a:rPr lang="en-US" dirty="0" smtClean="0">
                <a:solidFill>
                  <a:srgbClr val="FFFFFF"/>
                </a:solidFill>
              </a:rPr>
              <a:t>dimensions </a:t>
            </a:r>
            <a:r>
              <a:rPr lang="en-US" dirty="0">
                <a:solidFill>
                  <a:srgbClr val="FFFFFF"/>
                </a:solidFill>
              </a:rPr>
              <a:t>responsible for its “dilution” ?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What is the nature of Dark Matter and Dark Energy ? 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…. and the  “unknown </a:t>
            </a:r>
            <a:r>
              <a:rPr lang="en-US" dirty="0" err="1">
                <a:solidFill>
                  <a:srgbClr val="FFFFFF"/>
                </a:solidFill>
              </a:rPr>
              <a:t>unknown</a:t>
            </a:r>
            <a:r>
              <a:rPr lang="en-US" dirty="0">
                <a:solidFill>
                  <a:srgbClr val="FFFFFF"/>
                </a:solidFill>
              </a:rPr>
              <a:t>” </a:t>
            </a:r>
            <a:r>
              <a:rPr lang="en-US" dirty="0" smtClean="0">
                <a:solidFill>
                  <a:srgbClr val="FFFFFF"/>
                </a:solidFill>
              </a:rPr>
              <a:t>…</a:t>
            </a:r>
          </a:p>
          <a:p>
            <a:endParaRPr lang="en-US" dirty="0" smtClean="0">
              <a:solidFill>
                <a:srgbClr val="FFFFFF"/>
              </a:solidFill>
            </a:endParaRPr>
          </a:p>
          <a:p>
            <a:pPr>
              <a:lnSpc>
                <a:spcPct val="120000"/>
              </a:lnSpc>
            </a:pPr>
            <a:r>
              <a:rPr lang="en-US" b="1" dirty="0" smtClean="0">
                <a:solidFill>
                  <a:srgbClr val="FFC70D"/>
                </a:solidFill>
              </a:rPr>
              <a:t>In addition: </a:t>
            </a:r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The Higgs 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sector (and </a:t>
            </a:r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Electroweak 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Symmetry Breaking mechanism):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the least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known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component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(experimentally) of the Standard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Model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  <a:sym typeface="Wingdings"/>
              </a:rPr>
              <a:t>A lot 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sym typeface="Wingdings"/>
              </a:rPr>
              <a:t>of work needed to </a:t>
            </a:r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  <a:sym typeface="Wingdings"/>
              </a:rPr>
              <a:t>understand 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sym typeface="Wingdings"/>
              </a:rPr>
              <a:t>if it is the minimal mechanism predicted by the SM or something </a:t>
            </a:r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  <a:sym typeface="Wingdings"/>
              </a:rPr>
              <a:t> more 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sym typeface="Wingdings"/>
              </a:rPr>
              <a:t>complex (e.g. more Higgs bosons</a:t>
            </a:r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  <a:sym typeface="Wingdings"/>
              </a:rPr>
              <a:t>)</a:t>
            </a:r>
          </a:p>
          <a:p>
            <a:endParaRPr lang="en-US" dirty="0" smtClean="0"/>
          </a:p>
          <a:p>
            <a:r>
              <a:rPr lang="en-US" sz="3800" dirty="0" smtClean="0">
                <a:solidFill>
                  <a:srgbClr val="FFC70D"/>
                </a:solidFill>
              </a:rPr>
              <a:t>What </a:t>
            </a:r>
            <a:r>
              <a:rPr lang="en-US" sz="3800" dirty="0">
                <a:solidFill>
                  <a:srgbClr val="FFC70D"/>
                </a:solidFill>
              </a:rPr>
              <a:t>can the HL-LHC do to address these (and other) questions </a:t>
            </a:r>
            <a:r>
              <a:rPr lang="en-US" sz="3800" dirty="0" smtClean="0">
                <a:solidFill>
                  <a:srgbClr val="FFC70D"/>
                </a:solidFill>
              </a:rPr>
              <a:t>?</a:t>
            </a:r>
          </a:p>
          <a:p>
            <a:endParaRPr lang="en-US" dirty="0" smtClean="0"/>
          </a:p>
          <a:p>
            <a:pPr>
              <a:lnSpc>
                <a:spcPct val="120000"/>
              </a:lnSpc>
            </a:pPr>
            <a:r>
              <a:rPr lang="en-US" dirty="0" smtClean="0"/>
              <a:t>A </a:t>
            </a:r>
            <a:r>
              <a:rPr lang="en-US" dirty="0"/>
              <a:t>LOT: </a:t>
            </a:r>
            <a:r>
              <a:rPr lang="en-US" dirty="0" smtClean="0"/>
              <a:t>answers </a:t>
            </a:r>
            <a:r>
              <a:rPr lang="en-US" dirty="0"/>
              <a:t>to some of the above questions expected at the </a:t>
            </a:r>
            <a:r>
              <a:rPr lang="en-US" dirty="0" err="1"/>
              <a:t>TeV</a:t>
            </a:r>
            <a:r>
              <a:rPr lang="en-US" dirty="0"/>
              <a:t> </a:t>
            </a:r>
            <a:r>
              <a:rPr lang="en-US" dirty="0" smtClean="0"/>
              <a:t>scale whose </a:t>
            </a:r>
            <a:r>
              <a:rPr lang="en-US" dirty="0"/>
              <a:t>exploration JUST started … 3000 fb</a:t>
            </a:r>
            <a:r>
              <a:rPr lang="en-US" baseline="30000" dirty="0"/>
              <a:t>-1</a:t>
            </a:r>
            <a:r>
              <a:rPr lang="en-US" dirty="0"/>
              <a:t> are crucial in several cases  </a:t>
            </a:r>
            <a:endParaRPr lang="en-US" dirty="0" smtClean="0"/>
          </a:p>
          <a:p>
            <a:pPr marL="118872" indent="0">
              <a:lnSpc>
                <a:spcPct val="120000"/>
              </a:lnSpc>
              <a:buNone/>
            </a:pPr>
            <a:r>
              <a:rPr lang="en-US" sz="3800" dirty="0" smtClean="0">
                <a:solidFill>
                  <a:srgbClr val="FFC70D"/>
                </a:solidFill>
                <a:sym typeface="Wingdings"/>
              </a:rPr>
              <a:t>			 </a:t>
            </a:r>
            <a:r>
              <a:rPr lang="en-US" sz="3800" dirty="0">
                <a:solidFill>
                  <a:srgbClr val="FFC70D"/>
                </a:solidFill>
              </a:rPr>
              <a:t>Here only a few examples </a:t>
            </a:r>
            <a:r>
              <a:rPr lang="en-US" sz="3800" dirty="0" smtClean="0">
                <a:solidFill>
                  <a:srgbClr val="FFC70D"/>
                </a:solidFill>
              </a:rPr>
              <a:t>…</a:t>
            </a:r>
            <a:endParaRPr lang="en-US" sz="3800" dirty="0">
              <a:solidFill>
                <a:srgbClr val="FFC70D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pPr marL="118872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C691D3-1268-BC46-A466-4FE7F8FFD0C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70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36848" y="6716250"/>
            <a:ext cx="1786880" cy="274320"/>
          </a:xfrm>
        </p:spPr>
        <p:txBody>
          <a:bodyPr/>
          <a:lstStyle/>
          <a:p>
            <a:pPr>
              <a:defRPr/>
            </a:pPr>
            <a:fld id="{E4C691D3-1268-BC46-A466-4FE7F8FFD0C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94746" y="3668251"/>
            <a:ext cx="3728060" cy="3505165"/>
            <a:chOff x="194746" y="3259430"/>
            <a:chExt cx="3728060" cy="3505165"/>
          </a:xfrm>
        </p:grpSpPr>
        <p:pic>
          <p:nvPicPr>
            <p:cNvPr id="6" name="Picture 4" descr="QUarks_leptons etc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949" y="3259430"/>
              <a:ext cx="3562857" cy="3505165"/>
            </a:xfrm>
            <a:prstGeom prst="rect">
              <a:avLst/>
            </a:prstGeom>
            <a:ln w="127000" cap="rnd">
              <a:solidFill>
                <a:srgbClr val="000000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11" name="TextBox 10"/>
            <p:cNvSpPr txBox="1"/>
            <p:nvPr/>
          </p:nvSpPr>
          <p:spPr>
            <a:xfrm>
              <a:off x="194746" y="4633972"/>
              <a:ext cx="920870" cy="523220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effectLst/>
                </a:rPr>
                <a:t>Matter </a:t>
              </a:r>
            </a:p>
            <a:p>
              <a:r>
                <a:rPr lang="en-US" sz="1400" dirty="0" smtClean="0">
                  <a:effectLst/>
                </a:rPr>
                <a:t>particles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700263" y="5426060"/>
              <a:ext cx="863625" cy="523220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effectLst/>
                </a:rPr>
                <a:t>Force </a:t>
              </a:r>
            </a:p>
            <a:p>
              <a:r>
                <a:rPr lang="en-US" sz="1400" dirty="0" smtClean="0">
                  <a:effectLst/>
                </a:rPr>
                <a:t>carriers 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139952" y="3861048"/>
            <a:ext cx="4859344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  <a:effectLst/>
                <a:latin typeface="+mn-lt"/>
              </a:rPr>
              <a:t>Observed/measured until now (note: top-Higgs </a:t>
            </a:r>
          </a:p>
          <a:p>
            <a:r>
              <a:rPr lang="en-US" sz="1800" dirty="0" smtClean="0">
                <a:solidFill>
                  <a:srgbClr val="FFFFFF"/>
                </a:solidFill>
                <a:effectLst/>
                <a:latin typeface="+mn-lt"/>
              </a:rPr>
              <a:t>coupling indirectly through </a:t>
            </a:r>
            <a:r>
              <a:rPr lang="en-US" sz="1800" dirty="0" err="1" smtClean="0">
                <a:solidFill>
                  <a:srgbClr val="FFFFFF"/>
                </a:solidFill>
                <a:effectLst/>
                <a:latin typeface="+mn-lt"/>
              </a:rPr>
              <a:t>gg</a:t>
            </a:r>
            <a:r>
              <a:rPr lang="en-US" sz="1800" dirty="0" smtClean="0">
                <a:solidFill>
                  <a:srgbClr val="FFFFFF"/>
                </a:solidFill>
                <a:effectLst/>
                <a:latin typeface="+mn-lt"/>
              </a:rPr>
              <a:t>-fusion production)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403648" y="4100299"/>
            <a:ext cx="1728192" cy="2088232"/>
            <a:chOff x="1403648" y="3573016"/>
            <a:chExt cx="1728192" cy="2088232"/>
          </a:xfrm>
        </p:grpSpPr>
        <p:sp>
          <p:nvSpPr>
            <p:cNvPr id="8" name="Oval 7"/>
            <p:cNvSpPr/>
            <p:nvPr/>
          </p:nvSpPr>
          <p:spPr bwMode="auto">
            <a:xfrm>
              <a:off x="1403648" y="5085184"/>
              <a:ext cx="504056" cy="576064"/>
            </a:xfrm>
            <a:prstGeom prst="ellips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1" charset="0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2627784" y="4797152"/>
              <a:ext cx="504056" cy="576064"/>
            </a:xfrm>
            <a:prstGeom prst="ellips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1" charset="0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2627784" y="4293096"/>
              <a:ext cx="504056" cy="576064"/>
            </a:xfrm>
            <a:prstGeom prst="ellips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1" charset="0"/>
              </a:endParaRPr>
            </a:p>
          </p:txBody>
        </p:sp>
        <p:sp>
          <p:nvSpPr>
            <p:cNvPr id="16" name="Oval 15"/>
            <p:cNvSpPr/>
            <p:nvPr/>
          </p:nvSpPr>
          <p:spPr bwMode="auto">
            <a:xfrm>
              <a:off x="1403648" y="4077072"/>
              <a:ext cx="504056" cy="576064"/>
            </a:xfrm>
            <a:prstGeom prst="ellips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1" charset="0"/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1403648" y="3573016"/>
              <a:ext cx="504056" cy="576064"/>
            </a:xfrm>
            <a:prstGeom prst="ellipse">
              <a:avLst/>
            </a:prstGeom>
            <a:noFill/>
            <a:ln w="38100" cap="flat" cmpd="sng" algn="ctr">
              <a:solidFill>
                <a:srgbClr val="0000FF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1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289868" y="5877272"/>
            <a:ext cx="4833374" cy="9233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n-lt"/>
              </a:rPr>
              <a:t>Become accessible with 3000 fb</a:t>
            </a:r>
            <a:r>
              <a:rPr lang="en-US" sz="1800" baseline="300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n-lt"/>
              </a:rPr>
              <a:t>-1 </a:t>
            </a:r>
            <a:r>
              <a:rPr lang="en-US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n-lt"/>
              </a:rPr>
              <a:t>: coupling to</a:t>
            </a:r>
          </a:p>
          <a:p>
            <a:r>
              <a:rPr lang="en-US" sz="18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n-lt"/>
              </a:rPr>
              <a:t>muons</a:t>
            </a:r>
            <a:r>
              <a:rPr lang="en-US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n-lt"/>
              </a:rPr>
              <a:t> (</a:t>
            </a:r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n-lt"/>
              </a:rPr>
              <a:t>H</a:t>
            </a:r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n-lt"/>
                <a:sym typeface="Wingdings"/>
              </a:rPr>
              <a:t> </a:t>
            </a:r>
            <a:r>
              <a:rPr lang="en-US" sz="18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n-lt"/>
                <a:sym typeface="Wingdings"/>
              </a:rPr>
              <a:t>μμ</a:t>
            </a:r>
            <a:r>
              <a:rPr lang="en-US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n-lt"/>
              </a:rPr>
              <a:t>) and direct coupling to top quark </a:t>
            </a:r>
          </a:p>
          <a:p>
            <a:r>
              <a:rPr lang="en-US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n-lt"/>
              </a:rPr>
              <a:t>(mainly through </a:t>
            </a:r>
            <a:r>
              <a:rPr lang="en-US" sz="18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n-lt"/>
              </a:rPr>
              <a:t>ttH</a:t>
            </a:r>
            <a:r>
              <a:rPr lang="en-US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n-lt"/>
                <a:sym typeface="Wingdings"/>
              </a:rPr>
              <a:t> </a:t>
            </a:r>
            <a:r>
              <a:rPr lang="en-US" sz="18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n-lt"/>
                <a:sym typeface="Wingdings"/>
              </a:rPr>
              <a:t>ttγγ</a:t>
            </a:r>
            <a:r>
              <a:rPr lang="en-US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n-lt"/>
                <a:sym typeface="Wingdings"/>
              </a:rPr>
              <a:t>)</a:t>
            </a:r>
            <a:endParaRPr lang="en-US" sz="1800" dirty="0" smtClean="0"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+mn-lt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971600" y="4100299"/>
            <a:ext cx="972456" cy="2088232"/>
            <a:chOff x="971600" y="3573016"/>
            <a:chExt cx="972456" cy="2088232"/>
          </a:xfrm>
        </p:grpSpPr>
        <p:sp>
          <p:nvSpPr>
            <p:cNvPr id="20" name="Oval 19"/>
            <p:cNvSpPr/>
            <p:nvPr/>
          </p:nvSpPr>
          <p:spPr bwMode="auto">
            <a:xfrm>
              <a:off x="971600" y="5085184"/>
              <a:ext cx="504056" cy="576064"/>
            </a:xfrm>
            <a:prstGeom prst="ellipse">
              <a:avLst/>
            </a:prstGeom>
            <a:noFill/>
            <a:ln w="38100" cap="flat" cmpd="sng" algn="ctr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1" charset="0"/>
              </a:endParaRPr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1440000" y="3573016"/>
              <a:ext cx="504056" cy="576064"/>
            </a:xfrm>
            <a:prstGeom prst="ellipse">
              <a:avLst/>
            </a:prstGeom>
            <a:noFill/>
            <a:ln w="38100" cap="flat" cmpd="sng" algn="ctr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1" charset="0"/>
              </a:endParaRPr>
            </a:p>
          </p:txBody>
        </p:sp>
      </p:grpSp>
      <p:pic>
        <p:nvPicPr>
          <p:cNvPr id="23" name="Picture 22" descr="Screen Shot 2013-10-26 at 7.20.54 PM.png"/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575396"/>
            <a:ext cx="1216152" cy="1229868"/>
          </a:xfrm>
          <a:prstGeom prst="rect">
            <a:avLst/>
          </a:prstGeom>
        </p:spPr>
      </p:pic>
      <p:pic>
        <p:nvPicPr>
          <p:cNvPr id="24" name="Picture 23" descr="Screen Shot 2013-10-26 at 7.20.33 PM.png"/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570824"/>
            <a:ext cx="1229868" cy="12344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496" y="727536"/>
            <a:ext cx="4992072" cy="147732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285750" indent="-285750"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  <a:effectLst/>
                <a:latin typeface="+mn-lt"/>
              </a:rPr>
              <a:t>Measure as many Higgs couplings to </a:t>
            </a:r>
          </a:p>
          <a:p>
            <a:pPr>
              <a:buClr>
                <a:srgbClr val="FFC70D"/>
              </a:buClr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</a:t>
            </a: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     </a:t>
            </a: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  <a:effectLst/>
                <a:latin typeface="+mn-lt"/>
              </a:rPr>
              <a:t>fermions and bosons as precisely as possible </a:t>
            </a:r>
          </a:p>
          <a:p>
            <a:pPr marL="285750" indent="-285750"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  <a:effectLst/>
                <a:latin typeface="+mn-lt"/>
              </a:rPr>
              <a:t>Measure Higgs self-couplings (give access to </a:t>
            </a:r>
            <a:r>
              <a:rPr lang="en-US" sz="1800" dirty="0" err="1" smtClean="0">
                <a:solidFill>
                  <a:schemeClr val="bg1">
                    <a:lumMod val="85000"/>
                  </a:schemeClr>
                </a:solidFill>
                <a:effectLst/>
                <a:latin typeface="+mn-lt"/>
              </a:rPr>
              <a:t>λ</a:t>
            </a: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  <a:effectLst/>
                <a:latin typeface="+mn-lt"/>
              </a:rPr>
              <a:t>)</a:t>
            </a:r>
          </a:p>
          <a:p>
            <a:pPr marL="285750" indent="-285750"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  <a:effectLst/>
                <a:latin typeface="+mn-lt"/>
              </a:rPr>
              <a:t>Verify that the Higgs boson fixes the SM</a:t>
            </a:r>
          </a:p>
          <a:p>
            <a:pPr>
              <a:buClr>
                <a:srgbClr val="FFC70D"/>
              </a:buClr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</a:t>
            </a: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     </a:t>
            </a: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  <a:effectLst/>
                <a:latin typeface="+mn-lt"/>
              </a:rPr>
              <a:t>problems with W and Z scattering at high 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4428" y="2208927"/>
            <a:ext cx="4405501" cy="150810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+mn-lt"/>
              </a:rPr>
              <a:t>HL</a:t>
            </a:r>
            <a:r>
              <a:rPr lang="en-US" sz="2000" b="1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+mn-lt"/>
              </a:rPr>
              <a:t>-LHC (3000 fb</a:t>
            </a:r>
            <a:r>
              <a:rPr lang="en-US" sz="2000" b="1" baseline="30000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+mn-lt"/>
              </a:rPr>
              <a:t>-</a:t>
            </a:r>
            <a:r>
              <a:rPr lang="en-US" sz="2000" b="1" baseline="30000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+mn-lt"/>
              </a:rPr>
              <a:t>1</a:t>
            </a:r>
            <a:r>
              <a:rPr lang="en-US" sz="16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+mn-lt"/>
              </a:rPr>
              <a:t>)</a:t>
            </a:r>
            <a:r>
              <a:rPr lang="en-US" sz="2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,</a:t>
            </a:r>
            <a:r>
              <a:rPr lang="en-US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+mn-lt"/>
              </a:rPr>
              <a:t> THE Higgs factory: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  <a:effectLst/>
                <a:latin typeface="+mn-lt"/>
              </a:rPr>
              <a:t>&gt; 170M Higgs events produced </a:t>
            </a:r>
            <a:endParaRPr lang="en-US" sz="1800" dirty="0">
              <a:solidFill>
                <a:schemeClr val="bg1">
                  <a:lumMod val="85000"/>
                </a:schemeClr>
              </a:solidFill>
              <a:effectLst/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  <a:effectLst/>
                <a:latin typeface="+mn-lt"/>
              </a:rPr>
              <a:t>&gt; 3M useful for precise measurements</a:t>
            </a:r>
          </a:p>
          <a:p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  <a:effectLst/>
                <a:latin typeface="+mn-lt"/>
                <a:sym typeface="Wingdings"/>
              </a:rPr>
              <a:t>more than (or similar to) ILC/CLIC/TLEP</a:t>
            </a:r>
          </a:p>
          <a:p>
            <a:r>
              <a:rPr lang="en-US" sz="1800" dirty="0">
                <a:solidFill>
                  <a:schemeClr val="bg1">
                    <a:lumMod val="85000"/>
                  </a:schemeClr>
                </a:solidFill>
                <a:latin typeface="+mn-lt"/>
                <a:sym typeface="Wingdings"/>
              </a:rPr>
              <a:t>T</a:t>
            </a: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  <a:effectLst/>
                <a:latin typeface="+mn-lt"/>
                <a:sym typeface="Wingdings"/>
              </a:rPr>
              <a:t>oday ATLAS+CMS have 1400 Higgs events</a:t>
            </a:r>
            <a:r>
              <a:rPr lang="en-US" sz="1800" dirty="0" smtClean="0">
                <a:solidFill>
                  <a:srgbClr val="008000"/>
                </a:solidFill>
                <a:effectLst/>
                <a:latin typeface="+mn-lt"/>
                <a:sym typeface="Wingdings"/>
              </a:rPr>
              <a:t>  </a:t>
            </a:r>
            <a:endParaRPr lang="en-US" sz="1800" dirty="0" smtClean="0">
              <a:solidFill>
                <a:srgbClr val="008000"/>
              </a:solidFill>
              <a:effectLst/>
              <a:latin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4964799" y="707797"/>
            <a:ext cx="4215713" cy="3153251"/>
            <a:chOff x="4892791" y="116632"/>
            <a:chExt cx="4215713" cy="3153251"/>
          </a:xfrm>
        </p:grpSpPr>
        <p:pic>
          <p:nvPicPr>
            <p:cNvPr id="2" name="Picture 1" descr="Untitled.png"/>
            <p:cNvPicPr preferRelativeResize="0"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2791" y="116632"/>
              <a:ext cx="4215713" cy="315325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6184533" y="168895"/>
              <a:ext cx="979755" cy="307777"/>
            </a:xfrm>
            <a:prstGeom prst="rect">
              <a:avLst/>
            </a:prstGeom>
            <a:solidFill>
              <a:srgbClr val="FFFFCC"/>
            </a:solidFill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effectLst/>
                </a:rPr>
                <a:t>3000 fb</a:t>
              </a:r>
              <a:r>
                <a:rPr lang="en-US" sz="1400" baseline="30000" dirty="0" smtClean="0">
                  <a:effectLst/>
                </a:rPr>
                <a:t>-1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895082" y="44624"/>
            <a:ext cx="7124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>
                <a:solidFill>
                  <a:srgbClr val="FFC70D"/>
                </a:solidFill>
                <a:latin typeface="+mj-lt"/>
              </a:rPr>
              <a:t>Measurement of Higgs couplings</a:t>
            </a:r>
            <a:endParaRPr lang="en-GB" sz="4000" dirty="0">
              <a:solidFill>
                <a:srgbClr val="FFC70D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34136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mumu.png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9" y="3455520"/>
            <a:ext cx="4107491" cy="278179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2" name="Rectangle 11"/>
          <p:cNvSpPr/>
          <p:nvPr/>
        </p:nvSpPr>
        <p:spPr bwMode="auto">
          <a:xfrm>
            <a:off x="0" y="3501008"/>
            <a:ext cx="9180512" cy="338437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0"/>
            <a:ext cx="9144000" cy="3429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694286" y="6467048"/>
            <a:ext cx="558234" cy="274320"/>
          </a:xfrm>
        </p:spPr>
        <p:txBody>
          <a:bodyPr/>
          <a:lstStyle/>
          <a:p>
            <a:pPr>
              <a:defRPr/>
            </a:pPr>
            <a:fld id="{E4C691D3-1268-BC46-A466-4FE7F8FFD0C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2" name="Picture 1" descr="ttHgg.png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10" y="764704"/>
            <a:ext cx="4107490" cy="276735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788024" y="836712"/>
            <a:ext cx="386348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+mn-lt"/>
              </a:rPr>
              <a:t>ttH</a:t>
            </a:r>
            <a:r>
              <a:rPr lang="en-US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+mn-lt"/>
              </a:rPr>
              <a:t> production with H </a:t>
            </a:r>
            <a:r>
              <a:rPr lang="en-US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+mn-lt"/>
                <a:sym typeface="Wingdings"/>
              </a:rPr>
              <a:t> </a:t>
            </a:r>
            <a:r>
              <a:rPr lang="en-US" b="1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+mn-lt"/>
                <a:sym typeface="Wingdings"/>
              </a:rPr>
              <a:t>γγ</a:t>
            </a:r>
            <a:endParaRPr lang="en-US" b="1" dirty="0" smtClean="0">
              <a:solidFill>
                <a:schemeClr val="accent1">
                  <a:lumMod val="40000"/>
                  <a:lumOff val="60000"/>
                </a:schemeClr>
              </a:solidFill>
              <a:effectLst/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88024" y="1268760"/>
            <a:ext cx="4151521" cy="203132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285750" indent="-285750"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  <a:effectLst/>
                <a:latin typeface="+mn-lt"/>
              </a:rPr>
              <a:t>Gives direct access to Higgs-top</a:t>
            </a:r>
          </a:p>
          <a:p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  <a:effectLst/>
                <a:latin typeface="+mn-lt"/>
              </a:rPr>
              <a:t>      coupling (intriguing</a:t>
            </a:r>
            <a:r>
              <a:rPr lang="en-US" sz="1800" dirty="0">
                <a:solidFill>
                  <a:schemeClr val="bg1">
                    <a:lumMod val="85000"/>
                  </a:schemeClr>
                </a:solidFill>
                <a:effectLst/>
                <a:latin typeface="+mn-lt"/>
              </a:rPr>
              <a:t> </a:t>
            </a: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  <a:effectLst/>
                <a:latin typeface="+mn-lt"/>
              </a:rPr>
              <a:t>as top is heavy)</a:t>
            </a:r>
          </a:p>
          <a:p>
            <a:pPr marL="285750" indent="-285750"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  <a:effectLst/>
                <a:latin typeface="+mn-lt"/>
              </a:rPr>
              <a:t>Today’s sensitivity: 6xSM cross-section</a:t>
            </a:r>
          </a:p>
          <a:p>
            <a:pPr marL="285750" indent="-285750"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  <a:effectLst/>
                <a:latin typeface="+mn-lt"/>
              </a:rPr>
              <a:t>With 3000 fb</a:t>
            </a:r>
            <a:r>
              <a:rPr lang="en-US" sz="1800" baseline="30000" dirty="0" smtClean="0">
                <a:solidFill>
                  <a:schemeClr val="bg1">
                    <a:lumMod val="85000"/>
                  </a:schemeClr>
                </a:solidFill>
                <a:effectLst/>
                <a:latin typeface="+mn-lt"/>
              </a:rPr>
              <a:t>-1</a:t>
            </a: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  <a:effectLst/>
                <a:latin typeface="+mn-lt"/>
              </a:rPr>
              <a:t> expect  200 signal </a:t>
            </a:r>
          </a:p>
          <a:p>
            <a:r>
              <a:rPr lang="en-US" sz="1800" dirty="0">
                <a:solidFill>
                  <a:schemeClr val="bg1">
                    <a:lumMod val="85000"/>
                  </a:schemeClr>
                </a:solidFill>
                <a:effectLst/>
                <a:latin typeface="+mn-lt"/>
              </a:rPr>
              <a:t> </a:t>
            </a: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  <a:effectLst/>
                <a:latin typeface="+mn-lt"/>
              </a:rPr>
              <a:t>      events (S</a:t>
            </a:r>
            <a:r>
              <a:rPr lang="en-US" sz="1800" dirty="0">
                <a:solidFill>
                  <a:schemeClr val="bg1">
                    <a:lumMod val="85000"/>
                  </a:schemeClr>
                </a:solidFill>
                <a:effectLst/>
                <a:latin typeface="+mn-lt"/>
              </a:rPr>
              <a:t>/B </a:t>
            </a: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  <a:effectLst/>
                <a:latin typeface="+mn-lt"/>
              </a:rPr>
              <a:t>~ 0.2) and &gt; 5σ </a:t>
            </a:r>
          </a:p>
          <a:p>
            <a:pPr marL="285750" indent="-285750"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  <a:effectLst/>
                <a:latin typeface="+mn-lt"/>
              </a:rPr>
              <a:t>Higgs-top coupling can be </a:t>
            </a:r>
            <a:endParaRPr lang="en-US" sz="1800" dirty="0">
              <a:solidFill>
                <a:schemeClr val="bg1">
                  <a:lumMod val="85000"/>
                </a:schemeClr>
              </a:solidFill>
              <a:effectLst/>
              <a:latin typeface="+mn-lt"/>
            </a:endParaRPr>
          </a:p>
          <a:p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  <a:effectLst/>
                <a:latin typeface="+mn-lt"/>
              </a:rPr>
              <a:t>      measured to about </a:t>
            </a:r>
            <a:r>
              <a:rPr lang="en-US" sz="1800" dirty="0">
                <a:solidFill>
                  <a:schemeClr val="bg1">
                    <a:lumMod val="85000"/>
                  </a:schemeClr>
                </a:solidFill>
                <a:effectLst/>
                <a:latin typeface="+mn-lt"/>
              </a:rPr>
              <a:t>1</a:t>
            </a: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  <a:effectLst/>
                <a:latin typeface="+mn-lt"/>
              </a:rPr>
              <a:t>0%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661833" y="3637739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effectLst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16016" y="3573016"/>
            <a:ext cx="1168910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/>
              </a:rPr>
              <a:t>H </a:t>
            </a:r>
            <a:r>
              <a:rPr lang="en-US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sym typeface="Wingdings"/>
              </a:rPr>
              <a:t></a:t>
            </a:r>
            <a:r>
              <a:rPr lang="en-US" b="1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sym typeface="Wingdings"/>
              </a:rPr>
              <a:t>μμ</a:t>
            </a:r>
            <a:endParaRPr lang="en-US" b="1" dirty="0" smtClean="0">
              <a:solidFill>
                <a:schemeClr val="accent1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16016" y="4293096"/>
            <a:ext cx="4372479" cy="203132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285750" indent="-285750"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US" sz="1800" dirty="0" smtClean="0">
                <a:solidFill>
                  <a:srgbClr val="FFFFFF"/>
                </a:solidFill>
                <a:effectLst/>
                <a:latin typeface="+mn-lt"/>
              </a:rPr>
              <a:t>Gives direct access of Higgs couplings</a:t>
            </a:r>
          </a:p>
          <a:p>
            <a:r>
              <a:rPr lang="en-US" sz="1800" dirty="0" smtClean="0">
                <a:solidFill>
                  <a:srgbClr val="FFFFFF"/>
                </a:solidFill>
                <a:effectLst/>
                <a:latin typeface="+mn-lt"/>
              </a:rPr>
              <a:t>      to fermions of the second generation. </a:t>
            </a:r>
          </a:p>
          <a:p>
            <a:pPr marL="285750" indent="-285750"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US" sz="1800" dirty="0" smtClean="0">
                <a:solidFill>
                  <a:srgbClr val="FFFFFF"/>
                </a:solidFill>
                <a:effectLst/>
                <a:latin typeface="+mn-lt"/>
              </a:rPr>
              <a:t>Today’s </a:t>
            </a:r>
            <a:r>
              <a:rPr lang="en-US" sz="1800" dirty="0">
                <a:solidFill>
                  <a:srgbClr val="FFFFFF"/>
                </a:solidFill>
                <a:effectLst/>
                <a:latin typeface="+mn-lt"/>
              </a:rPr>
              <a:t>sensitivity: </a:t>
            </a:r>
            <a:r>
              <a:rPr lang="en-US" sz="1800" dirty="0" smtClean="0">
                <a:solidFill>
                  <a:srgbClr val="FFFFFF"/>
                </a:solidFill>
                <a:effectLst/>
                <a:latin typeface="+mn-lt"/>
              </a:rPr>
              <a:t>8xSM </a:t>
            </a:r>
            <a:r>
              <a:rPr lang="en-US" sz="1800" dirty="0">
                <a:solidFill>
                  <a:srgbClr val="FFFFFF"/>
                </a:solidFill>
                <a:effectLst/>
                <a:latin typeface="+mn-lt"/>
              </a:rPr>
              <a:t>cross-</a:t>
            </a:r>
            <a:r>
              <a:rPr lang="en-US" sz="1800" dirty="0" smtClean="0">
                <a:solidFill>
                  <a:srgbClr val="FFFFFF"/>
                </a:solidFill>
                <a:effectLst/>
                <a:latin typeface="+mn-lt"/>
              </a:rPr>
              <a:t>section </a:t>
            </a:r>
          </a:p>
          <a:p>
            <a:pPr marL="285750" indent="-285750"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US" sz="1800" dirty="0" smtClean="0">
                <a:solidFill>
                  <a:srgbClr val="FFFFFF"/>
                </a:solidFill>
                <a:effectLst/>
                <a:latin typeface="+mn-lt"/>
              </a:rPr>
              <a:t>With 3000 fb</a:t>
            </a:r>
            <a:r>
              <a:rPr lang="en-US" sz="1800" baseline="30000" dirty="0" smtClean="0">
                <a:solidFill>
                  <a:srgbClr val="FFFFFF"/>
                </a:solidFill>
                <a:effectLst/>
                <a:latin typeface="+mn-lt"/>
              </a:rPr>
              <a:t>-1</a:t>
            </a:r>
            <a:r>
              <a:rPr lang="en-US" sz="1800" dirty="0" smtClean="0">
                <a:solidFill>
                  <a:srgbClr val="FFFFFF"/>
                </a:solidFill>
                <a:effectLst/>
                <a:latin typeface="+mn-lt"/>
              </a:rPr>
              <a:t> expect 17000 signal events</a:t>
            </a:r>
          </a:p>
          <a:p>
            <a:r>
              <a:rPr lang="en-US" sz="1800" dirty="0">
                <a:solidFill>
                  <a:srgbClr val="FFFFFF"/>
                </a:solidFill>
                <a:effectLst/>
                <a:latin typeface="+mn-lt"/>
              </a:rPr>
              <a:t> </a:t>
            </a:r>
            <a:r>
              <a:rPr lang="en-US" sz="1800" dirty="0" smtClean="0">
                <a:solidFill>
                  <a:srgbClr val="FFFFFF"/>
                </a:solidFill>
                <a:effectLst/>
                <a:latin typeface="+mn-lt"/>
              </a:rPr>
              <a:t>     (but: S/B ~ 0.3%) and ~ 7σ significance</a:t>
            </a:r>
          </a:p>
          <a:p>
            <a:pPr marL="285750" indent="-285750"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US" sz="1800" dirty="0" smtClean="0">
                <a:solidFill>
                  <a:srgbClr val="FFFFFF"/>
                </a:solidFill>
                <a:effectLst/>
                <a:latin typeface="+mn-lt"/>
              </a:rPr>
              <a:t>Higgs-</a:t>
            </a:r>
            <a:r>
              <a:rPr lang="en-US" sz="1800" dirty="0" err="1" smtClean="0">
                <a:solidFill>
                  <a:srgbClr val="FFFFFF"/>
                </a:solidFill>
                <a:effectLst/>
                <a:latin typeface="+mn-lt"/>
              </a:rPr>
              <a:t>muon</a:t>
            </a:r>
            <a:r>
              <a:rPr lang="en-US" sz="1800" dirty="0" smtClean="0">
                <a:solidFill>
                  <a:srgbClr val="FFFFFF"/>
                </a:solidFill>
                <a:effectLst/>
                <a:latin typeface="+mn-lt"/>
              </a:rPr>
              <a:t> coupling can be </a:t>
            </a:r>
            <a:endParaRPr lang="en-US" sz="1800" dirty="0">
              <a:solidFill>
                <a:srgbClr val="FFFFFF"/>
              </a:solidFill>
              <a:effectLst/>
              <a:latin typeface="+mn-lt"/>
            </a:endParaRPr>
          </a:p>
          <a:p>
            <a:r>
              <a:rPr lang="en-US" sz="1800" dirty="0" smtClean="0">
                <a:solidFill>
                  <a:srgbClr val="FFFFFF"/>
                </a:solidFill>
                <a:effectLst/>
                <a:latin typeface="+mn-lt"/>
              </a:rPr>
              <a:t>     measured to about 10%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95082" y="44624"/>
            <a:ext cx="7124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>
                <a:solidFill>
                  <a:srgbClr val="FFC70D"/>
                </a:solidFill>
                <a:latin typeface="+mj-lt"/>
              </a:rPr>
              <a:t>Measurement of Higgs couplings</a:t>
            </a:r>
            <a:endParaRPr lang="en-GB" sz="4000" dirty="0">
              <a:solidFill>
                <a:srgbClr val="FFC70D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9454" y="6279703"/>
            <a:ext cx="847503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C70D"/>
                </a:solidFill>
                <a:effectLst/>
                <a:latin typeface="+mn-lt"/>
              </a:rPr>
              <a:t>Rare processes </a:t>
            </a:r>
            <a:r>
              <a:rPr lang="en-US" dirty="0" smtClean="0">
                <a:solidFill>
                  <a:srgbClr val="FFC70D"/>
                </a:solidFill>
                <a:effectLst/>
                <a:latin typeface="+mn-lt"/>
                <a:sym typeface="Wingdings"/>
              </a:rPr>
              <a:t> sensitive studies </a:t>
            </a:r>
            <a:r>
              <a:rPr lang="en-US" dirty="0" smtClean="0">
                <a:solidFill>
                  <a:srgbClr val="FFC70D"/>
                </a:solidFill>
                <a:effectLst/>
                <a:latin typeface="+mn-lt"/>
              </a:rPr>
              <a:t>only possible with 3000 fb</a:t>
            </a:r>
            <a:r>
              <a:rPr lang="en-US" baseline="30000" dirty="0" smtClean="0">
                <a:solidFill>
                  <a:srgbClr val="FFC70D"/>
                </a:solidFill>
                <a:effectLst/>
                <a:latin typeface="+mn-lt"/>
              </a:rPr>
              <a:t>-1</a:t>
            </a:r>
            <a:r>
              <a:rPr lang="en-US" dirty="0" smtClean="0">
                <a:solidFill>
                  <a:srgbClr val="FFC70D"/>
                </a:solidFill>
                <a:effectLst/>
                <a:latin typeface="+mn-lt"/>
              </a:rPr>
              <a:t> </a:t>
            </a:r>
            <a:endParaRPr lang="en-US" sz="2800" dirty="0" smtClean="0">
              <a:solidFill>
                <a:srgbClr val="FFC70D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9989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395536" y="-27384"/>
            <a:ext cx="8830756" cy="681264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Measurements of Higgs </a:t>
            </a:r>
            <a:r>
              <a:rPr lang="en-US" sz="4800" dirty="0" smtClean="0"/>
              <a:t>couplings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C691D3-1268-BC46-A466-4FE7F8FFD0C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6372200" y="692696"/>
            <a:ext cx="2566060" cy="4536504"/>
            <a:chOff x="5940152" y="200914"/>
            <a:chExt cx="3097475" cy="5028286"/>
          </a:xfrm>
        </p:grpSpPr>
        <p:pic>
          <p:nvPicPr>
            <p:cNvPr id="7" name="Picture 6" descr="atlas-cou.png"/>
            <p:cNvPicPr preferRelativeResize="0"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152" y="200914"/>
              <a:ext cx="3097475" cy="502828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7668344" y="864295"/>
              <a:ext cx="1078872" cy="692497"/>
            </a:xfrm>
            <a:prstGeom prst="rect">
              <a:avLst/>
            </a:prstGeom>
            <a:solidFill>
              <a:srgbClr val="FFFFCC"/>
            </a:solidFill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effectLst/>
                </a:rPr>
                <a:t>Dashed: </a:t>
              </a:r>
            </a:p>
            <a:p>
              <a:r>
                <a:rPr lang="en-US" sz="1300" dirty="0" smtClean="0">
                  <a:effectLst/>
                </a:rPr>
                <a:t>theoretical</a:t>
              </a:r>
            </a:p>
            <a:p>
              <a:r>
                <a:rPr lang="en-US" sz="1300" dirty="0" smtClean="0">
                  <a:effectLst/>
                </a:rPr>
                <a:t>uncertainty</a:t>
              </a:r>
            </a:p>
          </p:txBody>
        </p:sp>
      </p:grpSp>
      <p:pic>
        <p:nvPicPr>
          <p:cNvPr id="8" name="Picture 7" descr="Untitled.png"/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5" y="677858"/>
            <a:ext cx="4110736" cy="303917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Picture 8" descr="Untitled1.png"/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717032"/>
            <a:ext cx="4104457" cy="301901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771800" y="1408420"/>
            <a:ext cx="825867" cy="292388"/>
          </a:xfrm>
          <a:prstGeom prst="rect">
            <a:avLst/>
          </a:prstGeom>
          <a:solidFill>
            <a:srgbClr val="FFFFCC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300" dirty="0" smtClean="0">
                <a:effectLst/>
              </a:rPr>
              <a:t>300 fb</a:t>
            </a:r>
            <a:r>
              <a:rPr lang="en-US" sz="1300" baseline="30000" dirty="0" smtClean="0">
                <a:effectLst/>
              </a:rPr>
              <a:t>-1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35873" y="4608512"/>
            <a:ext cx="928459" cy="292388"/>
          </a:xfrm>
          <a:prstGeom prst="rect">
            <a:avLst/>
          </a:prstGeom>
          <a:solidFill>
            <a:srgbClr val="FFFFCC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300" dirty="0" smtClean="0">
                <a:effectLst/>
              </a:rPr>
              <a:t>3000 fb</a:t>
            </a:r>
            <a:r>
              <a:rPr lang="en-US" sz="1300" baseline="30000" dirty="0" smtClean="0">
                <a:effectLst/>
              </a:rPr>
              <a:t>-1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11760" y="1661899"/>
            <a:ext cx="2887103" cy="830997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8000"/>
                </a:solidFill>
                <a:effectLst/>
              </a:rPr>
              <a:t>Scenario 1 (pessimistic): systematic </a:t>
            </a:r>
          </a:p>
          <a:p>
            <a:r>
              <a:rPr lang="en-US" sz="1200" dirty="0">
                <a:solidFill>
                  <a:srgbClr val="008000"/>
                </a:solidFill>
                <a:effectLst/>
              </a:rPr>
              <a:t>u</a:t>
            </a:r>
            <a:r>
              <a:rPr lang="en-US" sz="1200" dirty="0" smtClean="0">
                <a:solidFill>
                  <a:srgbClr val="008000"/>
                </a:solidFill>
                <a:effectLst/>
              </a:rPr>
              <a:t>ncertainties as today</a:t>
            </a:r>
          </a:p>
          <a:p>
            <a:r>
              <a:rPr lang="en-US" sz="1200" dirty="0" smtClean="0">
                <a:solidFill>
                  <a:srgbClr val="FF0000"/>
                </a:solidFill>
                <a:effectLst/>
              </a:rPr>
              <a:t>Scenario 2 (optimistic): experimental </a:t>
            </a:r>
          </a:p>
          <a:p>
            <a:r>
              <a:rPr lang="en-US" sz="1200" dirty="0">
                <a:solidFill>
                  <a:srgbClr val="FF0000"/>
                </a:solidFill>
                <a:effectLst/>
              </a:rPr>
              <a:t>u</a:t>
            </a:r>
            <a:r>
              <a:rPr lang="en-US" sz="1200" dirty="0" smtClean="0">
                <a:solidFill>
                  <a:srgbClr val="FF0000"/>
                </a:solidFill>
                <a:effectLst/>
              </a:rPr>
              <a:t>ncertainties as 1/√L, theory halved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83968" y="5089247"/>
            <a:ext cx="4520789" cy="150810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C70D"/>
                </a:solidFill>
                <a:effectLst/>
                <a:latin typeface="+mn-lt"/>
              </a:rPr>
              <a:t>Main conclusions:</a:t>
            </a:r>
            <a:endParaRPr lang="en-US" sz="2000" b="1" baseline="30000" dirty="0" smtClean="0">
              <a:solidFill>
                <a:srgbClr val="FFC70D"/>
              </a:solidFill>
              <a:effectLst/>
              <a:latin typeface="+mn-lt"/>
            </a:endParaRPr>
          </a:p>
          <a:p>
            <a:pPr marL="285750" indent="-285750">
              <a:buClr>
                <a:srgbClr val="FFC70D"/>
              </a:buClr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  <a:effectLst/>
                <a:latin typeface="+mn-lt"/>
              </a:rPr>
              <a:t>3000 fb</a:t>
            </a:r>
            <a:r>
              <a:rPr lang="en-US" sz="1800" baseline="30000" dirty="0" smtClean="0">
                <a:solidFill>
                  <a:schemeClr val="bg1">
                    <a:lumMod val="85000"/>
                  </a:schemeClr>
                </a:solidFill>
                <a:effectLst/>
                <a:latin typeface="+mn-lt"/>
              </a:rPr>
              <a:t>-1</a:t>
            </a: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  <a:effectLst/>
                <a:latin typeface="+mn-lt"/>
              </a:rPr>
              <a:t>: typical precision 2-10% </a:t>
            </a:r>
            <a:r>
              <a:rPr lang="en-US" sz="1800" u="sng" dirty="0" smtClean="0">
                <a:solidFill>
                  <a:schemeClr val="bg1">
                    <a:lumMod val="85000"/>
                  </a:schemeClr>
                </a:solidFill>
                <a:effectLst/>
                <a:latin typeface="+mn-lt"/>
              </a:rPr>
              <a:t>per </a:t>
            </a:r>
          </a:p>
          <a:p>
            <a:pPr>
              <a:buClr>
                <a:srgbClr val="FFC70D"/>
              </a:buClr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  <a:effectLst/>
                <a:latin typeface="+mn-lt"/>
              </a:rPr>
              <a:t> </a:t>
            </a: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  <a:effectLst/>
                <a:latin typeface="+mn-lt"/>
              </a:rPr>
              <a:t>    </a:t>
            </a:r>
            <a:r>
              <a:rPr lang="en-US" sz="1800" u="sng" dirty="0" smtClean="0">
                <a:solidFill>
                  <a:schemeClr val="bg1">
                    <a:lumMod val="85000"/>
                  </a:schemeClr>
                </a:solidFill>
                <a:effectLst/>
                <a:latin typeface="+mn-lt"/>
              </a:rPr>
              <a:t>experiment</a:t>
            </a: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  <a:effectLst/>
                <a:latin typeface="+mn-lt"/>
              </a:rPr>
              <a:t> (except rare modes) </a:t>
            </a:r>
          </a:p>
          <a:p>
            <a:pPr>
              <a:buClr>
                <a:srgbClr val="FFC70D"/>
              </a:buClr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  <a:effectLst/>
                <a:latin typeface="+mn-lt"/>
                <a:sym typeface="Wingdings"/>
              </a:rPr>
              <a:t> </a:t>
            </a: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  <a:effectLst/>
                <a:latin typeface="+mn-lt"/>
                <a:sym typeface="Wingdings"/>
              </a:rPr>
              <a:t>     1.5-2x better than with 300 </a:t>
            </a:r>
            <a:r>
              <a:rPr lang="en-US" sz="1800" dirty="0">
                <a:solidFill>
                  <a:schemeClr val="bg1">
                    <a:lumMod val="85000"/>
                  </a:schemeClr>
                </a:solidFill>
                <a:effectLst/>
                <a:latin typeface="+mn-lt"/>
              </a:rPr>
              <a:t>fb</a:t>
            </a:r>
            <a:r>
              <a:rPr lang="en-US" sz="1800" baseline="30000" dirty="0">
                <a:solidFill>
                  <a:schemeClr val="bg1">
                    <a:lumMod val="85000"/>
                  </a:schemeClr>
                </a:solidFill>
                <a:effectLst/>
                <a:latin typeface="+mn-lt"/>
              </a:rPr>
              <a:t>-1</a:t>
            </a: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  <a:effectLst/>
                <a:latin typeface="+mn-lt"/>
              </a:rPr>
              <a:t>  </a:t>
            </a:r>
          </a:p>
          <a:p>
            <a:pPr marL="285750" indent="-285750">
              <a:buClr>
                <a:srgbClr val="FFC70D"/>
              </a:buClr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  <a:effectLst/>
                <a:latin typeface="+mn-lt"/>
              </a:rPr>
              <a:t>Crucial to also reduce theory uncertainties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11960" y="2804735"/>
            <a:ext cx="216024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solidFill>
                  <a:schemeClr val="bg1">
                    <a:lumMod val="85000"/>
                  </a:schemeClr>
                </a:solidFill>
                <a:effectLst/>
                <a:latin typeface="+mn-lt"/>
              </a:rPr>
              <a:t>k</a:t>
            </a:r>
            <a:r>
              <a:rPr lang="en-US" sz="1800" baseline="-25000" dirty="0" err="1" smtClean="0">
                <a:solidFill>
                  <a:schemeClr val="bg1">
                    <a:lumMod val="85000"/>
                  </a:schemeClr>
                </a:solidFill>
                <a:effectLst/>
                <a:latin typeface="+mn-lt"/>
              </a:rPr>
              <a:t>i</a:t>
            </a: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  <a:effectLst/>
                <a:latin typeface="+mn-lt"/>
              </a:rPr>
              <a:t>= </a:t>
            </a: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measured</a:t>
            </a:r>
            <a:endParaRPr lang="en-US" sz="1800" dirty="0">
              <a:solidFill>
                <a:schemeClr val="bg1">
                  <a:lumMod val="85000"/>
                </a:schemeClr>
              </a:solidFill>
              <a:latin typeface="+mn-lt"/>
            </a:endParaRPr>
          </a:p>
          <a:p>
            <a:pPr algn="ctr"/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c</a:t>
            </a: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  <a:effectLst/>
                <a:latin typeface="+mn-lt"/>
              </a:rPr>
              <a:t>oupling normalized</a:t>
            </a:r>
          </a:p>
          <a:p>
            <a:pPr algn="ctr"/>
            <a:r>
              <a:rPr lang="en-US" sz="1800" dirty="0">
                <a:solidFill>
                  <a:schemeClr val="bg1">
                    <a:lumMod val="85000"/>
                  </a:schemeClr>
                </a:solidFill>
                <a:effectLst/>
                <a:latin typeface="+mn-lt"/>
              </a:rPr>
              <a:t>t</a:t>
            </a: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  <a:effectLst/>
                <a:latin typeface="+mn-lt"/>
              </a:rPr>
              <a:t>o SM prediction</a:t>
            </a:r>
          </a:p>
          <a:p>
            <a:pPr algn="ctr"/>
            <a:r>
              <a:rPr lang="en-US" sz="1800" dirty="0" err="1" smtClean="0">
                <a:solidFill>
                  <a:schemeClr val="bg1">
                    <a:lumMod val="85000"/>
                  </a:schemeClr>
                </a:solidFill>
                <a:effectLst/>
                <a:latin typeface="+mn-lt"/>
              </a:rPr>
              <a:t>λ</a:t>
            </a:r>
            <a:r>
              <a:rPr lang="en-US" sz="1800" baseline="-25000" dirty="0" err="1" smtClean="0">
                <a:solidFill>
                  <a:schemeClr val="bg1">
                    <a:lumMod val="85000"/>
                  </a:schemeClr>
                </a:solidFill>
                <a:effectLst/>
                <a:latin typeface="+mn-lt"/>
              </a:rPr>
              <a:t>ij</a:t>
            </a: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  <a:effectLst/>
                <a:latin typeface="+mn-lt"/>
              </a:rPr>
              <a:t>=</a:t>
            </a:r>
            <a:r>
              <a:rPr lang="en-US" sz="1800" dirty="0" err="1" smtClean="0">
                <a:solidFill>
                  <a:schemeClr val="bg1">
                    <a:lumMod val="85000"/>
                  </a:schemeClr>
                </a:solidFill>
                <a:effectLst/>
                <a:latin typeface="+mn-lt"/>
              </a:rPr>
              <a:t>k</a:t>
            </a:r>
            <a:r>
              <a:rPr lang="en-US" sz="1800" baseline="-25000" dirty="0" err="1" smtClean="0">
                <a:solidFill>
                  <a:schemeClr val="bg1">
                    <a:lumMod val="85000"/>
                  </a:schemeClr>
                </a:solidFill>
                <a:effectLst/>
                <a:latin typeface="+mn-lt"/>
              </a:rPr>
              <a:t>i</a:t>
            </a: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  <a:effectLst/>
                <a:latin typeface="+mn-lt"/>
              </a:rPr>
              <a:t>/</a:t>
            </a:r>
            <a:r>
              <a:rPr lang="en-US" sz="1800" dirty="0" err="1" smtClean="0">
                <a:solidFill>
                  <a:schemeClr val="bg1">
                    <a:lumMod val="85000"/>
                  </a:schemeClr>
                </a:solidFill>
                <a:effectLst/>
                <a:latin typeface="+mn-lt"/>
              </a:rPr>
              <a:t>k</a:t>
            </a:r>
            <a:r>
              <a:rPr lang="en-US" sz="1800" baseline="-25000" dirty="0" err="1" smtClean="0">
                <a:solidFill>
                  <a:schemeClr val="bg1">
                    <a:lumMod val="85000"/>
                  </a:schemeClr>
                </a:solidFill>
                <a:effectLst/>
                <a:latin typeface="+mn-lt"/>
              </a:rPr>
              <a:t>j</a:t>
            </a:r>
            <a:endParaRPr lang="en-US" sz="1800" baseline="-25000" dirty="0" smtClean="0">
              <a:solidFill>
                <a:schemeClr val="bg1">
                  <a:lumMod val="85000"/>
                </a:schemeClr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7372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008" y="11432"/>
            <a:ext cx="9108504" cy="681264"/>
          </a:xfrm>
        </p:spPr>
        <p:txBody>
          <a:bodyPr>
            <a:noAutofit/>
          </a:bodyPr>
          <a:lstStyle/>
          <a:p>
            <a:r>
              <a:rPr lang="en-US" sz="3200" dirty="0"/>
              <a:t>How well </a:t>
            </a:r>
            <a:r>
              <a:rPr lang="en-US" sz="3200" dirty="0" smtClean="0"/>
              <a:t>can the </a:t>
            </a:r>
            <a:r>
              <a:rPr lang="en-US" sz="3200" dirty="0"/>
              <a:t>Higgs couplings be measured ? </a:t>
            </a:r>
            <a:r>
              <a:rPr lang="en-US" sz="3200" dirty="0">
                <a:sym typeface="Wingdings"/>
              </a:rPr>
              <a:t> </a:t>
            </a:r>
            <a:endParaRPr lang="en-GB" sz="40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C691D3-1268-BC46-A466-4FE7F8FFD0C6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2" name="Picture 1" descr="Untitled.png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692696"/>
            <a:ext cx="8869690" cy="2504651"/>
          </a:xfrm>
          <a:prstGeom prst="rect">
            <a:avLst/>
          </a:prstGeom>
          <a:ln w="28575" cmpd="sng">
            <a:solidFill>
              <a:srgbClr val="0000FF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372200" y="544324"/>
            <a:ext cx="2559421" cy="2923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300" dirty="0" smtClean="0">
                <a:effectLst/>
              </a:rPr>
              <a:t>Brock/</a:t>
            </a:r>
            <a:r>
              <a:rPr lang="en-US" sz="1300" dirty="0" err="1" smtClean="0">
                <a:effectLst/>
              </a:rPr>
              <a:t>Peskin</a:t>
            </a:r>
            <a:r>
              <a:rPr lang="en-US" sz="1300" dirty="0" smtClean="0">
                <a:effectLst/>
              </a:rPr>
              <a:t>,  Snowmass 2013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496" y="3208908"/>
            <a:ext cx="5616624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  <a:effectLst/>
                <a:latin typeface="+mn-lt"/>
              </a:rPr>
              <a:t>HL-LHC: </a:t>
            </a: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%</a:t>
            </a:r>
            <a:r>
              <a:rPr lang="en-US" sz="18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-</a:t>
            </a: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  <a:effectLst/>
                <a:latin typeface="+mn-lt"/>
              </a:rPr>
              <a:t>level </a:t>
            </a: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  <a:effectLst/>
                <a:latin typeface="+mn-lt"/>
                <a:sym typeface="Wingdings"/>
              </a:rPr>
              <a:t> good sensitivity to BSM physics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  <a:effectLst/>
                <a:latin typeface="+mn-lt"/>
                <a:sym typeface="Wingdings"/>
              </a:rPr>
              <a:t>ILC/TLEP: sub-percent level </a:t>
            </a:r>
          </a:p>
          <a:p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  <a:effectLst/>
                <a:latin typeface="+mn-lt"/>
                <a:sym typeface="Wingdings"/>
              </a:rPr>
              <a:t>Note: hard to believe that New Physics will manifest itself through tiny effects on Higgs couplings and nothing else …unless very heavy (but then how to interpret the observed deviations ?)</a:t>
            </a:r>
            <a:endParaRPr lang="en-US" sz="1800" dirty="0" smtClean="0">
              <a:solidFill>
                <a:schemeClr val="bg1">
                  <a:lumMod val="85000"/>
                </a:schemeClr>
              </a:solidFill>
              <a:effectLst/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835696" y="836712"/>
            <a:ext cx="792088" cy="216024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</a:endParaRPr>
          </a:p>
        </p:txBody>
      </p:sp>
      <p:pic>
        <p:nvPicPr>
          <p:cNvPr id="6" name="Picture 5" descr="Untitl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5285019"/>
            <a:ext cx="9144000" cy="131233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107504" y="4941168"/>
            <a:ext cx="8924431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C000"/>
                </a:solidFill>
                <a:effectLst/>
              </a:rPr>
              <a:t>Higgs self-couplings:  difficult to measure at any facility  (energy is needed …)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12532" y="6237312"/>
            <a:ext cx="792396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effectLst/>
                <a:latin typeface="+mn-lt"/>
              </a:rPr>
              <a:t>HL-LHC studies not completed yet … ~30% precision expected, but need 3000 fb</a:t>
            </a:r>
            <a:r>
              <a:rPr lang="en-US" sz="1800" baseline="30000" dirty="0" smtClean="0">
                <a:effectLst/>
                <a:latin typeface="+mn-lt"/>
              </a:rPr>
              <a:t>-1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2699792" y="836712"/>
            <a:ext cx="648072" cy="216024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7812360" y="836712"/>
            <a:ext cx="936104" cy="2160240"/>
          </a:xfrm>
          <a:prstGeom prst="rect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</a:endParaRPr>
          </a:p>
        </p:txBody>
      </p:sp>
      <p:pic>
        <p:nvPicPr>
          <p:cNvPr id="20" name="Picture 19" descr="Untitled.png"/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467455"/>
            <a:ext cx="2298095" cy="132969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1" name="Rectangle 20"/>
          <p:cNvSpPr/>
          <p:nvPr/>
        </p:nvSpPr>
        <p:spPr bwMode="auto">
          <a:xfrm>
            <a:off x="6905252" y="3467454"/>
            <a:ext cx="454278" cy="46560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 flipH="1">
            <a:off x="7450386" y="4130234"/>
            <a:ext cx="63599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660066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7904665" y="3909308"/>
            <a:ext cx="1203839" cy="49574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  <a:extLst/>
        </p:spPr>
        <p:txBody>
          <a:bodyPr wrap="none">
            <a:spAutoFit/>
          </a:bodyPr>
          <a:lstStyle/>
          <a:p>
            <a:r>
              <a:rPr lang="en-US" sz="1500" dirty="0" err="1" smtClean="0">
                <a:solidFill>
                  <a:srgbClr val="990066"/>
                </a:solidFill>
                <a:effectLst/>
              </a:rPr>
              <a:t>g</a:t>
            </a:r>
            <a:r>
              <a:rPr lang="en-US" sz="1500" baseline="-25000" dirty="0" err="1" smtClean="0">
                <a:solidFill>
                  <a:srgbClr val="990066"/>
                </a:solidFill>
                <a:effectLst/>
              </a:rPr>
              <a:t>HHH</a:t>
            </a:r>
            <a:r>
              <a:rPr lang="en-US" sz="1500" dirty="0" smtClean="0">
                <a:solidFill>
                  <a:srgbClr val="990066"/>
                </a:solidFill>
                <a:effectLst/>
              </a:rPr>
              <a:t>~ </a:t>
            </a:r>
            <a:r>
              <a:rPr lang="en-US" sz="1500" dirty="0">
                <a:solidFill>
                  <a:srgbClr val="990066"/>
                </a:solidFill>
                <a:effectLst/>
                <a:sym typeface="Symbol" charset="0"/>
              </a:rPr>
              <a:t>v</a:t>
            </a:r>
            <a:endParaRPr lang="en-US" sz="1500" dirty="0">
              <a:solidFill>
                <a:srgbClr val="990066"/>
              </a:solidFill>
              <a:effectLst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03648" y="6001543"/>
            <a:ext cx="54373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dirty="0" smtClean="0"/>
              <a:t>30%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79488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21" grpId="0" animBg="1"/>
      <p:bldP spid="22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186" y="116632"/>
            <a:ext cx="7045174" cy="681264"/>
          </a:xfrm>
        </p:spPr>
        <p:txBody>
          <a:bodyPr>
            <a:noAutofit/>
          </a:bodyPr>
          <a:lstStyle/>
          <a:p>
            <a:r>
              <a:rPr lang="en-US" sz="4400" dirty="0"/>
              <a:t>Vector-Boson </a:t>
            </a:r>
            <a:r>
              <a:rPr lang="en-US" sz="4400" dirty="0" smtClean="0"/>
              <a:t>Scattering</a:t>
            </a:r>
            <a:endParaRPr lang="en-GB" sz="44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5496" y="764704"/>
            <a:ext cx="9073008" cy="6353802"/>
          </a:xfrm>
        </p:spPr>
        <p:txBody>
          <a:bodyPr>
            <a:normAutofit/>
          </a:bodyPr>
          <a:lstStyle/>
          <a:p>
            <a:r>
              <a:rPr lang="en-US" sz="2000" dirty="0"/>
              <a:t>W-, Z-Boson Scattering at large </a:t>
            </a:r>
            <a:r>
              <a:rPr lang="en-US" sz="2000" dirty="0" err="1"/>
              <a:t>m</a:t>
            </a:r>
            <a:r>
              <a:rPr lang="en-US" sz="2000" baseline="-25000" dirty="0" err="1"/>
              <a:t>VV</a:t>
            </a:r>
            <a:r>
              <a:rPr lang="en-US" sz="2000" baseline="-25000" dirty="0"/>
              <a:t> </a:t>
            </a:r>
            <a:r>
              <a:rPr lang="en-US" sz="2000" dirty="0">
                <a:sym typeface="Wingdings"/>
              </a:rPr>
              <a:t>provides insight into </a:t>
            </a:r>
            <a:r>
              <a:rPr lang="en-US" sz="2000" dirty="0"/>
              <a:t>EWSB </a:t>
            </a:r>
            <a:r>
              <a:rPr lang="en-US" sz="2000" dirty="0" smtClean="0"/>
              <a:t>dynamics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/>
              <a:t>First process (Z exchange) becomes unphysical (</a:t>
            </a:r>
            <a:r>
              <a:rPr lang="en-US" sz="1600" dirty="0">
                <a:sym typeface="Symbol" charset="0"/>
              </a:rPr>
              <a:t> </a:t>
            </a:r>
            <a:r>
              <a:rPr lang="en-US" sz="2000" dirty="0"/>
              <a:t>~ E</a:t>
            </a:r>
            <a:r>
              <a:rPr lang="en-US" sz="2000" baseline="30000" dirty="0"/>
              <a:t>2</a:t>
            </a:r>
            <a:r>
              <a:rPr lang="en-US" sz="2000" dirty="0"/>
              <a:t>) </a:t>
            </a:r>
            <a:r>
              <a:rPr lang="en-US" sz="2000" dirty="0" smtClean="0"/>
              <a:t>at  </a:t>
            </a:r>
            <a:r>
              <a:rPr lang="en-US" sz="2000" dirty="0" err="1"/>
              <a:t>m</a:t>
            </a:r>
            <a:r>
              <a:rPr lang="en-US" sz="2000" baseline="-25000" dirty="0" err="1"/>
              <a:t>WW</a:t>
            </a:r>
            <a:r>
              <a:rPr lang="en-US" sz="2000" dirty="0"/>
              <a:t> ~ </a:t>
            </a:r>
            <a:r>
              <a:rPr lang="en-US" sz="2000" dirty="0" err="1"/>
              <a:t>TeV</a:t>
            </a:r>
            <a:r>
              <a:rPr lang="en-US" sz="2000" dirty="0"/>
              <a:t> if no Higgs, i.e. if second process (H exchange) does not exists. In the SM with Higgs: ξ =</a:t>
            </a:r>
            <a:r>
              <a:rPr lang="en-US" sz="2000" dirty="0" smtClean="0"/>
              <a:t>0</a:t>
            </a:r>
          </a:p>
          <a:p>
            <a:endParaRPr lang="en-US" sz="1200" dirty="0" smtClean="0"/>
          </a:p>
          <a:p>
            <a:r>
              <a:rPr lang="en-US" sz="2000" b="1" dirty="0" smtClean="0">
                <a:solidFill>
                  <a:srgbClr val="FFC000"/>
                </a:solidFill>
                <a:sym typeface="Wingdings"/>
              </a:rPr>
              <a:t>Crucial “closure test” </a:t>
            </a:r>
            <a:r>
              <a:rPr lang="en-US" sz="2000" b="1" dirty="0">
                <a:solidFill>
                  <a:srgbClr val="FFC000"/>
                </a:solidFill>
                <a:sym typeface="Wingdings"/>
              </a:rPr>
              <a:t>of the SM: </a:t>
            </a:r>
            <a:endParaRPr lang="en-US" sz="2000" b="1" dirty="0" smtClean="0">
              <a:solidFill>
                <a:srgbClr val="FFC000"/>
              </a:solidFill>
              <a:sym typeface="Wingdings"/>
            </a:endParaRPr>
          </a:p>
          <a:p>
            <a:pPr lvl="1"/>
            <a:r>
              <a:rPr lang="en-US" sz="1800" dirty="0" smtClean="0">
                <a:sym typeface="Wingdings"/>
              </a:rPr>
              <a:t>Verify </a:t>
            </a:r>
            <a:r>
              <a:rPr lang="en-US" sz="1800" dirty="0">
                <a:sym typeface="Wingdings"/>
              </a:rPr>
              <a:t>that Higgs boson accomplishes the job of canceling the </a:t>
            </a:r>
            <a:r>
              <a:rPr lang="en-US" sz="1800" dirty="0" smtClean="0">
                <a:sym typeface="Wingdings"/>
              </a:rPr>
              <a:t>divergences</a:t>
            </a:r>
          </a:p>
          <a:p>
            <a:pPr lvl="1"/>
            <a:r>
              <a:rPr lang="en-US" sz="1800" dirty="0" smtClean="0"/>
              <a:t>Does </a:t>
            </a:r>
            <a:r>
              <a:rPr lang="en-US" sz="1800" dirty="0"/>
              <a:t>it accomplish it fully or partially  ? I.e. is ξ =0 or ξ ≠ 0 ? </a:t>
            </a:r>
          </a:p>
          <a:p>
            <a:pPr lvl="1"/>
            <a:r>
              <a:rPr lang="en-US" sz="1800" dirty="0"/>
              <a:t>If ξ ≠ 0 </a:t>
            </a:r>
            <a:r>
              <a:rPr lang="en-US" sz="1800" dirty="0">
                <a:sym typeface="Wingdings"/>
              </a:rPr>
              <a:t> </a:t>
            </a:r>
            <a:r>
              <a:rPr lang="en-US" sz="1800" dirty="0"/>
              <a:t>new physics </a:t>
            </a:r>
            <a:r>
              <a:rPr lang="en-US" sz="1800" dirty="0" smtClean="0">
                <a:sym typeface="Wingdings"/>
              </a:rPr>
              <a:t> </a:t>
            </a:r>
            <a:r>
              <a:rPr lang="en-US" sz="1800" dirty="0">
                <a:sym typeface="Wingdings"/>
              </a:rPr>
              <a:t>important to study as </a:t>
            </a:r>
            <a:r>
              <a:rPr lang="en-US" sz="1800" dirty="0" smtClean="0">
                <a:sym typeface="Wingdings"/>
              </a:rPr>
              <a:t>many </a:t>
            </a:r>
            <a:r>
              <a:rPr lang="en-US" sz="1800" dirty="0">
                <a:sym typeface="Wingdings"/>
              </a:rPr>
              <a:t>final states as possible  (WW, WZ, ZZ) to constrain the new (strong) dynamics </a:t>
            </a:r>
            <a:endParaRPr lang="en-US" sz="1800" dirty="0" smtClean="0">
              <a:sym typeface="Wingdings"/>
            </a:endParaRPr>
          </a:p>
          <a:p>
            <a:pPr lvl="1"/>
            <a:endParaRPr lang="en-US" sz="10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FFC70D"/>
                </a:solidFill>
              </a:rPr>
              <a:t>Requires energy and luminosity 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sym typeface="Wingdings"/>
              </a:rPr>
              <a:t> first studies possible with design 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sym typeface="Wingdings"/>
              </a:rPr>
              <a:t>LHC</a:t>
            </a:r>
            <a:endParaRPr lang="en-US" sz="2000" dirty="0">
              <a:solidFill>
                <a:schemeClr val="bg1">
                  <a:lumMod val="85000"/>
                </a:schemeClr>
              </a:solidFill>
              <a:sym typeface="Wingdings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sym typeface="Wingdings"/>
              </a:rPr>
              <a:t>HL-LHC 3000 </a:t>
            </a: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  <a:sym typeface="Wingdings"/>
              </a:rPr>
              <a:t>fb</a:t>
            </a:r>
            <a:r>
              <a:rPr lang="en-US" sz="2000" baseline="30000" dirty="0">
                <a:solidFill>
                  <a:schemeClr val="accent1">
                    <a:lumMod val="40000"/>
                    <a:lumOff val="60000"/>
                  </a:schemeClr>
                </a:solidFill>
                <a:sym typeface="Wingdings"/>
              </a:rPr>
              <a:t>-1</a:t>
            </a: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  <a:sym typeface="Wingdings"/>
              </a:rPr>
              <a:t> needed for sensitive measurements of SM cross section </a:t>
            </a:r>
            <a:r>
              <a:rPr lang="en-US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sym typeface="Wingdings"/>
              </a:rPr>
              <a:t>            or </a:t>
            </a: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  <a:sym typeface="Wingdings"/>
              </a:rPr>
              <a:t>else more </a:t>
            </a:r>
            <a:r>
              <a:rPr lang="en-US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sym typeface="Wingdings"/>
              </a:rPr>
              <a:t>complete </a:t>
            </a: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  <a:sym typeface="Wingdings"/>
              </a:rPr>
              <a:t>understanding of new dynamics</a:t>
            </a:r>
            <a:endParaRPr lang="en-US" sz="20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endParaRPr lang="en-US" sz="20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C691D3-1268-BC46-A466-4FE7F8FFD0C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539552" y="1196752"/>
            <a:ext cx="5289767" cy="2096946"/>
            <a:chOff x="107504" y="2196150"/>
            <a:chExt cx="5289767" cy="2096946"/>
          </a:xfrm>
        </p:grpSpPr>
        <p:pic>
          <p:nvPicPr>
            <p:cNvPr id="107" name="Picture 106" descr="Untitled.png"/>
            <p:cNvPicPr preferRelativeResize="0"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2197853"/>
              <a:ext cx="5289767" cy="2095243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133" name="TextBox 132"/>
            <p:cNvSpPr txBox="1"/>
            <p:nvPr/>
          </p:nvSpPr>
          <p:spPr>
            <a:xfrm>
              <a:off x="4283968" y="2196150"/>
              <a:ext cx="1091653" cy="29238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effectLst/>
                </a:rPr>
                <a:t>M. </a:t>
              </a:r>
              <a:r>
                <a:rPr lang="en-US" sz="1300" dirty="0" err="1" smtClean="0">
                  <a:effectLst/>
                </a:rPr>
                <a:t>Mangano</a:t>
              </a:r>
              <a:endParaRPr lang="en-US" sz="1300" dirty="0" smtClean="0">
                <a:effectLst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084168" y="1340768"/>
            <a:ext cx="2464101" cy="1740414"/>
            <a:chOff x="6463995" y="104410"/>
            <a:chExt cx="2464101" cy="1740414"/>
          </a:xfrm>
        </p:grpSpPr>
        <p:pic>
          <p:nvPicPr>
            <p:cNvPr id="3" name="Picture 2" descr="Untitled.png"/>
            <p:cNvPicPr preferRelativeResize="0"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3995" y="104410"/>
              <a:ext cx="2428485" cy="174041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" name="Rectangle 6"/>
            <p:cNvSpPr/>
            <p:nvPr/>
          </p:nvSpPr>
          <p:spPr bwMode="auto">
            <a:xfrm>
              <a:off x="8064000" y="943200"/>
              <a:ext cx="864096" cy="72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1" charset="0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 bwMode="auto">
            <a:xfrm>
              <a:off x="7812360" y="836712"/>
              <a:ext cx="240030" cy="240030"/>
            </a:xfrm>
            <a:prstGeom prst="ellipse">
              <a:avLst/>
            </a:prstGeom>
            <a:pattFill prst="dkDnDiag">
              <a:fgClr>
                <a:srgbClr val="800000"/>
              </a:fgClr>
              <a:bgClr>
                <a:prstClr val="white"/>
              </a:bgClr>
            </a:patt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1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634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Vector-Boson Scattering</a:t>
            </a:r>
            <a:endParaRPr lang="en-GB" sz="44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74848" y="4005064"/>
            <a:ext cx="8229600" cy="2609385"/>
          </a:xfrm>
        </p:spPr>
        <p:txBody>
          <a:bodyPr>
            <a:normAutofit fontScale="77500" lnSpcReduction="20000"/>
          </a:bodyPr>
          <a:lstStyle/>
          <a:p>
            <a:r>
              <a:rPr lang="en-US" sz="3100" dirty="0">
                <a:solidFill>
                  <a:srgbClr val="FFC70D"/>
                </a:solidFill>
              </a:rPr>
              <a:t>If no new physics: </a:t>
            </a:r>
            <a:r>
              <a:rPr lang="en-US" sz="3100" dirty="0">
                <a:solidFill>
                  <a:schemeClr val="bg1">
                    <a:lumMod val="85000"/>
                  </a:schemeClr>
                </a:solidFill>
              </a:rPr>
              <a:t>good </a:t>
            </a:r>
            <a:r>
              <a:rPr lang="en-US" sz="3100" dirty="0" err="1">
                <a:solidFill>
                  <a:schemeClr val="bg1">
                    <a:lumMod val="85000"/>
                  </a:schemeClr>
                </a:solidFill>
              </a:rPr>
              <a:t>behaviour</a:t>
            </a:r>
            <a:r>
              <a:rPr lang="en-US" sz="3100" dirty="0">
                <a:solidFill>
                  <a:schemeClr val="bg1">
                    <a:lumMod val="85000"/>
                  </a:schemeClr>
                </a:solidFill>
              </a:rPr>
              <a:t> of SM cross section (i.e. no divergence thanks </a:t>
            </a:r>
            <a:r>
              <a:rPr lang="en-US" sz="3100" dirty="0" smtClean="0">
                <a:solidFill>
                  <a:schemeClr val="bg1">
                    <a:lumMod val="85000"/>
                  </a:schemeClr>
                </a:solidFill>
              </a:rPr>
              <a:t>to </a:t>
            </a:r>
            <a:r>
              <a:rPr lang="en-US" sz="3100" dirty="0">
                <a:solidFill>
                  <a:schemeClr val="bg1">
                    <a:lumMod val="85000"/>
                  </a:schemeClr>
                </a:solidFill>
              </a:rPr>
              <a:t>Higgs contribution) </a:t>
            </a:r>
            <a:endParaRPr lang="en-US" sz="3100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en-US" sz="2700" dirty="0" smtClean="0">
                <a:solidFill>
                  <a:schemeClr val="bg1">
                    <a:lumMod val="85000"/>
                  </a:schemeClr>
                </a:solidFill>
              </a:rPr>
              <a:t>can </a:t>
            </a:r>
            <a:r>
              <a:rPr lang="en-US" sz="2700" dirty="0">
                <a:solidFill>
                  <a:schemeClr val="bg1">
                    <a:lumMod val="85000"/>
                  </a:schemeClr>
                </a:solidFill>
              </a:rPr>
              <a:t>be measured to 30% (10%) with 300 (3000) </a:t>
            </a:r>
            <a:r>
              <a:rPr lang="en-US" sz="2700" dirty="0" smtClean="0">
                <a:solidFill>
                  <a:schemeClr val="bg1">
                    <a:lumMod val="85000"/>
                  </a:schemeClr>
                </a:solidFill>
              </a:rPr>
              <a:t>fb</a:t>
            </a:r>
            <a:r>
              <a:rPr lang="en-US" sz="2700" baseline="30000" dirty="0" smtClean="0">
                <a:solidFill>
                  <a:schemeClr val="bg1">
                    <a:lumMod val="85000"/>
                  </a:schemeClr>
                </a:solidFill>
              </a:rPr>
              <a:t>-1</a:t>
            </a:r>
          </a:p>
          <a:p>
            <a:endParaRPr lang="en-US" baseline="30000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FFC70D"/>
                </a:solidFill>
              </a:rPr>
              <a:t>If new physics exists: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sensitivity increases by factor of ~ 2 </a:t>
            </a: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(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in terms of scale and coupling reach) between 300 and 3000 fb</a:t>
            </a:r>
            <a:r>
              <a:rPr lang="en-US" sz="2800" baseline="30000" dirty="0">
                <a:solidFill>
                  <a:schemeClr val="bg1">
                    <a:lumMod val="85000"/>
                  </a:schemeClr>
                </a:solidFill>
              </a:rPr>
              <a:t>-1 </a:t>
            </a:r>
            <a:endParaRPr lang="en-US" sz="2800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ct val="120000"/>
              </a:lnSpc>
            </a:pPr>
            <a:endParaRPr lang="en-US" sz="1500" dirty="0">
              <a:solidFill>
                <a:srgbClr val="FFFFFF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C70D"/>
                </a:solidFill>
              </a:rPr>
              <a:t>Hl-LHC is crucial for a sensitive study of EWSB </a:t>
            </a:r>
            <a:r>
              <a:rPr lang="en-US" dirty="0" smtClean="0">
                <a:solidFill>
                  <a:srgbClr val="FFC70D"/>
                </a:solidFill>
              </a:rPr>
              <a:t>dynamics</a:t>
            </a:r>
            <a:endParaRPr lang="en-US" dirty="0">
              <a:solidFill>
                <a:srgbClr val="FFC70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C691D3-1268-BC46-A466-4FE7F8FFD0C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851920" y="908720"/>
            <a:ext cx="4402844" cy="3024336"/>
            <a:chOff x="241164" y="3028690"/>
            <a:chExt cx="4978908" cy="3424646"/>
          </a:xfrm>
        </p:grpSpPr>
        <p:pic>
          <p:nvPicPr>
            <p:cNvPr id="12" name="Picture 11" descr="fig_01a.png"/>
            <p:cNvPicPr preferRelativeResize="0"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164" y="3028690"/>
              <a:ext cx="4978908" cy="342464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1480127" y="5445224"/>
              <a:ext cx="1147657" cy="307777"/>
            </a:xfrm>
            <a:prstGeom prst="rect">
              <a:avLst/>
            </a:prstGeom>
            <a:solidFill>
              <a:srgbClr val="FFFFCC"/>
            </a:solidFill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effectLst/>
                </a:rPr>
                <a:t>Background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15616" y="4581128"/>
              <a:ext cx="1534081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FF"/>
                  </a:solidFill>
                  <a:effectLst/>
                </a:rPr>
                <a:t>SM (with Higgs)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707904" y="4797152"/>
              <a:ext cx="1225879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  <a:effectLst/>
                </a:rPr>
                <a:t>New physics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259632" y="1052736"/>
            <a:ext cx="1841273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C70D"/>
                </a:solidFill>
                <a:effectLst/>
                <a:latin typeface="+mn-lt"/>
              </a:rPr>
              <a:t>VBS  ZZ</a:t>
            </a:r>
            <a:r>
              <a:rPr lang="en-US" b="1" dirty="0" smtClean="0">
                <a:solidFill>
                  <a:srgbClr val="FFC70D"/>
                </a:solidFill>
                <a:effectLst/>
                <a:latin typeface="+mn-lt"/>
                <a:sym typeface="Wingdings"/>
              </a:rPr>
              <a:t> 4l</a:t>
            </a:r>
            <a:endParaRPr lang="en-US" b="1" dirty="0" smtClean="0">
              <a:solidFill>
                <a:srgbClr val="FFC70D"/>
              </a:solidFill>
              <a:effectLst/>
              <a:latin typeface="+mn-lt"/>
            </a:endParaRPr>
          </a:p>
        </p:txBody>
      </p: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1331640" y="1700808"/>
            <a:ext cx="1971281" cy="1392331"/>
            <a:chOff x="6463995" y="104410"/>
            <a:chExt cx="2464101" cy="1740414"/>
          </a:xfrm>
        </p:grpSpPr>
        <p:pic>
          <p:nvPicPr>
            <p:cNvPr id="23" name="Picture 22" descr="Untitled.png"/>
            <p:cNvPicPr preferRelativeResize="0"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3995" y="104410"/>
              <a:ext cx="2428485" cy="174041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4" name="Rectangle 23"/>
            <p:cNvSpPr/>
            <p:nvPr/>
          </p:nvSpPr>
          <p:spPr bwMode="auto">
            <a:xfrm>
              <a:off x="8064000" y="943200"/>
              <a:ext cx="864096" cy="72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1" charset="0"/>
              </a:endParaRPr>
            </a:p>
          </p:txBody>
        </p:sp>
        <p:sp>
          <p:nvSpPr>
            <p:cNvPr id="25" name="Oval 24"/>
            <p:cNvSpPr>
              <a:spLocks noChangeAspect="1"/>
            </p:cNvSpPr>
            <p:nvPr/>
          </p:nvSpPr>
          <p:spPr bwMode="auto">
            <a:xfrm>
              <a:off x="7812360" y="836712"/>
              <a:ext cx="240030" cy="240030"/>
            </a:xfrm>
            <a:prstGeom prst="ellipse">
              <a:avLst/>
            </a:prstGeom>
            <a:pattFill prst="dkDnDiag">
              <a:fgClr>
                <a:srgbClr val="800000"/>
              </a:fgClr>
              <a:bgClr>
                <a:prstClr val="white"/>
              </a:bgClr>
            </a:patt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1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172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44624"/>
            <a:ext cx="7092280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S</a:t>
            </a:r>
            <a:r>
              <a:rPr lang="en-US" sz="4800" dirty="0" smtClean="0"/>
              <a:t>tability </a:t>
            </a:r>
            <a:r>
              <a:rPr lang="en-US" sz="4800" dirty="0"/>
              <a:t>of the Higgs mass 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2700" dirty="0" smtClean="0"/>
              <a:t>(also known as </a:t>
            </a:r>
            <a:r>
              <a:rPr lang="en-US" sz="2700" dirty="0"/>
              <a:t>“naturalness” </a:t>
            </a:r>
            <a:r>
              <a:rPr lang="en-US" sz="2700" dirty="0" smtClean="0"/>
              <a:t>problem)</a:t>
            </a:r>
            <a:endParaRPr lang="en-GB" sz="2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C691D3-1268-BC46-A466-4FE7F8FFD0C6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-36512" y="2492896"/>
            <a:ext cx="9233236" cy="2415173"/>
            <a:chOff x="0" y="2958043"/>
            <a:chExt cx="9233236" cy="2415173"/>
          </a:xfrm>
        </p:grpSpPr>
        <p:sp>
          <p:nvSpPr>
            <p:cNvPr id="24" name="TextBox 23"/>
            <p:cNvSpPr txBox="1"/>
            <p:nvPr/>
          </p:nvSpPr>
          <p:spPr>
            <a:xfrm>
              <a:off x="216024" y="2958043"/>
              <a:ext cx="9017212" cy="113877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effectLst/>
                  <a:latin typeface="+mn-lt"/>
                </a:rPr>
                <a:t>1)</a:t>
              </a:r>
              <a:r>
                <a:rPr lang="en-US" sz="2000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effectLst/>
                  <a:latin typeface="+mn-lt"/>
                </a:rPr>
                <a:t> “Naturalness</a:t>
              </a:r>
              <a:r>
                <a:rPr lang="en-US" sz="1800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effectLst/>
                  <a:latin typeface="+mn-lt"/>
                </a:rPr>
                <a:t>”</a:t>
              </a:r>
              <a:r>
                <a:rPr lang="en-US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effectLst/>
                  <a:latin typeface="+mn-lt"/>
                </a:rPr>
                <a:t>: </a:t>
              </a:r>
              <a:r>
                <a:rPr lang="en-US" sz="2000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effectLst/>
                  <a:latin typeface="+mn-lt"/>
                </a:rPr>
                <a:t>Higgs mass stabilized by new physics that cancel the divergences.</a:t>
              </a:r>
              <a:r>
                <a:rPr lang="en-US" sz="2000" dirty="0" smtClean="0">
                  <a:solidFill>
                    <a:schemeClr val="bg1">
                      <a:lumMod val="85000"/>
                    </a:schemeClr>
                  </a:solidFill>
                  <a:effectLst/>
                  <a:latin typeface="+mn-lt"/>
                </a:rPr>
                <a:t> </a:t>
              </a:r>
            </a:p>
            <a:p>
              <a:r>
                <a:rPr lang="en-US" sz="2000" dirty="0" smtClean="0">
                  <a:solidFill>
                    <a:schemeClr val="bg1">
                      <a:lumMod val="85000"/>
                    </a:schemeClr>
                  </a:solidFill>
                  <a:effectLst/>
                  <a:latin typeface="+mn-lt"/>
                </a:rPr>
                <a:t>     E.g. SUSY: the contribution of the super-symmetric partner of the top (stop) </a:t>
              </a:r>
            </a:p>
            <a:p>
              <a:r>
                <a:rPr lang="en-US" dirty="0">
                  <a:solidFill>
                    <a:schemeClr val="bg1">
                      <a:lumMod val="85000"/>
                    </a:schemeClr>
                  </a:solidFill>
                  <a:effectLst/>
                  <a:sym typeface="Wingdings"/>
                </a:rPr>
                <a:t> </a:t>
              </a:r>
              <a:r>
                <a:rPr lang="en-US" dirty="0" smtClean="0">
                  <a:solidFill>
                    <a:schemeClr val="bg1">
                      <a:lumMod val="85000"/>
                    </a:schemeClr>
                  </a:solidFill>
                  <a:effectLst/>
                  <a:sym typeface="Wingdings"/>
                </a:rPr>
                <a:t>  </a:t>
              </a:r>
              <a:r>
                <a:rPr lang="en-US" sz="2000" dirty="0" smtClean="0">
                  <a:solidFill>
                    <a:schemeClr val="bg1">
                      <a:lumMod val="85000"/>
                    </a:schemeClr>
                  </a:solidFill>
                  <a:effectLst/>
                  <a:latin typeface="+mn-lt"/>
                  <a:sym typeface="Wingdings"/>
                </a:rPr>
                <a:t>gives </a:t>
              </a:r>
              <a:r>
                <a:rPr lang="en-US" sz="2000" dirty="0">
                  <a:solidFill>
                    <a:schemeClr val="bg1">
                      <a:lumMod val="85000"/>
                    </a:schemeClr>
                  </a:solidFill>
                  <a:effectLst/>
                  <a:latin typeface="+mn-lt"/>
                  <a:sym typeface="Wingdings"/>
                </a:rPr>
                <a:t>rise </a:t>
              </a:r>
              <a:r>
                <a:rPr lang="en-US" sz="2000" dirty="0" smtClean="0">
                  <a:solidFill>
                    <a:schemeClr val="bg1">
                      <a:lumMod val="85000"/>
                    </a:schemeClr>
                  </a:solidFill>
                  <a:effectLst/>
                  <a:latin typeface="+mn-lt"/>
                  <a:sym typeface="Wingdings"/>
                </a:rPr>
                <a:t>to </a:t>
              </a:r>
              <a:r>
                <a:rPr lang="en-US" sz="2000" dirty="0">
                  <a:solidFill>
                    <a:schemeClr val="bg1">
                      <a:lumMod val="85000"/>
                    </a:schemeClr>
                  </a:solidFill>
                  <a:effectLst/>
                  <a:latin typeface="+mn-lt"/>
                  <a:sym typeface="Wingdings"/>
                </a:rPr>
                <a:t>the same </a:t>
              </a:r>
              <a:r>
                <a:rPr lang="en-US" sz="2000" dirty="0" smtClean="0">
                  <a:solidFill>
                    <a:schemeClr val="bg1">
                      <a:lumMod val="85000"/>
                    </a:schemeClr>
                  </a:solidFill>
                  <a:effectLst/>
                  <a:latin typeface="+mn-lt"/>
                  <a:sym typeface="Wingdings"/>
                </a:rPr>
                <a:t>contribution </a:t>
              </a:r>
              <a:r>
                <a:rPr lang="en-US" sz="2000" dirty="0">
                  <a:solidFill>
                    <a:schemeClr val="bg1">
                      <a:lumMod val="85000"/>
                    </a:schemeClr>
                  </a:solidFill>
                  <a:effectLst/>
                  <a:latin typeface="+mn-lt"/>
                  <a:sym typeface="Wingdings"/>
                </a:rPr>
                <a:t>with opposite sign </a:t>
              </a:r>
              <a:r>
                <a:rPr lang="en-US" sz="2000" dirty="0" smtClean="0">
                  <a:solidFill>
                    <a:schemeClr val="bg1">
                      <a:lumMod val="85000"/>
                    </a:schemeClr>
                  </a:solidFill>
                  <a:effectLst/>
                  <a:latin typeface="+mn-lt"/>
                  <a:sym typeface="Wingdings"/>
                </a:rPr>
                <a:t> cancellation</a:t>
              </a:r>
              <a:endParaRPr lang="en-US" sz="2000" dirty="0">
                <a:solidFill>
                  <a:schemeClr val="bg1">
                    <a:lumMod val="85000"/>
                  </a:schemeClr>
                </a:solidFill>
                <a:effectLst/>
                <a:latin typeface="+mn-lt"/>
                <a:sym typeface="Wingdings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0" y="3861048"/>
              <a:ext cx="9217024" cy="1512168"/>
              <a:chOff x="0" y="3789040"/>
              <a:chExt cx="9217024" cy="1512168"/>
            </a:xfrm>
          </p:grpSpPr>
          <p:sp>
            <p:nvSpPr>
              <p:cNvPr id="9" name="Rectangle 8"/>
              <p:cNvSpPr/>
              <p:nvPr/>
            </p:nvSpPr>
            <p:spPr bwMode="auto">
              <a:xfrm>
                <a:off x="0" y="3789040"/>
                <a:ext cx="9144000" cy="1512168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1" charset="0"/>
                </a:endParaRPr>
              </a:p>
            </p:txBody>
          </p:sp>
          <p:grpSp>
            <p:nvGrpSpPr>
              <p:cNvPr id="31" name="Group 30"/>
              <p:cNvGrpSpPr/>
              <p:nvPr/>
            </p:nvGrpSpPr>
            <p:grpSpPr>
              <a:xfrm>
                <a:off x="82104" y="4110171"/>
                <a:ext cx="5318496" cy="920435"/>
                <a:chOff x="107504" y="4326195"/>
                <a:chExt cx="5318496" cy="920435"/>
              </a:xfrm>
            </p:grpSpPr>
            <p:pic>
              <p:nvPicPr>
                <p:cNvPr id="25" name="Picture 24" descr="higgs.png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504" y="4326195"/>
                  <a:ext cx="2547958" cy="908243"/>
                </a:xfrm>
                <a:prstGeom prst="rect">
                  <a:avLst/>
                </a:prstGeom>
                <a:ln>
                  <a:solidFill>
                    <a:srgbClr val="000000"/>
                  </a:solidFill>
                </a:ln>
              </p:spPr>
            </p:pic>
            <p:cxnSp>
              <p:nvCxnSpPr>
                <p:cNvPr id="28" name="Straight Connector 27"/>
                <p:cNvCxnSpPr/>
                <p:nvPr/>
              </p:nvCxnSpPr>
              <p:spPr bwMode="auto">
                <a:xfrm>
                  <a:off x="2725192" y="4725144"/>
                  <a:ext cx="252028" cy="0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pic>
              <p:nvPicPr>
                <p:cNvPr id="29" name="Picture 28" descr="stop.png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24336" y="4326195"/>
                  <a:ext cx="2401664" cy="920435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</p:grpSp>
          <p:sp>
            <p:nvSpPr>
              <p:cNvPr id="30" name="TextBox 29"/>
              <p:cNvSpPr txBox="1"/>
              <p:nvPr/>
            </p:nvSpPr>
            <p:spPr>
              <a:xfrm>
                <a:off x="5437112" y="4041065"/>
                <a:ext cx="3779912" cy="1077218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effectLst/>
                    <a:latin typeface="+mn-lt"/>
                  </a:rPr>
                  <a:t>BUT: </a:t>
                </a:r>
                <a:r>
                  <a:rPr lang="en-US" sz="1600" dirty="0" smtClean="0">
                    <a:effectLst/>
                    <a:latin typeface="+mn-lt"/>
                  </a:rPr>
                  <a:t>cancellation only works if  stop </a:t>
                </a:r>
                <a:r>
                  <a:rPr lang="en-US" sz="1600" dirty="0">
                    <a:effectLst/>
                    <a:latin typeface="+mn-lt"/>
                  </a:rPr>
                  <a:t>mass </a:t>
                </a:r>
                <a:endParaRPr lang="en-US" sz="1600" dirty="0" smtClean="0">
                  <a:effectLst/>
                  <a:latin typeface="+mn-lt"/>
                </a:endParaRPr>
              </a:p>
              <a:p>
                <a:r>
                  <a:rPr lang="en-US" sz="1600" dirty="0" smtClean="0">
                    <a:effectLst/>
                    <a:latin typeface="+mn-lt"/>
                  </a:rPr>
                  <a:t>            not </a:t>
                </a:r>
                <a:r>
                  <a:rPr lang="en-US" sz="1600" dirty="0">
                    <a:effectLst/>
                    <a:latin typeface="+mn-lt"/>
                  </a:rPr>
                  <a:t>much </a:t>
                </a:r>
                <a:r>
                  <a:rPr lang="en-US" sz="1600" dirty="0" smtClean="0">
                    <a:effectLst/>
                    <a:latin typeface="+mn-lt"/>
                  </a:rPr>
                  <a:t>larger than top mass </a:t>
                </a:r>
              </a:p>
              <a:p>
                <a:pPr marL="285750" indent="-285750">
                  <a:buFont typeface="Wingdings" pitchFamily="2" charset="2"/>
                  <a:buChar char="à"/>
                </a:pPr>
                <a:r>
                  <a:rPr lang="en-US" sz="1600" dirty="0" smtClean="0">
                    <a:effectLst/>
                    <a:latin typeface="+mn-lt"/>
                    <a:sym typeface="Wingdings"/>
                  </a:rPr>
                  <a:t>this is one of most compelling </a:t>
                </a:r>
              </a:p>
              <a:p>
                <a:r>
                  <a:rPr lang="en-US" sz="1600" dirty="0" smtClean="0">
                    <a:effectLst/>
                    <a:latin typeface="+mn-lt"/>
                    <a:sym typeface="Wingdings"/>
                  </a:rPr>
                  <a:t>       motivations for SUSY at the </a:t>
                </a:r>
                <a:r>
                  <a:rPr lang="en-US" sz="1600" dirty="0" err="1" smtClean="0">
                    <a:effectLst/>
                    <a:latin typeface="+mn-lt"/>
                    <a:sym typeface="Wingdings"/>
                  </a:rPr>
                  <a:t>TeV</a:t>
                </a:r>
                <a:r>
                  <a:rPr lang="en-US" sz="1600" dirty="0" smtClean="0">
                    <a:effectLst/>
                    <a:latin typeface="+mn-lt"/>
                    <a:sym typeface="Wingdings"/>
                  </a:rPr>
                  <a:t> scale</a:t>
                </a:r>
                <a:endParaRPr lang="en-US" sz="1600" dirty="0">
                  <a:effectLst/>
                  <a:latin typeface="+mn-lt"/>
                </a:endParaRPr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-36512" y="980728"/>
            <a:ext cx="9417963" cy="1512168"/>
            <a:chOff x="-73024" y="692696"/>
            <a:chExt cx="9417963" cy="1512168"/>
          </a:xfrm>
          <a:noFill/>
        </p:grpSpPr>
        <p:sp>
          <p:nvSpPr>
            <p:cNvPr id="14" name="Rectangle 13"/>
            <p:cNvSpPr/>
            <p:nvPr/>
          </p:nvSpPr>
          <p:spPr bwMode="auto">
            <a:xfrm>
              <a:off x="35496" y="692696"/>
              <a:ext cx="9036496" cy="1512168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1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402813" y="1124744"/>
              <a:ext cx="4575291" cy="92333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effectLst/>
                  <a:latin typeface="+mn-lt"/>
                </a:rPr>
                <a:t>Mostly small, except top contribution: ~ m</a:t>
              </a:r>
              <a:r>
                <a:rPr lang="en-US" sz="1800" baseline="-25000" dirty="0" smtClean="0">
                  <a:effectLst/>
                  <a:latin typeface="+mn-lt"/>
                </a:rPr>
                <a:t>t</a:t>
              </a:r>
              <a:r>
                <a:rPr lang="en-US" sz="1800" baseline="30000" dirty="0" smtClean="0">
                  <a:effectLst/>
                  <a:latin typeface="+mn-lt"/>
                </a:rPr>
                <a:t>2</a:t>
              </a:r>
              <a:r>
                <a:rPr lang="en-US" sz="1800" dirty="0" smtClean="0">
                  <a:effectLst/>
                  <a:latin typeface="+mn-lt"/>
                  <a:ea typeface="Lucida Grande"/>
                  <a:cs typeface="Lucida Grande"/>
                </a:rPr>
                <a:t>Λ</a:t>
              </a:r>
              <a:r>
                <a:rPr lang="en-US" sz="1800" baseline="30000" dirty="0" smtClean="0">
                  <a:effectLst/>
                  <a:latin typeface="+mn-lt"/>
                </a:rPr>
                <a:t>2 </a:t>
              </a:r>
            </a:p>
            <a:p>
              <a:r>
                <a:rPr lang="en-US" sz="1800" dirty="0">
                  <a:effectLst/>
                  <a:latin typeface="+mn-lt"/>
                  <a:ea typeface="Lucida Grande"/>
                  <a:cs typeface="Lucida Grande"/>
                </a:rPr>
                <a:t>Λ</a:t>
              </a:r>
              <a:r>
                <a:rPr lang="en-US" sz="1800" baseline="30000" dirty="0">
                  <a:effectLst/>
                  <a:latin typeface="+mn-lt"/>
                </a:rPr>
                <a:t>2 </a:t>
              </a:r>
              <a:r>
                <a:rPr lang="en-US" sz="1800" dirty="0" smtClean="0">
                  <a:effectLst/>
                  <a:latin typeface="+mn-lt"/>
                </a:rPr>
                <a:t>= energy </a:t>
              </a:r>
              <a:r>
                <a:rPr lang="en-US" sz="1800" dirty="0">
                  <a:effectLst/>
                  <a:latin typeface="+mn-lt"/>
                </a:rPr>
                <a:t>scale up to </a:t>
              </a:r>
              <a:r>
                <a:rPr lang="en-US" sz="1800" dirty="0" smtClean="0">
                  <a:effectLst/>
                  <a:latin typeface="+mn-lt"/>
                </a:rPr>
                <a:t>which </a:t>
              </a:r>
              <a:r>
                <a:rPr lang="en-US" sz="1800" dirty="0">
                  <a:effectLst/>
                  <a:latin typeface="+mn-lt"/>
                </a:rPr>
                <a:t>the SM </a:t>
              </a:r>
              <a:r>
                <a:rPr lang="en-US" sz="1800" dirty="0" smtClean="0">
                  <a:effectLst/>
                  <a:latin typeface="+mn-lt"/>
                </a:rPr>
                <a:t>is valid </a:t>
              </a:r>
            </a:p>
            <a:p>
              <a:r>
                <a:rPr lang="en-US" sz="1800" dirty="0" smtClean="0">
                  <a:effectLst/>
                  <a:latin typeface="+mn-lt"/>
                </a:rPr>
                <a:t>(or, equivalently, new physics  sets in)</a:t>
              </a:r>
              <a:endParaRPr lang="en-US" sz="1800" dirty="0">
                <a:effectLst/>
                <a:latin typeface="+mn-lt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090445" y="1628800"/>
              <a:ext cx="360040" cy="144016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1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-73024" y="764704"/>
              <a:ext cx="9417963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>
                      <a:lumMod val="85000"/>
                    </a:schemeClr>
                  </a:solidFill>
                  <a:latin typeface="+mn-lt"/>
                </a:rPr>
                <a:t>I</a:t>
              </a:r>
              <a:r>
                <a:rPr lang="en-US" sz="2000" dirty="0" smtClean="0">
                  <a:solidFill>
                    <a:schemeClr val="bg1">
                      <a:lumMod val="85000"/>
                    </a:schemeClr>
                  </a:solidFill>
                  <a:effectLst/>
                  <a:latin typeface="+mn-lt"/>
                </a:rPr>
                <a:t>n quantum mechanics, the Higgs mass receives radiative corrections, </a:t>
              </a:r>
              <a:r>
                <a:rPr lang="en-US" sz="2000" dirty="0">
                  <a:solidFill>
                    <a:schemeClr val="bg1">
                      <a:lumMod val="85000"/>
                    </a:schemeClr>
                  </a:solidFill>
                  <a:latin typeface="+mn-lt"/>
                </a:rPr>
                <a:t>a</a:t>
              </a:r>
              <a:r>
                <a:rPr lang="en-US" sz="2000" dirty="0" smtClean="0">
                  <a:solidFill>
                    <a:schemeClr val="bg1">
                      <a:lumMod val="85000"/>
                    </a:schemeClr>
                  </a:solidFill>
                  <a:latin typeface="+mn-lt"/>
                </a:rPr>
                <a:t>s other particles </a:t>
              </a:r>
              <a:endParaRPr lang="en-US" sz="2000" dirty="0" smtClean="0">
                <a:solidFill>
                  <a:schemeClr val="bg1">
                    <a:lumMod val="85000"/>
                  </a:schemeClr>
                </a:solidFill>
                <a:effectLst/>
                <a:latin typeface="+mn-lt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36039" y="2204864"/>
            <a:ext cx="201176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70D"/>
                </a:solidFill>
                <a:latin typeface="+mn-lt"/>
              </a:rPr>
              <a:t>Two </a:t>
            </a:r>
            <a:r>
              <a:rPr lang="en-US" dirty="0" smtClean="0">
                <a:solidFill>
                  <a:srgbClr val="FFC70D"/>
                </a:solidFill>
                <a:effectLst/>
                <a:latin typeface="+mn-lt"/>
              </a:rPr>
              <a:t>solutions: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79512" y="4761146"/>
            <a:ext cx="9289032" cy="1679416"/>
            <a:chOff x="118122" y="5373216"/>
            <a:chExt cx="9289032" cy="1679416"/>
          </a:xfrm>
        </p:grpSpPr>
        <p:sp>
          <p:nvSpPr>
            <p:cNvPr id="32" name="TextBox 31"/>
            <p:cNvSpPr txBox="1"/>
            <p:nvPr/>
          </p:nvSpPr>
          <p:spPr>
            <a:xfrm>
              <a:off x="442666" y="6129302"/>
              <a:ext cx="8964488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  <a:effectLst/>
                  <a:latin typeface="+mn-lt"/>
                  <a:sym typeface="Wingdings"/>
                </a:rPr>
                <a:t>E.g. </a:t>
              </a:r>
              <a:r>
                <a:rPr lang="en-US" sz="1800" dirty="0" err="1" smtClean="0">
                  <a:solidFill>
                    <a:schemeClr val="bg1"/>
                  </a:solidFill>
                  <a:effectLst/>
                  <a:latin typeface="+mn-lt"/>
                  <a:sym typeface="Wingdings"/>
                </a:rPr>
                <a:t>Λ</a:t>
              </a:r>
              <a:r>
                <a:rPr lang="en-US" sz="1800" dirty="0" smtClean="0">
                  <a:solidFill>
                    <a:schemeClr val="bg1"/>
                  </a:solidFill>
                  <a:effectLst/>
                  <a:latin typeface="+mn-lt"/>
                  <a:sym typeface="Wingdings"/>
                </a:rPr>
                <a:t>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+mn-lt"/>
                  <a:sym typeface="Wingdings"/>
                </a:rPr>
                <a:t>= 10 </a:t>
              </a:r>
              <a:r>
                <a:rPr lang="en-US" sz="1800" dirty="0" err="1" smtClean="0">
                  <a:solidFill>
                    <a:schemeClr val="bg1"/>
                  </a:solidFill>
                  <a:effectLst/>
                  <a:latin typeface="+mn-lt"/>
                  <a:sym typeface="Wingdings"/>
                </a:rPr>
                <a:t>TeV</a:t>
              </a:r>
              <a:r>
                <a:rPr lang="en-US" sz="1800" dirty="0" smtClean="0">
                  <a:solidFill>
                    <a:schemeClr val="bg1"/>
                  </a:solidFill>
                  <a:effectLst/>
                  <a:latin typeface="+mn-lt"/>
                  <a:sym typeface="Wingdings"/>
                </a:rPr>
                <a:t> 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+mn-lt"/>
                  <a:sym typeface="Wingdings"/>
                </a:rPr>
                <a:t>M</a:t>
              </a:r>
              <a:r>
                <a:rPr lang="en-US" sz="1800" baseline="30000" dirty="0">
                  <a:solidFill>
                    <a:schemeClr val="bg1"/>
                  </a:solidFill>
                  <a:effectLst/>
                  <a:latin typeface="+mn-lt"/>
                  <a:sym typeface="Wingdings"/>
                </a:rPr>
                <a:t>2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+mn-lt"/>
                  <a:sym typeface="Wingdings"/>
                </a:rPr>
                <a:t>(rad.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+mn-lt"/>
                  <a:sym typeface="Wingdings"/>
                </a:rPr>
                <a:t>corr</a:t>
              </a:r>
              <a:r>
                <a:rPr lang="en-US" sz="1800" dirty="0" smtClean="0">
                  <a:solidFill>
                    <a:schemeClr val="bg1"/>
                  </a:solidFill>
                  <a:effectLst/>
                  <a:latin typeface="+mn-lt"/>
                  <a:sym typeface="Wingdings"/>
                </a:rPr>
                <a:t>) = 8265625 GeV</a:t>
              </a:r>
              <a:r>
                <a:rPr lang="en-US" sz="1800" baseline="30000" dirty="0" smtClean="0">
                  <a:solidFill>
                    <a:schemeClr val="bg1"/>
                  </a:solidFill>
                  <a:effectLst/>
                  <a:latin typeface="+mn-lt"/>
                  <a:sym typeface="Wingdings"/>
                </a:rPr>
                <a:t>2 </a:t>
              </a:r>
            </a:p>
            <a:p>
              <a:r>
                <a:rPr lang="en-US" sz="1800" dirty="0" smtClean="0">
                  <a:solidFill>
                    <a:schemeClr val="bg1"/>
                  </a:solidFill>
                  <a:effectLst/>
                  <a:latin typeface="+mn-lt"/>
                  <a:sym typeface="Wingdings"/>
                </a:rPr>
                <a:t>	       need fine-tuned M</a:t>
              </a:r>
              <a:r>
                <a:rPr lang="en-US" sz="1800" baseline="-25000" dirty="0" smtClean="0">
                  <a:solidFill>
                    <a:schemeClr val="bg1"/>
                  </a:solidFill>
                  <a:effectLst/>
                  <a:latin typeface="+mn-lt"/>
                  <a:sym typeface="Wingdings"/>
                </a:rPr>
                <a:t>bare</a:t>
              </a:r>
              <a:r>
                <a:rPr lang="en-US" sz="1800" baseline="30000" dirty="0" smtClean="0">
                  <a:solidFill>
                    <a:schemeClr val="bg1"/>
                  </a:solidFill>
                  <a:effectLst/>
                  <a:latin typeface="+mn-lt"/>
                  <a:sym typeface="Wingdings"/>
                </a:rPr>
                <a:t>2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+mn-lt"/>
                  <a:sym typeface="Wingdings"/>
                </a:rPr>
                <a:t>= </a:t>
              </a:r>
              <a:r>
                <a:rPr lang="en-US" sz="1800" dirty="0" smtClean="0">
                  <a:solidFill>
                    <a:schemeClr val="bg1"/>
                  </a:solidFill>
                  <a:effectLst/>
                  <a:latin typeface="+mn-lt"/>
                  <a:sym typeface="Wingdings"/>
                </a:rPr>
                <a:t>8281250 GeV</a:t>
              </a:r>
              <a:r>
                <a:rPr lang="en-US" sz="1800" baseline="30000" dirty="0" smtClean="0">
                  <a:solidFill>
                    <a:schemeClr val="bg1"/>
                  </a:solidFill>
                  <a:effectLst/>
                  <a:latin typeface="+mn-lt"/>
                  <a:sym typeface="Wingdings"/>
                </a:rPr>
                <a:t>2 </a:t>
              </a:r>
              <a:r>
                <a:rPr lang="en-US" sz="1800" dirty="0" smtClean="0">
                  <a:solidFill>
                    <a:schemeClr val="bg1"/>
                  </a:solidFill>
                  <a:effectLst/>
                  <a:latin typeface="+mn-lt"/>
                  <a:sym typeface="Wingdings"/>
                </a:rPr>
                <a:t> to get M</a:t>
              </a:r>
              <a:r>
                <a:rPr lang="en-US" sz="1800" baseline="-25000" dirty="0" smtClean="0">
                  <a:solidFill>
                    <a:schemeClr val="bg1"/>
                  </a:solidFill>
                  <a:effectLst/>
                  <a:latin typeface="+mn-lt"/>
                  <a:sym typeface="Wingdings"/>
                </a:rPr>
                <a:t>H</a:t>
              </a:r>
              <a:r>
                <a:rPr lang="en-US" sz="1800" baseline="30000" dirty="0" smtClean="0">
                  <a:solidFill>
                    <a:schemeClr val="bg1"/>
                  </a:solidFill>
                  <a:effectLst/>
                  <a:latin typeface="+mn-lt"/>
                  <a:sym typeface="Wingdings"/>
                </a:rPr>
                <a:t>2</a:t>
              </a:r>
              <a:r>
                <a:rPr lang="en-US" sz="1800" dirty="0" smtClean="0">
                  <a:solidFill>
                    <a:schemeClr val="bg1"/>
                  </a:solidFill>
                  <a:effectLst/>
                  <a:latin typeface="+mn-lt"/>
                  <a:sym typeface="Wingdings"/>
                </a:rPr>
                <a:t>= (125 </a:t>
              </a:r>
              <a:r>
                <a:rPr lang="en-US" sz="1800" dirty="0" err="1" smtClean="0">
                  <a:solidFill>
                    <a:schemeClr val="bg1"/>
                  </a:solidFill>
                  <a:effectLst/>
                  <a:latin typeface="+mn-lt"/>
                  <a:sym typeface="Wingdings"/>
                </a:rPr>
                <a:t>GeV</a:t>
              </a:r>
              <a:r>
                <a:rPr lang="en-US" sz="1800" dirty="0" smtClean="0">
                  <a:solidFill>
                    <a:schemeClr val="bg1"/>
                  </a:solidFill>
                  <a:effectLst/>
                  <a:latin typeface="+mn-lt"/>
                  <a:sym typeface="Wingdings"/>
                </a:rPr>
                <a:t>)</a:t>
              </a:r>
              <a:r>
                <a:rPr lang="en-US" sz="1800" baseline="30000" dirty="0" smtClean="0">
                  <a:solidFill>
                    <a:schemeClr val="bg1"/>
                  </a:solidFill>
                  <a:effectLst/>
                  <a:latin typeface="+mn-lt"/>
                  <a:sym typeface="Wingdings"/>
                </a:rPr>
                <a:t>2</a:t>
              </a:r>
              <a:r>
                <a:rPr lang="en-US" sz="1800" dirty="0" smtClean="0">
                  <a:solidFill>
                    <a:schemeClr val="bg1"/>
                  </a:solidFill>
                  <a:effectLst/>
                  <a:latin typeface="+mn-lt"/>
                  <a:sym typeface="Wingdings"/>
                </a:rPr>
                <a:t> = 15262 GeV</a:t>
              </a:r>
              <a:r>
                <a:rPr lang="en-US" sz="1800" baseline="30000" dirty="0" smtClean="0">
                  <a:solidFill>
                    <a:schemeClr val="bg1"/>
                  </a:solidFill>
                  <a:effectLst/>
                  <a:latin typeface="+mn-lt"/>
                  <a:sym typeface="Wingdings"/>
                </a:rPr>
                <a:t>2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+mn-lt"/>
                  <a:sym typeface="Wingdings"/>
                </a:rPr>
                <a:t> </a:t>
              </a:r>
              <a:endParaRPr lang="en-US" sz="1800" dirty="0" smtClean="0">
                <a:solidFill>
                  <a:schemeClr val="bg1"/>
                </a:solidFill>
                <a:effectLst/>
                <a:latin typeface="+mn-lt"/>
                <a:sym typeface="Wingdings"/>
              </a:endParaRPr>
            </a:p>
            <a:p>
              <a:r>
                <a:rPr lang="en-US" sz="1800" dirty="0" smtClean="0">
                  <a:solidFill>
                    <a:schemeClr val="bg1"/>
                  </a:solidFill>
                  <a:effectLst/>
                  <a:latin typeface="+mn-lt"/>
                  <a:sym typeface="Wingdings"/>
                </a:rPr>
                <a:t>         Λ= 10</a:t>
              </a:r>
              <a:r>
                <a:rPr lang="en-US" sz="1800" baseline="30000" dirty="0" smtClean="0">
                  <a:solidFill>
                    <a:schemeClr val="bg1"/>
                  </a:solidFill>
                  <a:effectLst/>
                  <a:latin typeface="+mn-lt"/>
                  <a:sym typeface="Wingdings"/>
                </a:rPr>
                <a:t>19</a:t>
              </a:r>
              <a:r>
                <a:rPr lang="en-US" sz="1800" dirty="0" smtClean="0">
                  <a:solidFill>
                    <a:schemeClr val="bg1"/>
                  </a:solidFill>
                  <a:effectLst/>
                  <a:latin typeface="+mn-lt"/>
                  <a:sym typeface="Wingdings"/>
                </a:rPr>
                <a:t> </a:t>
              </a:r>
              <a:r>
                <a:rPr lang="en-US" sz="1800" dirty="0" err="1" smtClean="0">
                  <a:solidFill>
                    <a:schemeClr val="bg1"/>
                  </a:solidFill>
                  <a:effectLst/>
                  <a:latin typeface="+mn-lt"/>
                  <a:sym typeface="Wingdings"/>
                </a:rPr>
                <a:t>GeV</a:t>
              </a:r>
              <a:r>
                <a:rPr lang="en-US" sz="1800" dirty="0" smtClean="0">
                  <a:solidFill>
                    <a:schemeClr val="bg1"/>
                  </a:solidFill>
                  <a:effectLst/>
                  <a:latin typeface="+mn-lt"/>
                  <a:sym typeface="Wingdings"/>
                </a:rPr>
                <a:t>  need fine tuning of </a:t>
              </a:r>
              <a:r>
                <a:rPr lang="en-US" sz="1800" dirty="0" err="1" smtClean="0">
                  <a:solidFill>
                    <a:schemeClr val="bg1"/>
                  </a:solidFill>
                  <a:effectLst/>
                  <a:latin typeface="+mn-lt"/>
                  <a:sym typeface="Wingdings"/>
                </a:rPr>
                <a:t>M</a:t>
              </a:r>
              <a:r>
                <a:rPr lang="en-US" sz="1800" baseline="-25000" dirty="0" err="1" smtClean="0">
                  <a:solidFill>
                    <a:schemeClr val="bg1"/>
                  </a:solidFill>
                  <a:effectLst/>
                  <a:latin typeface="+mn-lt"/>
                  <a:sym typeface="Wingdings"/>
                </a:rPr>
                <a:t>bare</a:t>
              </a:r>
              <a:r>
                <a:rPr lang="en-US" sz="1800" dirty="0" smtClean="0">
                  <a:solidFill>
                    <a:schemeClr val="bg1"/>
                  </a:solidFill>
                  <a:effectLst/>
                  <a:latin typeface="+mn-lt"/>
                  <a:sym typeface="Wingdings"/>
                </a:rPr>
                <a:t> to the </a:t>
              </a:r>
              <a:r>
                <a:rPr lang="en-US" sz="1400" dirty="0" smtClean="0">
                  <a:solidFill>
                    <a:schemeClr val="bg1"/>
                  </a:solidFill>
                  <a:effectLst/>
                  <a:latin typeface="+mn-lt"/>
                  <a:sym typeface="Wingdings"/>
                </a:rPr>
                <a:t>33rd</a:t>
              </a:r>
              <a:r>
                <a:rPr lang="en-US" sz="1800" dirty="0" smtClean="0">
                  <a:solidFill>
                    <a:schemeClr val="bg1"/>
                  </a:solidFill>
                  <a:effectLst/>
                  <a:latin typeface="+mn-lt"/>
                  <a:sym typeface="Wingdings"/>
                </a:rPr>
                <a:t> digit !!  UNNATURAL</a:t>
              </a:r>
              <a:endParaRPr lang="en-US" sz="1800" dirty="0" smtClean="0"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18122" y="5373216"/>
              <a:ext cx="8746305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effectLst/>
                  <a:latin typeface="+mn-lt"/>
                </a:rPr>
                <a:t>2) “Fine tuning”: the bare mass cancels the radiative corrections</a:t>
              </a:r>
              <a:r>
                <a:rPr lang="en-US" sz="2000" dirty="0" smtClean="0">
                  <a:solidFill>
                    <a:schemeClr val="bg1">
                      <a:lumMod val="85000"/>
                    </a:schemeClr>
                  </a:solidFill>
                  <a:effectLst/>
                  <a:latin typeface="+mn-lt"/>
                </a:rPr>
                <a:t> </a:t>
              </a:r>
              <a:r>
                <a:rPr lang="en-US" sz="2000" dirty="0" smtClean="0">
                  <a:solidFill>
                    <a:schemeClr val="bg1">
                      <a:lumMod val="85000"/>
                    </a:schemeClr>
                  </a:solidFill>
                  <a:effectLst/>
                  <a:latin typeface="+mn-lt"/>
                  <a:sym typeface="Wingdings"/>
                </a:rPr>
                <a:t> this becomes </a:t>
              </a:r>
            </a:p>
            <a:p>
              <a:r>
                <a:rPr lang="en-US" sz="2000" dirty="0" smtClean="0">
                  <a:solidFill>
                    <a:schemeClr val="bg1">
                      <a:lumMod val="85000"/>
                    </a:schemeClr>
                  </a:solidFill>
                  <a:effectLst/>
                  <a:latin typeface="+mn-lt"/>
                  <a:sym typeface="Wingdings"/>
                </a:rPr>
                <a:t>     more and more ‘</a:t>
              </a:r>
              <a:r>
                <a:rPr lang="en-US" sz="2000" dirty="0" smtClean="0">
                  <a:solidFill>
                    <a:schemeClr val="bg1">
                      <a:lumMod val="85000"/>
                    </a:schemeClr>
                  </a:solidFill>
                  <a:latin typeface="+mn-lt"/>
                  <a:sym typeface="Wingdings"/>
                </a:rPr>
                <a:t>tuned’</a:t>
              </a:r>
              <a:r>
                <a:rPr lang="en-US" sz="2000" dirty="0" smtClean="0">
                  <a:solidFill>
                    <a:schemeClr val="bg1">
                      <a:lumMod val="85000"/>
                    </a:schemeClr>
                  </a:solidFill>
                  <a:effectLst/>
                  <a:latin typeface="+mn-lt"/>
                  <a:sym typeface="Wingdings"/>
                </a:rPr>
                <a:t> the higher the scale Λ</a:t>
              </a:r>
              <a:r>
                <a:rPr lang="en-US" sz="2000" dirty="0">
                  <a:solidFill>
                    <a:schemeClr val="bg1">
                      <a:lumMod val="85000"/>
                    </a:schemeClr>
                  </a:solidFill>
                  <a:effectLst/>
                  <a:latin typeface="+mn-lt"/>
                  <a:sym typeface="Wingdings"/>
                </a:rPr>
                <a:t> </a:t>
              </a:r>
              <a:r>
                <a:rPr lang="en-US" sz="2000" dirty="0" smtClean="0">
                  <a:solidFill>
                    <a:schemeClr val="bg1">
                      <a:lumMod val="85000"/>
                    </a:schemeClr>
                  </a:solidFill>
                  <a:effectLst/>
                  <a:latin typeface="+mn-lt"/>
                  <a:sym typeface="Wingdings"/>
                </a:rPr>
                <a:t>up to which SM is valid (w/o </a:t>
              </a:r>
              <a:r>
                <a:rPr lang="en-US" sz="2000" dirty="0" smtClean="0">
                  <a:solidFill>
                    <a:schemeClr val="bg1">
                      <a:lumMod val="85000"/>
                    </a:schemeClr>
                  </a:solidFill>
                  <a:latin typeface="+mn-lt"/>
                  <a:sym typeface="Wingdings"/>
                </a:rPr>
                <a:t>NP</a:t>
              </a:r>
              <a:r>
                <a:rPr lang="en-US" sz="2000" dirty="0" smtClean="0">
                  <a:solidFill>
                    <a:schemeClr val="bg1">
                      <a:lumMod val="85000"/>
                    </a:schemeClr>
                  </a:solidFill>
                  <a:effectLst/>
                  <a:latin typeface="+mn-lt"/>
                  <a:sym typeface="Wingdings"/>
                </a:rPr>
                <a:t>)</a:t>
              </a:r>
            </a:p>
          </p:txBody>
        </p:sp>
      </p:grpSp>
      <p:pic>
        <p:nvPicPr>
          <p:cNvPr id="34" name="Picture 33" descr="Untitled.png"/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" y="1493006"/>
            <a:ext cx="4151293" cy="78386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5" name="TextBox 34"/>
          <p:cNvSpPr txBox="1"/>
          <p:nvPr/>
        </p:nvSpPr>
        <p:spPr>
          <a:xfrm>
            <a:off x="1054949" y="1984484"/>
            <a:ext cx="54031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>
                <a:effectLst/>
              </a:rPr>
              <a:t>bare</a:t>
            </a:r>
          </a:p>
        </p:txBody>
      </p:sp>
      <p:sp>
        <p:nvSpPr>
          <p:cNvPr id="36" name="Rectangle 35"/>
          <p:cNvSpPr/>
          <p:nvPr/>
        </p:nvSpPr>
        <p:spPr bwMode="auto">
          <a:xfrm>
            <a:off x="1126957" y="1916832"/>
            <a:ext cx="360040" cy="144016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194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5" grpId="0"/>
      <p:bldP spid="3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04" y="116632"/>
            <a:ext cx="7966660" cy="6812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Motivations to search </a:t>
            </a:r>
            <a:r>
              <a:rPr lang="en-US" dirty="0"/>
              <a:t>for </a:t>
            </a:r>
            <a:r>
              <a:rPr lang="en-US" dirty="0" smtClean="0"/>
              <a:t>SUSY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980728"/>
            <a:ext cx="8758748" cy="5256584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From Naturalness, expect </a:t>
            </a:r>
            <a:r>
              <a:rPr lang="en-US" sz="2800" dirty="0" err="1"/>
              <a:t>higgsinos</a:t>
            </a:r>
            <a:r>
              <a:rPr lang="en-US" sz="2800" dirty="0"/>
              <a:t> (SUSY partners of </a:t>
            </a:r>
            <a:r>
              <a:rPr lang="en-US" sz="2800" dirty="0" smtClean="0"/>
              <a:t>Higgs bosons</a:t>
            </a:r>
            <a:r>
              <a:rPr lang="en-US" sz="2800" dirty="0"/>
              <a:t>) with masses of less than a few hundred </a:t>
            </a:r>
            <a:r>
              <a:rPr lang="en-US" sz="2800" dirty="0" smtClean="0"/>
              <a:t>GeV</a:t>
            </a:r>
          </a:p>
          <a:p>
            <a:endParaRPr lang="en-US" sz="2800" dirty="0" smtClean="0"/>
          </a:p>
          <a:p>
            <a:r>
              <a:rPr lang="en-US" sz="2800" dirty="0"/>
              <a:t>Weakly Interacting Massive Particles (WIMPs) are a </a:t>
            </a:r>
            <a:r>
              <a:rPr lang="en-US" sz="2800" dirty="0" smtClean="0"/>
              <a:t>popular </a:t>
            </a:r>
            <a:r>
              <a:rPr lang="en-GB" sz="2800" dirty="0" smtClean="0"/>
              <a:t>hypothesis </a:t>
            </a:r>
            <a:r>
              <a:rPr lang="en-GB" sz="2800" dirty="0"/>
              <a:t>for Dark </a:t>
            </a:r>
            <a:r>
              <a:rPr lang="en-GB" sz="2800" dirty="0" smtClean="0"/>
              <a:t>Matter</a:t>
            </a:r>
          </a:p>
          <a:p>
            <a:pPr lvl="1"/>
            <a:r>
              <a:rPr lang="en-US" sz="2400" dirty="0" smtClean="0"/>
              <a:t>In </a:t>
            </a:r>
            <a:r>
              <a:rPr lang="en-US" sz="2400" dirty="0"/>
              <a:t>R-parity conserving SUSY, the lightest </a:t>
            </a:r>
            <a:r>
              <a:rPr lang="en-US" sz="2400" dirty="0" err="1"/>
              <a:t>neutralino</a:t>
            </a:r>
            <a:r>
              <a:rPr lang="en-US" sz="2400" dirty="0"/>
              <a:t> is a </a:t>
            </a:r>
            <a:r>
              <a:rPr lang="en-US" sz="2400" dirty="0" smtClean="0"/>
              <a:t>potential candidate </a:t>
            </a:r>
            <a:r>
              <a:rPr lang="en-US" sz="2400" dirty="0"/>
              <a:t>if it is the Lightest Supersymmetric Particle (LSP)</a:t>
            </a:r>
          </a:p>
          <a:p>
            <a:pPr lvl="1"/>
            <a:r>
              <a:rPr lang="en-US" sz="2400" dirty="0" smtClean="0"/>
              <a:t>Mass </a:t>
            </a:r>
            <a:r>
              <a:rPr lang="en-US" sz="2400" dirty="0"/>
              <a:t>near electroweak scale → potentially see at </a:t>
            </a:r>
            <a:r>
              <a:rPr lang="en-US" sz="2400" dirty="0" smtClean="0"/>
              <a:t>LHC</a:t>
            </a:r>
          </a:p>
          <a:p>
            <a:pPr lvl="1"/>
            <a:endParaRPr lang="en-US" sz="2400" dirty="0" smtClean="0"/>
          </a:p>
          <a:p>
            <a:r>
              <a:rPr lang="en-US" sz="2800" dirty="0"/>
              <a:t>Electroweak </a:t>
            </a:r>
            <a:r>
              <a:rPr lang="en-US" sz="2800" dirty="0" smtClean="0"/>
              <a:t>SUSY production </a:t>
            </a:r>
            <a:r>
              <a:rPr lang="en-US" sz="2800" dirty="0"/>
              <a:t>may dominate if all </a:t>
            </a:r>
            <a:r>
              <a:rPr lang="en-US" sz="2800" dirty="0" smtClean="0"/>
              <a:t>strongly-coupled SUSY </a:t>
            </a:r>
            <a:r>
              <a:rPr lang="en-US" sz="2800" dirty="0"/>
              <a:t>partners are too heavy to be produced</a:t>
            </a:r>
          </a:p>
          <a:p>
            <a:pPr lvl="1"/>
            <a:r>
              <a:rPr lang="en-US" sz="2400" dirty="0" smtClean="0"/>
              <a:t>No </a:t>
            </a:r>
            <a:r>
              <a:rPr lang="en-US" sz="2400" dirty="0"/>
              <a:t>evidence so far of strong SUSY production at the LHC</a:t>
            </a:r>
            <a:endParaRPr lang="en-GB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7ACE7-79EF-3E47-8E84-797C15E3C8ED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5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Acknowledgements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124744"/>
            <a:ext cx="5580112" cy="4623816"/>
          </a:xfrm>
        </p:spPr>
        <p:txBody>
          <a:bodyPr/>
          <a:lstStyle/>
          <a:p>
            <a:r>
              <a:rPr lang="en-US" sz="2400" dirty="0" smtClean="0"/>
              <a:t>Most of the material shown in these lectures has been shown at the two  	  </a:t>
            </a:r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</a:rPr>
              <a:t>ECFA HL-LHC workshops </a:t>
            </a:r>
          </a:p>
          <a:p>
            <a:pPr marL="118872" indent="0">
              <a:buNone/>
            </a:pPr>
            <a:r>
              <a:rPr lang="en-US" sz="2400" b="1" dirty="0">
                <a:solidFill>
                  <a:schemeClr val="bg1">
                    <a:lumMod val="95000"/>
                  </a:schemeClr>
                </a:solidFill>
              </a:rPr>
              <a:t>	 </a:t>
            </a:r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</a:rPr>
              <a:t>       Aix-les-</a:t>
            </a:r>
            <a:r>
              <a:rPr lang="en-US" sz="2400" b="1" dirty="0" err="1" smtClean="0">
                <a:solidFill>
                  <a:schemeClr val="bg1">
                    <a:lumMod val="95000"/>
                  </a:schemeClr>
                </a:solidFill>
              </a:rPr>
              <a:t>Bains</a:t>
            </a:r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</a:rPr>
              <a:t>, France  </a:t>
            </a:r>
          </a:p>
          <a:p>
            <a:pPr marL="118872" indent="0">
              <a:buNone/>
            </a:pPr>
            <a:r>
              <a:rPr lang="en-US" sz="2400" dirty="0"/>
              <a:t>	 </a:t>
            </a:r>
            <a:r>
              <a:rPr lang="en-US" sz="2400" dirty="0" smtClean="0"/>
              <a:t>     </a:t>
            </a:r>
            <a:r>
              <a:rPr lang="en-US" sz="2400" dirty="0"/>
              <a:t> </a:t>
            </a:r>
            <a:r>
              <a:rPr lang="en-US" sz="2400" dirty="0" smtClean="0"/>
              <a:t>      October 1-3, 2013,    </a:t>
            </a:r>
          </a:p>
          <a:p>
            <a:pPr marL="118872" indent="0">
              <a:buNone/>
            </a:pPr>
            <a:r>
              <a:rPr lang="en-US" sz="2400" dirty="0" smtClean="0"/>
              <a:t>	          October 21-23, 2014</a:t>
            </a:r>
          </a:p>
          <a:p>
            <a:pPr marL="118872" indent="0">
              <a:buNone/>
            </a:pPr>
            <a:r>
              <a:rPr lang="en-US" sz="2400" dirty="0" smtClean="0"/>
              <a:t>     	</a:t>
            </a:r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</a:rPr>
              <a:t>      and the RLIUP workshop, </a:t>
            </a:r>
          </a:p>
          <a:p>
            <a:pPr marL="118872" indent="0">
              <a:buNone/>
            </a:pPr>
            <a:r>
              <a:rPr lang="en-US" sz="24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</a:rPr>
              <a:t>        </a:t>
            </a:r>
            <a:r>
              <a:rPr lang="en-US" sz="2400" b="1" dirty="0" err="1" smtClean="0">
                <a:solidFill>
                  <a:schemeClr val="bg1">
                    <a:lumMod val="95000"/>
                  </a:schemeClr>
                </a:solidFill>
              </a:rPr>
              <a:t>Archamps</a:t>
            </a:r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</a:rPr>
              <a:t>, France, October 2013.</a:t>
            </a:r>
          </a:p>
          <a:p>
            <a:pPr marL="118872" indent="0">
              <a:buNone/>
            </a:pPr>
            <a:endParaRPr lang="en-US" sz="2400" dirty="0" smtClean="0"/>
          </a:p>
          <a:p>
            <a:r>
              <a:rPr lang="en-US" sz="2400" dirty="0" smtClean="0"/>
              <a:t>Sincere thanks to the many speakers who prepared the material for the above workshops !</a:t>
            </a:r>
          </a:p>
          <a:p>
            <a:pPr marL="118872" indent="0">
              <a:buNone/>
            </a:pPr>
            <a:endParaRPr lang="en-US" dirty="0" smtClean="0"/>
          </a:p>
          <a:p>
            <a:endParaRPr lang="en-US" dirty="0" smtClean="0"/>
          </a:p>
          <a:p>
            <a:pPr marL="118872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7ACE7-79EF-3E47-8E84-797C15E3C8E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1026" name="Picture 2" descr="Z:\MyDocs\Hadrons 2015\poster ECFA HL-LHC 2014 com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158" y="3111343"/>
            <a:ext cx="3651338" cy="341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MyDocs\Hadrons 2015\ECFA_HL-LHC_Workshop-2013-com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158" y="2132856"/>
            <a:ext cx="3651338" cy="220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:\MyDocs\Hadrons 2015\ECFA_HL-LHC_Workshop-2013-head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159" y="1196752"/>
            <a:ext cx="3651338" cy="94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44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0567" y="980728"/>
            <a:ext cx="5251513" cy="5662344"/>
          </a:xfrm>
        </p:spPr>
        <p:txBody>
          <a:bodyPr>
            <a:normAutofit/>
          </a:bodyPr>
          <a:lstStyle/>
          <a:p>
            <a:r>
              <a:rPr lang="en-GB" dirty="0" smtClean="0"/>
              <a:t>Example:  </a:t>
            </a:r>
            <a:r>
              <a:rPr lang="en-GB" dirty="0" smtClean="0">
                <a:sym typeface="Symbol" panose="05050102010706020507" pitchFamily="18" charset="2"/>
              </a:rPr>
              <a:t></a:t>
            </a:r>
            <a:r>
              <a:rPr lang="en-GB" baseline="30000" dirty="0" smtClean="0">
                <a:sym typeface="Symbol" panose="05050102010706020507" pitchFamily="18" charset="2"/>
              </a:rPr>
              <a:t>0</a:t>
            </a:r>
            <a:r>
              <a:rPr lang="en-GB" dirty="0" smtClean="0">
                <a:sym typeface="Symbol" panose="05050102010706020507" pitchFamily="18" charset="2"/>
              </a:rPr>
              <a:t> </a:t>
            </a:r>
            <a:r>
              <a:rPr lang="en-GB" baseline="30000" dirty="0" smtClean="0">
                <a:sym typeface="Symbol" panose="05050102010706020507" pitchFamily="18" charset="2"/>
              </a:rPr>
              <a:t>±</a:t>
            </a:r>
            <a:r>
              <a:rPr lang="en-GB" dirty="0" smtClean="0">
                <a:sym typeface="Symbol" panose="05050102010706020507" pitchFamily="18" charset="2"/>
              </a:rPr>
              <a:t> </a:t>
            </a:r>
            <a:r>
              <a:rPr lang="en-GB" dirty="0" smtClean="0"/>
              <a:t>production</a:t>
            </a:r>
            <a:endParaRPr lang="en-GB" dirty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Direct decays to </a:t>
            </a:r>
            <a:endParaRPr lang="en-US" sz="2400" dirty="0" smtClean="0"/>
          </a:p>
          <a:p>
            <a:pPr marL="118872" indent="0">
              <a:buNone/>
            </a:pPr>
            <a:r>
              <a:rPr lang="en-US" sz="2400" dirty="0" smtClean="0"/>
              <a:t>      W </a:t>
            </a:r>
            <a:r>
              <a:rPr lang="en-US" sz="2400" dirty="0"/>
              <a:t>and Z/h + LSP, </a:t>
            </a:r>
            <a:endParaRPr lang="en-US" sz="2400" dirty="0" smtClean="0"/>
          </a:p>
          <a:p>
            <a:pPr marL="118872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</a:t>
            </a:r>
            <a:r>
              <a:rPr lang="en-US" sz="2000" dirty="0" smtClean="0"/>
              <a:t>(assuming </a:t>
            </a:r>
            <a:r>
              <a:rPr lang="en-US" sz="2000" dirty="0" err="1" smtClean="0"/>
              <a:t>sleptons</a:t>
            </a:r>
            <a:r>
              <a:rPr lang="en-US" sz="2000" dirty="0" smtClean="0"/>
              <a:t> </a:t>
            </a:r>
            <a:r>
              <a:rPr lang="en-US" sz="2000" dirty="0"/>
              <a:t>are </a:t>
            </a:r>
            <a:r>
              <a:rPr lang="en-US" sz="2000" dirty="0" smtClean="0"/>
              <a:t>heavy)</a:t>
            </a:r>
            <a:endParaRPr lang="en-US" sz="2400" dirty="0" smtClean="0"/>
          </a:p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386" y="44624"/>
            <a:ext cx="7462604" cy="1044352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Electroweak SUSY production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34914" y="2060848"/>
            <a:ext cx="3221274" cy="257082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905A7-C380-224C-AE77-88C3488D3508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9" name="Content Placeholder 7"/>
          <p:cNvSpPr txBox="1">
            <a:spLocks/>
          </p:cNvSpPr>
          <p:nvPr/>
        </p:nvSpPr>
        <p:spPr>
          <a:xfrm>
            <a:off x="5436096" y="1471079"/>
            <a:ext cx="4038600" cy="462381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kumimoji="0" sz="28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Tx/>
              <a:buSzPct val="90000"/>
              <a:buFont typeface="Wingdings" pitchFamily="2" charset="2"/>
              <a:buChar char="§"/>
              <a:defRPr kumimoji="0" sz="24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Tx/>
              <a:buFont typeface="Arial"/>
              <a:buChar char="▪"/>
              <a:defRPr kumimoji="0" sz="20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Tx/>
              <a:buFont typeface="Arial"/>
              <a:buChar char="▪"/>
              <a:defRPr kumimoji="0" sz="18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Tx/>
              <a:buFont typeface="Wingdings 3"/>
              <a:buChar char=""/>
              <a:defRPr kumimoji="0" lang="en-US" sz="18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indent="0">
              <a:buNone/>
            </a:pPr>
            <a:endParaRPr lang="en-GB" dirty="0"/>
          </a:p>
        </p:txBody>
      </p:sp>
      <p:sp>
        <p:nvSpPr>
          <p:cNvPr id="11" name="Content Placeholder 7"/>
          <p:cNvSpPr txBox="1">
            <a:spLocks/>
          </p:cNvSpPr>
          <p:nvPr/>
        </p:nvSpPr>
        <p:spPr>
          <a:xfrm>
            <a:off x="3790497" y="5065132"/>
            <a:ext cx="5545697" cy="1641595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kumimoji="0" sz="28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Tx/>
              <a:buSzPct val="90000"/>
              <a:buFont typeface="Wingdings" pitchFamily="2" charset="2"/>
              <a:buChar char="§"/>
              <a:defRPr kumimoji="0" sz="24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Tx/>
              <a:buFont typeface="Arial"/>
              <a:buChar char="▪"/>
              <a:defRPr kumimoji="0" sz="20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Tx/>
              <a:buFont typeface="Arial"/>
              <a:buChar char="▪"/>
              <a:defRPr kumimoji="0" sz="18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Tx/>
              <a:buFont typeface="Wingdings 3"/>
              <a:buChar char=""/>
              <a:defRPr kumimoji="0" lang="en-US" sz="18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38912" lvl="1" indent="-320040">
              <a:spcBef>
                <a:spcPts val="0"/>
              </a:spcBef>
              <a:buClr>
                <a:schemeClr val="accent1"/>
              </a:buClr>
              <a:buSzPct val="80000"/>
            </a:pPr>
            <a:r>
              <a:rPr lang="en-US" dirty="0"/>
              <a:t>Cross-section ranges from 1pb to 1fb, going from masses of 300 to 1100 </a:t>
            </a:r>
            <a:r>
              <a:rPr lang="en-US" dirty="0" smtClean="0"/>
              <a:t>GeV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The full HL-LHC dataset is needed for high mass sensitivity </a:t>
            </a:r>
            <a:endParaRPr lang="en-GB" sz="2400" dirty="0"/>
          </a:p>
        </p:txBody>
      </p:sp>
      <p:pic>
        <p:nvPicPr>
          <p:cNvPr id="16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912" y="1556792"/>
            <a:ext cx="5364088" cy="357605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 rot="1731851">
            <a:off x="4376746" y="3329403"/>
            <a:ext cx="2137757" cy="636205"/>
          </a:xfrm>
          <a:prstGeom prst="ellipse">
            <a:avLst/>
          </a:prstGeom>
          <a:noFill/>
          <a:ln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42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0567" y="1088975"/>
            <a:ext cx="5251513" cy="5388024"/>
          </a:xfrm>
        </p:spPr>
        <p:txBody>
          <a:bodyPr>
            <a:normAutofit/>
          </a:bodyPr>
          <a:lstStyle/>
          <a:p>
            <a:r>
              <a:rPr lang="en-US" dirty="0"/>
              <a:t>Use dedicated searches to </a:t>
            </a:r>
            <a:r>
              <a:rPr lang="en-US" dirty="0" smtClean="0"/>
              <a:t>target </a:t>
            </a:r>
            <a:r>
              <a:rPr lang="en-GB" dirty="0" smtClean="0"/>
              <a:t>different </a:t>
            </a:r>
            <a:r>
              <a:rPr lang="en-GB" dirty="0"/>
              <a:t>decay </a:t>
            </a:r>
            <a:r>
              <a:rPr lang="en-GB" dirty="0" smtClean="0"/>
              <a:t>modes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 smtClean="0">
                <a:solidFill>
                  <a:srgbClr val="FFC70D"/>
                </a:solidFill>
              </a:rPr>
              <a:t>Example:  3ℓ</a:t>
            </a:r>
            <a:r>
              <a:rPr lang="en-GB" dirty="0">
                <a:solidFill>
                  <a:srgbClr val="FFC70D"/>
                </a:solidFill>
              </a:rPr>
              <a:t>: W(ℓ</a:t>
            </a:r>
            <a:r>
              <a:rPr lang="en-GB" dirty="0">
                <a:solidFill>
                  <a:srgbClr val="FFC70D"/>
                </a:solidFill>
                <a:sym typeface="Symbol" panose="05050102010706020507" pitchFamily="18" charset="2"/>
              </a:rPr>
              <a:t></a:t>
            </a:r>
            <a:r>
              <a:rPr lang="en-GB" dirty="0">
                <a:solidFill>
                  <a:srgbClr val="FFC70D"/>
                </a:solidFill>
              </a:rPr>
              <a:t>)Z(ℓℓ)</a:t>
            </a:r>
            <a:endParaRPr lang="en-US" dirty="0">
              <a:solidFill>
                <a:srgbClr val="FFC70D"/>
              </a:solidFill>
            </a:endParaRP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sz="3600" dirty="0" smtClean="0"/>
          </a:p>
          <a:p>
            <a:pPr lvl="1"/>
            <a:r>
              <a:rPr lang="en-GB" dirty="0"/>
              <a:t>Results are interpreted </a:t>
            </a:r>
            <a:endParaRPr lang="en-GB" dirty="0" smtClean="0"/>
          </a:p>
          <a:p>
            <a:pPr marL="457200" lvl="1" indent="0">
              <a:buNone/>
            </a:pPr>
            <a:r>
              <a:rPr lang="en-GB" dirty="0"/>
              <a:t> </a:t>
            </a:r>
            <a:r>
              <a:rPr lang="en-GB" dirty="0" smtClean="0"/>
              <a:t>    using simplified models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/>
              <a:t>Electroweak SUSY production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905A7-C380-224C-AE77-88C3488D3508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9" name="Content Placeholder 7"/>
          <p:cNvSpPr txBox="1">
            <a:spLocks/>
          </p:cNvSpPr>
          <p:nvPr/>
        </p:nvSpPr>
        <p:spPr>
          <a:xfrm>
            <a:off x="4355976" y="5445224"/>
            <a:ext cx="4622905" cy="813567"/>
          </a:xfrm>
          <a:prstGeom prst="rect">
            <a:avLst/>
          </a:prstGeom>
          <a:ln w="12700">
            <a:solidFill>
              <a:srgbClr val="C00000"/>
            </a:solidFill>
          </a:ln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kumimoji="0" sz="28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Tx/>
              <a:buSzPct val="90000"/>
              <a:buFont typeface="Wingdings" pitchFamily="2" charset="2"/>
              <a:buChar char="§"/>
              <a:defRPr kumimoji="0" sz="24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Tx/>
              <a:buFont typeface="Arial"/>
              <a:buChar char="▪"/>
              <a:defRPr kumimoji="0" sz="20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Tx/>
              <a:buFont typeface="Arial"/>
              <a:buChar char="▪"/>
              <a:defRPr kumimoji="0" sz="18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Tx/>
              <a:buFont typeface="Wingdings 3"/>
              <a:buChar char=""/>
              <a:defRPr kumimoji="0" lang="en-US" sz="18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000" b="1" dirty="0"/>
              <a:t>On-shell region: </a:t>
            </a:r>
            <a:r>
              <a:rPr lang="en-US" sz="2000" dirty="0"/>
              <a:t>bulk of phase space,</a:t>
            </a:r>
          </a:p>
          <a:p>
            <a:pPr marL="118872" indent="0">
              <a:buNone/>
            </a:pPr>
            <a:r>
              <a:rPr lang="en-US" sz="2000" dirty="0" smtClean="0"/>
              <a:t>       concentrate </a:t>
            </a:r>
            <a:r>
              <a:rPr lang="en-US" sz="2000" dirty="0"/>
              <a:t>here for </a:t>
            </a:r>
            <a:r>
              <a:rPr lang="en-US" sz="2000" dirty="0" smtClean="0"/>
              <a:t>projections</a:t>
            </a:r>
            <a:endParaRPr lang="en-GB" sz="2000" dirty="0"/>
          </a:p>
        </p:txBody>
      </p:sp>
      <p:sp>
        <p:nvSpPr>
          <p:cNvPr id="11" name="Content Placeholder 7"/>
          <p:cNvSpPr txBox="1">
            <a:spLocks/>
          </p:cNvSpPr>
          <p:nvPr/>
        </p:nvSpPr>
        <p:spPr>
          <a:xfrm>
            <a:off x="4398077" y="1853182"/>
            <a:ext cx="4580804" cy="462381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kumimoji="0" sz="28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Tx/>
              <a:buSzPct val="90000"/>
              <a:buFont typeface="Wingdings" pitchFamily="2" charset="2"/>
              <a:buChar char="§"/>
              <a:defRPr kumimoji="0" sz="24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Tx/>
              <a:buFont typeface="Arial"/>
              <a:buChar char="▪"/>
              <a:defRPr kumimoji="0" sz="20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Tx/>
              <a:buFont typeface="Arial"/>
              <a:buChar char="▪"/>
              <a:defRPr kumimoji="0" sz="18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Tx/>
              <a:buFont typeface="Wingdings 3"/>
              <a:buChar char=""/>
              <a:defRPr kumimoji="0" lang="en-US" sz="18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indent="0">
              <a:buNone/>
            </a:pPr>
            <a:endParaRPr lang="en-GB" dirty="0"/>
          </a:p>
          <a:p>
            <a:pPr marL="118872" indent="0">
              <a:buNone/>
            </a:pP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l-GR" sz="2400" dirty="0" smtClean="0">
                <a:solidFill>
                  <a:schemeClr val="bg1">
                    <a:lumMod val="95000"/>
                  </a:schemeClr>
                </a:solidFill>
              </a:rPr>
              <a:t>χ</a:t>
            </a:r>
            <a:r>
              <a:rPr lang="el-GR" sz="2400" baseline="30000" dirty="0" smtClean="0">
                <a:solidFill>
                  <a:schemeClr val="bg1">
                    <a:lumMod val="95000"/>
                  </a:schemeClr>
                </a:solidFill>
              </a:rPr>
              <a:t>0</a:t>
            </a:r>
            <a:r>
              <a:rPr lang="el-GR" sz="2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  </a:t>
            </a:r>
          </a:p>
          <a:p>
            <a:pPr marL="118872" indent="0">
              <a:buNone/>
            </a:pPr>
            <a:endParaRPr lang="en-US" b="1" dirty="0"/>
          </a:p>
          <a:p>
            <a:pPr marL="118872" indent="0">
              <a:buNone/>
            </a:pPr>
            <a:endParaRPr lang="en-US" dirty="0" smtClean="0"/>
          </a:p>
          <a:p>
            <a:pPr marL="118872" indent="0">
              <a:buNone/>
            </a:pPr>
            <a:endParaRPr lang="en-US" dirty="0"/>
          </a:p>
          <a:p>
            <a:pPr marL="118872" indent="0">
              <a:buNone/>
            </a:pPr>
            <a:endParaRPr lang="en-US" dirty="0" smtClean="0"/>
          </a:p>
          <a:p>
            <a:pPr marL="118872" indent="0">
              <a:buNone/>
            </a:pPr>
            <a:endParaRPr lang="en-GB" dirty="0" smtClean="0"/>
          </a:p>
          <a:p>
            <a:pPr marL="118872" indent="0">
              <a:buNone/>
            </a:pPr>
            <a:r>
              <a:rPr lang="en-GB" sz="2400" dirty="0" smtClean="0"/>
              <a:t>                                                </a:t>
            </a:r>
            <a:r>
              <a:rPr lang="el-GR" sz="2400" dirty="0" smtClean="0"/>
              <a:t>χ</a:t>
            </a:r>
            <a:r>
              <a:rPr lang="el-GR" sz="2400" baseline="30000" dirty="0" smtClean="0"/>
              <a:t>±</a:t>
            </a:r>
            <a:r>
              <a:rPr lang="el-GR" sz="2400" dirty="0" smtClean="0"/>
              <a:t> </a:t>
            </a:r>
            <a:r>
              <a:rPr lang="en-US" sz="2400" dirty="0" smtClean="0"/>
              <a:t>=      </a:t>
            </a:r>
            <a:r>
              <a:rPr lang="el-GR" sz="2400" dirty="0" smtClean="0"/>
              <a:t>χ</a:t>
            </a:r>
            <a:r>
              <a:rPr lang="el-GR" sz="2400" baseline="30000" dirty="0" smtClean="0"/>
              <a:t>0</a:t>
            </a:r>
            <a:endParaRPr lang="en-GB" sz="2400" baseline="30000" dirty="0"/>
          </a:p>
          <a:p>
            <a:pPr marL="118872" indent="0">
              <a:buNone/>
            </a:pP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46252" y="1772816"/>
            <a:ext cx="3321529" cy="648072"/>
          </a:xfrm>
          <a:ln>
            <a:solidFill>
              <a:srgbClr val="FFC70D"/>
            </a:solidFill>
          </a:ln>
        </p:spPr>
        <p:txBody>
          <a:bodyPr>
            <a:normAutofit/>
          </a:bodyPr>
          <a:lstStyle/>
          <a:p>
            <a:pPr marL="118872" indent="0">
              <a:buNone/>
            </a:pPr>
            <a:r>
              <a:rPr lang="el-GR" dirty="0"/>
              <a:t>Δ</a:t>
            </a:r>
            <a:r>
              <a:rPr lang="en-GB" dirty="0" smtClean="0"/>
              <a:t>m = m </a:t>
            </a:r>
            <a:r>
              <a:rPr lang="el-GR" dirty="0" smtClean="0"/>
              <a:t>χ</a:t>
            </a:r>
            <a:r>
              <a:rPr lang="el-GR" baseline="30000" dirty="0" smtClean="0"/>
              <a:t>0</a:t>
            </a:r>
            <a:r>
              <a:rPr lang="el-GR" dirty="0" smtClean="0"/>
              <a:t> </a:t>
            </a:r>
            <a:r>
              <a:rPr lang="el-GR" dirty="0"/>
              <a:t>−</a:t>
            </a:r>
            <a:r>
              <a:rPr lang="en-GB" dirty="0" smtClean="0"/>
              <a:t>m </a:t>
            </a:r>
            <a:r>
              <a:rPr lang="el-GR" dirty="0" smtClean="0"/>
              <a:t>χ</a:t>
            </a:r>
            <a:r>
              <a:rPr lang="el-GR" baseline="30000" dirty="0" smtClean="0"/>
              <a:t>0</a:t>
            </a:r>
            <a:endParaRPr lang="en-GB" baseline="30000" dirty="0"/>
          </a:p>
          <a:p>
            <a:endParaRPr lang="en-GB" dirty="0"/>
          </a:p>
        </p:txBody>
      </p:sp>
      <p:pic>
        <p:nvPicPr>
          <p:cNvPr id="10" name="Content Placeholder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685" y="2527959"/>
            <a:ext cx="3221274" cy="257082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5004048" y="2420889"/>
            <a:ext cx="0" cy="2285091"/>
          </a:xfrm>
          <a:prstGeom prst="straightConnector1">
            <a:avLst/>
          </a:prstGeom>
          <a:ln w="381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004048" y="4725144"/>
            <a:ext cx="3567280" cy="22647"/>
          </a:xfrm>
          <a:prstGeom prst="straightConnector1">
            <a:avLst/>
          </a:prstGeom>
          <a:ln w="381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554886" y="2237963"/>
            <a:ext cx="4491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~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 </a:t>
            </a:r>
            <a:r>
              <a:rPr lang="en-US" sz="2000" baseline="30000" dirty="0" smtClean="0">
                <a:solidFill>
                  <a:schemeClr val="bg1">
                    <a:lumMod val="95000"/>
                  </a:schemeClr>
                </a:solidFill>
              </a:rPr>
              <a:t>1</a:t>
            </a:r>
            <a:endParaRPr lang="en-GB" sz="2000" baseline="30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11960" y="2257708"/>
            <a:ext cx="48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m</a:t>
            </a:r>
            <a:endParaRPr lang="en-GB" sz="28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80312" y="4725144"/>
            <a:ext cx="4491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~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 </a:t>
            </a:r>
            <a:r>
              <a:rPr lang="en-US" sz="2000" baseline="30000" dirty="0" smtClean="0">
                <a:solidFill>
                  <a:schemeClr val="bg1">
                    <a:lumMod val="95000"/>
                  </a:schemeClr>
                </a:solidFill>
              </a:rPr>
              <a:t>1</a:t>
            </a:r>
            <a:endParaRPr lang="en-GB" sz="2000" baseline="30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172400" y="4725144"/>
            <a:ext cx="4491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~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 </a:t>
            </a:r>
            <a:r>
              <a:rPr lang="en-US" sz="2000" baseline="30000" dirty="0">
                <a:solidFill>
                  <a:schemeClr val="bg1">
                    <a:lumMod val="95000"/>
                  </a:schemeClr>
                </a:solidFill>
              </a:rPr>
              <a:t>2</a:t>
            </a:r>
            <a:endParaRPr lang="en-GB" sz="2000" baseline="30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705980"/>
            <a:ext cx="18630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       m        </a:t>
            </a:r>
            <a:r>
              <a:rPr lang="en-US" sz="2800" dirty="0" err="1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m</a:t>
            </a:r>
            <a:endParaRPr lang="en-GB" sz="28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3347864" y="3212976"/>
            <a:ext cx="648072" cy="1296144"/>
          </a:xfrm>
          <a:prstGeom prst="ellipse">
            <a:avLst/>
          </a:prstGeom>
          <a:noFill/>
          <a:ln w="38100">
            <a:solidFill>
              <a:srgbClr val="FFC7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6" name="Straight Arrow Connector 25"/>
          <p:cNvCxnSpPr>
            <a:stCxn id="24" idx="7"/>
            <a:endCxn id="20" idx="2"/>
          </p:cNvCxnSpPr>
          <p:nvPr/>
        </p:nvCxnSpPr>
        <p:spPr>
          <a:xfrm flipV="1">
            <a:off x="3901028" y="2780928"/>
            <a:ext cx="553146" cy="621864"/>
          </a:xfrm>
          <a:prstGeom prst="straightConnector1">
            <a:avLst/>
          </a:prstGeom>
          <a:ln w="38100">
            <a:solidFill>
              <a:srgbClr val="FFC70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1403648" y="3007404"/>
            <a:ext cx="648072" cy="1654116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1763688" y="4705980"/>
            <a:ext cx="0" cy="451212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1763688" y="5157192"/>
            <a:ext cx="5120809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5004048" y="2984757"/>
            <a:ext cx="1584307" cy="174038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795246" y="1772816"/>
            <a:ext cx="4491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~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 </a:t>
            </a:r>
            <a:r>
              <a:rPr lang="en-US" sz="2000" baseline="30000" dirty="0" smtClean="0">
                <a:solidFill>
                  <a:schemeClr val="bg1">
                    <a:lumMod val="95000"/>
                  </a:schemeClr>
                </a:solidFill>
              </a:rPr>
              <a:t>1</a:t>
            </a:r>
            <a:endParaRPr lang="en-GB" sz="2000" baseline="30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876256" y="1772816"/>
            <a:ext cx="4491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~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 </a:t>
            </a:r>
            <a:r>
              <a:rPr lang="en-US" sz="2000" baseline="30000" dirty="0">
                <a:solidFill>
                  <a:schemeClr val="bg1">
                    <a:lumMod val="95000"/>
                  </a:schemeClr>
                </a:solidFill>
              </a:rPr>
              <a:t>2</a:t>
            </a:r>
            <a:endParaRPr lang="en-GB" sz="2000" baseline="30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645053" y="2679303"/>
            <a:ext cx="1167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rgbClr val="FFC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dirty="0" smtClean="0">
                <a:solidFill>
                  <a:srgbClr val="FFC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= 0</a:t>
            </a:r>
            <a:endParaRPr lang="en-GB" dirty="0">
              <a:solidFill>
                <a:srgbClr val="FFC70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164288" y="3140968"/>
            <a:ext cx="1377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rgbClr val="FFC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dirty="0" smtClean="0">
                <a:solidFill>
                  <a:srgbClr val="FFC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= </a:t>
            </a:r>
            <a:r>
              <a:rPr lang="en-GB" dirty="0" err="1" smtClean="0">
                <a:solidFill>
                  <a:srgbClr val="FFC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baseline="-25000" dirty="0" err="1" smtClean="0">
                <a:solidFill>
                  <a:srgbClr val="FFC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en-GB" baseline="-25000" dirty="0">
              <a:solidFill>
                <a:srgbClr val="FFC70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 flipV="1">
            <a:off x="6012160" y="3499844"/>
            <a:ext cx="1152128" cy="12253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 rot="20189036">
            <a:off x="6609204" y="3693855"/>
            <a:ext cx="1632601" cy="821730"/>
          </a:xfrm>
          <a:prstGeom prst="ellipse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6" name="Straight Arrow Connector 55"/>
          <p:cNvCxnSpPr>
            <a:stCxn id="54" idx="3"/>
          </p:cNvCxnSpPr>
          <p:nvPr/>
        </p:nvCxnSpPr>
        <p:spPr>
          <a:xfrm>
            <a:off x="7012153" y="4601427"/>
            <a:ext cx="0" cy="821150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976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Electroweak SUSY production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3031" y="1684077"/>
            <a:ext cx="4540977" cy="3905163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891240" y="1683127"/>
            <a:ext cx="4073248" cy="390611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905A7-C380-224C-AE77-88C3488D3508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7504" y="1095127"/>
            <a:ext cx="9165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With 8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TeV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results,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probe </a:t>
            </a:r>
            <a:r>
              <a:rPr lang="en-GB" dirty="0">
                <a:solidFill>
                  <a:schemeClr val="bg1">
                    <a:lumMod val="95000"/>
                  </a:schemeClr>
                </a:solidFill>
                <a:latin typeface="+mn-lt"/>
                <a:sym typeface="Symbol" panose="05050102010706020507" pitchFamily="18" charset="2"/>
              </a:rPr>
              <a:t></a:t>
            </a:r>
            <a:r>
              <a:rPr lang="en-GB" baseline="30000" dirty="0">
                <a:solidFill>
                  <a:schemeClr val="bg1">
                    <a:lumMod val="95000"/>
                  </a:schemeClr>
                </a:solidFill>
                <a:latin typeface="+mn-lt"/>
                <a:sym typeface="Symbol" panose="05050102010706020507" pitchFamily="18" charset="2"/>
              </a:rPr>
              <a:t>0</a:t>
            </a:r>
            <a:r>
              <a:rPr lang="en-GB" dirty="0">
                <a:solidFill>
                  <a:schemeClr val="bg1">
                    <a:lumMod val="95000"/>
                  </a:schemeClr>
                </a:solidFill>
                <a:latin typeface="+mn-lt"/>
                <a:sym typeface="Symbol" panose="05050102010706020507" pitchFamily="18" charset="2"/>
              </a:rPr>
              <a:t> </a:t>
            </a:r>
            <a:r>
              <a:rPr lang="en-GB" dirty="0" smtClean="0">
                <a:solidFill>
                  <a:schemeClr val="bg1">
                    <a:lumMod val="95000"/>
                  </a:schemeClr>
                </a:solidFill>
                <a:latin typeface="+mn-lt"/>
                <a:sym typeface="Symbol" panose="05050102010706020507" pitchFamily="18" charset="2"/>
              </a:rPr>
              <a:t></a:t>
            </a:r>
            <a:r>
              <a:rPr lang="en-GB" sz="2000" baseline="30000" dirty="0" smtClean="0">
                <a:solidFill>
                  <a:schemeClr val="bg1">
                    <a:lumMod val="95000"/>
                  </a:schemeClr>
                </a:solidFill>
                <a:latin typeface="+mn-lt"/>
                <a:sym typeface="Symbol" panose="05050102010706020507" pitchFamily="18" charset="2"/>
              </a:rPr>
              <a:t>±</a:t>
            </a:r>
            <a:r>
              <a:rPr lang="en-GB" dirty="0" smtClean="0">
                <a:solidFill>
                  <a:schemeClr val="bg1">
                    <a:lumMod val="95000"/>
                  </a:schemeClr>
                </a:solidFill>
                <a:latin typeface="+mn-lt"/>
                <a:sym typeface="Symbol" panose="05050102010706020507" pitchFamily="18" charset="2"/>
              </a:rPr>
              <a:t>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production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up to 270-420 GeV in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M (</a:t>
            </a:r>
            <a:r>
              <a:rPr lang="en-GB" dirty="0" smtClean="0">
                <a:solidFill>
                  <a:schemeClr val="bg1">
                    <a:lumMod val="95000"/>
                  </a:schemeClr>
                </a:solidFill>
                <a:sym typeface="Symbol" panose="05050102010706020507" pitchFamily="18" charset="2"/>
              </a:rPr>
              <a:t></a:t>
            </a:r>
            <a:r>
              <a:rPr lang="en-GB" sz="2000" baseline="30000" dirty="0" smtClean="0">
                <a:solidFill>
                  <a:schemeClr val="bg1">
                    <a:lumMod val="95000"/>
                  </a:schemeClr>
                </a:solidFill>
                <a:sym typeface="Symbol" panose="05050102010706020507" pitchFamily="18" charset="2"/>
              </a:rPr>
              <a:t>±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)</a:t>
            </a:r>
            <a:endParaRPr lang="en-GB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555776" y="5157193"/>
            <a:ext cx="0" cy="64807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267744" y="5805264"/>
            <a:ext cx="662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WZ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03648" y="5805264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C70D"/>
                </a:solidFill>
              </a:rPr>
              <a:t>Wh</a:t>
            </a:r>
            <a:endParaRPr lang="en-GB" dirty="0">
              <a:solidFill>
                <a:srgbClr val="FFC70D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619672" y="5157192"/>
            <a:ext cx="0" cy="648071"/>
          </a:xfrm>
          <a:prstGeom prst="straightConnector1">
            <a:avLst/>
          </a:prstGeom>
          <a:ln w="38100">
            <a:solidFill>
              <a:srgbClr val="FFC70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141887" y="5805264"/>
            <a:ext cx="662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70D"/>
                </a:solidFill>
              </a:rPr>
              <a:t>WZ</a:t>
            </a:r>
            <a:endParaRPr lang="en-GB" dirty="0">
              <a:solidFill>
                <a:srgbClr val="FFC70D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80112" y="5805264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C00000"/>
                </a:solidFill>
              </a:rPr>
              <a:t>Wh</a:t>
            </a:r>
            <a:endParaRPr lang="en-GB" dirty="0">
              <a:solidFill>
                <a:srgbClr val="C0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6233698" y="5157192"/>
            <a:ext cx="0" cy="648071"/>
          </a:xfrm>
          <a:prstGeom prst="straightConnector1">
            <a:avLst/>
          </a:prstGeom>
          <a:ln w="38100">
            <a:solidFill>
              <a:srgbClr val="FFC70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5940152" y="5229201"/>
            <a:ext cx="0" cy="57606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102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Discovery reach with 3000 / fb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340768"/>
            <a:ext cx="4644008" cy="3331741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4008" y="1340768"/>
            <a:ext cx="4628256" cy="333610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905A7-C380-224C-AE77-88C3488D3508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0653" y="4941168"/>
            <a:ext cx="44582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FFC70D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M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oving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to 3000/fb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extends the 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     reach by additional ~300 GeV</a:t>
            </a:r>
          </a:p>
          <a:p>
            <a:endParaRPr lang="en-US" sz="28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4008" y="4964975"/>
            <a:ext cx="45533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FFC70D"/>
              </a:buClr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D</a:t>
            </a:r>
            <a:r>
              <a:rPr lang="en-GB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iscovery </a:t>
            </a:r>
            <a:r>
              <a:rPr lang="en-GB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reach </a:t>
            </a:r>
            <a:r>
              <a:rPr lang="en-GB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extends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to </a:t>
            </a:r>
          </a:p>
          <a:p>
            <a:pPr>
              <a:buClr>
                <a:srgbClr val="FFC70D"/>
              </a:buClr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     820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GeV, exclusion to 1100 GeV</a:t>
            </a:r>
            <a:endParaRPr lang="en-GB" dirty="0">
              <a:solidFill>
                <a:schemeClr val="bg1">
                  <a:lumMod val="95000"/>
                </a:schemeClr>
              </a:solidFill>
              <a:latin typeface="+mn-lt"/>
            </a:endParaRPr>
          </a:p>
          <a:p>
            <a:endParaRPr lang="en-GB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3824" y="5805264"/>
            <a:ext cx="8228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0"/>
              <a:buChar char="à"/>
            </a:pPr>
            <a:r>
              <a:rPr lang="en-US" sz="2800" dirty="0" smtClean="0">
                <a:solidFill>
                  <a:srgbClr val="FFC70D"/>
                </a:solidFill>
                <a:latin typeface="+mn-lt"/>
                <a:sym typeface="Wingdings"/>
              </a:rPr>
              <a:t>The most </a:t>
            </a:r>
            <a:r>
              <a:rPr lang="en-US" sz="2800" dirty="0">
                <a:solidFill>
                  <a:srgbClr val="FFC70D"/>
                </a:solidFill>
                <a:latin typeface="+mn-lt"/>
                <a:sym typeface="Wingdings"/>
              </a:rPr>
              <a:t>of interesting mass range </a:t>
            </a:r>
            <a:r>
              <a:rPr lang="en-US" sz="2800" dirty="0" smtClean="0">
                <a:solidFill>
                  <a:srgbClr val="FFC70D"/>
                </a:solidFill>
                <a:latin typeface="+mn-lt"/>
                <a:sym typeface="Wingdings"/>
              </a:rPr>
              <a:t>will </a:t>
            </a:r>
            <a:r>
              <a:rPr lang="en-US" sz="2800" dirty="0">
                <a:solidFill>
                  <a:srgbClr val="FFC70D"/>
                </a:solidFill>
                <a:latin typeface="+mn-lt"/>
                <a:sym typeface="Wingdings"/>
              </a:rPr>
              <a:t>be covered </a:t>
            </a:r>
            <a:r>
              <a:rPr lang="en-US" sz="2800" dirty="0" smtClean="0">
                <a:solidFill>
                  <a:srgbClr val="FFC70D"/>
                </a:solidFill>
                <a:latin typeface="+mn-lt"/>
                <a:sym typeface="Wingdings"/>
              </a:rPr>
              <a:t>!</a:t>
            </a:r>
            <a:endParaRPr lang="en-US" sz="2800" dirty="0">
              <a:solidFill>
                <a:srgbClr val="FFC70D"/>
              </a:solidFill>
              <a:latin typeface="+mn-lt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699792" y="4005064"/>
            <a:ext cx="1296144" cy="0"/>
          </a:xfrm>
          <a:prstGeom prst="straightConnector1">
            <a:avLst/>
          </a:prstGeom>
          <a:ln w="381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219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 smtClean="0"/>
              <a:t>Conclusions  part  I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6048672"/>
          </a:xfrm>
        </p:spPr>
        <p:txBody>
          <a:bodyPr>
            <a:normAutofit lnSpcReduction="10000"/>
          </a:bodyPr>
          <a:lstStyle/>
          <a:p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The discovery of  the Higgs boson is a giant leap in our understanding </a:t>
            </a:r>
            <a:r>
              <a:rPr lang="en-US" sz="2200" dirty="0" smtClean="0">
                <a:solidFill>
                  <a:schemeClr val="bg1">
                    <a:lumMod val="85000"/>
                  </a:schemeClr>
                </a:solidFill>
              </a:rPr>
              <a:t>of 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fundamental physics and the structure and evolution of the </a:t>
            </a:r>
            <a:r>
              <a:rPr lang="en-US" sz="2200" dirty="0" smtClean="0">
                <a:solidFill>
                  <a:schemeClr val="bg1">
                    <a:lumMod val="85000"/>
                  </a:schemeClr>
                </a:solidFill>
              </a:rPr>
              <a:t>universe.</a:t>
            </a:r>
          </a:p>
          <a:p>
            <a:endParaRPr lang="en-US" sz="1400" dirty="0" smtClean="0">
              <a:solidFill>
                <a:srgbClr val="FFFFFF"/>
              </a:solidFill>
            </a:endParaRPr>
          </a:p>
          <a:p>
            <a:r>
              <a:rPr lang="en-US" sz="2200" dirty="0"/>
              <a:t>After almost 100 years of superb theoretical and experimental work, </a:t>
            </a:r>
            <a:r>
              <a:rPr lang="en-US" sz="2200" dirty="0" smtClean="0"/>
              <a:t>the </a:t>
            </a:r>
            <a:r>
              <a:rPr lang="en-US" sz="2200" dirty="0"/>
              <a:t>Standard Model has been completed. </a:t>
            </a:r>
            <a:endParaRPr lang="en-US" sz="2200" dirty="0" smtClean="0"/>
          </a:p>
          <a:p>
            <a:endParaRPr lang="en-US" sz="1400" dirty="0"/>
          </a:p>
          <a:p>
            <a:r>
              <a:rPr lang="en-US" sz="2200" dirty="0"/>
              <a:t>However, there are many outstanding questions, </a:t>
            </a:r>
            <a:r>
              <a:rPr lang="en-US" sz="2200" dirty="0" smtClean="0"/>
              <a:t>including:</a:t>
            </a:r>
          </a:p>
          <a:p>
            <a:pPr lvl="1"/>
            <a:r>
              <a:rPr lang="en-US" sz="19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Why </a:t>
            </a:r>
            <a:r>
              <a:rPr lang="en-US" sz="19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is the Higgs boson so light </a:t>
            </a:r>
            <a:r>
              <a:rPr lang="en-US" sz="11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(“naturalness” problem)</a:t>
            </a:r>
            <a:r>
              <a:rPr lang="en-US" sz="13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3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?</a:t>
            </a:r>
          </a:p>
          <a:p>
            <a:pPr lvl="1"/>
            <a:r>
              <a:rPr lang="en-US" sz="19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What </a:t>
            </a:r>
            <a:r>
              <a:rPr lang="en-US" sz="19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is the </a:t>
            </a:r>
            <a:r>
              <a:rPr lang="en-US" sz="19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the</a:t>
            </a:r>
            <a:r>
              <a:rPr lang="en-US" sz="19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nature of the dark part (96% !) of the universe </a:t>
            </a:r>
            <a:r>
              <a:rPr lang="en-US" sz="19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?</a:t>
            </a:r>
          </a:p>
          <a:p>
            <a:pPr lvl="1"/>
            <a:r>
              <a:rPr lang="en-US" sz="19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What </a:t>
            </a:r>
            <a:r>
              <a:rPr lang="en-US" sz="19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is the origin of the matter-antimatter asymmetry </a:t>
            </a:r>
            <a:r>
              <a:rPr lang="en-US" sz="19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?</a:t>
            </a:r>
          </a:p>
          <a:p>
            <a:pPr lvl="1"/>
            <a:r>
              <a:rPr lang="en-US" sz="19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Why </a:t>
            </a:r>
            <a:r>
              <a:rPr lang="en-US" sz="19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is gravity so weak ?  </a:t>
            </a:r>
            <a:endParaRPr lang="en-US" sz="1900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285750" indent="-285750">
              <a:buFont typeface="Wingdings" charset="2"/>
              <a:buChar char="q"/>
            </a:pPr>
            <a:endParaRPr lang="en-US" sz="1400" dirty="0"/>
          </a:p>
          <a:p>
            <a:r>
              <a:rPr lang="en-US" sz="2200" dirty="0">
                <a:solidFill>
                  <a:schemeClr val="bg1">
                    <a:lumMod val="85000"/>
                  </a:schemeClr>
                </a:solidFill>
                <a:sym typeface="Wingdings"/>
              </a:rPr>
              <a:t>The answers to some of the above questions could well lie at the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  <a:sym typeface="Wingdings"/>
              </a:rPr>
              <a:t>TeV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  <a:sym typeface="Wingdings"/>
              </a:rPr>
              <a:t> scale, whose </a:t>
            </a:r>
            <a:r>
              <a:rPr lang="en-US" sz="2200" dirty="0" smtClean="0">
                <a:solidFill>
                  <a:schemeClr val="bg1">
                    <a:lumMod val="85000"/>
                  </a:schemeClr>
                </a:solidFill>
                <a:sym typeface="Wingdings"/>
              </a:rPr>
              <a:t>exploration only started.</a:t>
            </a:r>
          </a:p>
          <a:p>
            <a:endParaRPr lang="en-US" sz="1400" dirty="0" smtClean="0">
              <a:solidFill>
                <a:schemeClr val="bg1">
                  <a:lumMod val="85000"/>
                </a:schemeClr>
              </a:solidFill>
              <a:sym typeface="Wingdings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 smtClean="0">
                <a:solidFill>
                  <a:srgbClr val="FFC70D"/>
                </a:solidFill>
                <a:sym typeface="Wingdings"/>
              </a:rPr>
              <a:t>The </a:t>
            </a:r>
            <a:r>
              <a:rPr lang="en-US" sz="2200" dirty="0">
                <a:solidFill>
                  <a:srgbClr val="FFC70D"/>
                </a:solidFill>
                <a:sym typeface="Wingdings"/>
              </a:rPr>
              <a:t>STRONG physics case for the HL-LHC with 3000 fb</a:t>
            </a:r>
            <a:r>
              <a:rPr lang="en-US" sz="2200" baseline="30000" dirty="0">
                <a:solidFill>
                  <a:srgbClr val="FFC70D"/>
                </a:solidFill>
                <a:sym typeface="Wingdings"/>
              </a:rPr>
              <a:t>-1</a:t>
            </a:r>
            <a:r>
              <a:rPr lang="en-US" sz="2200" dirty="0">
                <a:solidFill>
                  <a:srgbClr val="FFC70D"/>
                </a:solidFill>
                <a:sym typeface="Wingdings"/>
              </a:rPr>
              <a:t> comes from the </a:t>
            </a:r>
            <a:r>
              <a:rPr lang="en-US" sz="2200" dirty="0" smtClean="0">
                <a:solidFill>
                  <a:srgbClr val="FFC70D"/>
                </a:solidFill>
                <a:sym typeface="Wingdings"/>
              </a:rPr>
              <a:t>importance </a:t>
            </a:r>
            <a:r>
              <a:rPr lang="en-US" sz="2200" dirty="0">
                <a:solidFill>
                  <a:srgbClr val="FFC70D"/>
                </a:solidFill>
                <a:sym typeface="Wingdings"/>
              </a:rPr>
              <a:t>of exploring this scale as much as we can with the </a:t>
            </a:r>
            <a:r>
              <a:rPr lang="en-US" sz="2200" dirty="0" smtClean="0">
                <a:solidFill>
                  <a:srgbClr val="FFC70D"/>
                </a:solidFill>
                <a:sym typeface="Wingdings"/>
              </a:rPr>
              <a:t>highest energy facility </a:t>
            </a:r>
            <a:r>
              <a:rPr lang="en-US" sz="2200" dirty="0">
                <a:solidFill>
                  <a:srgbClr val="FFC70D"/>
                </a:solidFill>
                <a:sym typeface="Wingdings"/>
              </a:rPr>
              <a:t>we </a:t>
            </a:r>
            <a:r>
              <a:rPr lang="en-US" sz="2200" dirty="0" smtClean="0">
                <a:solidFill>
                  <a:srgbClr val="FFC70D"/>
                </a:solidFill>
                <a:sym typeface="Wingdings"/>
              </a:rPr>
              <a:t>have today.</a:t>
            </a:r>
            <a:endParaRPr lang="en-US" sz="2200" dirty="0"/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C691D3-1268-BC46-A466-4FE7F8FFD0C6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5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8558" y="299464"/>
            <a:ext cx="7863882" cy="681264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FFC70D"/>
                </a:solidFill>
              </a:rPr>
              <a:t>F</a:t>
            </a:r>
            <a:r>
              <a:rPr lang="en-US" sz="4000" dirty="0" smtClean="0">
                <a:solidFill>
                  <a:srgbClr val="FFC70D"/>
                </a:solidFill>
              </a:rPr>
              <a:t>or </a:t>
            </a:r>
            <a:r>
              <a:rPr lang="en-US" sz="4000" dirty="0">
                <a:solidFill>
                  <a:srgbClr val="FFC70D"/>
                </a:solidFill>
              </a:rPr>
              <a:t>the coffee break </a:t>
            </a:r>
            <a:r>
              <a:rPr lang="en-US" sz="4000" dirty="0" smtClean="0">
                <a:solidFill>
                  <a:srgbClr val="FFC70D"/>
                </a:solidFill>
              </a:rPr>
              <a:t>…</a:t>
            </a:r>
            <a:endParaRPr lang="en-GB" sz="4000" dirty="0">
              <a:solidFill>
                <a:srgbClr val="FFC70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C691D3-1268-BC46-A466-4FE7F8FFD0C6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3237" y="1124744"/>
            <a:ext cx="6901248" cy="452431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+mn-lt"/>
              </a:rPr>
              <a:t>Philosophical/metaphysical </a:t>
            </a:r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quest</a:t>
            </a:r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+mn-lt"/>
              </a:rPr>
              <a:t>ions:</a:t>
            </a:r>
            <a:endParaRPr lang="en-US" dirty="0" smtClean="0">
              <a:solidFill>
                <a:schemeClr val="accent1">
                  <a:lumMod val="40000"/>
                  <a:lumOff val="60000"/>
                </a:schemeClr>
              </a:solidFill>
              <a:effectLst/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N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effectLst/>
                <a:latin typeface="+mn-lt"/>
              </a:rPr>
              <a:t>aturalness is maybe a good concept for us, but …</a:t>
            </a:r>
            <a:endParaRPr lang="en-US" dirty="0">
              <a:solidFill>
                <a:schemeClr val="bg1">
                  <a:lumMod val="85000"/>
                </a:schemeClr>
              </a:solidFill>
              <a:latin typeface="+mn-lt"/>
            </a:endParaRPr>
          </a:p>
          <a:p>
            <a:r>
              <a:rPr lang="en-US">
                <a:solidFill>
                  <a:schemeClr val="bg1">
                    <a:lumMod val="85000"/>
                  </a:schemeClr>
                </a:solidFill>
                <a:latin typeface="+mn-lt"/>
              </a:rPr>
              <a:t> </a:t>
            </a:r>
            <a:r>
              <a:rPr lang="en-US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     </a:t>
            </a:r>
            <a:r>
              <a:rPr lang="en-US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is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it also the case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effectLst/>
                <a:latin typeface="+mn-lt"/>
              </a:rPr>
              <a:t> for Nature ?</a:t>
            </a:r>
          </a:p>
          <a:p>
            <a:endParaRPr lang="en-US" dirty="0" smtClean="0">
              <a:solidFill>
                <a:schemeClr val="bg1">
                  <a:lumMod val="85000"/>
                </a:schemeClr>
              </a:solidFill>
              <a:effectLst/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+mn-lt"/>
              </a:rPr>
              <a:t>Anthropic principle: 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      O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effectLst/>
                <a:latin typeface="+mn-lt"/>
              </a:rPr>
              <a:t>f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effectLst/>
                <a:latin typeface="+mn-lt"/>
              </a:rPr>
              <a:t>all possible worlds, we live in a fine-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effectLst/>
                <a:latin typeface="+mn-lt"/>
              </a:rPr>
              <a:t>t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effectLst/>
                <a:latin typeface="+mn-lt"/>
              </a:rPr>
              <a:t>uned one 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    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effectLst/>
                <a:latin typeface="+mn-lt"/>
              </a:rPr>
              <a:t>as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effectLst/>
                <a:latin typeface="+mn-lt"/>
              </a:rPr>
              <a:t>otherwise we could not exist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effectLst/>
                <a:latin typeface="+mn-lt"/>
              </a:rPr>
              <a:t>!</a:t>
            </a:r>
          </a:p>
          <a:p>
            <a:endParaRPr lang="en-US" dirty="0">
              <a:solidFill>
                <a:schemeClr val="bg1">
                  <a:lumMod val="85000"/>
                </a:schemeClr>
              </a:solidFill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+mn-lt"/>
                <a:sym typeface="Wingdings"/>
              </a:rPr>
              <a:t>H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ow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much fine-tuning are we ready </a:t>
            </a:r>
            <a:endParaRPr lang="en-US" dirty="0" smtClean="0">
              <a:solidFill>
                <a:schemeClr val="bg1">
                  <a:lumMod val="85000"/>
                </a:schemeClr>
              </a:solidFill>
              <a:latin typeface="+mn-lt"/>
            </a:endParaRP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      to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swallow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before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giving up on </a:t>
            </a:r>
            <a:endParaRPr lang="en-US" dirty="0" smtClean="0">
              <a:solidFill>
                <a:schemeClr val="bg1">
                  <a:lumMod val="85000"/>
                </a:schemeClr>
              </a:solidFill>
              <a:latin typeface="+mn-lt"/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     naturalness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? </a:t>
            </a:r>
            <a:endParaRPr lang="en-US" dirty="0">
              <a:solidFill>
                <a:schemeClr val="bg1">
                  <a:lumMod val="85000"/>
                </a:schemeClr>
              </a:solidFill>
              <a:latin typeface="+mn-lt"/>
              <a:sym typeface="Wingdings"/>
            </a:endParaRPr>
          </a:p>
          <a:p>
            <a:endParaRPr lang="en-US" dirty="0" smtClean="0">
              <a:solidFill>
                <a:schemeClr val="bg1">
                  <a:lumMod val="85000"/>
                </a:schemeClr>
              </a:solidFill>
              <a:effectLst/>
              <a:latin typeface="+mn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3421447"/>
            <a:ext cx="2588760" cy="331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11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5CAFF2-80D6-E445-B7A0-D67A1074A27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3" name="Picture 2" descr="LHC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63" t="4707" r="7603" b="5090"/>
          <a:stretch/>
        </p:blipFill>
        <p:spPr>
          <a:xfrm>
            <a:off x="-36512" y="-27384"/>
            <a:ext cx="9180512" cy="685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78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Footer Placeholder 1"/>
          <p:cNvSpPr txBox="1">
            <a:spLocks noGrp="1"/>
          </p:cNvSpPr>
          <p:nvPr/>
        </p:nvSpPr>
        <p:spPr bwMode="auto">
          <a:xfrm>
            <a:off x="2895600" y="6400800"/>
            <a:ext cx="3429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0967A4"/>
                </a:solidFill>
                <a:latin typeface="Helvetica" pitchFamily="34" charset="0"/>
              </a:rPr>
              <a:t>Germany and CERN | May 2009</a:t>
            </a:r>
            <a:endParaRPr lang="en-US" altLang="en-US" sz="1200">
              <a:latin typeface="Helvetica" pitchFamily="34" charset="0"/>
            </a:endParaRP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457200"/>
          </a:xfrm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</p:spPr>
        <p:txBody>
          <a:bodyPr anchor="ctr">
            <a:normAutofit fontScale="90000"/>
          </a:bodyPr>
          <a:lstStyle/>
          <a:p>
            <a:pPr algn="ctr" eaLnBrk="1" hangingPunct="1">
              <a:defRPr/>
            </a:pPr>
            <a:r>
              <a:rPr lang="en-GB" sz="3600">
                <a:solidFill>
                  <a:srgbClr val="FCF933"/>
                </a:solidFill>
                <a:ea typeface="ＭＳ Ｐゴシック" pitchFamily="-112" charset="-128"/>
                <a:cs typeface="ＭＳ Ｐゴシック" pitchFamily="-112" charset="-128"/>
              </a:rPr>
              <a:t>Enter a New Era in Fundamental Science</a:t>
            </a:r>
            <a:endParaRPr lang="en-GB"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09600"/>
            <a:ext cx="9144000" cy="990600"/>
          </a:xfrm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-112" charset="2"/>
              <a:buNone/>
              <a:defRPr/>
            </a:pPr>
            <a:r>
              <a:rPr lang="en-GB" sz="2000">
                <a:solidFill>
                  <a:srgbClr val="FFFFFF"/>
                </a:solidFill>
                <a:ea typeface="ＭＳ Ｐゴシック" pitchFamily="-112" charset="-128"/>
                <a:cs typeface="ＭＳ Ｐゴシック" pitchFamily="-112" charset="-128"/>
              </a:rPr>
              <a:t>Start-up of the Large Hadron Collider (</a:t>
            </a:r>
            <a:r>
              <a:rPr lang="en-GB" sz="2000">
                <a:solidFill>
                  <a:srgbClr val="FCF933"/>
                </a:solidFill>
                <a:ea typeface="ＭＳ Ｐゴシック" pitchFamily="-112" charset="-128"/>
                <a:cs typeface="ＭＳ Ｐゴシック" pitchFamily="-112" charset="-128"/>
              </a:rPr>
              <a:t>LHC</a:t>
            </a:r>
            <a:r>
              <a:rPr lang="en-GB" sz="2000">
                <a:solidFill>
                  <a:srgbClr val="FFFFFF"/>
                </a:solidFill>
                <a:ea typeface="ＭＳ Ｐゴシック" pitchFamily="-112" charset="-128"/>
                <a:cs typeface="ＭＳ Ｐゴシック" pitchFamily="-112" charset="-128"/>
              </a:rPr>
              <a:t>), one of the largest and truly global scientific projects ever, is the most exciting turning point in particle physics.</a:t>
            </a:r>
          </a:p>
        </p:txBody>
      </p:sp>
      <p:pic>
        <p:nvPicPr>
          <p:cNvPr id="39941" name="Picture 2" descr="CERN_picture_sk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2784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23" name="Rectangle 31"/>
          <p:cNvSpPr>
            <a:spLocks noChangeArrowheads="1"/>
          </p:cNvSpPr>
          <p:nvPr/>
        </p:nvSpPr>
        <p:spPr bwMode="auto">
          <a:xfrm>
            <a:off x="0" y="3480566"/>
            <a:ext cx="9144000" cy="81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GB" sz="2600" dirty="0" smtClean="0">
                <a:solidFill>
                  <a:srgbClr val="FFFFFF"/>
                </a:solidFill>
              </a:rPr>
              <a:t>Study of proton and lead collisions </a:t>
            </a:r>
          </a:p>
          <a:p>
            <a:pPr algn="ctr">
              <a:lnSpc>
                <a:spcPct val="90000"/>
              </a:lnSpc>
              <a:defRPr/>
            </a:pPr>
            <a:r>
              <a:rPr lang="en-GB" sz="2600" dirty="0">
                <a:solidFill>
                  <a:srgbClr val="FFFFFF"/>
                </a:solidFill>
              </a:rPr>
              <a:t>a</a:t>
            </a:r>
            <a:r>
              <a:rPr lang="en-GB" sz="2600" dirty="0" smtClean="0">
                <a:solidFill>
                  <a:srgbClr val="FFFFFF"/>
                </a:solidFill>
              </a:rPr>
              <a:t>t the </a:t>
            </a:r>
            <a:r>
              <a:rPr lang="en-GB" sz="2600" dirty="0" err="1" smtClean="0">
                <a:solidFill>
                  <a:srgbClr val="FFFFFF"/>
                </a:solidFill>
              </a:rPr>
              <a:t>TeV</a:t>
            </a:r>
            <a:r>
              <a:rPr lang="en-GB" sz="2600" dirty="0" smtClean="0">
                <a:solidFill>
                  <a:srgbClr val="FFFFFF"/>
                </a:solidFill>
              </a:rPr>
              <a:t> scale</a:t>
            </a:r>
            <a:endParaRPr lang="en-GB" sz="2600" dirty="0">
              <a:solidFill>
                <a:srgbClr val="FFFFFF"/>
              </a:solidFill>
            </a:endParaRPr>
          </a:p>
        </p:txBody>
      </p:sp>
      <p:pic>
        <p:nvPicPr>
          <p:cNvPr id="23564" name="Picture 42" descr="0510028_03-A4-at-144-dpi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14613" y="4648200"/>
            <a:ext cx="2947987" cy="193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sp>
        <p:nvSpPr>
          <p:cNvPr id="39945" name="Rectangle 8"/>
          <p:cNvSpPr>
            <a:spLocks noChangeArrowheads="1"/>
          </p:cNvSpPr>
          <p:nvPr/>
        </p:nvSpPr>
        <p:spPr bwMode="auto">
          <a:xfrm>
            <a:off x="3091707" y="4648200"/>
            <a:ext cx="20906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GB" altLang="en-US" dirty="0">
                <a:solidFill>
                  <a:srgbClr val="FFFFFF"/>
                </a:solidFill>
              </a:rPr>
              <a:t>LHC </a:t>
            </a:r>
            <a:r>
              <a:rPr lang="en-GB" altLang="en-US" dirty="0" smtClean="0">
                <a:solidFill>
                  <a:srgbClr val="FFFFFF"/>
                </a:solidFill>
              </a:rPr>
              <a:t>tunnel:</a:t>
            </a:r>
            <a:endParaRPr lang="en-GB" altLang="en-US" dirty="0">
              <a:solidFill>
                <a:srgbClr val="FFFFFF"/>
              </a:solidFill>
            </a:endParaRPr>
          </a:p>
          <a:p>
            <a:pPr algn="ctr" eaLnBrk="1" hangingPunct="1">
              <a:lnSpc>
                <a:spcPct val="90000"/>
              </a:lnSpc>
            </a:pPr>
            <a:r>
              <a:rPr lang="en-GB" altLang="en-US" sz="1600" dirty="0">
                <a:solidFill>
                  <a:srgbClr val="FFFFFF"/>
                </a:solidFill>
              </a:rPr>
              <a:t>27 km </a:t>
            </a:r>
            <a:r>
              <a:rPr lang="en-GB" altLang="en-US" sz="1600" dirty="0" smtClean="0">
                <a:solidFill>
                  <a:srgbClr val="FFFFFF"/>
                </a:solidFill>
              </a:rPr>
              <a:t>circumference</a:t>
            </a:r>
            <a:endParaRPr lang="en-GB" altLang="en-US" sz="2000" dirty="0"/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533400" y="1701800"/>
            <a:ext cx="3241675" cy="1727200"/>
            <a:chOff x="336" y="1072"/>
            <a:chExt cx="2042" cy="1088"/>
          </a:xfrm>
        </p:grpSpPr>
        <p:sp>
          <p:nvSpPr>
            <p:cNvPr id="39971" name="Line 70"/>
            <p:cNvSpPr>
              <a:spLocks noChangeShapeType="1"/>
            </p:cNvSpPr>
            <p:nvPr/>
          </p:nvSpPr>
          <p:spPr bwMode="auto">
            <a:xfrm flipV="1">
              <a:off x="1968" y="1269"/>
              <a:ext cx="364" cy="8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9972" name="Line 71"/>
            <p:cNvSpPr>
              <a:spLocks noChangeShapeType="1"/>
            </p:cNvSpPr>
            <p:nvPr/>
          </p:nvSpPr>
          <p:spPr bwMode="auto">
            <a:xfrm>
              <a:off x="1968" y="1104"/>
              <a:ext cx="336" cy="16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9973" name="Oval 72"/>
            <p:cNvSpPr>
              <a:spLocks noChangeArrowheads="1"/>
            </p:cNvSpPr>
            <p:nvPr/>
          </p:nvSpPr>
          <p:spPr bwMode="auto">
            <a:xfrm>
              <a:off x="2285" y="1251"/>
              <a:ext cx="93" cy="7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pic>
          <p:nvPicPr>
            <p:cNvPr id="39974" name="Picture 73" descr="bul-pho-2007-07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1072"/>
              <a:ext cx="1632" cy="1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626" name="Text Box 74"/>
            <p:cNvSpPr txBox="1">
              <a:spLocks noChangeArrowheads="1"/>
            </p:cNvSpPr>
            <p:nvPr/>
          </p:nvSpPr>
          <p:spPr bwMode="auto">
            <a:xfrm>
              <a:off x="1536" y="1072"/>
              <a:ext cx="40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CH" sz="1600">
                  <a:solidFill>
                    <a:schemeClr val="bg1"/>
                  </a:solidFill>
                  <a:latin typeface="Century Gothic" pitchFamily="-112" charset="0"/>
                </a:rPr>
                <a:t>CMS</a:t>
              </a:r>
              <a:endParaRPr lang="de-CH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2" charset="0"/>
              </a:endParaRPr>
            </a:p>
          </p:txBody>
        </p:sp>
      </p:grpSp>
      <p:grpSp>
        <p:nvGrpSpPr>
          <p:cNvPr id="3" name="Group 75"/>
          <p:cNvGrpSpPr>
            <a:grpSpLocks/>
          </p:cNvGrpSpPr>
          <p:nvPr/>
        </p:nvGrpSpPr>
        <p:grpSpPr bwMode="auto">
          <a:xfrm>
            <a:off x="152400" y="4483100"/>
            <a:ext cx="2286000" cy="1462088"/>
            <a:chOff x="96" y="2824"/>
            <a:chExt cx="1440" cy="921"/>
          </a:xfrm>
        </p:grpSpPr>
        <p:sp>
          <p:nvSpPr>
            <p:cNvPr id="39966" name="Oval 76"/>
            <p:cNvSpPr>
              <a:spLocks noChangeArrowheads="1"/>
            </p:cNvSpPr>
            <p:nvPr/>
          </p:nvSpPr>
          <p:spPr bwMode="auto">
            <a:xfrm>
              <a:off x="1452" y="3199"/>
              <a:ext cx="84" cy="6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9967" name="Line 77"/>
            <p:cNvSpPr>
              <a:spLocks noChangeShapeType="1"/>
            </p:cNvSpPr>
            <p:nvPr/>
          </p:nvSpPr>
          <p:spPr bwMode="auto">
            <a:xfrm>
              <a:off x="1326" y="2832"/>
              <a:ext cx="168" cy="329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9968" name="Line 78"/>
            <p:cNvSpPr>
              <a:spLocks noChangeShapeType="1"/>
            </p:cNvSpPr>
            <p:nvPr/>
          </p:nvSpPr>
          <p:spPr bwMode="auto">
            <a:xfrm flipV="1">
              <a:off x="1344" y="3203"/>
              <a:ext cx="150" cy="54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pic>
          <p:nvPicPr>
            <p:cNvPr id="39969" name="Picture 79" descr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2832"/>
              <a:ext cx="1232" cy="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70" name="Text Box 80"/>
            <p:cNvSpPr txBox="1">
              <a:spLocks noChangeArrowheads="1"/>
            </p:cNvSpPr>
            <p:nvPr/>
          </p:nvSpPr>
          <p:spPr bwMode="auto">
            <a:xfrm>
              <a:off x="687" y="2824"/>
              <a:ext cx="47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CH" altLang="en-US" sz="1600">
                  <a:solidFill>
                    <a:schemeClr val="bg1"/>
                  </a:solidFill>
                  <a:latin typeface="Century Gothic" pitchFamily="34" charset="0"/>
                </a:rPr>
                <a:t>ALICE</a:t>
              </a:r>
              <a:endParaRPr lang="de-CH" altLang="en-US" sz="2000">
                <a:solidFill>
                  <a:schemeClr val="bg1"/>
                </a:solidFill>
                <a:latin typeface="Tahoma" pitchFamily="34" charset="0"/>
              </a:endParaRPr>
            </a:p>
          </p:txBody>
        </p:sp>
      </p:grpSp>
      <p:grpSp>
        <p:nvGrpSpPr>
          <p:cNvPr id="4" name="Group 81"/>
          <p:cNvGrpSpPr>
            <a:grpSpLocks/>
          </p:cNvGrpSpPr>
          <p:nvPr/>
        </p:nvGrpSpPr>
        <p:grpSpPr bwMode="auto">
          <a:xfrm>
            <a:off x="6705600" y="1720850"/>
            <a:ext cx="2244725" cy="1978025"/>
            <a:chOff x="4224" y="1084"/>
            <a:chExt cx="1414" cy="1246"/>
          </a:xfrm>
        </p:grpSpPr>
        <p:grpSp>
          <p:nvGrpSpPr>
            <p:cNvPr id="39959" name="Group 82"/>
            <p:cNvGrpSpPr>
              <a:grpSpLocks/>
            </p:cNvGrpSpPr>
            <p:nvPr/>
          </p:nvGrpSpPr>
          <p:grpSpPr bwMode="auto">
            <a:xfrm>
              <a:off x="4224" y="1104"/>
              <a:ext cx="1364" cy="1226"/>
              <a:chOff x="4224" y="1104"/>
              <a:chExt cx="1364" cy="1226"/>
            </a:xfrm>
          </p:grpSpPr>
          <p:sp>
            <p:nvSpPr>
              <p:cNvPr id="39962" name="Oval 83"/>
              <p:cNvSpPr>
                <a:spLocks noChangeArrowheads="1"/>
              </p:cNvSpPr>
              <p:nvPr/>
            </p:nvSpPr>
            <p:spPr bwMode="auto">
              <a:xfrm>
                <a:off x="4977" y="2274"/>
                <a:ext cx="76" cy="5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9963" name="Line 84"/>
              <p:cNvSpPr>
                <a:spLocks noChangeShapeType="1"/>
              </p:cNvSpPr>
              <p:nvPr/>
            </p:nvSpPr>
            <p:spPr bwMode="auto">
              <a:xfrm>
                <a:off x="4272" y="1968"/>
                <a:ext cx="743" cy="344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9964" name="Line 85"/>
              <p:cNvSpPr>
                <a:spLocks noChangeShapeType="1"/>
              </p:cNvSpPr>
              <p:nvPr/>
            </p:nvSpPr>
            <p:spPr bwMode="auto">
              <a:xfrm flipH="1">
                <a:off x="5015" y="1968"/>
                <a:ext cx="553" cy="344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pic>
            <p:nvPicPr>
              <p:cNvPr id="39965" name="Picture 86" descr="Picture 3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1104"/>
                <a:ext cx="1364" cy="8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9960" name="Rectangle 87"/>
            <p:cNvSpPr>
              <a:spLocks noChangeArrowheads="1"/>
            </p:cNvSpPr>
            <p:nvPr/>
          </p:nvSpPr>
          <p:spPr bwMode="auto">
            <a:xfrm>
              <a:off x="5208" y="1104"/>
              <a:ext cx="384" cy="192"/>
            </a:xfrm>
            <a:prstGeom prst="rect">
              <a:avLst/>
            </a:prstGeom>
            <a:gradFill rotWithShape="0">
              <a:gsLst>
                <a:gs pos="0">
                  <a:srgbClr val="C89A09"/>
                </a:gs>
                <a:gs pos="100000">
                  <a:srgbClr val="D3D90D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3640" name="Text Box 88"/>
            <p:cNvSpPr txBox="1">
              <a:spLocks noChangeArrowheads="1"/>
            </p:cNvSpPr>
            <p:nvPr/>
          </p:nvSpPr>
          <p:spPr bwMode="auto">
            <a:xfrm>
              <a:off x="5184" y="1084"/>
              <a:ext cx="45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CH" sz="1600">
                  <a:solidFill>
                    <a:schemeClr val="bg1"/>
                  </a:solidFill>
                  <a:latin typeface="Century Gothic" pitchFamily="-112" charset="0"/>
                </a:rPr>
                <a:t>LHCb</a:t>
              </a:r>
              <a:endParaRPr lang="de-CH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2" charset="0"/>
              </a:endParaRPr>
            </a:p>
          </p:txBody>
        </p:sp>
      </p:grpSp>
      <p:grpSp>
        <p:nvGrpSpPr>
          <p:cNvPr id="6" name="Group 89"/>
          <p:cNvGrpSpPr>
            <a:grpSpLocks/>
          </p:cNvGrpSpPr>
          <p:nvPr/>
        </p:nvGrpSpPr>
        <p:grpSpPr bwMode="auto">
          <a:xfrm>
            <a:off x="5715000" y="4724400"/>
            <a:ext cx="3119438" cy="1695450"/>
            <a:chOff x="3600" y="2976"/>
            <a:chExt cx="1965" cy="1068"/>
          </a:xfrm>
        </p:grpSpPr>
        <p:grpSp>
          <p:nvGrpSpPr>
            <p:cNvPr id="39952" name="Group 90"/>
            <p:cNvGrpSpPr>
              <a:grpSpLocks/>
            </p:cNvGrpSpPr>
            <p:nvPr/>
          </p:nvGrpSpPr>
          <p:grpSpPr bwMode="auto">
            <a:xfrm>
              <a:off x="3600" y="2976"/>
              <a:ext cx="1920" cy="1063"/>
              <a:chOff x="3600" y="2976"/>
              <a:chExt cx="1920" cy="1063"/>
            </a:xfrm>
          </p:grpSpPr>
          <p:sp>
            <p:nvSpPr>
              <p:cNvPr id="39955" name="Oval 91"/>
              <p:cNvSpPr>
                <a:spLocks noChangeArrowheads="1"/>
              </p:cNvSpPr>
              <p:nvPr/>
            </p:nvSpPr>
            <p:spPr bwMode="auto">
              <a:xfrm>
                <a:off x="3600" y="3247"/>
                <a:ext cx="75" cy="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9956" name="Line 92"/>
              <p:cNvSpPr>
                <a:spLocks noChangeShapeType="1"/>
              </p:cNvSpPr>
              <p:nvPr/>
            </p:nvSpPr>
            <p:spPr bwMode="auto">
              <a:xfrm flipV="1">
                <a:off x="3638" y="2976"/>
                <a:ext cx="298" cy="271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9957" name="Line 93"/>
              <p:cNvSpPr>
                <a:spLocks noChangeShapeType="1"/>
              </p:cNvSpPr>
              <p:nvPr/>
            </p:nvSpPr>
            <p:spPr bwMode="auto">
              <a:xfrm>
                <a:off x="3638" y="3286"/>
                <a:ext cx="250" cy="746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pic>
            <p:nvPicPr>
              <p:cNvPr id="39958" name="Picture 94" descr="0511013_01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88" y="2976"/>
                <a:ext cx="1632" cy="1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9953" name="Rectangle 95"/>
            <p:cNvSpPr>
              <a:spLocks noChangeArrowheads="1"/>
            </p:cNvSpPr>
            <p:nvPr/>
          </p:nvSpPr>
          <p:spPr bwMode="auto">
            <a:xfrm>
              <a:off x="5130" y="3846"/>
              <a:ext cx="384" cy="192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9954" name="Text Box 96"/>
            <p:cNvSpPr txBox="1">
              <a:spLocks noChangeArrowheads="1"/>
            </p:cNvSpPr>
            <p:nvPr/>
          </p:nvSpPr>
          <p:spPr bwMode="auto">
            <a:xfrm>
              <a:off x="5082" y="3832"/>
              <a:ext cx="483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CH" altLang="en-US" sz="1600">
                  <a:solidFill>
                    <a:schemeClr val="tx2"/>
                  </a:solidFill>
                  <a:latin typeface="Century Gothic" pitchFamily="34" charset="0"/>
                </a:rPr>
                <a:t>ATLAS</a:t>
              </a:r>
            </a:p>
          </p:txBody>
        </p:sp>
      </p:grpSp>
      <p:sp>
        <p:nvSpPr>
          <p:cNvPr id="39" name="Rectangle 4"/>
          <p:cNvSpPr txBox="1">
            <a:spLocks noChangeArrowheads="1"/>
          </p:cNvSpPr>
          <p:nvPr/>
        </p:nvSpPr>
        <p:spPr bwMode="auto">
          <a:xfrm>
            <a:off x="0" y="1524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GB" sz="4000" dirty="0" smtClean="0">
                <a:solidFill>
                  <a:srgbClr val="FFC000"/>
                </a:solidFill>
                <a:latin typeface="Helvetica" pitchFamily="-112" charset="0"/>
              </a:rPr>
              <a:t>The  Large Hadron Collider – LHC </a:t>
            </a:r>
            <a:endParaRPr lang="en-GB" sz="4400" dirty="0">
              <a:solidFill>
                <a:srgbClr val="FFC000"/>
              </a:solidFill>
              <a:latin typeface="Helvetica" pitchFamily="-112" charset="0"/>
            </a:endParaRPr>
          </a:p>
        </p:txBody>
      </p:sp>
      <p:sp>
        <p:nvSpPr>
          <p:cNvPr id="39951" name="Slide Number Placeholder 4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5F7014-AEAD-4A0B-85F4-0BDF3926AB9F}" type="slidenum">
              <a:rPr lang="en-US" altLang="en-US" smtClean="0">
                <a:solidFill>
                  <a:schemeClr val="tx2"/>
                </a:solidFill>
              </a:rPr>
              <a:pPr eaLnBrk="1" hangingPunct="1"/>
              <a:t>5</a:t>
            </a:fld>
            <a:endParaRPr lang="en-US" altLang="en-US" smtClean="0">
              <a:solidFill>
                <a:schemeClr val="tx2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Schmidt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Shiv Nadar University, November 11, 2014 </a:t>
            </a:r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23" grpId="0"/>
      <p:bldP spid="399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1562720" y="139700"/>
            <a:ext cx="7257752" cy="563563"/>
          </a:xfrm>
        </p:spPr>
        <p:txBody>
          <a:bodyPr>
            <a:normAutofit fontScale="90000"/>
          </a:bodyPr>
          <a:lstStyle/>
          <a:p>
            <a:r>
              <a:rPr lang="en-US" altLang="en-US" dirty="0" smtClean="0"/>
              <a:t>	  </a:t>
            </a:r>
            <a:r>
              <a:rPr lang="en-US" altLang="en-US" dirty="0" smtClean="0">
                <a:solidFill>
                  <a:srgbClr val="FFC000"/>
                </a:solidFill>
              </a:rPr>
              <a:t>The LHC Detectors</a:t>
            </a:r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762000"/>
            <a:ext cx="3095625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3962400"/>
            <a:ext cx="34480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838200"/>
            <a:ext cx="3276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716338"/>
            <a:ext cx="3667125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TextBox 18"/>
          <p:cNvSpPr txBox="1">
            <a:spLocks noChangeArrowheads="1"/>
          </p:cNvSpPr>
          <p:nvPr/>
        </p:nvSpPr>
        <p:spPr bwMode="auto">
          <a:xfrm>
            <a:off x="35496" y="3127375"/>
            <a:ext cx="404309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chemeClr val="bg1">
                    <a:lumMod val="85000"/>
                  </a:schemeClr>
                </a:solidFill>
              </a:rPr>
              <a:t>ATLAS  </a:t>
            </a:r>
            <a:r>
              <a:rPr lang="en-US" altLang="en-US" sz="1600" b="1" dirty="0" smtClean="0">
                <a:solidFill>
                  <a:schemeClr val="bg1">
                    <a:lumMod val="85000"/>
                  </a:schemeClr>
                </a:solidFill>
              </a:rPr>
              <a:t>and CMS  are General Purpose </a:t>
            </a:r>
          </a:p>
          <a:p>
            <a:pPr eaLnBrk="1" hangingPunct="1"/>
            <a:r>
              <a:rPr lang="en-US" altLang="en-US" sz="1600" b="1" dirty="0" smtClean="0">
                <a:solidFill>
                  <a:schemeClr val="bg1">
                    <a:lumMod val="85000"/>
                  </a:schemeClr>
                </a:solidFill>
              </a:rPr>
              <a:t>Detectors (GPD) for data-taking at high </a:t>
            </a:r>
          </a:p>
          <a:p>
            <a:pPr eaLnBrk="1" hangingPunct="1"/>
            <a:r>
              <a:rPr lang="en-US" altLang="en-US" sz="1600" b="1" dirty="0" smtClean="0">
                <a:solidFill>
                  <a:schemeClr val="bg1">
                    <a:lumMod val="85000"/>
                  </a:schemeClr>
                </a:solidFill>
              </a:rPr>
              <a:t>Luminosity</a:t>
            </a:r>
            <a:r>
              <a:rPr lang="en-US" altLang="en-US" sz="1600" b="1" dirty="0">
                <a:solidFill>
                  <a:schemeClr val="bg1">
                    <a:lumMod val="85000"/>
                  </a:schemeClr>
                </a:solidFill>
              </a:rPr>
              <a:t>.</a:t>
            </a:r>
            <a:endParaRPr lang="en-US" altLang="en-US" sz="1600" b="1" dirty="0" smtClean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0968" name="TextBox 19"/>
          <p:cNvSpPr txBox="1">
            <a:spLocks noChangeArrowheads="1"/>
          </p:cNvSpPr>
          <p:nvPr/>
        </p:nvSpPr>
        <p:spPr bwMode="auto">
          <a:xfrm>
            <a:off x="5168900" y="5994400"/>
            <a:ext cx="37465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chemeClr val="bg1">
                    <a:lumMod val="85000"/>
                  </a:schemeClr>
                </a:solidFill>
              </a:rPr>
              <a:t>ALICE </a:t>
            </a:r>
            <a:r>
              <a:rPr lang="en-US" altLang="en-US" sz="1600" b="1" dirty="0">
                <a:solidFill>
                  <a:schemeClr val="bg1">
                    <a:lumMod val="85000"/>
                  </a:schemeClr>
                </a:solidFill>
              </a:rPr>
              <a:t>Detector is </a:t>
            </a:r>
            <a:r>
              <a:rPr lang="en-US" altLang="en-US" sz="1600" b="1" dirty="0" smtClean="0">
                <a:solidFill>
                  <a:schemeClr val="bg1">
                    <a:lumMod val="85000"/>
                  </a:schemeClr>
                </a:solidFill>
              </a:rPr>
              <a:t>optimized for the  </a:t>
            </a:r>
            <a:endParaRPr lang="en-US" altLang="en-US" sz="1600" b="1" dirty="0">
              <a:solidFill>
                <a:schemeClr val="bg1">
                  <a:lumMod val="85000"/>
                </a:schemeClr>
              </a:solidFill>
            </a:endParaRPr>
          </a:p>
          <a:p>
            <a:pPr eaLnBrk="1" hangingPunct="1"/>
            <a:r>
              <a:rPr lang="en-US" altLang="en-US" sz="1600" b="1" dirty="0" smtClean="0">
                <a:solidFill>
                  <a:schemeClr val="bg1">
                    <a:lumMod val="85000"/>
                  </a:schemeClr>
                </a:solidFill>
              </a:rPr>
              <a:t>Study of Heavy </a:t>
            </a:r>
            <a:r>
              <a:rPr lang="en-US" altLang="en-US" sz="1600" b="1" dirty="0">
                <a:solidFill>
                  <a:schemeClr val="bg1">
                    <a:lumMod val="85000"/>
                  </a:schemeClr>
                </a:solidFill>
              </a:rPr>
              <a:t>I</a:t>
            </a:r>
            <a:r>
              <a:rPr lang="en-US" altLang="en-US" sz="1600" b="1" dirty="0" smtClean="0">
                <a:solidFill>
                  <a:schemeClr val="bg1">
                    <a:lumMod val="85000"/>
                  </a:schemeClr>
                </a:solidFill>
              </a:rPr>
              <a:t>on </a:t>
            </a:r>
            <a:r>
              <a:rPr lang="en-US" altLang="en-US" sz="1600" b="1" dirty="0" err="1" smtClean="0">
                <a:solidFill>
                  <a:schemeClr val="bg1">
                    <a:lumMod val="85000"/>
                  </a:schemeClr>
                </a:solidFill>
              </a:rPr>
              <a:t>physik</a:t>
            </a:r>
            <a:r>
              <a:rPr lang="en-US" altLang="en-US" sz="1600" dirty="0">
                <a:solidFill>
                  <a:schemeClr val="bg1">
                    <a:lumMod val="85000"/>
                  </a:schemeClr>
                </a:solidFill>
                <a:latin typeface="Comic Sans MS" pitchFamily="66" charset="0"/>
              </a:rPr>
              <a:t>.</a:t>
            </a:r>
            <a:endParaRPr lang="en-US" altLang="en-US" sz="16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0969" name="TextBox 20"/>
          <p:cNvSpPr txBox="1">
            <a:spLocks noChangeArrowheads="1"/>
          </p:cNvSpPr>
          <p:nvPr/>
        </p:nvSpPr>
        <p:spPr bwMode="auto">
          <a:xfrm>
            <a:off x="5112568" y="3132257"/>
            <a:ext cx="40314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chemeClr val="bg1">
                    <a:lumMod val="85000"/>
                  </a:schemeClr>
                </a:solidFill>
              </a:rPr>
              <a:t>LHCb is specialized on the study of </a:t>
            </a:r>
          </a:p>
          <a:p>
            <a:pPr eaLnBrk="1" hangingPunct="1"/>
            <a:r>
              <a:rPr lang="en-US" altLang="en-US" sz="1600" b="1" dirty="0" smtClean="0">
                <a:solidFill>
                  <a:schemeClr val="bg1">
                    <a:lumMod val="85000"/>
                  </a:schemeClr>
                </a:solidFill>
              </a:rPr>
              <a:t>particles containing  b- and c- quarks</a:t>
            </a:r>
            <a:endParaRPr lang="en-US" altLang="en-US" sz="1600" dirty="0">
              <a:solidFill>
                <a:schemeClr val="bg1">
                  <a:lumMod val="8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0970" name="TextBox 21"/>
          <p:cNvSpPr txBox="1">
            <a:spLocks noChangeArrowheads="1"/>
          </p:cNvSpPr>
          <p:nvPr/>
        </p:nvSpPr>
        <p:spPr bwMode="auto">
          <a:xfrm>
            <a:off x="3581400" y="1408905"/>
            <a:ext cx="1016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chemeClr val="bg1">
                    <a:lumMod val="85000"/>
                  </a:schemeClr>
                </a:solidFill>
              </a:rPr>
              <a:t>ATLAS</a:t>
            </a:r>
          </a:p>
          <a:p>
            <a:pPr eaLnBrk="1" hangingPunct="1"/>
            <a:r>
              <a:rPr lang="en-US" altLang="en-US" sz="1600" b="1" dirty="0">
                <a:solidFill>
                  <a:schemeClr val="bg1">
                    <a:lumMod val="85000"/>
                  </a:schemeClr>
                </a:solidFill>
              </a:rPr>
              <a:t>7000 ton</a:t>
            </a:r>
          </a:p>
          <a:p>
            <a:pPr eaLnBrk="1" hangingPunct="1"/>
            <a:r>
              <a:rPr lang="en-US" altLang="en-US" sz="1600" b="1" i="1" dirty="0">
                <a:solidFill>
                  <a:schemeClr val="bg1">
                    <a:lumMod val="85000"/>
                  </a:schemeClr>
                </a:solidFill>
              </a:rPr>
              <a:t>l = 46m</a:t>
            </a:r>
          </a:p>
          <a:p>
            <a:pPr eaLnBrk="1" hangingPunct="1"/>
            <a:r>
              <a:rPr lang="en-US" altLang="en-US" sz="1600" b="1" i="1" dirty="0">
                <a:solidFill>
                  <a:schemeClr val="bg1">
                    <a:lumMod val="85000"/>
                  </a:schemeClr>
                </a:solidFill>
              </a:rPr>
              <a:t>D = 22m</a:t>
            </a:r>
            <a:endParaRPr lang="en-US" altLang="en-US" sz="1600" dirty="0">
              <a:solidFill>
                <a:schemeClr val="bg1">
                  <a:lumMod val="8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0971" name="TextBox 22"/>
          <p:cNvSpPr txBox="1">
            <a:spLocks noChangeArrowheads="1"/>
          </p:cNvSpPr>
          <p:nvPr/>
        </p:nvSpPr>
        <p:spPr bwMode="auto">
          <a:xfrm>
            <a:off x="3632200" y="4637088"/>
            <a:ext cx="11303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chemeClr val="bg1">
                    <a:lumMod val="85000"/>
                  </a:schemeClr>
                </a:solidFill>
              </a:rPr>
              <a:t>CMS</a:t>
            </a:r>
          </a:p>
          <a:p>
            <a:pPr eaLnBrk="1" hangingPunct="1"/>
            <a:r>
              <a:rPr lang="en-US" altLang="en-US" sz="1600" b="1" dirty="0">
                <a:solidFill>
                  <a:schemeClr val="bg1">
                    <a:lumMod val="85000"/>
                  </a:schemeClr>
                </a:solidFill>
              </a:rPr>
              <a:t>12500 ton</a:t>
            </a:r>
          </a:p>
          <a:p>
            <a:pPr eaLnBrk="1" hangingPunct="1"/>
            <a:r>
              <a:rPr lang="en-US" altLang="en-US" sz="1600" b="1" i="1" dirty="0">
                <a:solidFill>
                  <a:schemeClr val="bg1">
                    <a:lumMod val="85000"/>
                  </a:schemeClr>
                </a:solidFill>
              </a:rPr>
              <a:t>l = 22m</a:t>
            </a:r>
          </a:p>
          <a:p>
            <a:pPr eaLnBrk="1" hangingPunct="1"/>
            <a:r>
              <a:rPr lang="en-US" altLang="en-US" sz="1600" b="1" i="1" dirty="0">
                <a:solidFill>
                  <a:schemeClr val="bg1">
                    <a:lumMod val="85000"/>
                  </a:schemeClr>
                </a:solidFill>
              </a:rPr>
              <a:t>d = 15m</a:t>
            </a:r>
            <a:endParaRPr lang="en-US" altLang="en-US" sz="1600" dirty="0">
              <a:solidFill>
                <a:schemeClr val="bg1">
                  <a:lumMod val="8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0972" name="Slide Number Placeholder 2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AC9DE3C-74B7-4F72-8198-0C5FBAD3B24D}" type="slidenum">
              <a:rPr lang="en-US" altLang="en-US" smtClean="0">
                <a:solidFill>
                  <a:schemeClr val="bg1">
                    <a:lumMod val="85000"/>
                  </a:schemeClr>
                </a:solidFill>
              </a:rPr>
              <a:pPr eaLnBrk="1" hangingPunct="1"/>
              <a:t>6</a:t>
            </a:fld>
            <a:endParaRPr lang="en-US" altLang="en-US" dirty="0" smtClean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403648" cy="8382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988840"/>
            <a:ext cx="7904996" cy="68126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Physics Motivation for the HL-LHC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864" y="3071335"/>
            <a:ext cx="8229600" cy="3382001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What did we accomplish so far with the LHC ?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What are the outstanding questions ?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How can the HL-LHC address them ?  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7ACE7-79EF-3E47-8E84-797C15E3C8E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43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44624"/>
            <a:ext cx="8686740" cy="936104"/>
          </a:xfrm>
        </p:spPr>
        <p:txBody>
          <a:bodyPr>
            <a:normAutofit/>
          </a:bodyPr>
          <a:lstStyle/>
          <a:p>
            <a:r>
              <a:rPr lang="en-US" dirty="0"/>
              <a:t>Three main results from LHC </a:t>
            </a:r>
            <a:r>
              <a:rPr lang="en-US" dirty="0" smtClean="0"/>
              <a:t>Run-I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052" y="1317105"/>
            <a:ext cx="8707428" cy="5424263"/>
          </a:xfrm>
        </p:spPr>
        <p:txBody>
          <a:bodyPr>
            <a:normAutofit/>
          </a:bodyPr>
          <a:lstStyle/>
          <a:p>
            <a:pPr marL="1028700" lvl="1" indent="-571500">
              <a:buFont typeface="+mj-lt"/>
              <a:buAutoNum type="arabicPeriod"/>
            </a:pPr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  <a:sym typeface="Wingdings"/>
              </a:rPr>
              <a:t>We 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sym typeface="Wingdings"/>
              </a:rPr>
              <a:t>have consolidated the Standard Model </a:t>
            </a:r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  <a:sym typeface="Wingdings"/>
              </a:rPr>
              <a:t>(SM)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sym typeface="Wingdings"/>
              </a:rPr>
              <a:t>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sym typeface="Wingdings"/>
              </a:rPr>
              <a:t>  The Standard Model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sym typeface="Wingdings"/>
              </a:rPr>
              <a:t>works BEAUTIFULLY … </a:t>
            </a:r>
            <a:endParaRPr lang="en-US" dirty="0" smtClean="0">
              <a:solidFill>
                <a:schemeClr val="bg1">
                  <a:lumMod val="95000"/>
                </a:schemeClr>
              </a:solidFill>
              <a:sym typeface="Wingdings"/>
            </a:endParaRPr>
          </a:p>
          <a:p>
            <a:pPr lvl="2">
              <a:buFont typeface="Wingdings" panose="05000000000000000000" pitchFamily="2" charset="2"/>
              <a:buChar char="Ø"/>
            </a:pPr>
            <a:endParaRPr lang="en-US" dirty="0">
              <a:solidFill>
                <a:srgbClr val="FFFFFF"/>
              </a:solidFill>
              <a:sym typeface="Wingdings"/>
            </a:endParaRPr>
          </a:p>
          <a:p>
            <a:pPr marL="960120" lvl="1" indent="-457200">
              <a:buFont typeface="+mj-lt"/>
              <a:buAutoNum type="arabicPeriod"/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We have completed the Standard Model: </a:t>
            </a:r>
            <a:endParaRPr lang="en-US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  <a:sym typeface="Wingdings"/>
              </a:rPr>
              <a:t>   Higgs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sym typeface="Wingdings"/>
              </a:rPr>
              <a:t>boson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sym typeface="Wingdings"/>
              </a:rPr>
              <a:t>discovery</a:t>
            </a:r>
          </a:p>
          <a:p>
            <a:pPr marL="768096" lvl="2" indent="0">
              <a:buNone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sym typeface="Wingdings"/>
              </a:rPr>
              <a:t>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sym typeface="Wingdings"/>
              </a:rPr>
              <a:t>      Almost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sym typeface="Wingdings"/>
              </a:rPr>
              <a:t>100 years of theoretical and experimental efforts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sym typeface="Wingdings"/>
              </a:rPr>
              <a:t>!</a:t>
            </a:r>
          </a:p>
          <a:p>
            <a:pPr marL="768096" lvl="2" indent="0">
              <a:buNone/>
            </a:pPr>
            <a:endParaRPr lang="en-US" dirty="0" smtClean="0">
              <a:solidFill>
                <a:schemeClr val="bg1">
                  <a:lumMod val="85000"/>
                </a:schemeClr>
              </a:solidFill>
              <a:sym typeface="Wingdings"/>
            </a:endParaRPr>
          </a:p>
          <a:p>
            <a:pPr marL="960120" lvl="1" indent="-457200">
              <a:buFont typeface="+mj-lt"/>
              <a:buAutoNum type="arabicPeriod"/>
            </a:pPr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We 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have NO </a:t>
            </a:r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evidence 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of new </a:t>
            </a:r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physics </a:t>
            </a:r>
          </a:p>
          <a:p>
            <a:pPr marL="502920" lvl="1" indent="0">
              <a:buNone/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	</a:t>
            </a:r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			        – at best only some hints …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lvl="2">
              <a:buFont typeface="Wingdings" panose="05000000000000000000" pitchFamily="2" charset="2"/>
              <a:buChar char="Ø"/>
            </a:pPr>
            <a:endParaRPr lang="en-US" dirty="0">
              <a:solidFill>
                <a:schemeClr val="bg1">
                  <a:lumMod val="85000"/>
                </a:schemeClr>
              </a:solidFill>
              <a:sym typeface="Wingdings"/>
            </a:endParaRPr>
          </a:p>
          <a:p>
            <a:pPr lvl="2">
              <a:buFont typeface="Wingdings" panose="05000000000000000000" pitchFamily="2" charset="2"/>
              <a:buChar char="Ø"/>
            </a:pPr>
            <a:endParaRPr lang="en-US" dirty="0"/>
          </a:p>
          <a:p>
            <a:pPr marL="768096" lvl="2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7ACE7-79EF-3E47-8E84-797C15E3C8E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029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83440"/>
            <a:ext cx="8676456" cy="68126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C70D"/>
                </a:solidFill>
                <a:sym typeface="Wingdings"/>
              </a:rPr>
              <a:t>Consolidation of the Standard Model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608" y="1319899"/>
            <a:ext cx="6984776" cy="484540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7ACE7-79EF-3E47-8E84-797C15E3C8E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157" y="6165304"/>
            <a:ext cx="93153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200" b="1" dirty="0">
                <a:solidFill>
                  <a:srgbClr val="FFC70D"/>
                </a:solidFill>
                <a:latin typeface="+mn-lt"/>
              </a:rPr>
              <a:t>The theoretical description of high-Q</a:t>
            </a:r>
            <a:r>
              <a:rPr lang="en-GB" sz="2200" b="1" baseline="30000" dirty="0">
                <a:solidFill>
                  <a:srgbClr val="FFC70D"/>
                </a:solidFill>
                <a:latin typeface="+mn-lt"/>
              </a:rPr>
              <a:t>2</a:t>
            </a:r>
            <a:r>
              <a:rPr lang="en-GB" sz="2200" b="1" dirty="0">
                <a:solidFill>
                  <a:srgbClr val="FFC70D"/>
                </a:solidFill>
                <a:latin typeface="+mn-lt"/>
              </a:rPr>
              <a:t> processes at the LHC is very good </a:t>
            </a:r>
            <a:endParaRPr lang="en-GB" sz="2200" dirty="0">
              <a:solidFill>
                <a:srgbClr val="FFC70D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1640" y="869811"/>
            <a:ext cx="66395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sym typeface="Wingdings"/>
              </a:rPr>
              <a:t>Wealth of measurements at 7-8 </a:t>
            </a:r>
            <a:r>
              <a:rPr lang="en-US" dirty="0" err="1">
                <a:solidFill>
                  <a:schemeClr val="accent1">
                    <a:lumMod val="40000"/>
                    <a:lumOff val="60000"/>
                  </a:schemeClr>
                </a:solidFill>
                <a:sym typeface="Wingdings"/>
              </a:rPr>
              <a:t>TeV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sym typeface="Wingdings"/>
              </a:rPr>
              <a:t> at the LHC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086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83216</TotalTime>
  <Words>2781</Words>
  <Application>Microsoft Office PowerPoint</Application>
  <PresentationFormat>On-screen Show (4:3)</PresentationFormat>
  <Paragraphs>497</Paragraphs>
  <Slides>35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9" baseType="lpstr">
      <vt:lpstr>ＭＳ Ｐゴシック</vt:lpstr>
      <vt:lpstr>Arial</vt:lpstr>
      <vt:lpstr>Calibri</vt:lpstr>
      <vt:lpstr>Century Gothic</vt:lpstr>
      <vt:lpstr>Comic Sans MS</vt:lpstr>
      <vt:lpstr>Corbel</vt:lpstr>
      <vt:lpstr>Helvetica</vt:lpstr>
      <vt:lpstr>Lucida Grande</vt:lpstr>
      <vt:lpstr>Symbol</vt:lpstr>
      <vt:lpstr>Tahoma</vt:lpstr>
      <vt:lpstr>Wingdings</vt:lpstr>
      <vt:lpstr>Wingdings 2</vt:lpstr>
      <vt:lpstr>Wingdings 3</vt:lpstr>
      <vt:lpstr>Module</vt:lpstr>
      <vt:lpstr>High-Luminosity upgrade of the LHC  Physics and Technology Challenges for the Accelerator and the Experiments  </vt:lpstr>
      <vt:lpstr>Outline</vt:lpstr>
      <vt:lpstr>Acknowledgements</vt:lpstr>
      <vt:lpstr>PowerPoint Presentation</vt:lpstr>
      <vt:lpstr>Enter a New Era in Fundamental Science</vt:lpstr>
      <vt:lpstr>   The LHC Detectors</vt:lpstr>
      <vt:lpstr>Physics Motivation for the HL-LHC</vt:lpstr>
      <vt:lpstr>Three main results from LHC Run-I</vt:lpstr>
      <vt:lpstr>Consolidation of the Standard Model</vt:lpstr>
      <vt:lpstr>Consolidation of the Standard Model</vt:lpstr>
      <vt:lpstr>Bs,d  μ+μ-    result</vt:lpstr>
      <vt:lpstr>Higgs boson  discovery </vt:lpstr>
      <vt:lpstr>ATLAS+CMS Higgs mass combination</vt:lpstr>
      <vt:lpstr>ATLAS+CMS Higgs mass combination</vt:lpstr>
      <vt:lpstr>Are there no deviations from the SM ?</vt:lpstr>
      <vt:lpstr>Surprises in Run I : Exotica</vt:lpstr>
      <vt:lpstr>Are there hints for New Physics ?</vt:lpstr>
      <vt:lpstr>Comparison 8 vs 13 TeV:     dijet production rate</vt:lpstr>
      <vt:lpstr>NO evidence of new physics so far</vt:lpstr>
      <vt:lpstr>PowerPoint Presentation</vt:lpstr>
      <vt:lpstr>Some of the outstanding questions …</vt:lpstr>
      <vt:lpstr>PowerPoint Presentation</vt:lpstr>
      <vt:lpstr>PowerPoint Presentation</vt:lpstr>
      <vt:lpstr>Measurements of Higgs couplings</vt:lpstr>
      <vt:lpstr>How well can the Higgs couplings be measured ?  </vt:lpstr>
      <vt:lpstr>Vector-Boson Scattering</vt:lpstr>
      <vt:lpstr>Vector-Boson Scattering</vt:lpstr>
      <vt:lpstr>Stability of the Higgs mass  (also known as “naturalness” problem)</vt:lpstr>
      <vt:lpstr>Motivations to search for SUSY</vt:lpstr>
      <vt:lpstr>Electroweak SUSY production</vt:lpstr>
      <vt:lpstr>Electroweak SUSY production</vt:lpstr>
      <vt:lpstr>Electroweak SUSY production</vt:lpstr>
      <vt:lpstr>Discovery reach with 3000 / fb</vt:lpstr>
      <vt:lpstr>Conclusions  part  I</vt:lpstr>
      <vt:lpstr>For the coffee break …</vt:lpstr>
    </vt:vector>
  </TitlesOfParts>
  <Company>cern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Abraham Gallas</dc:title>
  <dc:creator>CERN User</dc:creator>
  <cp:lastModifiedBy>Burkhard Schmidt</cp:lastModifiedBy>
  <cp:revision>2009</cp:revision>
  <cp:lastPrinted>2011-06-06T13:24:06Z</cp:lastPrinted>
  <dcterms:created xsi:type="dcterms:W3CDTF">2009-08-30T01:52:09Z</dcterms:created>
  <dcterms:modified xsi:type="dcterms:W3CDTF">2015-08-03T03:38:30Z</dcterms:modified>
</cp:coreProperties>
</file>