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Layouts/slideLayout198.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840" r:id="rId2"/>
    <p:sldMasterId id="2147483876" r:id="rId3"/>
    <p:sldMasterId id="2147483888" r:id="rId4"/>
    <p:sldMasterId id="2147483912" r:id="rId5"/>
    <p:sldMasterId id="2147483924" r:id="rId6"/>
    <p:sldMasterId id="2147483936" r:id="rId7"/>
    <p:sldMasterId id="2147483948" r:id="rId8"/>
    <p:sldMasterId id="2147483960" r:id="rId9"/>
    <p:sldMasterId id="2147483972" r:id="rId10"/>
    <p:sldMasterId id="2147483996" r:id="rId11"/>
    <p:sldMasterId id="2147484008" r:id="rId12"/>
    <p:sldMasterId id="2147484020" r:id="rId13"/>
    <p:sldMasterId id="2147484032" r:id="rId14"/>
    <p:sldMasterId id="2147484068" r:id="rId15"/>
    <p:sldMasterId id="2147484080" r:id="rId16"/>
    <p:sldMasterId id="2147484092" r:id="rId17"/>
    <p:sldMasterId id="2147484104" r:id="rId18"/>
    <p:sldMasterId id="2147484116" r:id="rId19"/>
  </p:sldMasterIdLst>
  <p:notesMasterIdLst>
    <p:notesMasterId r:id="rId296"/>
  </p:notesMasterIdLst>
  <p:sldIdLst>
    <p:sldId id="863" r:id="rId20"/>
    <p:sldId id="601" r:id="rId21"/>
    <p:sldId id="599" r:id="rId22"/>
    <p:sldId id="615" r:id="rId23"/>
    <p:sldId id="867" r:id="rId24"/>
    <p:sldId id="781" r:id="rId25"/>
    <p:sldId id="769" r:id="rId26"/>
    <p:sldId id="731" r:id="rId27"/>
    <p:sldId id="770" r:id="rId28"/>
    <p:sldId id="600" r:id="rId29"/>
    <p:sldId id="447" r:id="rId30"/>
    <p:sldId id="523" r:id="rId31"/>
    <p:sldId id="546" r:id="rId32"/>
    <p:sldId id="865" r:id="rId33"/>
    <p:sldId id="886" r:id="rId34"/>
    <p:sldId id="887" r:id="rId35"/>
    <p:sldId id="258" r:id="rId36"/>
    <p:sldId id="320" r:id="rId37"/>
    <p:sldId id="456" r:id="rId38"/>
    <p:sldId id="773" r:id="rId39"/>
    <p:sldId id="321" r:id="rId40"/>
    <p:sldId id="885" r:id="rId41"/>
    <p:sldId id="532" r:id="rId42"/>
    <p:sldId id="602" r:id="rId43"/>
    <p:sldId id="698" r:id="rId44"/>
    <p:sldId id="699" r:id="rId45"/>
    <p:sldId id="700" r:id="rId46"/>
    <p:sldId id="706" r:id="rId47"/>
    <p:sldId id="701" r:id="rId48"/>
    <p:sldId id="705" r:id="rId49"/>
    <p:sldId id="707" r:id="rId50"/>
    <p:sldId id="708" r:id="rId51"/>
    <p:sldId id="431" r:id="rId52"/>
    <p:sldId id="508" r:id="rId53"/>
    <p:sldId id="604" r:id="rId54"/>
    <p:sldId id="510" r:id="rId55"/>
    <p:sldId id="606" r:id="rId56"/>
    <p:sldId id="614" r:id="rId57"/>
    <p:sldId id="721" r:id="rId58"/>
    <p:sldId id="710" r:id="rId59"/>
    <p:sldId id="709" r:id="rId60"/>
    <p:sldId id="493" r:id="rId61"/>
    <p:sldId id="376" r:id="rId62"/>
    <p:sldId id="381" r:id="rId63"/>
    <p:sldId id="260" r:id="rId64"/>
    <p:sldId id="322" r:id="rId65"/>
    <p:sldId id="261" r:id="rId66"/>
    <p:sldId id="776" r:id="rId67"/>
    <p:sldId id="777" r:id="rId68"/>
    <p:sldId id="607" r:id="rId69"/>
    <p:sldId id="711" r:id="rId70"/>
    <p:sldId id="897" r:id="rId71"/>
    <p:sldId id="898" r:id="rId72"/>
    <p:sldId id="324" r:id="rId73"/>
    <p:sldId id="262" r:id="rId74"/>
    <p:sldId id="822" r:id="rId75"/>
    <p:sldId id="317" r:id="rId76"/>
    <p:sldId id="410" r:id="rId77"/>
    <p:sldId id="895" r:id="rId78"/>
    <p:sldId id="459" r:id="rId79"/>
    <p:sldId id="713" r:id="rId80"/>
    <p:sldId id="712" r:id="rId81"/>
    <p:sldId id="268" r:id="rId82"/>
    <p:sldId id="553" r:id="rId83"/>
    <p:sldId id="269" r:id="rId84"/>
    <p:sldId id="457" r:id="rId85"/>
    <p:sldId id="270" r:id="rId86"/>
    <p:sldId id="271" r:id="rId87"/>
    <p:sldId id="503" r:id="rId88"/>
    <p:sldId id="714" r:id="rId89"/>
    <p:sldId id="715" r:id="rId90"/>
    <p:sldId id="716" r:id="rId91"/>
    <p:sldId id="717" r:id="rId92"/>
    <p:sldId id="718" r:id="rId93"/>
    <p:sldId id="720" r:id="rId94"/>
    <p:sldId id="719" r:id="rId95"/>
    <p:sldId id="272" r:id="rId96"/>
    <p:sldId id="727" r:id="rId97"/>
    <p:sldId id="724" r:id="rId98"/>
    <p:sldId id="506" r:id="rId99"/>
    <p:sldId id="620" r:id="rId100"/>
    <p:sldId id="273" r:id="rId101"/>
    <p:sldId id="617" r:id="rId102"/>
    <p:sldId id="511" r:id="rId103"/>
    <p:sldId id="512" r:id="rId104"/>
    <p:sldId id="621" r:id="rId105"/>
    <p:sldId id="318" r:id="rId106"/>
    <p:sldId id="892" r:id="rId107"/>
    <p:sldId id="275" r:id="rId108"/>
    <p:sldId id="338" r:id="rId109"/>
    <p:sldId id="344" r:id="rId110"/>
    <p:sldId id="462" r:id="rId111"/>
    <p:sldId id="782" r:id="rId112"/>
    <p:sldId id="891" r:id="rId113"/>
    <p:sldId id="783" r:id="rId114"/>
    <p:sldId id="785" r:id="rId115"/>
    <p:sldId id="784" r:id="rId116"/>
    <p:sldId id="507" r:id="rId117"/>
    <p:sldId id="514" r:id="rId118"/>
    <p:sldId id="893" r:id="rId119"/>
    <p:sldId id="276" r:id="rId120"/>
    <p:sldId id="387" r:id="rId121"/>
    <p:sldId id="554" r:id="rId122"/>
    <p:sldId id="518" r:id="rId123"/>
    <p:sldId id="624" r:id="rId124"/>
    <p:sldId id="277" r:id="rId125"/>
    <p:sldId id="388" r:id="rId126"/>
    <p:sldId id="555" r:id="rId127"/>
    <p:sldId id="465" r:id="rId128"/>
    <p:sldId id="560" r:id="rId129"/>
    <p:sldId id="352" r:id="rId130"/>
    <p:sldId id="902" r:id="rId131"/>
    <p:sldId id="626" r:id="rId132"/>
    <p:sldId id="787" r:id="rId133"/>
    <p:sldId id="903" r:id="rId134"/>
    <p:sldId id="788" r:id="rId135"/>
    <p:sldId id="280" r:id="rId136"/>
    <p:sldId id="281" r:id="rId137"/>
    <p:sldId id="730" r:id="rId138"/>
    <p:sldId id="733" r:id="rId139"/>
    <p:sldId id="389" r:id="rId140"/>
    <p:sldId id="558" r:id="rId141"/>
    <p:sldId id="792" r:id="rId142"/>
    <p:sldId id="793" r:id="rId143"/>
    <p:sldId id="279" r:id="rId144"/>
    <p:sldId id="282" r:id="rId145"/>
    <p:sldId id="477" r:id="rId146"/>
    <p:sldId id="525" r:id="rId147"/>
    <p:sldId id="390" r:id="rId148"/>
    <p:sldId id="391" r:id="rId149"/>
    <p:sldId id="562" r:id="rId150"/>
    <p:sldId id="740" r:id="rId151"/>
    <p:sldId id="741" r:id="rId152"/>
    <p:sldId id="909" r:id="rId153"/>
    <p:sldId id="742" r:id="rId154"/>
    <p:sldId id="905" r:id="rId155"/>
    <p:sldId id="743" r:id="rId156"/>
    <p:sldId id="744" r:id="rId157"/>
    <p:sldId id="791" r:id="rId158"/>
    <p:sldId id="747" r:id="rId159"/>
    <p:sldId id="393" r:id="rId160"/>
    <p:sldId id="469" r:id="rId161"/>
    <p:sldId id="796" r:id="rId162"/>
    <p:sldId id="631" r:id="rId163"/>
    <p:sldId id="632" r:id="rId164"/>
    <p:sldId id="639" r:id="rId165"/>
    <p:sldId id="627" r:id="rId166"/>
    <p:sldId id="802" r:id="rId167"/>
    <p:sldId id="804" r:id="rId168"/>
    <p:sldId id="559" r:id="rId169"/>
    <p:sldId id="805" r:id="rId170"/>
    <p:sldId id="395" r:id="rId171"/>
    <p:sldId id="657" r:id="rId172"/>
    <p:sldId id="673" r:id="rId173"/>
    <p:sldId id="450" r:id="rId174"/>
    <p:sldId id="411" r:id="rId175"/>
    <p:sldId id="468" r:id="rId176"/>
    <p:sldId id="645" r:id="rId177"/>
    <p:sldId id="489" r:id="rId178"/>
    <p:sldId id="628" r:id="rId179"/>
    <p:sldId id="347" r:id="rId180"/>
    <p:sldId id="800" r:id="rId181"/>
    <p:sldId id="756" r:id="rId182"/>
    <p:sldId id="292" r:id="rId183"/>
    <p:sldId id="636" r:id="rId184"/>
    <p:sldId id="755" r:id="rId185"/>
    <p:sldId id="345" r:id="rId186"/>
    <p:sldId id="757" r:id="rId187"/>
    <p:sldId id="766" r:id="rId188"/>
    <p:sldId id="653" r:id="rId189"/>
    <p:sldId id="569" r:id="rId190"/>
    <p:sldId id="798" r:id="rId191"/>
    <p:sldId id="654" r:id="rId192"/>
    <p:sldId id="618" r:id="rId193"/>
    <p:sldId id="799" r:id="rId194"/>
    <p:sldId id="566" r:id="rId195"/>
    <p:sldId id="565" r:id="rId196"/>
    <p:sldId id="815" r:id="rId197"/>
    <p:sldId id="816" r:id="rId198"/>
    <p:sldId id="817" r:id="rId199"/>
    <p:sldId id="570" r:id="rId200"/>
    <p:sldId id="807" r:id="rId201"/>
    <p:sldId id="287" r:id="rId202"/>
    <p:sldId id="427" r:id="rId203"/>
    <p:sldId id="297" r:id="rId204"/>
    <p:sldId id="826" r:id="rId205"/>
    <p:sldId id="289" r:id="rId206"/>
    <p:sldId id="536" r:id="rId207"/>
    <p:sldId id="298" r:id="rId208"/>
    <p:sldId id="472" r:id="rId209"/>
    <p:sldId id="828" r:id="rId210"/>
    <p:sldId id="768" r:id="rId211"/>
    <p:sldId id="407" r:id="rId212"/>
    <p:sldId id="408" r:id="rId213"/>
    <p:sldId id="473" r:id="rId214"/>
    <p:sldId id="368" r:id="rId215"/>
    <p:sldId id="659" r:id="rId216"/>
    <p:sldId id="809" r:id="rId217"/>
    <p:sldId id="571" r:id="rId218"/>
    <p:sldId id="808" r:id="rId219"/>
    <p:sldId id="299" r:id="rId220"/>
    <p:sldId id="300" r:id="rId221"/>
    <p:sldId id="432" r:id="rId222"/>
    <p:sldId id="302" r:id="rId223"/>
    <p:sldId id="303" r:id="rId224"/>
    <p:sldId id="813" r:id="rId225"/>
    <p:sldId id="811" r:id="rId226"/>
    <p:sldId id="814" r:id="rId227"/>
    <p:sldId id="573" r:id="rId228"/>
    <p:sldId id="537" r:id="rId229"/>
    <p:sldId id="403" r:id="rId230"/>
    <p:sldId id="823" r:id="rId231"/>
    <p:sldId id="301" r:id="rId232"/>
    <p:sldId id="661" r:id="rId233"/>
    <p:sldId id="479" r:id="rId234"/>
    <p:sldId id="481" r:id="rId235"/>
    <p:sldId id="483" r:id="rId236"/>
    <p:sldId id="372" r:id="rId237"/>
    <p:sldId id="836" r:id="rId238"/>
    <p:sldId id="664" r:id="rId239"/>
    <p:sldId id="578" r:id="rId240"/>
    <p:sldId id="542" r:id="rId241"/>
    <p:sldId id="359" r:id="rId242"/>
    <p:sldId id="676" r:id="rId243"/>
    <p:sldId id="675" r:id="rId244"/>
    <p:sldId id="843" r:id="rId245"/>
    <p:sldId id="584" r:id="rId246"/>
    <p:sldId id="835" r:id="rId247"/>
    <p:sldId id="827" r:id="rId248"/>
    <p:sldId id="585" r:id="rId249"/>
    <p:sldId id="837" r:id="rId250"/>
    <p:sldId id="845" r:id="rId251"/>
    <p:sldId id="847" r:id="rId252"/>
    <p:sldId id="846" r:id="rId253"/>
    <p:sldId id="586" r:id="rId254"/>
    <p:sldId id="695" r:id="rId255"/>
    <p:sldId id="590" r:id="rId256"/>
    <p:sldId id="663" r:id="rId257"/>
    <p:sldId id="872" r:id="rId258"/>
    <p:sldId id="853" r:id="rId259"/>
    <p:sldId id="665" r:id="rId260"/>
    <p:sldId id="854" r:id="rId261"/>
    <p:sldId id="677" r:id="rId262"/>
    <p:sldId id="855" r:id="rId263"/>
    <p:sldId id="667" r:id="rId264"/>
    <p:sldId id="859" r:id="rId265"/>
    <p:sldId id="860" r:id="rId266"/>
    <p:sldId id="681" r:id="rId267"/>
    <p:sldId id="669" r:id="rId268"/>
    <p:sldId id="596" r:id="rId269"/>
    <p:sldId id="671" r:id="rId270"/>
    <p:sldId id="670" r:id="rId271"/>
    <p:sldId id="672" r:id="rId272"/>
    <p:sldId id="861" r:id="rId273"/>
    <p:sldId id="874" r:id="rId274"/>
    <p:sldId id="597" r:id="rId275"/>
    <p:sldId id="425" r:id="rId276"/>
    <p:sldId id="680" r:id="rId277"/>
    <p:sldId id="484" r:id="rId278"/>
    <p:sldId id="879" r:id="rId279"/>
    <p:sldId id="682" r:id="rId280"/>
    <p:sldId id="880" r:id="rId281"/>
    <p:sldId id="869" r:id="rId282"/>
    <p:sldId id="868" r:id="rId283"/>
    <p:sldId id="881" r:id="rId284"/>
    <p:sldId id="685" r:id="rId285"/>
    <p:sldId id="686" r:id="rId286"/>
    <p:sldId id="687" r:id="rId287"/>
    <p:sldId id="598" r:id="rId288"/>
    <p:sldId id="312" r:id="rId289"/>
    <p:sldId id="871" r:id="rId290"/>
    <p:sldId id="656" r:id="rId291"/>
    <p:sldId id="464" r:id="rId292"/>
    <p:sldId id="385" r:id="rId293"/>
    <p:sldId id="907" r:id="rId294"/>
    <p:sldId id="906" r:id="rId29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FF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6" autoAdjust="0"/>
    <p:restoredTop sz="88515" autoAdjust="0"/>
  </p:normalViewPr>
  <p:slideViewPr>
    <p:cSldViewPr>
      <p:cViewPr>
        <p:scale>
          <a:sx n="50" d="100"/>
          <a:sy n="50" d="100"/>
        </p:scale>
        <p:origin x="-763" y="-389"/>
      </p:cViewPr>
      <p:guideLst>
        <p:guide orient="horz" pos="2160"/>
        <p:guide pos="2880"/>
      </p:guideLst>
    </p:cSldViewPr>
  </p:slideViewPr>
  <p:outlineViewPr>
    <p:cViewPr>
      <p:scale>
        <a:sx n="33" d="100"/>
        <a:sy n="33" d="100"/>
      </p:scale>
      <p:origin x="0" y="148387"/>
    </p:cViewPr>
  </p:outlineViewPr>
  <p:notesTextViewPr>
    <p:cViewPr>
      <p:scale>
        <a:sx n="100" d="100"/>
        <a:sy n="100" d="100"/>
      </p:scale>
      <p:origin x="0" y="0"/>
    </p:cViewPr>
  </p:notesTextViewPr>
  <p:sorterViewPr>
    <p:cViewPr>
      <p:scale>
        <a:sx n="66" d="100"/>
        <a:sy n="66" d="100"/>
      </p:scale>
      <p:origin x="0" y="3994"/>
    </p:cViewPr>
  </p:sorterViewPr>
  <p:notesViewPr>
    <p:cSldViewPr>
      <p:cViewPr varScale="1">
        <p:scale>
          <a:sx n="61" d="100"/>
          <a:sy n="61" d="100"/>
        </p:scale>
        <p:origin x="-1162" y="-77"/>
      </p:cViewPr>
      <p:guideLst>
        <p:guide orient="horz" pos="2909"/>
        <p:guide pos="2209"/>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99" Type="http://schemas.openxmlformats.org/officeDocument/2006/relationships/theme" Target="theme/theme1.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slide" Target="slides/slide249.xml"/><Relationship Id="rId289" Type="http://schemas.openxmlformats.org/officeDocument/2006/relationships/slide" Target="slides/slide270.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79" Type="http://schemas.openxmlformats.org/officeDocument/2006/relationships/slide" Target="slides/slide260.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290" Type="http://schemas.openxmlformats.org/officeDocument/2006/relationships/slide" Target="slides/slide271.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slide" Target="slides/slide250.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280" Type="http://schemas.openxmlformats.org/officeDocument/2006/relationships/slide" Target="slides/slide261.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270" Type="http://schemas.openxmlformats.org/officeDocument/2006/relationships/slide" Target="slides/slide251.xml"/><Relationship Id="rId291" Type="http://schemas.openxmlformats.org/officeDocument/2006/relationships/slide" Target="slides/slide272.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3.xml"/><Relationship Id="rId109" Type="http://schemas.openxmlformats.org/officeDocument/2006/relationships/slide" Target="slides/slide90.xml"/><Relationship Id="rId260" Type="http://schemas.openxmlformats.org/officeDocument/2006/relationships/slide" Target="slides/slide241.xml"/><Relationship Id="rId281" Type="http://schemas.openxmlformats.org/officeDocument/2006/relationships/slide" Target="slides/slide262.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slide" Target="slides/slide194.xml"/><Relationship Id="rId218" Type="http://schemas.openxmlformats.org/officeDocument/2006/relationships/slide" Target="slides/slide199.xml"/><Relationship Id="rId234" Type="http://schemas.openxmlformats.org/officeDocument/2006/relationships/slide" Target="slides/slide215.xml"/><Relationship Id="rId239"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0.xml"/><Relationship Id="rId250" Type="http://schemas.openxmlformats.org/officeDocument/2006/relationships/slide" Target="slides/slide231.xml"/><Relationship Id="rId255" Type="http://schemas.openxmlformats.org/officeDocument/2006/relationships/slide" Target="slides/slide236.xml"/><Relationship Id="rId271" Type="http://schemas.openxmlformats.org/officeDocument/2006/relationships/slide" Target="slides/slide252.xml"/><Relationship Id="rId276" Type="http://schemas.openxmlformats.org/officeDocument/2006/relationships/slide" Target="slides/slide257.xml"/><Relationship Id="rId292" Type="http://schemas.openxmlformats.org/officeDocument/2006/relationships/slide" Target="slides/slide273.xml"/><Relationship Id="rId297" Type="http://schemas.openxmlformats.org/officeDocument/2006/relationships/presProps" Target="presProps.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229" Type="http://schemas.openxmlformats.org/officeDocument/2006/relationships/slide" Target="slides/slide210.xml"/><Relationship Id="rId19" Type="http://schemas.openxmlformats.org/officeDocument/2006/relationships/slideMaster" Target="slideMasters/slideMaster19.xml"/><Relationship Id="rId224" Type="http://schemas.openxmlformats.org/officeDocument/2006/relationships/slide" Target="slides/slide205.xml"/><Relationship Id="rId240" Type="http://schemas.openxmlformats.org/officeDocument/2006/relationships/slide" Target="slides/slide221.xml"/><Relationship Id="rId245" Type="http://schemas.openxmlformats.org/officeDocument/2006/relationships/slide" Target="slides/slide226.xml"/><Relationship Id="rId261" Type="http://schemas.openxmlformats.org/officeDocument/2006/relationships/slide" Target="slides/slide242.xml"/><Relationship Id="rId266" Type="http://schemas.openxmlformats.org/officeDocument/2006/relationships/slide" Target="slides/slide247.xml"/><Relationship Id="rId287" Type="http://schemas.openxmlformats.org/officeDocument/2006/relationships/slide" Target="slides/slide268.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282" Type="http://schemas.openxmlformats.org/officeDocument/2006/relationships/slide" Target="slides/slide263.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slideMaster" Target="slideMasters/slideMaster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slide" Target="slides/slide232.xml"/><Relationship Id="rId256" Type="http://schemas.openxmlformats.org/officeDocument/2006/relationships/slide" Target="slides/slide237.xml"/><Relationship Id="rId277" Type="http://schemas.openxmlformats.org/officeDocument/2006/relationships/slide" Target="slides/slide258.xml"/><Relationship Id="rId298" Type="http://schemas.openxmlformats.org/officeDocument/2006/relationships/viewProps" Target="viewProps.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72" Type="http://schemas.openxmlformats.org/officeDocument/2006/relationships/slide" Target="slides/slide253.xml"/><Relationship Id="rId293" Type="http://schemas.openxmlformats.org/officeDocument/2006/relationships/slide" Target="slides/slide274.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slide" Target="slides/slide248.xml"/><Relationship Id="rId288" Type="http://schemas.openxmlformats.org/officeDocument/2006/relationships/slide" Target="slides/slide269.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28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78" Type="http://schemas.openxmlformats.org/officeDocument/2006/relationships/slide" Target="slides/slide259.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273" Type="http://schemas.openxmlformats.org/officeDocument/2006/relationships/slide" Target="slides/slide254.xml"/><Relationship Id="rId294" Type="http://schemas.openxmlformats.org/officeDocument/2006/relationships/slide" Target="slides/slide275.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slide" Target="slides/slide244.xml"/><Relationship Id="rId284" Type="http://schemas.openxmlformats.org/officeDocument/2006/relationships/slide" Target="slides/slide265.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4" Type="http://schemas.openxmlformats.org/officeDocument/2006/relationships/slide" Target="slides/slide255.xml"/><Relationship Id="rId295" Type="http://schemas.openxmlformats.org/officeDocument/2006/relationships/slide" Target="slides/slide276.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slide" Target="slides/slide245.xml"/><Relationship Id="rId285" Type="http://schemas.openxmlformats.org/officeDocument/2006/relationships/slide" Target="slides/slide26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275" Type="http://schemas.openxmlformats.org/officeDocument/2006/relationships/slide" Target="slides/slide256.xml"/><Relationship Id="rId296" Type="http://schemas.openxmlformats.org/officeDocument/2006/relationships/notesMaster" Target="notesMasters/notesMaster1.xml"/><Relationship Id="rId300" Type="http://schemas.openxmlformats.org/officeDocument/2006/relationships/tableStyles" Target="tableStyles.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8.xml"/><Relationship Id="rId39" Type="http://schemas.openxmlformats.org/officeDocument/2006/relationships/slide" Target="slides/slide20.xml"/><Relationship Id="rId265" Type="http://schemas.openxmlformats.org/officeDocument/2006/relationships/slide" Target="slides/slide246.xml"/><Relationship Id="rId286" Type="http://schemas.openxmlformats.org/officeDocument/2006/relationships/slide" Target="slides/slide267.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5.wmf"/><Relationship Id="rId1" Type="http://schemas.openxmlformats.org/officeDocument/2006/relationships/image" Target="../media/image46.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86.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487.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489.wmf"/><Relationship Id="rId1" Type="http://schemas.openxmlformats.org/officeDocument/2006/relationships/image" Target="../media/image488.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498.wmf"/><Relationship Id="rId1" Type="http://schemas.openxmlformats.org/officeDocument/2006/relationships/image" Target="../media/image497.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501.wmf"/><Relationship Id="rId1" Type="http://schemas.openxmlformats.org/officeDocument/2006/relationships/image" Target="../media/image500.wmf"/></Relationships>
</file>

<file path=ppt/drawings/_rels/vmlDrawing105.vml.rels><?xml version="1.0" encoding="UTF-8" standalone="yes"?>
<Relationships xmlns="http://schemas.openxmlformats.org/package/2006/relationships"><Relationship Id="rId2" Type="http://schemas.openxmlformats.org/officeDocument/2006/relationships/image" Target="../media/image507.wmf"/><Relationship Id="rId1" Type="http://schemas.openxmlformats.org/officeDocument/2006/relationships/image" Target="../media/image36.w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51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5" Type="http://schemas.openxmlformats.org/officeDocument/2006/relationships/image" Target="../media/image81.wmf"/><Relationship Id="rId4"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82.wmf"/><Relationship Id="rId5" Type="http://schemas.openxmlformats.org/officeDocument/2006/relationships/image" Target="../media/image90.wmf"/><Relationship Id="rId4" Type="http://schemas.openxmlformats.org/officeDocument/2006/relationships/image" Target="../media/image8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6" Type="http://schemas.openxmlformats.org/officeDocument/2006/relationships/image" Target="../media/image107.wmf"/><Relationship Id="rId5" Type="http://schemas.openxmlformats.org/officeDocument/2006/relationships/image" Target="../media/image36.wmf"/><Relationship Id="rId4" Type="http://schemas.openxmlformats.org/officeDocument/2006/relationships/image" Target="../media/image10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3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9.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70.wmf"/><Relationship Id="rId7" Type="http://schemas.openxmlformats.org/officeDocument/2006/relationships/image" Target="../media/image174.wmf"/><Relationship Id="rId2" Type="http://schemas.openxmlformats.org/officeDocument/2006/relationships/image" Target="../media/image169.wmf"/><Relationship Id="rId1" Type="http://schemas.openxmlformats.org/officeDocument/2006/relationships/image" Target="../media/image168.wmf"/><Relationship Id="rId6" Type="http://schemas.openxmlformats.org/officeDocument/2006/relationships/image" Target="../media/image173.wmf"/><Relationship Id="rId5" Type="http://schemas.openxmlformats.org/officeDocument/2006/relationships/image" Target="../media/image172.wmf"/><Relationship Id="rId4" Type="http://schemas.openxmlformats.org/officeDocument/2006/relationships/image" Target="../media/image171.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36.wmf"/><Relationship Id="rId1" Type="http://schemas.openxmlformats.org/officeDocument/2006/relationships/image" Target="../media/image175.wmf"/><Relationship Id="rId4" Type="http://schemas.openxmlformats.org/officeDocument/2006/relationships/image" Target="../media/image17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184.wmf"/><Relationship Id="rId1" Type="http://schemas.openxmlformats.org/officeDocument/2006/relationships/image" Target="../media/image183.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image" Target="../media/image191.wmf"/><Relationship Id="rId7" Type="http://schemas.openxmlformats.org/officeDocument/2006/relationships/image" Target="../media/image36.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224.wmf"/><Relationship Id="rId7" Type="http://schemas.openxmlformats.org/officeDocument/2006/relationships/image" Target="../media/image228.wmf"/><Relationship Id="rId2" Type="http://schemas.openxmlformats.org/officeDocument/2006/relationships/image" Target="../media/image223.wmf"/><Relationship Id="rId1" Type="http://schemas.openxmlformats.org/officeDocument/2006/relationships/image" Target="../media/image222.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 Id="rId9"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32.wmf"/><Relationship Id="rId7" Type="http://schemas.openxmlformats.org/officeDocument/2006/relationships/image" Target="../media/image235.wmf"/><Relationship Id="rId2" Type="http://schemas.openxmlformats.org/officeDocument/2006/relationships/image" Target="../media/image231.wmf"/><Relationship Id="rId1" Type="http://schemas.openxmlformats.org/officeDocument/2006/relationships/image" Target="../media/image230.wmf"/><Relationship Id="rId6" Type="http://schemas.openxmlformats.org/officeDocument/2006/relationships/image" Target="../media/image36.wmf"/><Relationship Id="rId5" Type="http://schemas.openxmlformats.org/officeDocument/2006/relationships/image" Target="../media/image234.wmf"/><Relationship Id="rId4" Type="http://schemas.openxmlformats.org/officeDocument/2006/relationships/image" Target="../media/image233.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 Id="rId5" Type="http://schemas.openxmlformats.org/officeDocument/2006/relationships/image" Target="../media/image241.wmf"/><Relationship Id="rId4" Type="http://schemas.openxmlformats.org/officeDocument/2006/relationships/image" Target="../media/image240.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 Id="rId4" Type="http://schemas.openxmlformats.org/officeDocument/2006/relationships/image" Target="../media/image24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image" Target="../media/image255.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 Id="rId6" Type="http://schemas.openxmlformats.org/officeDocument/2006/relationships/image" Target="../media/image274.wmf"/><Relationship Id="rId5" Type="http://schemas.openxmlformats.org/officeDocument/2006/relationships/image" Target="../media/image273.wmf"/><Relationship Id="rId4" Type="http://schemas.openxmlformats.org/officeDocument/2006/relationships/image" Target="../media/image272.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85.wmf"/><Relationship Id="rId2" Type="http://schemas.openxmlformats.org/officeDocument/2006/relationships/image" Target="../media/image284.wmf"/><Relationship Id="rId1" Type="http://schemas.openxmlformats.org/officeDocument/2006/relationships/image" Target="../media/image283.wmf"/><Relationship Id="rId4" Type="http://schemas.openxmlformats.org/officeDocument/2006/relationships/image" Target="../media/image286.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87.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306.wmf"/><Relationship Id="rId1" Type="http://schemas.openxmlformats.org/officeDocument/2006/relationships/image" Target="../media/image36.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 Id="rId6" Type="http://schemas.openxmlformats.org/officeDocument/2006/relationships/image" Target="../media/image317.wmf"/><Relationship Id="rId5" Type="http://schemas.openxmlformats.org/officeDocument/2006/relationships/image" Target="../media/image316.wmf"/><Relationship Id="rId4" Type="http://schemas.openxmlformats.org/officeDocument/2006/relationships/image" Target="../media/image315.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19.wmf"/><Relationship Id="rId1" Type="http://schemas.openxmlformats.org/officeDocument/2006/relationships/image" Target="../media/image318.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23.wmf"/><Relationship Id="rId1" Type="http://schemas.openxmlformats.org/officeDocument/2006/relationships/image" Target="../media/image322.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335.wmf"/><Relationship Id="rId1" Type="http://schemas.openxmlformats.org/officeDocument/2006/relationships/image" Target="../media/image334.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40.wmf"/><Relationship Id="rId2" Type="http://schemas.openxmlformats.org/officeDocument/2006/relationships/image" Target="../media/image339.wmf"/><Relationship Id="rId1" Type="http://schemas.openxmlformats.org/officeDocument/2006/relationships/image" Target="../media/image338.wmf"/><Relationship Id="rId4" Type="http://schemas.openxmlformats.org/officeDocument/2006/relationships/image" Target="../media/image341.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343.wmf"/><Relationship Id="rId1" Type="http://schemas.openxmlformats.org/officeDocument/2006/relationships/image" Target="../media/image34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355.wmf"/><Relationship Id="rId2" Type="http://schemas.openxmlformats.org/officeDocument/2006/relationships/image" Target="../media/image354.wmf"/><Relationship Id="rId1" Type="http://schemas.openxmlformats.org/officeDocument/2006/relationships/image" Target="../media/image353.wmf"/><Relationship Id="rId5" Type="http://schemas.openxmlformats.org/officeDocument/2006/relationships/image" Target="../media/image36.wmf"/><Relationship Id="rId4" Type="http://schemas.openxmlformats.org/officeDocument/2006/relationships/image" Target="../media/image356.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360.wmf"/><Relationship Id="rId2" Type="http://schemas.openxmlformats.org/officeDocument/2006/relationships/image" Target="../media/image359.wmf"/><Relationship Id="rId1" Type="http://schemas.openxmlformats.org/officeDocument/2006/relationships/image" Target="../media/image35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65.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 Id="rId6" Type="http://schemas.openxmlformats.org/officeDocument/2006/relationships/image" Target="../media/image371.wmf"/><Relationship Id="rId5" Type="http://schemas.openxmlformats.org/officeDocument/2006/relationships/image" Target="../media/image370.wmf"/><Relationship Id="rId4" Type="http://schemas.openxmlformats.org/officeDocument/2006/relationships/image" Target="../media/image369.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374.wmf"/><Relationship Id="rId2" Type="http://schemas.openxmlformats.org/officeDocument/2006/relationships/image" Target="../media/image36.wmf"/><Relationship Id="rId1" Type="http://schemas.openxmlformats.org/officeDocument/2006/relationships/image" Target="../media/image373.wmf"/><Relationship Id="rId4" Type="http://schemas.openxmlformats.org/officeDocument/2006/relationships/image" Target="../media/image375.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13.wmf"/><Relationship Id="rId1" Type="http://schemas.openxmlformats.org/officeDocument/2006/relationships/image" Target="../media/image377.wmf"/><Relationship Id="rId4" Type="http://schemas.openxmlformats.org/officeDocument/2006/relationships/image" Target="../media/image379.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382.wmf"/><Relationship Id="rId2" Type="http://schemas.openxmlformats.org/officeDocument/2006/relationships/image" Target="../media/image381.wmf"/><Relationship Id="rId1" Type="http://schemas.openxmlformats.org/officeDocument/2006/relationships/image" Target="../media/image380.wmf"/><Relationship Id="rId5" Type="http://schemas.openxmlformats.org/officeDocument/2006/relationships/image" Target="../media/image384.wmf"/><Relationship Id="rId4" Type="http://schemas.openxmlformats.org/officeDocument/2006/relationships/image" Target="../media/image383.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386.wmf"/><Relationship Id="rId1" Type="http://schemas.openxmlformats.org/officeDocument/2006/relationships/image" Target="../media/image385.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386.wmf"/><Relationship Id="rId1" Type="http://schemas.openxmlformats.org/officeDocument/2006/relationships/image" Target="../media/image385.wmf"/></Relationships>
</file>

<file path=ppt/drawings/_rels/vmlDrawing79.vml.rels><?xml version="1.0" encoding="UTF-8" standalone="yes"?>
<Relationships xmlns="http://schemas.openxmlformats.org/package/2006/relationships"><Relationship Id="rId8" Type="http://schemas.openxmlformats.org/officeDocument/2006/relationships/image" Target="../media/image396.wmf"/><Relationship Id="rId3" Type="http://schemas.openxmlformats.org/officeDocument/2006/relationships/image" Target="../media/image391.wmf"/><Relationship Id="rId7" Type="http://schemas.openxmlformats.org/officeDocument/2006/relationships/image" Target="../media/image395.wmf"/><Relationship Id="rId12" Type="http://schemas.openxmlformats.org/officeDocument/2006/relationships/image" Target="../media/image400.wmf"/><Relationship Id="rId2" Type="http://schemas.openxmlformats.org/officeDocument/2006/relationships/image" Target="../media/image390.wmf"/><Relationship Id="rId1" Type="http://schemas.openxmlformats.org/officeDocument/2006/relationships/image" Target="../media/image389.wmf"/><Relationship Id="rId6" Type="http://schemas.openxmlformats.org/officeDocument/2006/relationships/image" Target="../media/image394.wmf"/><Relationship Id="rId11" Type="http://schemas.openxmlformats.org/officeDocument/2006/relationships/image" Target="../media/image399.wmf"/><Relationship Id="rId5" Type="http://schemas.openxmlformats.org/officeDocument/2006/relationships/image" Target="../media/image393.wmf"/><Relationship Id="rId10" Type="http://schemas.openxmlformats.org/officeDocument/2006/relationships/image" Target="../media/image398.wmf"/><Relationship Id="rId4" Type="http://schemas.openxmlformats.org/officeDocument/2006/relationships/image" Target="../media/image392.wmf"/><Relationship Id="rId9" Type="http://schemas.openxmlformats.org/officeDocument/2006/relationships/image" Target="../media/image39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04.wmf"/><Relationship Id="rId1" Type="http://schemas.openxmlformats.org/officeDocument/2006/relationships/image" Target="../media/image403.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406.wmf"/><Relationship Id="rId1" Type="http://schemas.openxmlformats.org/officeDocument/2006/relationships/image" Target="../media/image405.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408.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14.wmf"/><Relationship Id="rId1" Type="http://schemas.openxmlformats.org/officeDocument/2006/relationships/image" Target="../media/image413.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421.wmf"/><Relationship Id="rId1" Type="http://schemas.openxmlformats.org/officeDocument/2006/relationships/image" Target="../media/image420.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24.wmf"/><Relationship Id="rId2" Type="http://schemas.openxmlformats.org/officeDocument/2006/relationships/image" Target="../media/image423.wmf"/><Relationship Id="rId1" Type="http://schemas.openxmlformats.org/officeDocument/2006/relationships/image" Target="../media/image422.wmf"/><Relationship Id="rId5" Type="http://schemas.openxmlformats.org/officeDocument/2006/relationships/image" Target="../media/image426.wmf"/><Relationship Id="rId4" Type="http://schemas.openxmlformats.org/officeDocument/2006/relationships/image" Target="../media/image425.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429.wmf"/><Relationship Id="rId7" Type="http://schemas.openxmlformats.org/officeDocument/2006/relationships/image" Target="../media/image433.wmf"/><Relationship Id="rId2" Type="http://schemas.openxmlformats.org/officeDocument/2006/relationships/image" Target="../media/image428.wmf"/><Relationship Id="rId1" Type="http://schemas.openxmlformats.org/officeDocument/2006/relationships/image" Target="../media/image427.wmf"/><Relationship Id="rId6" Type="http://schemas.openxmlformats.org/officeDocument/2006/relationships/image" Target="../media/image432.wmf"/><Relationship Id="rId5" Type="http://schemas.openxmlformats.org/officeDocument/2006/relationships/image" Target="../media/image431.wmf"/><Relationship Id="rId10" Type="http://schemas.openxmlformats.org/officeDocument/2006/relationships/image" Target="../media/image435.wmf"/><Relationship Id="rId4" Type="http://schemas.openxmlformats.org/officeDocument/2006/relationships/image" Target="../media/image430.wmf"/><Relationship Id="rId9" Type="http://schemas.openxmlformats.org/officeDocument/2006/relationships/image" Target="../media/image434.wmf"/></Relationships>
</file>

<file path=ppt/drawings/_rels/vmlDrawing88.vml.rels><?xml version="1.0" encoding="UTF-8" standalone="yes"?>
<Relationships xmlns="http://schemas.openxmlformats.org/package/2006/relationships"><Relationship Id="rId2" Type="http://schemas.openxmlformats.org/officeDocument/2006/relationships/image" Target="../media/image446.wmf"/><Relationship Id="rId1" Type="http://schemas.openxmlformats.org/officeDocument/2006/relationships/image" Target="../media/image445.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45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414.wmf"/><Relationship Id="rId1" Type="http://schemas.openxmlformats.org/officeDocument/2006/relationships/image" Target="../media/image459.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463.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465.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466.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469.wmf"/><Relationship Id="rId2" Type="http://schemas.openxmlformats.org/officeDocument/2006/relationships/image" Target="../media/image468.wmf"/><Relationship Id="rId1" Type="http://schemas.openxmlformats.org/officeDocument/2006/relationships/image" Target="../media/image467.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471.wmf"/><Relationship Id="rId1" Type="http://schemas.openxmlformats.org/officeDocument/2006/relationships/image" Target="../media/image467.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472.wmf"/></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482.wmf"/><Relationship Id="rId2" Type="http://schemas.openxmlformats.org/officeDocument/2006/relationships/image" Target="../media/image481.wmf"/><Relationship Id="rId1" Type="http://schemas.openxmlformats.org/officeDocument/2006/relationships/image" Target="../media/image480.w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83.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485.wmf"/><Relationship Id="rId1" Type="http://schemas.openxmlformats.org/officeDocument/2006/relationships/image" Target="../media/image4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1804"/>
          </a:xfrm>
          <a:prstGeom prst="rect">
            <a:avLst/>
          </a:prstGeom>
        </p:spPr>
        <p:txBody>
          <a:bodyPr vert="horz" lIns="92678" tIns="46339" rIns="92678" bIns="46339" rtlCol="0"/>
          <a:lstStyle>
            <a:lvl1pPr algn="l">
              <a:defRPr sz="1200"/>
            </a:lvl1pPr>
          </a:lstStyle>
          <a:p>
            <a:endParaRPr lang="en-US"/>
          </a:p>
        </p:txBody>
      </p:sp>
      <p:sp>
        <p:nvSpPr>
          <p:cNvPr id="3" name="Date Placeholder 2"/>
          <p:cNvSpPr>
            <a:spLocks noGrp="1"/>
          </p:cNvSpPr>
          <p:nvPr>
            <p:ph type="dt" idx="1"/>
          </p:nvPr>
        </p:nvSpPr>
        <p:spPr>
          <a:xfrm>
            <a:off x="3970938" y="1"/>
            <a:ext cx="3037840" cy="461804"/>
          </a:xfrm>
          <a:prstGeom prst="rect">
            <a:avLst/>
          </a:prstGeom>
        </p:spPr>
        <p:txBody>
          <a:bodyPr vert="horz" lIns="92678" tIns="46339" rIns="92678" bIns="46339" rtlCol="0"/>
          <a:lstStyle>
            <a:lvl1pPr algn="r">
              <a:defRPr sz="1200"/>
            </a:lvl1pPr>
          </a:lstStyle>
          <a:p>
            <a:fld id="{37590D48-AC3B-4B8A-89B4-B396E5E0D2B6}" type="datetimeFigureOut">
              <a:rPr lang="en-US" smtClean="0"/>
              <a:pPr/>
              <a:t>8/6/2015</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678" tIns="46339" rIns="92678" bIns="46339" rtlCol="0" anchor="ctr"/>
          <a:lstStyle/>
          <a:p>
            <a:endParaRPr lang="en-US"/>
          </a:p>
        </p:txBody>
      </p:sp>
      <p:sp>
        <p:nvSpPr>
          <p:cNvPr id="5" name="Notes Placeholder 4"/>
          <p:cNvSpPr>
            <a:spLocks noGrp="1"/>
          </p:cNvSpPr>
          <p:nvPr>
            <p:ph type="body" sz="quarter" idx="3"/>
          </p:nvPr>
        </p:nvSpPr>
        <p:spPr>
          <a:xfrm>
            <a:off x="701041" y="4387137"/>
            <a:ext cx="5608320" cy="4156234"/>
          </a:xfrm>
          <a:prstGeom prst="rect">
            <a:avLst/>
          </a:prstGeom>
        </p:spPr>
        <p:txBody>
          <a:bodyPr vert="horz" lIns="92678" tIns="46339" rIns="92678" bIns="463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678" tIns="46339" rIns="92678" bIns="4633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678" tIns="46339" rIns="92678" bIns="46339" rtlCol="0" anchor="b"/>
          <a:lstStyle>
            <a:lvl1pPr algn="r">
              <a:defRPr sz="1200"/>
            </a:lvl1pPr>
          </a:lstStyle>
          <a:p>
            <a:fld id="{096A1DF1-2EB1-4D19-8698-5440178E0D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Non-topological_soliton"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en.wikipedia.org/wiki/Noether_charge" TargetMode="External"/><Relationship Id="rId4" Type="http://schemas.openxmlformats.org/officeDocument/2006/relationships/hyperlink" Target="https://en.wikipedia.org/wiki/Quantum_field_theor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Ionize" TargetMode="External"/><Relationship Id="rId3" Type="http://schemas.openxmlformats.org/officeDocument/2006/relationships/hyperlink" Target="https://en.wikipedia.org/wiki/Star" TargetMode="External"/><Relationship Id="rId7" Type="http://schemas.openxmlformats.org/officeDocument/2006/relationships/hyperlink" Target="https://en.wikipedia.org/wiki/Ultraviolet_radiation" TargetMode="External"/><Relationship Id="rId12" Type="http://schemas.openxmlformats.org/officeDocument/2006/relationships/hyperlink" Target="https://en.wikipedia.org/wiki/Str%C3%B6mgren_sphere"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s://en.wikipedia.org/wiki/OB_association" TargetMode="External"/><Relationship Id="rId11" Type="http://schemas.openxmlformats.org/officeDocument/2006/relationships/hyperlink" Target="https://en.wikipedia.org/wiki/H_II_region" TargetMode="External"/><Relationship Id="rId5" Type="http://schemas.openxmlformats.org/officeDocument/2006/relationships/hyperlink" Target="https://en.wikipedia.org/wiki/Early_star" TargetMode="External"/><Relationship Id="rId10" Type="http://schemas.openxmlformats.org/officeDocument/2006/relationships/hyperlink" Target="https://en.wikipedia.org/wiki/Giant_molecular_cloud" TargetMode="External"/><Relationship Id="rId4" Type="http://schemas.openxmlformats.org/officeDocument/2006/relationships/hyperlink" Target="https://en.wikipedia.org/wiki/Stellar_classification" TargetMode="External"/><Relationship Id="rId9" Type="http://schemas.openxmlformats.org/officeDocument/2006/relationships/hyperlink" Target="https://en.wikipedia.org/wiki/Interstellar_ga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cience20.com/science_20/wimp_3_sigma_signal_road_dark_matter-109299" TargetMode="External"/><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Crab</a:t>
            </a:r>
            <a:r>
              <a:rPr lang="en-US" baseline="0" dirty="0" smtClean="0"/>
              <a:t> supernova remnant and Cassiopeia A supernova remnant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93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models</a:t>
            </a:r>
            <a:r>
              <a:rPr lang="en-US" baseline="0" dirty="0" smtClean="0"/>
              <a:t> of </a:t>
            </a:r>
            <a:r>
              <a:rPr lang="en-US" dirty="0" smtClean="0"/>
              <a:t>UED in which</a:t>
            </a:r>
            <a:r>
              <a:rPr lang="en-US" baseline="0" dirty="0" smtClean="0"/>
              <a:t> all fields of the SM propagate in the compact extra </a:t>
            </a:r>
            <a:r>
              <a:rPr lang="en-US" baseline="0" dirty="0" err="1" smtClean="0"/>
              <a:t>dimenssion</a:t>
            </a:r>
            <a:r>
              <a:rPr lang="en-US" baseline="0" dirty="0" smtClean="0"/>
              <a:t> which leads to a tower of particle states.  </a:t>
            </a:r>
            <a:r>
              <a:rPr lang="en-US" dirty="0" smtClean="0"/>
              <a:t>KLP is the </a:t>
            </a:r>
            <a:r>
              <a:rPr lang="en-US" sz="1200" b="0" i="0" kern="1200" dirty="0" smtClean="0">
                <a:solidFill>
                  <a:schemeClr val="tx1"/>
                </a:solidFill>
                <a:latin typeface="+mn-lt"/>
                <a:ea typeface="+mn-ea"/>
                <a:cs typeface="+mn-cs"/>
              </a:rPr>
              <a:t>first massive state in the KK tower of either the photon or the neutrino</a:t>
            </a:r>
            <a:r>
              <a:rPr lang="en-US" sz="1200" b="1" i="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arXiv:hep</a:t>
            </a:r>
            <a:r>
              <a:rPr lang="en-US" sz="1200" b="0" i="0" kern="1200" dirty="0" smtClean="0">
                <a:solidFill>
                  <a:schemeClr val="tx1"/>
                </a:solidFill>
                <a:latin typeface="+mn-lt"/>
                <a:ea typeface="+mn-ea"/>
                <a:cs typeface="+mn-cs"/>
              </a:rPr>
              <a:t>-ph/0206071, 0509119: KLP of</a:t>
            </a:r>
            <a:r>
              <a:rPr lang="en-US" sz="1200" b="0" i="0" kern="1200" baseline="0" dirty="0" smtClean="0">
                <a:solidFill>
                  <a:schemeClr val="tx1"/>
                </a:solidFill>
                <a:latin typeface="+mn-lt"/>
                <a:ea typeface="+mn-ea"/>
                <a:cs typeface="+mn-cs"/>
              </a:rPr>
              <a:t> mass in the </a:t>
            </a:r>
            <a:r>
              <a:rPr lang="en-US" sz="1200" b="0" i="0" kern="1200" baseline="0" dirty="0" err="1" smtClean="0">
                <a:solidFill>
                  <a:schemeClr val="tx1"/>
                </a:solidFill>
                <a:latin typeface="+mn-lt"/>
                <a:ea typeface="+mn-ea"/>
                <a:cs typeface="+mn-cs"/>
              </a:rPr>
              <a:t>TeV</a:t>
            </a:r>
            <a:r>
              <a:rPr lang="en-US" sz="1200" b="0" i="0" kern="1200" baseline="0" dirty="0" smtClean="0">
                <a:solidFill>
                  <a:schemeClr val="tx1"/>
                </a:solidFill>
                <a:latin typeface="+mn-lt"/>
                <a:ea typeface="+mn-ea"/>
                <a:cs typeface="+mn-cs"/>
              </a:rPr>
              <a:t> scale may be a candidate of DM have $\Omega$ ~ 0.3.</a:t>
            </a:r>
            <a:endParaRPr lang="en-US" sz="1200" b="0" i="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107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Q-ball</a:t>
            </a:r>
            <a:r>
              <a:rPr lang="en-US" sz="1200" b="0" i="0" kern="1200" dirty="0" smtClean="0">
                <a:solidFill>
                  <a:schemeClr val="tx1"/>
                </a:solidFill>
                <a:latin typeface="+mn-lt"/>
                <a:ea typeface="+mn-ea"/>
                <a:cs typeface="+mn-cs"/>
              </a:rPr>
              <a:t> refers to a type of </a:t>
            </a:r>
            <a:r>
              <a:rPr lang="en-US" sz="1200" b="0" i="0" u="none" strike="noStrike" kern="1200" dirty="0" smtClean="0">
                <a:solidFill>
                  <a:schemeClr val="tx1"/>
                </a:solidFill>
                <a:latin typeface="+mn-lt"/>
                <a:ea typeface="+mn-ea"/>
                <a:cs typeface="+mn-cs"/>
                <a:hlinkClick r:id="rId3" tooltip="Non-topological soliton"/>
              </a:rPr>
              <a:t>non-topological </a:t>
            </a:r>
            <a:r>
              <a:rPr lang="en-US" sz="1200" b="0" i="0" u="none" strike="noStrike" kern="1200" dirty="0" err="1" smtClean="0">
                <a:solidFill>
                  <a:schemeClr val="tx1"/>
                </a:solidFill>
                <a:latin typeface="+mn-lt"/>
                <a:ea typeface="+mn-ea"/>
                <a:cs typeface="+mn-cs"/>
                <a:hlinkClick r:id="rId3" tooltip="Non-topological soliton"/>
              </a:rPr>
              <a:t>soliton</a:t>
            </a:r>
            <a:r>
              <a:rPr lang="en-US" sz="1200" b="0" i="0" kern="1200" dirty="0" smtClean="0">
                <a:solidFill>
                  <a:schemeClr val="tx1"/>
                </a:solidFill>
                <a:latin typeface="+mn-lt"/>
                <a:ea typeface="+mn-ea"/>
                <a:cs typeface="+mn-cs"/>
              </a:rPr>
              <a:t>. A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is a localized field configuration that is stable—it cannot spread out and dissipate. In the case of a non-topological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the stability is guaranteed by a conserved charge: the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has lower energy per unit charge than any other configuration. (In physics, charge is often represented by the letter "Q", and the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is spherically symmetric, hence the name.)</a:t>
            </a:r>
          </a:p>
          <a:p>
            <a:r>
              <a:rPr lang="en-US" dirty="0" smtClean="0"/>
              <a:t>In </a:t>
            </a:r>
            <a:r>
              <a:rPr lang="en-US" dirty="0" smtClean="0">
                <a:hlinkClick r:id="rId4" tooltip="Quantum field theory"/>
              </a:rPr>
              <a:t>quantum field theory</a:t>
            </a:r>
            <a:r>
              <a:rPr lang="en-US" dirty="0" smtClean="0"/>
              <a:t>, a </a:t>
            </a:r>
            <a:r>
              <a:rPr lang="en-US" b="1" dirty="0" smtClean="0"/>
              <a:t>non-topological </a:t>
            </a:r>
            <a:r>
              <a:rPr lang="en-US" b="1" dirty="0" err="1" smtClean="0"/>
              <a:t>soliton</a:t>
            </a:r>
            <a:r>
              <a:rPr lang="en-US" b="1" dirty="0" smtClean="0"/>
              <a:t> (NTS)</a:t>
            </a:r>
            <a:r>
              <a:rPr lang="en-US" dirty="0" smtClean="0"/>
              <a:t> is a field configuration possessing, contrary to a topological one, a conserved </a:t>
            </a:r>
            <a:r>
              <a:rPr lang="en-US" dirty="0" err="1" smtClean="0">
                <a:hlinkClick r:id="rId5" tooltip="Noether charge"/>
              </a:rPr>
              <a:t>Noether</a:t>
            </a:r>
            <a:r>
              <a:rPr lang="en-US" dirty="0" smtClean="0">
                <a:hlinkClick r:id="rId5" tooltip="Noether charge"/>
              </a:rPr>
              <a:t> charge</a:t>
            </a:r>
            <a:r>
              <a:rPr lang="en-US" dirty="0" smtClean="0"/>
              <a:t> and stable against transformation into usual particles of this field for the following reason. For fixed charge </a:t>
            </a:r>
            <a:r>
              <a:rPr lang="en-US" i="1" dirty="0" smtClean="0"/>
              <a:t>Q</a:t>
            </a:r>
            <a:r>
              <a:rPr lang="en-US" dirty="0" smtClean="0"/>
              <a:t>, the mass sum of </a:t>
            </a:r>
            <a:r>
              <a:rPr lang="en-US" i="1" dirty="0" smtClean="0"/>
              <a:t>Q</a:t>
            </a:r>
            <a:r>
              <a:rPr lang="en-US" dirty="0" smtClean="0"/>
              <a:t> free particles exceeds the energy (mass) of the NTS so that the latter is energetically favorable to exist.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109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111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149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OB stars</a:t>
            </a:r>
            <a:r>
              <a:rPr lang="en-US" dirty="0" smtClean="0"/>
              <a:t> are hot, massive </a:t>
            </a:r>
            <a:r>
              <a:rPr lang="en-US" dirty="0" smtClean="0">
                <a:hlinkClick r:id="rId3" tooltip="Star"/>
              </a:rPr>
              <a:t>stars</a:t>
            </a:r>
            <a:r>
              <a:rPr lang="en-US" dirty="0" smtClean="0"/>
              <a:t> of spectral types </a:t>
            </a:r>
            <a:r>
              <a:rPr lang="en-US" dirty="0" smtClean="0">
                <a:hlinkClick r:id="rId4" tooltip="Stellar classification"/>
              </a:rPr>
              <a:t>O</a:t>
            </a:r>
            <a:r>
              <a:rPr lang="en-US" dirty="0" smtClean="0"/>
              <a:t> or </a:t>
            </a:r>
            <a:r>
              <a:rPr lang="en-US" dirty="0" smtClean="0">
                <a:hlinkClick r:id="rId5" tooltip="Early star"/>
              </a:rPr>
              <a:t>early-type</a:t>
            </a:r>
            <a:r>
              <a:rPr lang="en-US" dirty="0" smtClean="0"/>
              <a:t> </a:t>
            </a:r>
            <a:r>
              <a:rPr lang="en-US" dirty="0" smtClean="0">
                <a:hlinkClick r:id="rId4" tooltip="Stellar classification"/>
              </a:rPr>
              <a:t>B</a:t>
            </a:r>
            <a:r>
              <a:rPr lang="en-US" dirty="0" smtClean="0"/>
              <a:t> that form in loosely organized groups called </a:t>
            </a:r>
            <a:r>
              <a:rPr lang="en-US" dirty="0" smtClean="0">
                <a:hlinkClick r:id="rId6" tooltip="OB association"/>
              </a:rPr>
              <a:t>OB associations</a:t>
            </a:r>
            <a:r>
              <a:rPr lang="en-US" dirty="0" smtClean="0"/>
              <a:t>. They are short lived, and thus do not move very far from where they formed within their life. During their lifetime, they will emit much </a:t>
            </a:r>
            <a:r>
              <a:rPr lang="en-US" dirty="0" smtClean="0">
                <a:hlinkClick r:id="rId7" tooltip="Ultraviolet radiation"/>
              </a:rPr>
              <a:t>ultraviolet radiation</a:t>
            </a:r>
            <a:r>
              <a:rPr lang="en-US" dirty="0" smtClean="0"/>
              <a:t>. This radiation rapidly </a:t>
            </a:r>
            <a:r>
              <a:rPr lang="en-US" dirty="0" smtClean="0">
                <a:hlinkClick r:id="rId8" tooltip="Ionize"/>
              </a:rPr>
              <a:t>ionizes</a:t>
            </a:r>
            <a:r>
              <a:rPr lang="en-US" dirty="0" smtClean="0"/>
              <a:t> the surrounding </a:t>
            </a:r>
            <a:r>
              <a:rPr lang="en-US" dirty="0" smtClean="0">
                <a:hlinkClick r:id="rId9" tooltip="Interstellar gas"/>
              </a:rPr>
              <a:t>interstellar gas</a:t>
            </a:r>
            <a:r>
              <a:rPr lang="en-US" dirty="0" smtClean="0"/>
              <a:t> of the </a:t>
            </a:r>
            <a:r>
              <a:rPr lang="en-US" dirty="0" smtClean="0">
                <a:hlinkClick r:id="rId10" tooltip="Giant molecular cloud"/>
              </a:rPr>
              <a:t>giant molecular cloud</a:t>
            </a:r>
            <a:r>
              <a:rPr lang="en-US" dirty="0" smtClean="0"/>
              <a:t>, forming an </a:t>
            </a:r>
            <a:r>
              <a:rPr lang="en-US" dirty="0" smtClean="0">
                <a:hlinkClick r:id="rId11" tooltip="H II region"/>
              </a:rPr>
              <a:t>H II region</a:t>
            </a:r>
            <a:r>
              <a:rPr lang="en-US" dirty="0" smtClean="0"/>
              <a:t> or </a:t>
            </a:r>
            <a:r>
              <a:rPr lang="en-US" dirty="0" err="1" smtClean="0">
                <a:hlinkClick r:id="rId12" tooltip="Strömgren sphere"/>
              </a:rPr>
              <a:t>Strömgren</a:t>
            </a:r>
            <a:r>
              <a:rPr lang="en-US" dirty="0" smtClean="0">
                <a:hlinkClick r:id="rId12" tooltip="Strömgren sphere"/>
              </a:rPr>
              <a:t> sphere</a:t>
            </a:r>
            <a:r>
              <a:rPr lang="en-US" dirty="0" smtClean="0"/>
              <a: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157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6A1DF1-2EB1-4D19-8698-5440178E0D74}" type="slidenum">
              <a:rPr lang="en-US" smtClean="0"/>
              <a:pPr/>
              <a:t>158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26 Andes Underground Lab is still a proposal.  If approved it is</a:t>
            </a:r>
            <a:r>
              <a:rPr lang="en-US" baseline="0" dirty="0" smtClean="0"/>
              <a:t> the only UL in the south hemisphere.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162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8F2-8F0C-41C0-ABE5-A8D4F891BADD}" type="slidenum">
              <a:rPr lang="en-US" smtClean="0"/>
              <a:pPr>
                <a:defRPr/>
              </a:pPr>
              <a:t>165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Recombination:</a:t>
            </a:r>
            <a:r>
              <a:rPr lang="en-US" baseline="0" dirty="0" smtClean="0"/>
              <a:t> When the universe at ~400,000 years, becomes cool enough so that ions combine with electron to form neutral atoms. This allows photons to travel freely by release the CMB. But there is no source of light. </a:t>
            </a:r>
            <a:endParaRPr lang="en-US" dirty="0" smtClean="0"/>
          </a:p>
          <a:p>
            <a:r>
              <a:rPr lang="en-US" dirty="0" smtClean="0"/>
              <a:t>Dark ages: The period</a:t>
            </a:r>
            <a:r>
              <a:rPr lang="en-US" baseline="0" dirty="0" smtClean="0"/>
              <a:t> between the release of the CMB at 380,000 years and the appearance of the fist stars</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40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Perseus</a:t>
            </a:r>
            <a:r>
              <a:rPr lang="en-US" dirty="0" smtClean="0"/>
              <a:t> cluster</a:t>
            </a:r>
            <a:r>
              <a:rPr lang="en-US" baseline="0" dirty="0" smtClean="0"/>
              <a:t> is </a:t>
            </a:r>
            <a:r>
              <a:rPr lang="en-US" baseline="0" dirty="0" err="1" smtClean="0"/>
              <a:t>Abell</a:t>
            </a:r>
            <a:r>
              <a:rPr lang="en-US" baseline="0" dirty="0" smtClean="0"/>
              <a:t> 426</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179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180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196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KeVee</a:t>
            </a:r>
            <a:r>
              <a:rPr lang="en-US" dirty="0" smtClean="0"/>
              <a:t> is an energy units:</a:t>
            </a:r>
            <a:r>
              <a:rPr lang="en-US" baseline="0" dirty="0" smtClean="0"/>
              <a:t> It is the energy of an event if it were due to the recoil of an electron.</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215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 discussion of statistics related to these CDMS-II events see </a:t>
            </a:r>
            <a:r>
              <a:rPr lang="en-US" dirty="0" smtClean="0">
                <a:hlinkClick r:id="rId3"/>
              </a:rPr>
              <a:t>Hank Campbell</a:t>
            </a:r>
            <a:endParaRPr lang="en-US" dirty="0" smtClean="0"/>
          </a:p>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Acronyms:</a:t>
            </a:r>
            <a:r>
              <a:rPr lang="en-US" baseline="0" dirty="0" smtClean="0"/>
              <a:t> PAMELA: Payload for Antimatter Matter Exploration and Light-nuclei</a:t>
            </a:r>
          </a:p>
          <a:p>
            <a:r>
              <a:rPr lang="en-US" baseline="0" dirty="0" smtClean="0"/>
              <a:t>AMS: Alpha Magnetic Spectrometer</a:t>
            </a:r>
          </a:p>
          <a:p>
            <a:r>
              <a:rPr lang="en-US" baseline="0" dirty="0" err="1" smtClean="0"/>
              <a:t>FermiLAT</a:t>
            </a:r>
            <a:r>
              <a:rPr lang="en-US" baseline="0" dirty="0" smtClean="0"/>
              <a:t>: Fermi Large Area Telescope</a:t>
            </a:r>
          </a:p>
          <a:p>
            <a:r>
              <a:rPr lang="en-US" baseline="0" dirty="0" smtClean="0"/>
              <a:t>HESS: High Energy Stereoscopic System</a:t>
            </a:r>
          </a:p>
          <a:p>
            <a:r>
              <a:rPr lang="en-US" baseline="0" dirty="0" smtClean="0"/>
              <a:t>ATIC: Advanced Thin Ionization Calorimeter</a:t>
            </a:r>
          </a:p>
          <a:p>
            <a:r>
              <a:rPr lang="en-US" baseline="0" dirty="0" smtClean="0"/>
              <a:t>CREAM: Cosmic Ray </a:t>
            </a:r>
            <a:r>
              <a:rPr lang="en-US" baseline="0" dirty="0" err="1" smtClean="0"/>
              <a:t>Energetics</a:t>
            </a:r>
            <a:r>
              <a:rPr lang="en-US" baseline="0" dirty="0" smtClean="0"/>
              <a:t> and Mass</a:t>
            </a:r>
          </a:p>
          <a:p>
            <a:r>
              <a:rPr lang="en-US" baseline="0" dirty="0" smtClean="0"/>
              <a:t>BESS: Balloon-Borne Experiment with Superconducting Calorimeter</a:t>
            </a:r>
          </a:p>
          <a:p>
            <a:r>
              <a:rPr lang="en-US" baseline="0" dirty="0" smtClean="0"/>
              <a:t>GLAST: Gamma-Ray Large Area Space Telescope</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neutrino-nucleus </a:t>
            </a:r>
            <a:r>
              <a:rPr lang="en-US" baseline="0" dirty="0" err="1" smtClean="0"/>
              <a:t>elasti</a:t>
            </a:r>
            <a:r>
              <a:rPr lang="en-US" baseline="0" dirty="0" smtClean="0"/>
              <a:t> scattering and the WINP-nucleus elastic scattering are similar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264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273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Abell</a:t>
            </a:r>
            <a:r>
              <a:rPr lang="en-US" dirty="0" smtClean="0"/>
              <a:t> 3827 is a galaxy cluster</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a:t>
            </a:r>
            <a:r>
              <a:rPr lang="en-US" baseline="0" dirty="0" smtClean="0"/>
              <a:t> Dark Energy Survey, an optical/near-infrared survey aiming to probe the dynamic of the expansion of the universe and the growth of large scale structure.  Collaborations: USA, Brazil, United Kingdom, Germany, Spain, and Switzerland.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76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Gaussian distribution f(x)=a*exp(-(x-b)^2/(2c^2)), i.e.,</a:t>
            </a:r>
            <a:r>
              <a:rPr lang="en-US" baseline="0" dirty="0" smtClean="0"/>
              <a:t> a symmetric bell curve.</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80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solidFill>
                  <a:schemeClr val="accent1"/>
                </a:solidFill>
                <a:latin typeface="Comic Sans MS" pitchFamily="66" charset="0"/>
              </a:rPr>
              <a:t>Remark</a:t>
            </a:r>
            <a:r>
              <a:rPr lang="en-US" sz="1100" dirty="0" smtClean="0">
                <a:latin typeface="Comic Sans MS" pitchFamily="66" charset="0"/>
              </a:rPr>
              <a:t>: the visible baryonic matter in luminous galaxies and diffused gas is less than 1%.  So there is a significant amount of “</a:t>
            </a:r>
            <a:r>
              <a:rPr lang="en-US" sz="1100" dirty="0" smtClean="0">
                <a:solidFill>
                  <a:srgbClr val="C00000"/>
                </a:solidFill>
                <a:latin typeface="Comic Sans MS" pitchFamily="66" charset="0"/>
              </a:rPr>
              <a:t>missing baryons</a:t>
            </a:r>
            <a:r>
              <a:rPr lang="en-US" sz="1100" dirty="0" smtClean="0">
                <a:latin typeface="Comic Sans MS" pitchFamily="66" charset="0"/>
              </a:rPr>
              <a:t>”. There are indications that this “</a:t>
            </a:r>
            <a:r>
              <a:rPr lang="en-US" sz="1100" dirty="0" smtClean="0">
                <a:solidFill>
                  <a:srgbClr val="C00000"/>
                </a:solidFill>
                <a:latin typeface="Comic Sans MS" pitchFamily="66" charset="0"/>
              </a:rPr>
              <a:t>missing baryons</a:t>
            </a:r>
            <a:r>
              <a:rPr lang="en-US" sz="1100" dirty="0" smtClean="0">
                <a:latin typeface="Comic Sans MS" pitchFamily="66" charset="0"/>
              </a:rPr>
              <a:t>” are hot hydrogen gas in inter-galactic regions.)</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85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r>
              <a:rPr lang="en-US" smtClean="0"/>
              <a:t>8/4-10/2015</a:t>
            </a:r>
            <a:endParaRPr lang="en-US"/>
          </a:p>
        </p:txBody>
      </p:sp>
      <p:sp>
        <p:nvSpPr>
          <p:cNvPr id="17" name="Footer Placeholder 16"/>
          <p:cNvSpPr>
            <a:spLocks noGrp="1"/>
          </p:cNvSpPr>
          <p:nvPr>
            <p:ph type="ftr" sz="quarter" idx="11"/>
          </p:nvPr>
        </p:nvSpPr>
        <p:spPr/>
        <p:txBody>
          <a:bodyPr/>
          <a:lstStyle/>
          <a:p>
            <a:r>
              <a:rPr lang="en-US" smtClean="0"/>
              <a:t>Bing-Lin Young</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Bing-Lin Young</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Bing-Lin Young</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r>
              <a:rPr lang="en-US" smtClean="0"/>
              <a:t>8/4-10/2015</a:t>
            </a:r>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r>
              <a:rPr lang="en-US" smtClean="0"/>
              <a:t>Bing-Lin Young</a:t>
            </a:r>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r>
              <a:rPr lang="en-US" smtClean="0"/>
              <a:t>8/4-10/2015</a:t>
            </a:r>
            <a:endParaRPr lang="en-US"/>
          </a:p>
        </p:txBody>
      </p:sp>
      <p:sp>
        <p:nvSpPr>
          <p:cNvPr id="5" name="Footer Placeholder 4"/>
          <p:cNvSpPr>
            <a:spLocks noGrp="1"/>
          </p:cNvSpPr>
          <p:nvPr>
            <p:ph type="ftr" sz="quarter" idx="11"/>
          </p:nvPr>
        </p:nvSpPr>
        <p:spPr>
          <a:xfrm>
            <a:off x="457200" y="6480969"/>
            <a:ext cx="4260056" cy="300831"/>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r>
              <a:rPr lang="en-US" smtClean="0"/>
              <a:t>8/4-10/2015</a:t>
            </a:r>
            <a:endParaRPr lang="en-US"/>
          </a:p>
        </p:txBody>
      </p:sp>
      <p:sp>
        <p:nvSpPr>
          <p:cNvPr id="5" name="Footer Placeholder 4"/>
          <p:cNvSpPr>
            <a:spLocks noGrp="1"/>
          </p:cNvSpPr>
          <p:nvPr>
            <p:ph type="ftr" sz="quarter" idx="11"/>
          </p:nvPr>
        </p:nvSpPr>
        <p:spPr>
          <a:xfrm>
            <a:off x="2619376" y="6480969"/>
            <a:ext cx="4260056" cy="300831"/>
          </a:xfrm>
        </p:spPr>
        <p:txBody>
          <a:bodyPr/>
          <a:lstStyle/>
          <a:p>
            <a:r>
              <a:rPr lang="en-US" smtClean="0"/>
              <a:t>Bing-Lin Young</a:t>
            </a:r>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r>
              <a:rPr lang="en-US" smtClean="0"/>
              <a:t>8/4-10/2015</a:t>
            </a:r>
            <a:endParaRPr lang="en-US"/>
          </a:p>
        </p:txBody>
      </p:sp>
      <p:sp>
        <p:nvSpPr>
          <p:cNvPr id="6" name="Footer Placeholder 5"/>
          <p:cNvSpPr>
            <a:spLocks noGrp="1"/>
          </p:cNvSpPr>
          <p:nvPr>
            <p:ph type="ftr" sz="quarter" idx="11"/>
          </p:nvPr>
        </p:nvSpPr>
        <p:spPr>
          <a:xfrm>
            <a:off x="457200" y="6480969"/>
            <a:ext cx="4260056" cy="301752"/>
          </a:xfrm>
        </p:spPr>
        <p:txBody>
          <a:bodyPr/>
          <a:lstStyle/>
          <a:p>
            <a:r>
              <a:rPr lang="en-US" smtClean="0"/>
              <a:t>Bing-Lin Young</a:t>
            </a:r>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r>
              <a:rPr lang="en-US" smtClean="0"/>
              <a:t>8/4-10/2015</a:t>
            </a:r>
            <a:endParaRPr lang="en-US"/>
          </a:p>
        </p:txBody>
      </p:sp>
      <p:sp>
        <p:nvSpPr>
          <p:cNvPr id="8" name="Footer Placeholder 7"/>
          <p:cNvSpPr>
            <a:spLocks noGrp="1"/>
          </p:cNvSpPr>
          <p:nvPr>
            <p:ph type="ftr" sz="quarter" idx="11"/>
          </p:nvPr>
        </p:nvSpPr>
        <p:spPr>
          <a:xfrm>
            <a:off x="457200" y="6480969"/>
            <a:ext cx="4261104" cy="301752"/>
          </a:xfrm>
        </p:spPr>
        <p:txBody>
          <a:bodyPr/>
          <a:lstStyle/>
          <a:p>
            <a:r>
              <a:rPr lang="en-US" smtClean="0"/>
              <a:t>Bing-Lin Young</a:t>
            </a:r>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r>
              <a:rPr lang="en-US" smtClean="0"/>
              <a:t>8/4-10/2015</a:t>
            </a:r>
            <a:endParaRPr lang="en-US"/>
          </a:p>
        </p:txBody>
      </p:sp>
      <p:sp>
        <p:nvSpPr>
          <p:cNvPr id="3" name="Footer Placeholder 2"/>
          <p:cNvSpPr>
            <a:spLocks noGrp="1"/>
          </p:cNvSpPr>
          <p:nvPr>
            <p:ph type="ftr" sz="quarter" idx="11"/>
          </p:nvPr>
        </p:nvSpPr>
        <p:spPr>
          <a:xfrm>
            <a:off x="457200" y="6481890"/>
            <a:ext cx="4260056" cy="300831"/>
          </a:xfrm>
        </p:spPr>
        <p:txBody>
          <a:bodyPr/>
          <a:lstStyle/>
          <a:p>
            <a:r>
              <a:rPr lang="en-US" smtClean="0"/>
              <a:t>Bing-Lin Young</a:t>
            </a:r>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r>
              <a:rPr lang="en-US" smtClean="0"/>
              <a:t>8/4-10/2015</a:t>
            </a:r>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r>
              <a:rPr lang="en-US" smtClean="0"/>
              <a:t>Bing-Lin Young</a:t>
            </a:r>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r>
              <a:rPr lang="en-US" smtClean="0"/>
              <a:t>8/4-10/2015</a:t>
            </a:r>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r>
              <a:rPr lang="en-US" smtClean="0"/>
              <a:t>Bing-Lin Young</a:t>
            </a:r>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r>
              <a:rPr lang="en-US" smtClean="0"/>
              <a:t>8/4-10/2015</a:t>
            </a:r>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Bing-Lin Young</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smtClean="0"/>
              <a:t>8/4-10/2015</a:t>
            </a: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Bing-Lin Young</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8" name="Footer Placeholder 7"/>
          <p:cNvSpPr>
            <a:spLocks noGrp="1"/>
          </p:cNvSpPr>
          <p:nvPr>
            <p:ph type="ftr" sz="quarter" idx="11"/>
          </p:nvPr>
        </p:nvSpPr>
        <p:spPr/>
        <p:txBody>
          <a:bodyPr/>
          <a:lstStyle>
            <a:extLst/>
          </a:lstStyle>
          <a:p>
            <a:r>
              <a:rPr lang="en-US" smtClean="0"/>
              <a:t>Bing-Lin Young</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r>
              <a:rPr lang="en-US" smtClean="0"/>
              <a:t>8/4-10/2015</a:t>
            </a:r>
            <a:endParaRPr lang="en-US"/>
          </a:p>
        </p:txBody>
      </p:sp>
      <p:sp>
        <p:nvSpPr>
          <p:cNvPr id="4" name="Footer Placeholder 3"/>
          <p:cNvSpPr>
            <a:spLocks noGrp="1"/>
          </p:cNvSpPr>
          <p:nvPr>
            <p:ph type="ftr" sz="quarter" idx="11"/>
          </p:nvPr>
        </p:nvSpPr>
        <p:spPr/>
        <p:txBody>
          <a:bodyPr/>
          <a:lstStyle>
            <a:extLst/>
          </a:lstStyle>
          <a:p>
            <a:r>
              <a:rPr lang="en-US" smtClean="0"/>
              <a:t>Bing-Lin Young</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r>
              <a:rPr lang="en-US" smtClean="0"/>
              <a:t>8/4-10/2015</a:t>
            </a:r>
            <a:endParaRPr lang="en-US"/>
          </a:p>
        </p:txBody>
      </p:sp>
      <p:sp>
        <p:nvSpPr>
          <p:cNvPr id="3" name="Footer Placeholder 2"/>
          <p:cNvSpPr>
            <a:spLocks noGrp="1"/>
          </p:cNvSpPr>
          <p:nvPr>
            <p:ph type="ftr" sz="quarter" idx="11"/>
          </p:nvPr>
        </p:nvSpPr>
        <p:spPr/>
        <p:txBody>
          <a:bodyPr/>
          <a:lstStyle>
            <a:extLst/>
          </a:lstStyle>
          <a:p>
            <a:r>
              <a:rPr lang="en-US" smtClean="0"/>
              <a:t>Bing-Lin Young</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smtClean="0"/>
              <a:t>8/4-10/2015</a:t>
            </a: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20" name="Footer Placeholder 19"/>
          <p:cNvSpPr>
            <a:spLocks noGrp="1"/>
          </p:cNvSpPr>
          <p:nvPr>
            <p:ph type="ftr" sz="quarter" idx="11"/>
          </p:nvPr>
        </p:nvSpPr>
        <p:spPr/>
        <p:txBody>
          <a:bodyPr/>
          <a:lstStyle>
            <a:extLst/>
          </a:lstStyle>
          <a:p>
            <a:r>
              <a:rPr lang="en-US" smtClean="0"/>
              <a:t>Bing-Lin Young</a:t>
            </a:r>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8" name="Footer Placeholder 7"/>
          <p:cNvSpPr>
            <a:spLocks noGrp="1"/>
          </p:cNvSpPr>
          <p:nvPr>
            <p:ph type="ftr" sz="quarter" idx="11"/>
          </p:nvPr>
        </p:nvSpPr>
        <p:spPr/>
        <p:txBody>
          <a:bodyPr/>
          <a:lstStyle>
            <a:extLst/>
          </a:lstStyle>
          <a:p>
            <a:r>
              <a:rPr lang="en-US" smtClean="0"/>
              <a:t>Bing-Lin Young</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r>
              <a:rPr lang="en-US" smtClean="0"/>
              <a:t>8/4-10/2015</a:t>
            </a:r>
            <a:endParaRPr lang="en-US"/>
          </a:p>
        </p:txBody>
      </p:sp>
      <p:sp>
        <p:nvSpPr>
          <p:cNvPr id="4" name="Footer Placeholder 3"/>
          <p:cNvSpPr>
            <a:spLocks noGrp="1"/>
          </p:cNvSpPr>
          <p:nvPr>
            <p:ph type="ftr" sz="quarter" idx="11"/>
          </p:nvPr>
        </p:nvSpPr>
        <p:spPr/>
        <p:txBody>
          <a:bodyPr/>
          <a:lstStyle>
            <a:extLst/>
          </a:lstStyle>
          <a:p>
            <a:r>
              <a:rPr lang="en-US" smtClean="0"/>
              <a:t>Bing-Lin Young</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r>
              <a:rPr lang="en-US" smtClean="0"/>
              <a:t>8/4-10/2015</a:t>
            </a:r>
            <a:endParaRPr lang="en-US"/>
          </a:p>
        </p:txBody>
      </p:sp>
      <p:sp>
        <p:nvSpPr>
          <p:cNvPr id="3" name="Footer Placeholder 2"/>
          <p:cNvSpPr>
            <a:spLocks noGrp="1"/>
          </p:cNvSpPr>
          <p:nvPr>
            <p:ph type="ftr" sz="quarter" idx="11"/>
          </p:nvPr>
        </p:nvSpPr>
        <p:spPr/>
        <p:txBody>
          <a:bodyPr/>
          <a:lstStyle>
            <a:extLst/>
          </a:lstStyle>
          <a:p>
            <a:r>
              <a:rPr lang="en-US" smtClean="0"/>
              <a:t>Bing-Lin Young</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r>
              <a:rPr lang="en-US" smtClean="0"/>
              <a:t>8/4-10/2015</a:t>
            </a:r>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r>
              <a:rPr lang="en-US" smtClean="0"/>
              <a:t>Bing-Lin Young</a:t>
            </a:r>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8/4-10/2015</a:t>
            </a:r>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r>
              <a:rPr lang="en-US" smtClean="0"/>
              <a:t>Bing-Lin Young</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r>
              <a:rPr lang="en-US" smtClean="0"/>
              <a:t>8/4-10/2015</a:t>
            </a:r>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r>
              <a:rPr lang="en-US" smtClean="0"/>
              <a:t>Bing-Lin Young</a:t>
            </a:r>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8/4-10/2015</a:t>
            </a:r>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r>
              <a:rPr lang="en-US" smtClean="0"/>
              <a:t>Bing-Lin Young</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8/4-10/2015</a:t>
            </a:r>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8/4-10/2015</a:t>
            </a:r>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r>
              <a:rPr lang="en-US" smtClean="0"/>
              <a:t>Bing-Lin Young</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Bing-Lin Young</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r>
              <a:rPr lang="en-US" smtClean="0"/>
              <a:t>8/4-10/2015</a:t>
            </a:r>
            <a:endParaRPr lang="en-US"/>
          </a:p>
        </p:txBody>
      </p:sp>
      <p:sp>
        <p:nvSpPr>
          <p:cNvPr id="17" name="Footer Placeholder 16"/>
          <p:cNvSpPr>
            <a:spLocks noGrp="1"/>
          </p:cNvSpPr>
          <p:nvPr>
            <p:ph type="ftr" sz="quarter" idx="11"/>
          </p:nvPr>
        </p:nvSpPr>
        <p:spPr/>
        <p:txBody>
          <a:bodyPr/>
          <a:lstStyle/>
          <a:p>
            <a:r>
              <a:rPr lang="en-US" smtClean="0"/>
              <a:t>Bing-Lin Young</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Bing-Lin Young</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Bing-Lin Young</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t>8/4-10/2015</a:t>
            </a:r>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smtClean="0"/>
              <a:t>Bing-Lin Young</a:t>
            </a: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t>8/4-10/2015</a:t>
            </a:r>
            <a:endParaRPr lang="en-US"/>
          </a:p>
        </p:txBody>
      </p:sp>
      <p:sp>
        <p:nvSpPr>
          <p:cNvPr id="5" name="Footer Placeholder 4"/>
          <p:cNvSpPr>
            <a:spLocks noGrp="1"/>
          </p:cNvSpPr>
          <p:nvPr>
            <p:ph type="ftr" sz="quarter" idx="11"/>
          </p:nvPr>
        </p:nvSpPr>
        <p:spPr>
          <a:xfrm>
            <a:off x="2898648" y="6355080"/>
            <a:ext cx="3474720" cy="365760"/>
          </a:xfrm>
        </p:spPr>
        <p:txBody>
          <a:bodyPr/>
          <a:lstStyle/>
          <a:p>
            <a:r>
              <a:rPr lang="en-US" smtClean="0"/>
              <a:t>Bing-Lin Young</a:t>
            </a:r>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r>
              <a:rPr lang="en-US" smtClean="0"/>
              <a:t>8/4-10/2015</a:t>
            </a:r>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r>
              <a:rPr lang="en-US" smtClean="0"/>
              <a:t>8/4-10/2015</a:t>
            </a:r>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Bing-Lin Young</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smtClean="0"/>
              <a:t>8/4-10/2015</a:t>
            </a: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Bing-Lin Young</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smtClean="0"/>
              <a:t>8/4-10/2015</a:t>
            </a:r>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smtClean="0"/>
              <a:t>Bing-Lin Young</a:t>
            </a:r>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en-US" smtClean="0"/>
              <a:t>Bing-Lin Young</a:t>
            </a: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oung@ia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13.xml"/><Relationship Id="rId1" Type="http://schemas.openxmlformats.org/officeDocument/2006/relationships/vmlDrawing" Target="../drawings/vmlDrawing41.v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57.xml"/><Relationship Id="rId1" Type="http://schemas.openxmlformats.org/officeDocument/2006/relationships/vmlDrawing" Target="../drawings/vmlDrawing42.v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oleObject" Target="../embeddings/oleObject131.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4.vml"/><Relationship Id="rId5" Type="http://schemas.openxmlformats.org/officeDocument/2006/relationships/oleObject" Target="../embeddings/oleObject132.bin"/><Relationship Id="rId4" Type="http://schemas.openxmlformats.org/officeDocument/2006/relationships/image" Target="../media/image208.png"/></Relationships>
</file>

<file path=ppt/slides/_rels/slide11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2.xml"/><Relationship Id="rId1" Type="http://schemas.openxmlformats.org/officeDocument/2006/relationships/vmlDrawing" Target="../drawings/vmlDrawing45.vml"/><Relationship Id="rId5" Type="http://schemas.openxmlformats.org/officeDocument/2006/relationships/oleObject" Target="../embeddings/oleObject135.bin"/><Relationship Id="rId4" Type="http://schemas.openxmlformats.org/officeDocument/2006/relationships/oleObject" Target="../embeddings/oleObject134.bin"/></Relationships>
</file>

<file path=ppt/slides/_rels/slide11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vmlDrawing" Target="../drawings/vmlDrawing46.vml"/><Relationship Id="rId4" Type="http://schemas.openxmlformats.org/officeDocument/2006/relationships/oleObject" Target="../embeddings/oleObject136.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47.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57.xml"/><Relationship Id="rId1" Type="http://schemas.openxmlformats.org/officeDocument/2006/relationships/vmlDrawing" Target="../drawings/vmlDrawing48.vml"/><Relationship Id="rId4" Type="http://schemas.openxmlformats.org/officeDocument/2006/relationships/image" Target="../media/image221.png"/></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44.bin"/><Relationship Id="rId3" Type="http://schemas.openxmlformats.org/officeDocument/2006/relationships/oleObject" Target="../embeddings/oleObject139.bin"/><Relationship Id="rId7" Type="http://schemas.openxmlformats.org/officeDocument/2006/relationships/oleObject" Target="../embeddings/oleObject143.bin"/><Relationship Id="rId2" Type="http://schemas.openxmlformats.org/officeDocument/2006/relationships/slideLayout" Target="../slideLayouts/slideLayout79.xml"/><Relationship Id="rId1" Type="http://schemas.openxmlformats.org/officeDocument/2006/relationships/vmlDrawing" Target="../drawings/vmlDrawing49.vml"/><Relationship Id="rId6" Type="http://schemas.openxmlformats.org/officeDocument/2006/relationships/oleObject" Target="../embeddings/oleObject142.bin"/><Relationship Id="rId11" Type="http://schemas.openxmlformats.org/officeDocument/2006/relationships/oleObject" Target="../embeddings/oleObject147.bin"/><Relationship Id="rId5" Type="http://schemas.openxmlformats.org/officeDocument/2006/relationships/oleObject" Target="../embeddings/oleObject141.bin"/><Relationship Id="rId10" Type="http://schemas.openxmlformats.org/officeDocument/2006/relationships/oleObject" Target="../embeddings/oleObject146.bin"/><Relationship Id="rId4" Type="http://schemas.openxmlformats.org/officeDocument/2006/relationships/oleObject" Target="../embeddings/oleObject140.bin"/><Relationship Id="rId9" Type="http://schemas.openxmlformats.org/officeDocument/2006/relationships/oleObject" Target="../embeddings/oleObject145.bin"/></Relationships>
</file>

<file path=ppt/slides/_rels/slide127.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oleObject" Target="../embeddings/oleObject148.bin"/><Relationship Id="rId7" Type="http://schemas.openxmlformats.org/officeDocument/2006/relationships/oleObject" Target="../embeddings/oleObject151.bin"/><Relationship Id="rId2" Type="http://schemas.openxmlformats.org/officeDocument/2006/relationships/slideLayout" Target="../slideLayouts/slideLayout90.xml"/><Relationship Id="rId1" Type="http://schemas.openxmlformats.org/officeDocument/2006/relationships/vmlDrawing" Target="../drawings/vmlDrawing50.vml"/><Relationship Id="rId6" Type="http://schemas.openxmlformats.org/officeDocument/2006/relationships/image" Target="../media/image236.jpeg"/><Relationship Id="rId5" Type="http://schemas.openxmlformats.org/officeDocument/2006/relationships/oleObject" Target="../embeddings/oleObject150.bin"/><Relationship Id="rId10" Type="http://schemas.openxmlformats.org/officeDocument/2006/relationships/oleObject" Target="../embeddings/oleObject154.bin"/><Relationship Id="rId4" Type="http://schemas.openxmlformats.org/officeDocument/2006/relationships/oleObject" Target="../embeddings/oleObject149.bin"/><Relationship Id="rId9" Type="http://schemas.openxmlformats.org/officeDocument/2006/relationships/oleObject" Target="../embeddings/oleObject153.bin"/></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55.bin"/><Relationship Id="rId7" Type="http://schemas.openxmlformats.org/officeDocument/2006/relationships/oleObject" Target="../embeddings/oleObject159.bin"/><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oleObject" Target="../embeddings/oleObject158.bin"/><Relationship Id="rId5" Type="http://schemas.openxmlformats.org/officeDocument/2006/relationships/oleObject" Target="../embeddings/oleObject157.bin"/><Relationship Id="rId4" Type="http://schemas.openxmlformats.org/officeDocument/2006/relationships/oleObject" Target="../embeddings/oleObject156.bin"/></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Layout" Target="../slideLayouts/slideLayout79.xml"/><Relationship Id="rId1" Type="http://schemas.openxmlformats.org/officeDocument/2006/relationships/vmlDrawing" Target="../drawings/vmlDrawing52.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oleObject" Target="../embeddings/oleObject164.bin"/><Relationship Id="rId2" Type="http://schemas.openxmlformats.org/officeDocument/2006/relationships/slideLayout" Target="../slideLayouts/slideLayout79.xml"/><Relationship Id="rId1" Type="http://schemas.openxmlformats.org/officeDocument/2006/relationships/vmlDrawing" Target="../drawings/vmlDrawing53.vml"/><Relationship Id="rId6" Type="http://schemas.openxmlformats.org/officeDocument/2006/relationships/oleObject" Target="../embeddings/oleObject163.bin"/><Relationship Id="rId5" Type="http://schemas.openxmlformats.org/officeDocument/2006/relationships/oleObject" Target="../embeddings/oleObject162.bin"/><Relationship Id="rId4" Type="http://schemas.openxmlformats.org/officeDocument/2006/relationships/oleObject" Target="../embeddings/oleObject161.bin"/></Relationships>
</file>

<file path=ppt/slides/_rels/slide13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67.bin"/><Relationship Id="rId3" Type="http://schemas.openxmlformats.org/officeDocument/2006/relationships/image" Target="../media/image252.png"/><Relationship Id="rId7" Type="http://schemas.openxmlformats.org/officeDocument/2006/relationships/oleObject" Target="../embeddings/oleObject166.bin"/><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oleObject" Target="../embeddings/oleObject165.bin"/><Relationship Id="rId5" Type="http://schemas.openxmlformats.org/officeDocument/2006/relationships/image" Target="../media/image254.png"/><Relationship Id="rId4" Type="http://schemas.openxmlformats.org/officeDocument/2006/relationships/image" Target="../media/image253.png"/></Relationships>
</file>

<file path=ppt/slides/_rels/slide133.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260.png"/><Relationship Id="rId5" Type="http://schemas.openxmlformats.org/officeDocument/2006/relationships/image" Target="../media/image259.png"/><Relationship Id="rId10" Type="http://schemas.openxmlformats.org/officeDocument/2006/relationships/oleObject" Target="../embeddings/oleObject169.bin"/><Relationship Id="rId4" Type="http://schemas.openxmlformats.org/officeDocument/2006/relationships/image" Target="../media/image258.png"/><Relationship Id="rId9" Type="http://schemas.openxmlformats.org/officeDocument/2006/relationships/oleObject" Target="../embeddings/oleObject168.bin"/></Relationships>
</file>

<file path=ppt/slides/_rels/slide134.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35.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oleObject" Target="../embeddings/oleObject172.bin"/><Relationship Id="rId3" Type="http://schemas.openxmlformats.org/officeDocument/2006/relationships/image" Target="../media/image275.png"/><Relationship Id="rId7" Type="http://schemas.openxmlformats.org/officeDocument/2006/relationships/image" Target="../media/image279.png"/><Relationship Id="rId12" Type="http://schemas.openxmlformats.org/officeDocument/2006/relationships/oleObject" Target="../embeddings/oleObject171.bin"/><Relationship Id="rId17" Type="http://schemas.openxmlformats.org/officeDocument/2006/relationships/oleObject" Target="../embeddings/oleObject175.bin"/><Relationship Id="rId2" Type="http://schemas.openxmlformats.org/officeDocument/2006/relationships/slideLayout" Target="../slideLayouts/slideLayout2.xml"/><Relationship Id="rId16" Type="http://schemas.openxmlformats.org/officeDocument/2006/relationships/oleObject" Target="../embeddings/oleObject174.bin"/><Relationship Id="rId1" Type="http://schemas.openxmlformats.org/officeDocument/2006/relationships/vmlDrawing" Target="../drawings/vmlDrawing56.vml"/><Relationship Id="rId6" Type="http://schemas.openxmlformats.org/officeDocument/2006/relationships/image" Target="../media/image278.png"/><Relationship Id="rId11" Type="http://schemas.openxmlformats.org/officeDocument/2006/relationships/oleObject" Target="../embeddings/oleObject170.bin"/><Relationship Id="rId5" Type="http://schemas.openxmlformats.org/officeDocument/2006/relationships/image" Target="../media/image277.png"/><Relationship Id="rId15" Type="http://schemas.openxmlformats.org/officeDocument/2006/relationships/image" Target="../media/image26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 Id="rId14" Type="http://schemas.openxmlformats.org/officeDocument/2006/relationships/oleObject" Target="../embeddings/oleObject173.bin"/></Relationships>
</file>

<file path=ppt/slides/_rels/slide136.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oleObject" Target="../embeddings/oleObject176.bin"/><Relationship Id="rId7" Type="http://schemas.openxmlformats.org/officeDocument/2006/relationships/oleObject" Target="../embeddings/oleObject179.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264.png"/><Relationship Id="rId5" Type="http://schemas.openxmlformats.org/officeDocument/2006/relationships/oleObject" Target="../embeddings/oleObject178.bin"/><Relationship Id="rId4" Type="http://schemas.openxmlformats.org/officeDocument/2006/relationships/oleObject" Target="../embeddings/oleObject177.bin"/></Relationships>
</file>

<file path=ppt/slides/_rels/slide137.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296.png"/><Relationship Id="rId3" Type="http://schemas.openxmlformats.org/officeDocument/2006/relationships/image" Target="../media/image288.png"/><Relationship Id="rId7" Type="http://schemas.openxmlformats.org/officeDocument/2006/relationships/image" Target="../media/image290.png"/><Relationship Id="rId12" Type="http://schemas.openxmlformats.org/officeDocument/2006/relationships/image" Target="../media/image295.png"/><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oleObject" Target="../embeddings/oleObject180.bin"/><Relationship Id="rId11" Type="http://schemas.openxmlformats.org/officeDocument/2006/relationships/image" Target="../media/image294.png"/><Relationship Id="rId5" Type="http://schemas.openxmlformats.org/officeDocument/2006/relationships/image" Target="../media/image247.png"/><Relationship Id="rId10" Type="http://schemas.openxmlformats.org/officeDocument/2006/relationships/image" Target="../media/image293.png"/><Relationship Id="rId4" Type="http://schemas.openxmlformats.org/officeDocument/2006/relationships/image" Target="../media/image289.png"/><Relationship Id="rId9" Type="http://schemas.openxmlformats.org/officeDocument/2006/relationships/image" Target="../media/image292.png"/></Relationships>
</file>

<file path=ppt/slides/_rels/slide138.xml.rels><?xml version="1.0" encoding="UTF-8" standalone="yes"?>
<Relationships xmlns="http://schemas.openxmlformats.org/package/2006/relationships"><Relationship Id="rId8" Type="http://schemas.openxmlformats.org/officeDocument/2006/relationships/oleObject" Target="../embeddings/oleObject181.bin"/><Relationship Id="rId3" Type="http://schemas.openxmlformats.org/officeDocument/2006/relationships/image" Target="../media/image299.png"/><Relationship Id="rId7" Type="http://schemas.openxmlformats.org/officeDocument/2006/relationships/image" Target="../media/image303.png"/><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image" Target="../media/image302.png"/><Relationship Id="rId11" Type="http://schemas.openxmlformats.org/officeDocument/2006/relationships/image" Target="../media/image305.png"/><Relationship Id="rId5" Type="http://schemas.openxmlformats.org/officeDocument/2006/relationships/image" Target="../media/image301.png"/><Relationship Id="rId10" Type="http://schemas.openxmlformats.org/officeDocument/2006/relationships/image" Target="../media/image304.png"/><Relationship Id="rId4" Type="http://schemas.openxmlformats.org/officeDocument/2006/relationships/image" Target="../media/image300.png"/><Relationship Id="rId9" Type="http://schemas.openxmlformats.org/officeDocument/2006/relationships/oleObject" Target="../embeddings/oleObject182.bin"/></Relationships>
</file>

<file path=ppt/slides/_rels/slide139.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oleObject" Target="../embeddings/oleObject184.bin"/><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oleObject" Target="../embeddings/oleObject183.bin"/><Relationship Id="rId5" Type="http://schemas.openxmlformats.org/officeDocument/2006/relationships/image" Target="../media/image309.png"/><Relationship Id="rId4" Type="http://schemas.openxmlformats.org/officeDocument/2006/relationships/image" Target="../media/image308.png"/></Relationships>
</file>

<file path=ppt/slides/_rels/slide14.xml.rels><?xml version="1.0" encoding="UTF-8" standalone="yes"?>
<Relationships xmlns="http://schemas.openxmlformats.org/package/2006/relationships"><Relationship Id="rId3" Type="http://schemas.openxmlformats.org/officeDocument/2006/relationships/hyperlink" Target="http://www.kavlifoundation.org/science-spotlights/astrophysics-closing-in-dark-matter" TargetMode="External"/><Relationship Id="rId2" Type="http://schemas.openxmlformats.org/officeDocument/2006/relationships/hyperlink" Target="https://www.youtube.com/watch?v=tip_mqA4WhY" TargetMode="External"/><Relationship Id="rId1" Type="http://schemas.openxmlformats.org/officeDocument/2006/relationships/slideLayout" Target="../slideLayouts/slideLayout2.xml"/><Relationship Id="rId4" Type="http://schemas.openxmlformats.org/officeDocument/2006/relationships/hyperlink" Target="https://cds.cern.ch/record/2009160"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slideLayout" Target="../slideLayouts/slideLayout2.xml"/><Relationship Id="rId1" Type="http://schemas.openxmlformats.org/officeDocument/2006/relationships/vmlDrawing" Target="../drawings/vmlDrawing61.vml"/><Relationship Id="rId4" Type="http://schemas.openxmlformats.org/officeDocument/2006/relationships/oleObject" Target="../embeddings/oleObject185.bin"/></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191.bin"/><Relationship Id="rId3" Type="http://schemas.openxmlformats.org/officeDocument/2006/relationships/oleObject" Target="../embeddings/oleObject186.bin"/><Relationship Id="rId7" Type="http://schemas.openxmlformats.org/officeDocument/2006/relationships/oleObject" Target="../embeddings/oleObject190.bin"/><Relationship Id="rId2" Type="http://schemas.openxmlformats.org/officeDocument/2006/relationships/slideLayout" Target="../slideLayouts/slideLayout68.xml"/><Relationship Id="rId1" Type="http://schemas.openxmlformats.org/officeDocument/2006/relationships/vmlDrawing" Target="../drawings/vmlDrawing62.vml"/><Relationship Id="rId6" Type="http://schemas.openxmlformats.org/officeDocument/2006/relationships/oleObject" Target="../embeddings/oleObject189.bin"/><Relationship Id="rId5" Type="http://schemas.openxmlformats.org/officeDocument/2006/relationships/oleObject" Target="../embeddings/oleObject188.bin"/><Relationship Id="rId4" Type="http://schemas.openxmlformats.org/officeDocument/2006/relationships/oleObject" Target="../embeddings/oleObject187.bin"/><Relationship Id="rId9" Type="http://schemas.openxmlformats.org/officeDocument/2006/relationships/oleObject" Target="../embeddings/oleObject192.bin"/></Relationships>
</file>

<file path=ppt/slides/_rels/slide14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Layout" Target="../slideLayouts/slideLayout2.xml"/><Relationship Id="rId1" Type="http://schemas.openxmlformats.org/officeDocument/2006/relationships/vmlDrawing" Target="../drawings/vmlDrawing63.vml"/><Relationship Id="rId4" Type="http://schemas.openxmlformats.org/officeDocument/2006/relationships/oleObject" Target="../embeddings/oleObject194.bin"/></Relationships>
</file>

<file path=ppt/slides/_rels/slide14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slideLayout" Target="../slideLayouts/slideLayout2.xml"/><Relationship Id="rId1" Type="http://schemas.openxmlformats.org/officeDocument/2006/relationships/vmlDrawing" Target="../drawings/vmlDrawing64.vml"/><Relationship Id="rId4" Type="http://schemas.openxmlformats.org/officeDocument/2006/relationships/oleObject" Target="../embeddings/oleObject195.bin"/></Relationships>
</file>

<file path=ppt/slides/_rels/slide145.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slideLayout" Target="../slideLayouts/slideLayout2.xml"/><Relationship Id="rId1" Type="http://schemas.openxmlformats.org/officeDocument/2006/relationships/vmlDrawing" Target="../drawings/vmlDrawing65.vml"/><Relationship Id="rId5" Type="http://schemas.openxmlformats.org/officeDocument/2006/relationships/oleObject" Target="../embeddings/oleObject197.bin"/><Relationship Id="rId4" Type="http://schemas.openxmlformats.org/officeDocument/2006/relationships/oleObject" Target="../embeddings/oleObject196.bin"/></Relationships>
</file>

<file path=ppt/slides/_rels/slide146.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6.vml"/><Relationship Id="rId5" Type="http://schemas.openxmlformats.org/officeDocument/2006/relationships/oleObject" Target="../embeddings/oleObject198.bin"/><Relationship Id="rId4" Type="http://schemas.openxmlformats.org/officeDocument/2006/relationships/image" Target="../media/image2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3.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5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200.bin"/><Relationship Id="rId2" Type="http://schemas.openxmlformats.org/officeDocument/2006/relationships/slideLayout" Target="../slideLayouts/slideLayout203.xml"/><Relationship Id="rId1" Type="http://schemas.openxmlformats.org/officeDocument/2006/relationships/vmlDrawing" Target="../drawings/vmlDrawing67.vml"/><Relationship Id="rId6" Type="http://schemas.openxmlformats.org/officeDocument/2006/relationships/oleObject" Target="../embeddings/oleObject199.bin"/><Relationship Id="rId5" Type="http://schemas.openxmlformats.org/officeDocument/2006/relationships/image" Target="../media/image337.jpeg"/><Relationship Id="rId4" Type="http://schemas.openxmlformats.org/officeDocument/2006/relationships/image" Target="../media/image336.jpeg"/></Relationships>
</file>

<file path=ppt/slides/_rels/slide1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oleObject" Target="../embeddings/oleObject204.bin"/><Relationship Id="rId5" Type="http://schemas.openxmlformats.org/officeDocument/2006/relationships/oleObject" Target="../embeddings/oleObject203.bin"/><Relationship Id="rId4" Type="http://schemas.openxmlformats.org/officeDocument/2006/relationships/oleObject" Target="../embeddings/oleObject20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2.xml"/><Relationship Id="rId1" Type="http://schemas.openxmlformats.org/officeDocument/2006/relationships/vmlDrawing" Target="../drawings/vmlDrawing69.vml"/><Relationship Id="rId4" Type="http://schemas.openxmlformats.org/officeDocument/2006/relationships/oleObject" Target="../embeddings/oleObject206.bin"/></Relationships>
</file>

<file path=ppt/slides/_rels/slide161.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57.xml"/></Relationships>
</file>

<file path=ppt/slides/_rels/slide169.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oleObject" Target="../embeddings/oleObject211.bin"/><Relationship Id="rId3" Type="http://schemas.openxmlformats.org/officeDocument/2006/relationships/oleObject" Target="../embeddings/oleObject207.bin"/><Relationship Id="rId7" Type="http://schemas.openxmlformats.org/officeDocument/2006/relationships/oleObject" Target="../embeddings/oleObject210.bin"/><Relationship Id="rId2" Type="http://schemas.openxmlformats.org/officeDocument/2006/relationships/slideLayout" Target="../slideLayouts/slideLayout2.xml"/><Relationship Id="rId1" Type="http://schemas.openxmlformats.org/officeDocument/2006/relationships/vmlDrawing" Target="../drawings/vmlDrawing70.vml"/><Relationship Id="rId6" Type="http://schemas.openxmlformats.org/officeDocument/2006/relationships/image" Target="../media/image357.png"/><Relationship Id="rId5" Type="http://schemas.openxmlformats.org/officeDocument/2006/relationships/oleObject" Target="../embeddings/oleObject209.bin"/><Relationship Id="rId4" Type="http://schemas.openxmlformats.org/officeDocument/2006/relationships/oleObject" Target="../embeddings/oleObject208.bin"/><Relationship Id="rId9" Type="http://schemas.openxmlformats.org/officeDocument/2006/relationships/oleObject" Target="../embeddings/oleObject212.bin"/></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213.bin"/><Relationship Id="rId7" Type="http://schemas.openxmlformats.org/officeDocument/2006/relationships/image" Target="../media/image362.jpeg"/><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image" Target="../media/image361.jpeg"/><Relationship Id="rId5" Type="http://schemas.openxmlformats.org/officeDocument/2006/relationships/oleObject" Target="../embeddings/oleObject215.bin"/><Relationship Id="rId4" Type="http://schemas.openxmlformats.org/officeDocument/2006/relationships/oleObject" Target="../embeddings/oleObject214.bin"/></Relationships>
</file>

<file path=ppt/slides/_rels/slide174.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216.bin"/><Relationship Id="rId2" Type="http://schemas.openxmlformats.org/officeDocument/2006/relationships/slideLayout" Target="../slideLayouts/slideLayout2.xml"/><Relationship Id="rId1" Type="http://schemas.openxmlformats.org/officeDocument/2006/relationships/vmlDrawing" Target="../drawings/vmlDrawing72.vml"/></Relationships>
</file>

<file path=ppt/slides/_rels/slide177.xml.rels><?xml version="1.0" encoding="UTF-8" standalone="yes"?>
<Relationships xmlns="http://schemas.openxmlformats.org/package/2006/relationships"><Relationship Id="rId8" Type="http://schemas.openxmlformats.org/officeDocument/2006/relationships/oleObject" Target="../embeddings/oleObject222.bin"/><Relationship Id="rId3" Type="http://schemas.openxmlformats.org/officeDocument/2006/relationships/oleObject" Target="../embeddings/oleObject217.bin"/><Relationship Id="rId7" Type="http://schemas.openxmlformats.org/officeDocument/2006/relationships/oleObject" Target="../embeddings/oleObject221.bin"/><Relationship Id="rId2" Type="http://schemas.openxmlformats.org/officeDocument/2006/relationships/slideLayout" Target="../slideLayouts/slideLayout2.xml"/><Relationship Id="rId1" Type="http://schemas.openxmlformats.org/officeDocument/2006/relationships/vmlDrawing" Target="../drawings/vmlDrawing73.vml"/><Relationship Id="rId6" Type="http://schemas.openxmlformats.org/officeDocument/2006/relationships/oleObject" Target="../embeddings/oleObject220.bin"/><Relationship Id="rId5" Type="http://schemas.openxmlformats.org/officeDocument/2006/relationships/oleObject" Target="../embeddings/oleObject219.bin"/><Relationship Id="rId4" Type="http://schemas.openxmlformats.org/officeDocument/2006/relationships/oleObject" Target="../embeddings/oleObject218.bin"/></Relationships>
</file>

<file path=ppt/slides/_rels/slide178.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226.bin"/><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oleObject" Target="../embeddings/oleObject225.bin"/><Relationship Id="rId5" Type="http://schemas.openxmlformats.org/officeDocument/2006/relationships/oleObject" Target="../embeddings/oleObject224.bin"/><Relationship Id="rId4" Type="http://schemas.openxmlformats.org/officeDocument/2006/relationships/oleObject" Target="../embeddings/oleObject22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80.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oleObject" Target="../embeddings/oleObject230.bin"/><Relationship Id="rId5" Type="http://schemas.openxmlformats.org/officeDocument/2006/relationships/oleObject" Target="../embeddings/oleObject229.bin"/><Relationship Id="rId4" Type="http://schemas.openxmlformats.org/officeDocument/2006/relationships/oleObject" Target="../embeddings/oleObject228.bin"/></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231.bin"/><Relationship Id="rId7" Type="http://schemas.openxmlformats.org/officeDocument/2006/relationships/oleObject" Target="../embeddings/oleObject235.bin"/><Relationship Id="rId2" Type="http://schemas.openxmlformats.org/officeDocument/2006/relationships/slideLayout" Target="../slideLayouts/slideLayout57.xml"/><Relationship Id="rId1" Type="http://schemas.openxmlformats.org/officeDocument/2006/relationships/vmlDrawing" Target="../drawings/vmlDrawing76.vml"/><Relationship Id="rId6" Type="http://schemas.openxmlformats.org/officeDocument/2006/relationships/oleObject" Target="../embeddings/oleObject234.bin"/><Relationship Id="rId5" Type="http://schemas.openxmlformats.org/officeDocument/2006/relationships/oleObject" Target="../embeddings/oleObject233.bin"/><Relationship Id="rId4" Type="http://schemas.openxmlformats.org/officeDocument/2006/relationships/oleObject" Target="../embeddings/oleObject232.bin"/></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5.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slideLayout" Target="../slideLayouts/slideLayout123.xml"/><Relationship Id="rId1" Type="http://schemas.openxmlformats.org/officeDocument/2006/relationships/vmlDrawing" Target="../drawings/vmlDrawing77.vml"/><Relationship Id="rId5" Type="http://schemas.openxmlformats.org/officeDocument/2006/relationships/oleObject" Target="../embeddings/oleObject237.bin"/><Relationship Id="rId4" Type="http://schemas.openxmlformats.org/officeDocument/2006/relationships/oleObject" Target="../embeddings/oleObject236.bin"/></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238.bin"/><Relationship Id="rId2" Type="http://schemas.openxmlformats.org/officeDocument/2006/relationships/slideLayout" Target="../slideLayouts/slideLayout123.xml"/><Relationship Id="rId1" Type="http://schemas.openxmlformats.org/officeDocument/2006/relationships/vmlDrawing" Target="../drawings/vmlDrawing78.vml"/><Relationship Id="rId5" Type="http://schemas.openxmlformats.org/officeDocument/2006/relationships/image" Target="../media/image388.png"/><Relationship Id="rId4" Type="http://schemas.openxmlformats.org/officeDocument/2006/relationships/oleObject" Target="../embeddings/oleObject239.bin"/></Relationships>
</file>

<file path=ppt/slides/_rels/slide187.xml.rels><?xml version="1.0" encoding="UTF-8" standalone="yes"?>
<Relationships xmlns="http://schemas.openxmlformats.org/package/2006/relationships"><Relationship Id="rId8" Type="http://schemas.openxmlformats.org/officeDocument/2006/relationships/oleObject" Target="../embeddings/oleObject243.bin"/><Relationship Id="rId13" Type="http://schemas.openxmlformats.org/officeDocument/2006/relationships/oleObject" Target="../embeddings/oleObject248.bin"/><Relationship Id="rId3" Type="http://schemas.openxmlformats.org/officeDocument/2006/relationships/oleObject" Target="../embeddings/oleObject240.bin"/><Relationship Id="rId7" Type="http://schemas.openxmlformats.org/officeDocument/2006/relationships/oleObject" Target="../embeddings/oleObject242.bin"/><Relationship Id="rId12" Type="http://schemas.openxmlformats.org/officeDocument/2006/relationships/oleObject" Target="../embeddings/oleObject247.bin"/><Relationship Id="rId2" Type="http://schemas.openxmlformats.org/officeDocument/2006/relationships/slideLayout" Target="../slideLayouts/slideLayout57.xml"/><Relationship Id="rId16" Type="http://schemas.openxmlformats.org/officeDocument/2006/relationships/oleObject" Target="../embeddings/oleObject251.bin"/><Relationship Id="rId1" Type="http://schemas.openxmlformats.org/officeDocument/2006/relationships/vmlDrawing" Target="../drawings/vmlDrawing79.vml"/><Relationship Id="rId6" Type="http://schemas.openxmlformats.org/officeDocument/2006/relationships/oleObject" Target="../embeddings/oleObject241.bin"/><Relationship Id="rId11" Type="http://schemas.openxmlformats.org/officeDocument/2006/relationships/oleObject" Target="../embeddings/oleObject246.bin"/><Relationship Id="rId5" Type="http://schemas.openxmlformats.org/officeDocument/2006/relationships/image" Target="../media/image402.png"/><Relationship Id="rId15" Type="http://schemas.openxmlformats.org/officeDocument/2006/relationships/oleObject" Target="../embeddings/oleObject250.bin"/><Relationship Id="rId10" Type="http://schemas.openxmlformats.org/officeDocument/2006/relationships/oleObject" Target="../embeddings/oleObject245.bin"/><Relationship Id="rId4" Type="http://schemas.openxmlformats.org/officeDocument/2006/relationships/image" Target="../media/image401.png"/><Relationship Id="rId9" Type="http://schemas.openxmlformats.org/officeDocument/2006/relationships/oleObject" Target="../embeddings/oleObject244.bin"/><Relationship Id="rId14" Type="http://schemas.openxmlformats.org/officeDocument/2006/relationships/oleObject" Target="../embeddings/oleObject249.bin"/></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Layout" Target="../slideLayouts/slideLayout189.xml"/><Relationship Id="rId1" Type="http://schemas.openxmlformats.org/officeDocument/2006/relationships/vmlDrawing" Target="../drawings/vmlDrawing80.vml"/><Relationship Id="rId4" Type="http://schemas.openxmlformats.org/officeDocument/2006/relationships/oleObject" Target="../embeddings/oleObject253.bin"/></Relationships>
</file>

<file path=ppt/slides/_rels/slide189.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slideLayout" Target="../slideLayouts/slideLayout57.xml"/><Relationship Id="rId1" Type="http://schemas.openxmlformats.org/officeDocument/2006/relationships/vmlDrawing" Target="../drawings/vmlDrawing81.vml"/><Relationship Id="rId5" Type="http://schemas.openxmlformats.org/officeDocument/2006/relationships/oleObject" Target="../embeddings/oleObject255.bin"/><Relationship Id="rId4" Type="http://schemas.openxmlformats.org/officeDocument/2006/relationships/oleObject" Target="../embeddings/oleObject25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slideLayout" Target="../slideLayouts/slideLayout24.xml"/><Relationship Id="rId1" Type="http://schemas.openxmlformats.org/officeDocument/2006/relationships/vmlDrawing" Target="../drawings/vmlDrawing82.vml"/><Relationship Id="rId4" Type="http://schemas.openxmlformats.org/officeDocument/2006/relationships/oleObject" Target="../embeddings/oleObject256.bin"/></Relationships>
</file>

<file path=ppt/slides/_rels/slide191.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slideLayout" Target="../slideLayouts/slideLayout57.xml"/><Relationship Id="rId1" Type="http://schemas.openxmlformats.org/officeDocument/2006/relationships/vmlDrawing" Target="../drawings/vmlDrawing83.vml"/><Relationship Id="rId4" Type="http://schemas.openxmlformats.org/officeDocument/2006/relationships/oleObject" Target="../embeddings/oleObject257.bin"/></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slideLayout" Target="../slideLayouts/slideLayout2.xml"/><Relationship Id="rId1" Type="http://schemas.openxmlformats.org/officeDocument/2006/relationships/vmlDrawing" Target="../drawings/vmlDrawing84.vml"/><Relationship Id="rId6" Type="http://schemas.openxmlformats.org/officeDocument/2006/relationships/image" Target="../media/image416.png"/><Relationship Id="rId5" Type="http://schemas.openxmlformats.org/officeDocument/2006/relationships/oleObject" Target="../embeddings/oleObject259.bin"/><Relationship Id="rId4" Type="http://schemas.openxmlformats.org/officeDocument/2006/relationships/oleObject" Target="../embeddings/oleObject258.bin"/></Relationships>
</file>

<file path=ppt/slides/_rels/slide198.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18.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hyperlink" Target="http://www.journals.elsevier.com/physics-of-the-dark-universe/editorial-board/" TargetMode="External"/><Relationship Id="rId2" Type="http://schemas.openxmlformats.org/officeDocument/2006/relationships/hyperlink" Target="http://www.journals.elsevier.com/physics-of-the-dark-univers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00.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260.bin"/><Relationship Id="rId2" Type="http://schemas.openxmlformats.org/officeDocument/2006/relationships/slideLayout" Target="../slideLayouts/slideLayout79.xml"/><Relationship Id="rId1" Type="http://schemas.openxmlformats.org/officeDocument/2006/relationships/vmlDrawing" Target="../drawings/vmlDrawing85.vml"/><Relationship Id="rId4" Type="http://schemas.openxmlformats.org/officeDocument/2006/relationships/oleObject" Target="../embeddings/oleObject261.bin"/></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262.bin"/><Relationship Id="rId7" Type="http://schemas.openxmlformats.org/officeDocument/2006/relationships/oleObject" Target="../embeddings/oleObject266.bin"/><Relationship Id="rId2" Type="http://schemas.openxmlformats.org/officeDocument/2006/relationships/slideLayout" Target="../slideLayouts/slideLayout2.xml"/><Relationship Id="rId1" Type="http://schemas.openxmlformats.org/officeDocument/2006/relationships/vmlDrawing" Target="../drawings/vmlDrawing86.vml"/><Relationship Id="rId6" Type="http://schemas.openxmlformats.org/officeDocument/2006/relationships/oleObject" Target="../embeddings/oleObject265.bin"/><Relationship Id="rId5" Type="http://schemas.openxmlformats.org/officeDocument/2006/relationships/oleObject" Target="../embeddings/oleObject264.bin"/><Relationship Id="rId4" Type="http://schemas.openxmlformats.org/officeDocument/2006/relationships/oleObject" Target="../embeddings/oleObject263.bin"/></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8" Type="http://schemas.openxmlformats.org/officeDocument/2006/relationships/oleObject" Target="../embeddings/oleObject272.bin"/><Relationship Id="rId3" Type="http://schemas.openxmlformats.org/officeDocument/2006/relationships/oleObject" Target="../embeddings/oleObject267.bin"/><Relationship Id="rId7" Type="http://schemas.openxmlformats.org/officeDocument/2006/relationships/oleObject" Target="../embeddings/oleObject271.bin"/><Relationship Id="rId12" Type="http://schemas.openxmlformats.org/officeDocument/2006/relationships/oleObject" Target="../embeddings/oleObject276.bin"/><Relationship Id="rId2" Type="http://schemas.openxmlformats.org/officeDocument/2006/relationships/slideLayout" Target="../slideLayouts/slideLayout57.xml"/><Relationship Id="rId1" Type="http://schemas.openxmlformats.org/officeDocument/2006/relationships/vmlDrawing" Target="../drawings/vmlDrawing87.vml"/><Relationship Id="rId6" Type="http://schemas.openxmlformats.org/officeDocument/2006/relationships/oleObject" Target="../embeddings/oleObject270.bin"/><Relationship Id="rId11" Type="http://schemas.openxmlformats.org/officeDocument/2006/relationships/oleObject" Target="../embeddings/oleObject275.bin"/><Relationship Id="rId5" Type="http://schemas.openxmlformats.org/officeDocument/2006/relationships/oleObject" Target="../embeddings/oleObject269.bin"/><Relationship Id="rId10" Type="http://schemas.openxmlformats.org/officeDocument/2006/relationships/oleObject" Target="../embeddings/oleObject274.bin"/><Relationship Id="rId4" Type="http://schemas.openxmlformats.org/officeDocument/2006/relationships/oleObject" Target="../embeddings/oleObject268.bin"/><Relationship Id="rId9" Type="http://schemas.openxmlformats.org/officeDocument/2006/relationships/oleObject" Target="../embeddings/oleObject273.bin"/></Relationships>
</file>

<file path=ppt/slides/_rels/slide205.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3.png"/></Relationships>
</file>

<file path=ppt/slides/_rels/slide216.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slideLayout" Target="../slideLayouts/slideLayout2.xml"/><Relationship Id="rId1" Type="http://schemas.openxmlformats.org/officeDocument/2006/relationships/vmlDrawing" Target="../drawings/vmlDrawing88.vml"/><Relationship Id="rId5" Type="http://schemas.openxmlformats.org/officeDocument/2006/relationships/oleObject" Target="../embeddings/oleObject278.bin"/><Relationship Id="rId4" Type="http://schemas.openxmlformats.org/officeDocument/2006/relationships/oleObject" Target="../embeddings/oleObject277.bin"/></Relationships>
</file>

<file path=ppt/slides/_rels/slide218.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Layout" Target="../slideLayouts/slideLayout2.xml"/><Relationship Id="rId5" Type="http://schemas.openxmlformats.org/officeDocument/2006/relationships/image" Target="../media/image451.png"/><Relationship Id="rId4" Type="http://schemas.openxmlformats.org/officeDocument/2006/relationships/image" Target="../media/image450.png"/></Relationships>
</file>

<file path=ppt/slides/_rels/slide219.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8.jpeg"/><Relationship Id="rId7" Type="http://schemas.openxmlformats.org/officeDocument/2006/relationships/oleObject" Target="../embeddings/oleObject13.bin"/><Relationship Id="rId2" Type="http://schemas.openxmlformats.org/officeDocument/2006/relationships/slideLayout" Target="../slideLayouts/slideLayout145.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oleObject" Target="../embeddings/oleObject11.bin"/><Relationship Id="rId10" Type="http://schemas.openxmlformats.org/officeDocument/2006/relationships/image" Target="../media/image29.png"/><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hyperlink" Target="http://www.quantumdiaries.org/wp-content/uploads/2012/07/XENON100_2012.png"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139.xml"/></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279.bin"/><Relationship Id="rId2" Type="http://schemas.openxmlformats.org/officeDocument/2006/relationships/slideLayout" Target="../slideLayouts/slideLayout2.xml"/><Relationship Id="rId1" Type="http://schemas.openxmlformats.org/officeDocument/2006/relationships/vmlDrawing" Target="../drawings/vmlDrawing89.vml"/></Relationships>
</file>

<file path=ppt/slides/_rels/slide225.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226.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134.xml"/></Relationships>
</file>

<file path=ppt/slides/_rels/slide227.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slideLayout" Target="../slideLayouts/slideLayout35.xml"/><Relationship Id="rId1" Type="http://schemas.openxmlformats.org/officeDocument/2006/relationships/vmlDrawing" Target="../drawings/vmlDrawing90.vml"/><Relationship Id="rId6" Type="http://schemas.openxmlformats.org/officeDocument/2006/relationships/image" Target="../media/image461.png"/><Relationship Id="rId5" Type="http://schemas.openxmlformats.org/officeDocument/2006/relationships/oleObject" Target="../embeddings/oleObject281.bin"/><Relationship Id="rId4" Type="http://schemas.openxmlformats.org/officeDocument/2006/relationships/oleObject" Target="../embeddings/oleObject280.bin"/></Relationships>
</file>

<file path=ppt/slides/_rels/slide228.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35.xml"/></Relationships>
</file>

<file path=ppt/slides/_rels/slide229.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slideLayout" Target="../slideLayouts/slideLayout35.xml"/><Relationship Id="rId1" Type="http://schemas.openxmlformats.org/officeDocument/2006/relationships/vmlDrawing" Target="../drawings/vmlDrawing91.vml"/><Relationship Id="rId4" Type="http://schemas.openxmlformats.org/officeDocument/2006/relationships/oleObject" Target="../embeddings/oleObject282.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6.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283.bin"/><Relationship Id="rId2" Type="http://schemas.openxmlformats.org/officeDocument/2006/relationships/slideLayout" Target="../slideLayouts/slideLayout2.xml"/><Relationship Id="rId1" Type="http://schemas.openxmlformats.org/officeDocument/2006/relationships/vmlDrawing" Target="../drawings/vmlDrawing92.v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284.bin"/><Relationship Id="rId2" Type="http://schemas.openxmlformats.org/officeDocument/2006/relationships/slideLayout" Target="../slideLayouts/slideLayout2.xml"/><Relationship Id="rId1" Type="http://schemas.openxmlformats.org/officeDocument/2006/relationships/vmlDrawing" Target="../drawings/vmlDrawing93.v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94.vml"/><Relationship Id="rId6" Type="http://schemas.openxmlformats.org/officeDocument/2006/relationships/oleObject" Target="../embeddings/oleObject287.bin"/><Relationship Id="rId5" Type="http://schemas.openxmlformats.org/officeDocument/2006/relationships/oleObject" Target="../embeddings/oleObject286.bin"/><Relationship Id="rId4" Type="http://schemas.openxmlformats.org/officeDocument/2006/relationships/oleObject" Target="../embeddings/oleObject285.bin"/></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288.bin"/><Relationship Id="rId2" Type="http://schemas.openxmlformats.org/officeDocument/2006/relationships/slideLayout" Target="../slideLayouts/slideLayout2.xml"/><Relationship Id="rId1" Type="http://schemas.openxmlformats.org/officeDocument/2006/relationships/vmlDrawing" Target="../drawings/vmlDrawing95.vml"/><Relationship Id="rId4" Type="http://schemas.openxmlformats.org/officeDocument/2006/relationships/oleObject" Target="../embeddings/oleObject289.bin"/></Relationships>
</file>

<file path=ppt/slides/_rels/slide236.xml.rels><?xml version="1.0" encoding="UTF-8" standalone="yes"?>
<Relationships xmlns="http://schemas.openxmlformats.org/package/2006/relationships"><Relationship Id="rId3" Type="http://schemas.openxmlformats.org/officeDocument/2006/relationships/image" Target="../media/image473.jpeg"/><Relationship Id="rId2" Type="http://schemas.openxmlformats.org/officeDocument/2006/relationships/slideLayout" Target="../slideLayouts/slideLayout189.xml"/><Relationship Id="rId1" Type="http://schemas.openxmlformats.org/officeDocument/2006/relationships/vmlDrawing" Target="../drawings/vmlDrawing96.vml"/><Relationship Id="rId4" Type="http://schemas.openxmlformats.org/officeDocument/2006/relationships/oleObject" Target="../embeddings/oleObject290.bin"/></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physics.aps.org/articles/v6/40" TargetMode="External"/><Relationship Id="rId2" Type="http://schemas.openxmlformats.org/officeDocument/2006/relationships/hyperlink" Target="http://ams.nasa.gov/" TargetMode="Externa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12.xml"/><Relationship Id="rId1" Type="http://schemas.openxmlformats.org/officeDocument/2006/relationships/vmlDrawing" Target="../drawings/vmlDrawing7.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40.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jpeg"/><Relationship Id="rId1" Type="http://schemas.openxmlformats.org/officeDocument/2006/relationships/slideLayout" Target="../slideLayouts/slideLayout2.xml"/><Relationship Id="rId4" Type="http://schemas.openxmlformats.org/officeDocument/2006/relationships/hyperlink" Target="http://physics.aps.org/articles/v6/40" TargetMode="Externa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291.bin"/><Relationship Id="rId2" Type="http://schemas.openxmlformats.org/officeDocument/2006/relationships/slideLayout" Target="../slideLayouts/slideLayout2.xml"/><Relationship Id="rId1" Type="http://schemas.openxmlformats.org/officeDocument/2006/relationships/vmlDrawing" Target="../drawings/vmlDrawing97.vml"/><Relationship Id="rId5" Type="http://schemas.openxmlformats.org/officeDocument/2006/relationships/oleObject" Target="../embeddings/oleObject293.bin"/><Relationship Id="rId4" Type="http://schemas.openxmlformats.org/officeDocument/2006/relationships/oleObject" Target="../embeddings/oleObject292.bin"/></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294.bin"/><Relationship Id="rId2" Type="http://schemas.openxmlformats.org/officeDocument/2006/relationships/slideLayout" Target="../slideLayouts/slideLayout2.xml"/><Relationship Id="rId1" Type="http://schemas.openxmlformats.org/officeDocument/2006/relationships/vmlDrawing" Target="../drawings/vmlDrawing98.vml"/></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295.bin"/><Relationship Id="rId2" Type="http://schemas.openxmlformats.org/officeDocument/2006/relationships/slideLayout" Target="../slideLayouts/slideLayout2.xml"/><Relationship Id="rId1" Type="http://schemas.openxmlformats.org/officeDocument/2006/relationships/vmlDrawing" Target="../drawings/vmlDrawing99.vml"/><Relationship Id="rId4" Type="http://schemas.openxmlformats.org/officeDocument/2006/relationships/oleObject" Target="../embeddings/oleObject296.bin"/></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297.bin"/><Relationship Id="rId2" Type="http://schemas.openxmlformats.org/officeDocument/2006/relationships/slideLayout" Target="../slideLayouts/slideLayout2.xml"/><Relationship Id="rId1" Type="http://schemas.openxmlformats.org/officeDocument/2006/relationships/vmlDrawing" Target="../drawings/vmlDrawing100.vml"/></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298.bin"/><Relationship Id="rId2" Type="http://schemas.openxmlformats.org/officeDocument/2006/relationships/slideLayout" Target="../slideLayouts/slideLayout2.xml"/><Relationship Id="rId1" Type="http://schemas.openxmlformats.org/officeDocument/2006/relationships/vmlDrawing" Target="../drawings/vmlDrawing101.vml"/></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299.bin"/><Relationship Id="rId2" Type="http://schemas.openxmlformats.org/officeDocument/2006/relationships/slideLayout" Target="../slideLayouts/slideLayout2.xml"/><Relationship Id="rId1" Type="http://schemas.openxmlformats.org/officeDocument/2006/relationships/vmlDrawing" Target="../drawings/vmlDrawing102.vml"/><Relationship Id="rId5" Type="http://schemas.openxmlformats.org/officeDocument/2006/relationships/image" Target="../media/image490.png"/><Relationship Id="rId4" Type="http://schemas.openxmlformats.org/officeDocument/2006/relationships/oleObject" Target="../embeddings/oleObject30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oleObject" Target="../embeddings/oleObject23.bin"/><Relationship Id="rId7" Type="http://schemas.openxmlformats.org/officeDocument/2006/relationships/oleObject" Target="../embeddings/oleObject26.bin"/><Relationship Id="rId2" Type="http://schemas.openxmlformats.org/officeDocument/2006/relationships/slideLayout" Target="../slideLayouts/slideLayout79.xml"/><Relationship Id="rId1" Type="http://schemas.openxmlformats.org/officeDocument/2006/relationships/vmlDrawing" Target="../drawings/vmlDrawing8.vml"/><Relationship Id="rId6" Type="http://schemas.openxmlformats.org/officeDocument/2006/relationships/image" Target="../media/image42.png"/><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491.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49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493.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slideLayout" Target="../slideLayouts/slideLayout2.xml"/><Relationship Id="rId1" Type="http://schemas.openxmlformats.org/officeDocument/2006/relationships/vmlDrawing" Target="../drawings/vmlDrawing103.vml"/><Relationship Id="rId5" Type="http://schemas.openxmlformats.org/officeDocument/2006/relationships/oleObject" Target="../embeddings/oleObject302.bin"/><Relationship Id="rId4" Type="http://schemas.openxmlformats.org/officeDocument/2006/relationships/oleObject" Target="../embeddings/oleObject301.bin"/></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slideLayout" Target="../slideLayouts/slideLayout24.xml"/><Relationship Id="rId1" Type="http://schemas.openxmlformats.org/officeDocument/2006/relationships/vmlDrawing" Target="../drawings/vmlDrawing104.vml"/><Relationship Id="rId5" Type="http://schemas.openxmlformats.org/officeDocument/2006/relationships/oleObject" Target="../embeddings/oleObject304.bin"/><Relationship Id="rId4" Type="http://schemas.openxmlformats.org/officeDocument/2006/relationships/oleObject" Target="../embeddings/oleObject303.bin"/></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9.xml"/><Relationship Id="rId1" Type="http://schemas.openxmlformats.org/officeDocument/2006/relationships/vmlDrawing" Target="../drawings/vmlDrawing9.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260.xml.rels><?xml version="1.0" encoding="UTF-8" standalone="yes"?>
<Relationships xmlns="http://schemas.openxmlformats.org/package/2006/relationships"><Relationship Id="rId2" Type="http://schemas.openxmlformats.org/officeDocument/2006/relationships/image" Target="../media/image504.jpe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oleObject" Target="../embeddings/oleObject307.bin"/><Relationship Id="rId2" Type="http://schemas.openxmlformats.org/officeDocument/2006/relationships/slideLayout" Target="../slideLayouts/slideLayout2.xml"/><Relationship Id="rId1" Type="http://schemas.openxmlformats.org/officeDocument/2006/relationships/vmlDrawing" Target="../drawings/vmlDrawing105.vml"/><Relationship Id="rId6" Type="http://schemas.openxmlformats.org/officeDocument/2006/relationships/oleObject" Target="../embeddings/oleObject306.bin"/><Relationship Id="rId5" Type="http://schemas.openxmlformats.org/officeDocument/2006/relationships/oleObject" Target="../embeddings/oleObject305.bin"/><Relationship Id="rId4" Type="http://schemas.openxmlformats.org/officeDocument/2006/relationships/image" Target="../media/image508.png"/></Relationships>
</file>

<file path=ppt/slides/_rels/slide265.xml.rels><?xml version="1.0" encoding="UTF-8" standalone="yes"?>
<Relationships xmlns="http://schemas.openxmlformats.org/package/2006/relationships"><Relationship Id="rId2" Type="http://schemas.openxmlformats.org/officeDocument/2006/relationships/image" Target="../media/image509.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52.png"/><Relationship Id="rId7" Type="http://schemas.openxmlformats.org/officeDocument/2006/relationships/oleObject" Target="../embeddings/oleObject33.bin"/><Relationship Id="rId12" Type="http://schemas.openxmlformats.org/officeDocument/2006/relationships/oleObject" Target="../embeddings/oleObject38.bin"/><Relationship Id="rId2" Type="http://schemas.openxmlformats.org/officeDocument/2006/relationships/slideLayout" Target="../slideLayouts/slideLayout79.xml"/><Relationship Id="rId1" Type="http://schemas.openxmlformats.org/officeDocument/2006/relationships/vmlDrawing" Target="../drawings/vmlDrawing10.vml"/><Relationship Id="rId6" Type="http://schemas.openxmlformats.org/officeDocument/2006/relationships/oleObject" Target="../embeddings/oleObject32.bin"/><Relationship Id="rId11" Type="http://schemas.openxmlformats.org/officeDocument/2006/relationships/oleObject" Target="../embeddings/oleObject37.bin"/><Relationship Id="rId5" Type="http://schemas.openxmlformats.org/officeDocument/2006/relationships/oleObject" Target="../embeddings/oleObject31.bin"/><Relationship Id="rId10" Type="http://schemas.openxmlformats.org/officeDocument/2006/relationships/oleObject" Target="../embeddings/oleObject36.bin"/><Relationship Id="rId4" Type="http://schemas.openxmlformats.org/officeDocument/2006/relationships/image" Target="../media/image53.png"/><Relationship Id="rId9" Type="http://schemas.openxmlformats.org/officeDocument/2006/relationships/oleObject" Target="../embeddings/oleObject35.bin"/></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1.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0.png"/><Relationship Id="rId1" Type="http://schemas.openxmlformats.org/officeDocument/2006/relationships/slideLayout" Target="../slideLayouts/slideLayout57.xml"/></Relationships>
</file>

<file path=ppt/slides/_rels/slide272.xml.rels><?xml version="1.0" encoding="UTF-8" standalone="yes"?>
<Relationships xmlns="http://schemas.openxmlformats.org/package/2006/relationships"><Relationship Id="rId2" Type="http://schemas.openxmlformats.org/officeDocument/2006/relationships/hyperlink" Target="http://indico.ihep.ac.cn/event/4869/contribution/7" TargetMode="Externa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7.xml"/><Relationship Id="rId1" Type="http://schemas.openxmlformats.org/officeDocument/2006/relationships/vmlDrawing" Target="../drawings/vmlDrawing106.vml"/><Relationship Id="rId5" Type="http://schemas.openxmlformats.org/officeDocument/2006/relationships/oleObject" Target="../embeddings/oleObject308.bin"/><Relationship Id="rId4" Type="http://schemas.openxmlformats.org/officeDocument/2006/relationships/hyperlink" Target="http://chalonge.obspm.fr/Cias_Meudon2012.html" TargetMode="Externa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5.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57.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oleObject" Target="../embeddings/oleObject39.bin"/><Relationship Id="rId7" Type="http://schemas.openxmlformats.org/officeDocument/2006/relationships/oleObject" Target="../embeddings/oleObject42.bin"/><Relationship Id="rId2" Type="http://schemas.openxmlformats.org/officeDocument/2006/relationships/slideLayout" Target="../slideLayouts/slideLayout79.xml"/><Relationship Id="rId1" Type="http://schemas.openxmlformats.org/officeDocument/2006/relationships/vmlDrawing" Target="../drawings/vmlDrawing11.vml"/><Relationship Id="rId6" Type="http://schemas.openxmlformats.org/officeDocument/2006/relationships/oleObject" Target="../embeddings/oleObject41.bin"/><Relationship Id="rId5" Type="http://schemas.openxmlformats.org/officeDocument/2006/relationships/oleObject" Target="../embeddings/oleObject40.bin"/><Relationship Id="rId4" Type="http://schemas.openxmlformats.org/officeDocument/2006/relationships/image" Target="../media/image60.jpeg"/><Relationship Id="rId9" Type="http://schemas.openxmlformats.org/officeDocument/2006/relationships/oleObject" Target="../embeddings/oleObject44.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63.png"/><Relationship Id="rId7" Type="http://schemas.openxmlformats.org/officeDocument/2006/relationships/oleObject" Target="../embeddings/oleObject45.bin"/><Relationship Id="rId2" Type="http://schemas.openxmlformats.org/officeDocument/2006/relationships/slideLayout" Target="../slideLayouts/slideLayout79.xml"/><Relationship Id="rId1" Type="http://schemas.openxmlformats.org/officeDocument/2006/relationships/vmlDrawing" Target="../drawings/vmlDrawing12.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hyperlink" Target="mailto:young@iastate.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9.xml"/><Relationship Id="rId1" Type="http://schemas.openxmlformats.org/officeDocument/2006/relationships/vmlDrawing" Target="../drawings/vmlDrawing13.vml"/><Relationship Id="rId6" Type="http://schemas.openxmlformats.org/officeDocument/2006/relationships/image" Target="../media/image70.png"/><Relationship Id="rId5" Type="http://schemas.openxmlformats.org/officeDocument/2006/relationships/oleObject" Target="../embeddings/oleObject47.bin"/><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slideLayout" Target="../slideLayouts/slideLayout79.xml"/><Relationship Id="rId1" Type="http://schemas.openxmlformats.org/officeDocument/2006/relationships/vmlDrawing" Target="../drawings/vmlDrawing14.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9.bin"/><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2.bin"/><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oleObject" Target="../embeddings/oleObject58.bin"/><Relationship Id="rId7"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4.bin"/><Relationship Id="rId7"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67.bin"/><Relationship Id="rId5" Type="http://schemas.openxmlformats.org/officeDocument/2006/relationships/oleObject" Target="../embeddings/oleObject66.bin"/><Relationship Id="rId4" Type="http://schemas.openxmlformats.org/officeDocument/2006/relationships/oleObject" Target="../embeddings/oleObject65.bin"/></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oleObject" Target="../embeddings/oleObject70.bin"/><Relationship Id="rId4" Type="http://schemas.openxmlformats.org/officeDocument/2006/relationships/oleObject" Target="../embeddings/oleObject69.bin"/></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oleObject" Target="../embeddings/oleObject71.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74.bin"/><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78.bin"/><Relationship Id="rId5" Type="http://schemas.openxmlformats.org/officeDocument/2006/relationships/image" Target="../media/image112.png"/><Relationship Id="rId4" Type="http://schemas.openxmlformats.org/officeDocument/2006/relationships/oleObject" Target="../embeddings/oleObject77.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9.xml"/><Relationship Id="rId5" Type="http://schemas.openxmlformats.org/officeDocument/2006/relationships/image" Target="../media/image116.jpe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oleObject" Target="../embeddings/oleObject85.bin"/><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9.png"/><Relationship Id="rId11" Type="http://schemas.openxmlformats.org/officeDocument/2006/relationships/oleObject" Target="../embeddings/oleObject83.bin"/><Relationship Id="rId5" Type="http://schemas.openxmlformats.org/officeDocument/2006/relationships/image" Target="../media/image128.png"/><Relationship Id="rId10" Type="http://schemas.openxmlformats.org/officeDocument/2006/relationships/oleObject" Target="../embeddings/oleObject82.bin"/><Relationship Id="rId4" Type="http://schemas.openxmlformats.org/officeDocument/2006/relationships/image" Target="../media/image127.png"/><Relationship Id="rId9" Type="http://schemas.openxmlformats.org/officeDocument/2006/relationships/oleObject" Target="../embeddings/oleObject81.bin"/></Relationships>
</file>

<file path=ppt/slides/_rels/slide5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33.jpeg"/><Relationship Id="rId7"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oleObject" Target="../embeddings/oleObject86.bin"/><Relationship Id="rId9"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89.bin"/><Relationship Id="rId5" Type="http://schemas.openxmlformats.org/officeDocument/2006/relationships/oleObject" Target="../embeddings/oleObject88.bin"/><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8.xml"/></Relationships>
</file>

<file path=ppt/slides/_rels/slide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167.xml"/><Relationship Id="rId1" Type="http://schemas.openxmlformats.org/officeDocument/2006/relationships/vmlDrawing" Target="../drawings/vmlDrawing25.vml"/><Relationship Id="rId4" Type="http://schemas.openxmlformats.org/officeDocument/2006/relationships/oleObject" Target="../embeddings/oleObject90.bin"/></Relationships>
</file>

<file path=ppt/slides/_rels/slide6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57.xml"/><Relationship Id="rId1" Type="http://schemas.openxmlformats.org/officeDocument/2006/relationships/vmlDrawing" Target="../drawings/vmlDrawing26.vml"/></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112.xml"/><Relationship Id="rId1" Type="http://schemas.openxmlformats.org/officeDocument/2006/relationships/vmlDrawing" Target="../drawings/vmlDrawing27.vml"/><Relationship Id="rId4" Type="http://schemas.openxmlformats.org/officeDocument/2006/relationships/oleObject" Target="../embeddings/oleObject92.bin"/></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01.xml"/><Relationship Id="rId1" Type="http://schemas.openxmlformats.org/officeDocument/2006/relationships/vmlDrawing" Target="../drawings/vmlDrawing28.vml"/><Relationship Id="rId4" Type="http://schemas.openxmlformats.org/officeDocument/2006/relationships/oleObject" Target="../embeddings/oleObject94.bin"/></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101.xml"/><Relationship Id="rId1" Type="http://schemas.openxmlformats.org/officeDocument/2006/relationships/vmlDrawing" Target="../drawings/vmlDrawing29.v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oleObject" Target="../embeddings/oleObject96.bin"/></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101.xml"/><Relationship Id="rId1" Type="http://schemas.openxmlformats.org/officeDocument/2006/relationships/vmlDrawing" Target="../drawings/vmlDrawing30.vml"/><Relationship Id="rId5" Type="http://schemas.openxmlformats.org/officeDocument/2006/relationships/oleObject" Target="../embeddings/oleObject98.bin"/><Relationship Id="rId4" Type="http://schemas.openxmlformats.org/officeDocument/2006/relationships/oleObject" Target="../embeddings/oleObject97.bin"/></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notesSlide" Target="../notesSlides/notesSlide8.xml"/><Relationship Id="rId7"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101.bin"/><Relationship Id="rId5" Type="http://schemas.openxmlformats.org/officeDocument/2006/relationships/oleObject" Target="../embeddings/oleObject100.bin"/><Relationship Id="rId10" Type="http://schemas.openxmlformats.org/officeDocument/2006/relationships/oleObject" Target="../embeddings/oleObject105.bin"/><Relationship Id="rId4" Type="http://schemas.openxmlformats.org/officeDocument/2006/relationships/oleObject" Target="../embeddings/oleObject99.bin"/><Relationship Id="rId9" Type="http://schemas.openxmlformats.org/officeDocument/2006/relationships/oleObject" Target="../embeddings/oleObject104.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109.bin"/><Relationship Id="rId5" Type="http://schemas.openxmlformats.org/officeDocument/2006/relationships/oleObject" Target="../embeddings/oleObject108.bin"/><Relationship Id="rId4" Type="http://schemas.openxmlformats.org/officeDocument/2006/relationships/oleObject" Target="../embeddings/oleObject107.bin"/></Relationships>
</file>

<file path=ppt/slides/_rels/slide8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13.xml"/><Relationship Id="rId1" Type="http://schemas.openxmlformats.org/officeDocument/2006/relationships/vmlDrawing" Target="../drawings/vmlDrawing33.vml"/><Relationship Id="rId5" Type="http://schemas.openxmlformats.org/officeDocument/2006/relationships/oleObject" Target="../embeddings/oleObject110.bin"/><Relationship Id="rId4" Type="http://schemas.openxmlformats.org/officeDocument/2006/relationships/image" Target="../media/image180.png"/></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oleObject" Target="../embeddings/oleObject111.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oleObject" Target="../embeddings/oleObject114.bin"/><Relationship Id="rId4" Type="http://schemas.openxmlformats.org/officeDocument/2006/relationships/oleObject" Target="../embeddings/oleObject113.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oleObject" Target="../embeddings/oleObject115.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121.bin"/><Relationship Id="rId3" Type="http://schemas.openxmlformats.org/officeDocument/2006/relationships/oleObject" Target="../embeddings/oleObject116.bin"/><Relationship Id="rId7" Type="http://schemas.openxmlformats.org/officeDocument/2006/relationships/oleObject" Target="../embeddings/oleObject120.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119.bin"/><Relationship Id="rId5" Type="http://schemas.openxmlformats.org/officeDocument/2006/relationships/oleObject" Target="../embeddings/oleObject118.bin"/><Relationship Id="rId10" Type="http://schemas.openxmlformats.org/officeDocument/2006/relationships/oleObject" Target="../embeddings/oleObject123.bin"/><Relationship Id="rId4" Type="http://schemas.openxmlformats.org/officeDocument/2006/relationships/oleObject" Target="../embeddings/oleObject117.bin"/><Relationship Id="rId9" Type="http://schemas.openxmlformats.org/officeDocument/2006/relationships/oleObject" Target="../embeddings/oleObject122.bin"/></Relationships>
</file>

<file path=ppt/slides/_rels/slide9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4.xml"/><Relationship Id="rId1" Type="http://schemas.openxmlformats.org/officeDocument/2006/relationships/vmlDrawing" Target="../drawings/vmlDrawing38.vml"/><Relationship Id="rId4" Type="http://schemas.openxmlformats.org/officeDocument/2006/relationships/oleObject" Target="../embeddings/oleObject124.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126.bin"/><Relationship Id="rId5" Type="http://schemas.openxmlformats.org/officeDocument/2006/relationships/oleObject" Target="../embeddings/oleObject125.bin"/><Relationship Id="rId4" Type="http://schemas.openxmlformats.org/officeDocument/2006/relationships/hyperlink" Target="https://en.wikipedia.org/wiki/Cold_dark_matter"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40.vml"/></Relationships>
</file>

<file path=ppt/slides/_rels/slide9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1"/>
            <a:ext cx="8077200" cy="2743199"/>
          </a:xfrm>
        </p:spPr>
        <p:txBody>
          <a:bodyPr>
            <a:normAutofit fontScale="90000"/>
          </a:bodyPr>
          <a:lstStyle/>
          <a:p>
            <a:pPr algn="ct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A Survey of  </a:t>
            </a:r>
            <a:br>
              <a:rPr lang="en-US" dirty="0" smtClean="0">
                <a:latin typeface="Comic Sans MS" pitchFamily="66" charset="0"/>
              </a:rPr>
            </a:br>
            <a:r>
              <a:rPr lang="en-US" dirty="0" smtClean="0">
                <a:latin typeface="Comic Sans MS" pitchFamily="66" charset="0"/>
              </a:rPr>
              <a:t>Dark Matter </a:t>
            </a:r>
            <a:br>
              <a:rPr lang="en-US" dirty="0" smtClean="0">
                <a:latin typeface="Comic Sans MS" pitchFamily="66" charset="0"/>
              </a:rPr>
            </a:br>
            <a:r>
              <a:rPr lang="en-US" sz="3600" dirty="0" smtClean="0">
                <a:latin typeface="Comic Sans MS" pitchFamily="66" charset="0"/>
              </a:rPr>
              <a:t>&amp;</a:t>
            </a:r>
            <a:br>
              <a:rPr lang="en-US" sz="3600" dirty="0" smtClean="0">
                <a:latin typeface="Comic Sans MS" pitchFamily="66" charset="0"/>
              </a:rPr>
            </a:br>
            <a:r>
              <a:rPr lang="en-US" sz="3600" dirty="0" smtClean="0">
                <a:latin typeface="Comic Sans MS" pitchFamily="66" charset="0"/>
              </a:rPr>
              <a:t>Some R</a:t>
            </a:r>
            <a:r>
              <a:rPr lang="en-US" sz="3100" dirty="0" smtClean="0">
                <a:latin typeface="Comic Sans MS" pitchFamily="66" charset="0"/>
              </a:rPr>
              <a:t>elated Topics in Cosmology/Astrophysics</a:t>
            </a:r>
            <a:endParaRPr lang="en-US" sz="3100" dirty="0">
              <a:latin typeface="Comic Sans MS" pitchFamily="66" charset="0"/>
            </a:endParaRPr>
          </a:p>
        </p:txBody>
      </p:sp>
      <p:sp>
        <p:nvSpPr>
          <p:cNvPr id="3" name="Subtitle 2"/>
          <p:cNvSpPr>
            <a:spLocks noGrp="1"/>
          </p:cNvSpPr>
          <p:nvPr>
            <p:ph type="subTitle" idx="1"/>
          </p:nvPr>
        </p:nvSpPr>
        <p:spPr>
          <a:xfrm>
            <a:off x="1371600" y="3962400"/>
            <a:ext cx="6400800" cy="2438400"/>
          </a:xfrm>
        </p:spPr>
        <p:txBody>
          <a:bodyPr>
            <a:normAutofit fontScale="92500" lnSpcReduction="20000"/>
          </a:bodyPr>
          <a:lstStyle/>
          <a:p>
            <a:pPr algn="ctr"/>
            <a:r>
              <a:rPr lang="en-US" dirty="0" smtClean="0">
                <a:latin typeface="Comic Sans MS" pitchFamily="66" charset="0"/>
              </a:rPr>
              <a:t>Bing –Lin Young (</a:t>
            </a:r>
            <a:r>
              <a:rPr lang="zh-CN" altLang="en-US" dirty="0" smtClean="0">
                <a:latin typeface="Comic Sans MS" pitchFamily="66" charset="0"/>
              </a:rPr>
              <a:t>楊炳麟</a:t>
            </a:r>
            <a:r>
              <a:rPr lang="en-US" altLang="zh-CN" dirty="0" smtClean="0">
                <a:latin typeface="Comic Sans MS" pitchFamily="66" charset="0"/>
              </a:rPr>
              <a:t>)</a:t>
            </a:r>
          </a:p>
          <a:p>
            <a:pPr algn="ctr"/>
            <a:r>
              <a:rPr lang="en-US" dirty="0" smtClean="0">
                <a:ln>
                  <a:solidFill>
                    <a:srgbClr val="FF0000"/>
                  </a:solidFill>
                </a:ln>
                <a:solidFill>
                  <a:schemeClr val="bg2">
                    <a:lumMod val="90000"/>
                  </a:schemeClr>
                </a:solidFill>
                <a:latin typeface="Comic Sans MS" pitchFamily="66" charset="0"/>
                <a:hlinkClick r:id="rId3"/>
              </a:rPr>
              <a:t>young@iastate.edu</a:t>
            </a:r>
            <a:endParaRPr lang="en-US" dirty="0" smtClean="0">
              <a:ln>
                <a:solidFill>
                  <a:srgbClr val="FF0000"/>
                </a:solidFill>
              </a:ln>
              <a:solidFill>
                <a:schemeClr val="bg2">
                  <a:lumMod val="90000"/>
                </a:schemeClr>
              </a:solidFill>
              <a:latin typeface="Comic Sans MS" pitchFamily="66" charset="0"/>
            </a:endParaRPr>
          </a:p>
          <a:p>
            <a:pPr algn="ctr"/>
            <a:endParaRPr lang="en-US" dirty="0" smtClean="0">
              <a:latin typeface="Comic Sans MS" pitchFamily="66" charset="0"/>
            </a:endParaRPr>
          </a:p>
          <a:p>
            <a:pPr algn="ctr"/>
            <a:endParaRPr lang="en-US" dirty="0" smtClean="0"/>
          </a:p>
          <a:p>
            <a:pPr algn="ctr"/>
            <a:r>
              <a:rPr lang="en-US" sz="2800" dirty="0" smtClean="0">
                <a:latin typeface="Comic Sans MS" pitchFamily="66" charset="0"/>
              </a:rPr>
              <a:t>WHEPS</a:t>
            </a:r>
          </a:p>
          <a:p>
            <a:pPr algn="ctr"/>
            <a:r>
              <a:rPr lang="en-US" sz="2800" dirty="0" smtClean="0">
                <a:latin typeface="Comic Sans MS" pitchFamily="66" charset="0"/>
              </a:rPr>
              <a:t>August 2-10, 2015</a:t>
            </a:r>
          </a:p>
          <a:p>
            <a:pPr algn="ct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43712"/>
          </a:xfrm>
        </p:spPr>
        <p:txBody>
          <a:bodyPr>
            <a:noAutofit/>
          </a:bodyPr>
          <a:lstStyle/>
          <a:p>
            <a:pPr algn="ctr"/>
            <a:r>
              <a:rPr lang="en-US" sz="3600" dirty="0" smtClean="0"/>
              <a:t>Goals &amp; desired backgrounds </a:t>
            </a:r>
            <a:endParaRPr lang="en-US" sz="3600" dirty="0"/>
          </a:p>
        </p:txBody>
      </p:sp>
      <p:sp>
        <p:nvSpPr>
          <p:cNvPr id="3" name="Content Placeholder 2"/>
          <p:cNvSpPr>
            <a:spLocks noGrp="1"/>
          </p:cNvSpPr>
          <p:nvPr>
            <p:ph idx="1"/>
          </p:nvPr>
        </p:nvSpPr>
        <p:spPr>
          <a:xfrm>
            <a:off x="0" y="990600"/>
            <a:ext cx="9144000" cy="5410200"/>
          </a:xfrm>
        </p:spPr>
        <p:txBody>
          <a:bodyPr>
            <a:noAutofit/>
          </a:bodyPr>
          <a:lstStyle/>
          <a:p>
            <a:r>
              <a:rPr lang="en-US" sz="2800" dirty="0" smtClean="0"/>
              <a:t>Goal of lectures: To provide you with some basic knowledge of the current research of DM, and help you do serious study of the subject.       </a:t>
            </a:r>
          </a:p>
          <a:p>
            <a:r>
              <a:rPr lang="en-US" sz="2800" dirty="0" smtClean="0"/>
              <a:t>Background: Some introductory particle physics and cosmology will be nice.  A very brief introduction to general relativity and some basic materials on cosmology will be provided. </a:t>
            </a:r>
          </a:p>
          <a:p>
            <a:r>
              <a:rPr lang="en-US" sz="2800" dirty="0" smtClean="0"/>
              <a:t>The lectures are most descriptive in nature, technically known as phenomenological.</a:t>
            </a:r>
          </a:p>
          <a:p>
            <a:r>
              <a:rPr lang="en-US" sz="2800" dirty="0" smtClean="0"/>
              <a:t>The heaviest calculation is on the WIMP miracle, i.e., decoupling of massive particles which is a crucial mechanism in the evolution of the universe. </a:t>
            </a:r>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4000" dirty="0" smtClean="0"/>
              <a:t>III. H  Alternatives to DM</a:t>
            </a:r>
            <a:endParaRPr lang="en-US" sz="4000" dirty="0"/>
          </a:p>
        </p:txBody>
      </p:sp>
      <p:sp>
        <p:nvSpPr>
          <p:cNvPr id="3" name="Content Placeholder 2"/>
          <p:cNvSpPr>
            <a:spLocks noGrp="1"/>
          </p:cNvSpPr>
          <p:nvPr>
            <p:ph idx="1"/>
          </p:nvPr>
        </p:nvSpPr>
        <p:spPr>
          <a:xfrm>
            <a:off x="228600" y="990600"/>
            <a:ext cx="8458200" cy="5334000"/>
          </a:xfrm>
        </p:spPr>
        <p:txBody>
          <a:bodyPr>
            <a:normAutofit lnSpcReduction="10000"/>
          </a:bodyPr>
          <a:lstStyle/>
          <a:p>
            <a:r>
              <a:rPr lang="en-US" dirty="0" smtClean="0"/>
              <a:t>The DM solutions to the various observational difficulties is based on the strict validity of general relativity and therefore the Newtonian classical gravity to galaxy and cluster scales.</a:t>
            </a:r>
          </a:p>
          <a:p>
            <a:r>
              <a:rPr lang="en-US" dirty="0" smtClean="0"/>
              <a:t>But, Newtonian gravity has only been tested in the solar system. It is natural to consider the possibility of modification of the standard theory of gravity.  </a:t>
            </a:r>
          </a:p>
          <a:p>
            <a:r>
              <a:rPr lang="en-US" dirty="0" smtClean="0"/>
              <a:t>A simple modification of Newton’s law called MOND works well for rotation curves.  Its generalization to cosmology is the </a:t>
            </a:r>
            <a:r>
              <a:rPr lang="en-US" dirty="0" err="1" smtClean="0"/>
              <a:t>TeVeS</a:t>
            </a:r>
            <a:r>
              <a:rPr lang="en-US" dirty="0" smtClean="0"/>
              <a:t>. To accommodate all observations some DM is still needed. </a:t>
            </a:r>
          </a:p>
          <a:p>
            <a:r>
              <a:rPr lang="en-US" dirty="0" smtClean="0"/>
              <a:t>For particle physics, MOND types of theories play very little roles.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39762"/>
          </a:xfrm>
        </p:spPr>
        <p:txBody>
          <a:bodyPr>
            <a:normAutofit fontScale="90000"/>
          </a:bodyPr>
          <a:lstStyle/>
          <a:p>
            <a:r>
              <a:rPr lang="en-US" sz="4000" dirty="0" smtClean="0">
                <a:latin typeface="Comic Sans MS" pitchFamily="66" charset="0"/>
              </a:rPr>
              <a:t>IV. Dark matter candidates </a:t>
            </a:r>
            <a:endParaRPr lang="en-US" sz="4000" dirty="0">
              <a:latin typeface="Comic Sans MS" pitchFamily="66" charset="0"/>
            </a:endParaRPr>
          </a:p>
        </p:txBody>
      </p:sp>
      <p:sp>
        <p:nvSpPr>
          <p:cNvPr id="3" name="Content Placeholder 2"/>
          <p:cNvSpPr>
            <a:spLocks noGrp="1"/>
          </p:cNvSpPr>
          <p:nvPr>
            <p:ph idx="1"/>
          </p:nvPr>
        </p:nvSpPr>
        <p:spPr>
          <a:xfrm>
            <a:off x="0" y="914400"/>
            <a:ext cx="8991600" cy="5562600"/>
          </a:xfrm>
        </p:spPr>
        <p:txBody>
          <a:bodyPr>
            <a:normAutofit fontScale="92500" lnSpcReduction="10000"/>
          </a:bodyPr>
          <a:lstStyle/>
          <a:p>
            <a:r>
              <a:rPr lang="en-US" sz="2800" dirty="0" smtClean="0">
                <a:latin typeface="Comic Sans MS" pitchFamily="66" charset="0"/>
              </a:rPr>
              <a:t>First, look at the properties of DM as a particle:</a:t>
            </a:r>
          </a:p>
          <a:p>
            <a:pPr lvl="1"/>
            <a:r>
              <a:rPr lang="en-US" sz="2600" dirty="0" smtClean="0">
                <a:latin typeface="Comic Sans MS" pitchFamily="66" charset="0"/>
              </a:rPr>
              <a:t>It carries no electric charge: no EM interaction.</a:t>
            </a:r>
          </a:p>
          <a:p>
            <a:pPr lvl="1"/>
            <a:r>
              <a:rPr lang="en-US" sz="2600" dirty="0" smtClean="0">
                <a:latin typeface="Comic Sans MS" pitchFamily="66" charset="0"/>
              </a:rPr>
              <a:t>No evidence in exotic heavy nuclei: no color charges.</a:t>
            </a:r>
          </a:p>
          <a:p>
            <a:pPr lvl="1"/>
            <a:r>
              <a:rPr lang="en-US" sz="2600" dirty="0" smtClean="0">
                <a:latin typeface="Comic Sans MS" pitchFamily="66" charset="0"/>
              </a:rPr>
              <a:t>It has to be stable against the cosmic time scale so as to survive till today.</a:t>
            </a:r>
          </a:p>
          <a:p>
            <a:pPr lvl="1"/>
            <a:r>
              <a:rPr lang="en-US" sz="2600" dirty="0" smtClean="0">
                <a:latin typeface="Comic Sans MS" pitchFamily="66" charset="0"/>
              </a:rPr>
              <a:t>It has to have a suitable mass/number density, taking it alone, about 5 time more than the baryon mass density.   </a:t>
            </a:r>
          </a:p>
          <a:p>
            <a:r>
              <a:rPr lang="en-US" sz="2800" dirty="0" smtClean="0">
                <a:latin typeface="Comic Sans MS" pitchFamily="66" charset="0"/>
              </a:rPr>
              <a:t>Various candidates of DM have been proposed and new ones appear form time to time: stable exotic particles in frameworks beyond the standard model, etc. </a:t>
            </a:r>
          </a:p>
          <a:p>
            <a:r>
              <a:rPr lang="en-US" sz="2800" dirty="0" smtClean="0">
                <a:latin typeface="Comic Sans MS" pitchFamily="66" charset="0"/>
              </a:rPr>
              <a:t>DM can be classified in different ways, according to their kinematical properties, particle types, types of theory they fit in, </a:t>
            </a:r>
            <a:r>
              <a:rPr lang="en-US" sz="2800" dirty="0" smtClean="0">
                <a:latin typeface="Comic Sans MS" pitchFamily="66" charset="0"/>
              </a:rPr>
              <a:t>the </a:t>
            </a:r>
            <a:r>
              <a:rPr lang="en-US" sz="2800" dirty="0" smtClean="0">
                <a:latin typeface="Comic Sans MS" pitchFamily="66" charset="0"/>
              </a:rPr>
              <a:t>mass and number densities they have, </a:t>
            </a:r>
            <a:r>
              <a:rPr lang="en-US" sz="2800" dirty="0" smtClean="0">
                <a:latin typeface="Comic Sans MS" pitchFamily="66" charset="0"/>
              </a:rPr>
              <a:t>and how </a:t>
            </a:r>
            <a:r>
              <a:rPr lang="en-US" sz="2800" dirty="0" smtClean="0">
                <a:latin typeface="Comic Sans MS" pitchFamily="66" charset="0"/>
              </a:rPr>
              <a:t>they were produced, etc.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762000"/>
          </a:xfrm>
        </p:spPr>
        <p:txBody>
          <a:bodyPr>
            <a:normAutofit/>
          </a:bodyPr>
          <a:lstStyle/>
          <a:p>
            <a:r>
              <a:rPr lang="en-US" sz="3600" dirty="0" smtClean="0">
                <a:latin typeface="Comic Sans MS" pitchFamily="66" charset="0"/>
              </a:rPr>
              <a:t>IV.A DM-kinematic types (A)</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102</a:t>
            </a:fld>
            <a:endParaRPr lang="en-US"/>
          </a:p>
        </p:txBody>
      </p:sp>
      <p:sp>
        <p:nvSpPr>
          <p:cNvPr id="3" name="Content Placeholder 2"/>
          <p:cNvSpPr>
            <a:spLocks noGrp="1"/>
          </p:cNvSpPr>
          <p:nvPr>
            <p:ph sz="quarter" idx="1"/>
          </p:nvPr>
        </p:nvSpPr>
        <p:spPr>
          <a:xfrm>
            <a:off x="0" y="1524000"/>
            <a:ext cx="9144000" cy="5410200"/>
          </a:xfrm>
        </p:spPr>
        <p:txBody>
          <a:bodyPr>
            <a:normAutofit/>
          </a:bodyPr>
          <a:lstStyle/>
          <a:p>
            <a:pPr lvl="1">
              <a:buFont typeface="Wingdings" pitchFamily="2" charset="2"/>
              <a:buChar char="§"/>
            </a:pPr>
            <a:r>
              <a:rPr lang="en-US" sz="2800" dirty="0" smtClean="0">
                <a:latin typeface="Comic Sans MS" pitchFamily="66" charset="0"/>
              </a:rPr>
              <a:t>Classified according to their velocity at the time they are decoupled.</a:t>
            </a:r>
          </a:p>
          <a:p>
            <a:pPr lvl="1">
              <a:buFont typeface="Wingdings" pitchFamily="2" charset="2"/>
              <a:buChar char="§"/>
            </a:pPr>
            <a:r>
              <a:rPr lang="en-US" sz="2800" dirty="0" smtClean="0">
                <a:latin typeface="Comic Sans MS" pitchFamily="66" charset="0"/>
              </a:rPr>
              <a:t>HDM: Hot DM, ultra relativistic, v &gt; 0.95c; moving very fast and having long </a:t>
            </a:r>
            <a:r>
              <a:rPr lang="en-US" sz="2800" dirty="0" smtClean="0">
                <a:latin typeface="Comic Sans MS" pitchFamily="66" charset="0"/>
              </a:rPr>
              <a:t>steaming </a:t>
            </a:r>
            <a:r>
              <a:rPr lang="en-US" sz="2800" dirty="0" smtClean="0">
                <a:latin typeface="Comic Sans MS" pitchFamily="66" charset="0"/>
              </a:rPr>
              <a:t>length, difficult for galaxy formation; candidate, e.g., neutrinos; can’t be a dominant part of DM.  </a:t>
            </a:r>
          </a:p>
          <a:p>
            <a:pPr lvl="1">
              <a:buFont typeface="Wingdings" pitchFamily="2" charset="2"/>
              <a:buChar char="§"/>
            </a:pPr>
            <a:r>
              <a:rPr lang="en-US" sz="2800" dirty="0" smtClean="0">
                <a:latin typeface="Comic Sans MS" pitchFamily="66" charset="0"/>
              </a:rPr>
              <a:t>WDM: Warm DM, relativistic, v~0.1c-0.95c, may be ok for galaxy formation, candidate, e.g., sterile neutrino of </a:t>
            </a:r>
            <a:r>
              <a:rPr lang="en-US" sz="2800" dirty="0" err="1" smtClean="0">
                <a:latin typeface="Comic Sans MS" pitchFamily="66" charset="0"/>
              </a:rPr>
              <a:t>keV</a:t>
            </a:r>
            <a:r>
              <a:rPr lang="en-US" sz="2800" dirty="0" smtClean="0">
                <a:latin typeface="Comic Sans MS" pitchFamily="66" charset="0"/>
              </a:rPr>
              <a:t> mass; solving small structure difficulties of CDM (?).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838200"/>
          </a:xfrm>
        </p:spPr>
        <p:txBody>
          <a:bodyPr>
            <a:normAutofit/>
          </a:bodyPr>
          <a:lstStyle/>
          <a:p>
            <a:r>
              <a:rPr lang="en-US" sz="4400" dirty="0" smtClean="0">
                <a:latin typeface="Comic Sans MS" pitchFamily="66" charset="0"/>
              </a:rPr>
              <a:t>DM-kinematic types (B)</a:t>
            </a:r>
            <a:endParaRPr lang="en-US" sz="44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a:bodyPr>
          <a:lstStyle/>
          <a:p>
            <a:fld id="{B6F15528-21DE-4FAA-801E-634DDDAF4B2B}" type="slidenum">
              <a:rPr lang="en-US" smtClean="0"/>
              <a:pPr/>
              <a:t>103</a:t>
            </a:fld>
            <a:endParaRPr lang="en-US"/>
          </a:p>
        </p:txBody>
      </p:sp>
      <p:sp>
        <p:nvSpPr>
          <p:cNvPr id="6" name="Content Placeholder 5"/>
          <p:cNvSpPr>
            <a:spLocks noGrp="1"/>
          </p:cNvSpPr>
          <p:nvPr>
            <p:ph sz="quarter" idx="1"/>
          </p:nvPr>
        </p:nvSpPr>
        <p:spPr>
          <a:xfrm>
            <a:off x="0" y="990600"/>
            <a:ext cx="8915400" cy="4495800"/>
          </a:xfrm>
        </p:spPr>
        <p:txBody>
          <a:bodyPr>
            <a:noAutofit/>
          </a:bodyPr>
          <a:lstStyle/>
          <a:p>
            <a:pPr marL="320040" lvl="1" indent="-320040">
              <a:spcBef>
                <a:spcPts val="700"/>
              </a:spcBef>
              <a:buClr>
                <a:schemeClr val="accent2"/>
              </a:buClr>
              <a:buSzPct val="60000"/>
              <a:buFont typeface="Wingdings"/>
              <a:buChar char=""/>
            </a:pPr>
            <a:r>
              <a:rPr lang="en-US" sz="2800" dirty="0" smtClean="0">
                <a:latin typeface="Comic Sans MS" pitchFamily="66" charset="0"/>
              </a:rPr>
              <a:t>CDM: Cold DM, heavy particles, small </a:t>
            </a:r>
            <a:r>
              <a:rPr lang="en-US" sz="2800" dirty="0" smtClean="0">
                <a:latin typeface="Comic Sans MS" pitchFamily="66" charset="0"/>
              </a:rPr>
              <a:t>streaming </a:t>
            </a:r>
            <a:r>
              <a:rPr lang="en-US" sz="2800" dirty="0" smtClean="0">
                <a:latin typeface="Comic Sans MS" pitchFamily="66" charset="0"/>
              </a:rPr>
              <a:t>length to defuse in negligible distance, non-relativistic and decoupled early in cosmic time, v&lt;0.1c; good for large scale structure of the universe; leading to a bottom-up scenario of structure formation; many possible candidates in particle physics, the widely accepted are WIMPs (weakly interacting massive particle).  Questions on small scale structures may be solvable.</a:t>
            </a:r>
          </a:p>
          <a:p>
            <a:pPr marL="320040" lvl="1" indent="-320040">
              <a:spcBef>
                <a:spcPts val="700"/>
              </a:spcBef>
              <a:buClr>
                <a:schemeClr val="accent2"/>
              </a:buClr>
              <a:buSzPct val="60000"/>
              <a:buFont typeface="Wingdings"/>
              <a:buChar char=""/>
            </a:pPr>
            <a:r>
              <a:rPr lang="en-US" sz="2800" dirty="0" smtClean="0">
                <a:latin typeface="Comic Sans MS" pitchFamily="66" charset="0"/>
              </a:rPr>
              <a:t>CDM doesn’t necessary mean heavy. A well-motivated candidate </a:t>
            </a:r>
            <a:r>
              <a:rPr lang="en-US" sz="2800" dirty="0" err="1" smtClean="0">
                <a:latin typeface="Comic Sans MS" pitchFamily="66" charset="0"/>
              </a:rPr>
              <a:t>axion</a:t>
            </a:r>
            <a:r>
              <a:rPr lang="en-US" sz="2800" dirty="0" smtClean="0">
                <a:latin typeface="Comic Sans MS" pitchFamily="66" charset="0"/>
              </a:rPr>
              <a:t> is very light, sub </a:t>
            </a:r>
            <a:r>
              <a:rPr lang="en-US" sz="2800" dirty="0" err="1" smtClean="0">
                <a:latin typeface="Comic Sans MS" pitchFamily="66" charset="0"/>
              </a:rPr>
              <a:t>meV</a:t>
            </a:r>
            <a:r>
              <a:rPr lang="en-US" sz="2800" dirty="0" smtClean="0">
                <a:latin typeface="Comic Sans MS" pitchFamily="66" charset="0"/>
              </a:rPr>
              <a:t>. They can form condensates to be dark matter.    </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19912"/>
          </a:xfrm>
        </p:spPr>
        <p:txBody>
          <a:bodyPr>
            <a:normAutofit/>
          </a:bodyPr>
          <a:lstStyle/>
          <a:p>
            <a:r>
              <a:rPr lang="en-US" sz="4000" dirty="0" smtClean="0"/>
              <a:t>IV. B DM-Production mechanism</a:t>
            </a:r>
            <a:endParaRPr lang="en-US" sz="4000" dirty="0"/>
          </a:p>
        </p:txBody>
      </p:sp>
      <p:sp>
        <p:nvSpPr>
          <p:cNvPr id="3" name="Content Placeholder 2"/>
          <p:cNvSpPr>
            <a:spLocks noGrp="1"/>
          </p:cNvSpPr>
          <p:nvPr>
            <p:ph idx="1"/>
          </p:nvPr>
        </p:nvSpPr>
        <p:spPr>
          <a:xfrm>
            <a:off x="152400" y="1295400"/>
            <a:ext cx="8686800" cy="5105400"/>
          </a:xfrm>
        </p:spPr>
        <p:txBody>
          <a:bodyPr>
            <a:noAutofit/>
          </a:bodyPr>
          <a:lstStyle/>
          <a:p>
            <a:r>
              <a:rPr lang="en-US" sz="2800" dirty="0" smtClean="0"/>
              <a:t>Thermal relics: These are particles existed in the early universe, maintaining thermal equilibrium until their reaction rate drops below the universe expansion rate. Then they decouple and their co-moving density freezes at the required density value.</a:t>
            </a:r>
          </a:p>
          <a:p>
            <a:r>
              <a:rPr lang="en-US" sz="2800" dirty="0" smtClean="0"/>
              <a:t>Non-thermal relics: These are particles produced non-thermally at the early universe, say, from decays of heavier particles, and they have never been in thermal equilibrium.  Fine tuning would be required to get the right particle density.   </a:t>
            </a:r>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914400"/>
          </a:xfrm>
        </p:spPr>
        <p:txBody>
          <a:bodyPr>
            <a:normAutofit/>
          </a:bodyPr>
          <a:lstStyle/>
          <a:p>
            <a:r>
              <a:rPr lang="en-US" dirty="0" smtClean="0"/>
              <a:t>Thermal &amp; non-thermal DM</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105</a:t>
            </a:fld>
            <a:endParaRPr lang="en-US"/>
          </a:p>
        </p:txBody>
      </p:sp>
      <p:pic>
        <p:nvPicPr>
          <p:cNvPr id="793602" name="Picture 2" descr="C:\Users\Bing-Lin Young\Documents\A-My Documents\Research\Cosmology\DarkMatter\MyNotes\Notes&amp;Talk[Draft]\Fig[Draft]\NonThermal[d].jpg"/>
          <p:cNvPicPr>
            <a:picLocks noGrp="1" noChangeAspect="1" noChangeArrowheads="1"/>
          </p:cNvPicPr>
          <p:nvPr>
            <p:ph idx="1"/>
          </p:nvPr>
        </p:nvPicPr>
        <p:blipFill>
          <a:blip r:embed="rId2" cstate="print"/>
          <a:srcRect/>
          <a:stretch>
            <a:fillRect/>
          </a:stretch>
        </p:blipFill>
        <p:spPr bwMode="auto">
          <a:xfrm>
            <a:off x="99060" y="1371600"/>
            <a:ext cx="5692140" cy="3817620"/>
          </a:xfrm>
          <a:prstGeom prst="rect">
            <a:avLst/>
          </a:prstGeom>
          <a:noFill/>
        </p:spPr>
      </p:pic>
      <p:sp>
        <p:nvSpPr>
          <p:cNvPr id="8" name="Rounded Rectangle 7"/>
          <p:cNvSpPr/>
          <p:nvPr/>
        </p:nvSpPr>
        <p:spPr>
          <a:xfrm>
            <a:off x="6172200" y="3810000"/>
            <a:ext cx="2819400" cy="6858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Asymptotic value, having correct density</a:t>
            </a:r>
            <a:endParaRPr lang="en-US" dirty="0"/>
          </a:p>
        </p:txBody>
      </p:sp>
      <p:cxnSp>
        <p:nvCxnSpPr>
          <p:cNvPr id="10" name="Straight Arrow Connector 9"/>
          <p:cNvCxnSpPr/>
          <p:nvPr/>
        </p:nvCxnSpPr>
        <p:spPr>
          <a:xfrm flipH="1">
            <a:off x="5486400" y="41148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Minus 13"/>
          <p:cNvSpPr/>
          <p:nvPr/>
        </p:nvSpPr>
        <p:spPr>
          <a:xfrm>
            <a:off x="5334000" y="4038600"/>
            <a:ext cx="762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1219200"/>
            <a:ext cx="3429000" cy="22098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Thermal DM: In thermal equilibrium at early universe and evolves according to thermal equilibrium distribution.  It freezes out after  temperature drops when its reaction rate is smaller than the universe expansion rate. It is then expands freely with density ~ T^3 </a:t>
            </a:r>
            <a:endParaRPr lang="en-US" sz="1600" dirty="0"/>
          </a:p>
        </p:txBody>
      </p:sp>
      <p:sp>
        <p:nvSpPr>
          <p:cNvPr id="21" name="Rectangle 20"/>
          <p:cNvSpPr/>
          <p:nvPr/>
        </p:nvSpPr>
        <p:spPr>
          <a:xfrm>
            <a:off x="3505200" y="5029200"/>
            <a:ext cx="5029200" cy="1295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Non-thermal DM: May have a very small density to begin with, its density increases in time from the decay of its parent particle and eventually reaches the required density and then freely expands with the universe, again density ~ T^3   </a:t>
            </a:r>
            <a:endParaRPr lang="en-US" sz="1600" dirty="0">
              <a:solidFill>
                <a:schemeClr val="tx1"/>
              </a:solidFill>
            </a:endParaRPr>
          </a:p>
        </p:txBody>
      </p:sp>
      <p:cxnSp>
        <p:nvCxnSpPr>
          <p:cNvPr id="23" name="Straight Arrow Connector 22"/>
          <p:cNvCxnSpPr/>
          <p:nvPr/>
        </p:nvCxnSpPr>
        <p:spPr>
          <a:xfrm flipH="1">
            <a:off x="4191000" y="2286000"/>
            <a:ext cx="1371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91000" y="4114800"/>
            <a:ext cx="22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ight Arrow 39"/>
          <p:cNvSpPr/>
          <p:nvPr/>
        </p:nvSpPr>
        <p:spPr>
          <a:xfrm rot="16200000">
            <a:off x="167640" y="214884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10800000">
            <a:off x="76200" y="2307254"/>
            <a:ext cx="461665" cy="1807546"/>
          </a:xfrm>
          <a:prstGeom prst="rect">
            <a:avLst/>
          </a:prstGeom>
          <a:noFill/>
        </p:spPr>
        <p:txBody>
          <a:bodyPr vert="eaVert" wrap="none" rtlCol="0">
            <a:spAutoFit/>
          </a:bodyPr>
          <a:lstStyle/>
          <a:p>
            <a:r>
              <a:rPr lang="en-US" dirty="0" smtClean="0"/>
              <a:t>Number density</a:t>
            </a:r>
            <a:endParaRPr lang="en-US" dirty="0"/>
          </a:p>
        </p:txBody>
      </p:sp>
      <p:sp>
        <p:nvSpPr>
          <p:cNvPr id="42" name="TextBox 41"/>
          <p:cNvSpPr txBox="1"/>
          <p:nvPr/>
        </p:nvSpPr>
        <p:spPr>
          <a:xfrm>
            <a:off x="539894" y="4822372"/>
            <a:ext cx="1750800" cy="400110"/>
          </a:xfrm>
          <a:prstGeom prst="rect">
            <a:avLst/>
          </a:prstGeom>
          <a:noFill/>
        </p:spPr>
        <p:txBody>
          <a:bodyPr wrap="none" rtlCol="0">
            <a:spAutoFit/>
          </a:bodyPr>
          <a:lstStyle/>
          <a:p>
            <a:r>
              <a:rPr lang="en-US" sz="2000" dirty="0" smtClean="0"/>
              <a:t>Temperature</a:t>
            </a:r>
            <a:endParaRPr lang="en-US" sz="2000" dirty="0"/>
          </a:p>
        </p:txBody>
      </p:sp>
      <p:sp>
        <p:nvSpPr>
          <p:cNvPr id="43" name="Right Arrow 42"/>
          <p:cNvSpPr/>
          <p:nvPr/>
        </p:nvSpPr>
        <p:spPr>
          <a:xfrm flipV="1">
            <a:off x="2298192" y="4983481"/>
            <a:ext cx="445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8366" y="-1143000"/>
            <a:ext cx="2409634" cy="646331"/>
          </a:xfrm>
          <a:prstGeom prst="rect">
            <a:avLst/>
          </a:prstGeom>
          <a:noFill/>
        </p:spPr>
        <p:txBody>
          <a:bodyPr wrap="none" rtlCol="0">
            <a:spAutoFit/>
          </a:bodyPr>
          <a:lstStyle/>
          <a:p>
            <a:r>
              <a:rPr lang="en-US" dirty="0" smtClean="0"/>
              <a:t>Number density in a </a:t>
            </a:r>
          </a:p>
          <a:p>
            <a:r>
              <a:rPr lang="en-US" dirty="0" err="1" smtClean="0"/>
              <a:t>Comoving</a:t>
            </a:r>
            <a:r>
              <a:rPr lang="en-US" dirty="0" smtClean="0"/>
              <a:t> volume: na</a:t>
            </a:r>
            <a:r>
              <a:rPr lang="en-US" baseline="30000" dirty="0" smtClean="0"/>
              <a:t>3</a:t>
            </a:r>
            <a:endParaRPr lang="en-US" dirty="0"/>
          </a:p>
        </p:txBody>
      </p:sp>
      <p:cxnSp>
        <p:nvCxnSpPr>
          <p:cNvPr id="20" name="Straight Arrow Connector 19"/>
          <p:cNvCxnSpPr/>
          <p:nvPr/>
        </p:nvCxnSpPr>
        <p:spPr>
          <a:xfrm>
            <a:off x="1295400" y="3733800"/>
            <a:ext cx="228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5800" y="2362200"/>
            <a:ext cx="1600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Particle number in a co-moving volume: na</a:t>
            </a:r>
            <a:r>
              <a:rPr lang="en-US" b="1" baseline="30000" dirty="0" smtClean="0"/>
              <a:t>3</a:t>
            </a:r>
            <a:endParaRPr lang="en-US" b="1" dirty="0"/>
          </a:p>
        </p:txBody>
      </p:sp>
      <p:cxnSp>
        <p:nvCxnSpPr>
          <p:cNvPr id="27" name="Straight Arrow Connector 26"/>
          <p:cNvCxnSpPr/>
          <p:nvPr/>
        </p:nvCxnSpPr>
        <p:spPr>
          <a:xfrm flipV="1">
            <a:off x="1295400" y="19812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914400"/>
          </a:xfrm>
        </p:spPr>
        <p:txBody>
          <a:bodyPr>
            <a:normAutofit fontScale="90000"/>
          </a:bodyPr>
          <a:lstStyle/>
          <a:p>
            <a:r>
              <a:rPr lang="en-US" sz="3600" dirty="0" smtClean="0">
                <a:latin typeface="Comic Sans MS" pitchFamily="66" charset="0"/>
              </a:rPr>
              <a:t>IV.C  DM candidates-particle type</a:t>
            </a:r>
            <a:br>
              <a:rPr lang="en-US" sz="3600" dirty="0" smtClean="0">
                <a:latin typeface="Comic Sans MS" pitchFamily="66" charset="0"/>
              </a:rPr>
            </a:br>
            <a:r>
              <a:rPr lang="en-US" sz="3600" dirty="0" smtClean="0">
                <a:latin typeface="Comic Sans MS" pitchFamily="66" charset="0"/>
              </a:rPr>
              <a:t>         </a:t>
            </a:r>
            <a:r>
              <a:rPr lang="en-US" sz="3600" dirty="0" smtClean="0">
                <a:latin typeface="Book Antiqua" pitchFamily="18" charset="0"/>
              </a:rPr>
              <a:t>Various classifications</a:t>
            </a:r>
            <a:endParaRPr lang="en-US" sz="3300" dirty="0">
              <a:latin typeface="Book Antiqua" pitchFamily="18"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106</a:t>
            </a:fld>
            <a:endParaRPr lang="en-US"/>
          </a:p>
        </p:txBody>
      </p:sp>
      <p:sp>
        <p:nvSpPr>
          <p:cNvPr id="3" name="Content Placeholder 2"/>
          <p:cNvSpPr>
            <a:spLocks noGrp="1"/>
          </p:cNvSpPr>
          <p:nvPr>
            <p:ph sz="quarter" idx="1"/>
          </p:nvPr>
        </p:nvSpPr>
        <p:spPr>
          <a:xfrm>
            <a:off x="152400" y="1600200"/>
            <a:ext cx="8991600" cy="5105400"/>
          </a:xfrm>
        </p:spPr>
        <p:txBody>
          <a:bodyPr>
            <a:normAutofit lnSpcReduction="10000"/>
          </a:bodyPr>
          <a:lstStyle/>
          <a:p>
            <a:pPr>
              <a:buNone/>
            </a:pPr>
            <a:r>
              <a:rPr lang="en-US" sz="2400" b="1" dirty="0" smtClean="0">
                <a:solidFill>
                  <a:srgbClr val="00B0F0"/>
                </a:solidFill>
                <a:latin typeface="Comic Sans MS" pitchFamily="66" charset="0"/>
              </a:rPr>
              <a:t>Started with conventional stuffs</a:t>
            </a:r>
          </a:p>
          <a:p>
            <a:r>
              <a:rPr lang="en-US" sz="2400" b="1" dirty="0" smtClean="0">
                <a:latin typeface="Comic Sans MS" pitchFamily="66" charset="0"/>
              </a:rPr>
              <a:t>MACHO</a:t>
            </a:r>
            <a:r>
              <a:rPr lang="en-US" sz="2400" dirty="0" smtClean="0">
                <a:latin typeface="Comic Sans MS" pitchFamily="66" charset="0"/>
              </a:rPr>
              <a:t> (</a:t>
            </a:r>
            <a:r>
              <a:rPr lang="en-US" sz="2400" dirty="0" err="1" smtClean="0">
                <a:latin typeface="Comic Sans MS" pitchFamily="66" charset="0"/>
              </a:rPr>
              <a:t>MAssive</a:t>
            </a:r>
            <a:r>
              <a:rPr lang="en-US" sz="2400" dirty="0" smtClean="0">
                <a:latin typeface="Comic Sans MS" pitchFamily="66" charset="0"/>
              </a:rPr>
              <a:t> Compact Halo Object): ordinary baryonic types, including brown dwarfs, small dense chunks of heavy elements, etc. </a:t>
            </a:r>
            <a:r>
              <a:rPr lang="en-US" sz="2400" dirty="0" err="1" smtClean="0">
                <a:latin typeface="Comic Sans MS" pitchFamily="66" charset="0"/>
              </a:rPr>
              <a:t>Nucleosynthesis</a:t>
            </a:r>
            <a:r>
              <a:rPr lang="en-US" sz="2400" dirty="0" smtClean="0">
                <a:latin typeface="Comic Sans MS" pitchFamily="66" charset="0"/>
              </a:rPr>
              <a:t> requires the fraction of baryonic matter to lies between 14% to 17.% of the matter content, so MACHO cannot be a dominant part of DM.</a:t>
            </a:r>
          </a:p>
          <a:p>
            <a:r>
              <a:rPr lang="en-US" sz="2400" b="1" dirty="0" smtClean="0">
                <a:latin typeface="Comic Sans MS" pitchFamily="66" charset="0"/>
              </a:rPr>
              <a:t>Black holes</a:t>
            </a:r>
            <a:r>
              <a:rPr lang="en-US" sz="2400" dirty="0" smtClean="0">
                <a:latin typeface="Comic Sans MS" pitchFamily="66" charset="0"/>
              </a:rPr>
              <a:t>: very massive galaxy sized black holes ruled out by gravitational </a:t>
            </a:r>
            <a:r>
              <a:rPr lang="en-US" sz="2400" dirty="0" err="1" smtClean="0">
                <a:latin typeface="Comic Sans MS" pitchFamily="66" charset="0"/>
              </a:rPr>
              <a:t>lensing</a:t>
            </a:r>
            <a:r>
              <a:rPr lang="en-US" sz="2400" dirty="0" smtClean="0">
                <a:latin typeface="Comic Sans MS" pitchFamily="66" charset="0"/>
              </a:rPr>
              <a:t>. Small primordial black holes are still a possible part of DM. </a:t>
            </a:r>
          </a:p>
          <a:p>
            <a:r>
              <a:rPr lang="en-US" sz="2400" b="1" dirty="0" smtClean="0">
                <a:latin typeface="Comic Sans MS" pitchFamily="66" charset="0"/>
              </a:rPr>
              <a:t>Standard model neutrinos</a:t>
            </a:r>
            <a:r>
              <a:rPr lang="en-US" sz="2400" dirty="0" smtClean="0">
                <a:latin typeface="Comic Sans MS" pitchFamily="66" charset="0"/>
              </a:rPr>
              <a:t>: Hot relativistic type,               from astrophysical studies, can only be a small part of DM.</a:t>
            </a:r>
          </a:p>
          <a:p>
            <a:r>
              <a:rPr lang="en-US" sz="2400" b="1" dirty="0" smtClean="0">
                <a:latin typeface="Comic Sans MS" pitchFamily="66" charset="0"/>
              </a:rPr>
              <a:t>Heavy neutrinos</a:t>
            </a:r>
            <a:r>
              <a:rPr lang="en-US" sz="2400" dirty="0" smtClean="0">
                <a:latin typeface="Comic Sans MS" pitchFamily="66" charset="0"/>
              </a:rPr>
              <a:t>: LEP data show that any heavy 4</a:t>
            </a:r>
            <a:r>
              <a:rPr lang="en-US" sz="2400" baseline="30000" dirty="0" smtClean="0">
                <a:latin typeface="Comic Sans MS" pitchFamily="66" charset="0"/>
              </a:rPr>
              <a:t>th</a:t>
            </a:r>
            <a:r>
              <a:rPr lang="en-US" sz="2400" dirty="0" smtClean="0">
                <a:latin typeface="Comic Sans MS" pitchFamily="66" charset="0"/>
              </a:rPr>
              <a:t> generation neutrino has to be heavier than 45 </a:t>
            </a:r>
            <a:r>
              <a:rPr lang="en-US" sz="2400" dirty="0" err="1" smtClean="0">
                <a:latin typeface="Comic Sans MS" pitchFamily="66" charset="0"/>
              </a:rPr>
              <a:t>GeV</a:t>
            </a:r>
            <a:r>
              <a:rPr lang="en-US" sz="2400" dirty="0" smtClean="0">
                <a:latin typeface="Comic Sans MS" pitchFamily="66" charset="0"/>
              </a:rPr>
              <a:t>, which is too heavy to be stable.  </a:t>
            </a:r>
          </a:p>
          <a:p>
            <a:endParaRPr lang="en-US" sz="2400" dirty="0" smtClean="0">
              <a:latin typeface="Comic Sans MS" pitchFamily="66" charset="0"/>
            </a:endParaRPr>
          </a:p>
          <a:p>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7607300" y="4868778"/>
          <a:ext cx="1231900" cy="389021"/>
        </p:xfrm>
        <a:graphic>
          <a:graphicData uri="http://schemas.openxmlformats.org/presentationml/2006/ole">
            <p:oleObj spid="_x0000_s20482" name="Equation" r:id="rId3" imgW="723600" imgH="228600" progId="Equation.3">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91600" cy="990600"/>
          </a:xfrm>
        </p:spPr>
        <p:txBody>
          <a:bodyPr>
            <a:noAutofit/>
          </a:bodyPr>
          <a:lstStyle/>
          <a:p>
            <a:pPr algn="l"/>
            <a:r>
              <a:rPr lang="en-US" sz="4000" dirty="0" smtClean="0">
                <a:solidFill>
                  <a:srgbClr val="7030A0"/>
                </a:solidFill>
                <a:latin typeface="Comic Sans MS" pitchFamily="66" charset="0"/>
              </a:rPr>
              <a:t>Particles beyond the standard model</a:t>
            </a:r>
            <a:br>
              <a:rPr lang="en-US" sz="4000" dirty="0" smtClean="0">
                <a:solidFill>
                  <a:srgbClr val="7030A0"/>
                </a:solidFill>
                <a:latin typeface="Comic Sans MS" pitchFamily="66" charset="0"/>
              </a:rPr>
            </a:br>
            <a:r>
              <a:rPr lang="en-US" sz="2800" dirty="0" smtClean="0">
                <a:solidFill>
                  <a:srgbClr val="7030A0"/>
                </a:solidFill>
                <a:latin typeface="Comic Sans MS" pitchFamily="66" charset="0"/>
              </a:rPr>
              <a:t>contained in extension of Standard Model</a:t>
            </a:r>
            <a:r>
              <a:rPr lang="en-US" sz="4000" dirty="0" smtClean="0">
                <a:solidFill>
                  <a:srgbClr val="7030A0"/>
                </a:solidFill>
                <a:latin typeface="Comic Sans MS" pitchFamily="66" charset="0"/>
              </a:rPr>
              <a:t/>
            </a:r>
            <a:br>
              <a:rPr lang="en-US" sz="4000" dirty="0" smtClean="0">
                <a:solidFill>
                  <a:srgbClr val="7030A0"/>
                </a:solidFill>
                <a:latin typeface="Comic Sans MS" pitchFamily="66" charset="0"/>
              </a:rPr>
            </a:br>
            <a:r>
              <a:rPr lang="en-US" sz="4000" dirty="0" smtClean="0">
                <a:solidFill>
                  <a:srgbClr val="7030A0"/>
                </a:solidFill>
                <a:latin typeface="Comic Sans MS" pitchFamily="66" charset="0"/>
              </a:rPr>
              <a:t> </a:t>
            </a:r>
            <a:endParaRPr lang="en-US" sz="4000" dirty="0">
              <a:solidFill>
                <a:srgbClr val="7030A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107</a:t>
            </a:fld>
            <a:endParaRPr lang="en-US"/>
          </a:p>
        </p:txBody>
      </p:sp>
      <p:sp>
        <p:nvSpPr>
          <p:cNvPr id="3" name="Content Placeholder 2"/>
          <p:cNvSpPr>
            <a:spLocks noGrp="1"/>
          </p:cNvSpPr>
          <p:nvPr>
            <p:ph sz="quarter" idx="1"/>
          </p:nvPr>
        </p:nvSpPr>
        <p:spPr>
          <a:xfrm>
            <a:off x="0" y="1600200"/>
            <a:ext cx="9144000" cy="5715000"/>
          </a:xfrm>
        </p:spPr>
        <p:txBody>
          <a:bodyPr>
            <a:noAutofit/>
          </a:bodyPr>
          <a:lstStyle/>
          <a:p>
            <a:r>
              <a:rPr lang="en-US" sz="2400" b="1" dirty="0" smtClean="0">
                <a:latin typeface="Comic Sans MS" pitchFamily="66" charset="0"/>
              </a:rPr>
              <a:t>Sterile neutrinos</a:t>
            </a:r>
            <a:r>
              <a:rPr lang="en-US" sz="2400" dirty="0" smtClean="0">
                <a:latin typeface="Comic Sans MS" pitchFamily="66" charset="0"/>
              </a:rPr>
              <a:t>: Right-handed neutrinos to give mass to ordinary neutrinos; gaining tractions as a candidate of WDM </a:t>
            </a:r>
          </a:p>
          <a:p>
            <a:r>
              <a:rPr lang="en-US" sz="2400" b="1" dirty="0" err="1" smtClean="0">
                <a:latin typeface="Comic Sans MS" pitchFamily="66" charset="0"/>
              </a:rPr>
              <a:t>Axions</a:t>
            </a:r>
            <a:r>
              <a:rPr lang="en-US" sz="2400" b="1" dirty="0" smtClean="0">
                <a:latin typeface="Comic Sans MS" pitchFamily="66" charset="0"/>
              </a:rPr>
              <a:t>, </a:t>
            </a:r>
            <a:r>
              <a:rPr lang="en-US" sz="2400" b="1" dirty="0" err="1" smtClean="0">
                <a:latin typeface="Comic Sans MS" pitchFamily="66" charset="0"/>
              </a:rPr>
              <a:t>axinos</a:t>
            </a:r>
            <a:r>
              <a:rPr lang="en-US" sz="2400" b="1" dirty="0" smtClean="0">
                <a:latin typeface="Comic Sans MS" pitchFamily="66" charset="0"/>
              </a:rPr>
              <a:t>, </a:t>
            </a:r>
            <a:r>
              <a:rPr lang="en-US" sz="2400" b="1" dirty="0" err="1" smtClean="0">
                <a:latin typeface="Comic Sans MS" pitchFamily="66" charset="0"/>
              </a:rPr>
              <a:t>gravitino</a:t>
            </a:r>
            <a:r>
              <a:rPr lang="en-US" sz="2400" dirty="0" smtClean="0">
                <a:latin typeface="Comic Sans MS" pitchFamily="66" charset="0"/>
              </a:rPr>
              <a:t>, etc. All very light; </a:t>
            </a:r>
            <a:r>
              <a:rPr lang="en-US" sz="2400" dirty="0" err="1" smtClean="0">
                <a:latin typeface="Comic Sans MS" pitchFamily="66" charset="0"/>
              </a:rPr>
              <a:t>axion</a:t>
            </a:r>
            <a:r>
              <a:rPr lang="en-US" sz="2400" dirty="0" smtClean="0">
                <a:latin typeface="Comic Sans MS" pitchFamily="66" charset="0"/>
              </a:rPr>
              <a:t> is an interesting particle in solving the strong CP problem.</a:t>
            </a:r>
          </a:p>
          <a:p>
            <a:r>
              <a:rPr lang="en-US" sz="2400" b="1" dirty="0" smtClean="0">
                <a:latin typeface="Comic Sans MS" pitchFamily="66" charset="0"/>
              </a:rPr>
              <a:t>Universal extra dimension </a:t>
            </a:r>
            <a:r>
              <a:rPr lang="en-US" sz="2400" dirty="0" smtClean="0">
                <a:latin typeface="Comic Sans MS" pitchFamily="66" charset="0"/>
              </a:rPr>
              <a:t>(UED): can occur in string and extra dimension theories. The lightest </a:t>
            </a:r>
            <a:r>
              <a:rPr lang="en-US" sz="2400" dirty="0" err="1" smtClean="0">
                <a:latin typeface="Comic Sans MS" pitchFamily="66" charset="0"/>
              </a:rPr>
              <a:t>Kluza</a:t>
            </a:r>
            <a:r>
              <a:rPr lang="en-US" sz="2400" dirty="0" smtClean="0">
                <a:latin typeface="Comic Sans MS" pitchFamily="66" charset="0"/>
              </a:rPr>
              <a:t>-Klein particle (KLP) can be a DM candidate.</a:t>
            </a:r>
          </a:p>
          <a:p>
            <a:r>
              <a:rPr lang="en-US" sz="2400" b="1" dirty="0" err="1" smtClean="0">
                <a:latin typeface="Comic Sans MS" pitchFamily="66" charset="0"/>
              </a:rPr>
              <a:t>Sneutrinos</a:t>
            </a:r>
            <a:r>
              <a:rPr lang="en-US" sz="2400" dirty="0" smtClean="0">
                <a:latin typeface="Comic Sans MS" pitchFamily="66" charset="0"/>
              </a:rPr>
              <a:t>: Having sizable production and annihilation cross section, readily produced in high energy colliders to be studied, if it exists. </a:t>
            </a:r>
            <a:r>
              <a:rPr lang="en-US" sz="2400" dirty="0" err="1" smtClean="0">
                <a:latin typeface="Comic Sans MS" pitchFamily="66" charset="0"/>
              </a:rPr>
              <a:t>Tevatron</a:t>
            </a:r>
            <a:r>
              <a:rPr lang="en-US" sz="2400" dirty="0" smtClean="0">
                <a:latin typeface="Comic Sans MS" pitchFamily="66" charset="0"/>
              </a:rPr>
              <a:t> searches put it heavier than hundreds of </a:t>
            </a:r>
            <a:r>
              <a:rPr lang="en-US" sz="2400" dirty="0" err="1" smtClean="0">
                <a:latin typeface="Comic Sans MS" pitchFamily="66" charset="0"/>
              </a:rPr>
              <a:t>GeV</a:t>
            </a:r>
            <a:r>
              <a:rPr lang="en-US" sz="2400" dirty="0" smtClean="0">
                <a:latin typeface="Comic Sans MS" pitchFamily="66" charset="0"/>
              </a:rPr>
              <a:t>. Such a heavy particle as the lightest SUSY particle is undesirable.</a:t>
            </a:r>
          </a:p>
          <a:p>
            <a:endParaRPr lang="en-US" sz="22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990600"/>
          </a:xfrm>
        </p:spPr>
        <p:txBody>
          <a:bodyPr>
            <a:noAutofit/>
          </a:bodyPr>
          <a:lstStyle/>
          <a:p>
            <a:r>
              <a:rPr lang="en-US" sz="4000" dirty="0" smtClean="0">
                <a:solidFill>
                  <a:srgbClr val="7030A0"/>
                </a:solidFill>
                <a:latin typeface="Comic Sans MS" pitchFamily="66" charset="0"/>
              </a:rPr>
              <a:t>Particles beyond the standard model </a:t>
            </a:r>
            <a:endParaRPr lang="en-US" sz="40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108</a:t>
            </a:fld>
            <a:endParaRPr lang="en-US"/>
          </a:p>
        </p:txBody>
      </p:sp>
      <p:sp>
        <p:nvSpPr>
          <p:cNvPr id="6" name="Content Placeholder 5"/>
          <p:cNvSpPr>
            <a:spLocks noGrp="1"/>
          </p:cNvSpPr>
          <p:nvPr>
            <p:ph sz="quarter" idx="1"/>
          </p:nvPr>
        </p:nvSpPr>
        <p:spPr/>
        <p:txBody>
          <a:bodyPr/>
          <a:lstStyle/>
          <a:p>
            <a:r>
              <a:rPr lang="en-US" sz="2800" b="1" dirty="0" err="1" smtClean="0">
                <a:latin typeface="Comic Sans MS" pitchFamily="66" charset="0"/>
              </a:rPr>
              <a:t>Neutralinos</a:t>
            </a:r>
            <a:r>
              <a:rPr lang="en-US" sz="2800" dirty="0" smtClean="0">
                <a:latin typeface="Comic Sans MS" pitchFamily="66" charset="0"/>
              </a:rPr>
              <a:t>: lightest </a:t>
            </a:r>
            <a:r>
              <a:rPr lang="en-US" sz="2800" dirty="0" err="1" smtClean="0">
                <a:latin typeface="Comic Sans MS" pitchFamily="66" charset="0"/>
              </a:rPr>
              <a:t>sparticle</a:t>
            </a:r>
            <a:r>
              <a:rPr lang="en-US" sz="2800" dirty="0" smtClean="0">
                <a:latin typeface="Comic Sans MS" pitchFamily="66" charset="0"/>
              </a:rPr>
              <a:t> as a mixture of </a:t>
            </a:r>
            <a:r>
              <a:rPr lang="en-US" sz="2800" dirty="0" err="1" smtClean="0">
                <a:latin typeface="Comic Sans MS" pitchFamily="66" charset="0"/>
              </a:rPr>
              <a:t>Higgsinos</a:t>
            </a:r>
            <a:r>
              <a:rPr lang="en-US" sz="2800" dirty="0" smtClean="0">
                <a:latin typeface="Comic Sans MS" pitchFamily="66" charset="0"/>
              </a:rPr>
              <a:t>, </a:t>
            </a:r>
            <a:r>
              <a:rPr lang="en-US" sz="2800" dirty="0" err="1" smtClean="0">
                <a:latin typeface="Comic Sans MS" pitchFamily="66" charset="0"/>
              </a:rPr>
              <a:t>photino</a:t>
            </a:r>
            <a:r>
              <a:rPr lang="en-US" sz="2800" dirty="0" smtClean="0">
                <a:latin typeface="Comic Sans MS" pitchFamily="66" charset="0"/>
              </a:rPr>
              <a:t>, and </a:t>
            </a:r>
            <a:r>
              <a:rPr lang="en-US" sz="2800" dirty="0" err="1" smtClean="0">
                <a:latin typeface="Comic Sans MS" pitchFamily="66" charset="0"/>
              </a:rPr>
              <a:t>Zino</a:t>
            </a:r>
            <a:r>
              <a:rPr lang="en-US" sz="2800" dirty="0" smtClean="0">
                <a:latin typeface="Comic Sans MS" pitchFamily="66" charset="0"/>
              </a:rPr>
              <a:t>, generally heavy and weakly interacting with ordinary matter. </a:t>
            </a:r>
          </a:p>
          <a:p>
            <a:endParaRPr lang="en-US" sz="2800" dirty="0" smtClean="0">
              <a:latin typeface="Comic Sans MS" pitchFamily="66" charset="0"/>
            </a:endParaRPr>
          </a:p>
          <a:p>
            <a:r>
              <a:rPr lang="en-US" sz="2800" dirty="0" smtClean="0">
                <a:latin typeface="Comic Sans MS" pitchFamily="66" charset="0"/>
              </a:rPr>
              <a:t>Together with KLP (</a:t>
            </a:r>
            <a:r>
              <a:rPr lang="en-US" sz="2400" dirty="0" smtClean="0">
                <a:latin typeface="Comic Sans MS" pitchFamily="66" charset="0"/>
              </a:rPr>
              <a:t>lightest </a:t>
            </a:r>
            <a:r>
              <a:rPr lang="en-US" sz="2400" dirty="0" err="1" smtClean="0">
                <a:latin typeface="Comic Sans MS" pitchFamily="66" charset="0"/>
              </a:rPr>
              <a:t>Kaluza</a:t>
            </a:r>
            <a:r>
              <a:rPr lang="en-US" sz="2400" dirty="0" smtClean="0">
                <a:latin typeface="Comic Sans MS" pitchFamily="66" charset="0"/>
              </a:rPr>
              <a:t>-Klein particle</a:t>
            </a:r>
            <a:r>
              <a:rPr lang="en-US" sz="2800" dirty="0" smtClean="0">
                <a:latin typeface="Comic Sans MS" pitchFamily="66" charset="0"/>
              </a:rPr>
              <a:t>), they are favorable candidates of DM and referred to as </a:t>
            </a:r>
            <a:r>
              <a:rPr lang="en-US" sz="2800" dirty="0" smtClean="0">
                <a:solidFill>
                  <a:srgbClr val="00B050"/>
                </a:solidFill>
                <a:latin typeface="Comic Sans MS" pitchFamily="66" charset="0"/>
              </a:rPr>
              <a:t>weakly interacting massive particles (WIMPs).     </a:t>
            </a:r>
          </a:p>
          <a:p>
            <a:endParaRPr lang="en-US" dirty="0"/>
          </a:p>
        </p:txBody>
      </p:sp>
      <p:graphicFrame>
        <p:nvGraphicFramePr>
          <p:cNvPr id="7" name="Object 6"/>
          <p:cNvGraphicFramePr>
            <a:graphicFrameLocks noChangeAspect="1"/>
          </p:cNvGraphicFramePr>
          <p:nvPr/>
        </p:nvGraphicFramePr>
        <p:xfrm>
          <a:off x="2189922" y="3276600"/>
          <a:ext cx="4134678" cy="609600"/>
        </p:xfrm>
        <a:graphic>
          <a:graphicData uri="http://schemas.openxmlformats.org/presentationml/2006/ole">
            <p:oleObj spid="_x0000_s2030594" name="Equation" r:id="rId3" imgW="1981080" imgH="291960" progId="Equation.DSMT4">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More exotic particles </a:t>
            </a:r>
            <a:endParaRPr lang="en-US" dirty="0"/>
          </a:p>
        </p:txBody>
      </p:sp>
      <p:sp>
        <p:nvSpPr>
          <p:cNvPr id="6" name="Content Placeholder 5"/>
          <p:cNvSpPr>
            <a:spLocks noGrp="1"/>
          </p:cNvSpPr>
          <p:nvPr>
            <p:ph idx="1"/>
          </p:nvPr>
        </p:nvSpPr>
        <p:spPr>
          <a:xfrm>
            <a:off x="0" y="1066800"/>
            <a:ext cx="8991600" cy="5791200"/>
          </a:xfrm>
        </p:spPr>
        <p:txBody>
          <a:bodyPr>
            <a:normAutofit fontScale="62500" lnSpcReduction="20000"/>
          </a:bodyPr>
          <a:lstStyle/>
          <a:p>
            <a:r>
              <a:rPr lang="en-US" sz="4500" dirty="0" err="1" smtClean="0">
                <a:solidFill>
                  <a:srgbClr val="00B0F0"/>
                </a:solidFill>
                <a:latin typeface="Comic Sans MS" pitchFamily="66" charset="0"/>
              </a:rPr>
              <a:t>Superwimps</a:t>
            </a:r>
            <a:r>
              <a:rPr lang="en-US" sz="4500" dirty="0" smtClean="0">
                <a:latin typeface="Comic Sans MS" pitchFamily="66" charset="0"/>
              </a:rPr>
              <a:t>: This is a class of particles which are decay product of WIMPS. They have very little interactions other than gravitational force. They are lighter but can be studied at LHC, candidate: </a:t>
            </a:r>
            <a:r>
              <a:rPr lang="en-US" sz="4500" dirty="0" err="1" smtClean="0">
                <a:latin typeface="Comic Sans MS" pitchFamily="66" charset="0"/>
              </a:rPr>
              <a:t>gravitino</a:t>
            </a:r>
            <a:r>
              <a:rPr lang="en-US" sz="4500" dirty="0" smtClean="0">
                <a:latin typeface="Comic Sans MS" pitchFamily="66" charset="0"/>
              </a:rPr>
              <a:t> (Jonathon </a:t>
            </a:r>
            <a:r>
              <a:rPr lang="en-US" sz="4500" dirty="0" err="1" smtClean="0">
                <a:latin typeface="Comic Sans MS" pitchFamily="66" charset="0"/>
              </a:rPr>
              <a:t>Feng</a:t>
            </a:r>
            <a:r>
              <a:rPr lang="en-US" sz="4500" dirty="0" smtClean="0">
                <a:latin typeface="Comic Sans MS" pitchFamily="66" charset="0"/>
              </a:rPr>
              <a:t>, et al.) </a:t>
            </a:r>
          </a:p>
          <a:p>
            <a:r>
              <a:rPr lang="en-US" sz="4500" dirty="0" err="1" smtClean="0">
                <a:solidFill>
                  <a:srgbClr val="00B0F0"/>
                </a:solidFill>
                <a:latin typeface="Comic Sans MS" pitchFamily="66" charset="0"/>
              </a:rPr>
              <a:t>Wimpzilla</a:t>
            </a:r>
            <a:r>
              <a:rPr lang="en-US" sz="4500" dirty="0" smtClean="0">
                <a:latin typeface="Comic Sans MS" pitchFamily="66" charset="0"/>
              </a:rPr>
              <a:t>: very massive Non-thermal relics, 10</a:t>
            </a:r>
            <a:r>
              <a:rPr lang="en-US" sz="4500" baseline="30000" dirty="0" smtClean="0">
                <a:latin typeface="Comic Sans MS" pitchFamily="66" charset="0"/>
              </a:rPr>
              <a:t>12</a:t>
            </a:r>
            <a:r>
              <a:rPr lang="en-US" sz="4500" dirty="0" smtClean="0">
                <a:latin typeface="Comic Sans MS" pitchFamily="66" charset="0"/>
              </a:rPr>
              <a:t> - 10</a:t>
            </a:r>
            <a:r>
              <a:rPr lang="en-US" sz="4500" baseline="30000" dirty="0" smtClean="0">
                <a:latin typeface="Comic Sans MS" pitchFamily="66" charset="0"/>
              </a:rPr>
              <a:t>16</a:t>
            </a:r>
            <a:r>
              <a:rPr lang="en-US" sz="4500" dirty="0" smtClean="0">
                <a:latin typeface="Comic Sans MS" pitchFamily="66" charset="0"/>
              </a:rPr>
              <a:t> </a:t>
            </a:r>
            <a:r>
              <a:rPr lang="en-US" sz="4500" dirty="0" err="1" smtClean="0">
                <a:latin typeface="Comic Sans MS" pitchFamily="66" charset="0"/>
              </a:rPr>
              <a:t>GeV</a:t>
            </a:r>
            <a:r>
              <a:rPr lang="en-US" sz="4500" dirty="0" smtClean="0">
                <a:latin typeface="Comic Sans MS" pitchFamily="66" charset="0"/>
              </a:rPr>
              <a:t>. </a:t>
            </a:r>
          </a:p>
          <a:p>
            <a:r>
              <a:rPr lang="en-US" sz="4500" dirty="0" smtClean="0">
                <a:latin typeface="Comic Sans MS" pitchFamily="66" charset="0"/>
              </a:rPr>
              <a:t>Q-balls: a type of non-topological </a:t>
            </a:r>
            <a:r>
              <a:rPr lang="en-US" sz="4500" dirty="0" err="1" smtClean="0">
                <a:latin typeface="Comic Sans MS" pitchFamily="66" charset="0"/>
              </a:rPr>
              <a:t>soliton</a:t>
            </a:r>
            <a:r>
              <a:rPr lang="en-US" sz="4500" dirty="0" smtClean="0">
                <a:latin typeface="Comic Sans MS" pitchFamily="66" charset="0"/>
              </a:rPr>
              <a:t>, a finite-sized "blob" containing a large number of particles. The blob is stable against fission into smaller blobs, and against "evaporation" via emission of individual particles, due to the attractive interaction, the blob is the lowest-energy configuration of this collection of particles. </a:t>
            </a:r>
          </a:p>
          <a:p>
            <a:endParaRPr lang="en-US" sz="2800" dirty="0" smtClean="0">
              <a:latin typeface="Comic Sans MS" pitchFamily="66" charset="0"/>
            </a:endParaRPr>
          </a:p>
          <a:p>
            <a:pPr>
              <a:buNone/>
            </a:pPr>
            <a:r>
              <a:rPr lang="en-US" sz="2800" dirty="0" smtClean="0">
                <a:latin typeface="Comic Sans MS" pitchFamily="66" charset="0"/>
              </a:rPr>
              <a:t>             </a:t>
            </a:r>
            <a:endParaRPr lang="en-US" sz="2800"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a:bodyPr>
          <a:lstStyle/>
          <a:p>
            <a:fld id="{B6F15528-21DE-4FAA-801E-634DDDAF4B2B}"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US" sz="4400" dirty="0" smtClean="0"/>
              <a:t>Outline of the lectures</a:t>
            </a:r>
            <a:endParaRPr lang="en-US" sz="4400" dirty="0"/>
          </a:p>
        </p:txBody>
      </p:sp>
      <p:sp>
        <p:nvSpPr>
          <p:cNvPr id="3" name="Content Placeholder 2"/>
          <p:cNvSpPr>
            <a:spLocks noGrp="1"/>
          </p:cNvSpPr>
          <p:nvPr>
            <p:ph idx="1"/>
          </p:nvPr>
        </p:nvSpPr>
        <p:spPr>
          <a:xfrm>
            <a:off x="228600" y="838200"/>
            <a:ext cx="8610600" cy="6019800"/>
          </a:xfrm>
        </p:spPr>
        <p:txBody>
          <a:bodyPr>
            <a:normAutofit/>
          </a:bodyPr>
          <a:lstStyle/>
          <a:p>
            <a:r>
              <a:rPr lang="en-US" dirty="0" smtClean="0"/>
              <a:t>An introductory cosmology primer (very little) plus a little bit particle physics</a:t>
            </a:r>
          </a:p>
          <a:p>
            <a:r>
              <a:rPr lang="en-US" dirty="0" smtClean="0"/>
              <a:t>A survey of dark matter</a:t>
            </a:r>
          </a:p>
          <a:p>
            <a:r>
              <a:rPr lang="en-US" dirty="0" smtClean="0"/>
              <a:t>Big Bang </a:t>
            </a:r>
            <a:r>
              <a:rPr lang="en-US" dirty="0" err="1" smtClean="0"/>
              <a:t>nucleosynthesis</a:t>
            </a:r>
            <a:r>
              <a:rPr lang="en-US" dirty="0" smtClean="0"/>
              <a:t>: Primordial helium synthesis-quantitative evidence of non-baryonic matter (very little, detail calculation is given in Ch. 10 of the lecture notes.)</a:t>
            </a:r>
          </a:p>
          <a:p>
            <a:r>
              <a:rPr lang="en-US" dirty="0" smtClean="0"/>
              <a:t>Freeze-out of heavy particles, preserving imprints of the early universe, WIMP miracle. (Boltzmann transport equation derived in Ch. 11 of the notes.)</a:t>
            </a:r>
          </a:p>
          <a:p>
            <a:r>
              <a:rPr lang="en-US" dirty="0" smtClean="0">
                <a:solidFill>
                  <a:srgbClr val="00B050"/>
                </a:solidFill>
              </a:rPr>
              <a:t>Will not covered CMB anisotropy-general theory of small fluctuation in which the DM has also left its footprint (Ch. 12 of the lecture notes).</a:t>
            </a:r>
          </a:p>
          <a:p>
            <a:pPr>
              <a:buNone/>
            </a:pPr>
            <a:endParaRPr lang="en-US" dirty="0" smtClean="0">
              <a:solidFill>
                <a:srgbClr val="00B050"/>
              </a:solidFill>
            </a:endParaRPr>
          </a:p>
          <a:p>
            <a:endParaRPr lang="en-US" dirty="0" smtClean="0">
              <a:solidFill>
                <a:srgbClr val="00B050"/>
              </a:solidFill>
            </a:endParaRPr>
          </a:p>
          <a:p>
            <a:endParaRPr lang="en-US" dirty="0">
              <a:solidFill>
                <a:srgbClr val="00B05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smtClean="0"/>
              <a:t/>
            </a:r>
            <a:br>
              <a:rPr lang="en-US" dirty="0" smtClean="0"/>
            </a:br>
            <a:r>
              <a:rPr lang="en-US" dirty="0" smtClean="0"/>
              <a:t/>
            </a:r>
            <a:br>
              <a:rPr lang="en-US" dirty="0" smtClean="0"/>
            </a:b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 A note on </a:t>
            </a:r>
            <a:r>
              <a:rPr lang="en-US" dirty="0" err="1" smtClean="0">
                <a:latin typeface="Comic Sans MS" pitchFamily="66" charset="0"/>
              </a:rPr>
              <a:t>superWIMPs</a:t>
            </a:r>
            <a:endParaRPr lang="en-US" dirty="0">
              <a:latin typeface="Comic Sans MS" pitchFamily="66" charset="0"/>
            </a:endParaRPr>
          </a:p>
        </p:txBody>
      </p:sp>
      <p:sp>
        <p:nvSpPr>
          <p:cNvPr id="3" name="Content Placeholder 2"/>
          <p:cNvSpPr>
            <a:spLocks noGrp="1"/>
          </p:cNvSpPr>
          <p:nvPr>
            <p:ph idx="1"/>
          </p:nvPr>
        </p:nvSpPr>
        <p:spPr>
          <a:xfrm>
            <a:off x="76200" y="1219200"/>
            <a:ext cx="8915400" cy="5334000"/>
          </a:xfrm>
        </p:spPr>
        <p:txBody>
          <a:bodyPr>
            <a:normAutofit fontScale="92500" lnSpcReduction="10000"/>
          </a:bodyPr>
          <a:lstStyle/>
          <a:p>
            <a:r>
              <a:rPr lang="en-US" dirty="0" smtClean="0">
                <a:latin typeface="Comic Sans MS" pitchFamily="66" charset="0"/>
              </a:rPr>
              <a:t>If WIMP, such as </a:t>
            </a:r>
            <a:r>
              <a:rPr lang="en-US" dirty="0" err="1" smtClean="0">
                <a:latin typeface="Comic Sans MS" pitchFamily="66" charset="0"/>
              </a:rPr>
              <a:t>neutralinos</a:t>
            </a:r>
            <a:r>
              <a:rPr lang="en-US" dirty="0" smtClean="0">
                <a:latin typeface="Comic Sans MS" pitchFamily="66" charset="0"/>
              </a:rPr>
              <a:t>, is the NLSP and it decays, then what? Jonathan </a:t>
            </a:r>
            <a:r>
              <a:rPr lang="en-US" dirty="0" err="1" smtClean="0">
                <a:latin typeface="Comic Sans MS" pitchFamily="66" charset="0"/>
              </a:rPr>
              <a:t>Feng</a:t>
            </a:r>
            <a:r>
              <a:rPr lang="en-US" dirty="0" smtClean="0">
                <a:latin typeface="Comic Sans MS" pitchFamily="66" charset="0"/>
              </a:rPr>
              <a:t> et al (SUGRA20, 2003): </a:t>
            </a:r>
            <a:r>
              <a:rPr lang="en-US" dirty="0" err="1" smtClean="0">
                <a:latin typeface="Comic Sans MS" pitchFamily="66" charset="0"/>
              </a:rPr>
              <a:t>superWIMPs</a:t>
            </a:r>
            <a:r>
              <a:rPr lang="en-US" dirty="0" smtClean="0">
                <a:latin typeface="Comic Sans MS" pitchFamily="66" charset="0"/>
              </a:rPr>
              <a:t>.  </a:t>
            </a:r>
          </a:p>
          <a:p>
            <a:r>
              <a:rPr lang="en-US" dirty="0" smtClean="0">
                <a:latin typeface="Comic Sans MS" pitchFamily="66" charset="0"/>
              </a:rPr>
              <a:t>The mechanism: WIMP freezes out in early universe as before with the right          , then later decays into </a:t>
            </a:r>
            <a:r>
              <a:rPr lang="en-US" dirty="0" err="1" smtClean="0">
                <a:latin typeface="Comic Sans MS" pitchFamily="66" charset="0"/>
              </a:rPr>
              <a:t>superWIMPs</a:t>
            </a:r>
            <a:r>
              <a:rPr lang="en-US" dirty="0" smtClean="0">
                <a:latin typeface="Comic Sans MS" pitchFamily="66" charset="0"/>
              </a:rPr>
              <a:t>, e.g., </a:t>
            </a:r>
            <a:r>
              <a:rPr lang="en-US" dirty="0" err="1" smtClean="0">
                <a:latin typeface="Comic Sans MS" pitchFamily="66" charset="0"/>
              </a:rPr>
              <a:t>gravitino</a:t>
            </a:r>
            <a:r>
              <a:rPr lang="en-US" dirty="0" smtClean="0">
                <a:latin typeface="Comic Sans MS" pitchFamily="66" charset="0"/>
              </a:rPr>
              <a:t>, and preserves most of the DM characters of WIMPs, e.g.,                   .</a:t>
            </a:r>
          </a:p>
          <a:p>
            <a:r>
              <a:rPr lang="en-US" dirty="0" smtClean="0">
                <a:latin typeface="Comic Sans MS" pitchFamily="66" charset="0"/>
              </a:rPr>
              <a:t>This is to “escape the tyranny of </a:t>
            </a:r>
            <a:r>
              <a:rPr lang="en-US" dirty="0" err="1" smtClean="0">
                <a:latin typeface="Comic Sans MS" pitchFamily="66" charset="0"/>
              </a:rPr>
              <a:t>neutralino</a:t>
            </a:r>
            <a:r>
              <a:rPr lang="en-US" dirty="0" smtClean="0">
                <a:latin typeface="Comic Sans MS" pitchFamily="66" charset="0"/>
              </a:rPr>
              <a:t> like DM”. </a:t>
            </a:r>
            <a:r>
              <a:rPr lang="en-US" dirty="0" err="1" smtClean="0">
                <a:latin typeface="Comic Sans MS" pitchFamily="66" charset="0"/>
              </a:rPr>
              <a:t>SuperWIMPs</a:t>
            </a:r>
            <a:r>
              <a:rPr lang="en-US" dirty="0" smtClean="0">
                <a:latin typeface="Comic Sans MS" pitchFamily="66" charset="0"/>
              </a:rPr>
              <a:t> have only gravitational interaction and naturally the desired thermal relic.  </a:t>
            </a:r>
            <a:r>
              <a:rPr lang="en-US" dirty="0" err="1" smtClean="0">
                <a:latin typeface="Comic Sans MS" pitchFamily="66" charset="0"/>
              </a:rPr>
              <a:t>SuperWIMPs</a:t>
            </a:r>
            <a:r>
              <a:rPr lang="en-US" dirty="0" smtClean="0">
                <a:latin typeface="Comic Sans MS" pitchFamily="66" charset="0"/>
              </a:rPr>
              <a:t> are  inaccessible to all conventional searches, but have many other consequences, in, e.g., BBN, CMB spectrum, and as decay product of many </a:t>
            </a:r>
            <a:r>
              <a:rPr lang="en-US" dirty="0" err="1" smtClean="0">
                <a:latin typeface="Comic Sans MS" pitchFamily="66" charset="0"/>
              </a:rPr>
              <a:t>sparticles</a:t>
            </a:r>
            <a:r>
              <a:rPr lang="en-US" dirty="0" smtClean="0">
                <a:latin typeface="Comic Sans MS" pitchFamily="66" charset="0"/>
              </a:rPr>
              <a:t>.  Special detector can be designed to study it indirectly.  It may be </a:t>
            </a:r>
            <a:r>
              <a:rPr lang="en-US" dirty="0" smtClean="0">
                <a:latin typeface="Comic Sans MS" pitchFamily="66" charset="0"/>
              </a:rPr>
              <a:t>a</a:t>
            </a:r>
            <a:r>
              <a:rPr lang="en-US" dirty="0" smtClean="0">
                <a:latin typeface="Comic Sans MS" pitchFamily="66" charset="0"/>
              </a:rPr>
              <a:t> </a:t>
            </a:r>
            <a:r>
              <a:rPr lang="en-US" dirty="0" smtClean="0">
                <a:latin typeface="Comic Sans MS" pitchFamily="66" charset="0"/>
              </a:rPr>
              <a:t>way out of the recent XENON100 upper limit.   </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110</a:t>
            </a:fld>
            <a:endParaRPr lang="en-US"/>
          </a:p>
        </p:txBody>
      </p:sp>
      <p:graphicFrame>
        <p:nvGraphicFramePr>
          <p:cNvPr id="7" name="Object 6"/>
          <p:cNvGraphicFramePr>
            <a:graphicFrameLocks noChangeAspect="1"/>
          </p:cNvGraphicFramePr>
          <p:nvPr/>
        </p:nvGraphicFramePr>
        <p:xfrm>
          <a:off x="4419600" y="3276600"/>
          <a:ext cx="1752600" cy="432148"/>
        </p:xfrm>
        <a:graphic>
          <a:graphicData uri="http://schemas.openxmlformats.org/presentationml/2006/ole">
            <p:oleObj spid="_x0000_s2131970" name="Equation" r:id="rId3" imgW="927000" imgH="228600" progId="Equation.3">
              <p:embed/>
            </p:oleObj>
          </a:graphicData>
        </a:graphic>
      </p:graphicFrame>
      <p:graphicFrame>
        <p:nvGraphicFramePr>
          <p:cNvPr id="8" name="Object 7"/>
          <p:cNvGraphicFramePr>
            <a:graphicFrameLocks noChangeAspect="1"/>
          </p:cNvGraphicFramePr>
          <p:nvPr/>
        </p:nvGraphicFramePr>
        <p:xfrm>
          <a:off x="3581400" y="2667000"/>
          <a:ext cx="976312" cy="341312"/>
        </p:xfrm>
        <a:graphic>
          <a:graphicData uri="http://schemas.openxmlformats.org/presentationml/2006/ole">
            <p:oleObj spid="_x0000_s2131971" name="Equation" r:id="rId4" imgW="507960" imgH="177480" progId="Equation.3">
              <p:embed/>
            </p:oleObj>
          </a:graphicData>
        </a:graphic>
      </p:graphicFrame>
      <p:sp>
        <p:nvSpPr>
          <p:cNvPr id="9" name="TextBox 8"/>
          <p:cNvSpPr txBox="1"/>
          <p:nvPr/>
        </p:nvSpPr>
        <p:spPr>
          <a:xfrm>
            <a:off x="7239000" y="381000"/>
            <a:ext cx="1372492" cy="369332"/>
          </a:xfrm>
          <a:prstGeom prst="rect">
            <a:avLst/>
          </a:prstGeom>
          <a:noFill/>
        </p:spPr>
        <p:txBody>
          <a:bodyPr wrap="none" rtlCol="0">
            <a:spAutoFit/>
          </a:bodyPr>
          <a:lstStyle/>
          <a:p>
            <a:r>
              <a:rPr lang="en-US" dirty="0" smtClean="0">
                <a:solidFill>
                  <a:srgbClr val="FF0000"/>
                </a:solidFill>
              </a:rPr>
              <a:t>3/28/2013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111</a:t>
            </a:fld>
            <a:endParaRPr lang="en-US"/>
          </a:p>
        </p:txBody>
      </p:sp>
      <p:sp>
        <p:nvSpPr>
          <p:cNvPr id="8" name="Rounded Rectangle 7"/>
          <p:cNvSpPr/>
          <p:nvPr/>
        </p:nvSpPr>
        <p:spPr>
          <a:xfrm>
            <a:off x="5562600" y="6400800"/>
            <a:ext cx="2057400" cy="381000"/>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TAUP2011</a:t>
            </a:r>
            <a:endParaRPr lang="en-US" sz="1600" dirty="0">
              <a:solidFill>
                <a:srgbClr val="002060"/>
              </a:solidFill>
            </a:endParaRPr>
          </a:p>
        </p:txBody>
      </p:sp>
      <p:sp>
        <p:nvSpPr>
          <p:cNvPr id="10" name="Down Arrow Callout 9"/>
          <p:cNvSpPr/>
          <p:nvPr/>
        </p:nvSpPr>
        <p:spPr>
          <a:xfrm>
            <a:off x="4114800" y="1981200"/>
            <a:ext cx="3886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studied in particle physics</a:t>
            </a:r>
            <a:endParaRPr lang="en-US" dirty="0"/>
          </a:p>
        </p:txBody>
      </p:sp>
      <p:sp>
        <p:nvSpPr>
          <p:cNvPr id="11" name="Left-Right Arrow Callout 10"/>
          <p:cNvSpPr/>
          <p:nvPr/>
        </p:nvSpPr>
        <p:spPr>
          <a:xfrm>
            <a:off x="3429000" y="5334000"/>
            <a:ext cx="45719" cy="45719"/>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457200" y="237067"/>
            <a:ext cx="8382000" cy="6239933"/>
          </a:xfrm>
          <a:prstGeom prst="rect">
            <a:avLst/>
          </a:prstGeom>
          <a:noFill/>
          <a:ln w="9525">
            <a:noFill/>
            <a:miter lim="800000"/>
            <a:headEnd/>
            <a:tailEnd/>
          </a:ln>
        </p:spPr>
      </p:pic>
      <p:sp>
        <p:nvSpPr>
          <p:cNvPr id="13" name="TextBox 12"/>
          <p:cNvSpPr txBox="1"/>
          <p:nvPr/>
        </p:nvSpPr>
        <p:spPr>
          <a:xfrm>
            <a:off x="5715000" y="681335"/>
            <a:ext cx="3200400" cy="461665"/>
          </a:xfrm>
          <a:prstGeom prst="rect">
            <a:avLst/>
          </a:prstGeom>
          <a:noFill/>
        </p:spPr>
        <p:txBody>
          <a:bodyPr wrap="square" rtlCol="0">
            <a:spAutoFit/>
          </a:bodyPr>
          <a:lstStyle/>
          <a:p>
            <a:r>
              <a:rPr lang="en-US" sz="2400" b="1" i="1" dirty="0" smtClean="0">
                <a:solidFill>
                  <a:schemeClr val="accent2"/>
                </a:solidFill>
              </a:rPr>
              <a:t>Number density </a:t>
            </a:r>
            <a:r>
              <a:rPr lang="en-US" sz="2400" b="1" i="1" dirty="0" err="1" smtClean="0">
                <a:solidFill>
                  <a:schemeClr val="accent2"/>
                </a:solidFill>
              </a:rPr>
              <a:t>vs</a:t>
            </a:r>
            <a:endParaRPr lang="en-US" sz="2400" b="1" i="1" dirty="0">
              <a:solidFill>
                <a:schemeClr val="accent2"/>
              </a:solidFill>
            </a:endParaRPr>
          </a:p>
        </p:txBody>
      </p:sp>
      <p:graphicFrame>
        <p:nvGraphicFramePr>
          <p:cNvPr id="14" name="Content Placeholder 13"/>
          <p:cNvGraphicFramePr>
            <a:graphicFrameLocks noChangeAspect="1"/>
          </p:cNvGraphicFramePr>
          <p:nvPr>
            <p:ph idx="1"/>
          </p:nvPr>
        </p:nvGraphicFramePr>
        <p:xfrm>
          <a:off x="8686800" y="685800"/>
          <a:ext cx="363726" cy="493711"/>
        </p:xfrm>
        <a:graphic>
          <a:graphicData uri="http://schemas.openxmlformats.org/presentationml/2006/ole">
            <p:oleObj spid="_x0000_s359425" name="Equation" r:id="rId5" imgW="177480" imgH="241200" progId="Equation.3">
              <p:embed/>
            </p:oleObj>
          </a:graphicData>
        </a:graphic>
      </p:graphicFrame>
      <p:sp>
        <p:nvSpPr>
          <p:cNvPr id="15" name="Down Arrow Callout 14"/>
          <p:cNvSpPr/>
          <p:nvPr/>
        </p:nvSpPr>
        <p:spPr>
          <a:xfrm>
            <a:off x="3276600" y="2057400"/>
            <a:ext cx="5410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readily studied in particle physics </a:t>
            </a:r>
            <a:r>
              <a:rPr lang="en-US" dirty="0" err="1" smtClean="0"/>
              <a:t>exps</a:t>
            </a:r>
            <a:r>
              <a:rPr lang="en-US" dirty="0" smtClean="0"/>
              <a:t>.</a:t>
            </a:r>
            <a:endParaRPr lang="en-US" dirty="0"/>
          </a:p>
        </p:txBody>
      </p:sp>
      <p:sp>
        <p:nvSpPr>
          <p:cNvPr id="16" name="Rounded Rectangle 15"/>
          <p:cNvSpPr/>
          <p:nvPr/>
        </p:nvSpPr>
        <p:spPr>
          <a:xfrm>
            <a:off x="2438400" y="5029200"/>
            <a:ext cx="5486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Difficult to study these very small &amp; huge cases.</a:t>
            </a:r>
            <a:endParaRPr lang="en-US" dirty="0"/>
          </a:p>
        </p:txBody>
      </p:sp>
      <p:sp>
        <p:nvSpPr>
          <p:cNvPr id="17" name="Bent-Up Arrow 16"/>
          <p:cNvSpPr/>
          <p:nvPr/>
        </p:nvSpPr>
        <p:spPr>
          <a:xfrm>
            <a:off x="7924800" y="4953000"/>
            <a:ext cx="304800" cy="3810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Up Arrow 17"/>
          <p:cNvSpPr/>
          <p:nvPr/>
        </p:nvSpPr>
        <p:spPr>
          <a:xfrm rot="10800000">
            <a:off x="2133601" y="5257800"/>
            <a:ext cx="304801" cy="304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04800"/>
            <a:ext cx="1752600" cy="523220"/>
          </a:xfrm>
          <a:prstGeom prst="rect">
            <a:avLst/>
          </a:prstGeom>
          <a:noFill/>
        </p:spPr>
        <p:txBody>
          <a:bodyPr wrap="square" rtlCol="0">
            <a:spAutoFit/>
          </a:bodyPr>
          <a:lstStyle/>
          <a:p>
            <a:r>
              <a:rPr lang="en-US" sz="2800" b="1" i="1" dirty="0" smtClean="0">
                <a:solidFill>
                  <a:srgbClr val="0070C0"/>
                </a:solidFill>
              </a:rPr>
              <a:t>Another</a:t>
            </a:r>
            <a:endParaRPr lang="en-US" sz="2800" b="1" i="1" dirty="0">
              <a:solidFill>
                <a:srgbClr val="0070C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600" dirty="0" smtClean="0"/>
              <a:t>Broader characterization</a:t>
            </a:r>
            <a:br>
              <a:rPr lang="en-US" sz="3600" dirty="0" smtClean="0"/>
            </a:br>
            <a:r>
              <a:rPr lang="en-US" sz="3600" dirty="0" smtClean="0"/>
              <a:t>Dark sector/Hidden section</a:t>
            </a:r>
            <a:endParaRPr lang="en-US" sz="3600" dirty="0"/>
          </a:p>
        </p:txBody>
      </p:sp>
      <p:sp>
        <p:nvSpPr>
          <p:cNvPr id="3" name="Content Placeholder 2"/>
          <p:cNvSpPr>
            <a:spLocks noGrp="1"/>
          </p:cNvSpPr>
          <p:nvPr>
            <p:ph idx="1"/>
          </p:nvPr>
        </p:nvSpPr>
        <p:spPr>
          <a:xfrm>
            <a:off x="228600" y="1219200"/>
            <a:ext cx="8458200" cy="5029200"/>
          </a:xfrm>
        </p:spPr>
        <p:txBody>
          <a:bodyPr>
            <a:normAutofit fontScale="92500" lnSpcReduction="10000"/>
          </a:bodyPr>
          <a:lstStyle/>
          <a:p>
            <a:r>
              <a:rPr lang="en-US" dirty="0" smtClean="0"/>
              <a:t>DM candidates discussed so far are traditional, related to the standard model, e.g. the dark energy and dark matter were proposed to have very simple properties just to argument the inadequacy of the baryon matter.</a:t>
            </a:r>
          </a:p>
          <a:p>
            <a:r>
              <a:rPr lang="en-US" dirty="0" smtClean="0"/>
              <a:t>But we have to confront the fact that broad experimental searches have turned up empty handed, while possible candidates are in the low mass region, and DM self-interaction maybe required,  </a:t>
            </a:r>
          </a:p>
          <a:p>
            <a:r>
              <a:rPr lang="en-US" dirty="0" smtClean="0"/>
              <a:t>So theoretical attentions have </a:t>
            </a:r>
          </a:p>
          <a:p>
            <a:pPr>
              <a:buNone/>
            </a:pPr>
            <a:r>
              <a:rPr lang="en-US" dirty="0" smtClean="0"/>
              <a:t>   turned to new schemes with </a:t>
            </a:r>
          </a:p>
          <a:p>
            <a:pPr>
              <a:buNone/>
            </a:pPr>
            <a:r>
              <a:rPr lang="en-US" dirty="0" smtClean="0"/>
              <a:t>   theories of very different </a:t>
            </a:r>
          </a:p>
          <a:p>
            <a:pPr>
              <a:buNone/>
            </a:pPr>
            <a:r>
              <a:rPr lang="en-US" dirty="0" smtClean="0"/>
              <a:t>   structures and easier to </a:t>
            </a:r>
          </a:p>
          <a:p>
            <a:pPr>
              <a:buNone/>
            </a:pPr>
            <a:r>
              <a:rPr lang="en-US" dirty="0" smtClean="0"/>
              <a:t>   build new models: Hidden sector.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112</a:t>
            </a:fld>
            <a:endParaRPr lang="en-US"/>
          </a:p>
        </p:txBody>
      </p:sp>
      <p:pic>
        <p:nvPicPr>
          <p:cNvPr id="4183042" name="Picture 2"/>
          <p:cNvPicPr>
            <a:picLocks noChangeAspect="1" noChangeArrowheads="1"/>
          </p:cNvPicPr>
          <p:nvPr/>
        </p:nvPicPr>
        <p:blipFill>
          <a:blip r:embed="rId2" cstate="print"/>
          <a:srcRect/>
          <a:stretch>
            <a:fillRect/>
          </a:stretch>
        </p:blipFill>
        <p:spPr bwMode="auto">
          <a:xfrm>
            <a:off x="5181600" y="4018280"/>
            <a:ext cx="3352800" cy="1849120"/>
          </a:xfrm>
          <a:prstGeom prst="rect">
            <a:avLst/>
          </a:prstGeom>
          <a:noFill/>
          <a:ln w="9525">
            <a:noFill/>
            <a:miter lim="800000"/>
            <a:headEnd/>
            <a:tailEnd/>
          </a:ln>
        </p:spPr>
      </p:pic>
      <p:sp>
        <p:nvSpPr>
          <p:cNvPr id="8" name="TextBox 7"/>
          <p:cNvSpPr txBox="1"/>
          <p:nvPr/>
        </p:nvSpPr>
        <p:spPr>
          <a:xfrm>
            <a:off x="5589248" y="5715000"/>
            <a:ext cx="2792752" cy="369332"/>
          </a:xfrm>
          <a:prstGeom prst="rect">
            <a:avLst/>
          </a:prstGeom>
          <a:noFill/>
        </p:spPr>
        <p:txBody>
          <a:bodyPr wrap="none" rtlCol="0">
            <a:spAutoFit/>
          </a:bodyPr>
          <a:lstStyle/>
          <a:p>
            <a:r>
              <a:rPr lang="en-US" b="1" dirty="0" smtClean="0">
                <a:solidFill>
                  <a:srgbClr val="00B0F0"/>
                </a:solidFill>
              </a:rPr>
              <a:t>SUSY as an illustration</a:t>
            </a:r>
            <a:endParaRPr lang="en-US" b="1" dirty="0">
              <a:solidFill>
                <a:srgbClr val="00B0F0"/>
              </a:solidFill>
            </a:endParaRPr>
          </a:p>
        </p:txBody>
      </p:sp>
      <p:sp>
        <p:nvSpPr>
          <p:cNvPr id="9" name="TextBox 8"/>
          <p:cNvSpPr txBox="1"/>
          <p:nvPr/>
        </p:nvSpPr>
        <p:spPr>
          <a:xfrm>
            <a:off x="5577840" y="6096000"/>
            <a:ext cx="2829621" cy="338554"/>
          </a:xfrm>
          <a:prstGeom prst="rect">
            <a:avLst/>
          </a:prstGeom>
          <a:noFill/>
        </p:spPr>
        <p:txBody>
          <a:bodyPr wrap="none" rtlCol="0">
            <a:spAutoFit/>
          </a:bodyPr>
          <a:lstStyle/>
          <a:p>
            <a:r>
              <a:rPr lang="en-US" sz="1600" b="1" dirty="0" err="1" smtClean="0"/>
              <a:t>Feng</a:t>
            </a:r>
            <a:r>
              <a:rPr lang="en-US" sz="1600" b="1" dirty="0" smtClean="0"/>
              <a:t> &amp; Kumar, 0803.4196</a:t>
            </a:r>
            <a:endParaRPr lang="en-US" sz="1600" b="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686800" cy="9144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solidFill>
                <a:srgbClr val="00B0F0"/>
              </a:solidFill>
            </a:endParaRPr>
          </a:p>
        </p:txBody>
      </p:sp>
      <p:sp>
        <p:nvSpPr>
          <p:cNvPr id="3" name="Content Placeholder 2"/>
          <p:cNvSpPr>
            <a:spLocks noGrp="1"/>
          </p:cNvSpPr>
          <p:nvPr>
            <p:ph idx="1"/>
          </p:nvPr>
        </p:nvSpPr>
        <p:spPr>
          <a:xfrm>
            <a:off x="152400" y="685800"/>
            <a:ext cx="8763000" cy="6172200"/>
          </a:xfrm>
        </p:spPr>
        <p:txBody>
          <a:bodyPr>
            <a:normAutofit fontScale="77500" lnSpcReduction="20000"/>
          </a:bodyPr>
          <a:lstStyle/>
          <a:p>
            <a:r>
              <a:rPr lang="en-US" sz="3100" dirty="0" smtClean="0"/>
              <a:t>Presently the literature is confusing. The terms </a:t>
            </a:r>
            <a:r>
              <a:rPr lang="en-US" sz="3100" i="1" dirty="0" smtClean="0"/>
              <a:t>dark sector</a:t>
            </a:r>
            <a:r>
              <a:rPr lang="en-US" sz="3100" dirty="0" smtClean="0"/>
              <a:t>, </a:t>
            </a:r>
            <a:r>
              <a:rPr lang="en-US" sz="3100" i="1" dirty="0" smtClean="0"/>
              <a:t>hidden sector</a:t>
            </a:r>
            <a:r>
              <a:rPr lang="en-US" sz="3100" dirty="0" smtClean="0"/>
              <a:t>, and even </a:t>
            </a:r>
            <a:r>
              <a:rPr lang="en-US" sz="3100" i="1" dirty="0" smtClean="0"/>
              <a:t>secluded sector </a:t>
            </a:r>
            <a:r>
              <a:rPr lang="en-US" sz="3100" dirty="0" smtClean="0"/>
              <a:t>have been used sometime for the same object. My inclination to settle the terminology </a:t>
            </a:r>
            <a:r>
              <a:rPr lang="en-US" sz="3100" dirty="0" smtClean="0"/>
              <a:t>as follows:</a:t>
            </a:r>
            <a:endParaRPr lang="en-US" sz="3100" dirty="0" smtClean="0">
              <a:latin typeface="Comic Sans MS" pitchFamily="66" charset="0"/>
            </a:endParaRPr>
          </a:p>
          <a:p>
            <a:r>
              <a:rPr lang="en-US" sz="3100" dirty="0" smtClean="0">
                <a:latin typeface="Comic Sans MS" pitchFamily="66" charset="0"/>
              </a:rPr>
              <a:t>First a question: Why the dark section </a:t>
            </a:r>
            <a:r>
              <a:rPr lang="en-US" sz="3100" dirty="0" smtClean="0">
                <a:latin typeface="Comic Sans MS" pitchFamily="66" charset="0"/>
              </a:rPr>
              <a:t>has to be </a:t>
            </a:r>
            <a:r>
              <a:rPr lang="en-US" sz="3100" dirty="0" smtClean="0">
                <a:latin typeface="Comic Sans MS" pitchFamily="66" charset="0"/>
              </a:rPr>
              <a:t>so simple if 5% is already being so </a:t>
            </a:r>
            <a:r>
              <a:rPr lang="en-US" sz="3100" dirty="0" smtClean="0">
                <a:latin typeface="Comic Sans MS" pitchFamily="66" charset="0"/>
              </a:rPr>
              <a:t>complicated?</a:t>
            </a:r>
            <a:r>
              <a:rPr lang="en-US" sz="3100" dirty="0" smtClean="0"/>
              <a:t> </a:t>
            </a:r>
            <a:r>
              <a:rPr lang="en-US" sz="3100" dirty="0" smtClean="0"/>
              <a:t>So the dark sector can be very complicated too. </a:t>
            </a:r>
            <a:r>
              <a:rPr lang="en-US" sz="3100" dirty="0" smtClean="0">
                <a:latin typeface="Comic Sans MS" pitchFamily="66" charset="0"/>
              </a:rPr>
              <a:t>A whole </a:t>
            </a:r>
            <a:r>
              <a:rPr lang="en-US" sz="3100" dirty="0" smtClean="0">
                <a:latin typeface="Comic Sans MS" pitchFamily="66" charset="0"/>
              </a:rPr>
              <a:t>elaborated </a:t>
            </a:r>
            <a:r>
              <a:rPr lang="en-US" sz="3100" dirty="0" smtClean="0">
                <a:latin typeface="Comic Sans MS" pitchFamily="66" charset="0"/>
              </a:rPr>
              <a:t>new physical sector of dark particles may exit. </a:t>
            </a:r>
          </a:p>
          <a:p>
            <a:r>
              <a:rPr lang="en-US" sz="3100" dirty="0" smtClean="0"/>
              <a:t>Hidden sector: Hidden sector is generally used in particle physics to refer to the existence of hidden gauge symmetries that complement the gauge symmetry of the Standard model. So the dark sector consists of the hidden sector, plus g</a:t>
            </a:r>
            <a:r>
              <a:rPr lang="en-US" sz="3100" dirty="0" smtClean="0">
                <a:latin typeface="Comic Sans MS" pitchFamily="66" charset="0"/>
              </a:rPr>
              <a:t>ravity and maybe a fifth (weak) force which as portals to connect the two sectors. </a:t>
            </a:r>
            <a:r>
              <a:rPr lang="en-US" sz="3100" dirty="0" smtClean="0"/>
              <a:t>Hidden sector which may be a complete physical theory by </a:t>
            </a:r>
            <a:r>
              <a:rPr lang="en-US" sz="3100" dirty="0" smtClean="0"/>
              <a:t>itself </a:t>
            </a:r>
            <a:r>
              <a:rPr lang="en-US" sz="3100" dirty="0" smtClean="0"/>
              <a:t>form a realization of dark sector.</a:t>
            </a:r>
          </a:p>
          <a:p>
            <a:r>
              <a:rPr lang="en-US" sz="3100" dirty="0" smtClean="0"/>
              <a:t>So t</a:t>
            </a:r>
            <a:r>
              <a:rPr lang="en-US" sz="3100" dirty="0" smtClean="0">
                <a:latin typeface="Comic Sans MS" pitchFamily="66" charset="0"/>
              </a:rPr>
              <a:t>he physical world consists of parallel sectors, our sector and the hidden  sector connected by the portal. </a:t>
            </a:r>
          </a:p>
          <a:p>
            <a:endParaRPr lang="en-US" sz="3100" dirty="0" smtClean="0"/>
          </a:p>
          <a:p>
            <a:endParaRPr lang="en-US" sz="3100" dirty="0" smtClean="0">
              <a:latin typeface="Comic Sans MS" pitchFamily="66" charset="0"/>
            </a:endParaRPr>
          </a:p>
          <a:p>
            <a:endParaRPr lang="en-US" sz="3100" dirty="0" smtClean="0">
              <a:latin typeface="Comic Sans MS" pitchFamily="66" charset="0"/>
            </a:endParaRP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113</a:t>
            </a:fld>
            <a:endParaRPr lang="en-US"/>
          </a:p>
        </p:txBody>
      </p:sp>
      <p:sp>
        <p:nvSpPr>
          <p:cNvPr id="7" name="Rectangle 6"/>
          <p:cNvSpPr/>
          <p:nvPr/>
        </p:nvSpPr>
        <p:spPr>
          <a:xfrm>
            <a:off x="1447800" y="76200"/>
            <a:ext cx="6324600" cy="646331"/>
          </a:xfrm>
          <a:prstGeom prst="rect">
            <a:avLst/>
          </a:prstGeom>
        </p:spPr>
        <p:txBody>
          <a:bodyPr wrap="square">
            <a:spAutoFit/>
          </a:bodyPr>
          <a:lstStyle/>
          <a:p>
            <a:r>
              <a:rPr lang="en-US" sz="3600" dirty="0" smtClean="0"/>
              <a:t>Hidden sector/Dark sector</a:t>
            </a:r>
            <a:endParaRPr lang="en-US" sz="36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algn="ctr"/>
            <a:r>
              <a:rPr lang="en-US" sz="4000" dirty="0" smtClean="0"/>
              <a:t>Some models </a:t>
            </a:r>
            <a:endParaRPr lang="en-US" sz="4000" dirty="0"/>
          </a:p>
        </p:txBody>
      </p:sp>
      <p:sp>
        <p:nvSpPr>
          <p:cNvPr id="3" name="Content Placeholder 2"/>
          <p:cNvSpPr>
            <a:spLocks noGrp="1"/>
          </p:cNvSpPr>
          <p:nvPr>
            <p:ph idx="1"/>
          </p:nvPr>
        </p:nvSpPr>
        <p:spPr>
          <a:xfrm>
            <a:off x="304800" y="990600"/>
            <a:ext cx="8534400" cy="5867400"/>
          </a:xfrm>
        </p:spPr>
        <p:txBody>
          <a:bodyPr>
            <a:normAutofit/>
          </a:bodyPr>
          <a:lstStyle/>
          <a:p>
            <a:r>
              <a:rPr lang="en-US" sz="2800" dirty="0" err="1" smtClean="0"/>
              <a:t>WIMPless</a:t>
            </a:r>
            <a:r>
              <a:rPr lang="en-US" sz="2800" dirty="0" smtClean="0"/>
              <a:t> DM: Examples of hidden sector theory, models emerging from SUSY breaking. The DM is composed of particles having correct thermal relic density, not restricted to weak scaled masses in the absence of WIMPs, ranging from 10 </a:t>
            </a:r>
            <a:r>
              <a:rPr lang="en-US" sz="2800" dirty="0" err="1" smtClean="0"/>
              <a:t>MeV</a:t>
            </a:r>
            <a:r>
              <a:rPr lang="en-US" sz="2800" dirty="0" smtClean="0"/>
              <a:t> to 10 </a:t>
            </a:r>
            <a:r>
              <a:rPr lang="en-US" sz="2800" dirty="0" err="1" smtClean="0"/>
              <a:t>TeV</a:t>
            </a:r>
            <a:r>
              <a:rPr lang="en-US" sz="2800" dirty="0" smtClean="0"/>
              <a:t>. </a:t>
            </a:r>
          </a:p>
          <a:p>
            <a:r>
              <a:rPr lang="en-US" sz="2800" dirty="0" smtClean="0"/>
              <a:t>Dark photon: A new U(1) gauge field (      ).  In the general form, dark photon can be </a:t>
            </a:r>
            <a:r>
              <a:rPr lang="en-US" sz="2800" dirty="0" err="1" smtClean="0"/>
              <a:t>massless</a:t>
            </a:r>
            <a:r>
              <a:rPr lang="en-US" sz="2800" dirty="0" smtClean="0"/>
              <a:t> or massive. It may couple to the standard model hypercharge (     ) by kinematic mixing           and hence experimentally detectable.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114</a:t>
            </a:fld>
            <a:endParaRPr lang="en-US"/>
          </a:p>
        </p:txBody>
      </p:sp>
      <p:graphicFrame>
        <p:nvGraphicFramePr>
          <p:cNvPr id="7" name="Object 6"/>
          <p:cNvGraphicFramePr>
            <a:graphicFrameLocks noChangeAspect="1"/>
          </p:cNvGraphicFramePr>
          <p:nvPr/>
        </p:nvGraphicFramePr>
        <p:xfrm>
          <a:off x="7086600" y="4526280"/>
          <a:ext cx="1143000" cy="617838"/>
        </p:xfrm>
        <a:graphic>
          <a:graphicData uri="http://schemas.openxmlformats.org/presentationml/2006/ole">
            <p:oleObj spid="_x0000_s4978689" name="Equation" r:id="rId3" imgW="469800" imgH="253800" progId="Equation.DSMT4">
              <p:embed/>
            </p:oleObj>
          </a:graphicData>
        </a:graphic>
      </p:graphicFrame>
      <p:graphicFrame>
        <p:nvGraphicFramePr>
          <p:cNvPr id="8" name="Object 7"/>
          <p:cNvGraphicFramePr>
            <a:graphicFrameLocks noChangeAspect="1"/>
          </p:cNvGraphicFramePr>
          <p:nvPr/>
        </p:nvGraphicFramePr>
        <p:xfrm>
          <a:off x="6934200" y="3740150"/>
          <a:ext cx="527050" cy="527050"/>
        </p:xfrm>
        <a:graphic>
          <a:graphicData uri="http://schemas.openxmlformats.org/presentationml/2006/ole">
            <p:oleObj spid="_x0000_s4978690" name="Equation" r:id="rId4" imgW="241200" imgH="241200" progId="Equation.DSMT4">
              <p:embed/>
            </p:oleObj>
          </a:graphicData>
        </a:graphic>
      </p:graphicFrame>
      <p:graphicFrame>
        <p:nvGraphicFramePr>
          <p:cNvPr id="9" name="Object 8"/>
          <p:cNvGraphicFramePr>
            <a:graphicFrameLocks noChangeAspect="1"/>
          </p:cNvGraphicFramePr>
          <p:nvPr/>
        </p:nvGraphicFramePr>
        <p:xfrm>
          <a:off x="2971800" y="4975860"/>
          <a:ext cx="537411" cy="510540"/>
        </p:xfrm>
        <a:graphic>
          <a:graphicData uri="http://schemas.openxmlformats.org/presentationml/2006/ole">
            <p:oleObj spid="_x0000_s4978691" name="Equation" r:id="rId5" imgW="253800" imgH="241200" progId="Equation.DSMT4">
              <p:embed/>
            </p:oleObj>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sz="4400" dirty="0" smtClean="0"/>
              <a:t>Some more examples</a:t>
            </a:r>
            <a:r>
              <a:rPr lang="en-US" dirty="0" smtClean="0"/>
              <a:t/>
            </a:r>
            <a:br>
              <a:rPr lang="en-US" dirty="0" smtClean="0"/>
            </a:br>
            <a:r>
              <a:rPr lang="en-US" sz="3300" dirty="0" smtClean="0"/>
              <a:t>M. Graham, SLAC SS 2012</a:t>
            </a:r>
            <a:endParaRPr lang="en-US" sz="33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115</a:t>
            </a:fld>
            <a:endParaRPr lang="en-US"/>
          </a:p>
        </p:txBody>
      </p:sp>
      <p:pic>
        <p:nvPicPr>
          <p:cNvPr id="5102594" name="Picture 2"/>
          <p:cNvPicPr>
            <a:picLocks noChangeAspect="1" noChangeArrowheads="1"/>
          </p:cNvPicPr>
          <p:nvPr/>
        </p:nvPicPr>
        <p:blipFill>
          <a:blip r:embed="rId2" cstate="print"/>
          <a:srcRect/>
          <a:stretch>
            <a:fillRect/>
          </a:stretch>
        </p:blipFill>
        <p:spPr bwMode="auto">
          <a:xfrm>
            <a:off x="533400" y="1676400"/>
            <a:ext cx="8077200" cy="46505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pPr algn="ctr"/>
            <a:r>
              <a:rPr lang="en-US" sz="4000" dirty="0" smtClean="0"/>
              <a:t>SIDM/SIMP</a:t>
            </a:r>
            <a:endParaRPr lang="en-US" sz="4000" dirty="0"/>
          </a:p>
        </p:txBody>
      </p:sp>
      <p:sp>
        <p:nvSpPr>
          <p:cNvPr id="3" name="Content Placeholder 2"/>
          <p:cNvSpPr>
            <a:spLocks noGrp="1"/>
          </p:cNvSpPr>
          <p:nvPr>
            <p:ph idx="1"/>
          </p:nvPr>
        </p:nvSpPr>
        <p:spPr>
          <a:xfrm>
            <a:off x="304800" y="1219200"/>
            <a:ext cx="8382000" cy="5029200"/>
          </a:xfrm>
        </p:spPr>
        <p:txBody>
          <a:bodyPr/>
          <a:lstStyle/>
          <a:p>
            <a:r>
              <a:rPr lang="en-US" dirty="0" smtClean="0"/>
              <a:t>SIDM/SIMP stands for strongly interacting dark matter.  Motivated by the observational evidence that from quartet galaxy collision </a:t>
            </a:r>
            <a:r>
              <a:rPr lang="en-US" dirty="0" smtClean="0"/>
              <a:t>which </a:t>
            </a:r>
            <a:r>
              <a:rPr lang="en-US" dirty="0" smtClean="0"/>
              <a:t>set a lower bound for the cross section of dark matter self-interaction. The dark sector has very little interaction with the visible sector. </a:t>
            </a:r>
            <a:r>
              <a:rPr lang="en-US" dirty="0" smtClean="0"/>
              <a:t>To </a:t>
            </a:r>
            <a:r>
              <a:rPr lang="en-US" dirty="0" smtClean="0"/>
              <a:t>freeze out to the desirable dark matter density, the 3 -&gt; 2 scattering is used to reduce the particle number to the asymptotic value, equivalent to the WIMP miracle.  There is a hidden sector in this type of </a:t>
            </a:r>
            <a:r>
              <a:rPr lang="en-US" dirty="0" smtClean="0"/>
              <a:t>theories (arXiv:1411.3727).</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44562"/>
          </a:xfrm>
        </p:spPr>
        <p:txBody>
          <a:bodyPr>
            <a:noAutofit/>
          </a:bodyPr>
          <a:lstStyle/>
          <a:p>
            <a:r>
              <a:rPr lang="en-US" sz="3200" dirty="0" smtClean="0">
                <a:latin typeface="Comic Sans MS" pitchFamily="66" charset="0"/>
              </a:rPr>
              <a:t>IV.D </a:t>
            </a:r>
            <a:r>
              <a:rPr lang="en-US" sz="3200" dirty="0" smtClean="0">
                <a:solidFill>
                  <a:schemeClr val="tx2"/>
                </a:solidFill>
                <a:latin typeface="Comic Sans MS" pitchFamily="66" charset="0"/>
              </a:rPr>
              <a:t> Summary of dark matter candidates </a:t>
            </a:r>
            <a:r>
              <a:rPr lang="en-US" sz="3200" dirty="0" smtClean="0">
                <a:latin typeface="Comic Sans MS" pitchFamily="66" charset="0"/>
              </a:rPr>
              <a:t/>
            </a:r>
            <a:br>
              <a:rPr lang="en-US" sz="3200" dirty="0" smtClean="0">
                <a:latin typeface="Comic Sans MS" pitchFamily="66" charset="0"/>
              </a:rPr>
            </a:br>
            <a:r>
              <a:rPr lang="en-US" sz="2700" dirty="0" smtClean="0">
                <a:latin typeface="Comic Sans MS" pitchFamily="66" charset="0"/>
              </a:rPr>
              <a:t>physical problems they address to &amp; their detection</a:t>
            </a:r>
            <a:endParaRPr lang="en-US" sz="2700" dirty="0">
              <a:latin typeface="Comic Sans MS" pitchFamily="66" charset="0"/>
            </a:endParaRPr>
          </a:p>
        </p:txBody>
      </p:sp>
      <p:graphicFrame>
        <p:nvGraphicFramePr>
          <p:cNvPr id="8" name="Content Placeholder 7"/>
          <p:cNvGraphicFramePr>
            <a:graphicFrameLocks noGrp="1"/>
          </p:cNvGraphicFramePr>
          <p:nvPr>
            <p:ph idx="1"/>
          </p:nvPr>
        </p:nvGraphicFramePr>
        <p:xfrm>
          <a:off x="5715000" y="4114800"/>
          <a:ext cx="1041400" cy="73152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28956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2895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117</a:t>
            </a:fld>
            <a:endParaRPr lang="en-US"/>
          </a:p>
        </p:txBody>
      </p:sp>
      <p:pic>
        <p:nvPicPr>
          <p:cNvPr id="22530" name="Picture 2"/>
          <p:cNvPicPr>
            <a:picLocks noChangeAspect="1" noChangeArrowheads="1"/>
          </p:cNvPicPr>
          <p:nvPr/>
        </p:nvPicPr>
        <p:blipFill>
          <a:blip r:embed="rId3" cstate="print"/>
          <a:srcRect/>
          <a:stretch>
            <a:fillRect/>
          </a:stretch>
        </p:blipFill>
        <p:spPr bwMode="auto">
          <a:xfrm>
            <a:off x="1066800" y="1143000"/>
            <a:ext cx="7086600" cy="5253569"/>
          </a:xfrm>
          <a:prstGeom prst="rect">
            <a:avLst/>
          </a:prstGeom>
          <a:noFill/>
          <a:ln w="9525">
            <a:noFill/>
            <a:miter lim="800000"/>
            <a:headEnd/>
            <a:tailEnd/>
          </a:ln>
        </p:spPr>
      </p:pic>
      <p:sp>
        <p:nvSpPr>
          <p:cNvPr id="9" name="Rounded Rectangle 8"/>
          <p:cNvSpPr/>
          <p:nvPr/>
        </p:nvSpPr>
        <p:spPr>
          <a:xfrm>
            <a:off x="6248400" y="5791200"/>
            <a:ext cx="274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Jonathan </a:t>
            </a:r>
            <a:r>
              <a:rPr lang="en-US" dirty="0" err="1" smtClean="0"/>
              <a:t>Feng</a:t>
            </a:r>
            <a:endParaRPr lang="en-US" dirty="0" smtClean="0"/>
          </a:p>
          <a:p>
            <a:pPr algn="ctr"/>
            <a:r>
              <a:rPr lang="en-US" dirty="0" smtClean="0"/>
              <a:t>ARA  48 (2010) 495</a:t>
            </a:r>
            <a:endParaRPr lang="en-US" dirty="0"/>
          </a:p>
        </p:txBody>
      </p:sp>
      <p:sp>
        <p:nvSpPr>
          <p:cNvPr id="10" name="Rounded Rectangle 9"/>
          <p:cNvSpPr/>
          <p:nvPr/>
        </p:nvSpPr>
        <p:spPr>
          <a:xfrm>
            <a:off x="8153400" y="1981200"/>
            <a:ext cx="914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New phy</a:t>
            </a:r>
            <a:r>
              <a:rPr lang="en-US" sz="1400" dirty="0" smtClean="0">
                <a:latin typeface="Comic Sans MS" pitchFamily="66" charset="0"/>
              </a:rPr>
              <a:t>sics</a:t>
            </a:r>
            <a:r>
              <a:rPr lang="en-US" sz="1400" dirty="0" smtClean="0"/>
              <a:t> flavor problem</a:t>
            </a:r>
            <a:endParaRPr lang="en-US" sz="1400" dirty="0"/>
          </a:p>
        </p:txBody>
      </p:sp>
      <p:cxnSp>
        <p:nvCxnSpPr>
          <p:cNvPr id="12" name="Straight Arrow Connector 11"/>
          <p:cNvCxnSpPr>
            <a:endCxn id="10" idx="1"/>
          </p:cNvCxnSpPr>
          <p:nvPr/>
        </p:nvCxnSpPr>
        <p:spPr>
          <a:xfrm>
            <a:off x="5943600" y="2209800"/>
            <a:ext cx="22098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105835"/>
            <a:ext cx="4572000" cy="646331"/>
          </a:xfrm>
          <a:prstGeom prst="rect">
            <a:avLst/>
          </a:prstGeom>
        </p:spPr>
        <p:txBody>
          <a:bodyPr>
            <a:spAutoFit/>
          </a:bodyPr>
          <a:lstStyle/>
          <a:p>
            <a:r>
              <a:rPr lang="en-US" dirty="0" smtClean="0">
                <a:latin typeface="Comic Sans MS" pitchFamily="66" charset="0"/>
              </a:rPr>
              <a:t>, if the macroscopic and microscopic theories are closely related. </a:t>
            </a:r>
            <a:endParaRPr lang="en-US" dirty="0"/>
          </a:p>
        </p:txBody>
      </p:sp>
      <p:sp>
        <p:nvSpPr>
          <p:cNvPr id="15" name="Rounded Rectangle 14"/>
          <p:cNvSpPr/>
          <p:nvPr/>
        </p:nvSpPr>
        <p:spPr>
          <a:xfrm>
            <a:off x="0" y="1828800"/>
            <a:ext cx="1066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Gauge hierarchy problem</a:t>
            </a:r>
            <a:endParaRPr lang="en-US" sz="1400" dirty="0"/>
          </a:p>
        </p:txBody>
      </p:sp>
      <p:cxnSp>
        <p:nvCxnSpPr>
          <p:cNvPr id="17" name="Straight Arrow Connector 16"/>
          <p:cNvCxnSpPr/>
          <p:nvPr/>
        </p:nvCxnSpPr>
        <p:spPr>
          <a:xfrm flipV="1">
            <a:off x="1066800" y="2057400"/>
            <a:ext cx="1447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676400"/>
          </a:xfrm>
        </p:spPr>
        <p:txBody>
          <a:bodyPr>
            <a:noAutofit/>
          </a:bodyPr>
          <a:lstStyle/>
          <a:p>
            <a:r>
              <a:rPr lang="en-US" sz="3600" dirty="0" smtClean="0">
                <a:latin typeface="Comic Sans MS" pitchFamily="66" charset="0"/>
              </a:rPr>
              <a:t>IV.E Summary of mass and cross section ranges of DM candidates</a:t>
            </a:r>
            <a:br>
              <a:rPr lang="en-US" sz="3600" dirty="0" smtClean="0">
                <a:latin typeface="Comic Sans MS" pitchFamily="66" charset="0"/>
              </a:rPr>
            </a:br>
            <a:r>
              <a:rPr lang="en-US" sz="2800" dirty="0" smtClean="0">
                <a:latin typeface="Comic Sans MS" pitchFamily="66" charset="0"/>
              </a:rPr>
              <a:t>Estimates by Different authors are not the same. </a:t>
            </a:r>
            <a:endParaRPr lang="en-US" sz="3600" dirty="0">
              <a:latin typeface="Comic Sans MS" pitchFamily="66" charset="0"/>
            </a:endParaRPr>
          </a:p>
        </p:txBody>
      </p:sp>
      <p:sp>
        <p:nvSpPr>
          <p:cNvPr id="3" name="Content Placeholder 2"/>
          <p:cNvSpPr>
            <a:spLocks noGrp="1"/>
          </p:cNvSpPr>
          <p:nvPr>
            <p:ph idx="1"/>
          </p:nvPr>
        </p:nvSpPr>
        <p:spPr>
          <a:xfrm>
            <a:off x="4724400" y="2057400"/>
            <a:ext cx="2895600" cy="2971800"/>
          </a:xfrm>
        </p:spPr>
        <p:txBody>
          <a:bodyPr/>
          <a:lstStyle/>
          <a:p>
            <a:pPr lvl="3"/>
            <a:endParaRPr lang="en-US" dirty="0"/>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118</a:t>
            </a:fld>
            <a:endParaRPr lang="en-US" dirty="0"/>
          </a:p>
        </p:txBody>
      </p:sp>
      <p:pic>
        <p:nvPicPr>
          <p:cNvPr id="23555" name="Picture 3" descr="C:\Users\Bing-Lin Young\Documents\A-My Documents\Research\Cosmology\DarkMatter\MyTalk\Talk[Draft]\Fig[Draft]\WIMPsRange[c].png"/>
          <p:cNvPicPr>
            <a:picLocks noChangeAspect="1" noChangeArrowheads="1"/>
          </p:cNvPicPr>
          <p:nvPr/>
        </p:nvPicPr>
        <p:blipFill>
          <a:blip r:embed="rId2" cstate="print"/>
          <a:srcRect/>
          <a:stretch>
            <a:fillRect/>
          </a:stretch>
        </p:blipFill>
        <p:spPr bwMode="auto">
          <a:xfrm>
            <a:off x="76200" y="1830899"/>
            <a:ext cx="4777741" cy="4646101"/>
          </a:xfrm>
          <a:prstGeom prst="rect">
            <a:avLst/>
          </a:prstGeom>
          <a:noFill/>
        </p:spPr>
      </p:pic>
      <p:pic>
        <p:nvPicPr>
          <p:cNvPr id="23556" name="Picture 4" descr="C:\Users\Bing-Lin Young\Documents\A-My Documents\Research\Cosmology\DarkMatter\MyTalk\Talk[Draft]\Fig[Draft]\DMcandidates.png"/>
          <p:cNvPicPr>
            <a:picLocks noChangeAspect="1" noChangeArrowheads="1"/>
          </p:cNvPicPr>
          <p:nvPr/>
        </p:nvPicPr>
        <p:blipFill>
          <a:blip r:embed="rId3" cstate="print"/>
          <a:srcRect/>
          <a:stretch>
            <a:fillRect/>
          </a:stretch>
        </p:blipFill>
        <p:spPr bwMode="auto">
          <a:xfrm>
            <a:off x="4521200" y="1981200"/>
            <a:ext cx="4089400" cy="4191000"/>
          </a:xfrm>
          <a:prstGeom prst="rect">
            <a:avLst/>
          </a:prstGeom>
          <a:noFill/>
        </p:spPr>
      </p:pic>
      <p:sp>
        <p:nvSpPr>
          <p:cNvPr id="9" name="Rounded Rectangle 8"/>
          <p:cNvSpPr/>
          <p:nvPr/>
        </p:nvSpPr>
        <p:spPr>
          <a:xfrm>
            <a:off x="3048000" y="6096000"/>
            <a:ext cx="1447800" cy="3810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Roszkowski</a:t>
            </a:r>
            <a:endParaRPr lang="en-US" dirty="0"/>
          </a:p>
        </p:txBody>
      </p:sp>
      <p:sp>
        <p:nvSpPr>
          <p:cNvPr id="10" name="Rounded Rectangle 9"/>
          <p:cNvSpPr/>
          <p:nvPr/>
        </p:nvSpPr>
        <p:spPr>
          <a:xfrm>
            <a:off x="7391400" y="6096000"/>
            <a:ext cx="1295400" cy="3810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 Park</a:t>
            </a:r>
            <a:endParaRPr lang="en-US" dirty="0"/>
          </a:p>
        </p:txBody>
      </p:sp>
      <p:sp>
        <p:nvSpPr>
          <p:cNvPr id="11" name="Rounded Rectangle 10"/>
          <p:cNvSpPr/>
          <p:nvPr/>
        </p:nvSpPr>
        <p:spPr>
          <a:xfrm>
            <a:off x="5029200" y="601980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WIMPs</a:t>
            </a:r>
            <a:endParaRPr lang="en-US" dirty="0"/>
          </a:p>
        </p:txBody>
      </p:sp>
      <p:cxnSp>
        <p:nvCxnSpPr>
          <p:cNvPr id="13" name="Straight Arrow Connector 12"/>
          <p:cNvCxnSpPr>
            <a:stCxn id="11" idx="0"/>
          </p:cNvCxnSpPr>
          <p:nvPr/>
        </p:nvCxnSpPr>
        <p:spPr>
          <a:xfrm flipV="1">
            <a:off x="5600700" y="4114800"/>
            <a:ext cx="1790700" cy="190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895600" y="3352800"/>
            <a:ext cx="2667000" cy="2667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609600"/>
          </a:xfrm>
        </p:spPr>
        <p:txBody>
          <a:bodyPr>
            <a:noAutofit/>
          </a:bodyPr>
          <a:lstStyle/>
          <a:p>
            <a:r>
              <a:rPr lang="en-US" sz="4400" dirty="0" smtClean="0"/>
              <a:t>A newer plot</a:t>
            </a:r>
            <a:endParaRPr lang="en-US" sz="4400" dirty="0"/>
          </a:p>
        </p:txBody>
      </p:sp>
      <p:sp>
        <p:nvSpPr>
          <p:cNvPr id="3" name="Content Placeholder 2"/>
          <p:cNvSpPr>
            <a:spLocks noGrp="1"/>
          </p:cNvSpPr>
          <p:nvPr>
            <p:ph idx="1"/>
          </p:nvPr>
        </p:nvSpPr>
        <p:spPr>
          <a:xfrm>
            <a:off x="5410200" y="1325880"/>
            <a:ext cx="3505200" cy="4389120"/>
          </a:xfrm>
        </p:spPr>
        <p:txBody>
          <a:bodyPr/>
          <a:lstStyle/>
          <a:p>
            <a:r>
              <a:rPr lang="en-US" dirty="0" smtClean="0"/>
              <a:t>ADM: Asymmetric Dark Matter</a:t>
            </a:r>
          </a:p>
          <a:p>
            <a:endParaRPr lang="en-US" dirty="0" smtClean="0"/>
          </a:p>
          <a:p>
            <a:pPr>
              <a:buNone/>
            </a:pPr>
            <a:r>
              <a:rPr lang="en-US" dirty="0" smtClean="0"/>
              <a:t>   to tie with the </a:t>
            </a:r>
            <a:r>
              <a:rPr lang="en-US" dirty="0" smtClean="0"/>
              <a:t>baryon asymmetry.</a:t>
            </a:r>
            <a:endParaRPr lang="en-US" dirty="0" smtClean="0"/>
          </a:p>
          <a:p>
            <a:r>
              <a:rPr lang="en-US" dirty="0" smtClean="0"/>
              <a:t>SIMP: Strongly Interacting Massive Particles,</a:t>
            </a:r>
          </a:p>
          <a:p>
            <a:r>
              <a:rPr lang="en-US" dirty="0" smtClean="0"/>
              <a:t> Both have their  own miracles. </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119</a:t>
            </a:fld>
            <a:endParaRPr lang="en-US"/>
          </a:p>
        </p:txBody>
      </p:sp>
      <p:pic>
        <p:nvPicPr>
          <p:cNvPr id="3468290" name="Picture 2" descr="C:\Users\Bing-Lin Young\Documents\A-My Documents\Research\Cosmology\DarkMatter\[0]MyNotes\[0]Notes&amp;Talk[Draft]\Fig[Draft]\[0]MassCrossSec.png"/>
          <p:cNvPicPr>
            <a:picLocks noChangeAspect="1" noChangeArrowheads="1"/>
          </p:cNvPicPr>
          <p:nvPr/>
        </p:nvPicPr>
        <p:blipFill>
          <a:blip r:embed="rId3" cstate="print"/>
          <a:srcRect/>
          <a:stretch>
            <a:fillRect/>
          </a:stretch>
        </p:blipFill>
        <p:spPr bwMode="auto">
          <a:xfrm>
            <a:off x="99580" y="914400"/>
            <a:ext cx="5040345" cy="5410200"/>
          </a:xfrm>
          <a:prstGeom prst="rect">
            <a:avLst/>
          </a:prstGeom>
          <a:noFill/>
        </p:spPr>
      </p:pic>
      <p:graphicFrame>
        <p:nvGraphicFramePr>
          <p:cNvPr id="8" name="Object 7"/>
          <p:cNvGraphicFramePr>
            <a:graphicFrameLocks noChangeAspect="1"/>
          </p:cNvGraphicFramePr>
          <p:nvPr/>
        </p:nvGraphicFramePr>
        <p:xfrm>
          <a:off x="6096000" y="2209800"/>
          <a:ext cx="1089660" cy="495300"/>
        </p:xfrm>
        <a:graphic>
          <a:graphicData uri="http://schemas.openxmlformats.org/presentationml/2006/ole">
            <p:oleObj spid="_x0000_s3468291" name="Equation" r:id="rId4" imgW="419040" imgH="190440" progId="Equation.DSMT4">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a:xfrm>
            <a:off x="2590800" y="6340475"/>
            <a:ext cx="3352800" cy="365125"/>
          </a:xfrm>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6" name="Title 5"/>
          <p:cNvSpPr>
            <a:spLocks noGrp="1"/>
          </p:cNvSpPr>
          <p:nvPr>
            <p:ph type="title"/>
          </p:nvPr>
        </p:nvSpPr>
        <p:spPr>
          <a:xfrm>
            <a:off x="457200" y="152400"/>
            <a:ext cx="8229600" cy="762000"/>
          </a:xfrm>
        </p:spPr>
        <p:txBody>
          <a:bodyPr>
            <a:noAutofit/>
          </a:bodyPr>
          <a:lstStyle/>
          <a:p>
            <a:r>
              <a:rPr lang="en-US" sz="4000" dirty="0" smtClean="0"/>
              <a:t>Let us start with some quotations </a:t>
            </a:r>
            <a:endParaRPr lang="en-US" sz="4000" dirty="0"/>
          </a:p>
        </p:txBody>
      </p:sp>
      <p:sp>
        <p:nvSpPr>
          <p:cNvPr id="7" name="Content Placeholder 6"/>
          <p:cNvSpPr>
            <a:spLocks noGrp="1"/>
          </p:cNvSpPr>
          <p:nvPr>
            <p:ph idx="1"/>
          </p:nvPr>
        </p:nvSpPr>
        <p:spPr>
          <a:xfrm>
            <a:off x="228600" y="1066800"/>
            <a:ext cx="8686800" cy="5410200"/>
          </a:xfrm>
        </p:spPr>
        <p:txBody>
          <a:bodyPr>
            <a:normAutofit fontScale="85000" lnSpcReduction="20000"/>
          </a:bodyPr>
          <a:lstStyle/>
          <a:p>
            <a:r>
              <a:rPr lang="en-US" sz="3200" dirty="0" smtClean="0"/>
              <a:t>Steve Weinberg: Physics (and astrophysics too) thrives on crisis. We all recall the great progress made while finding a way out of the various crises of the past. </a:t>
            </a:r>
          </a:p>
          <a:p>
            <a:r>
              <a:rPr lang="en-US" sz="3200" dirty="0" smtClean="0"/>
              <a:t>David Schramm: “The study of the very large (cosmology) and the very small (elementary particle) are coming together.</a:t>
            </a:r>
          </a:p>
          <a:p>
            <a:r>
              <a:rPr lang="en-US" sz="3200" dirty="0" err="1" smtClean="0"/>
              <a:t>Niels</a:t>
            </a:r>
            <a:r>
              <a:rPr lang="en-US" sz="3200" dirty="0" smtClean="0"/>
              <a:t> Bohr: Science aims not to understand nature but what we can meaningfully say about it.</a:t>
            </a:r>
          </a:p>
          <a:p>
            <a:r>
              <a:rPr lang="en-US" sz="3200" dirty="0" smtClean="0"/>
              <a:t>Symmetry Magazine: If you use only 5% of the </a:t>
            </a:r>
            <a:r>
              <a:rPr lang="en-US" sz="3200" dirty="0" err="1" smtClean="0"/>
              <a:t>alphabats</a:t>
            </a:r>
            <a:r>
              <a:rPr lang="en-US" sz="3200" dirty="0" smtClean="0"/>
              <a:t> you will stuck with the letter A. If you have only 5% of the daily diet you can only have a piece of dry toast.  (Particle physics works only with 5% of the universe and it is all what we can  see!)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Mass bounds</a:t>
            </a:r>
            <a:endParaRPr lang="en-US" dirty="0"/>
          </a:p>
        </p:txBody>
      </p:sp>
      <p:sp>
        <p:nvSpPr>
          <p:cNvPr id="3" name="Content Placeholder 2"/>
          <p:cNvSpPr>
            <a:spLocks noGrp="1"/>
          </p:cNvSpPr>
          <p:nvPr>
            <p:ph idx="1"/>
          </p:nvPr>
        </p:nvSpPr>
        <p:spPr>
          <a:xfrm>
            <a:off x="457200" y="1524000"/>
            <a:ext cx="8229600" cy="4800600"/>
          </a:xfrm>
        </p:spPr>
        <p:txBody>
          <a:bodyPr>
            <a:normAutofit/>
          </a:bodyPr>
          <a:lstStyle/>
          <a:p>
            <a:r>
              <a:rPr lang="en-US" dirty="0" err="1" smtClean="0"/>
              <a:t>Unitarity</a:t>
            </a:r>
            <a:r>
              <a:rPr lang="en-US" dirty="0" smtClean="0"/>
              <a:t> upper bound: From partial wave </a:t>
            </a:r>
            <a:r>
              <a:rPr lang="en-US" dirty="0" err="1" smtClean="0"/>
              <a:t>unitarity</a:t>
            </a:r>
            <a:r>
              <a:rPr lang="en-US" dirty="0" smtClean="0"/>
              <a:t> of the S-matrix, </a:t>
            </a:r>
            <a:r>
              <a:rPr lang="en-US" dirty="0" err="1" smtClean="0"/>
              <a:t>M</a:t>
            </a:r>
            <a:r>
              <a:rPr lang="en-US" baseline="-25000" dirty="0" err="1" smtClean="0"/>
              <a:t>dm</a:t>
            </a:r>
            <a:r>
              <a:rPr lang="en-US" dirty="0" smtClean="0"/>
              <a:t> &lt; 115 </a:t>
            </a:r>
            <a:r>
              <a:rPr lang="en-US" dirty="0" err="1" smtClean="0"/>
              <a:t>TeV</a:t>
            </a:r>
            <a:r>
              <a:rPr lang="en-US" dirty="0" smtClean="0"/>
              <a:t> for thermal DM particles.  But there is also a smaller bound of 30 </a:t>
            </a:r>
            <a:r>
              <a:rPr lang="en-US" dirty="0" err="1" smtClean="0"/>
              <a:t>TeV</a:t>
            </a:r>
            <a:r>
              <a:rPr lang="en-US" dirty="0" smtClean="0"/>
              <a:t>.  Not valid for non-thermal DM.</a:t>
            </a:r>
          </a:p>
          <a:p>
            <a:r>
              <a:rPr lang="en-US" dirty="0" err="1" smtClean="0"/>
              <a:t>Tremaine</a:t>
            </a:r>
            <a:r>
              <a:rPr lang="en-US" dirty="0" smtClean="0"/>
              <a:t>-Gunn lower bound: From phase-space density argument for dominated </a:t>
            </a:r>
            <a:r>
              <a:rPr lang="en-US" dirty="0" err="1" smtClean="0"/>
              <a:t>fermionic</a:t>
            </a:r>
            <a:r>
              <a:rPr lang="en-US" dirty="0" smtClean="0"/>
              <a:t> dark matter particles due to Pauli exclusion principle.</a:t>
            </a:r>
          </a:p>
          <a:p>
            <a:pPr>
              <a:buNone/>
            </a:pPr>
            <a:r>
              <a:rPr lang="en-US" dirty="0" smtClean="0"/>
              <a:t>   For the local group dwarf galaxies the bound is a few </a:t>
            </a:r>
            <a:r>
              <a:rPr lang="en-US" dirty="0" err="1" smtClean="0"/>
              <a:t>eV</a:t>
            </a:r>
            <a:r>
              <a:rPr lang="en-US" dirty="0" smtClean="0"/>
              <a:t> for neutrino if it dominates the DM.</a:t>
            </a:r>
          </a:p>
          <a:p>
            <a:pPr>
              <a:buNone/>
            </a:pPr>
            <a:r>
              <a:rPr lang="en-US" sz="1800" dirty="0" smtClean="0"/>
              <a:t>http://ned.ipac.caltech.edu/level5/March02/Bertschinger/Bert3_1.html    </a:t>
            </a:r>
            <a:endParaRPr lang="en-US" sz="1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IV.E What is a good DM candidate?</a:t>
            </a:r>
            <a:br>
              <a:rPr lang="en-US" sz="4000" dirty="0" smtClean="0">
                <a:latin typeface="Comic Sans MS" pitchFamily="66" charset="0"/>
              </a:rPr>
            </a:br>
            <a:endParaRPr lang="en-US" sz="3100" dirty="0">
              <a:latin typeface="Comic Sans MS" pitchFamily="66" charset="0"/>
            </a:endParaRPr>
          </a:p>
        </p:txBody>
      </p:sp>
      <p:sp>
        <p:nvSpPr>
          <p:cNvPr id="3" name="Content Placeholder 2"/>
          <p:cNvSpPr>
            <a:spLocks noGrp="1"/>
          </p:cNvSpPr>
          <p:nvPr>
            <p:ph idx="1"/>
          </p:nvPr>
        </p:nvSpPr>
        <p:spPr>
          <a:xfrm>
            <a:off x="381000" y="1295400"/>
            <a:ext cx="8382000" cy="5105400"/>
          </a:xfrm>
        </p:spPr>
        <p:txBody>
          <a:bodyPr>
            <a:normAutofit lnSpcReduction="10000"/>
          </a:bodyPr>
          <a:lstStyle/>
          <a:p>
            <a:r>
              <a:rPr lang="en-US" sz="2800" dirty="0" err="1" smtClean="0">
                <a:latin typeface="Comic Sans MS" pitchFamily="66" charset="0"/>
              </a:rPr>
              <a:t>Astrophysically</a:t>
            </a:r>
            <a:r>
              <a:rPr lang="en-US" sz="2800" dirty="0" smtClean="0">
                <a:latin typeface="Comic Sans MS" pitchFamily="66" charset="0"/>
              </a:rPr>
              <a:t>, has to have a correct density </a:t>
            </a:r>
          </a:p>
          <a:p>
            <a:pPr>
              <a:buNone/>
            </a:pPr>
            <a:endParaRPr lang="en-US" sz="2800" dirty="0" smtClean="0">
              <a:latin typeface="Comic Sans MS" pitchFamily="66" charset="0"/>
            </a:endParaRPr>
          </a:p>
          <a:p>
            <a:r>
              <a:rPr lang="en-US" sz="2800" dirty="0" smtClean="0">
                <a:latin typeface="Comic Sans MS" pitchFamily="66" charset="0"/>
              </a:rPr>
              <a:t>Theoretically: A good candidate is the one which is well-motivated and can help address  problems in particle physics; such as SUSY particles like WIMP, </a:t>
            </a:r>
            <a:r>
              <a:rPr lang="en-US" sz="2800" dirty="0" err="1" smtClean="0">
                <a:latin typeface="Comic Sans MS" pitchFamily="66" charset="0"/>
              </a:rPr>
              <a:t>axion</a:t>
            </a:r>
            <a:r>
              <a:rPr lang="en-US" sz="2800" dirty="0" smtClean="0">
                <a:latin typeface="Comic Sans MS" pitchFamily="66" charset="0"/>
              </a:rPr>
              <a:t>, </a:t>
            </a:r>
            <a:r>
              <a:rPr lang="en-US" sz="2800" dirty="0" err="1" smtClean="0">
                <a:latin typeface="Comic Sans MS" pitchFamily="66" charset="0"/>
              </a:rPr>
              <a:t>gravitino</a:t>
            </a:r>
            <a:r>
              <a:rPr lang="en-US" sz="2800" dirty="0" smtClean="0">
                <a:latin typeface="Comic Sans MS" pitchFamily="66" charset="0"/>
              </a:rPr>
              <a:t>, etc.:   problems in particle physics: gauge hierarchy, new flavor, neutrino mass, and strong CP.</a:t>
            </a:r>
            <a:endParaRPr lang="en-US" dirty="0" smtClean="0">
              <a:latin typeface="Comic Sans MS" pitchFamily="66" charset="0"/>
            </a:endParaRPr>
          </a:p>
          <a:p>
            <a:r>
              <a:rPr lang="en-US" sz="2800" dirty="0" smtClean="0">
                <a:latin typeface="Comic Sans MS" pitchFamily="66" charset="0"/>
              </a:rPr>
              <a:t>Experimentally: not too much less than the weak interaction cross section, having a reasonable large cosmic density, producing signals not too impossible to identify.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121</a:t>
            </a:fld>
            <a:endParaRPr lang="en-US"/>
          </a:p>
        </p:txBody>
      </p:sp>
      <p:graphicFrame>
        <p:nvGraphicFramePr>
          <p:cNvPr id="7" name="Object 6"/>
          <p:cNvGraphicFramePr>
            <a:graphicFrameLocks noChangeAspect="1"/>
          </p:cNvGraphicFramePr>
          <p:nvPr/>
        </p:nvGraphicFramePr>
        <p:xfrm>
          <a:off x="1371600" y="1676400"/>
          <a:ext cx="2031998" cy="533400"/>
        </p:xfrm>
        <a:graphic>
          <a:graphicData uri="http://schemas.openxmlformats.org/presentationml/2006/ole">
            <p:oleObj spid="_x0000_s516097" name="Equation" r:id="rId3" imgW="1015920" imgH="266400" progId="Equation.3">
              <p:embed/>
            </p:oleObj>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a:bodyPr>
          <a:lstStyle/>
          <a:p>
            <a:r>
              <a:rPr lang="en-US" sz="3600" dirty="0" smtClean="0">
                <a:solidFill>
                  <a:schemeClr val="tx1">
                    <a:lumMod val="95000"/>
                    <a:lumOff val="5000"/>
                  </a:schemeClr>
                </a:solidFill>
              </a:rPr>
              <a:t>Some well-motivated “good” candidates </a:t>
            </a:r>
            <a:endParaRPr lang="en-US" sz="3600" dirty="0">
              <a:solidFill>
                <a:schemeClr val="tx1">
                  <a:lumMod val="95000"/>
                  <a:lumOff val="5000"/>
                </a:schemeClr>
              </a:solidFill>
            </a:endParaRPr>
          </a:p>
        </p:txBody>
      </p:sp>
      <p:sp>
        <p:nvSpPr>
          <p:cNvPr id="3" name="Content Placeholder 2"/>
          <p:cNvSpPr>
            <a:spLocks noGrp="1"/>
          </p:cNvSpPr>
          <p:nvPr>
            <p:ph idx="1"/>
          </p:nvPr>
        </p:nvSpPr>
        <p:spPr>
          <a:xfrm>
            <a:off x="76200" y="914400"/>
            <a:ext cx="8915400" cy="5486400"/>
          </a:xfrm>
        </p:spPr>
        <p:txBody>
          <a:bodyPr>
            <a:normAutofit/>
          </a:bodyPr>
          <a:lstStyle/>
          <a:p>
            <a:r>
              <a:rPr lang="en-US" sz="2400" b="1" dirty="0" err="1" smtClean="0"/>
              <a:t>Axions</a:t>
            </a:r>
            <a:r>
              <a:rPr lang="en-US" sz="2400" dirty="0" smtClean="0"/>
              <a:t> (a): A resolution for the strong CP-problem, produced non-thermally, very light, part of CDM. Large mass regions already excluded.</a:t>
            </a:r>
          </a:p>
          <a:p>
            <a:r>
              <a:rPr lang="en-US" sz="2400" b="1" dirty="0" smtClean="0"/>
              <a:t>Sterile neutrinos</a:t>
            </a:r>
            <a:r>
              <a:rPr lang="en-US" sz="2400" dirty="0" smtClean="0"/>
              <a:t>:  SU(2)XU(1) giving mass to ordinary neutrinos, </a:t>
            </a:r>
            <a:r>
              <a:rPr lang="en-US" sz="2400" dirty="0" err="1" smtClean="0"/>
              <a:t>KeV</a:t>
            </a:r>
            <a:r>
              <a:rPr lang="en-US" sz="2400" dirty="0" smtClean="0"/>
              <a:t> mass warm DM, can alleviate the cusp/core problem of CDM.</a:t>
            </a:r>
          </a:p>
          <a:p>
            <a:r>
              <a:rPr lang="en-US" sz="2400" b="1" dirty="0" smtClean="0"/>
              <a:t>WIMP</a:t>
            </a:r>
            <a:r>
              <a:rPr lang="en-US" sz="2400" dirty="0" smtClean="0"/>
              <a:t>: particles of mass 10 </a:t>
            </a:r>
            <a:r>
              <a:rPr lang="en-US" sz="2400" dirty="0" err="1" smtClean="0"/>
              <a:t>GeV</a:t>
            </a:r>
            <a:r>
              <a:rPr lang="en-US" sz="2400" dirty="0" smtClean="0"/>
              <a:t> to a few </a:t>
            </a:r>
            <a:r>
              <a:rPr lang="en-US" sz="2400" dirty="0" err="1" smtClean="0"/>
              <a:t>TeV</a:t>
            </a:r>
            <a:r>
              <a:rPr lang="en-US" sz="2400" dirty="0" smtClean="0"/>
              <a:t>, having weak interaction cross sections involving ordinary particles. For thermal WIMPs in thermal and chemical equilibrium in early universe, being a part of the fundamental particles, reliable calculations can be made. </a:t>
            </a:r>
            <a:r>
              <a:rPr lang="en-US" sz="2400" dirty="0" smtClean="0">
                <a:solidFill>
                  <a:srgbClr val="00B050"/>
                </a:solidFill>
              </a:rPr>
              <a:t>WIMP miracle</a:t>
            </a:r>
          </a:p>
          <a:p>
            <a:r>
              <a:rPr lang="en-US" sz="2400" b="1" dirty="0" smtClean="0"/>
              <a:t>Primordial black holes</a:t>
            </a:r>
            <a:r>
              <a:rPr lang="en-US" sz="2400" dirty="0" smtClean="0"/>
              <a:t>: black holes created in the BBN era or after will not be counted in baryon density, unless created pre-BBN which are included as part of DM.</a:t>
            </a:r>
          </a:p>
          <a:p>
            <a:endParaRPr lang="en-US" sz="2400" dirty="0">
              <a:solidFill>
                <a:srgbClr val="00B05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3800" dirty="0" smtClean="0"/>
              <a:t>IV.F Alternative to DM</a:t>
            </a:r>
            <a:endParaRPr lang="en-US" sz="3800" dirty="0"/>
          </a:p>
        </p:txBody>
      </p:sp>
      <p:sp>
        <p:nvSpPr>
          <p:cNvPr id="3" name="Content Placeholder 2"/>
          <p:cNvSpPr>
            <a:spLocks noGrp="1"/>
          </p:cNvSpPr>
          <p:nvPr>
            <p:ph idx="1"/>
          </p:nvPr>
        </p:nvSpPr>
        <p:spPr>
          <a:xfrm>
            <a:off x="304800" y="1219200"/>
            <a:ext cx="8610600" cy="5105400"/>
          </a:xfrm>
        </p:spPr>
        <p:txBody>
          <a:bodyPr/>
          <a:lstStyle/>
          <a:p>
            <a:r>
              <a:rPr lang="en-US" dirty="0" smtClean="0"/>
              <a:t>The DM approach to solutions of rotation curve is based on the validity of (1) general theory of relativity and (2) standard theory of gravity, which have been tested in the scale of solar system not in much larger galactic and extragalactic scales.</a:t>
            </a:r>
          </a:p>
          <a:p>
            <a:r>
              <a:rPr lang="en-US" dirty="0" smtClean="0"/>
              <a:t>Hence the possibility of modifying either or both cannot be ruled out.</a:t>
            </a:r>
          </a:p>
          <a:p>
            <a:r>
              <a:rPr lang="en-US" dirty="0" smtClean="0"/>
              <a:t>MOND (</a:t>
            </a:r>
            <a:r>
              <a:rPr lang="en-US" sz="2400" dirty="0" smtClean="0"/>
              <a:t>Modified Newton Dynamics</a:t>
            </a:r>
            <a:r>
              <a:rPr lang="en-US" dirty="0" smtClean="0"/>
              <a:t>): Rotation curves are results of Newtonian gravity, so why not modify it. MOND can successfully explain observed galactic rotation curves.  But MOND is non-relativistic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pPr algn="ctr"/>
            <a:r>
              <a:rPr lang="en-US" sz="4000" dirty="0" smtClean="0"/>
              <a:t>DM is more attractive</a:t>
            </a:r>
            <a:endParaRPr lang="en-US" sz="4000" dirty="0"/>
          </a:p>
        </p:txBody>
      </p:sp>
      <p:sp>
        <p:nvSpPr>
          <p:cNvPr id="3" name="Content Placeholder 2"/>
          <p:cNvSpPr>
            <a:spLocks noGrp="1"/>
          </p:cNvSpPr>
          <p:nvPr>
            <p:ph idx="1"/>
          </p:nvPr>
        </p:nvSpPr>
        <p:spPr>
          <a:xfrm>
            <a:off x="304800" y="914400"/>
            <a:ext cx="8534400" cy="5105400"/>
          </a:xfrm>
        </p:spPr>
        <p:txBody>
          <a:bodyPr/>
          <a:lstStyle/>
          <a:p>
            <a:r>
              <a:rPr lang="en-US" dirty="0" smtClean="0"/>
              <a:t>An extension of MOND is the </a:t>
            </a:r>
            <a:r>
              <a:rPr lang="en-US" dirty="0" err="1" smtClean="0"/>
              <a:t>TeVeS</a:t>
            </a:r>
            <a:r>
              <a:rPr lang="en-US" dirty="0" smtClean="0"/>
              <a:t> (tensor-vector-scalar) theory which can deal with topics of cosmology, such as structure formation, </a:t>
            </a:r>
            <a:r>
              <a:rPr lang="en-US" dirty="0" err="1" smtClean="0"/>
              <a:t>lensing</a:t>
            </a:r>
            <a:r>
              <a:rPr lang="en-US" dirty="0" smtClean="0"/>
              <a:t> effect, etc. The overall evaluation of the MOND/</a:t>
            </a:r>
            <a:r>
              <a:rPr lang="en-US" dirty="0" err="1" smtClean="0"/>
              <a:t>TeVeS</a:t>
            </a:r>
            <a:r>
              <a:rPr lang="en-US" dirty="0" smtClean="0"/>
              <a:t> theory is that it still needs some component of dark matter.</a:t>
            </a:r>
          </a:p>
          <a:p>
            <a:r>
              <a:rPr lang="en-US" dirty="0" smtClean="0"/>
              <a:t>There are other approaches such as MOG (</a:t>
            </a:r>
            <a:r>
              <a:rPr lang="en-US" dirty="0" err="1" smtClean="0"/>
              <a:t>MOdified</a:t>
            </a:r>
            <a:r>
              <a:rPr lang="en-US" dirty="0" smtClean="0"/>
              <a:t> Gravity).</a:t>
            </a:r>
          </a:p>
          <a:p>
            <a:r>
              <a:rPr lang="en-US" dirty="0" smtClean="0"/>
              <a:t>From the view point of particle physicists, DM is the most attractive approach, providing a paradigm of solving problems of both cosmology and particle physics, making a close connection of the two.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sz="3600" dirty="0" smtClean="0">
                <a:latin typeface="Comic Sans MS" pitchFamily="66" charset="0"/>
              </a:rPr>
              <a:t>V. SUSY and the WIMP miracle</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125</a:t>
            </a:fld>
            <a:endParaRPr lang="en-US" dirty="0"/>
          </a:p>
        </p:txBody>
      </p:sp>
      <p:sp>
        <p:nvSpPr>
          <p:cNvPr id="3" name="Content Placeholder 2"/>
          <p:cNvSpPr>
            <a:spLocks noGrp="1"/>
          </p:cNvSpPr>
          <p:nvPr>
            <p:ph sz="quarter" idx="1"/>
          </p:nvPr>
        </p:nvSpPr>
        <p:spPr>
          <a:xfrm>
            <a:off x="152400" y="914400"/>
            <a:ext cx="8686800" cy="5562600"/>
          </a:xfrm>
        </p:spPr>
        <p:txBody>
          <a:bodyPr>
            <a:normAutofit/>
          </a:bodyPr>
          <a:lstStyle/>
          <a:p>
            <a:r>
              <a:rPr lang="en-US" sz="2400" dirty="0" smtClean="0">
                <a:latin typeface="Comic Sans MS" pitchFamily="66" charset="0"/>
              </a:rPr>
              <a:t>On broad theoretical considerations, WIMPs are the most desirable DM candidates.</a:t>
            </a:r>
          </a:p>
          <a:p>
            <a:r>
              <a:rPr lang="en-US" sz="2400" dirty="0" smtClean="0">
                <a:latin typeface="Comic Sans MS" pitchFamily="66" charset="0"/>
              </a:rPr>
              <a:t>Densities of DM and baryon matter are the same order , </a:t>
            </a:r>
            <a:r>
              <a:rPr lang="el-GR" sz="2400" dirty="0" smtClean="0">
                <a:latin typeface="Mathcad UniMath"/>
              </a:rPr>
              <a:t>Ω</a:t>
            </a:r>
            <a:r>
              <a:rPr lang="en-US" sz="2400" baseline="-25000" dirty="0" smtClean="0">
                <a:latin typeface="Mathcad UniMath"/>
              </a:rPr>
              <a:t>dm</a:t>
            </a:r>
            <a:r>
              <a:rPr lang="en-US" sz="2400" dirty="0" smtClean="0">
                <a:latin typeface="Comic Sans MS" pitchFamily="66" charset="0"/>
              </a:rPr>
              <a:t>/</a:t>
            </a:r>
            <a:r>
              <a:rPr lang="el-GR" sz="2400" dirty="0" smtClean="0">
                <a:latin typeface="Mathcad UniMath"/>
              </a:rPr>
              <a:t>Ω</a:t>
            </a:r>
            <a:r>
              <a:rPr lang="en-US" sz="2400" baseline="-25000" dirty="0" smtClean="0">
                <a:latin typeface="Mathcad UniMath"/>
              </a:rPr>
              <a:t>b</a:t>
            </a:r>
            <a:r>
              <a:rPr lang="en-US" sz="2400" dirty="0" smtClean="0">
                <a:latin typeface="Mathcad UniMath"/>
              </a:rPr>
              <a:t>=5.5, </a:t>
            </a:r>
            <a:r>
              <a:rPr lang="en-US" sz="2400" dirty="0" smtClean="0">
                <a:latin typeface="Comic Sans MS" pitchFamily="66" charset="0"/>
              </a:rPr>
              <a:t>suggesting a relationship between the two</a:t>
            </a:r>
            <a:r>
              <a:rPr lang="en-US" sz="2400" dirty="0" smtClean="0">
                <a:latin typeface="Mathcad UniMath"/>
              </a:rPr>
              <a:t>.</a:t>
            </a:r>
            <a:r>
              <a:rPr lang="en-US" sz="2400" baseline="-25000" dirty="0" smtClean="0">
                <a:latin typeface="Mathcad UniMath"/>
              </a:rPr>
              <a:t> </a:t>
            </a:r>
            <a:r>
              <a:rPr lang="en-US" sz="2400" dirty="0" smtClean="0">
                <a:latin typeface="Comic Sans MS" pitchFamily="66" charset="0"/>
              </a:rPr>
              <a:t>                </a:t>
            </a:r>
          </a:p>
          <a:p>
            <a:r>
              <a:rPr lang="en-US" sz="2400" dirty="0" smtClean="0">
                <a:latin typeface="Comic Sans MS" pitchFamily="66" charset="0"/>
              </a:rPr>
              <a:t>WIMP being DM has the merit of solving outstanding problems in both areas simultaneously. </a:t>
            </a:r>
          </a:p>
          <a:p>
            <a:r>
              <a:rPr lang="en-US" sz="2400" dirty="0" smtClean="0">
                <a:latin typeface="Comic Sans MS" pitchFamily="66" charset="0"/>
              </a:rPr>
              <a:t>SUSY </a:t>
            </a:r>
            <a:r>
              <a:rPr lang="en-US" sz="2400" dirty="0" err="1" smtClean="0">
                <a:latin typeface="Comic Sans MS" pitchFamily="66" charset="0"/>
              </a:rPr>
              <a:t>neutralinos</a:t>
            </a:r>
            <a:r>
              <a:rPr lang="en-US" sz="2400" dirty="0" smtClean="0">
                <a:latin typeface="Comic Sans MS" pitchFamily="66" charset="0"/>
              </a:rPr>
              <a:t> are particularly attractive: providing the DM, solving the</a:t>
            </a:r>
          </a:p>
          <a:p>
            <a:pPr>
              <a:buNone/>
            </a:pPr>
            <a:r>
              <a:rPr lang="en-US" sz="2400" i="1" dirty="0" smtClean="0">
                <a:latin typeface="Comic Sans MS" pitchFamily="66" charset="0"/>
              </a:rPr>
              <a:t>    hierarchy problem</a:t>
            </a:r>
            <a:r>
              <a:rPr lang="en-US" sz="2400" dirty="0" smtClean="0">
                <a:latin typeface="Comic Sans MS" pitchFamily="66" charset="0"/>
              </a:rPr>
              <a:t>,</a:t>
            </a:r>
          </a:p>
          <a:p>
            <a:pPr>
              <a:buNone/>
            </a:pPr>
            <a:r>
              <a:rPr lang="en-US" sz="2400" dirty="0" smtClean="0">
                <a:latin typeface="Comic Sans MS" pitchFamily="66" charset="0"/>
              </a:rPr>
              <a:t>    and allowing coupling </a:t>
            </a:r>
          </a:p>
          <a:p>
            <a:pPr>
              <a:buNone/>
            </a:pPr>
            <a:r>
              <a:rPr lang="en-US" sz="2400" dirty="0" smtClean="0">
                <a:latin typeface="Comic Sans MS" pitchFamily="66" charset="0"/>
              </a:rPr>
              <a:t>    </a:t>
            </a:r>
            <a:r>
              <a:rPr lang="en-US" sz="2400" i="1" dirty="0" smtClean="0">
                <a:latin typeface="Comic Sans MS" pitchFamily="66" charset="0"/>
              </a:rPr>
              <a:t>constant unification </a:t>
            </a:r>
          </a:p>
          <a:p>
            <a:pPr>
              <a:buNone/>
            </a:pPr>
            <a:r>
              <a:rPr lang="en-US" sz="2400" dirty="0" smtClean="0">
                <a:latin typeface="Comic Sans MS" pitchFamily="66" charset="0"/>
              </a:rPr>
              <a:t>    for an eventual </a:t>
            </a:r>
            <a:r>
              <a:rPr lang="en-US" sz="2400" i="1" dirty="0" smtClean="0">
                <a:latin typeface="Comic Sans MS" pitchFamily="66" charset="0"/>
              </a:rPr>
              <a:t>grand </a:t>
            </a:r>
          </a:p>
          <a:p>
            <a:pPr>
              <a:buNone/>
            </a:pPr>
            <a:r>
              <a:rPr lang="en-US" sz="2400" i="1" dirty="0" smtClean="0">
                <a:latin typeface="Comic Sans MS" pitchFamily="66" charset="0"/>
              </a:rPr>
              <a:t>    unified theory.                      </a:t>
            </a:r>
            <a:endParaRPr lang="en-US" sz="2400" i="1" dirty="0">
              <a:latin typeface="Comic Sans MS" pitchFamily="66" charset="0"/>
            </a:endParaRPr>
          </a:p>
        </p:txBody>
      </p:sp>
      <p:graphicFrame>
        <p:nvGraphicFramePr>
          <p:cNvPr id="7" name="Object 6"/>
          <p:cNvGraphicFramePr>
            <a:graphicFrameLocks noChangeAspect="1"/>
          </p:cNvGraphicFramePr>
          <p:nvPr/>
        </p:nvGraphicFramePr>
        <p:xfrm>
          <a:off x="6731000" y="-914400"/>
          <a:ext cx="1574800" cy="382588"/>
        </p:xfrm>
        <a:graphic>
          <a:graphicData uri="http://schemas.openxmlformats.org/presentationml/2006/ole">
            <p:oleObj spid="_x0000_s21506" name="Equation" r:id="rId3" imgW="939600" imgH="228600" progId="Equation.DSMT4">
              <p:embed/>
            </p:oleObj>
          </a:graphicData>
        </a:graphic>
      </p:graphicFrame>
      <p:pic>
        <p:nvPicPr>
          <p:cNvPr id="21507" name="Picture 3" descr="C:\Users\Bing-Lin Young\Documents\A-My Documents\Research\Cosmology\DarkMatter\MyTalk\Talk[Draft]\Fig[Draft]\CouplingUnifi.png"/>
          <p:cNvPicPr>
            <a:picLocks noChangeAspect="1" noChangeArrowheads="1"/>
          </p:cNvPicPr>
          <p:nvPr/>
        </p:nvPicPr>
        <p:blipFill>
          <a:blip r:embed="rId4" cstate="print"/>
          <a:srcRect/>
          <a:stretch>
            <a:fillRect/>
          </a:stretch>
        </p:blipFill>
        <p:spPr bwMode="auto">
          <a:xfrm>
            <a:off x="3809999" y="3810000"/>
            <a:ext cx="4723817" cy="2514600"/>
          </a:xfrm>
          <a:prstGeom prst="rect">
            <a:avLst/>
          </a:prstGeom>
          <a:noFill/>
        </p:spPr>
      </p:pic>
      <p:sp>
        <p:nvSpPr>
          <p:cNvPr id="10" name="Rounded Rectangle 9"/>
          <p:cNvSpPr/>
          <p:nvPr/>
        </p:nvSpPr>
        <p:spPr>
          <a:xfrm>
            <a:off x="2971800" y="6172200"/>
            <a:ext cx="1828800" cy="533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Miracle #1?</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sz="3200" b="1" dirty="0" smtClean="0">
                <a:solidFill>
                  <a:schemeClr val="accent3">
                    <a:lumMod val="50000"/>
                  </a:schemeClr>
                </a:solidFill>
                <a:latin typeface="Comic Sans MS" pitchFamily="66" charset="0"/>
              </a:rPr>
              <a:t>Thermal WIMPs in cosmic evolution-a description of the approach</a:t>
            </a:r>
            <a:endParaRPr lang="en-US" sz="3200" b="1" dirty="0">
              <a:solidFill>
                <a:schemeClr val="accent3">
                  <a:lumMod val="50000"/>
                </a:schemeClr>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126</a:t>
            </a:fld>
            <a:endParaRPr lang="en-US"/>
          </a:p>
        </p:txBody>
      </p:sp>
      <p:sp>
        <p:nvSpPr>
          <p:cNvPr id="3" name="Content Placeholder 2"/>
          <p:cNvSpPr>
            <a:spLocks noGrp="1"/>
          </p:cNvSpPr>
          <p:nvPr>
            <p:ph sz="quarter" idx="1"/>
          </p:nvPr>
        </p:nvSpPr>
        <p:spPr>
          <a:xfrm>
            <a:off x="457200" y="1219200"/>
            <a:ext cx="8458200" cy="5029200"/>
          </a:xfrm>
        </p:spPr>
        <p:txBody>
          <a:bodyPr>
            <a:noAutofit/>
          </a:bodyPr>
          <a:lstStyle/>
          <a:p>
            <a:r>
              <a:rPr lang="en-US" sz="2400" dirty="0" smtClean="0">
                <a:latin typeface="Comic Sans MS" pitchFamily="66" charset="0"/>
              </a:rPr>
              <a:t>WIMPs and ordinary particles are in thermal and chemical equilibrium through scattering and annihilation processes:         </a:t>
            </a:r>
          </a:p>
          <a:p>
            <a:pPr>
              <a:buNone/>
            </a:pPr>
            <a:r>
              <a:rPr lang="en-US" sz="2400" dirty="0" smtClean="0">
                <a:latin typeface="Comic Sans MS" pitchFamily="66" charset="0"/>
              </a:rPr>
              <a:t>                                                                                             </a:t>
            </a:r>
          </a:p>
          <a:p>
            <a:pPr>
              <a:buNone/>
            </a:pPr>
            <a:r>
              <a:rPr lang="en-US" sz="2400" dirty="0" smtClean="0">
                <a:latin typeface="Comic Sans MS" pitchFamily="66" charset="0"/>
              </a:rPr>
              <a:t>        : DM particle,    : ordinary particles.              </a:t>
            </a:r>
          </a:p>
          <a:p>
            <a:r>
              <a:rPr lang="en-US" sz="2400" dirty="0" smtClean="0">
                <a:latin typeface="Comic Sans MS" pitchFamily="66" charset="0"/>
              </a:rPr>
              <a:t>In thermal equilibrium, density of WIMP is given by </a:t>
            </a:r>
          </a:p>
          <a:p>
            <a:pPr>
              <a:buNone/>
            </a:pPr>
            <a:r>
              <a:rPr lang="en-US" sz="2400" dirty="0" smtClean="0">
                <a:latin typeface="Comic Sans MS" pitchFamily="66" charset="0"/>
              </a:rPr>
              <a:t>                                            </a:t>
            </a:r>
          </a:p>
          <a:p>
            <a:pPr>
              <a:buNone/>
            </a:pPr>
            <a:r>
              <a:rPr lang="en-US" sz="2400" dirty="0" smtClean="0">
                <a:latin typeface="Comic Sans MS" pitchFamily="66" charset="0"/>
              </a:rPr>
              <a:t>            : Fermi/Bose distribution function</a:t>
            </a:r>
          </a:p>
          <a:p>
            <a:pPr>
              <a:buNone/>
            </a:pPr>
            <a:endParaRPr lang="en-US" sz="2400" dirty="0" smtClean="0">
              <a:latin typeface="Comic Sans MS" pitchFamily="66" charset="0"/>
            </a:endParaRPr>
          </a:p>
          <a:p>
            <a:pPr>
              <a:buNone/>
            </a:pPr>
            <a:r>
              <a:rPr lang="en-US" sz="2400" dirty="0" smtClean="0">
                <a:latin typeface="Comic Sans MS" pitchFamily="66" charset="0"/>
              </a:rPr>
              <a:t>     </a:t>
            </a:r>
          </a:p>
          <a:p>
            <a:r>
              <a:rPr lang="en-US" sz="2400" dirty="0" smtClean="0">
                <a:latin typeface="Comic Sans MS" pitchFamily="66" charset="0"/>
              </a:rPr>
              <a:t>g is the number of degrees of freedom, i.e., the number of spin states of the DM particle,               .</a:t>
            </a:r>
          </a:p>
        </p:txBody>
      </p:sp>
      <p:graphicFrame>
        <p:nvGraphicFramePr>
          <p:cNvPr id="8" name="Object 7"/>
          <p:cNvGraphicFramePr>
            <a:graphicFrameLocks noChangeAspect="1"/>
          </p:cNvGraphicFramePr>
          <p:nvPr/>
        </p:nvGraphicFramePr>
        <p:xfrm>
          <a:off x="914400" y="2743200"/>
          <a:ext cx="304800" cy="482600"/>
        </p:xfrm>
        <a:graphic>
          <a:graphicData uri="http://schemas.openxmlformats.org/presentationml/2006/ole">
            <p:oleObj spid="_x0000_s24579" name="Equation" r:id="rId3" imgW="152280" imgH="241200" progId="Equation.DSMT4">
              <p:embed/>
            </p:oleObj>
          </a:graphicData>
        </a:graphic>
      </p:graphicFrame>
      <p:graphicFrame>
        <p:nvGraphicFramePr>
          <p:cNvPr id="9" name="Object 8"/>
          <p:cNvGraphicFramePr>
            <a:graphicFrameLocks noChangeAspect="1"/>
          </p:cNvGraphicFramePr>
          <p:nvPr/>
        </p:nvGraphicFramePr>
        <p:xfrm>
          <a:off x="3276600" y="2819400"/>
          <a:ext cx="298450" cy="476250"/>
        </p:xfrm>
        <a:graphic>
          <a:graphicData uri="http://schemas.openxmlformats.org/presentationml/2006/ole">
            <p:oleObj spid="_x0000_s24580" name="Equation" r:id="rId4" imgW="126720" imgH="203040" progId="Equation.DSMT4">
              <p:embed/>
            </p:oleObj>
          </a:graphicData>
        </a:graphic>
      </p:graphicFrame>
      <p:graphicFrame>
        <p:nvGraphicFramePr>
          <p:cNvPr id="10" name="Object 9"/>
          <p:cNvGraphicFramePr>
            <a:graphicFrameLocks noChangeAspect="1"/>
          </p:cNvGraphicFramePr>
          <p:nvPr/>
        </p:nvGraphicFramePr>
        <p:xfrm>
          <a:off x="1631950" y="3673475"/>
          <a:ext cx="2806700" cy="593725"/>
        </p:xfrm>
        <a:graphic>
          <a:graphicData uri="http://schemas.openxmlformats.org/presentationml/2006/ole">
            <p:oleObj spid="_x0000_s24581" name="Equation" r:id="rId5" imgW="1320480" imgH="279360" progId="Equation.DSMT4">
              <p:embed/>
            </p:oleObj>
          </a:graphicData>
        </a:graphic>
      </p:graphicFrame>
      <p:graphicFrame>
        <p:nvGraphicFramePr>
          <p:cNvPr id="11" name="Object 10"/>
          <p:cNvGraphicFramePr>
            <a:graphicFrameLocks noChangeAspect="1"/>
          </p:cNvGraphicFramePr>
          <p:nvPr/>
        </p:nvGraphicFramePr>
        <p:xfrm>
          <a:off x="4691063" y="2209800"/>
          <a:ext cx="1865312" cy="639762"/>
        </p:xfrm>
        <a:graphic>
          <a:graphicData uri="http://schemas.openxmlformats.org/presentationml/2006/ole">
            <p:oleObj spid="_x0000_s24582" name="Equation" r:id="rId6" imgW="977760" imgH="266400" progId="Equation.DSMT4">
              <p:embed/>
            </p:oleObj>
          </a:graphicData>
        </a:graphic>
      </p:graphicFrame>
      <p:graphicFrame>
        <p:nvGraphicFramePr>
          <p:cNvPr id="12" name="Object 11"/>
          <p:cNvGraphicFramePr>
            <a:graphicFrameLocks noChangeAspect="1"/>
          </p:cNvGraphicFramePr>
          <p:nvPr/>
        </p:nvGraphicFramePr>
        <p:xfrm>
          <a:off x="1828800" y="2286000"/>
          <a:ext cx="1981200" cy="573024"/>
        </p:xfrm>
        <a:graphic>
          <a:graphicData uri="http://schemas.openxmlformats.org/presentationml/2006/ole">
            <p:oleObj spid="_x0000_s24583" name="Equation" r:id="rId7" imgW="977760" imgH="241200" progId="Equation.DSMT4">
              <p:embed/>
            </p:oleObj>
          </a:graphicData>
        </a:graphic>
      </p:graphicFrame>
      <p:graphicFrame>
        <p:nvGraphicFramePr>
          <p:cNvPr id="13" name="Object 12"/>
          <p:cNvGraphicFramePr>
            <a:graphicFrameLocks noChangeAspect="1"/>
          </p:cNvGraphicFramePr>
          <p:nvPr/>
        </p:nvGraphicFramePr>
        <p:xfrm>
          <a:off x="990600" y="4212772"/>
          <a:ext cx="609600" cy="336331"/>
        </p:xfrm>
        <a:graphic>
          <a:graphicData uri="http://schemas.openxmlformats.org/presentationml/2006/ole">
            <p:oleObj spid="_x0000_s24584" name="Equation" r:id="rId8" imgW="368280" imgH="203040" progId="Equation.3">
              <p:embed/>
            </p:oleObj>
          </a:graphicData>
        </a:graphic>
      </p:graphicFrame>
      <p:graphicFrame>
        <p:nvGraphicFramePr>
          <p:cNvPr id="20" name="Object 19"/>
          <p:cNvGraphicFramePr>
            <a:graphicFrameLocks noChangeAspect="1"/>
          </p:cNvGraphicFramePr>
          <p:nvPr/>
        </p:nvGraphicFramePr>
        <p:xfrm>
          <a:off x="1514475" y="4572000"/>
          <a:ext cx="5267325" cy="868419"/>
        </p:xfrm>
        <a:graphic>
          <a:graphicData uri="http://schemas.openxmlformats.org/presentationml/2006/ole">
            <p:oleObj spid="_x0000_s24591" name="Equation" r:id="rId9" imgW="2082600" imgH="342720" progId="Equation.DSMT4">
              <p:embed/>
            </p:oleObj>
          </a:graphicData>
        </a:graphic>
      </p:graphicFrame>
      <p:graphicFrame>
        <p:nvGraphicFramePr>
          <p:cNvPr id="14" name="Object 13"/>
          <p:cNvGraphicFramePr>
            <a:graphicFrameLocks noChangeAspect="1"/>
          </p:cNvGraphicFramePr>
          <p:nvPr/>
        </p:nvGraphicFramePr>
        <p:xfrm>
          <a:off x="5702300" y="5915025"/>
          <a:ext cx="1282700" cy="409575"/>
        </p:xfrm>
        <a:graphic>
          <a:graphicData uri="http://schemas.openxmlformats.org/presentationml/2006/ole">
            <p:oleObj spid="_x0000_s24592" name="Equation" r:id="rId10" imgW="634680" imgH="203040" progId="Equation.DSMT4">
              <p:embed/>
            </p:oleObj>
          </a:graphicData>
        </a:graphic>
      </p:graphicFrame>
      <p:graphicFrame>
        <p:nvGraphicFramePr>
          <p:cNvPr id="15" name="Object 14"/>
          <p:cNvGraphicFramePr>
            <a:graphicFrameLocks noChangeAspect="1"/>
          </p:cNvGraphicFramePr>
          <p:nvPr/>
        </p:nvGraphicFramePr>
        <p:xfrm>
          <a:off x="3708400" y="2070100"/>
          <a:ext cx="914400" cy="179388"/>
        </p:xfrm>
        <a:graphic>
          <a:graphicData uri="http://schemas.openxmlformats.org/presentationml/2006/ole">
            <p:oleObj spid="_x0000_s24593" name="Equation" r:id="rId11" imgW="914400" imgH="179640" progId="Equation.DSMT4">
              <p:embed/>
            </p:oleObj>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762000"/>
          </a:xfrm>
        </p:spPr>
        <p:txBody>
          <a:bodyPr>
            <a:normAutofit fontScale="90000"/>
          </a:bodyPr>
          <a:lstStyle/>
          <a:p>
            <a:r>
              <a:rPr lang="en-US" dirty="0" smtClean="0"/>
              <a:t>Behavior of thermal WIMPs in early universe </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127</a:t>
            </a:fld>
            <a:endParaRPr lang="en-US"/>
          </a:p>
        </p:txBody>
      </p:sp>
      <p:sp>
        <p:nvSpPr>
          <p:cNvPr id="2" name="Content Placeholder 1"/>
          <p:cNvSpPr>
            <a:spLocks noGrp="1"/>
          </p:cNvSpPr>
          <p:nvPr>
            <p:ph sz="quarter" idx="1"/>
          </p:nvPr>
        </p:nvSpPr>
        <p:spPr>
          <a:xfrm>
            <a:off x="152400" y="1219200"/>
            <a:ext cx="8229600" cy="4937760"/>
          </a:xfrm>
        </p:spPr>
        <p:txBody>
          <a:bodyPr/>
          <a:lstStyle/>
          <a:p>
            <a:r>
              <a:rPr lang="en-US" dirty="0" smtClean="0"/>
              <a:t>High energies,</a:t>
            </a:r>
          </a:p>
          <a:p>
            <a:endParaRPr lang="en-US" dirty="0" smtClean="0"/>
          </a:p>
          <a:p>
            <a:r>
              <a:rPr lang="en-US" dirty="0" smtClean="0"/>
              <a:t>Low energies,</a:t>
            </a:r>
            <a:endParaRPr lang="en-US" dirty="0"/>
          </a:p>
        </p:txBody>
      </p:sp>
      <p:graphicFrame>
        <p:nvGraphicFramePr>
          <p:cNvPr id="8" name="Object 7"/>
          <p:cNvGraphicFramePr>
            <a:graphicFrameLocks noChangeAspect="1"/>
          </p:cNvGraphicFramePr>
          <p:nvPr/>
        </p:nvGraphicFramePr>
        <p:xfrm>
          <a:off x="2590800" y="1143000"/>
          <a:ext cx="4762500" cy="762000"/>
        </p:xfrm>
        <a:graphic>
          <a:graphicData uri="http://schemas.openxmlformats.org/presentationml/2006/ole">
            <p:oleObj spid="_x0000_s796674" name="Equation" r:id="rId3" imgW="2857320" imgH="457200" progId="Equation.DSMT4">
              <p:embed/>
            </p:oleObj>
          </a:graphicData>
        </a:graphic>
      </p:graphicFrame>
      <p:graphicFrame>
        <p:nvGraphicFramePr>
          <p:cNvPr id="9" name="Object 8"/>
          <p:cNvGraphicFramePr>
            <a:graphicFrameLocks noChangeAspect="1"/>
          </p:cNvGraphicFramePr>
          <p:nvPr/>
        </p:nvGraphicFramePr>
        <p:xfrm>
          <a:off x="2565400" y="2057400"/>
          <a:ext cx="4368800" cy="812800"/>
        </p:xfrm>
        <a:graphic>
          <a:graphicData uri="http://schemas.openxmlformats.org/presentationml/2006/ole">
            <p:oleObj spid="_x0000_s796675" name="Equation" r:id="rId4" imgW="2730240" imgH="507960" progId="Equation.DSMT4">
              <p:embed/>
            </p:oleObj>
          </a:graphicData>
        </a:graphic>
      </p:graphicFrame>
      <p:graphicFrame>
        <p:nvGraphicFramePr>
          <p:cNvPr id="10" name="Object 9"/>
          <p:cNvGraphicFramePr>
            <a:graphicFrameLocks noChangeAspect="1"/>
          </p:cNvGraphicFramePr>
          <p:nvPr/>
        </p:nvGraphicFramePr>
        <p:xfrm>
          <a:off x="2590800" y="1752600"/>
          <a:ext cx="1457325" cy="315097"/>
        </p:xfrm>
        <a:graphic>
          <a:graphicData uri="http://schemas.openxmlformats.org/presentationml/2006/ole">
            <p:oleObj spid="_x0000_s796676" name="Equation" r:id="rId5" imgW="939600" imgH="203040" progId="Equation.DSMT4">
              <p:embed/>
            </p:oleObj>
          </a:graphicData>
        </a:graphic>
      </p:graphicFrame>
      <p:pic>
        <p:nvPicPr>
          <p:cNvPr id="796677" name="Picture 5" descr="C:\Users\Bing-Lin Young\Documents\A-My Documents\Research\Cosmology\DarkMatter\MyNotes\Notes&amp;Talk[Draft]\FiguresToBeUsed\Densities.jpg"/>
          <p:cNvPicPr>
            <a:picLocks noChangeAspect="1" noChangeArrowheads="1"/>
          </p:cNvPicPr>
          <p:nvPr/>
        </p:nvPicPr>
        <p:blipFill>
          <a:blip r:embed="rId6" cstate="print"/>
          <a:srcRect/>
          <a:stretch>
            <a:fillRect/>
          </a:stretch>
        </p:blipFill>
        <p:spPr bwMode="auto">
          <a:xfrm>
            <a:off x="0" y="3048000"/>
            <a:ext cx="9144000" cy="2704429"/>
          </a:xfrm>
          <a:prstGeom prst="rect">
            <a:avLst/>
          </a:prstGeom>
          <a:noFill/>
        </p:spPr>
      </p:pic>
      <p:graphicFrame>
        <p:nvGraphicFramePr>
          <p:cNvPr id="11" name="Object 10"/>
          <p:cNvGraphicFramePr>
            <a:graphicFrameLocks noChangeAspect="1"/>
          </p:cNvGraphicFramePr>
          <p:nvPr/>
        </p:nvGraphicFramePr>
        <p:xfrm>
          <a:off x="7696200" y="1066800"/>
          <a:ext cx="1347538" cy="914400"/>
        </p:xfrm>
        <a:graphic>
          <a:graphicData uri="http://schemas.openxmlformats.org/presentationml/2006/ole">
            <p:oleObj spid="_x0000_s796677" name="Equation" r:id="rId7" imgW="711000" imgH="482400" progId="Equation.DSMT4">
              <p:embed/>
            </p:oleObj>
          </a:graphicData>
        </a:graphic>
      </p:graphicFrame>
      <p:graphicFrame>
        <p:nvGraphicFramePr>
          <p:cNvPr id="12" name="Object 11"/>
          <p:cNvGraphicFramePr>
            <a:graphicFrameLocks noChangeAspect="1"/>
          </p:cNvGraphicFramePr>
          <p:nvPr/>
        </p:nvGraphicFramePr>
        <p:xfrm>
          <a:off x="7600950" y="2228004"/>
          <a:ext cx="1390650" cy="896196"/>
        </p:xfrm>
        <a:graphic>
          <a:graphicData uri="http://schemas.openxmlformats.org/presentationml/2006/ole">
            <p:oleObj spid="_x0000_s796678" name="Equation" r:id="rId8" imgW="787320" imgH="507960" progId="Equation.DSMT4">
              <p:embed/>
            </p:oleObj>
          </a:graphicData>
        </a:graphic>
      </p:graphicFrame>
      <p:graphicFrame>
        <p:nvGraphicFramePr>
          <p:cNvPr id="13" name="Object 12"/>
          <p:cNvGraphicFramePr>
            <a:graphicFrameLocks noChangeAspect="1"/>
          </p:cNvGraphicFramePr>
          <p:nvPr/>
        </p:nvGraphicFramePr>
        <p:xfrm>
          <a:off x="2743200" y="1409700"/>
          <a:ext cx="914400" cy="179388"/>
        </p:xfrm>
        <a:graphic>
          <a:graphicData uri="http://schemas.openxmlformats.org/presentationml/2006/ole">
            <p:oleObj spid="_x0000_s796679" name="Equation" r:id="rId9" imgW="914400" imgH="179640" progId="Equation.DSMT4">
              <p:embed/>
            </p:oleObj>
          </a:graphicData>
        </a:graphic>
      </p:graphicFrame>
      <p:graphicFrame>
        <p:nvGraphicFramePr>
          <p:cNvPr id="14" name="Object 13"/>
          <p:cNvGraphicFramePr>
            <a:graphicFrameLocks noChangeAspect="1"/>
          </p:cNvGraphicFramePr>
          <p:nvPr/>
        </p:nvGraphicFramePr>
        <p:xfrm>
          <a:off x="6096000" y="2696705"/>
          <a:ext cx="1295400" cy="351295"/>
        </p:xfrm>
        <a:graphic>
          <a:graphicData uri="http://schemas.openxmlformats.org/presentationml/2006/ole">
            <p:oleObj spid="_x0000_s796680" name="Equation" r:id="rId10" imgW="749160" imgH="203040" progId="Equation.DSMT4">
              <p:embed/>
            </p:oleObj>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sz="3400" dirty="0" smtClean="0">
                <a:latin typeface="Comic Sans MS" pitchFamily="66" charset="0"/>
              </a:rPr>
              <a:t>Behavior of WIMP in early universe</a:t>
            </a:r>
            <a:endParaRPr lang="en-US" sz="3400" dirty="0">
              <a:latin typeface="Comic Sans MS" pitchFamily="66" charset="0"/>
            </a:endParaRPr>
          </a:p>
        </p:txBody>
      </p:sp>
      <p:sp>
        <p:nvSpPr>
          <p:cNvPr id="3" name="Content Placeholder 2"/>
          <p:cNvSpPr>
            <a:spLocks noGrp="1"/>
          </p:cNvSpPr>
          <p:nvPr>
            <p:ph idx="1"/>
          </p:nvPr>
        </p:nvSpPr>
        <p:spPr>
          <a:xfrm>
            <a:off x="228600" y="990600"/>
            <a:ext cx="8534400" cy="5410200"/>
          </a:xfrm>
        </p:spPr>
        <p:txBody>
          <a:bodyPr>
            <a:normAutofit/>
          </a:bodyPr>
          <a:lstStyle/>
          <a:p>
            <a:r>
              <a:rPr lang="en-US" sz="2600" dirty="0" smtClean="0">
                <a:solidFill>
                  <a:schemeClr val="tx2"/>
                </a:solidFill>
                <a:latin typeface="Comic Sans MS" pitchFamily="66" charset="0"/>
              </a:rPr>
              <a:t>For              DM is in equilibrium,                    , and it expands with the universe.  For              WIMPs                           density would become exponentially suppressed        </a:t>
            </a:r>
          </a:p>
          <a:p>
            <a:pPr>
              <a:buNone/>
            </a:pPr>
            <a:r>
              <a:rPr lang="en-US" sz="2600" dirty="0" smtClean="0">
                <a:solidFill>
                  <a:schemeClr val="tx2"/>
                </a:solidFill>
                <a:latin typeface="Comic Sans MS" pitchFamily="66" charset="0"/>
              </a:rPr>
              <a:t>                             </a:t>
            </a:r>
            <a:r>
              <a:rPr lang="en-US" dirty="0" smtClean="0">
                <a:solidFill>
                  <a:schemeClr val="tx2"/>
                </a:solidFill>
                <a:latin typeface="Comic Sans MS" pitchFamily="66" charset="0"/>
              </a:rPr>
              <a:t> </a:t>
            </a:r>
            <a:r>
              <a:rPr lang="en-US" sz="2600" dirty="0" smtClean="0">
                <a:solidFill>
                  <a:schemeClr val="tx2"/>
                </a:solidFill>
                <a:latin typeface="Comic Sans MS" pitchFamily="66" charset="0"/>
              </a:rPr>
              <a:t>due to annihilation.  If this equilibrium situation  continues, the density of the DM would be negligibly small today.  </a:t>
            </a:r>
          </a:p>
          <a:p>
            <a:r>
              <a:rPr lang="en-US" sz="2600" dirty="0" smtClean="0">
                <a:solidFill>
                  <a:schemeClr val="tx2"/>
                </a:solidFill>
                <a:latin typeface="Comic Sans MS" pitchFamily="66" charset="0"/>
              </a:rPr>
              <a:t>Fortunately the cosmic dynamics intervenes.   As the WIMP density becomes sufficiently small, when the universe continues to expand, WIMP particles can no longer find one another to annihilate and the disappearance of the DM particles is halted, the WIMPs expand together with the universe and the WIMP density again goes like            .</a:t>
            </a:r>
          </a:p>
          <a:p>
            <a:endParaRPr lang="en-US" sz="26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128</a:t>
            </a:fld>
            <a:endParaRPr lang="en-US"/>
          </a:p>
        </p:txBody>
      </p:sp>
      <p:graphicFrame>
        <p:nvGraphicFramePr>
          <p:cNvPr id="416770" name="Object 2"/>
          <p:cNvGraphicFramePr>
            <a:graphicFrameLocks noChangeAspect="1"/>
          </p:cNvGraphicFramePr>
          <p:nvPr/>
        </p:nvGraphicFramePr>
        <p:xfrm>
          <a:off x="1280160" y="990600"/>
          <a:ext cx="1143000" cy="484188"/>
        </p:xfrm>
        <a:graphic>
          <a:graphicData uri="http://schemas.openxmlformats.org/presentationml/2006/ole">
            <p:oleObj spid="_x0000_s1582082" name="Equation" r:id="rId3" imgW="571320" imgH="241200" progId="Equation.3">
              <p:embed/>
            </p:oleObj>
          </a:graphicData>
        </a:graphic>
      </p:graphicFrame>
      <p:graphicFrame>
        <p:nvGraphicFramePr>
          <p:cNvPr id="416771" name="Object 3"/>
          <p:cNvGraphicFramePr>
            <a:graphicFrameLocks noChangeAspect="1"/>
          </p:cNvGraphicFramePr>
          <p:nvPr/>
        </p:nvGraphicFramePr>
        <p:xfrm>
          <a:off x="5656263" y="1020763"/>
          <a:ext cx="1963737" cy="515937"/>
        </p:xfrm>
        <a:graphic>
          <a:graphicData uri="http://schemas.openxmlformats.org/presentationml/2006/ole">
            <p:oleObj spid="_x0000_s1582083" name="Equation" r:id="rId4" imgW="965160" imgH="253800" progId="Equation.DSMT4">
              <p:embed/>
            </p:oleObj>
          </a:graphicData>
        </a:graphic>
      </p:graphicFrame>
      <p:graphicFrame>
        <p:nvGraphicFramePr>
          <p:cNvPr id="416772" name="Object 4"/>
          <p:cNvGraphicFramePr>
            <a:graphicFrameLocks noChangeAspect="1"/>
          </p:cNvGraphicFramePr>
          <p:nvPr/>
        </p:nvGraphicFramePr>
        <p:xfrm>
          <a:off x="5532121" y="1398034"/>
          <a:ext cx="1142999" cy="476486"/>
        </p:xfrm>
        <a:graphic>
          <a:graphicData uri="http://schemas.openxmlformats.org/presentationml/2006/ole">
            <p:oleObj spid="_x0000_s1582084" name="Equation" r:id="rId5" imgW="609480" imgH="253800" progId="Equation.3">
              <p:embed/>
            </p:oleObj>
          </a:graphicData>
        </a:graphic>
      </p:graphicFrame>
      <p:graphicFrame>
        <p:nvGraphicFramePr>
          <p:cNvPr id="416773" name="Object 5"/>
          <p:cNvGraphicFramePr>
            <a:graphicFrameLocks noChangeAspect="1"/>
          </p:cNvGraphicFramePr>
          <p:nvPr/>
        </p:nvGraphicFramePr>
        <p:xfrm>
          <a:off x="594360" y="2209800"/>
          <a:ext cx="2495550" cy="549275"/>
        </p:xfrm>
        <a:graphic>
          <a:graphicData uri="http://schemas.openxmlformats.org/presentationml/2006/ole">
            <p:oleObj spid="_x0000_s1582085" name="Equation" r:id="rId6" imgW="1155600" imgH="253800" progId="Equation.3">
              <p:embed/>
            </p:oleObj>
          </a:graphicData>
        </a:graphic>
      </p:graphicFrame>
      <p:graphicFrame>
        <p:nvGraphicFramePr>
          <p:cNvPr id="1582086" name="Object 6"/>
          <p:cNvGraphicFramePr>
            <a:graphicFrameLocks noChangeAspect="1"/>
          </p:cNvGraphicFramePr>
          <p:nvPr/>
        </p:nvGraphicFramePr>
        <p:xfrm>
          <a:off x="5189537" y="5915342"/>
          <a:ext cx="1058863" cy="515938"/>
        </p:xfrm>
        <a:graphic>
          <a:graphicData uri="http://schemas.openxmlformats.org/presentationml/2006/ole">
            <p:oleObj spid="_x0000_s1582086" name="Equation" r:id="rId7" imgW="520560" imgH="253800" progId="Equation.3">
              <p:embed/>
            </p:oleObj>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129</a:t>
            </a:fld>
            <a:endParaRPr lang="en-US"/>
          </a:p>
        </p:txBody>
      </p:sp>
      <p:sp>
        <p:nvSpPr>
          <p:cNvPr id="3" name="Content Placeholder 2"/>
          <p:cNvSpPr>
            <a:spLocks noGrp="1"/>
          </p:cNvSpPr>
          <p:nvPr>
            <p:ph sz="quarter" idx="1"/>
          </p:nvPr>
        </p:nvSpPr>
        <p:spPr>
          <a:xfrm>
            <a:off x="381000" y="457200"/>
            <a:ext cx="8686800" cy="5638800"/>
          </a:xfrm>
        </p:spPr>
        <p:txBody>
          <a:bodyPr>
            <a:normAutofit/>
          </a:bodyPr>
          <a:lstStyle/>
          <a:p>
            <a:r>
              <a:rPr lang="en-US" sz="2600" dirty="0" smtClean="0">
                <a:latin typeface="Comic Sans MS" pitchFamily="66" charset="0"/>
              </a:rPr>
              <a:t>Freeze-out: In this way, the WIMP particle, which decouples with the rest of the particles in the universe, expands freely with the universe, as long as they don’t disappear by decays.  Then, n</a:t>
            </a:r>
            <a:r>
              <a:rPr lang="el-GR" sz="2600" baseline="-25000" dirty="0" smtClean="0">
                <a:latin typeface="Mathcad UniMath"/>
              </a:rPr>
              <a:t>χ</a:t>
            </a:r>
            <a:r>
              <a:rPr lang="en-US" sz="2600" dirty="0" smtClean="0">
                <a:latin typeface="Comic Sans MS" pitchFamily="66" charset="0"/>
              </a:rPr>
              <a:t>T</a:t>
            </a:r>
            <a:r>
              <a:rPr lang="en-US" sz="2600" baseline="30000" dirty="0" smtClean="0">
                <a:latin typeface="Comic Sans MS" pitchFamily="66" charset="0"/>
              </a:rPr>
              <a:t>3</a:t>
            </a:r>
            <a:r>
              <a:rPr lang="en-US" sz="2600" dirty="0" smtClean="0">
                <a:latin typeface="Comic Sans MS" pitchFamily="66" charset="0"/>
              </a:rPr>
              <a:t> = const.,                      </a:t>
            </a:r>
          </a:p>
          <a:p>
            <a:pPr>
              <a:buNone/>
            </a:pPr>
            <a:r>
              <a:rPr lang="en-US" sz="2600" dirty="0" smtClean="0">
                <a:latin typeface="Comic Sans MS" pitchFamily="66" charset="0"/>
              </a:rPr>
              <a:t>   as if the WIMP were in a state of equilibrium similar to </a:t>
            </a:r>
            <a:r>
              <a:rPr lang="en-US" dirty="0" smtClean="0">
                <a:latin typeface="Comic Sans MS" pitchFamily="66" charset="0"/>
              </a:rPr>
              <a:t>the case of </a:t>
            </a:r>
            <a:r>
              <a:rPr lang="en-US" sz="2600" dirty="0" smtClean="0">
                <a:latin typeface="Comic Sans MS" pitchFamily="66" charset="0"/>
              </a:rPr>
              <a:t>a relativistic particle . </a:t>
            </a:r>
          </a:p>
          <a:p>
            <a:r>
              <a:rPr lang="en-US" dirty="0" smtClean="0">
                <a:latin typeface="Comic Sans MS" pitchFamily="66" charset="0"/>
              </a:rPr>
              <a:t>The c</a:t>
            </a:r>
            <a:r>
              <a:rPr lang="en-US" sz="2600" dirty="0" smtClean="0">
                <a:latin typeface="Comic Sans MS" pitchFamily="66" charset="0"/>
              </a:rPr>
              <a:t>ondition for decoupling: the annihilation rate </a:t>
            </a:r>
            <a:r>
              <a:rPr lang="en-US" dirty="0" smtClean="0">
                <a:latin typeface="Comic Sans MS" pitchFamily="66" charset="0"/>
              </a:rPr>
              <a:t>becomes </a:t>
            </a:r>
            <a:r>
              <a:rPr lang="en-US" sz="2600" dirty="0" smtClean="0">
                <a:latin typeface="Comic Sans MS" pitchFamily="66" charset="0"/>
              </a:rPr>
              <a:t>smaller than the universe expansion rate:</a:t>
            </a:r>
          </a:p>
          <a:p>
            <a:endParaRPr lang="en-US" sz="2600" dirty="0" smtClean="0">
              <a:latin typeface="Comic Sans MS" pitchFamily="66" charset="0"/>
            </a:endParaRPr>
          </a:p>
          <a:p>
            <a:r>
              <a:rPr lang="en-US" sz="2600" dirty="0" smtClean="0">
                <a:latin typeface="Comic Sans MS" pitchFamily="66" charset="0"/>
              </a:rPr>
              <a:t>Will demonstrate this decoupling below.  A detailed derivation of decoupling (freeze out), including a derivation  of the Boltzmann transport equation, is given in Ch. 10. </a:t>
            </a:r>
          </a:p>
          <a:p>
            <a:pPr>
              <a:buNone/>
            </a:pPr>
            <a:endParaRPr lang="en-US" dirty="0" smtClean="0"/>
          </a:p>
          <a:p>
            <a:pPr>
              <a:buNone/>
            </a:pPr>
            <a:endParaRPr lang="en-US" dirty="0"/>
          </a:p>
        </p:txBody>
      </p:sp>
      <p:graphicFrame>
        <p:nvGraphicFramePr>
          <p:cNvPr id="411650" name="Object 2"/>
          <p:cNvGraphicFramePr>
            <a:graphicFrameLocks noChangeAspect="1"/>
          </p:cNvGraphicFramePr>
          <p:nvPr/>
        </p:nvGraphicFramePr>
        <p:xfrm>
          <a:off x="1293813" y="3779520"/>
          <a:ext cx="6554787" cy="609600"/>
        </p:xfrm>
        <a:graphic>
          <a:graphicData uri="http://schemas.openxmlformats.org/presentationml/2006/ole">
            <p:oleObj spid="_x0000_s411650" name="Equation" r:id="rId3" imgW="2730240" imgH="253800" progId="Equation.DSMT4">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685800"/>
          </a:xfrm>
        </p:spPr>
        <p:txBody>
          <a:bodyPr>
            <a:normAutofit/>
          </a:bodyPr>
          <a:lstStyle/>
          <a:p>
            <a:r>
              <a:rPr lang="en-US" sz="4000" dirty="0" smtClean="0"/>
              <a:t>References :</a:t>
            </a:r>
            <a:endParaRPr lang="en-US" sz="4000" dirty="0"/>
          </a:p>
        </p:txBody>
      </p:sp>
      <p:sp>
        <p:nvSpPr>
          <p:cNvPr id="3" name="Content Placeholder 2"/>
          <p:cNvSpPr>
            <a:spLocks noGrp="1"/>
          </p:cNvSpPr>
          <p:nvPr>
            <p:ph idx="1"/>
          </p:nvPr>
        </p:nvSpPr>
        <p:spPr>
          <a:xfrm>
            <a:off x="228600" y="762000"/>
            <a:ext cx="8610600" cy="5715000"/>
          </a:xfrm>
        </p:spPr>
        <p:txBody>
          <a:bodyPr>
            <a:normAutofit fontScale="92500" lnSpcReduction="10000"/>
          </a:bodyPr>
          <a:lstStyle/>
          <a:p>
            <a:r>
              <a:rPr lang="en-US" dirty="0" smtClean="0">
                <a:solidFill>
                  <a:srgbClr val="00B0F0"/>
                </a:solidFill>
              </a:rPr>
              <a:t>Steve Weinberg, Cosmology (2008), good for particle physicists.  For most of the topics covered, details given.  But it is still a long and hard work to read the book.</a:t>
            </a:r>
          </a:p>
          <a:p>
            <a:r>
              <a:rPr lang="en-US" dirty="0" err="1" smtClean="0">
                <a:solidFill>
                  <a:srgbClr val="00B0F0"/>
                </a:solidFill>
              </a:rPr>
              <a:t>Dodelson</a:t>
            </a:r>
            <a:r>
              <a:rPr lang="en-US" dirty="0" smtClean="0">
                <a:solidFill>
                  <a:srgbClr val="00B0F0"/>
                </a:solidFill>
              </a:rPr>
              <a:t>, Modern Cosmology,  more concise than Weinberg; </a:t>
            </a:r>
          </a:p>
          <a:p>
            <a:pPr>
              <a:buNone/>
            </a:pPr>
            <a:r>
              <a:rPr lang="en-US" dirty="0" smtClean="0">
                <a:solidFill>
                  <a:srgbClr val="00B0F0"/>
                </a:solidFill>
              </a:rPr>
              <a:t>   Kolb and Turner, The Early Universe (1989); V. </a:t>
            </a:r>
            <a:r>
              <a:rPr lang="en-US" dirty="0" err="1" smtClean="0">
                <a:solidFill>
                  <a:srgbClr val="00B0F0"/>
                </a:solidFill>
              </a:rPr>
              <a:t>Mukhanov</a:t>
            </a:r>
            <a:r>
              <a:rPr lang="en-US" dirty="0" smtClean="0">
                <a:solidFill>
                  <a:srgbClr val="00B0F0"/>
                </a:solidFill>
              </a:rPr>
              <a:t>, Physical Foundation of Cosmology.  You can find some other very nice books downloadable from the web, e.g., B. </a:t>
            </a:r>
            <a:r>
              <a:rPr lang="en-US" dirty="0" err="1" smtClean="0">
                <a:solidFill>
                  <a:srgbClr val="00B0F0"/>
                </a:solidFill>
              </a:rPr>
              <a:t>Ryden</a:t>
            </a:r>
            <a:r>
              <a:rPr lang="en-US" dirty="0" smtClean="0">
                <a:solidFill>
                  <a:srgbClr val="00B0F0"/>
                </a:solidFill>
              </a:rPr>
              <a:t>, Introduction to Cosmology,  etc.  </a:t>
            </a:r>
          </a:p>
          <a:p>
            <a:r>
              <a:rPr lang="en-US" dirty="0" err="1" smtClean="0">
                <a:solidFill>
                  <a:srgbClr val="00B0F0"/>
                </a:solidFill>
              </a:rPr>
              <a:t>arXiv</a:t>
            </a:r>
            <a:r>
              <a:rPr lang="en-US" dirty="0" smtClean="0">
                <a:solidFill>
                  <a:srgbClr val="00B0F0"/>
                </a:solidFill>
              </a:rPr>
              <a:t> articles</a:t>
            </a:r>
          </a:p>
          <a:p>
            <a:r>
              <a:rPr lang="en-US" dirty="0" smtClean="0">
                <a:solidFill>
                  <a:srgbClr val="00B0F0"/>
                </a:solidFill>
              </a:rPr>
              <a:t>Conference talks for updated information at the time </a:t>
            </a:r>
          </a:p>
          <a:p>
            <a:r>
              <a:rPr lang="en-US" i="1" dirty="0" smtClean="0">
                <a:solidFill>
                  <a:srgbClr val="00B0F0"/>
                </a:solidFill>
              </a:rPr>
              <a:t>News releases </a:t>
            </a:r>
            <a:r>
              <a:rPr lang="en-US" dirty="0" smtClean="0">
                <a:solidFill>
                  <a:srgbClr val="00B0F0"/>
                </a:solidFill>
              </a:rPr>
              <a:t>of important results or articles.</a:t>
            </a:r>
          </a:p>
          <a:p>
            <a:r>
              <a:rPr lang="en-US" dirty="0" smtClean="0">
                <a:solidFill>
                  <a:srgbClr val="00B0F0"/>
                </a:solidFill>
              </a:rPr>
              <a:t>SLAC Summer Institute 2014 lecture slides.  TASI 2014, </a:t>
            </a:r>
            <a:r>
              <a:rPr lang="en-US" dirty="0" err="1" smtClean="0">
                <a:solidFill>
                  <a:srgbClr val="00B0F0"/>
                </a:solidFill>
              </a:rPr>
              <a:t>Gelmini’s</a:t>
            </a:r>
            <a:r>
              <a:rPr lang="en-US" dirty="0" smtClean="0">
                <a:solidFill>
                  <a:srgbClr val="00B0F0"/>
                </a:solidFill>
              </a:rPr>
              <a:t> written talk on Dark Matter.</a:t>
            </a:r>
          </a:p>
          <a:p>
            <a:r>
              <a:rPr lang="en-US" dirty="0" smtClean="0">
                <a:solidFill>
                  <a:srgbClr val="00B0F0"/>
                </a:solidFill>
              </a:rPr>
              <a:t>Various online stuffs, just be careful of what you read.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normAutofit fontScale="90000"/>
          </a:bodyPr>
          <a:lstStyle/>
          <a:p>
            <a:pPr algn="ctr"/>
            <a:r>
              <a:rPr lang="en-US" sz="3200" b="1" dirty="0" smtClean="0">
                <a:latin typeface="Comic Sans MS" pitchFamily="66" charset="0"/>
              </a:rPr>
              <a:t>P</a:t>
            </a:r>
            <a:r>
              <a:rPr lang="en-US" sz="3200" b="1" dirty="0" smtClean="0">
                <a:latin typeface="Comic Sans MS" pitchFamily="66" charset="0"/>
              </a:rPr>
              <a:t>article </a:t>
            </a:r>
            <a:r>
              <a:rPr lang="en-US" sz="3200" b="1" dirty="0" smtClean="0">
                <a:latin typeface="Comic Sans MS" pitchFamily="66" charset="0"/>
              </a:rPr>
              <a:t>decoupling – </a:t>
            </a:r>
            <a:r>
              <a:rPr lang="en-US" sz="3200" b="1" dirty="0" smtClean="0">
                <a:solidFill>
                  <a:srgbClr val="00B0F0"/>
                </a:solidFill>
                <a:latin typeface="Comic Sans MS" pitchFamily="66" charset="0"/>
              </a:rPr>
              <a:t>origin of species</a:t>
            </a:r>
            <a:r>
              <a:rPr lang="en-US" sz="3200" b="1" dirty="0" smtClean="0">
                <a:latin typeface="Comic Sans MS" pitchFamily="66" charset="0"/>
              </a:rPr>
              <a:t/>
            </a:r>
            <a:br>
              <a:rPr lang="en-US" sz="3200" b="1" dirty="0" smtClean="0">
                <a:latin typeface="Comic Sans MS" pitchFamily="66" charset="0"/>
              </a:rPr>
            </a:br>
            <a:r>
              <a:rPr lang="en-US" sz="3200" b="1" dirty="0" smtClean="0">
                <a:latin typeface="Comic Sans MS" pitchFamily="66" charset="0"/>
              </a:rPr>
              <a:t>a cartoon illustration</a:t>
            </a:r>
            <a:endParaRPr lang="en-US" sz="3200" b="1"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130</a:t>
            </a:fld>
            <a:endParaRPr lang="en-US"/>
          </a:p>
        </p:txBody>
      </p:sp>
      <p:sp>
        <p:nvSpPr>
          <p:cNvPr id="3" name="Content Placeholder 2"/>
          <p:cNvSpPr>
            <a:spLocks noGrp="1"/>
          </p:cNvSpPr>
          <p:nvPr>
            <p:ph sz="quarter" idx="1"/>
          </p:nvPr>
        </p:nvSpPr>
        <p:spPr>
          <a:xfrm>
            <a:off x="457200" y="1905000"/>
            <a:ext cx="8229600" cy="4325112"/>
          </a:xfrm>
        </p:spPr>
        <p:txBody>
          <a:bodyPr/>
          <a:lstStyle/>
          <a:p>
            <a:endParaRPr lang="en-US" dirty="0"/>
          </a:p>
        </p:txBody>
      </p:sp>
      <p:pic>
        <p:nvPicPr>
          <p:cNvPr id="7" name="Picture 6" descr="C:\Users\Bing-Lin Young\Documents\A-My Documents\Research\Cosmology\DarkMatter\MyTalk\Talk[Draft]\Fig[Draft]\WIMPmiracle[c].png"/>
          <p:cNvPicPr>
            <a:picLocks noChangeAspect="1" noChangeArrowheads="1"/>
          </p:cNvPicPr>
          <p:nvPr/>
        </p:nvPicPr>
        <p:blipFill>
          <a:blip r:embed="rId3" cstate="print"/>
          <a:srcRect/>
          <a:stretch>
            <a:fillRect/>
          </a:stretch>
        </p:blipFill>
        <p:spPr bwMode="auto">
          <a:xfrm>
            <a:off x="381000" y="1447800"/>
            <a:ext cx="4860324" cy="4724400"/>
          </a:xfrm>
          <a:prstGeom prst="rect">
            <a:avLst/>
          </a:prstGeom>
          <a:noFill/>
        </p:spPr>
      </p:pic>
      <p:sp>
        <p:nvSpPr>
          <p:cNvPr id="8" name="Rounded Rectangle 7"/>
          <p:cNvSpPr/>
          <p:nvPr/>
        </p:nvSpPr>
        <p:spPr>
          <a:xfrm>
            <a:off x="5562600" y="2819400"/>
            <a:ext cx="3124200" cy="533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Solution of the Boltzmann transport equation</a:t>
            </a:r>
            <a:endParaRPr lang="en-US" sz="2000" b="1" dirty="0">
              <a:solidFill>
                <a:schemeClr val="tx1"/>
              </a:solidFill>
            </a:endParaRPr>
          </a:p>
        </p:txBody>
      </p:sp>
      <p:graphicFrame>
        <p:nvGraphicFramePr>
          <p:cNvPr id="412674" name="Object 2"/>
          <p:cNvGraphicFramePr>
            <a:graphicFrameLocks noChangeAspect="1"/>
          </p:cNvGraphicFramePr>
          <p:nvPr/>
        </p:nvGraphicFramePr>
        <p:xfrm>
          <a:off x="5153025" y="3505200"/>
          <a:ext cx="3762375" cy="657902"/>
        </p:xfrm>
        <a:graphic>
          <a:graphicData uri="http://schemas.openxmlformats.org/presentationml/2006/ole">
            <p:oleObj spid="_x0000_s412674" name="Equation" r:id="rId4" imgW="2323800" imgH="406080" progId="Equation.3">
              <p:embed/>
            </p:oleObj>
          </a:graphicData>
        </a:graphic>
      </p:graphicFrame>
      <p:sp>
        <p:nvSpPr>
          <p:cNvPr id="10" name="Rounded Rectangle 9"/>
          <p:cNvSpPr/>
          <p:nvPr/>
        </p:nvSpPr>
        <p:spPr>
          <a:xfrm>
            <a:off x="5334000" y="1524000"/>
            <a:ext cx="3429000" cy="99060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Proof of  </a:t>
            </a:r>
            <a:r>
              <a:rPr lang="en-US" sz="2000" b="1" dirty="0" smtClean="0">
                <a:solidFill>
                  <a:schemeClr val="tx2"/>
                </a:solidFill>
              </a:rPr>
              <a:t>decoupling given later, details in Ch. 10. </a:t>
            </a:r>
            <a:endParaRPr lang="en-US" sz="2000" b="1" dirty="0">
              <a:solidFill>
                <a:schemeClr val="tx2"/>
              </a:solidFill>
            </a:endParaRPr>
          </a:p>
        </p:txBody>
      </p:sp>
      <p:sp>
        <p:nvSpPr>
          <p:cNvPr id="11" name="Rounded Rectangle 10"/>
          <p:cNvSpPr/>
          <p:nvPr/>
        </p:nvSpPr>
        <p:spPr>
          <a:xfrm>
            <a:off x="76200" y="6248400"/>
            <a:ext cx="4648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Solid curve:  particle stays in equilibrium </a:t>
            </a:r>
            <a:endParaRPr lang="en-US" dirty="0"/>
          </a:p>
        </p:txBody>
      </p:sp>
      <p:cxnSp>
        <p:nvCxnSpPr>
          <p:cNvPr id="13" name="Straight Arrow Connector 12"/>
          <p:cNvCxnSpPr/>
          <p:nvPr/>
        </p:nvCxnSpPr>
        <p:spPr>
          <a:xfrm flipH="1" flipV="1">
            <a:off x="3124200" y="4876800"/>
            <a:ext cx="1143000" cy="13716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410200" y="4495800"/>
            <a:ext cx="32766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Decoupled particle density follows the dashed curve. The asymptotic  density deceases with increase of annihilation rate.</a:t>
            </a:r>
            <a:endParaRPr lang="en-US" b="1" dirty="0"/>
          </a:p>
        </p:txBody>
      </p:sp>
      <p:cxnSp>
        <p:nvCxnSpPr>
          <p:cNvPr id="17" name="Straight Arrow Connector 16"/>
          <p:cNvCxnSpPr/>
          <p:nvPr/>
        </p:nvCxnSpPr>
        <p:spPr>
          <a:xfrm flipH="1" flipV="1">
            <a:off x="4099560" y="4602480"/>
            <a:ext cx="1295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1"/>
          </p:cNvCxnSpPr>
          <p:nvPr/>
        </p:nvCxnSpPr>
        <p:spPr>
          <a:xfrm flipH="1" flipV="1">
            <a:off x="4114800" y="3886200"/>
            <a:ext cx="1295400" cy="1409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1"/>
          </p:cNvCxnSpPr>
          <p:nvPr/>
        </p:nvCxnSpPr>
        <p:spPr>
          <a:xfrm flipH="1" flipV="1">
            <a:off x="4419600" y="3276600"/>
            <a:ext cx="990600" cy="20193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219200" y="1752600"/>
            <a:ext cx="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143000" y="2819400"/>
            <a:ext cx="914400" cy="457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5" name="Object 34"/>
          <p:cNvGraphicFramePr>
            <a:graphicFrameLocks noChangeAspect="1"/>
          </p:cNvGraphicFramePr>
          <p:nvPr/>
        </p:nvGraphicFramePr>
        <p:xfrm>
          <a:off x="1219200" y="2882590"/>
          <a:ext cx="762000" cy="353122"/>
        </p:xfrm>
        <a:graphic>
          <a:graphicData uri="http://schemas.openxmlformats.org/presentationml/2006/ole">
            <p:oleObj spid="_x0000_s412675" name="Equation" r:id="rId5" imgW="520560" imgH="241200" progId="Equation.DSMT4">
              <p:embed/>
            </p:oleObj>
          </a:graphicData>
        </a:graphic>
      </p:graphicFrame>
      <p:cxnSp>
        <p:nvCxnSpPr>
          <p:cNvPr id="37" name="Straight Arrow Connector 36"/>
          <p:cNvCxnSpPr/>
          <p:nvPr/>
        </p:nvCxnSpPr>
        <p:spPr>
          <a:xfrm flipH="1">
            <a:off x="2438400" y="2362200"/>
            <a:ext cx="762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200400" y="1981200"/>
            <a:ext cx="914400" cy="45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Object 43"/>
          <p:cNvGraphicFramePr>
            <a:graphicFrameLocks noChangeAspect="1"/>
          </p:cNvGraphicFramePr>
          <p:nvPr/>
        </p:nvGraphicFramePr>
        <p:xfrm>
          <a:off x="3292643" y="2057400"/>
          <a:ext cx="822157" cy="381000"/>
        </p:xfrm>
        <a:graphic>
          <a:graphicData uri="http://schemas.openxmlformats.org/presentationml/2006/ole">
            <p:oleObj spid="_x0000_s412676" name="Equation" r:id="rId6" imgW="520560" imgH="241200" progId="Equation.DSMT4">
              <p:embed/>
            </p:oleObj>
          </a:graphicData>
        </a:graphic>
      </p:graphicFrame>
      <p:graphicFrame>
        <p:nvGraphicFramePr>
          <p:cNvPr id="23" name="Object 22"/>
          <p:cNvGraphicFramePr>
            <a:graphicFrameLocks noChangeAspect="1"/>
          </p:cNvGraphicFramePr>
          <p:nvPr/>
        </p:nvGraphicFramePr>
        <p:xfrm>
          <a:off x="532063" y="-914400"/>
          <a:ext cx="534737" cy="317500"/>
        </p:xfrm>
        <a:graphic>
          <a:graphicData uri="http://schemas.openxmlformats.org/presentationml/2006/ole">
            <p:oleObj spid="_x0000_s412677" name="Equation" r:id="rId7" imgW="406080" imgH="241200" progId="Equation.DSMT4">
              <p:embed/>
            </p:oleObj>
          </a:graphicData>
        </a:graphic>
      </p:graphicFrame>
      <p:sp>
        <p:nvSpPr>
          <p:cNvPr id="24" name="TextBox 23"/>
          <p:cNvSpPr txBox="1"/>
          <p:nvPr/>
        </p:nvSpPr>
        <p:spPr>
          <a:xfrm>
            <a:off x="381000" y="1125582"/>
            <a:ext cx="1295400" cy="400110"/>
          </a:xfrm>
          <a:prstGeom prst="rect">
            <a:avLst/>
          </a:prstGeom>
          <a:noFill/>
        </p:spPr>
        <p:txBody>
          <a:bodyPr wrap="square" rtlCol="0">
            <a:spAutoFit/>
          </a:bodyPr>
          <a:lstStyle/>
          <a:p>
            <a:r>
              <a:rPr lang="en-US" sz="2000" b="1" dirty="0" smtClean="0"/>
              <a:t>n</a:t>
            </a:r>
            <a:r>
              <a:rPr lang="el-GR" sz="2000" b="1" baseline="-25000" dirty="0" smtClean="0">
                <a:latin typeface="Mathcad UniMath"/>
              </a:rPr>
              <a:t>χ</a:t>
            </a:r>
            <a:r>
              <a:rPr lang="en-US" sz="2000" b="1" baseline="-25000" dirty="0" smtClean="0">
                <a:latin typeface="Mathcad UniMath"/>
              </a:rPr>
              <a:t> </a:t>
            </a:r>
            <a:r>
              <a:rPr lang="en-US" sz="2000" dirty="0" smtClean="0">
                <a:latin typeface="Mathcad UniMath"/>
              </a:rPr>
              <a:t>(T).a</a:t>
            </a:r>
            <a:r>
              <a:rPr lang="en-US" sz="2000" baseline="30000" dirty="0" smtClean="0">
                <a:latin typeface="Mathcad UniMath"/>
              </a:rPr>
              <a:t>3</a:t>
            </a:r>
            <a:endParaRPr lang="en-US" sz="2000" dirty="0"/>
          </a:p>
        </p:txBody>
      </p:sp>
      <p:cxnSp>
        <p:nvCxnSpPr>
          <p:cNvPr id="26" name="Straight Connector 25"/>
          <p:cNvCxnSpPr/>
          <p:nvPr/>
        </p:nvCxnSpPr>
        <p:spPr>
          <a:xfrm>
            <a:off x="1066800" y="1752600"/>
            <a:ext cx="37338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676400" y="1066800"/>
            <a:ext cx="2514600" cy="4267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Relativistic decoupling</a:t>
            </a:r>
            <a:endParaRPr lang="en-US" sz="2200" dirty="0">
              <a:solidFill>
                <a:schemeClr val="tx1"/>
              </a:solidFill>
            </a:endParaRPr>
          </a:p>
        </p:txBody>
      </p:sp>
      <p:cxnSp>
        <p:nvCxnSpPr>
          <p:cNvPr id="36" name="Straight Arrow Connector 35"/>
          <p:cNvCxnSpPr/>
          <p:nvPr/>
        </p:nvCxnSpPr>
        <p:spPr>
          <a:xfrm>
            <a:off x="4191000" y="1295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131</a:t>
            </a:fld>
            <a:endParaRPr lang="en-US"/>
          </a:p>
        </p:txBody>
      </p:sp>
      <p:pic>
        <p:nvPicPr>
          <p:cNvPr id="245762" name="Picture 2"/>
          <p:cNvPicPr>
            <a:picLocks noGrp="1" noChangeAspect="1" noChangeArrowheads="1"/>
          </p:cNvPicPr>
          <p:nvPr>
            <p:ph sz="quarter" idx="1"/>
          </p:nvPr>
        </p:nvPicPr>
        <p:blipFill>
          <a:blip r:embed="rId2" cstate="print"/>
          <a:srcRect/>
          <a:stretch>
            <a:fillRect/>
          </a:stretch>
        </p:blipFill>
        <p:spPr bwMode="auto">
          <a:xfrm>
            <a:off x="457200" y="0"/>
            <a:ext cx="8305800" cy="6229350"/>
          </a:xfrm>
          <a:prstGeom prst="rect">
            <a:avLst/>
          </a:prstGeom>
          <a:noFill/>
          <a:ln w="9525">
            <a:noFill/>
            <a:miter lim="800000"/>
            <a:headEnd/>
            <a:tailEnd/>
          </a:ln>
        </p:spPr>
      </p:pic>
      <p:sp>
        <p:nvSpPr>
          <p:cNvPr id="10" name="Rounded Rectangle 9"/>
          <p:cNvSpPr/>
          <p:nvPr/>
        </p:nvSpPr>
        <p:spPr>
          <a:xfrm>
            <a:off x="6553200" y="4419600"/>
            <a:ext cx="2514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
        <p:nvSpPr>
          <p:cNvPr id="8" name="TextBox 7"/>
          <p:cNvSpPr txBox="1"/>
          <p:nvPr/>
        </p:nvSpPr>
        <p:spPr>
          <a:xfrm>
            <a:off x="3505200" y="1520130"/>
            <a:ext cx="1452756" cy="400110"/>
          </a:xfrm>
          <a:prstGeom prst="rect">
            <a:avLst/>
          </a:prstGeom>
          <a:noFill/>
        </p:spPr>
        <p:txBody>
          <a:bodyPr wrap="square" rtlCol="0">
            <a:spAutoFit/>
          </a:bodyPr>
          <a:lstStyle/>
          <a:p>
            <a:r>
              <a:rPr lang="en-US" sz="2000" dirty="0" smtClean="0"/>
              <a:t>calculation</a:t>
            </a:r>
            <a:endParaRPr lang="en-US" sz="2000" dirty="0"/>
          </a:p>
        </p:txBody>
      </p:sp>
      <p:cxnSp>
        <p:nvCxnSpPr>
          <p:cNvPr id="11" name="Straight Arrow Connector 10"/>
          <p:cNvCxnSpPr/>
          <p:nvPr/>
        </p:nvCxnSpPr>
        <p:spPr>
          <a:xfrm flipH="1" flipV="1">
            <a:off x="2910840" y="1722122"/>
            <a:ext cx="594360" cy="3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33400"/>
          </a:xfrm>
        </p:spPr>
        <p:txBody>
          <a:bodyPr>
            <a:normAutofit fontScale="90000"/>
          </a:bodyPr>
          <a:lstStyle/>
          <a:p>
            <a:pPr algn="ctr"/>
            <a:r>
              <a:rPr lang="en-US" sz="2800" b="1" dirty="0" smtClean="0">
                <a:solidFill>
                  <a:srgbClr val="1A1FF6"/>
                </a:solidFill>
                <a:latin typeface="Comic Sans MS" pitchFamily="66" charset="0"/>
              </a:rPr>
              <a:t>The WIMP miracle-thermal relics, a </a:t>
            </a:r>
            <a:r>
              <a:rPr lang="en-US" sz="2800" b="1" dirty="0" err="1" smtClean="0">
                <a:solidFill>
                  <a:srgbClr val="1A1FF6"/>
                </a:solidFill>
                <a:latin typeface="Comic Sans MS" pitchFamily="66" charset="0"/>
              </a:rPr>
              <a:t>schetch</a:t>
            </a:r>
            <a:r>
              <a:rPr lang="en-US" sz="2800" b="1" dirty="0" smtClean="0">
                <a:solidFill>
                  <a:srgbClr val="1A1FF6"/>
                </a:solidFill>
                <a:latin typeface="Comic Sans MS" pitchFamily="66" charset="0"/>
              </a:rPr>
              <a:t> </a:t>
            </a:r>
            <a:endParaRPr lang="en-US" sz="2800" b="1" dirty="0">
              <a:solidFill>
                <a:srgbClr val="1A1FF6"/>
              </a:solidFill>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132</a:t>
            </a:fld>
            <a:endParaRPr lang="en-US"/>
          </a:p>
        </p:txBody>
      </p:sp>
      <p:sp>
        <p:nvSpPr>
          <p:cNvPr id="6" name="Content Placeholder 5"/>
          <p:cNvSpPr>
            <a:spLocks noGrp="1"/>
          </p:cNvSpPr>
          <p:nvPr>
            <p:ph sz="quarter" idx="1"/>
          </p:nvPr>
        </p:nvSpPr>
        <p:spPr>
          <a:xfrm>
            <a:off x="228600" y="914400"/>
            <a:ext cx="8610600" cy="5562600"/>
          </a:xfrm>
        </p:spPr>
        <p:txBody>
          <a:bodyPr>
            <a:normAutofit fontScale="40000" lnSpcReduction="20000"/>
          </a:bodyPr>
          <a:lstStyle/>
          <a:p>
            <a:r>
              <a:rPr lang="en-US" sz="7000" dirty="0" smtClean="0">
                <a:latin typeface="Comic Sans MS" pitchFamily="66" charset="0"/>
              </a:rPr>
              <a:t>Boltzmann Transport Equation (</a:t>
            </a:r>
            <a:r>
              <a:rPr lang="en-US" sz="7000" dirty="0" smtClean="0">
                <a:solidFill>
                  <a:srgbClr val="00B0F0"/>
                </a:solidFill>
                <a:latin typeface="Comic Sans MS" pitchFamily="66" charset="0"/>
              </a:rPr>
              <a:t>BTE</a:t>
            </a:r>
            <a:r>
              <a:rPr lang="en-US" sz="7000" dirty="0" smtClean="0">
                <a:latin typeface="Comic Sans MS" pitchFamily="66" charset="0"/>
              </a:rPr>
              <a:t>)</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sz="4500" dirty="0" smtClean="0">
              <a:latin typeface="Comic Sans MS" pitchFamily="66" charset="0"/>
            </a:endParaRPr>
          </a:p>
          <a:p>
            <a:endParaRPr lang="en-US" sz="4500" dirty="0" smtClean="0">
              <a:latin typeface="Comic Sans MS" pitchFamily="66" charset="0"/>
            </a:endParaRPr>
          </a:p>
          <a:p>
            <a:r>
              <a:rPr lang="en-US" sz="7000" dirty="0" smtClean="0">
                <a:latin typeface="Comic Sans MS" pitchFamily="66" charset="0"/>
              </a:rPr>
              <a:t>DM annihilation rate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sz="4500" dirty="0" smtClean="0">
              <a:latin typeface="Comic Sans MS" pitchFamily="66" charset="0"/>
            </a:endParaRPr>
          </a:p>
          <a:p>
            <a:endParaRPr lang="en-US" sz="5900" dirty="0" smtClean="0">
              <a:latin typeface="Comic Sans MS" pitchFamily="66" charset="0"/>
            </a:endParaRPr>
          </a:p>
          <a:p>
            <a:r>
              <a:rPr lang="en-US" sz="6500" dirty="0" smtClean="0">
                <a:latin typeface="Comic Sans MS" pitchFamily="66" charset="0"/>
              </a:rPr>
              <a:t>Recall: a~1/T: Hubble expansion scale factor </a:t>
            </a:r>
          </a:p>
          <a:p>
            <a:pPr>
              <a:buNone/>
            </a:pPr>
            <a:r>
              <a:rPr lang="en-US" sz="4500" dirty="0" smtClean="0">
                <a:latin typeface="Comic Sans MS" pitchFamily="66" charset="0"/>
              </a:rPr>
              <a:t>                            </a:t>
            </a:r>
            <a:r>
              <a:rPr lang="en-US" sz="7000" dirty="0" smtClean="0">
                <a:latin typeface="Comic Sans MS" pitchFamily="66" charset="0"/>
              </a:rPr>
              <a:t>co-moving volume </a:t>
            </a:r>
          </a:p>
          <a:p>
            <a:pPr>
              <a:buNone/>
            </a:pPr>
            <a:r>
              <a:rPr lang="en-US" sz="4500" dirty="0" smtClean="0">
                <a:latin typeface="Comic Sans MS" pitchFamily="66" charset="0"/>
              </a:rPr>
              <a:t>                                          </a:t>
            </a:r>
          </a:p>
          <a:p>
            <a:pPr>
              <a:buNone/>
            </a:pPr>
            <a:r>
              <a:rPr lang="en-US" sz="4500" dirty="0" smtClean="0">
                <a:latin typeface="Comic Sans MS" pitchFamily="66" charset="0"/>
              </a:rPr>
              <a:t>                                                                                                                                       </a:t>
            </a:r>
          </a:p>
          <a:p>
            <a:pPr>
              <a:buNone/>
            </a:pPr>
            <a:r>
              <a:rPr lang="en-US" sz="4500" dirty="0" smtClean="0">
                <a:latin typeface="Comic Sans MS" pitchFamily="66" charset="0"/>
              </a:rPr>
              <a:t>                                                </a:t>
            </a:r>
          </a:p>
          <a:p>
            <a:pPr>
              <a:buNone/>
            </a:pPr>
            <a:endParaRPr lang="en-US" dirty="0" smtClean="0">
              <a:latin typeface="Comic Sans MS" pitchFamily="66" charset="0"/>
            </a:endParaRPr>
          </a:p>
          <a:p>
            <a:pPr>
              <a:buNone/>
            </a:pPr>
            <a:endParaRPr lang="en-US" dirty="0"/>
          </a:p>
        </p:txBody>
      </p:sp>
      <p:pic>
        <p:nvPicPr>
          <p:cNvPr id="3552258" name="Picture 2"/>
          <p:cNvPicPr>
            <a:picLocks noChangeAspect="1" noChangeArrowheads="1"/>
          </p:cNvPicPr>
          <p:nvPr/>
        </p:nvPicPr>
        <p:blipFill>
          <a:blip r:embed="rId3" cstate="print"/>
          <a:srcRect/>
          <a:stretch>
            <a:fillRect/>
          </a:stretch>
        </p:blipFill>
        <p:spPr bwMode="auto">
          <a:xfrm>
            <a:off x="929641" y="1280160"/>
            <a:ext cx="5638800" cy="754026"/>
          </a:xfrm>
          <a:prstGeom prst="rect">
            <a:avLst/>
          </a:prstGeom>
          <a:noFill/>
          <a:ln w="9525">
            <a:noFill/>
            <a:miter lim="800000"/>
            <a:headEnd/>
            <a:tailEnd/>
          </a:ln>
        </p:spPr>
      </p:pic>
      <p:pic>
        <p:nvPicPr>
          <p:cNvPr id="3552259" name="Picture 3"/>
          <p:cNvPicPr>
            <a:picLocks noChangeAspect="1" noChangeArrowheads="1"/>
          </p:cNvPicPr>
          <p:nvPr/>
        </p:nvPicPr>
        <p:blipFill>
          <a:blip r:embed="rId4" cstate="print"/>
          <a:srcRect/>
          <a:stretch>
            <a:fillRect/>
          </a:stretch>
        </p:blipFill>
        <p:spPr bwMode="auto">
          <a:xfrm>
            <a:off x="1143000" y="1988046"/>
            <a:ext cx="3581400" cy="861834"/>
          </a:xfrm>
          <a:prstGeom prst="rect">
            <a:avLst/>
          </a:prstGeom>
          <a:noFill/>
          <a:ln w="9525">
            <a:noFill/>
            <a:miter lim="800000"/>
            <a:headEnd/>
            <a:tailEnd/>
          </a:ln>
        </p:spPr>
      </p:pic>
      <p:pic>
        <p:nvPicPr>
          <p:cNvPr id="3552260" name="Picture 4"/>
          <p:cNvPicPr>
            <a:picLocks noChangeAspect="1" noChangeArrowheads="1"/>
          </p:cNvPicPr>
          <p:nvPr/>
        </p:nvPicPr>
        <p:blipFill>
          <a:blip r:embed="rId5" cstate="print"/>
          <a:srcRect/>
          <a:stretch>
            <a:fillRect/>
          </a:stretch>
        </p:blipFill>
        <p:spPr bwMode="auto">
          <a:xfrm>
            <a:off x="1066800" y="3286125"/>
            <a:ext cx="3291195" cy="1057275"/>
          </a:xfrm>
          <a:prstGeom prst="rect">
            <a:avLst/>
          </a:prstGeom>
          <a:noFill/>
          <a:ln w="9525">
            <a:noFill/>
            <a:miter lim="800000"/>
            <a:headEnd/>
            <a:tailEnd/>
          </a:ln>
        </p:spPr>
      </p:pic>
      <p:sp>
        <p:nvSpPr>
          <p:cNvPr id="15" name="TextBox 14"/>
          <p:cNvSpPr txBox="1"/>
          <p:nvPr/>
        </p:nvSpPr>
        <p:spPr>
          <a:xfrm>
            <a:off x="5410200" y="3436203"/>
            <a:ext cx="3509294" cy="830997"/>
          </a:xfrm>
          <a:prstGeom prst="rect">
            <a:avLst/>
          </a:prstGeom>
          <a:noFill/>
        </p:spPr>
        <p:txBody>
          <a:bodyPr wrap="none" rtlCol="0">
            <a:spAutoFit/>
          </a:bodyPr>
          <a:lstStyle/>
          <a:p>
            <a:r>
              <a:rPr lang="en-US" sz="2400" dirty="0" smtClean="0"/>
              <a:t>V:  relative velocity of </a:t>
            </a:r>
          </a:p>
          <a:p>
            <a:r>
              <a:rPr lang="en-US" sz="2400" dirty="0" smtClean="0"/>
              <a:t>nuclear target and DM </a:t>
            </a:r>
            <a:endParaRPr lang="en-US" sz="2400" dirty="0"/>
          </a:p>
        </p:txBody>
      </p:sp>
      <p:sp>
        <p:nvSpPr>
          <p:cNvPr id="16" name="TextBox 15"/>
          <p:cNvSpPr txBox="1"/>
          <p:nvPr/>
        </p:nvSpPr>
        <p:spPr>
          <a:xfrm>
            <a:off x="5410200" y="2644914"/>
            <a:ext cx="2661306" cy="707886"/>
          </a:xfrm>
          <a:prstGeom prst="rect">
            <a:avLst/>
          </a:prstGeom>
          <a:noFill/>
        </p:spPr>
        <p:txBody>
          <a:bodyPr wrap="none" rtlCol="0">
            <a:spAutoFit/>
          </a:bodyPr>
          <a:lstStyle/>
          <a:p>
            <a:r>
              <a:rPr lang="el-GR" sz="2000" dirty="0" smtClean="0">
                <a:latin typeface="+mj-lt"/>
                <a:cs typeface="Times New Roman"/>
              </a:rPr>
              <a:t>σ</a:t>
            </a:r>
            <a:r>
              <a:rPr lang="en-US" sz="2000" baseline="-25000" dirty="0" err="1" smtClean="0">
                <a:latin typeface="+mj-lt"/>
                <a:cs typeface="Times New Roman"/>
              </a:rPr>
              <a:t>ann</a:t>
            </a:r>
            <a:r>
              <a:rPr lang="en-US" sz="2000" dirty="0" smtClean="0">
                <a:latin typeface="+mj-lt"/>
                <a:cs typeface="Times New Roman"/>
              </a:rPr>
              <a:t>: DM annihilation </a:t>
            </a:r>
          </a:p>
          <a:p>
            <a:r>
              <a:rPr lang="en-US" sz="2000" dirty="0" smtClean="0">
                <a:latin typeface="+mj-lt"/>
                <a:cs typeface="Times New Roman"/>
              </a:rPr>
              <a:t>         cross section</a:t>
            </a:r>
            <a:endParaRPr lang="en-US" sz="2000" dirty="0">
              <a:latin typeface="+mj-lt"/>
            </a:endParaRPr>
          </a:p>
        </p:txBody>
      </p:sp>
      <p:sp>
        <p:nvSpPr>
          <p:cNvPr id="14" name="TextBox 13"/>
          <p:cNvSpPr txBox="1"/>
          <p:nvPr/>
        </p:nvSpPr>
        <p:spPr>
          <a:xfrm>
            <a:off x="7199636" y="1226403"/>
            <a:ext cx="1534394" cy="830997"/>
          </a:xfrm>
          <a:prstGeom prst="rect">
            <a:avLst/>
          </a:prstGeom>
          <a:noFill/>
        </p:spPr>
        <p:txBody>
          <a:bodyPr wrap="none" rtlCol="0">
            <a:spAutoFit/>
          </a:bodyPr>
          <a:lstStyle/>
          <a:p>
            <a:r>
              <a:rPr lang="en-US" sz="2400" dirty="0" smtClean="0"/>
              <a:t>Meaning </a:t>
            </a:r>
          </a:p>
          <a:p>
            <a:r>
              <a:rPr lang="en-US" sz="2400" dirty="0" smtClean="0"/>
              <a:t>of terms </a:t>
            </a:r>
            <a:endParaRPr lang="en-US" sz="2400" dirty="0"/>
          </a:p>
        </p:txBody>
      </p:sp>
      <p:graphicFrame>
        <p:nvGraphicFramePr>
          <p:cNvPr id="19" name="Object 18"/>
          <p:cNvGraphicFramePr>
            <a:graphicFrameLocks noChangeAspect="1"/>
          </p:cNvGraphicFramePr>
          <p:nvPr/>
        </p:nvGraphicFramePr>
        <p:xfrm>
          <a:off x="1528763" y="4800600"/>
          <a:ext cx="550862" cy="468313"/>
        </p:xfrm>
        <a:graphic>
          <a:graphicData uri="http://schemas.openxmlformats.org/presentationml/2006/ole">
            <p:oleObj spid="_x0000_s3558402" name="Equation" r:id="rId6" imgW="241200" imgH="203040" progId="Equation.DSMT4">
              <p:embed/>
            </p:oleObj>
          </a:graphicData>
        </a:graphic>
      </p:graphicFrame>
      <p:graphicFrame>
        <p:nvGraphicFramePr>
          <p:cNvPr id="21" name="Object 20"/>
          <p:cNvGraphicFramePr>
            <a:graphicFrameLocks noChangeAspect="1"/>
          </p:cNvGraphicFramePr>
          <p:nvPr/>
        </p:nvGraphicFramePr>
        <p:xfrm>
          <a:off x="1484313" y="5334000"/>
          <a:ext cx="6483350" cy="533400"/>
        </p:xfrm>
        <a:graphic>
          <a:graphicData uri="http://schemas.openxmlformats.org/presentationml/2006/ole">
            <p:oleObj spid="_x0000_s3558403" name="Equation" r:id="rId7" imgW="2933640" imgH="241200" progId="Equation.DSMT4">
              <p:embed/>
            </p:oleObj>
          </a:graphicData>
        </a:graphic>
      </p:graphicFrame>
      <p:graphicFrame>
        <p:nvGraphicFramePr>
          <p:cNvPr id="22" name="Object 21"/>
          <p:cNvGraphicFramePr>
            <a:graphicFrameLocks noChangeAspect="1"/>
          </p:cNvGraphicFramePr>
          <p:nvPr/>
        </p:nvGraphicFramePr>
        <p:xfrm>
          <a:off x="3243263" y="5784850"/>
          <a:ext cx="5062537" cy="539750"/>
        </p:xfrm>
        <a:graphic>
          <a:graphicData uri="http://schemas.openxmlformats.org/presentationml/2006/ole">
            <p:oleObj spid="_x0000_s3558404" name="Equation" r:id="rId8" imgW="2082600" imgH="228600" progId="Equation.DSMT4">
              <p:embed/>
            </p:oleObj>
          </a:graphicData>
        </a:graphic>
      </p:graphicFrame>
      <p:sp>
        <p:nvSpPr>
          <p:cNvPr id="17" name="TextBox 16"/>
          <p:cNvSpPr txBox="1"/>
          <p:nvPr/>
        </p:nvSpPr>
        <p:spPr>
          <a:xfrm>
            <a:off x="5334000" y="2133600"/>
            <a:ext cx="3193503" cy="461665"/>
          </a:xfrm>
          <a:prstGeom prst="rect">
            <a:avLst/>
          </a:prstGeom>
          <a:noFill/>
        </p:spPr>
        <p:txBody>
          <a:bodyPr wrap="none" rtlCol="0">
            <a:spAutoFit/>
          </a:bodyPr>
          <a:lstStyle/>
          <a:p>
            <a:r>
              <a:rPr lang="en-US" sz="2400" dirty="0" smtClean="0">
                <a:solidFill>
                  <a:srgbClr val="00B0F0"/>
                </a:solidFill>
              </a:rPr>
              <a:t>BTE derived in Ch. 11</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WIMP miracle</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133</a:t>
            </a:fld>
            <a:endParaRPr lang="en-US"/>
          </a:p>
        </p:txBody>
      </p:sp>
      <p:sp>
        <p:nvSpPr>
          <p:cNvPr id="6" name="Content Placeholder 5"/>
          <p:cNvSpPr>
            <a:spLocks noGrp="1"/>
          </p:cNvSpPr>
          <p:nvPr>
            <p:ph sz="quarter" idx="1"/>
          </p:nvPr>
        </p:nvSpPr>
        <p:spPr>
          <a:xfrm>
            <a:off x="381000" y="1066800"/>
            <a:ext cx="8229600" cy="4953000"/>
          </a:xfrm>
        </p:spPr>
        <p:txBody>
          <a:bodyPr/>
          <a:lstStyle/>
          <a:p>
            <a:r>
              <a:rPr lang="en-US" dirty="0" smtClean="0">
                <a:latin typeface="Comic Sans MS" pitchFamily="66" charset="0"/>
              </a:rPr>
              <a:t>Evolution of total number in a co-moving volume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Equivalent but physical more transparent:</a:t>
            </a:r>
          </a:p>
          <a:p>
            <a:endParaRPr lang="en-US" dirty="0"/>
          </a:p>
        </p:txBody>
      </p:sp>
      <p:pic>
        <p:nvPicPr>
          <p:cNvPr id="7" name="Picture 5"/>
          <p:cNvPicPr>
            <a:picLocks noChangeAspect="1" noChangeArrowheads="1"/>
          </p:cNvPicPr>
          <p:nvPr/>
        </p:nvPicPr>
        <p:blipFill>
          <a:blip r:embed="rId3" cstate="print"/>
          <a:srcRect/>
          <a:stretch>
            <a:fillRect/>
          </a:stretch>
        </p:blipFill>
        <p:spPr bwMode="auto">
          <a:xfrm>
            <a:off x="762000" y="1524000"/>
            <a:ext cx="4724400" cy="820405"/>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838200" y="2286000"/>
            <a:ext cx="4653643" cy="762000"/>
          </a:xfrm>
          <a:prstGeom prst="rect">
            <a:avLst/>
          </a:prstGeom>
          <a:noFill/>
          <a:ln w="9525">
            <a:noFill/>
            <a:miter lim="800000"/>
            <a:headEnd/>
            <a:tailEnd/>
          </a:ln>
        </p:spPr>
      </p:pic>
      <p:sp>
        <p:nvSpPr>
          <p:cNvPr id="9" name="Rectangle 8"/>
          <p:cNvSpPr/>
          <p:nvPr/>
        </p:nvSpPr>
        <p:spPr>
          <a:xfrm>
            <a:off x="5638800" y="1563469"/>
            <a:ext cx="3352800" cy="769441"/>
          </a:xfrm>
          <a:prstGeom prst="rect">
            <a:avLst/>
          </a:prstGeom>
        </p:spPr>
        <p:txBody>
          <a:bodyPr wrap="square">
            <a:spAutoFit/>
          </a:bodyPr>
          <a:lstStyle/>
          <a:p>
            <a:r>
              <a:rPr lang="en-US" sz="2200" dirty="0" smtClean="0"/>
              <a:t>const. no. in a </a:t>
            </a:r>
            <a:r>
              <a:rPr lang="en-US" sz="2200" dirty="0" err="1" smtClean="0"/>
              <a:t>comoving</a:t>
            </a:r>
            <a:r>
              <a:rPr lang="en-US" sz="2200" dirty="0" smtClean="0"/>
              <a:t> </a:t>
            </a:r>
          </a:p>
          <a:p>
            <a:r>
              <a:rPr lang="en-US" sz="2200" dirty="0" smtClean="0"/>
              <a:t>volume if in equilibrium </a:t>
            </a:r>
            <a:endParaRPr lang="en-US" sz="2200" dirty="0"/>
          </a:p>
        </p:txBody>
      </p:sp>
      <p:sp>
        <p:nvSpPr>
          <p:cNvPr id="10" name="Rectangle 9"/>
          <p:cNvSpPr/>
          <p:nvPr/>
        </p:nvSpPr>
        <p:spPr>
          <a:xfrm>
            <a:off x="5715000" y="2514600"/>
            <a:ext cx="2590774" cy="430887"/>
          </a:xfrm>
          <a:prstGeom prst="rect">
            <a:avLst/>
          </a:prstGeom>
        </p:spPr>
        <p:txBody>
          <a:bodyPr wrap="none">
            <a:spAutoFit/>
          </a:bodyPr>
          <a:lstStyle/>
          <a:p>
            <a:r>
              <a:rPr lang="en-US" sz="2200" dirty="0" smtClean="0"/>
              <a:t>negative feedback</a:t>
            </a:r>
            <a:endParaRPr lang="en-US" sz="2200" dirty="0"/>
          </a:p>
        </p:txBody>
      </p:sp>
      <p:pic>
        <p:nvPicPr>
          <p:cNvPr id="3559426" name="Picture 2"/>
          <p:cNvPicPr>
            <a:picLocks noChangeAspect="1" noChangeArrowheads="1"/>
          </p:cNvPicPr>
          <p:nvPr/>
        </p:nvPicPr>
        <p:blipFill>
          <a:blip r:embed="rId5" cstate="print"/>
          <a:srcRect/>
          <a:stretch>
            <a:fillRect/>
          </a:stretch>
        </p:blipFill>
        <p:spPr bwMode="auto">
          <a:xfrm>
            <a:off x="838200" y="3429000"/>
            <a:ext cx="3405673" cy="762000"/>
          </a:xfrm>
          <a:prstGeom prst="rect">
            <a:avLst/>
          </a:prstGeom>
          <a:noFill/>
          <a:ln w="9525">
            <a:noFill/>
            <a:miter lim="800000"/>
            <a:headEnd/>
            <a:tailEnd/>
          </a:ln>
        </p:spPr>
      </p:pic>
      <p:pic>
        <p:nvPicPr>
          <p:cNvPr id="3559428" name="Picture 4"/>
          <p:cNvPicPr>
            <a:picLocks noChangeAspect="1" noChangeArrowheads="1"/>
          </p:cNvPicPr>
          <p:nvPr/>
        </p:nvPicPr>
        <p:blipFill>
          <a:blip r:embed="rId6" cstate="print"/>
          <a:srcRect/>
          <a:stretch>
            <a:fillRect/>
          </a:stretch>
        </p:blipFill>
        <p:spPr bwMode="auto">
          <a:xfrm>
            <a:off x="4953000" y="3514725"/>
            <a:ext cx="1265849" cy="676275"/>
          </a:xfrm>
          <a:prstGeom prst="rect">
            <a:avLst/>
          </a:prstGeom>
          <a:noFill/>
          <a:ln w="9525">
            <a:noFill/>
            <a:miter lim="800000"/>
            <a:headEnd/>
            <a:tailEnd/>
          </a:ln>
        </p:spPr>
      </p:pic>
      <p:pic>
        <p:nvPicPr>
          <p:cNvPr id="3559429" name="Picture 5"/>
          <p:cNvPicPr>
            <a:picLocks noChangeAspect="1" noChangeArrowheads="1"/>
          </p:cNvPicPr>
          <p:nvPr/>
        </p:nvPicPr>
        <p:blipFill>
          <a:blip r:embed="rId7" cstate="print"/>
          <a:srcRect/>
          <a:stretch>
            <a:fillRect/>
          </a:stretch>
        </p:blipFill>
        <p:spPr bwMode="auto">
          <a:xfrm>
            <a:off x="914400" y="4210050"/>
            <a:ext cx="5786898" cy="819150"/>
          </a:xfrm>
          <a:prstGeom prst="rect">
            <a:avLst/>
          </a:prstGeom>
          <a:noFill/>
          <a:ln w="9525">
            <a:noFill/>
            <a:miter lim="800000"/>
            <a:headEnd/>
            <a:tailEnd/>
          </a:ln>
        </p:spPr>
      </p:pic>
      <p:sp>
        <p:nvSpPr>
          <p:cNvPr id="15" name="TextBox 14"/>
          <p:cNvSpPr txBox="1"/>
          <p:nvPr/>
        </p:nvSpPr>
        <p:spPr>
          <a:xfrm>
            <a:off x="762000" y="5172670"/>
            <a:ext cx="4362092" cy="1200329"/>
          </a:xfrm>
          <a:prstGeom prst="rect">
            <a:avLst/>
          </a:prstGeom>
          <a:noFill/>
        </p:spPr>
        <p:txBody>
          <a:bodyPr wrap="none" rtlCol="0">
            <a:spAutoFit/>
          </a:bodyPr>
          <a:lstStyle/>
          <a:p>
            <a:r>
              <a:rPr lang="en-US" sz="2400" dirty="0" smtClean="0"/>
              <a:t>“</a:t>
            </a:r>
            <a:r>
              <a:rPr lang="en-US" sz="2400" dirty="0" smtClean="0">
                <a:solidFill>
                  <a:srgbClr val="0070C0"/>
                </a:solidFill>
              </a:rPr>
              <a:t>Annihilation rate divided by </a:t>
            </a:r>
          </a:p>
          <a:p>
            <a:r>
              <a:rPr lang="en-US" sz="2400" dirty="0" smtClean="0">
                <a:solidFill>
                  <a:srgbClr val="0070C0"/>
                </a:solidFill>
              </a:rPr>
              <a:t>expansion rate</a:t>
            </a:r>
            <a:r>
              <a:rPr lang="en-US" sz="2400" dirty="0" smtClean="0"/>
              <a:t>” </a:t>
            </a:r>
            <a:r>
              <a:rPr lang="en-US" sz="2400" dirty="0" smtClean="0">
                <a:solidFill>
                  <a:srgbClr val="0070C0"/>
                </a:solidFill>
              </a:rPr>
              <a:t>determines </a:t>
            </a:r>
          </a:p>
          <a:p>
            <a:r>
              <a:rPr lang="en-US" sz="2400" dirty="0" smtClean="0">
                <a:solidFill>
                  <a:srgbClr val="0070C0"/>
                </a:solidFill>
              </a:rPr>
              <a:t>the rate of change of </a:t>
            </a:r>
            <a:r>
              <a:rPr lang="en-US" sz="2400" b="1" dirty="0" smtClean="0">
                <a:solidFill>
                  <a:srgbClr val="0070C0"/>
                </a:solidFill>
                <a:latin typeface="Arial" pitchFamily="34" charset="0"/>
                <a:cs typeface="Arial" pitchFamily="34" charset="0"/>
              </a:rPr>
              <a:t>Y</a:t>
            </a:r>
            <a:r>
              <a:rPr lang="en-US" sz="2400" dirty="0" smtClean="0"/>
              <a:t>.  </a:t>
            </a:r>
            <a:endParaRPr lang="en-US" sz="2400" dirty="0"/>
          </a:p>
        </p:txBody>
      </p:sp>
      <p:cxnSp>
        <p:nvCxnSpPr>
          <p:cNvPr id="17" name="Straight Arrow Connector 16"/>
          <p:cNvCxnSpPr/>
          <p:nvPr/>
        </p:nvCxnSpPr>
        <p:spPr>
          <a:xfrm flipV="1">
            <a:off x="2667000" y="49530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97877" y="5193268"/>
            <a:ext cx="2683748" cy="461665"/>
          </a:xfrm>
          <a:prstGeom prst="rect">
            <a:avLst/>
          </a:prstGeom>
          <a:noFill/>
        </p:spPr>
        <p:txBody>
          <a:bodyPr wrap="none" rtlCol="0">
            <a:spAutoFit/>
          </a:bodyPr>
          <a:lstStyle/>
          <a:p>
            <a:r>
              <a:rPr lang="en-US" sz="2400" dirty="0" smtClean="0">
                <a:solidFill>
                  <a:srgbClr val="1A1FF6"/>
                </a:solidFill>
              </a:rPr>
              <a:t>Freeze-out temp </a:t>
            </a:r>
            <a:endParaRPr lang="en-US" sz="2400" dirty="0">
              <a:solidFill>
                <a:srgbClr val="1A1FF6"/>
              </a:solidFill>
            </a:endParaRPr>
          </a:p>
        </p:txBody>
      </p:sp>
      <p:pic>
        <p:nvPicPr>
          <p:cNvPr id="3559430" name="Picture 6"/>
          <p:cNvPicPr>
            <a:picLocks noChangeAspect="1" noChangeArrowheads="1"/>
          </p:cNvPicPr>
          <p:nvPr/>
        </p:nvPicPr>
        <p:blipFill>
          <a:blip r:embed="rId8" cstate="print"/>
          <a:srcRect/>
          <a:stretch>
            <a:fillRect/>
          </a:stretch>
        </p:blipFill>
        <p:spPr bwMode="auto">
          <a:xfrm>
            <a:off x="5620078" y="5638800"/>
            <a:ext cx="2299138" cy="533400"/>
          </a:xfrm>
          <a:prstGeom prst="rect">
            <a:avLst/>
          </a:prstGeom>
          <a:noFill/>
          <a:ln w="9525">
            <a:noFill/>
            <a:miter lim="800000"/>
            <a:headEnd/>
            <a:tailEnd/>
          </a:ln>
        </p:spPr>
      </p:pic>
      <p:graphicFrame>
        <p:nvGraphicFramePr>
          <p:cNvPr id="24" name="Object 23"/>
          <p:cNvGraphicFramePr>
            <a:graphicFrameLocks noChangeAspect="1"/>
          </p:cNvGraphicFramePr>
          <p:nvPr/>
        </p:nvGraphicFramePr>
        <p:xfrm>
          <a:off x="8115300" y="5257800"/>
          <a:ext cx="342900" cy="434340"/>
        </p:xfrm>
        <a:graphic>
          <a:graphicData uri="http://schemas.openxmlformats.org/presentationml/2006/ole">
            <p:oleObj spid="_x0000_s3559431" name="Equation" r:id="rId9" imgW="190440" imgH="241200" progId="Equation.DSMT4">
              <p:embed/>
            </p:oleObj>
          </a:graphicData>
        </a:graphic>
      </p:graphicFrame>
      <p:graphicFrame>
        <p:nvGraphicFramePr>
          <p:cNvPr id="25" name="Object 24"/>
          <p:cNvGraphicFramePr>
            <a:graphicFrameLocks noChangeAspect="1"/>
          </p:cNvGraphicFramePr>
          <p:nvPr/>
        </p:nvGraphicFramePr>
        <p:xfrm>
          <a:off x="6819900" y="3444240"/>
          <a:ext cx="1104900" cy="883920"/>
        </p:xfrm>
        <a:graphic>
          <a:graphicData uri="http://schemas.openxmlformats.org/presentationml/2006/ole">
            <p:oleObj spid="_x0000_s3559432" name="Equation" r:id="rId10" imgW="571320" imgH="457200" progId="Equation.DSMT4">
              <p:embed/>
            </p:oleObj>
          </a:graphicData>
        </a:graphic>
      </p:graphicFrame>
      <p:sp>
        <p:nvSpPr>
          <p:cNvPr id="20" name="TextBox 19"/>
          <p:cNvSpPr txBox="1"/>
          <p:nvPr/>
        </p:nvSpPr>
        <p:spPr>
          <a:xfrm>
            <a:off x="5257800" y="6243935"/>
            <a:ext cx="3087705" cy="461665"/>
          </a:xfrm>
          <a:prstGeom prst="rect">
            <a:avLst/>
          </a:prstGeom>
          <a:noFill/>
        </p:spPr>
        <p:txBody>
          <a:bodyPr wrap="none" rtlCol="0">
            <a:spAutoFit/>
          </a:bodyPr>
          <a:lstStyle/>
          <a:p>
            <a:r>
              <a:rPr lang="en-US" sz="2400" dirty="0" smtClean="0">
                <a:solidFill>
                  <a:srgbClr val="FF0000"/>
                </a:solidFill>
              </a:rPr>
              <a:t>Radiation dominated</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Hot relics</a:t>
            </a:r>
            <a:endParaRPr lang="en-US" dirty="0"/>
          </a:p>
        </p:txBody>
      </p:sp>
      <p:sp>
        <p:nvSpPr>
          <p:cNvPr id="3" name="Content Placeholder 2"/>
          <p:cNvSpPr>
            <a:spLocks noGrp="1"/>
          </p:cNvSpPr>
          <p:nvPr>
            <p:ph idx="1"/>
          </p:nvPr>
        </p:nvSpPr>
        <p:spPr>
          <a:xfrm>
            <a:off x="228600" y="914400"/>
            <a:ext cx="8534400" cy="5410200"/>
          </a:xfrm>
        </p:spPr>
        <p:txBody>
          <a:bodyPr/>
          <a:lstStyle/>
          <a:p>
            <a:r>
              <a:rPr lang="en-US" dirty="0" smtClean="0"/>
              <a:t>Particles freeze out when still relativistic (</a:t>
            </a:r>
            <a:r>
              <a:rPr lang="en-US" dirty="0" err="1" smtClean="0"/>
              <a:t>x</a:t>
            </a:r>
            <a:r>
              <a:rPr lang="en-US" baseline="-25000" dirty="0" err="1" smtClean="0"/>
              <a:t>f</a:t>
            </a:r>
            <a:r>
              <a:rPr lang="en-US" dirty="0" smtClean="0"/>
              <a:t> &lt;2)</a:t>
            </a:r>
          </a:p>
          <a:p>
            <a:r>
              <a:rPr lang="en-US" dirty="0" smtClean="0"/>
              <a:t>Needed expressions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134</a:t>
            </a:fld>
            <a:endParaRPr lang="en-US"/>
          </a:p>
        </p:txBody>
      </p:sp>
      <p:pic>
        <p:nvPicPr>
          <p:cNvPr id="4182020" name="Picture 4"/>
          <p:cNvPicPr>
            <a:picLocks noChangeAspect="1" noChangeArrowheads="1"/>
          </p:cNvPicPr>
          <p:nvPr/>
        </p:nvPicPr>
        <p:blipFill>
          <a:blip r:embed="rId2" cstate="print"/>
          <a:srcRect/>
          <a:stretch>
            <a:fillRect/>
          </a:stretch>
        </p:blipFill>
        <p:spPr bwMode="auto">
          <a:xfrm>
            <a:off x="609600" y="1905000"/>
            <a:ext cx="2314575" cy="1276350"/>
          </a:xfrm>
          <a:prstGeom prst="rect">
            <a:avLst/>
          </a:prstGeom>
          <a:noFill/>
          <a:ln w="9525">
            <a:noFill/>
            <a:miter lim="800000"/>
            <a:headEnd/>
            <a:tailEnd/>
          </a:ln>
        </p:spPr>
      </p:pic>
      <p:pic>
        <p:nvPicPr>
          <p:cNvPr id="4182021" name="Picture 5"/>
          <p:cNvPicPr>
            <a:picLocks noChangeAspect="1" noChangeArrowheads="1"/>
          </p:cNvPicPr>
          <p:nvPr/>
        </p:nvPicPr>
        <p:blipFill>
          <a:blip r:embed="rId3" cstate="print"/>
          <a:srcRect/>
          <a:stretch>
            <a:fillRect/>
          </a:stretch>
        </p:blipFill>
        <p:spPr bwMode="auto">
          <a:xfrm>
            <a:off x="1219200" y="3276600"/>
            <a:ext cx="1905000" cy="609600"/>
          </a:xfrm>
          <a:prstGeom prst="rect">
            <a:avLst/>
          </a:prstGeom>
          <a:noFill/>
          <a:ln w="9525">
            <a:noFill/>
            <a:miter lim="800000"/>
            <a:headEnd/>
            <a:tailEnd/>
          </a:ln>
        </p:spPr>
      </p:pic>
      <p:pic>
        <p:nvPicPr>
          <p:cNvPr id="4182024" name="Picture 8"/>
          <p:cNvPicPr>
            <a:picLocks noChangeAspect="1" noChangeArrowheads="1"/>
          </p:cNvPicPr>
          <p:nvPr/>
        </p:nvPicPr>
        <p:blipFill>
          <a:blip r:embed="rId4" cstate="print"/>
          <a:srcRect/>
          <a:stretch>
            <a:fillRect/>
          </a:stretch>
        </p:blipFill>
        <p:spPr bwMode="auto">
          <a:xfrm>
            <a:off x="6486525" y="2057400"/>
            <a:ext cx="2276475" cy="266700"/>
          </a:xfrm>
          <a:prstGeom prst="rect">
            <a:avLst/>
          </a:prstGeom>
          <a:noFill/>
          <a:ln w="9525">
            <a:noFill/>
            <a:miter lim="800000"/>
            <a:headEnd/>
            <a:tailEnd/>
          </a:ln>
        </p:spPr>
      </p:pic>
      <p:pic>
        <p:nvPicPr>
          <p:cNvPr id="4182026" name="Picture 10"/>
          <p:cNvPicPr>
            <a:picLocks noChangeAspect="1" noChangeArrowheads="1"/>
          </p:cNvPicPr>
          <p:nvPr/>
        </p:nvPicPr>
        <p:blipFill>
          <a:blip r:embed="rId5" cstate="print"/>
          <a:srcRect/>
          <a:stretch>
            <a:fillRect/>
          </a:stretch>
        </p:blipFill>
        <p:spPr bwMode="auto">
          <a:xfrm>
            <a:off x="3457575" y="2000250"/>
            <a:ext cx="2943225" cy="361950"/>
          </a:xfrm>
          <a:prstGeom prst="rect">
            <a:avLst/>
          </a:prstGeom>
          <a:noFill/>
          <a:ln w="9525">
            <a:noFill/>
            <a:miter lim="800000"/>
            <a:headEnd/>
            <a:tailEnd/>
          </a:ln>
        </p:spPr>
      </p:pic>
      <p:pic>
        <p:nvPicPr>
          <p:cNvPr id="4182027" name="Picture 11"/>
          <p:cNvPicPr>
            <a:picLocks noChangeAspect="1" noChangeArrowheads="1"/>
          </p:cNvPicPr>
          <p:nvPr/>
        </p:nvPicPr>
        <p:blipFill>
          <a:blip r:embed="rId6" cstate="print"/>
          <a:srcRect/>
          <a:stretch>
            <a:fillRect/>
          </a:stretch>
        </p:blipFill>
        <p:spPr bwMode="auto">
          <a:xfrm>
            <a:off x="685800" y="3962400"/>
            <a:ext cx="3314700" cy="762000"/>
          </a:xfrm>
          <a:prstGeom prst="rect">
            <a:avLst/>
          </a:prstGeom>
          <a:noFill/>
          <a:ln w="9525">
            <a:noFill/>
            <a:miter lim="800000"/>
            <a:headEnd/>
            <a:tailEnd/>
          </a:ln>
        </p:spPr>
      </p:pic>
      <p:pic>
        <p:nvPicPr>
          <p:cNvPr id="4182028" name="Picture 12"/>
          <p:cNvPicPr>
            <a:picLocks noChangeAspect="1" noChangeArrowheads="1"/>
          </p:cNvPicPr>
          <p:nvPr/>
        </p:nvPicPr>
        <p:blipFill>
          <a:blip r:embed="rId7" cstate="print"/>
          <a:srcRect/>
          <a:stretch>
            <a:fillRect/>
          </a:stretch>
        </p:blipFill>
        <p:spPr bwMode="auto">
          <a:xfrm>
            <a:off x="4092348" y="3002659"/>
            <a:ext cx="4910138" cy="3550541"/>
          </a:xfrm>
          <a:prstGeom prst="rect">
            <a:avLst/>
          </a:prstGeom>
          <a:noFill/>
          <a:ln w="9525">
            <a:noFill/>
            <a:miter lim="800000"/>
            <a:headEnd/>
            <a:tailEnd/>
          </a:ln>
        </p:spPr>
      </p:pic>
      <p:cxnSp>
        <p:nvCxnSpPr>
          <p:cNvPr id="29" name="Straight Arrow Connector 28"/>
          <p:cNvCxnSpPr/>
          <p:nvPr/>
        </p:nvCxnSpPr>
        <p:spPr>
          <a:xfrm>
            <a:off x="7565572" y="2808516"/>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598228" y="586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76400" y="6226628"/>
            <a:ext cx="5943600" cy="21772"/>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84567" y="5248870"/>
            <a:ext cx="3049233" cy="923330"/>
          </a:xfrm>
          <a:prstGeom prst="rect">
            <a:avLst/>
          </a:prstGeom>
          <a:noFill/>
        </p:spPr>
        <p:txBody>
          <a:bodyPr wrap="square" rtlCol="0">
            <a:spAutoFit/>
          </a:bodyPr>
          <a:lstStyle/>
          <a:p>
            <a:r>
              <a:rPr lang="en-US" dirty="0" smtClean="0"/>
              <a:t>m/T=2, both relativistic</a:t>
            </a:r>
          </a:p>
          <a:p>
            <a:r>
              <a:rPr lang="en-US" dirty="0" smtClean="0"/>
              <a:t>&amp; non-relativistic approx.</a:t>
            </a:r>
          </a:p>
          <a:p>
            <a:r>
              <a:rPr lang="en-US" dirty="0" smtClean="0"/>
              <a:t>are good within a factor 2.</a:t>
            </a:r>
            <a:endParaRPr lang="en-US" dirty="0"/>
          </a:p>
        </p:txBody>
      </p:sp>
      <p:sp>
        <p:nvSpPr>
          <p:cNvPr id="66" name="TextBox 65"/>
          <p:cNvSpPr txBox="1"/>
          <p:nvPr/>
        </p:nvSpPr>
        <p:spPr>
          <a:xfrm>
            <a:off x="6721997" y="2602468"/>
            <a:ext cx="898003" cy="369332"/>
          </a:xfrm>
          <a:prstGeom prst="rect">
            <a:avLst/>
          </a:prstGeom>
          <a:noFill/>
        </p:spPr>
        <p:txBody>
          <a:bodyPr wrap="square" rtlCol="0">
            <a:spAutoFit/>
          </a:bodyPr>
          <a:lstStyle/>
          <a:p>
            <a:r>
              <a:rPr lang="en-US" dirty="0" smtClean="0"/>
              <a:t>m/T=2</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smtClean="0"/>
              <a:t>Hot </a:t>
            </a:r>
            <a:r>
              <a:rPr lang="en-US" dirty="0" smtClean="0"/>
              <a:t>relics</a:t>
            </a:r>
            <a:endParaRPr lang="en-US" dirty="0"/>
          </a:p>
        </p:txBody>
      </p:sp>
      <p:sp>
        <p:nvSpPr>
          <p:cNvPr id="3" name="Content Placeholder 2"/>
          <p:cNvSpPr>
            <a:spLocks noGrp="1"/>
          </p:cNvSpPr>
          <p:nvPr>
            <p:ph idx="1"/>
          </p:nvPr>
        </p:nvSpPr>
        <p:spPr>
          <a:xfrm>
            <a:off x="228600" y="762000"/>
            <a:ext cx="8534400" cy="5562600"/>
          </a:xfrm>
        </p:spPr>
        <p:txBody>
          <a:bodyPr/>
          <a:lstStyle/>
          <a:p>
            <a:r>
              <a:rPr lang="en-US" dirty="0" smtClean="0"/>
              <a:t>The asymptotic value is the equilibrium value at </a:t>
            </a:r>
            <a:r>
              <a:rPr lang="en-US" dirty="0" err="1" smtClean="0"/>
              <a:t>x</a:t>
            </a:r>
            <a:r>
              <a:rPr lang="en-US" baseline="-25000" dirty="0" err="1" smtClean="0"/>
              <a:t>f</a:t>
            </a:r>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Contribution from neutrino</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135</a:t>
            </a:fld>
            <a:endParaRPr lang="en-US"/>
          </a:p>
        </p:txBody>
      </p:sp>
      <p:pic>
        <p:nvPicPr>
          <p:cNvPr id="3560451" name="Picture 3"/>
          <p:cNvPicPr>
            <a:picLocks noChangeAspect="1" noChangeArrowheads="1"/>
          </p:cNvPicPr>
          <p:nvPr/>
        </p:nvPicPr>
        <p:blipFill>
          <a:blip r:embed="rId3" cstate="print"/>
          <a:srcRect/>
          <a:stretch>
            <a:fillRect/>
          </a:stretch>
        </p:blipFill>
        <p:spPr bwMode="auto">
          <a:xfrm>
            <a:off x="533400" y="2021446"/>
            <a:ext cx="4724400" cy="2245754"/>
          </a:xfrm>
          <a:prstGeom prst="rect">
            <a:avLst/>
          </a:prstGeom>
          <a:noFill/>
          <a:ln w="9525">
            <a:noFill/>
            <a:miter lim="800000"/>
            <a:headEnd/>
            <a:tailEnd/>
          </a:ln>
        </p:spPr>
      </p:pic>
      <p:pic>
        <p:nvPicPr>
          <p:cNvPr id="3560453" name="Picture 5"/>
          <p:cNvPicPr>
            <a:picLocks noChangeAspect="1" noChangeArrowheads="1"/>
          </p:cNvPicPr>
          <p:nvPr/>
        </p:nvPicPr>
        <p:blipFill>
          <a:blip r:embed="rId4" cstate="print"/>
          <a:srcRect/>
          <a:stretch>
            <a:fillRect/>
          </a:stretch>
        </p:blipFill>
        <p:spPr bwMode="auto">
          <a:xfrm>
            <a:off x="5591175" y="2438400"/>
            <a:ext cx="2333625" cy="350921"/>
          </a:xfrm>
          <a:prstGeom prst="rect">
            <a:avLst/>
          </a:prstGeom>
          <a:noFill/>
          <a:ln w="9525">
            <a:noFill/>
            <a:miter lim="800000"/>
            <a:headEnd/>
            <a:tailEnd/>
          </a:ln>
        </p:spPr>
      </p:pic>
      <p:pic>
        <p:nvPicPr>
          <p:cNvPr id="3560454" name="Picture 6"/>
          <p:cNvPicPr>
            <a:picLocks noChangeAspect="1" noChangeArrowheads="1"/>
          </p:cNvPicPr>
          <p:nvPr/>
        </p:nvPicPr>
        <p:blipFill>
          <a:blip r:embed="rId5" cstate="print"/>
          <a:srcRect/>
          <a:stretch>
            <a:fillRect/>
          </a:stretch>
        </p:blipFill>
        <p:spPr bwMode="auto">
          <a:xfrm>
            <a:off x="5562600" y="3276600"/>
            <a:ext cx="3276600" cy="381000"/>
          </a:xfrm>
          <a:prstGeom prst="rect">
            <a:avLst/>
          </a:prstGeom>
          <a:noFill/>
          <a:ln w="9525">
            <a:noFill/>
            <a:miter lim="800000"/>
            <a:headEnd/>
            <a:tailEnd/>
          </a:ln>
        </p:spPr>
      </p:pic>
      <p:pic>
        <p:nvPicPr>
          <p:cNvPr id="3560455" name="Picture 7"/>
          <p:cNvPicPr>
            <a:picLocks noChangeAspect="1" noChangeArrowheads="1"/>
          </p:cNvPicPr>
          <p:nvPr/>
        </p:nvPicPr>
        <p:blipFill>
          <a:blip r:embed="rId6" cstate="print"/>
          <a:srcRect/>
          <a:stretch>
            <a:fillRect/>
          </a:stretch>
        </p:blipFill>
        <p:spPr bwMode="auto">
          <a:xfrm>
            <a:off x="895350" y="4214648"/>
            <a:ext cx="3143250" cy="433552"/>
          </a:xfrm>
          <a:prstGeom prst="rect">
            <a:avLst/>
          </a:prstGeom>
          <a:noFill/>
          <a:ln w="9525">
            <a:noFill/>
            <a:miter lim="800000"/>
            <a:headEnd/>
            <a:tailEnd/>
          </a:ln>
        </p:spPr>
      </p:pic>
      <p:pic>
        <p:nvPicPr>
          <p:cNvPr id="3560458" name="Picture 10"/>
          <p:cNvPicPr>
            <a:picLocks noChangeAspect="1" noChangeArrowheads="1"/>
          </p:cNvPicPr>
          <p:nvPr/>
        </p:nvPicPr>
        <p:blipFill>
          <a:blip r:embed="rId7" cstate="print"/>
          <a:srcRect/>
          <a:stretch>
            <a:fillRect/>
          </a:stretch>
        </p:blipFill>
        <p:spPr bwMode="auto">
          <a:xfrm>
            <a:off x="5638800" y="3886200"/>
            <a:ext cx="1813560" cy="304800"/>
          </a:xfrm>
          <a:prstGeom prst="rect">
            <a:avLst/>
          </a:prstGeom>
          <a:noFill/>
          <a:ln w="9525">
            <a:noFill/>
            <a:miter lim="800000"/>
            <a:headEnd/>
            <a:tailEnd/>
          </a:ln>
        </p:spPr>
      </p:pic>
      <p:pic>
        <p:nvPicPr>
          <p:cNvPr id="3560461" name="Picture 13"/>
          <p:cNvPicPr>
            <a:picLocks noChangeAspect="1" noChangeArrowheads="1"/>
          </p:cNvPicPr>
          <p:nvPr/>
        </p:nvPicPr>
        <p:blipFill>
          <a:blip r:embed="rId8" cstate="print"/>
          <a:srcRect/>
          <a:stretch>
            <a:fillRect/>
          </a:stretch>
        </p:blipFill>
        <p:spPr bwMode="auto">
          <a:xfrm>
            <a:off x="866775" y="5248275"/>
            <a:ext cx="1571625" cy="314325"/>
          </a:xfrm>
          <a:prstGeom prst="rect">
            <a:avLst/>
          </a:prstGeom>
          <a:noFill/>
          <a:ln w="9525">
            <a:noFill/>
            <a:miter lim="800000"/>
            <a:headEnd/>
            <a:tailEnd/>
          </a:ln>
        </p:spPr>
      </p:pic>
      <p:pic>
        <p:nvPicPr>
          <p:cNvPr id="3560462" name="Picture 14"/>
          <p:cNvPicPr>
            <a:picLocks noChangeAspect="1" noChangeArrowheads="1"/>
          </p:cNvPicPr>
          <p:nvPr/>
        </p:nvPicPr>
        <p:blipFill>
          <a:blip r:embed="rId9" cstate="print"/>
          <a:srcRect/>
          <a:stretch>
            <a:fillRect/>
          </a:stretch>
        </p:blipFill>
        <p:spPr bwMode="auto">
          <a:xfrm>
            <a:off x="2895600" y="5181600"/>
            <a:ext cx="1738032" cy="314325"/>
          </a:xfrm>
          <a:prstGeom prst="rect">
            <a:avLst/>
          </a:prstGeom>
          <a:noFill/>
          <a:ln w="9525">
            <a:noFill/>
            <a:miter lim="800000"/>
            <a:headEnd/>
            <a:tailEnd/>
          </a:ln>
        </p:spPr>
      </p:pic>
      <p:pic>
        <p:nvPicPr>
          <p:cNvPr id="3560463" name="Picture 15"/>
          <p:cNvPicPr>
            <a:picLocks noChangeAspect="1" noChangeArrowheads="1"/>
          </p:cNvPicPr>
          <p:nvPr/>
        </p:nvPicPr>
        <p:blipFill>
          <a:blip r:embed="rId10" cstate="print"/>
          <a:srcRect/>
          <a:stretch>
            <a:fillRect/>
          </a:stretch>
        </p:blipFill>
        <p:spPr bwMode="auto">
          <a:xfrm>
            <a:off x="933449" y="5657850"/>
            <a:ext cx="2035036" cy="742950"/>
          </a:xfrm>
          <a:prstGeom prst="rect">
            <a:avLst/>
          </a:prstGeom>
          <a:noFill/>
          <a:ln w="9525">
            <a:noFill/>
            <a:miter lim="800000"/>
            <a:headEnd/>
            <a:tailEnd/>
          </a:ln>
        </p:spPr>
      </p:pic>
      <p:sp>
        <p:nvSpPr>
          <p:cNvPr id="21" name="TextBox 20"/>
          <p:cNvSpPr txBox="1"/>
          <p:nvPr/>
        </p:nvSpPr>
        <p:spPr>
          <a:xfrm>
            <a:off x="5181600" y="4876800"/>
            <a:ext cx="3733800" cy="461665"/>
          </a:xfrm>
          <a:prstGeom prst="rect">
            <a:avLst/>
          </a:prstGeom>
          <a:noFill/>
        </p:spPr>
        <p:txBody>
          <a:bodyPr wrap="square" rtlCol="0">
            <a:spAutoFit/>
          </a:bodyPr>
          <a:lstStyle/>
          <a:p>
            <a:r>
              <a:rPr lang="en-US" sz="2400" dirty="0" smtClean="0">
                <a:solidFill>
                  <a:srgbClr val="1A1FF6"/>
                </a:solidFill>
              </a:rPr>
              <a:t>Current data PDG 2014 </a:t>
            </a:r>
            <a:endParaRPr lang="en-US" sz="2400" dirty="0">
              <a:solidFill>
                <a:srgbClr val="1A1FF6"/>
              </a:solidFill>
            </a:endParaRPr>
          </a:p>
        </p:txBody>
      </p:sp>
      <p:graphicFrame>
        <p:nvGraphicFramePr>
          <p:cNvPr id="22" name="Object 21"/>
          <p:cNvGraphicFramePr>
            <a:graphicFrameLocks noChangeAspect="1"/>
          </p:cNvGraphicFramePr>
          <p:nvPr/>
        </p:nvGraphicFramePr>
        <p:xfrm>
          <a:off x="5334000" y="5308600"/>
          <a:ext cx="1930400" cy="482600"/>
        </p:xfrm>
        <a:graphic>
          <a:graphicData uri="http://schemas.openxmlformats.org/presentationml/2006/ole">
            <p:oleObj spid="_x0000_s3560464" name="Equation" r:id="rId11" imgW="1015920" imgH="253800" progId="Equation.DSMT4">
              <p:embed/>
            </p:oleObj>
          </a:graphicData>
        </a:graphic>
      </p:graphicFrame>
      <p:graphicFrame>
        <p:nvGraphicFramePr>
          <p:cNvPr id="23" name="Object 22"/>
          <p:cNvGraphicFramePr>
            <a:graphicFrameLocks noChangeAspect="1"/>
          </p:cNvGraphicFramePr>
          <p:nvPr/>
        </p:nvGraphicFramePr>
        <p:xfrm>
          <a:off x="5397499" y="5867400"/>
          <a:ext cx="3140911" cy="469900"/>
        </p:xfrm>
        <a:graphic>
          <a:graphicData uri="http://schemas.openxmlformats.org/presentationml/2006/ole">
            <p:oleObj spid="_x0000_s3560465" name="Equation" r:id="rId12" imgW="1612800" imgH="241200" progId="Equation.DSMT4">
              <p:embed/>
            </p:oleObj>
          </a:graphicData>
        </a:graphic>
      </p:graphicFrame>
      <p:graphicFrame>
        <p:nvGraphicFramePr>
          <p:cNvPr id="19" name="Object 18"/>
          <p:cNvGraphicFramePr>
            <a:graphicFrameLocks noChangeAspect="1"/>
          </p:cNvGraphicFramePr>
          <p:nvPr/>
        </p:nvGraphicFramePr>
        <p:xfrm>
          <a:off x="2806700" y="1409700"/>
          <a:ext cx="914400" cy="179388"/>
        </p:xfrm>
        <a:graphic>
          <a:graphicData uri="http://schemas.openxmlformats.org/presentationml/2006/ole">
            <p:oleObj spid="_x0000_s3560466" name="Equation" r:id="rId13" imgW="914400" imgH="179640" progId="Equation.DSMT4">
              <p:embed/>
            </p:oleObj>
          </a:graphicData>
        </a:graphic>
      </p:graphicFrame>
      <p:graphicFrame>
        <p:nvGraphicFramePr>
          <p:cNvPr id="20" name="Object 19"/>
          <p:cNvGraphicFramePr>
            <a:graphicFrameLocks noChangeAspect="1"/>
          </p:cNvGraphicFramePr>
          <p:nvPr/>
        </p:nvGraphicFramePr>
        <p:xfrm>
          <a:off x="6172200" y="1447800"/>
          <a:ext cx="1733550" cy="855663"/>
        </p:xfrm>
        <a:graphic>
          <a:graphicData uri="http://schemas.openxmlformats.org/presentationml/2006/ole">
            <p:oleObj spid="_x0000_s3560467" name="Equation" r:id="rId14" imgW="927000" imgH="457200" progId="Equation.DSMT4">
              <p:embed/>
            </p:oleObj>
          </a:graphicData>
        </a:graphic>
      </p:graphicFrame>
      <p:pic>
        <p:nvPicPr>
          <p:cNvPr id="24" name="Picture 11"/>
          <p:cNvPicPr>
            <a:picLocks noChangeAspect="1" noChangeArrowheads="1"/>
          </p:cNvPicPr>
          <p:nvPr/>
        </p:nvPicPr>
        <p:blipFill>
          <a:blip r:embed="rId15" cstate="print"/>
          <a:srcRect/>
          <a:stretch>
            <a:fillRect/>
          </a:stretch>
        </p:blipFill>
        <p:spPr bwMode="auto">
          <a:xfrm>
            <a:off x="914400" y="1295400"/>
            <a:ext cx="3314700" cy="762000"/>
          </a:xfrm>
          <a:prstGeom prst="rect">
            <a:avLst/>
          </a:prstGeom>
          <a:noFill/>
          <a:ln w="9525">
            <a:noFill/>
            <a:miter lim="800000"/>
            <a:headEnd/>
            <a:tailEnd/>
          </a:ln>
        </p:spPr>
      </p:pic>
      <p:graphicFrame>
        <p:nvGraphicFramePr>
          <p:cNvPr id="25" name="Object 24"/>
          <p:cNvGraphicFramePr>
            <a:graphicFrameLocks noChangeAspect="1"/>
          </p:cNvGraphicFramePr>
          <p:nvPr/>
        </p:nvGraphicFramePr>
        <p:xfrm>
          <a:off x="3352800" y="152400"/>
          <a:ext cx="1552575" cy="636954"/>
        </p:xfrm>
        <a:graphic>
          <a:graphicData uri="http://schemas.openxmlformats.org/presentationml/2006/ole">
            <p:oleObj spid="_x0000_s3560468" name="Equation" r:id="rId16" imgW="495000" imgH="203040" progId="Equation.DSMT4">
              <p:embed/>
            </p:oleObj>
          </a:graphicData>
        </a:graphic>
      </p:graphicFrame>
      <p:graphicFrame>
        <p:nvGraphicFramePr>
          <p:cNvPr id="26" name="Object 25"/>
          <p:cNvGraphicFramePr>
            <a:graphicFrameLocks noChangeAspect="1"/>
          </p:cNvGraphicFramePr>
          <p:nvPr/>
        </p:nvGraphicFramePr>
        <p:xfrm>
          <a:off x="4495800" y="1447800"/>
          <a:ext cx="762000" cy="457200"/>
        </p:xfrm>
        <a:graphic>
          <a:graphicData uri="http://schemas.openxmlformats.org/presentationml/2006/ole">
            <p:oleObj spid="_x0000_s3560469" name="Equation" r:id="rId17" imgW="533160" imgH="241200" progId="Equation.DSMT4">
              <p:embed/>
            </p:oleObj>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smtClean="0"/>
              <a:t>Remark on neutrino relics</a:t>
            </a:r>
            <a:endParaRPr lang="en-US" sz="4000" dirty="0"/>
          </a:p>
        </p:txBody>
      </p:sp>
      <p:sp>
        <p:nvSpPr>
          <p:cNvPr id="3" name="Content Placeholder 2"/>
          <p:cNvSpPr>
            <a:spLocks noGrp="1"/>
          </p:cNvSpPr>
          <p:nvPr>
            <p:ph idx="1"/>
          </p:nvPr>
        </p:nvSpPr>
        <p:spPr>
          <a:xfrm>
            <a:off x="228600" y="914400"/>
            <a:ext cx="8534400" cy="5410200"/>
          </a:xfrm>
        </p:spPr>
        <p:txBody>
          <a:bodyPr/>
          <a:lstStyle/>
          <a:p>
            <a:r>
              <a:rPr lang="en-US" sz="2800" dirty="0" smtClean="0"/>
              <a:t>Particles freeze out when still relativistic </a:t>
            </a:r>
            <a:r>
              <a:rPr lang="en-US" sz="2800" dirty="0" smtClean="0"/>
              <a:t>which happens for neutrinos.</a:t>
            </a:r>
          </a:p>
          <a:p>
            <a:r>
              <a:rPr lang="en-US" sz="2800" dirty="0" smtClean="0"/>
              <a:t>Determine the freezing temperature</a:t>
            </a:r>
            <a:endParaRPr lang="en-US" sz="2800" dirty="0" smtClean="0"/>
          </a:p>
          <a:p>
            <a:endParaRPr lang="en-US" dirty="0" smtClean="0"/>
          </a:p>
          <a:p>
            <a:endParaRPr lang="en-US" dirty="0" smtClean="0"/>
          </a:p>
          <a:p>
            <a:r>
              <a:rPr lang="en-US" dirty="0" smtClean="0"/>
              <a:t>Assume radiation dominance at the decoupling</a:t>
            </a:r>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136</a:t>
            </a:fld>
            <a:endParaRPr lang="en-US"/>
          </a:p>
        </p:txBody>
      </p:sp>
      <p:graphicFrame>
        <p:nvGraphicFramePr>
          <p:cNvPr id="19" name="Object 18"/>
          <p:cNvGraphicFramePr>
            <a:graphicFrameLocks noChangeAspect="1"/>
          </p:cNvGraphicFramePr>
          <p:nvPr/>
        </p:nvGraphicFramePr>
        <p:xfrm>
          <a:off x="2794000" y="1409700"/>
          <a:ext cx="914400" cy="179388"/>
        </p:xfrm>
        <a:graphic>
          <a:graphicData uri="http://schemas.openxmlformats.org/presentationml/2006/ole">
            <p:oleObj spid="_x0000_s5105666" name="Equation" r:id="rId3" imgW="914400" imgH="179640" progId="Equation.DSMT4">
              <p:embed/>
            </p:oleObj>
          </a:graphicData>
        </a:graphic>
      </p:graphicFrame>
      <p:graphicFrame>
        <p:nvGraphicFramePr>
          <p:cNvPr id="20" name="Object 19"/>
          <p:cNvGraphicFramePr>
            <a:graphicFrameLocks noChangeAspect="1"/>
          </p:cNvGraphicFramePr>
          <p:nvPr/>
        </p:nvGraphicFramePr>
        <p:xfrm>
          <a:off x="1960563" y="2514600"/>
          <a:ext cx="4079875" cy="692150"/>
        </p:xfrm>
        <a:graphic>
          <a:graphicData uri="http://schemas.openxmlformats.org/presentationml/2006/ole">
            <p:oleObj spid="_x0000_s5105667" name="Equation" r:id="rId4" imgW="1498320" imgH="253800" progId="Equation.DSMT4">
              <p:embed/>
            </p:oleObj>
          </a:graphicData>
        </a:graphic>
      </p:graphicFrame>
      <p:graphicFrame>
        <p:nvGraphicFramePr>
          <p:cNvPr id="21" name="Object 20"/>
          <p:cNvGraphicFramePr>
            <a:graphicFrameLocks noChangeAspect="1"/>
          </p:cNvGraphicFramePr>
          <p:nvPr/>
        </p:nvGraphicFramePr>
        <p:xfrm>
          <a:off x="1981200" y="3733800"/>
          <a:ext cx="4405563" cy="990600"/>
        </p:xfrm>
        <a:graphic>
          <a:graphicData uri="http://schemas.openxmlformats.org/presentationml/2006/ole">
            <p:oleObj spid="_x0000_s5105668" name="Equation" r:id="rId5" imgW="2145960" imgH="482400" progId="Equation.DSMT4">
              <p:embed/>
            </p:oleObj>
          </a:graphicData>
        </a:graphic>
      </p:graphicFrame>
      <p:pic>
        <p:nvPicPr>
          <p:cNvPr id="23" name="Picture 5"/>
          <p:cNvPicPr>
            <a:picLocks noChangeAspect="1" noChangeArrowheads="1"/>
          </p:cNvPicPr>
          <p:nvPr/>
        </p:nvPicPr>
        <p:blipFill>
          <a:blip r:embed="rId6" cstate="print"/>
          <a:srcRect/>
          <a:stretch>
            <a:fillRect/>
          </a:stretch>
        </p:blipFill>
        <p:spPr bwMode="auto">
          <a:xfrm>
            <a:off x="3733800" y="4724400"/>
            <a:ext cx="1905000" cy="609600"/>
          </a:xfrm>
          <a:prstGeom prst="rect">
            <a:avLst/>
          </a:prstGeom>
          <a:noFill/>
          <a:ln w="9525">
            <a:noFill/>
            <a:miter lim="800000"/>
            <a:headEnd/>
            <a:tailEnd/>
          </a:ln>
        </p:spPr>
      </p:pic>
      <p:graphicFrame>
        <p:nvGraphicFramePr>
          <p:cNvPr id="25" name="Object 24"/>
          <p:cNvGraphicFramePr>
            <a:graphicFrameLocks noChangeAspect="1"/>
          </p:cNvGraphicFramePr>
          <p:nvPr/>
        </p:nvGraphicFramePr>
        <p:xfrm>
          <a:off x="6819900" y="1905000"/>
          <a:ext cx="495300" cy="568678"/>
        </p:xfrm>
        <a:graphic>
          <a:graphicData uri="http://schemas.openxmlformats.org/presentationml/2006/ole">
            <p:oleObj spid="_x0000_s5105669" name="Equation" r:id="rId7" imgW="190440" imgH="241200" progId="Equation.DSMT4">
              <p:embed/>
            </p:oleObj>
          </a:graphicData>
        </a:graphic>
      </p:graphicFrame>
      <p:pic>
        <p:nvPicPr>
          <p:cNvPr id="26" name="Picture 4"/>
          <p:cNvPicPr>
            <a:picLocks noChangeAspect="1" noChangeArrowheads="1"/>
          </p:cNvPicPr>
          <p:nvPr/>
        </p:nvPicPr>
        <p:blipFill>
          <a:blip r:embed="rId8" cstate="print"/>
          <a:srcRect/>
          <a:stretch>
            <a:fillRect/>
          </a:stretch>
        </p:blipFill>
        <p:spPr bwMode="auto">
          <a:xfrm>
            <a:off x="885825" y="4743450"/>
            <a:ext cx="2314575" cy="1276350"/>
          </a:xfrm>
          <a:prstGeom prst="rect">
            <a:avLst/>
          </a:prstGeom>
          <a:noFill/>
          <a:ln w="9525">
            <a:noFill/>
            <a:miter lim="800000"/>
            <a:headEnd/>
            <a:tailEnd/>
          </a:ln>
        </p:spPr>
      </p:pic>
      <p:sp>
        <p:nvSpPr>
          <p:cNvPr id="30" name="TextBox 29"/>
          <p:cNvSpPr txBox="1"/>
          <p:nvPr/>
        </p:nvSpPr>
        <p:spPr>
          <a:xfrm>
            <a:off x="3581400" y="5562600"/>
            <a:ext cx="4931158" cy="830997"/>
          </a:xfrm>
          <a:prstGeom prst="rect">
            <a:avLst/>
          </a:prstGeom>
          <a:noFill/>
        </p:spPr>
        <p:txBody>
          <a:bodyPr wrap="none" rtlCol="0">
            <a:spAutoFit/>
          </a:bodyPr>
          <a:lstStyle/>
          <a:p>
            <a:r>
              <a:rPr lang="en-US" sz="2400" dirty="0" smtClean="0"/>
              <a:t>Plus the cross section expression</a:t>
            </a:r>
          </a:p>
          <a:p>
            <a:r>
              <a:rPr lang="en-US" sz="2400" dirty="0" smtClean="0"/>
              <a:t>See Sec. 9.5,Ch. 9</a:t>
            </a:r>
            <a:endParaRPr lang="en-US" sz="2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4000" dirty="0" smtClean="0"/>
              <a:t>Cold relics-the WIMP miracle</a:t>
            </a:r>
            <a:endParaRPr lang="en-US" sz="4000" dirty="0"/>
          </a:p>
        </p:txBody>
      </p:sp>
      <p:sp>
        <p:nvSpPr>
          <p:cNvPr id="3" name="Content Placeholder 2"/>
          <p:cNvSpPr>
            <a:spLocks noGrp="1"/>
          </p:cNvSpPr>
          <p:nvPr>
            <p:ph idx="1"/>
          </p:nvPr>
        </p:nvSpPr>
        <p:spPr>
          <a:xfrm>
            <a:off x="304800" y="838200"/>
            <a:ext cx="8458200" cy="5105400"/>
          </a:xfrm>
        </p:spPr>
        <p:txBody>
          <a:bodyPr/>
          <a:lstStyle/>
          <a:p>
            <a:r>
              <a:rPr lang="en-US" dirty="0" smtClean="0"/>
              <a:t>Rewrite the Boltzmann Transport Equation (BTE)</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137</a:t>
            </a:fld>
            <a:endParaRPr lang="en-US"/>
          </a:p>
        </p:txBody>
      </p:sp>
      <p:pic>
        <p:nvPicPr>
          <p:cNvPr id="3561475" name="Picture 3"/>
          <p:cNvPicPr>
            <a:picLocks noChangeAspect="1" noChangeArrowheads="1"/>
          </p:cNvPicPr>
          <p:nvPr/>
        </p:nvPicPr>
        <p:blipFill>
          <a:blip r:embed="rId3" cstate="print"/>
          <a:srcRect/>
          <a:stretch>
            <a:fillRect/>
          </a:stretch>
        </p:blipFill>
        <p:spPr bwMode="auto">
          <a:xfrm>
            <a:off x="1066800" y="1371600"/>
            <a:ext cx="2571750" cy="685800"/>
          </a:xfrm>
          <a:prstGeom prst="rect">
            <a:avLst/>
          </a:prstGeom>
          <a:noFill/>
          <a:ln w="9525">
            <a:noFill/>
            <a:miter lim="800000"/>
            <a:headEnd/>
            <a:tailEnd/>
          </a:ln>
        </p:spPr>
      </p:pic>
      <p:pic>
        <p:nvPicPr>
          <p:cNvPr id="3561476" name="Picture 4"/>
          <p:cNvPicPr>
            <a:picLocks noChangeAspect="1" noChangeArrowheads="1"/>
          </p:cNvPicPr>
          <p:nvPr/>
        </p:nvPicPr>
        <p:blipFill>
          <a:blip r:embed="rId4" cstate="print"/>
          <a:srcRect/>
          <a:stretch>
            <a:fillRect/>
          </a:stretch>
        </p:blipFill>
        <p:spPr bwMode="auto">
          <a:xfrm>
            <a:off x="4229100" y="1371600"/>
            <a:ext cx="3619500" cy="762000"/>
          </a:xfrm>
          <a:prstGeom prst="rect">
            <a:avLst/>
          </a:prstGeom>
          <a:noFill/>
          <a:ln w="9525">
            <a:noFill/>
            <a:miter lim="800000"/>
            <a:headEnd/>
            <a:tailEnd/>
          </a:ln>
        </p:spPr>
      </p:pic>
      <p:pic>
        <p:nvPicPr>
          <p:cNvPr id="3561477" name="Picture 5" descr="C:\Users\Bing-Lin Young\Documents\A-My Documents\Research\Cosmology\DarkMatter\[0]MyNotes\[0]Notes&amp;Talk[Draft]\Fig[Draft]\WIMPmiracle[c].png"/>
          <p:cNvPicPr>
            <a:picLocks noChangeAspect="1" noChangeArrowheads="1"/>
          </p:cNvPicPr>
          <p:nvPr/>
        </p:nvPicPr>
        <p:blipFill>
          <a:blip r:embed="rId5" cstate="print"/>
          <a:srcRect/>
          <a:stretch>
            <a:fillRect/>
          </a:stretch>
        </p:blipFill>
        <p:spPr bwMode="auto">
          <a:xfrm>
            <a:off x="304800" y="2438400"/>
            <a:ext cx="4201297" cy="3886200"/>
          </a:xfrm>
          <a:prstGeom prst="rect">
            <a:avLst/>
          </a:prstGeom>
          <a:noFill/>
        </p:spPr>
      </p:pic>
      <p:sp>
        <p:nvSpPr>
          <p:cNvPr id="11" name="TextBox 10"/>
          <p:cNvSpPr txBox="1"/>
          <p:nvPr/>
        </p:nvSpPr>
        <p:spPr>
          <a:xfrm>
            <a:off x="4724400" y="2133600"/>
            <a:ext cx="4011034" cy="2308324"/>
          </a:xfrm>
          <a:prstGeom prst="rect">
            <a:avLst/>
          </a:prstGeom>
          <a:noFill/>
        </p:spPr>
        <p:txBody>
          <a:bodyPr wrap="square" rtlCol="0">
            <a:spAutoFit/>
          </a:bodyPr>
          <a:lstStyle/>
          <a:p>
            <a:pPr>
              <a:buFont typeface="Wingdings" pitchFamily="2" charset="2"/>
              <a:buChar char="q"/>
            </a:pPr>
            <a:r>
              <a:rPr lang="en-US" sz="2400" dirty="0" smtClean="0"/>
              <a:t> Approximate     as a </a:t>
            </a:r>
          </a:p>
          <a:p>
            <a:r>
              <a:rPr lang="en-US" sz="2400" dirty="0" smtClean="0"/>
              <a:t>    constant.  </a:t>
            </a:r>
          </a:p>
          <a:p>
            <a:pPr>
              <a:buFont typeface="Wingdings" pitchFamily="2" charset="2"/>
              <a:buChar char="q"/>
            </a:pPr>
            <a:r>
              <a:rPr lang="en-US" sz="2400" dirty="0" smtClean="0"/>
              <a:t> Focus on time after </a:t>
            </a:r>
          </a:p>
          <a:p>
            <a:r>
              <a:rPr lang="en-US" sz="2400" dirty="0" smtClean="0"/>
              <a:t>    freeze out           , so </a:t>
            </a:r>
          </a:p>
          <a:p>
            <a:r>
              <a:rPr lang="en-US" sz="2400" dirty="0" smtClean="0"/>
              <a:t>         can be ignored in</a:t>
            </a:r>
          </a:p>
          <a:p>
            <a:r>
              <a:rPr lang="en-US" sz="2400" dirty="0" smtClean="0"/>
              <a:t>    comparison with     .   </a:t>
            </a:r>
            <a:r>
              <a:rPr lang="en-US" dirty="0" smtClean="0"/>
              <a:t>     </a:t>
            </a:r>
            <a:endParaRPr lang="en-US" dirty="0"/>
          </a:p>
        </p:txBody>
      </p:sp>
      <p:graphicFrame>
        <p:nvGraphicFramePr>
          <p:cNvPr id="12" name="Object 11"/>
          <p:cNvGraphicFramePr>
            <a:graphicFrameLocks noChangeAspect="1"/>
          </p:cNvGraphicFramePr>
          <p:nvPr/>
        </p:nvGraphicFramePr>
        <p:xfrm>
          <a:off x="7086600" y="2133600"/>
          <a:ext cx="292100" cy="451427"/>
        </p:xfrm>
        <a:graphic>
          <a:graphicData uri="http://schemas.openxmlformats.org/presentationml/2006/ole">
            <p:oleObj spid="_x0000_s3561478" name="Equation" r:id="rId6" imgW="139680" imgH="215640" progId="Equation.DSMT4">
              <p:embed/>
            </p:oleObj>
          </a:graphicData>
        </a:graphic>
      </p:graphicFrame>
      <p:pic>
        <p:nvPicPr>
          <p:cNvPr id="3561479" name="Picture 7"/>
          <p:cNvPicPr>
            <a:picLocks noChangeAspect="1" noChangeArrowheads="1"/>
          </p:cNvPicPr>
          <p:nvPr/>
        </p:nvPicPr>
        <p:blipFill>
          <a:blip r:embed="rId7" cstate="print"/>
          <a:srcRect/>
          <a:stretch>
            <a:fillRect/>
          </a:stretch>
        </p:blipFill>
        <p:spPr bwMode="auto">
          <a:xfrm>
            <a:off x="6781800" y="3352800"/>
            <a:ext cx="856343" cy="304800"/>
          </a:xfrm>
          <a:prstGeom prst="rect">
            <a:avLst/>
          </a:prstGeom>
          <a:noFill/>
          <a:ln w="9525">
            <a:noFill/>
            <a:miter lim="800000"/>
            <a:headEnd/>
            <a:tailEnd/>
          </a:ln>
        </p:spPr>
      </p:pic>
      <p:pic>
        <p:nvPicPr>
          <p:cNvPr id="3561480" name="Picture 8"/>
          <p:cNvPicPr>
            <a:picLocks noChangeAspect="1" noChangeArrowheads="1"/>
          </p:cNvPicPr>
          <p:nvPr/>
        </p:nvPicPr>
        <p:blipFill>
          <a:blip r:embed="rId8" cstate="print"/>
          <a:srcRect/>
          <a:stretch>
            <a:fillRect/>
          </a:stretch>
        </p:blipFill>
        <p:spPr bwMode="auto">
          <a:xfrm>
            <a:off x="5181600" y="3667123"/>
            <a:ext cx="342901" cy="371477"/>
          </a:xfrm>
          <a:prstGeom prst="rect">
            <a:avLst/>
          </a:prstGeom>
          <a:noFill/>
          <a:ln w="9525">
            <a:noFill/>
            <a:miter lim="800000"/>
            <a:headEnd/>
            <a:tailEnd/>
          </a:ln>
        </p:spPr>
      </p:pic>
      <p:pic>
        <p:nvPicPr>
          <p:cNvPr id="3561481" name="Picture 9"/>
          <p:cNvPicPr>
            <a:picLocks noChangeAspect="1" noChangeArrowheads="1"/>
          </p:cNvPicPr>
          <p:nvPr/>
        </p:nvPicPr>
        <p:blipFill>
          <a:blip r:embed="rId9" cstate="print"/>
          <a:srcRect/>
          <a:stretch>
            <a:fillRect/>
          </a:stretch>
        </p:blipFill>
        <p:spPr bwMode="auto">
          <a:xfrm>
            <a:off x="7543800" y="4038600"/>
            <a:ext cx="371475" cy="306871"/>
          </a:xfrm>
          <a:prstGeom prst="rect">
            <a:avLst/>
          </a:prstGeom>
          <a:noFill/>
          <a:ln w="9525">
            <a:noFill/>
            <a:miter lim="800000"/>
            <a:headEnd/>
            <a:tailEnd/>
          </a:ln>
        </p:spPr>
      </p:pic>
      <p:pic>
        <p:nvPicPr>
          <p:cNvPr id="7" name="Picture 7"/>
          <p:cNvPicPr>
            <a:picLocks noChangeAspect="1" noChangeArrowheads="1"/>
          </p:cNvPicPr>
          <p:nvPr/>
        </p:nvPicPr>
        <p:blipFill>
          <a:blip r:embed="rId10" cstate="print"/>
          <a:srcRect/>
          <a:stretch>
            <a:fillRect/>
          </a:stretch>
        </p:blipFill>
        <p:spPr bwMode="auto">
          <a:xfrm>
            <a:off x="4724400" y="4419600"/>
            <a:ext cx="3743325" cy="714375"/>
          </a:xfrm>
          <a:prstGeom prst="rect">
            <a:avLst/>
          </a:prstGeom>
          <a:noFill/>
          <a:ln w="9525">
            <a:noFill/>
            <a:miter lim="800000"/>
            <a:headEnd/>
            <a:tailEnd/>
          </a:ln>
        </p:spPr>
      </p:pic>
      <p:pic>
        <p:nvPicPr>
          <p:cNvPr id="8" name="Picture 8"/>
          <p:cNvPicPr>
            <a:picLocks noChangeAspect="1" noChangeArrowheads="1"/>
          </p:cNvPicPr>
          <p:nvPr/>
        </p:nvPicPr>
        <p:blipFill>
          <a:blip r:embed="rId11" cstate="print"/>
          <a:srcRect/>
          <a:stretch>
            <a:fillRect/>
          </a:stretch>
        </p:blipFill>
        <p:spPr bwMode="auto">
          <a:xfrm>
            <a:off x="7200900" y="5105400"/>
            <a:ext cx="1714500" cy="361950"/>
          </a:xfrm>
          <a:prstGeom prst="rect">
            <a:avLst/>
          </a:prstGeom>
          <a:noFill/>
          <a:ln w="9525">
            <a:noFill/>
            <a:miter lim="800000"/>
            <a:headEnd/>
            <a:tailEnd/>
          </a:ln>
        </p:spPr>
      </p:pic>
      <p:pic>
        <p:nvPicPr>
          <p:cNvPr id="9" name="Picture 9"/>
          <p:cNvPicPr>
            <a:picLocks noChangeAspect="1" noChangeArrowheads="1"/>
          </p:cNvPicPr>
          <p:nvPr/>
        </p:nvPicPr>
        <p:blipFill>
          <a:blip r:embed="rId12" cstate="print"/>
          <a:srcRect/>
          <a:stretch>
            <a:fillRect/>
          </a:stretch>
        </p:blipFill>
        <p:spPr bwMode="auto">
          <a:xfrm>
            <a:off x="4800600" y="5105400"/>
            <a:ext cx="2238375" cy="371475"/>
          </a:xfrm>
          <a:prstGeom prst="rect">
            <a:avLst/>
          </a:prstGeom>
          <a:noFill/>
          <a:ln w="9525">
            <a:noFill/>
            <a:miter lim="800000"/>
            <a:headEnd/>
            <a:tailEnd/>
          </a:ln>
        </p:spPr>
      </p:pic>
      <p:pic>
        <p:nvPicPr>
          <p:cNvPr id="3561482" name="Picture 10"/>
          <p:cNvPicPr>
            <a:picLocks noChangeAspect="1" noChangeArrowheads="1"/>
          </p:cNvPicPr>
          <p:nvPr/>
        </p:nvPicPr>
        <p:blipFill>
          <a:blip r:embed="rId13" cstate="print"/>
          <a:srcRect/>
          <a:stretch>
            <a:fillRect/>
          </a:stretch>
        </p:blipFill>
        <p:spPr bwMode="auto">
          <a:xfrm>
            <a:off x="4876800" y="5562600"/>
            <a:ext cx="2066925" cy="390525"/>
          </a:xfrm>
          <a:prstGeom prst="rect">
            <a:avLst/>
          </a:prstGeom>
          <a:noFill/>
          <a:ln w="9525">
            <a:noFill/>
            <a:miter lim="800000"/>
            <a:headEnd/>
            <a:tailEnd/>
          </a:ln>
        </p:spPr>
      </p:pic>
      <p:sp>
        <p:nvSpPr>
          <p:cNvPr id="19" name="TextBox 18"/>
          <p:cNvSpPr txBox="1"/>
          <p:nvPr/>
        </p:nvSpPr>
        <p:spPr>
          <a:xfrm>
            <a:off x="4817630" y="5943600"/>
            <a:ext cx="2888932" cy="646331"/>
          </a:xfrm>
          <a:prstGeom prst="rect">
            <a:avLst/>
          </a:prstGeom>
          <a:noFill/>
        </p:spPr>
        <p:txBody>
          <a:bodyPr wrap="none" rtlCol="0">
            <a:spAutoFit/>
          </a:bodyPr>
          <a:lstStyle/>
          <a:p>
            <a:r>
              <a:rPr lang="en-US" b="1" dirty="0" smtClean="0">
                <a:solidFill>
                  <a:srgbClr val="00B0F0"/>
                </a:solidFill>
              </a:rPr>
              <a:t>Assuming radiation</a:t>
            </a:r>
          </a:p>
          <a:p>
            <a:r>
              <a:rPr lang="en-US" b="1" dirty="0" smtClean="0">
                <a:solidFill>
                  <a:srgbClr val="00B0F0"/>
                </a:solidFill>
              </a:rPr>
              <a:t>Dominance at decoupling</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Autofit/>
          </a:bodyPr>
          <a:lstStyle/>
          <a:p>
            <a:r>
              <a:rPr lang="en-US" sz="3200" dirty="0" smtClean="0"/>
              <a:t>The WIMP miracle</a:t>
            </a:r>
            <a:endParaRPr lang="en-US" sz="3200" dirty="0"/>
          </a:p>
        </p:txBody>
      </p:sp>
      <p:sp>
        <p:nvSpPr>
          <p:cNvPr id="3" name="Content Placeholder 2"/>
          <p:cNvSpPr>
            <a:spLocks noGrp="1"/>
          </p:cNvSpPr>
          <p:nvPr>
            <p:ph idx="1"/>
          </p:nvPr>
        </p:nvSpPr>
        <p:spPr>
          <a:xfrm>
            <a:off x="152400" y="914400"/>
            <a:ext cx="8686800" cy="5410200"/>
          </a:xfrm>
        </p:spPr>
        <p:txBody>
          <a:bodyPr>
            <a:normAutofit/>
          </a:bodyPr>
          <a:lstStyle/>
          <a:p>
            <a:r>
              <a:rPr lang="en-US" sz="2800" dirty="0" smtClean="0"/>
              <a:t>Rewrite approximate BTE</a:t>
            </a:r>
          </a:p>
          <a:p>
            <a:endParaRPr lang="en-US" sz="2800" dirty="0" smtClean="0"/>
          </a:p>
          <a:p>
            <a:r>
              <a:rPr lang="en-US" sz="2800" dirty="0" smtClean="0"/>
              <a:t>Integrate the equation from             to obtain</a:t>
            </a:r>
          </a:p>
          <a:p>
            <a:endParaRPr lang="en-US" sz="2800" dirty="0" smtClean="0"/>
          </a:p>
          <a:p>
            <a:r>
              <a:rPr lang="en-US" sz="2800" dirty="0" smtClean="0"/>
              <a:t> Freeze out density: multiplying      by S</a:t>
            </a:r>
            <a:r>
              <a:rPr lang="en-US" sz="2800" baseline="-25000" dirty="0" smtClean="0"/>
              <a:t>1  </a:t>
            </a:r>
            <a:r>
              <a:rPr lang="en-US" sz="2800" dirty="0" smtClean="0"/>
              <a:t>at T</a:t>
            </a:r>
            <a:r>
              <a:rPr lang="en-US" sz="2800" baseline="-25000" dirty="0" smtClean="0"/>
              <a:t>1</a:t>
            </a:r>
            <a:r>
              <a:rPr lang="en-US" sz="2800" dirty="0" smtClean="0"/>
              <a:t> which is much larger than T</a:t>
            </a:r>
            <a:r>
              <a:rPr lang="en-US" sz="2800" baseline="-25000" dirty="0" smtClean="0"/>
              <a:t>0</a:t>
            </a:r>
            <a:r>
              <a:rPr lang="en-US" sz="2800" dirty="0" smtClean="0"/>
              <a:t> (present time) but </a:t>
            </a:r>
            <a:r>
              <a:rPr lang="en-US" sz="2800" dirty="0" smtClean="0">
                <a:latin typeface="Arial" pitchFamily="34" charset="0"/>
                <a:cs typeface="Arial" pitchFamily="34" charset="0"/>
              </a:rPr>
              <a:t>Y</a:t>
            </a:r>
            <a:r>
              <a:rPr lang="en-US" sz="2800" dirty="0" smtClean="0"/>
              <a:t> already reaches asymptotic value.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138</a:t>
            </a:fld>
            <a:endParaRPr lang="en-US"/>
          </a:p>
        </p:txBody>
      </p:sp>
      <p:pic>
        <p:nvPicPr>
          <p:cNvPr id="3562499" name="Picture 3"/>
          <p:cNvPicPr>
            <a:picLocks noChangeAspect="1" noChangeArrowheads="1"/>
          </p:cNvPicPr>
          <p:nvPr/>
        </p:nvPicPr>
        <p:blipFill>
          <a:blip r:embed="rId3" cstate="print"/>
          <a:srcRect/>
          <a:stretch>
            <a:fillRect/>
          </a:stretch>
        </p:blipFill>
        <p:spPr bwMode="auto">
          <a:xfrm>
            <a:off x="5334000" y="2042160"/>
            <a:ext cx="1162050" cy="381000"/>
          </a:xfrm>
          <a:prstGeom prst="rect">
            <a:avLst/>
          </a:prstGeom>
          <a:noFill/>
          <a:ln w="9525">
            <a:noFill/>
            <a:miter lim="800000"/>
            <a:headEnd/>
            <a:tailEnd/>
          </a:ln>
        </p:spPr>
      </p:pic>
      <p:pic>
        <p:nvPicPr>
          <p:cNvPr id="3562500" name="Picture 4"/>
          <p:cNvPicPr>
            <a:picLocks noChangeAspect="1" noChangeArrowheads="1"/>
          </p:cNvPicPr>
          <p:nvPr/>
        </p:nvPicPr>
        <p:blipFill>
          <a:blip r:embed="rId4" cstate="print"/>
          <a:srcRect/>
          <a:stretch>
            <a:fillRect/>
          </a:stretch>
        </p:blipFill>
        <p:spPr bwMode="auto">
          <a:xfrm>
            <a:off x="1570131" y="2362201"/>
            <a:ext cx="1706469" cy="756782"/>
          </a:xfrm>
          <a:prstGeom prst="rect">
            <a:avLst/>
          </a:prstGeom>
          <a:noFill/>
          <a:ln w="9525">
            <a:noFill/>
            <a:miter lim="800000"/>
            <a:headEnd/>
            <a:tailEnd/>
          </a:ln>
        </p:spPr>
      </p:pic>
      <p:pic>
        <p:nvPicPr>
          <p:cNvPr id="3562501" name="Picture 5"/>
          <p:cNvPicPr>
            <a:picLocks noChangeAspect="1" noChangeArrowheads="1"/>
          </p:cNvPicPr>
          <p:nvPr/>
        </p:nvPicPr>
        <p:blipFill>
          <a:blip r:embed="rId5" cstate="print"/>
          <a:srcRect/>
          <a:stretch>
            <a:fillRect/>
          </a:stretch>
        </p:blipFill>
        <p:spPr bwMode="auto">
          <a:xfrm>
            <a:off x="5715001" y="2438400"/>
            <a:ext cx="1219200" cy="650240"/>
          </a:xfrm>
          <a:prstGeom prst="rect">
            <a:avLst/>
          </a:prstGeom>
          <a:noFill/>
          <a:ln w="9525">
            <a:noFill/>
            <a:miter lim="800000"/>
            <a:headEnd/>
            <a:tailEnd/>
          </a:ln>
        </p:spPr>
      </p:pic>
      <p:pic>
        <p:nvPicPr>
          <p:cNvPr id="3562502" name="Picture 6"/>
          <p:cNvPicPr>
            <a:picLocks noChangeAspect="1" noChangeArrowheads="1"/>
          </p:cNvPicPr>
          <p:nvPr/>
        </p:nvPicPr>
        <p:blipFill>
          <a:blip r:embed="rId6" cstate="print"/>
          <a:srcRect/>
          <a:stretch>
            <a:fillRect/>
          </a:stretch>
        </p:blipFill>
        <p:spPr bwMode="auto">
          <a:xfrm>
            <a:off x="3657600" y="2593397"/>
            <a:ext cx="1085851" cy="378403"/>
          </a:xfrm>
          <a:prstGeom prst="rect">
            <a:avLst/>
          </a:prstGeom>
          <a:noFill/>
          <a:ln w="9525">
            <a:noFill/>
            <a:miter lim="800000"/>
            <a:headEnd/>
            <a:tailEnd/>
          </a:ln>
        </p:spPr>
      </p:pic>
      <p:pic>
        <p:nvPicPr>
          <p:cNvPr id="3562503" name="Picture 7"/>
          <p:cNvPicPr>
            <a:picLocks noChangeAspect="1" noChangeArrowheads="1"/>
          </p:cNvPicPr>
          <p:nvPr/>
        </p:nvPicPr>
        <p:blipFill>
          <a:blip r:embed="rId7" cstate="print"/>
          <a:srcRect/>
          <a:stretch>
            <a:fillRect/>
          </a:stretch>
        </p:blipFill>
        <p:spPr bwMode="auto">
          <a:xfrm>
            <a:off x="1523999" y="1325880"/>
            <a:ext cx="1701209" cy="73152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5044440" y="2621280"/>
          <a:ext cx="381000" cy="304800"/>
        </p:xfrm>
        <a:graphic>
          <a:graphicData uri="http://schemas.openxmlformats.org/presentationml/2006/ole">
            <p:oleObj spid="_x0000_s3562504" name="Equation" r:id="rId8" imgW="190440" imgH="152280" progId="Equation.DSMT4">
              <p:embed/>
            </p:oleObj>
          </a:graphicData>
        </a:graphic>
      </p:graphicFrame>
      <p:graphicFrame>
        <p:nvGraphicFramePr>
          <p:cNvPr id="14" name="Object 13"/>
          <p:cNvGraphicFramePr>
            <a:graphicFrameLocks noChangeAspect="1"/>
          </p:cNvGraphicFramePr>
          <p:nvPr/>
        </p:nvGraphicFramePr>
        <p:xfrm>
          <a:off x="5867400" y="3048000"/>
          <a:ext cx="381000" cy="457200"/>
        </p:xfrm>
        <a:graphic>
          <a:graphicData uri="http://schemas.openxmlformats.org/presentationml/2006/ole">
            <p:oleObj spid="_x0000_s3562505" name="Equation" r:id="rId9" imgW="190440" imgH="228600" progId="Equation.DSMT4">
              <p:embed/>
            </p:oleObj>
          </a:graphicData>
        </a:graphic>
      </p:graphicFrame>
      <p:pic>
        <p:nvPicPr>
          <p:cNvPr id="3562507" name="Picture 11"/>
          <p:cNvPicPr>
            <a:picLocks noChangeAspect="1" noChangeArrowheads="1"/>
          </p:cNvPicPr>
          <p:nvPr/>
        </p:nvPicPr>
        <p:blipFill>
          <a:blip r:embed="rId10" cstate="print"/>
          <a:srcRect/>
          <a:stretch>
            <a:fillRect/>
          </a:stretch>
        </p:blipFill>
        <p:spPr bwMode="auto">
          <a:xfrm>
            <a:off x="609599" y="4267200"/>
            <a:ext cx="4783123" cy="1676400"/>
          </a:xfrm>
          <a:prstGeom prst="rect">
            <a:avLst/>
          </a:prstGeom>
          <a:noFill/>
          <a:ln w="9525">
            <a:noFill/>
            <a:miter lim="800000"/>
            <a:headEnd/>
            <a:tailEnd/>
          </a:ln>
        </p:spPr>
      </p:pic>
      <p:pic>
        <p:nvPicPr>
          <p:cNvPr id="3562508" name="Picture 12"/>
          <p:cNvPicPr>
            <a:picLocks noChangeAspect="1" noChangeArrowheads="1"/>
          </p:cNvPicPr>
          <p:nvPr/>
        </p:nvPicPr>
        <p:blipFill>
          <a:blip r:embed="rId11" cstate="print"/>
          <a:srcRect/>
          <a:stretch>
            <a:fillRect/>
          </a:stretch>
        </p:blipFill>
        <p:spPr bwMode="auto">
          <a:xfrm>
            <a:off x="3733800" y="4343400"/>
            <a:ext cx="4542118"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The WIMP </a:t>
            </a:r>
            <a:r>
              <a:rPr lang="en-US" dirty="0" err="1" smtClean="0"/>
              <a:t>miricle</a:t>
            </a:r>
            <a:endParaRPr lang="en-US" dirty="0"/>
          </a:p>
        </p:txBody>
      </p:sp>
      <p:sp>
        <p:nvSpPr>
          <p:cNvPr id="3" name="Content Placeholder 2"/>
          <p:cNvSpPr>
            <a:spLocks noGrp="1"/>
          </p:cNvSpPr>
          <p:nvPr>
            <p:ph idx="1"/>
          </p:nvPr>
        </p:nvSpPr>
        <p:spPr>
          <a:xfrm>
            <a:off x="304800" y="914400"/>
            <a:ext cx="8229600" cy="5410200"/>
          </a:xfrm>
        </p:spPr>
        <p:txBody>
          <a:bodyPr/>
          <a:lstStyle/>
          <a:p>
            <a:r>
              <a:rPr lang="en-US" dirty="0" smtClean="0"/>
              <a:t>Estimate: </a:t>
            </a:r>
            <a:r>
              <a:rPr lang="en-US" dirty="0" err="1" smtClean="0"/>
              <a:t>x</a:t>
            </a:r>
            <a:r>
              <a:rPr lang="en-US" baseline="-25000" dirty="0" err="1" smtClean="0"/>
              <a:t>f</a:t>
            </a:r>
            <a:r>
              <a:rPr lang="en-US" dirty="0" smtClean="0"/>
              <a:t> ~ 10, g</a:t>
            </a:r>
            <a:r>
              <a:rPr lang="en-US" baseline="-25000" dirty="0" smtClean="0"/>
              <a:t>*</a:t>
            </a:r>
            <a:r>
              <a:rPr lang="en-US" dirty="0" smtClean="0"/>
              <a:t> ~ 100, (a</a:t>
            </a:r>
            <a:r>
              <a:rPr lang="en-US" baseline="-25000" dirty="0" smtClean="0"/>
              <a:t>1</a:t>
            </a:r>
            <a:r>
              <a:rPr lang="en-US" dirty="0" smtClean="0"/>
              <a:t>T</a:t>
            </a:r>
            <a:r>
              <a:rPr lang="en-US" baseline="-25000" dirty="0" smtClean="0"/>
              <a:t>1</a:t>
            </a:r>
            <a:r>
              <a:rPr lang="en-US" dirty="0" smtClean="0"/>
              <a:t>)/(a</a:t>
            </a:r>
            <a:r>
              <a:rPr lang="en-US" baseline="-25000" dirty="0" smtClean="0"/>
              <a:t>0</a:t>
            </a:r>
            <a:r>
              <a:rPr lang="en-US" dirty="0" smtClean="0"/>
              <a:t>T</a:t>
            </a:r>
            <a:r>
              <a:rPr lang="en-US" baseline="-25000" dirty="0" smtClean="0"/>
              <a:t>0</a:t>
            </a:r>
            <a:r>
              <a:rPr lang="en-US" dirty="0" smtClean="0"/>
              <a:t>)~1/30</a:t>
            </a:r>
            <a:r>
              <a:rPr lang="en-US" baseline="-25000" dirty="0" smtClean="0"/>
              <a:t> </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Finally  </a:t>
            </a:r>
          </a:p>
          <a:p>
            <a:endParaRPr lang="en-US" dirty="0" smtClean="0"/>
          </a:p>
          <a:p>
            <a:pPr>
              <a:buNone/>
            </a:pPr>
            <a:r>
              <a:rPr lang="en-US" baseline="-25000"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139</a:t>
            </a:fld>
            <a:endParaRPr lang="en-US"/>
          </a:p>
        </p:txBody>
      </p:sp>
      <p:pic>
        <p:nvPicPr>
          <p:cNvPr id="3563524" name="Picture 4"/>
          <p:cNvPicPr>
            <a:picLocks noChangeAspect="1" noChangeArrowheads="1"/>
          </p:cNvPicPr>
          <p:nvPr/>
        </p:nvPicPr>
        <p:blipFill>
          <a:blip r:embed="rId3" cstate="print"/>
          <a:srcRect/>
          <a:stretch>
            <a:fillRect/>
          </a:stretch>
        </p:blipFill>
        <p:spPr bwMode="auto">
          <a:xfrm>
            <a:off x="838200" y="5181600"/>
            <a:ext cx="4903910" cy="876300"/>
          </a:xfrm>
          <a:prstGeom prst="rect">
            <a:avLst/>
          </a:prstGeom>
          <a:noFill/>
          <a:ln w="9525">
            <a:noFill/>
            <a:miter lim="800000"/>
            <a:headEnd/>
            <a:tailEnd/>
          </a:ln>
        </p:spPr>
      </p:pic>
      <p:pic>
        <p:nvPicPr>
          <p:cNvPr id="3563525" name="Picture 5"/>
          <p:cNvPicPr>
            <a:picLocks noChangeAspect="1" noChangeArrowheads="1"/>
          </p:cNvPicPr>
          <p:nvPr/>
        </p:nvPicPr>
        <p:blipFill>
          <a:blip r:embed="rId4" cstate="print"/>
          <a:srcRect/>
          <a:stretch>
            <a:fillRect/>
          </a:stretch>
        </p:blipFill>
        <p:spPr bwMode="auto">
          <a:xfrm>
            <a:off x="6156960" y="5029200"/>
            <a:ext cx="2682240" cy="838200"/>
          </a:xfrm>
          <a:prstGeom prst="rect">
            <a:avLst/>
          </a:prstGeom>
          <a:noFill/>
          <a:ln w="9525">
            <a:noFill/>
            <a:miter lim="800000"/>
            <a:headEnd/>
            <a:tailEnd/>
          </a:ln>
        </p:spPr>
      </p:pic>
      <p:sp>
        <p:nvSpPr>
          <p:cNvPr id="11" name="TextBox 10"/>
          <p:cNvSpPr txBox="1"/>
          <p:nvPr/>
        </p:nvSpPr>
        <p:spPr>
          <a:xfrm>
            <a:off x="6248400" y="5646003"/>
            <a:ext cx="1853848" cy="830997"/>
          </a:xfrm>
          <a:prstGeom prst="rect">
            <a:avLst/>
          </a:prstGeom>
          <a:noFill/>
        </p:spPr>
        <p:txBody>
          <a:bodyPr wrap="square" rtlCol="0">
            <a:spAutoFit/>
          </a:bodyPr>
          <a:lstStyle/>
          <a:p>
            <a:r>
              <a:rPr lang="en-US" sz="2400" dirty="0" smtClean="0"/>
              <a:t>a: s-wave </a:t>
            </a:r>
          </a:p>
          <a:p>
            <a:r>
              <a:rPr lang="en-US" sz="2400" dirty="0" smtClean="0"/>
              <a:t>b: p-wave </a:t>
            </a:r>
            <a:endParaRPr lang="en-US" sz="2400" dirty="0"/>
          </a:p>
        </p:txBody>
      </p:sp>
      <p:pic>
        <p:nvPicPr>
          <p:cNvPr id="4096003" name="Picture 3"/>
          <p:cNvPicPr>
            <a:picLocks noChangeAspect="1" noChangeArrowheads="1"/>
          </p:cNvPicPr>
          <p:nvPr/>
        </p:nvPicPr>
        <p:blipFill>
          <a:blip r:embed="rId5" cstate="print"/>
          <a:srcRect/>
          <a:stretch>
            <a:fillRect/>
          </a:stretch>
        </p:blipFill>
        <p:spPr bwMode="auto">
          <a:xfrm>
            <a:off x="685801" y="1628293"/>
            <a:ext cx="6705600" cy="3172307"/>
          </a:xfrm>
          <a:prstGeom prst="rect">
            <a:avLst/>
          </a:prstGeom>
          <a:noFill/>
          <a:ln w="9525">
            <a:noFill/>
            <a:miter lim="800000"/>
            <a:headEnd/>
            <a:tailEnd/>
          </a:ln>
        </p:spPr>
      </p:pic>
      <p:sp>
        <p:nvSpPr>
          <p:cNvPr id="27" name="TextBox 26"/>
          <p:cNvSpPr txBox="1"/>
          <p:nvPr/>
        </p:nvSpPr>
        <p:spPr>
          <a:xfrm>
            <a:off x="6096000" y="2678668"/>
            <a:ext cx="1600200" cy="369332"/>
          </a:xfrm>
          <a:prstGeom prst="rect">
            <a:avLst/>
          </a:prstGeom>
          <a:noFill/>
        </p:spPr>
        <p:txBody>
          <a:bodyPr wrap="square" rtlCol="0">
            <a:spAutoFit/>
          </a:bodyPr>
          <a:lstStyle/>
          <a:p>
            <a:r>
              <a:rPr lang="en-US" dirty="0" err="1" smtClean="0"/>
              <a:t>Pb</a:t>
            </a:r>
            <a:r>
              <a:rPr lang="en-US" dirty="0" smtClean="0"/>
              <a:t>=10</a:t>
            </a:r>
            <a:r>
              <a:rPr lang="en-US" baseline="30000" dirty="0" smtClean="0"/>
              <a:t>-36</a:t>
            </a:r>
            <a:r>
              <a:rPr lang="en-US" dirty="0" smtClean="0"/>
              <a:t> cm</a:t>
            </a:r>
            <a:r>
              <a:rPr lang="en-US" baseline="30000" dirty="0" smtClean="0"/>
              <a:t>2</a:t>
            </a:r>
            <a:endParaRPr lang="en-US" dirty="0"/>
          </a:p>
        </p:txBody>
      </p:sp>
      <p:graphicFrame>
        <p:nvGraphicFramePr>
          <p:cNvPr id="12" name="Object 11"/>
          <p:cNvGraphicFramePr>
            <a:graphicFrameLocks noChangeAspect="1"/>
          </p:cNvGraphicFramePr>
          <p:nvPr/>
        </p:nvGraphicFramePr>
        <p:xfrm>
          <a:off x="2806700" y="1409700"/>
          <a:ext cx="914400" cy="179388"/>
        </p:xfrm>
        <a:graphic>
          <a:graphicData uri="http://schemas.openxmlformats.org/presentationml/2006/ole">
            <p:oleObj spid="_x0000_s4990977" name="Equation" r:id="rId6" imgW="914400" imgH="179640" progId="Equation.DSMT4">
              <p:embed/>
            </p:oleObj>
          </a:graphicData>
        </a:graphic>
      </p:graphicFrame>
      <p:graphicFrame>
        <p:nvGraphicFramePr>
          <p:cNvPr id="13" name="Object 12"/>
          <p:cNvGraphicFramePr>
            <a:graphicFrameLocks noChangeAspect="1"/>
          </p:cNvGraphicFramePr>
          <p:nvPr/>
        </p:nvGraphicFramePr>
        <p:xfrm>
          <a:off x="6400800" y="3810000"/>
          <a:ext cx="2286000" cy="924128"/>
        </p:xfrm>
        <a:graphic>
          <a:graphicData uri="http://schemas.openxmlformats.org/presentationml/2006/ole">
            <p:oleObj spid="_x0000_s4990978" name="Equation" r:id="rId7" imgW="1193760" imgH="482400" progId="Equation.DSMT4">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67512"/>
          </a:xfrm>
        </p:spPr>
        <p:txBody>
          <a:bodyPr>
            <a:normAutofit fontScale="90000"/>
          </a:bodyPr>
          <a:lstStyle/>
          <a:p>
            <a:r>
              <a:rPr lang="en-US" dirty="0" smtClean="0"/>
              <a:t>Interesting videos</a:t>
            </a:r>
            <a:endParaRPr lang="en-US" dirty="0"/>
          </a:p>
        </p:txBody>
      </p:sp>
      <p:sp>
        <p:nvSpPr>
          <p:cNvPr id="3" name="Content Placeholder 2"/>
          <p:cNvSpPr>
            <a:spLocks noGrp="1"/>
          </p:cNvSpPr>
          <p:nvPr>
            <p:ph idx="1"/>
          </p:nvPr>
        </p:nvSpPr>
        <p:spPr>
          <a:xfrm>
            <a:off x="457200" y="1295400"/>
            <a:ext cx="8229600" cy="5029200"/>
          </a:xfrm>
        </p:spPr>
        <p:txBody>
          <a:bodyPr/>
          <a:lstStyle/>
          <a:p>
            <a:r>
              <a:rPr lang="en-US" dirty="0" smtClean="0"/>
              <a:t>Rocky Kolb’s lecture 2012</a:t>
            </a:r>
          </a:p>
          <a:p>
            <a:pPr>
              <a:buNone/>
            </a:pPr>
            <a:r>
              <a:rPr lang="en-US" dirty="0" smtClean="0">
                <a:solidFill>
                  <a:srgbClr val="1A1FF6"/>
                </a:solidFill>
              </a:rPr>
              <a:t>  </a:t>
            </a:r>
            <a:r>
              <a:rPr lang="en-US" dirty="0" smtClean="0">
                <a:solidFill>
                  <a:srgbClr val="1A1FF6"/>
                </a:solidFill>
                <a:hlinkClick r:id="rId2"/>
              </a:rPr>
              <a:t>https://www.youtube.com/watch?v=tip_mqA4WhY</a:t>
            </a:r>
            <a:endParaRPr lang="en-US" dirty="0" smtClean="0">
              <a:solidFill>
                <a:srgbClr val="1A1FF6"/>
              </a:solidFill>
            </a:endParaRPr>
          </a:p>
          <a:p>
            <a:r>
              <a:rPr lang="en-US" dirty="0" smtClean="0"/>
              <a:t>Highly exciting event</a:t>
            </a:r>
          </a:p>
          <a:p>
            <a:pPr>
              <a:buNone/>
            </a:pPr>
            <a:r>
              <a:rPr lang="en-US" sz="2000" dirty="0" smtClean="0">
                <a:hlinkClick r:id="rId3"/>
              </a:rPr>
              <a:t>http://www.kavlifoundation.org/science-spotlights/astrophysics-closing-in-dark-matter#.VZK6vPlVhBd</a:t>
            </a:r>
            <a:endParaRPr lang="en-US" sz="2000" dirty="0" smtClean="0"/>
          </a:p>
          <a:p>
            <a:r>
              <a:rPr lang="en-US" dirty="0" smtClean="0"/>
              <a:t>Sam Ting’s talk on The AMS Day at CERN</a:t>
            </a:r>
          </a:p>
          <a:p>
            <a:pPr>
              <a:buNone/>
            </a:pPr>
            <a:r>
              <a:rPr lang="en-US" sz="2000" dirty="0" smtClean="0">
                <a:hlinkClick r:id="rId4"/>
              </a:rPr>
              <a:t>https://cds.cern.ch/record/2009160</a:t>
            </a:r>
            <a:endParaRPr lang="en-US" sz="2000" dirty="0" smtClean="0"/>
          </a:p>
          <a:p>
            <a:pPr>
              <a:buNone/>
            </a:pP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
        <p:nvSpPr>
          <p:cNvPr id="7" name="TextBox 6"/>
          <p:cNvSpPr txBox="1"/>
          <p:nvPr/>
        </p:nvSpPr>
        <p:spPr>
          <a:xfrm>
            <a:off x="533400" y="4491097"/>
            <a:ext cx="276038" cy="461665"/>
          </a:xfrm>
          <a:prstGeom prst="rect">
            <a:avLst/>
          </a:prstGeom>
          <a:noFill/>
        </p:spPr>
        <p:txBody>
          <a:bodyPr wrap="none" rtlCol="0">
            <a:spAutoFit/>
          </a:bodyPr>
          <a:lstStyle/>
          <a:p>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algn="ctr"/>
            <a:r>
              <a:rPr lang="en-US" sz="3200" dirty="0" smtClean="0"/>
              <a:t>Reaction channels and </a:t>
            </a:r>
            <a:br>
              <a:rPr lang="en-US" sz="3200" dirty="0" smtClean="0"/>
            </a:br>
            <a:r>
              <a:rPr lang="en-US" sz="3200" dirty="0" smtClean="0"/>
              <a:t>degrees of freedom</a:t>
            </a:r>
            <a:endParaRPr lang="en-US" sz="3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140</a:t>
            </a:fld>
            <a:endParaRPr lang="en-US"/>
          </a:p>
        </p:txBody>
      </p:sp>
      <p:pic>
        <p:nvPicPr>
          <p:cNvPr id="2883586" name="Picture 2"/>
          <p:cNvPicPr>
            <a:picLocks noGrp="1" noChangeAspect="1" noChangeArrowheads="1"/>
          </p:cNvPicPr>
          <p:nvPr>
            <p:ph idx="1"/>
          </p:nvPr>
        </p:nvPicPr>
        <p:blipFill>
          <a:blip r:embed="rId3" cstate="print"/>
          <a:srcRect/>
          <a:stretch>
            <a:fillRect/>
          </a:stretch>
        </p:blipFill>
        <p:spPr bwMode="auto">
          <a:xfrm>
            <a:off x="228600" y="1371600"/>
            <a:ext cx="8686800" cy="4464799"/>
          </a:xfrm>
          <a:prstGeom prst="rect">
            <a:avLst/>
          </a:prstGeom>
          <a:noFill/>
          <a:ln w="9525">
            <a:noFill/>
            <a:miter lim="800000"/>
            <a:headEnd/>
            <a:tailEnd/>
          </a:ln>
        </p:spPr>
      </p:pic>
      <p:sp>
        <p:nvSpPr>
          <p:cNvPr id="7" name="Rectangle 6"/>
          <p:cNvSpPr/>
          <p:nvPr/>
        </p:nvSpPr>
        <p:spPr>
          <a:xfrm>
            <a:off x="6019800" y="4343400"/>
            <a:ext cx="457200"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6248400" y="57150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6400799" y="5791200"/>
          <a:ext cx="1752601" cy="643812"/>
        </p:xfrm>
        <a:graphic>
          <a:graphicData uri="http://schemas.openxmlformats.org/presentationml/2006/ole">
            <p:oleObj spid="_x0000_s4094977" name="Equation" r:id="rId4" imgW="1244520" imgH="457200" progId="Equation.DSMT4">
              <p:embed/>
            </p:oleObj>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solidFill>
                  <a:srgbClr val="00B0F0"/>
                </a:solidFill>
                <a:latin typeface="Comic Sans MS" pitchFamily="66" charset="0"/>
              </a:rPr>
              <a:t>State the WIMP miracle again</a:t>
            </a:r>
            <a:endParaRPr lang="en-US" sz="3600" dirty="0">
              <a:solidFill>
                <a:srgbClr val="00B0F0"/>
              </a:solidFill>
              <a:latin typeface="Comic Sans MS" pitchFamily="66" charset="0"/>
            </a:endParaRPr>
          </a:p>
        </p:txBody>
      </p:sp>
      <p:sp>
        <p:nvSpPr>
          <p:cNvPr id="3" name="Content Placeholder 2"/>
          <p:cNvSpPr>
            <a:spLocks noGrp="1"/>
          </p:cNvSpPr>
          <p:nvPr>
            <p:ph idx="1"/>
          </p:nvPr>
        </p:nvSpPr>
        <p:spPr>
          <a:xfrm>
            <a:off x="152400" y="990600"/>
            <a:ext cx="8991600" cy="5410200"/>
          </a:xfrm>
        </p:spPr>
        <p:txBody>
          <a:bodyPr>
            <a:normAutofit lnSpcReduction="10000"/>
          </a:bodyPr>
          <a:lstStyle/>
          <a:p>
            <a:r>
              <a:rPr lang="en-US" sz="2800" dirty="0" smtClean="0">
                <a:latin typeface="Comic Sans MS" pitchFamily="66" charset="0"/>
              </a:rPr>
              <a:t>Decoupling takes place at about               and the WIMP density to critical density ratio becomes</a:t>
            </a:r>
          </a:p>
          <a:p>
            <a:pPr>
              <a:buNone/>
            </a:pPr>
            <a:endParaRPr lang="en-US" sz="2400" dirty="0" smtClean="0">
              <a:latin typeface="Comic Sans MS" pitchFamily="66" charset="0"/>
            </a:endParaRPr>
          </a:p>
          <a:p>
            <a:pPr>
              <a:buNone/>
            </a:pPr>
            <a:endParaRPr lang="en-US" sz="2400" dirty="0" smtClean="0">
              <a:latin typeface="Comic Sans MS" pitchFamily="66" charset="0"/>
            </a:endParaRPr>
          </a:p>
          <a:p>
            <a:r>
              <a:rPr lang="en-US" sz="2800" dirty="0" smtClean="0">
                <a:latin typeface="Comic Sans MS" pitchFamily="66" charset="0"/>
              </a:rPr>
              <a:t>For            we need             , for cold dark matter,                 the annihilation cross section is the order of </a:t>
            </a:r>
            <a:r>
              <a:rPr lang="en-US" sz="2800" dirty="0" err="1" smtClean="0">
                <a:latin typeface="Comic Sans MS" pitchFamily="66" charset="0"/>
              </a:rPr>
              <a:t>pico</a:t>
            </a:r>
            <a:r>
              <a:rPr lang="en-US" sz="2800" dirty="0" smtClean="0">
                <a:latin typeface="Comic Sans MS" pitchFamily="66" charset="0"/>
              </a:rPr>
              <a:t> barn (</a:t>
            </a:r>
            <a:r>
              <a:rPr lang="en-US" sz="2800" dirty="0" err="1" smtClean="0">
                <a:latin typeface="Comic Sans MS" pitchFamily="66" charset="0"/>
              </a:rPr>
              <a:t>pb</a:t>
            </a:r>
            <a:r>
              <a:rPr lang="en-US" sz="2800" dirty="0" smtClean="0">
                <a:latin typeface="Comic Sans MS" pitchFamily="66" charset="0"/>
              </a:rPr>
              <a:t>);                         </a:t>
            </a:r>
          </a:p>
          <a:p>
            <a:pPr>
              <a:buNone/>
            </a:pPr>
            <a:r>
              <a:rPr lang="en-US" sz="2800" dirty="0" smtClean="0">
                <a:latin typeface="Comic Sans MS" pitchFamily="66" charset="0"/>
              </a:rPr>
              <a:t>   which is about the weak interaction cross section.  This makes DM not only measurable but also can possibly be fitted into an extended theory of the standard model.  This is dubbed as the </a:t>
            </a:r>
            <a:r>
              <a:rPr lang="en-US" sz="2800" dirty="0" smtClean="0">
                <a:solidFill>
                  <a:srgbClr val="00B0F0"/>
                </a:solidFill>
                <a:latin typeface="Comic Sans MS" pitchFamily="66" charset="0"/>
              </a:rPr>
              <a:t>WIMP miracle</a:t>
            </a:r>
            <a:r>
              <a:rPr lang="en-US" sz="2800" dirty="0" smtClean="0">
                <a:solidFill>
                  <a:schemeClr val="accent5">
                    <a:lumMod val="75000"/>
                  </a:schemeClr>
                </a:solidFill>
                <a:latin typeface="Comic Sans MS" pitchFamily="66" charset="0"/>
              </a:rPr>
              <a:t>. </a:t>
            </a:r>
            <a:r>
              <a:rPr lang="en-US" sz="2800" dirty="0" smtClean="0">
                <a:solidFill>
                  <a:srgbClr val="FF0000"/>
                </a:solidFill>
                <a:latin typeface="Comic Sans MS" pitchFamily="66" charset="0"/>
              </a:rPr>
              <a:t>(Miracle #2)</a:t>
            </a:r>
            <a:r>
              <a:rPr lang="en-US" sz="2800" dirty="0" smtClean="0">
                <a:solidFill>
                  <a:schemeClr val="accent5">
                    <a:lumMod val="75000"/>
                  </a:schemeClr>
                </a:solidFill>
                <a:latin typeface="Comic Sans MS" pitchFamily="66" charset="0"/>
              </a:rPr>
              <a:t>. </a:t>
            </a:r>
          </a:p>
          <a:p>
            <a:pPr>
              <a:buNone/>
            </a:pPr>
            <a:r>
              <a:rPr lang="en-US" sz="2800" dirty="0" smtClean="0">
                <a:solidFill>
                  <a:srgbClr val="0070C0"/>
                </a:solidFill>
                <a:latin typeface="Comic Sans MS" pitchFamily="66" charset="0"/>
              </a:rPr>
              <a:t> </a:t>
            </a:r>
            <a:endParaRPr lang="en-US" sz="2800" dirty="0">
              <a:solidFill>
                <a:srgbClr val="0070C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141</a:t>
            </a:fld>
            <a:endParaRPr lang="en-US"/>
          </a:p>
        </p:txBody>
      </p:sp>
      <p:graphicFrame>
        <p:nvGraphicFramePr>
          <p:cNvPr id="7" name="Object 6"/>
          <p:cNvGraphicFramePr>
            <a:graphicFrameLocks noChangeAspect="1"/>
          </p:cNvGraphicFramePr>
          <p:nvPr/>
        </p:nvGraphicFramePr>
        <p:xfrm>
          <a:off x="5867400" y="1066800"/>
          <a:ext cx="1443789" cy="457200"/>
        </p:xfrm>
        <a:graphic>
          <a:graphicData uri="http://schemas.openxmlformats.org/presentationml/2006/ole">
            <p:oleObj spid="_x0000_s413698" name="Equation" r:id="rId3" imgW="761760" imgH="241200" progId="Equation.DSMT4">
              <p:embed/>
            </p:oleObj>
          </a:graphicData>
        </a:graphic>
      </p:graphicFrame>
      <p:graphicFrame>
        <p:nvGraphicFramePr>
          <p:cNvPr id="9" name="Object 8"/>
          <p:cNvGraphicFramePr>
            <a:graphicFrameLocks noChangeAspect="1"/>
          </p:cNvGraphicFramePr>
          <p:nvPr/>
        </p:nvGraphicFramePr>
        <p:xfrm>
          <a:off x="917575" y="1828800"/>
          <a:ext cx="7388225" cy="914400"/>
        </p:xfrm>
        <a:graphic>
          <a:graphicData uri="http://schemas.openxmlformats.org/presentationml/2006/ole">
            <p:oleObj spid="_x0000_s413699" name="Equation" r:id="rId4" imgW="2463480" imgH="304560" progId="Equation.DSMT4">
              <p:embed/>
            </p:oleObj>
          </a:graphicData>
        </a:graphic>
      </p:graphicFrame>
      <p:graphicFrame>
        <p:nvGraphicFramePr>
          <p:cNvPr id="10" name="Object 9"/>
          <p:cNvGraphicFramePr>
            <a:graphicFrameLocks noChangeAspect="1"/>
          </p:cNvGraphicFramePr>
          <p:nvPr/>
        </p:nvGraphicFramePr>
        <p:xfrm>
          <a:off x="3900488" y="2667000"/>
          <a:ext cx="1281112" cy="457200"/>
        </p:xfrm>
        <a:graphic>
          <a:graphicData uri="http://schemas.openxmlformats.org/presentationml/2006/ole">
            <p:oleObj spid="_x0000_s413700" name="Equation" r:id="rId5" imgW="711000" imgH="253800" progId="Equation.DSMT4">
              <p:embed/>
            </p:oleObj>
          </a:graphicData>
        </a:graphic>
      </p:graphicFrame>
      <p:graphicFrame>
        <p:nvGraphicFramePr>
          <p:cNvPr id="13" name="Object 12"/>
          <p:cNvGraphicFramePr>
            <a:graphicFrameLocks noChangeAspect="1"/>
          </p:cNvGraphicFramePr>
          <p:nvPr/>
        </p:nvGraphicFramePr>
        <p:xfrm>
          <a:off x="2306638" y="3429000"/>
          <a:ext cx="1830387" cy="533400"/>
        </p:xfrm>
        <a:graphic>
          <a:graphicData uri="http://schemas.openxmlformats.org/presentationml/2006/ole">
            <p:oleObj spid="_x0000_s413702" name="Equation" r:id="rId6" imgW="583920" imgH="241200" progId="Equation.DSMT4">
              <p:embed/>
            </p:oleObj>
          </a:graphicData>
        </a:graphic>
      </p:graphicFrame>
      <p:graphicFrame>
        <p:nvGraphicFramePr>
          <p:cNvPr id="14" name="Object 13"/>
          <p:cNvGraphicFramePr>
            <a:graphicFrameLocks noChangeAspect="1"/>
          </p:cNvGraphicFramePr>
          <p:nvPr/>
        </p:nvGraphicFramePr>
        <p:xfrm>
          <a:off x="4470400" y="3416300"/>
          <a:ext cx="2692400" cy="482600"/>
        </p:xfrm>
        <a:graphic>
          <a:graphicData uri="http://schemas.openxmlformats.org/presentationml/2006/ole">
            <p:oleObj spid="_x0000_s413703" name="Equation" r:id="rId7" imgW="1346040" imgH="241200" progId="Equation.DSMT4">
              <p:embed/>
            </p:oleObj>
          </a:graphicData>
        </a:graphic>
      </p:graphicFrame>
      <p:graphicFrame>
        <p:nvGraphicFramePr>
          <p:cNvPr id="12" name="Object 11"/>
          <p:cNvGraphicFramePr>
            <a:graphicFrameLocks noChangeAspect="1"/>
          </p:cNvGraphicFramePr>
          <p:nvPr/>
        </p:nvGraphicFramePr>
        <p:xfrm>
          <a:off x="1143000" y="2651760"/>
          <a:ext cx="1219200" cy="406400"/>
        </p:xfrm>
        <a:graphic>
          <a:graphicData uri="http://schemas.openxmlformats.org/presentationml/2006/ole">
            <p:oleObj spid="_x0000_s413704" name="Equation" r:id="rId8" imgW="469800" imgH="203040" progId="Equation.DSMT4">
              <p:embed/>
            </p:oleObj>
          </a:graphicData>
        </a:graphic>
      </p:graphicFrame>
      <p:graphicFrame>
        <p:nvGraphicFramePr>
          <p:cNvPr id="16" name="Object 15"/>
          <p:cNvGraphicFramePr>
            <a:graphicFrameLocks noChangeAspect="1"/>
          </p:cNvGraphicFramePr>
          <p:nvPr/>
        </p:nvGraphicFramePr>
        <p:xfrm>
          <a:off x="914400" y="1828800"/>
          <a:ext cx="7388225" cy="914400"/>
        </p:xfrm>
        <a:graphic>
          <a:graphicData uri="http://schemas.openxmlformats.org/presentationml/2006/ole">
            <p:oleObj spid="_x0000_s413706" name="Equation" r:id="rId9" imgW="2463480" imgH="304560" progId="Equation.DSMT4">
              <p:embed/>
            </p:oleObj>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914400"/>
          </a:xfrm>
        </p:spPr>
        <p:txBody>
          <a:bodyPr>
            <a:normAutofit fontScale="90000"/>
          </a:bodyPr>
          <a:lstStyle/>
          <a:p>
            <a:r>
              <a:rPr lang="en-US" sz="4000" dirty="0" smtClean="0"/>
              <a:t>Remark: Thermal &amp; non-thermal DM</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142</a:t>
            </a:fld>
            <a:endParaRPr lang="en-US"/>
          </a:p>
        </p:txBody>
      </p:sp>
      <p:pic>
        <p:nvPicPr>
          <p:cNvPr id="793602" name="Picture 2" descr="C:\Users\Bing-Lin Young\Documents\A-My Documents\Research\Cosmology\DarkMatter\MyNotes\Notes&amp;Talk[Draft]\Fig[Draft]\NonThermal[d].jpg"/>
          <p:cNvPicPr>
            <a:picLocks noGrp="1" noChangeAspect="1" noChangeArrowheads="1"/>
          </p:cNvPicPr>
          <p:nvPr>
            <p:ph idx="1"/>
          </p:nvPr>
        </p:nvPicPr>
        <p:blipFill>
          <a:blip r:embed="rId2" cstate="print"/>
          <a:srcRect/>
          <a:stretch>
            <a:fillRect/>
          </a:stretch>
        </p:blipFill>
        <p:spPr bwMode="auto">
          <a:xfrm>
            <a:off x="99060" y="1371600"/>
            <a:ext cx="5692140" cy="3817620"/>
          </a:xfrm>
          <a:prstGeom prst="rect">
            <a:avLst/>
          </a:prstGeom>
          <a:noFill/>
        </p:spPr>
      </p:pic>
      <p:sp>
        <p:nvSpPr>
          <p:cNvPr id="8" name="Rounded Rectangle 7"/>
          <p:cNvSpPr/>
          <p:nvPr/>
        </p:nvSpPr>
        <p:spPr>
          <a:xfrm>
            <a:off x="6477000" y="3810000"/>
            <a:ext cx="2133600" cy="6858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Asymptotic value</a:t>
            </a:r>
            <a:endParaRPr lang="en-US" dirty="0"/>
          </a:p>
        </p:txBody>
      </p:sp>
      <p:cxnSp>
        <p:nvCxnSpPr>
          <p:cNvPr id="10" name="Straight Arrow Connector 9"/>
          <p:cNvCxnSpPr/>
          <p:nvPr/>
        </p:nvCxnSpPr>
        <p:spPr>
          <a:xfrm flipH="1">
            <a:off x="5486400" y="41148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Minus 13"/>
          <p:cNvSpPr/>
          <p:nvPr/>
        </p:nvSpPr>
        <p:spPr>
          <a:xfrm>
            <a:off x="5334000" y="4038600"/>
            <a:ext cx="762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1219200"/>
            <a:ext cx="3429000" cy="22098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Thermal DM: In thermal equilibrium at early universe and evolves according to thermal equilibrium distribution.  It freezes out after  temperature drops when its reaction rate is smaller than the universe expansion rate. It is then expands freely with number density ~ T^3 </a:t>
            </a:r>
            <a:endParaRPr lang="en-US" sz="1600" dirty="0"/>
          </a:p>
        </p:txBody>
      </p:sp>
      <p:sp>
        <p:nvSpPr>
          <p:cNvPr id="21" name="Rectangle 20"/>
          <p:cNvSpPr/>
          <p:nvPr/>
        </p:nvSpPr>
        <p:spPr>
          <a:xfrm>
            <a:off x="3505200" y="5105400"/>
            <a:ext cx="5029200" cy="1295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Non-thermal DM: May have a very small density to begin with, its density increases in time from the decay of its parent particle and eventually reaches the required density and then freely expands with the universe, again density ~ T^3   </a:t>
            </a:r>
            <a:endParaRPr lang="en-US" sz="1600" dirty="0">
              <a:solidFill>
                <a:schemeClr val="tx1"/>
              </a:solidFill>
            </a:endParaRPr>
          </a:p>
        </p:txBody>
      </p:sp>
      <p:cxnSp>
        <p:nvCxnSpPr>
          <p:cNvPr id="23" name="Straight Arrow Connector 22"/>
          <p:cNvCxnSpPr/>
          <p:nvPr/>
        </p:nvCxnSpPr>
        <p:spPr>
          <a:xfrm flipH="1">
            <a:off x="4191000" y="2286000"/>
            <a:ext cx="1371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91000" y="4114800"/>
            <a:ext cx="22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ight Arrow 39"/>
          <p:cNvSpPr/>
          <p:nvPr/>
        </p:nvSpPr>
        <p:spPr>
          <a:xfrm rot="16200000">
            <a:off x="167640" y="214884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10800000">
            <a:off x="76200" y="2307254"/>
            <a:ext cx="461665" cy="1807546"/>
          </a:xfrm>
          <a:prstGeom prst="rect">
            <a:avLst/>
          </a:prstGeom>
          <a:noFill/>
        </p:spPr>
        <p:txBody>
          <a:bodyPr vert="eaVert" wrap="none" rtlCol="0">
            <a:spAutoFit/>
          </a:bodyPr>
          <a:lstStyle/>
          <a:p>
            <a:r>
              <a:rPr lang="en-US" dirty="0" smtClean="0"/>
              <a:t>Number density</a:t>
            </a:r>
            <a:endParaRPr lang="en-US" dirty="0"/>
          </a:p>
        </p:txBody>
      </p:sp>
      <p:sp>
        <p:nvSpPr>
          <p:cNvPr id="42" name="TextBox 41"/>
          <p:cNvSpPr txBox="1"/>
          <p:nvPr/>
        </p:nvSpPr>
        <p:spPr>
          <a:xfrm>
            <a:off x="539894" y="4812268"/>
            <a:ext cx="1593706" cy="369332"/>
          </a:xfrm>
          <a:prstGeom prst="rect">
            <a:avLst/>
          </a:prstGeom>
          <a:noFill/>
        </p:spPr>
        <p:txBody>
          <a:bodyPr wrap="none" rtlCol="0">
            <a:spAutoFit/>
          </a:bodyPr>
          <a:lstStyle/>
          <a:p>
            <a:r>
              <a:rPr lang="en-US" dirty="0" smtClean="0"/>
              <a:t>Temperature</a:t>
            </a:r>
            <a:endParaRPr lang="en-US" dirty="0"/>
          </a:p>
        </p:txBody>
      </p:sp>
      <p:sp>
        <p:nvSpPr>
          <p:cNvPr id="43" name="Right Arrow 42"/>
          <p:cNvSpPr/>
          <p:nvPr/>
        </p:nvSpPr>
        <p:spPr>
          <a:xfrm flipV="1">
            <a:off x="2069592" y="4983481"/>
            <a:ext cx="445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4000" dirty="0" smtClean="0"/>
              <a:t>More on solving the BTE</a:t>
            </a:r>
            <a:endParaRPr lang="en-US" sz="4000" dirty="0"/>
          </a:p>
        </p:txBody>
      </p:sp>
      <p:sp>
        <p:nvSpPr>
          <p:cNvPr id="3" name="Content Placeholder 2"/>
          <p:cNvSpPr>
            <a:spLocks noGrp="1"/>
          </p:cNvSpPr>
          <p:nvPr>
            <p:ph idx="1"/>
          </p:nvPr>
        </p:nvSpPr>
        <p:spPr>
          <a:xfrm>
            <a:off x="304800" y="1143000"/>
            <a:ext cx="8610600" cy="5181600"/>
          </a:xfrm>
        </p:spPr>
        <p:txBody>
          <a:bodyPr/>
          <a:lstStyle/>
          <a:p>
            <a:r>
              <a:rPr lang="en-US" dirty="0" smtClean="0"/>
              <a:t>The freeze out of massive particles is an important cosmological mechanism to preserve some of the matter species in the universe. So it is also called “the origin of species” by Turner and Kolb. </a:t>
            </a:r>
          </a:p>
          <a:p>
            <a:r>
              <a:rPr lang="en-US" dirty="0" smtClean="0"/>
              <a:t>The BTE is a first order nonlinear differential, called the </a:t>
            </a:r>
            <a:r>
              <a:rPr lang="en-US" dirty="0" err="1" smtClean="0"/>
              <a:t>Riccati</a:t>
            </a:r>
            <a:r>
              <a:rPr lang="en-US" dirty="0" smtClean="0"/>
              <a:t> equation </a:t>
            </a:r>
          </a:p>
          <a:p>
            <a:endParaRPr lang="en-US" dirty="0" smtClean="0"/>
          </a:p>
          <a:p>
            <a:endParaRPr lang="en-US" dirty="0" smtClean="0"/>
          </a:p>
          <a:p>
            <a:endParaRPr lang="en-US" dirty="0" smtClean="0"/>
          </a:p>
          <a:p>
            <a:r>
              <a:rPr lang="en-US" dirty="0" smtClean="0"/>
              <a:t>There is no general solution to the </a:t>
            </a:r>
            <a:r>
              <a:rPr lang="en-US" dirty="0" err="1" smtClean="0"/>
              <a:t>Riccate</a:t>
            </a:r>
            <a:r>
              <a:rPr lang="en-US" dirty="0" smtClean="0"/>
              <a:t> equation. It can be solve numerically.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143</a:t>
            </a:fld>
            <a:endParaRPr lang="en-US"/>
          </a:p>
        </p:txBody>
      </p:sp>
      <p:graphicFrame>
        <p:nvGraphicFramePr>
          <p:cNvPr id="4190210" name="Object 2"/>
          <p:cNvGraphicFramePr>
            <a:graphicFrameLocks noChangeAspect="1"/>
          </p:cNvGraphicFramePr>
          <p:nvPr/>
        </p:nvGraphicFramePr>
        <p:xfrm>
          <a:off x="1250950" y="3581400"/>
          <a:ext cx="3930650" cy="780826"/>
        </p:xfrm>
        <a:graphic>
          <a:graphicData uri="http://schemas.openxmlformats.org/presentationml/2006/ole">
            <p:oleObj spid="_x0000_s4190210" name="Equation" r:id="rId3" imgW="1981080" imgH="393480" progId="Equation.DSMT4">
              <p:embed/>
            </p:oleObj>
          </a:graphicData>
        </a:graphic>
      </p:graphicFrame>
      <p:graphicFrame>
        <p:nvGraphicFramePr>
          <p:cNvPr id="4190211" name="Object 3"/>
          <p:cNvGraphicFramePr>
            <a:graphicFrameLocks noChangeAspect="1"/>
          </p:cNvGraphicFramePr>
          <p:nvPr/>
        </p:nvGraphicFramePr>
        <p:xfrm>
          <a:off x="1219201" y="4343400"/>
          <a:ext cx="5638800" cy="865889"/>
        </p:xfrm>
        <a:graphic>
          <a:graphicData uri="http://schemas.openxmlformats.org/presentationml/2006/ole">
            <p:oleObj spid="_x0000_s4190211" name="Equation" r:id="rId4" imgW="3225600" imgH="495000" progId="Equation.DSMT4">
              <p:embed/>
            </p:oleObj>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a:noAutofit/>
          </a:bodyPr>
          <a:lstStyle/>
          <a:p>
            <a:pPr algn="ctr"/>
            <a:r>
              <a:rPr lang="en-US" sz="3600" b="1" dirty="0" smtClean="0"/>
              <a:t>Derivation of the WIMP miracle</a:t>
            </a:r>
            <a:br>
              <a:rPr lang="en-US" sz="3600" b="1" dirty="0" smtClean="0"/>
            </a:br>
            <a:r>
              <a:rPr lang="en-US" sz="3600" b="1" dirty="0" smtClean="0"/>
              <a:t>Decoupling of heavy particles (II)</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144</a:t>
            </a:fld>
            <a:endParaRPr lang="en-US"/>
          </a:p>
        </p:txBody>
      </p:sp>
      <p:pic>
        <p:nvPicPr>
          <p:cNvPr id="2768898" name="Picture 2" descr="C:\Users\Bing-Lin Young\Documents\A-My Documents\Research\Cosmology\DarkMatter\MyNotes\Notes&amp;Talk[Draft]\Fig[Draft]\partDecoup[e].png"/>
          <p:cNvPicPr>
            <a:picLocks noGrp="1" noChangeAspect="1" noChangeArrowheads="1"/>
          </p:cNvPicPr>
          <p:nvPr>
            <p:ph idx="1"/>
          </p:nvPr>
        </p:nvPicPr>
        <p:blipFill>
          <a:blip r:embed="rId3" cstate="print"/>
          <a:srcRect/>
          <a:stretch>
            <a:fillRect/>
          </a:stretch>
        </p:blipFill>
        <p:spPr bwMode="auto">
          <a:xfrm>
            <a:off x="381000" y="1142999"/>
            <a:ext cx="7010400" cy="5384355"/>
          </a:xfrm>
          <a:prstGeom prst="rect">
            <a:avLst/>
          </a:prstGeom>
          <a:noFill/>
        </p:spPr>
      </p:pic>
      <p:graphicFrame>
        <p:nvGraphicFramePr>
          <p:cNvPr id="8" name="Object 7"/>
          <p:cNvGraphicFramePr>
            <a:graphicFrameLocks noChangeAspect="1"/>
          </p:cNvGraphicFramePr>
          <p:nvPr/>
        </p:nvGraphicFramePr>
        <p:xfrm>
          <a:off x="4572000" y="4667250"/>
          <a:ext cx="609600" cy="361950"/>
        </p:xfrm>
        <a:graphic>
          <a:graphicData uri="http://schemas.openxmlformats.org/presentationml/2006/ole">
            <p:oleObj spid="_x0000_s4099073" name="Equation" r:id="rId4" imgW="406080" imgH="241200" progId="Equation.DSMT4">
              <p:embed/>
            </p:oleObj>
          </a:graphicData>
        </a:graphic>
      </p:graphicFrame>
      <p:cxnSp>
        <p:nvCxnSpPr>
          <p:cNvPr id="10" name="Straight Arrow Connector 9"/>
          <p:cNvCxnSpPr/>
          <p:nvPr/>
        </p:nvCxnSpPr>
        <p:spPr>
          <a:xfrm flipH="1" flipV="1">
            <a:off x="4343400" y="1752600"/>
            <a:ext cx="5334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4876800"/>
            <a:ext cx="1295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105400" y="38100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4227" y="2286000"/>
            <a:ext cx="1202573" cy="2246769"/>
          </a:xfrm>
          <a:prstGeom prst="rect">
            <a:avLst/>
          </a:prstGeom>
          <a:noFill/>
        </p:spPr>
        <p:txBody>
          <a:bodyPr wrap="none" rtlCol="0">
            <a:spAutoFit/>
          </a:bodyPr>
          <a:lstStyle/>
          <a:p>
            <a:r>
              <a:rPr lang="en-US" sz="2800" dirty="0" smtClean="0"/>
              <a:t>See </a:t>
            </a:r>
          </a:p>
          <a:p>
            <a:r>
              <a:rPr lang="en-US" sz="2800" dirty="0" smtClean="0"/>
              <a:t>Notes</a:t>
            </a:r>
          </a:p>
          <a:p>
            <a:r>
              <a:rPr lang="en-US" sz="2800" dirty="0" smtClean="0"/>
              <a:t>Fig. </a:t>
            </a:r>
          </a:p>
          <a:p>
            <a:r>
              <a:rPr lang="en-US" sz="2800" dirty="0" smtClean="0"/>
              <a:t>11.4.1,</a:t>
            </a:r>
          </a:p>
          <a:p>
            <a:r>
              <a:rPr lang="en-US" sz="2800" dirty="0" smtClean="0"/>
              <a:t>Ch. 11</a:t>
            </a:r>
            <a:endParaRPr lang="en-US" sz="28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04088"/>
          </a:xfrm>
        </p:spPr>
        <p:txBody>
          <a:bodyPr/>
          <a:lstStyle/>
          <a:p>
            <a:r>
              <a:rPr lang="en-US" sz="4000" dirty="0" smtClean="0"/>
              <a:t>Test of boundary condition</a:t>
            </a:r>
            <a:endParaRPr lang="en-US" sz="4000" dirty="0"/>
          </a:p>
        </p:txBody>
      </p:sp>
      <p:sp>
        <p:nvSpPr>
          <p:cNvPr id="3" name="Content Placeholder 2"/>
          <p:cNvSpPr>
            <a:spLocks noGrp="1"/>
          </p:cNvSpPr>
          <p:nvPr>
            <p:ph idx="1"/>
          </p:nvPr>
        </p:nvSpPr>
        <p:spPr>
          <a:xfrm>
            <a:off x="6096000" y="2286000"/>
            <a:ext cx="2590800" cy="4648200"/>
          </a:xfrm>
        </p:spPr>
        <p:txBody>
          <a:bodyPr>
            <a:normAutofit/>
          </a:bodyPr>
          <a:lstStyle/>
          <a:p>
            <a:endParaRPr lang="en-US" sz="2400" dirty="0" smtClean="0"/>
          </a:p>
          <a:p>
            <a:r>
              <a:rPr lang="en-US" sz="2400" dirty="0" smtClean="0"/>
              <a:t>Boundary conditions at x=0.01</a:t>
            </a:r>
          </a:p>
          <a:p>
            <a:r>
              <a:rPr lang="en-US" sz="2400" dirty="0" smtClean="0">
                <a:latin typeface="+mj-lt"/>
                <a:cs typeface="Arial" pitchFamily="34" charset="0"/>
              </a:rPr>
              <a:t>Y(0.01)=0.008, 0.1827, 0.8</a:t>
            </a:r>
          </a:p>
          <a:p>
            <a:r>
              <a:rPr lang="en-US" sz="2400" dirty="0" smtClean="0">
                <a:latin typeface="+mj-lt"/>
                <a:cs typeface="Arial" pitchFamily="34" charset="0"/>
              </a:rPr>
              <a:t>Y(0.01)=0.1827 is the right condition, </a:t>
            </a:r>
            <a:r>
              <a:rPr lang="en-US" sz="2400" dirty="0" err="1" smtClean="0">
                <a:latin typeface="+mj-lt"/>
                <a:cs typeface="Arial" pitchFamily="34" charset="0"/>
              </a:rPr>
              <a:t>i.e</a:t>
            </a:r>
            <a:r>
              <a:rPr lang="en-US" sz="2400" dirty="0" smtClean="0">
                <a:latin typeface="+mj-lt"/>
                <a:cs typeface="Arial" pitchFamily="34" charset="0"/>
              </a:rPr>
              <a:t>,</a:t>
            </a:r>
          </a:p>
          <a:p>
            <a:endParaRPr lang="en-US" sz="2400" dirty="0" smtClean="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145</a:t>
            </a:fld>
            <a:endParaRPr lang="en-US"/>
          </a:p>
        </p:txBody>
      </p:sp>
      <p:pic>
        <p:nvPicPr>
          <p:cNvPr id="2769922" name="Picture 2"/>
          <p:cNvPicPr>
            <a:picLocks noChangeAspect="1" noChangeArrowheads="1"/>
          </p:cNvPicPr>
          <p:nvPr/>
        </p:nvPicPr>
        <p:blipFill>
          <a:blip r:embed="rId3" cstate="print"/>
          <a:srcRect/>
          <a:stretch>
            <a:fillRect/>
          </a:stretch>
        </p:blipFill>
        <p:spPr bwMode="auto">
          <a:xfrm>
            <a:off x="0" y="1143000"/>
            <a:ext cx="6133977" cy="411480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6476999" y="5943600"/>
          <a:ext cx="1824789" cy="381000"/>
        </p:xfrm>
        <a:graphic>
          <a:graphicData uri="http://schemas.openxmlformats.org/presentationml/2006/ole">
            <p:oleObj spid="_x0000_s2769923" name="Equation" r:id="rId4" imgW="1155600" imgH="241200" progId="Equation.DSMT4">
              <p:embed/>
            </p:oleObj>
          </a:graphicData>
        </a:graphic>
      </p:graphicFrame>
      <p:sp>
        <p:nvSpPr>
          <p:cNvPr id="10" name="TextBox 9"/>
          <p:cNvSpPr txBox="1"/>
          <p:nvPr/>
        </p:nvSpPr>
        <p:spPr>
          <a:xfrm>
            <a:off x="914400" y="5276671"/>
            <a:ext cx="4495800" cy="1200329"/>
          </a:xfrm>
          <a:prstGeom prst="rect">
            <a:avLst/>
          </a:prstGeom>
          <a:noFill/>
        </p:spPr>
        <p:txBody>
          <a:bodyPr wrap="square" rtlCol="0">
            <a:spAutoFit/>
          </a:bodyPr>
          <a:lstStyle/>
          <a:p>
            <a:r>
              <a:rPr lang="en-US" sz="2400" dirty="0" smtClean="0">
                <a:latin typeface="+mj-lt"/>
                <a:cs typeface="Arial" pitchFamily="34" charset="0"/>
              </a:rPr>
              <a:t>Irrespective of the boundary </a:t>
            </a:r>
          </a:p>
          <a:p>
            <a:r>
              <a:rPr lang="en-US" sz="2400" dirty="0" smtClean="0">
                <a:latin typeface="+mj-lt"/>
                <a:cs typeface="Arial" pitchFamily="34" charset="0"/>
              </a:rPr>
              <a:t>condition, Y(x) is driven back </a:t>
            </a:r>
          </a:p>
          <a:p>
            <a:r>
              <a:rPr lang="en-US" sz="2400" dirty="0" smtClean="0">
                <a:latin typeface="+mj-lt"/>
                <a:cs typeface="Arial" pitchFamily="34" charset="0"/>
              </a:rPr>
              <a:t>to the correct solution.</a:t>
            </a:r>
            <a:r>
              <a:rPr lang="en-US" dirty="0" smtClean="0">
                <a:latin typeface="+mj-lt"/>
                <a:cs typeface="Arial" pitchFamily="34" charset="0"/>
              </a:rPr>
              <a:t> </a:t>
            </a:r>
            <a:endParaRPr lang="en-US" dirty="0">
              <a:latin typeface="+mj-lt"/>
              <a:cs typeface="Arial" pitchFamily="34" charset="0"/>
            </a:endParaRPr>
          </a:p>
        </p:txBody>
      </p:sp>
      <p:graphicFrame>
        <p:nvGraphicFramePr>
          <p:cNvPr id="12" name="Object 11"/>
          <p:cNvGraphicFramePr>
            <a:graphicFrameLocks noChangeAspect="1"/>
          </p:cNvGraphicFramePr>
          <p:nvPr/>
        </p:nvGraphicFramePr>
        <p:xfrm>
          <a:off x="6457950" y="2209800"/>
          <a:ext cx="1085850" cy="457200"/>
        </p:xfrm>
        <a:graphic>
          <a:graphicData uri="http://schemas.openxmlformats.org/presentationml/2006/ole">
            <p:oleObj spid="_x0000_s2769925" name="Equation" r:id="rId5" imgW="482400" imgH="203040" progId="Equation.DSMT4">
              <p:embed/>
            </p:oleObj>
          </a:graphicData>
        </a:graphic>
      </p:graphicFrame>
      <p:sp>
        <p:nvSpPr>
          <p:cNvPr id="11" name="TextBox 10"/>
          <p:cNvSpPr txBox="1"/>
          <p:nvPr/>
        </p:nvSpPr>
        <p:spPr>
          <a:xfrm>
            <a:off x="6223867" y="914400"/>
            <a:ext cx="2175596" cy="1200329"/>
          </a:xfrm>
          <a:prstGeom prst="rect">
            <a:avLst/>
          </a:prstGeom>
          <a:noFill/>
        </p:spPr>
        <p:txBody>
          <a:bodyPr wrap="none" rtlCol="0">
            <a:spAutoFit/>
          </a:bodyPr>
          <a:lstStyle/>
          <a:p>
            <a:r>
              <a:rPr lang="en-US" sz="2400" dirty="0" smtClean="0"/>
              <a:t>Insensitive to</a:t>
            </a:r>
          </a:p>
          <a:p>
            <a:r>
              <a:rPr lang="en-US" sz="2400" dirty="0" smtClean="0"/>
              <a:t>Boundary </a:t>
            </a:r>
          </a:p>
          <a:p>
            <a:r>
              <a:rPr lang="en-US" sz="2400" dirty="0" smtClean="0"/>
              <a:t>condition </a:t>
            </a:r>
            <a:endParaRPr lang="en-US" sz="24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US" sz="2800" dirty="0" smtClean="0"/>
              <a:t>Comparison of </a:t>
            </a:r>
            <a:br>
              <a:rPr lang="en-US" sz="2800" dirty="0" smtClean="0"/>
            </a:br>
            <a:r>
              <a:rPr lang="en-US" sz="2800" dirty="0" smtClean="0"/>
              <a:t>results on freeze-out</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146</a:t>
            </a:fld>
            <a:endParaRPr lang="en-US"/>
          </a:p>
        </p:txBody>
      </p:sp>
      <p:pic>
        <p:nvPicPr>
          <p:cNvPr id="2882562" name="Picture 2"/>
          <p:cNvPicPr>
            <a:picLocks noGrp="1" noChangeAspect="1" noChangeArrowheads="1"/>
          </p:cNvPicPr>
          <p:nvPr>
            <p:ph idx="1"/>
          </p:nvPr>
        </p:nvPicPr>
        <p:blipFill>
          <a:blip r:embed="rId2" cstate="print"/>
          <a:srcRect/>
          <a:stretch>
            <a:fillRect/>
          </a:stretch>
        </p:blipFill>
        <p:spPr bwMode="auto">
          <a:xfrm>
            <a:off x="228600" y="838200"/>
            <a:ext cx="8603226" cy="1905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837419" y="2819400"/>
            <a:ext cx="5182381" cy="3657600"/>
          </a:xfrm>
          <a:prstGeom prst="rect">
            <a:avLst/>
          </a:prstGeom>
          <a:noFill/>
          <a:ln w="9525">
            <a:noFill/>
            <a:miter lim="800000"/>
            <a:headEnd/>
            <a:tailEnd/>
          </a:ln>
        </p:spPr>
      </p:pic>
      <p:sp>
        <p:nvSpPr>
          <p:cNvPr id="8" name="TextBox 7"/>
          <p:cNvSpPr txBox="1"/>
          <p:nvPr/>
        </p:nvSpPr>
        <p:spPr>
          <a:xfrm>
            <a:off x="6096000" y="3688140"/>
            <a:ext cx="2514600" cy="1569660"/>
          </a:xfrm>
          <a:prstGeom prst="rect">
            <a:avLst/>
          </a:prstGeom>
          <a:noFill/>
        </p:spPr>
        <p:txBody>
          <a:bodyPr wrap="square" rtlCol="0">
            <a:spAutoFit/>
          </a:bodyPr>
          <a:lstStyle/>
          <a:p>
            <a:r>
              <a:rPr lang="en-US" sz="2400" dirty="0" smtClean="0"/>
              <a:t>Decouple of neutrinos</a:t>
            </a:r>
          </a:p>
          <a:p>
            <a:r>
              <a:rPr lang="en-US" sz="2400" dirty="0" smtClean="0"/>
              <a:t> and reheating </a:t>
            </a:r>
          </a:p>
          <a:p>
            <a:r>
              <a:rPr lang="en-US" sz="2400" dirty="0" smtClean="0"/>
              <a:t>of </a:t>
            </a:r>
            <a:r>
              <a:rPr lang="en-US" sz="2400" dirty="0" err="1" smtClean="0"/>
              <a:t>hotons</a:t>
            </a:r>
            <a:endParaRPr lang="en-US" sz="24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90600"/>
          </a:xfrm>
        </p:spPr>
        <p:txBody>
          <a:bodyPr>
            <a:noAutofit/>
          </a:bodyPr>
          <a:lstStyle/>
          <a:p>
            <a:r>
              <a:rPr lang="en-US" sz="3600" dirty="0" smtClean="0">
                <a:solidFill>
                  <a:srgbClr val="00B0F0"/>
                </a:solidFill>
                <a:latin typeface="Comic Sans MS" pitchFamily="66" charset="0"/>
              </a:rPr>
              <a:t>VI. Searches for DM in ground-based labs, in space, in Ice, &amp; under water </a:t>
            </a:r>
            <a:endParaRPr lang="en-US" sz="3600"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147</a:t>
            </a:fld>
            <a:endParaRPr lang="en-US" dirty="0"/>
          </a:p>
        </p:txBody>
      </p:sp>
      <p:sp>
        <p:nvSpPr>
          <p:cNvPr id="6" name="Content Placeholder 5"/>
          <p:cNvSpPr>
            <a:spLocks noGrp="1"/>
          </p:cNvSpPr>
          <p:nvPr>
            <p:ph sz="quarter" idx="1"/>
          </p:nvPr>
        </p:nvSpPr>
        <p:spPr>
          <a:xfrm>
            <a:off x="152400" y="1447800"/>
            <a:ext cx="8686800" cy="5029200"/>
          </a:xfrm>
        </p:spPr>
        <p:txBody>
          <a:bodyPr>
            <a:normAutofit fontScale="85000" lnSpcReduction="20000"/>
          </a:bodyPr>
          <a:lstStyle/>
          <a:p>
            <a:r>
              <a:rPr lang="en-US" dirty="0" smtClean="0">
                <a:latin typeface="Comic Sans MS" pitchFamily="66" charset="0"/>
              </a:rPr>
              <a:t>DM drives the dynamics of galaxies and clusters, and generate the growth of structures.  </a:t>
            </a:r>
          </a:p>
          <a:p>
            <a:r>
              <a:rPr lang="en-US" dirty="0" smtClean="0">
                <a:latin typeface="Comic Sans MS" pitchFamily="66" charset="0"/>
              </a:rPr>
              <a:t>Observations of DM’s actions in contexts outside of gravity are necessary for gaining a fundamental understanding of what DM particles are.</a:t>
            </a:r>
          </a:p>
          <a:p>
            <a:r>
              <a:rPr lang="en-US" dirty="0" smtClean="0">
                <a:latin typeface="Comic Sans MS" pitchFamily="66" charset="0"/>
              </a:rPr>
              <a:t>The halo of our galaxy, the Milky Way, is expected to filled with DM particles which may occasionally collide with ordinary particles or annihilate into them. These serve as a base for the detection of DM in the terrestrial environment, in all direct searches.</a:t>
            </a:r>
          </a:p>
          <a:p>
            <a:r>
              <a:rPr lang="en-US" dirty="0" smtClean="0">
                <a:latin typeface="Comic Sans MS" pitchFamily="66" charset="0"/>
              </a:rPr>
              <a:t>Numerous experiments have been proposed, online/ construction/planning, to search for DM. Most require very strong background suppression. This means they have to be performed in underground labs, under water, or in ice.  Some are cryogenic experiments. </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a:bodyPr>
          <a:lstStyle/>
          <a:p>
            <a:pPr algn="ctr"/>
            <a:r>
              <a:rPr lang="en-US" dirty="0" smtClean="0"/>
              <a:t>Survey of the DM Landscape</a:t>
            </a: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844550" y="1447800"/>
            <a:ext cx="7308850" cy="1403350"/>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810172" y="2971800"/>
            <a:ext cx="7419428" cy="32766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148</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149</a:t>
            </a:fld>
            <a:endParaRPr lang="en-US"/>
          </a:p>
        </p:txBody>
      </p:sp>
      <p:sp>
        <p:nvSpPr>
          <p:cNvPr id="8" name="Rounded Rectangle 7"/>
          <p:cNvSpPr/>
          <p:nvPr/>
        </p:nvSpPr>
        <p:spPr>
          <a:xfrm>
            <a:off x="5562600" y="6400800"/>
            <a:ext cx="2057400" cy="381000"/>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TAUP2011</a:t>
            </a:r>
            <a:endParaRPr lang="en-US" sz="1600" dirty="0">
              <a:solidFill>
                <a:srgbClr val="002060"/>
              </a:solidFill>
            </a:endParaRPr>
          </a:p>
        </p:txBody>
      </p:sp>
      <p:sp>
        <p:nvSpPr>
          <p:cNvPr id="10" name="Down Arrow Callout 9"/>
          <p:cNvSpPr/>
          <p:nvPr/>
        </p:nvSpPr>
        <p:spPr>
          <a:xfrm>
            <a:off x="4114800" y="1981200"/>
            <a:ext cx="3886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studied in particle physics</a:t>
            </a:r>
            <a:endParaRPr lang="en-US" dirty="0"/>
          </a:p>
        </p:txBody>
      </p:sp>
      <p:sp>
        <p:nvSpPr>
          <p:cNvPr id="11" name="Left-Right Arrow Callout 10"/>
          <p:cNvSpPr/>
          <p:nvPr/>
        </p:nvSpPr>
        <p:spPr>
          <a:xfrm>
            <a:off x="3429000" y="5334000"/>
            <a:ext cx="45719" cy="45719"/>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381000" y="237067"/>
            <a:ext cx="8382000" cy="6239933"/>
          </a:xfrm>
          <a:prstGeom prst="rect">
            <a:avLst/>
          </a:prstGeom>
          <a:noFill/>
          <a:ln w="9525">
            <a:noFill/>
            <a:miter lim="800000"/>
            <a:headEnd/>
            <a:tailEnd/>
          </a:ln>
        </p:spPr>
      </p:pic>
      <p:sp>
        <p:nvSpPr>
          <p:cNvPr id="13" name="TextBox 12"/>
          <p:cNvSpPr txBox="1"/>
          <p:nvPr/>
        </p:nvSpPr>
        <p:spPr>
          <a:xfrm>
            <a:off x="5715000" y="681335"/>
            <a:ext cx="3200400" cy="461665"/>
          </a:xfrm>
          <a:prstGeom prst="rect">
            <a:avLst/>
          </a:prstGeom>
          <a:noFill/>
        </p:spPr>
        <p:txBody>
          <a:bodyPr wrap="square" rtlCol="0">
            <a:spAutoFit/>
          </a:bodyPr>
          <a:lstStyle/>
          <a:p>
            <a:r>
              <a:rPr lang="en-US" sz="2400" b="1" i="1" dirty="0" smtClean="0">
                <a:solidFill>
                  <a:schemeClr val="accent2"/>
                </a:solidFill>
              </a:rPr>
              <a:t>Number density </a:t>
            </a:r>
            <a:r>
              <a:rPr lang="en-US" sz="2400" b="1" i="1" dirty="0" err="1" smtClean="0">
                <a:solidFill>
                  <a:schemeClr val="accent2"/>
                </a:solidFill>
              </a:rPr>
              <a:t>vs</a:t>
            </a:r>
            <a:endParaRPr lang="en-US" sz="2400" b="1" i="1" dirty="0">
              <a:solidFill>
                <a:schemeClr val="accent2"/>
              </a:solidFill>
            </a:endParaRPr>
          </a:p>
        </p:txBody>
      </p:sp>
      <p:graphicFrame>
        <p:nvGraphicFramePr>
          <p:cNvPr id="14" name="Content Placeholder 13"/>
          <p:cNvGraphicFramePr>
            <a:graphicFrameLocks noChangeAspect="1"/>
          </p:cNvGraphicFramePr>
          <p:nvPr>
            <p:ph idx="1"/>
          </p:nvPr>
        </p:nvGraphicFramePr>
        <p:xfrm>
          <a:off x="8229600" y="685800"/>
          <a:ext cx="363726" cy="493711"/>
        </p:xfrm>
        <a:graphic>
          <a:graphicData uri="http://schemas.openxmlformats.org/presentationml/2006/ole">
            <p:oleObj spid="_x0000_s4360194" name="Equation" r:id="rId5" imgW="177480" imgH="241200" progId="Equation.3">
              <p:embed/>
            </p:oleObj>
          </a:graphicData>
        </a:graphic>
      </p:graphicFrame>
      <p:sp>
        <p:nvSpPr>
          <p:cNvPr id="15" name="Down Arrow Callout 14"/>
          <p:cNvSpPr/>
          <p:nvPr/>
        </p:nvSpPr>
        <p:spPr>
          <a:xfrm>
            <a:off x="3276600" y="2057400"/>
            <a:ext cx="5410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readily studied in particle physics </a:t>
            </a:r>
            <a:r>
              <a:rPr lang="en-US" dirty="0" err="1" smtClean="0"/>
              <a:t>exps</a:t>
            </a:r>
            <a:r>
              <a:rPr lang="en-US" dirty="0" smtClean="0"/>
              <a:t>.</a:t>
            </a:r>
            <a:endParaRPr lang="en-US" dirty="0"/>
          </a:p>
        </p:txBody>
      </p:sp>
      <p:sp>
        <p:nvSpPr>
          <p:cNvPr id="16" name="Rounded Rectangle 15"/>
          <p:cNvSpPr/>
          <p:nvPr/>
        </p:nvSpPr>
        <p:spPr>
          <a:xfrm>
            <a:off x="2438400" y="5029200"/>
            <a:ext cx="5486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Difficult to study these very small &amp; huge cases.</a:t>
            </a:r>
            <a:endParaRPr lang="en-US" dirty="0"/>
          </a:p>
        </p:txBody>
      </p:sp>
      <p:sp>
        <p:nvSpPr>
          <p:cNvPr id="17" name="Bent-Up Arrow 16"/>
          <p:cNvSpPr/>
          <p:nvPr/>
        </p:nvSpPr>
        <p:spPr>
          <a:xfrm>
            <a:off x="7924800" y="4953000"/>
            <a:ext cx="304800" cy="3810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Up Arrow 17"/>
          <p:cNvSpPr/>
          <p:nvPr/>
        </p:nvSpPr>
        <p:spPr>
          <a:xfrm rot="10800000">
            <a:off x="2133601" y="5257800"/>
            <a:ext cx="304801" cy="304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04800"/>
            <a:ext cx="1371600" cy="461665"/>
          </a:xfrm>
          <a:prstGeom prst="rect">
            <a:avLst/>
          </a:prstGeom>
          <a:noFill/>
        </p:spPr>
        <p:txBody>
          <a:bodyPr wrap="square" rtlCol="0">
            <a:spAutoFit/>
          </a:bodyPr>
          <a:lstStyle/>
          <a:p>
            <a:r>
              <a:rPr lang="en-US" sz="2400" dirty="0" smtClean="0"/>
              <a:t>Another</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19912"/>
          </a:xfrm>
        </p:spPr>
        <p:txBody>
          <a:bodyPr/>
          <a:lstStyle/>
          <a:p>
            <a:pPr algn="ctr"/>
            <a:r>
              <a:rPr lang="en-US" sz="4400" dirty="0" smtClean="0"/>
              <a:t>Remarks</a:t>
            </a:r>
            <a:endParaRPr lang="en-US" sz="4400" dirty="0"/>
          </a:p>
        </p:txBody>
      </p:sp>
      <p:sp>
        <p:nvSpPr>
          <p:cNvPr id="3" name="Content Placeholder 2"/>
          <p:cNvSpPr>
            <a:spLocks noGrp="1"/>
          </p:cNvSpPr>
          <p:nvPr>
            <p:ph idx="1"/>
          </p:nvPr>
        </p:nvSpPr>
        <p:spPr>
          <a:xfrm>
            <a:off x="228600" y="1143000"/>
            <a:ext cx="8610600" cy="5334000"/>
          </a:xfrm>
        </p:spPr>
        <p:txBody>
          <a:bodyPr>
            <a:normAutofit fontScale="92500" lnSpcReduction="20000"/>
          </a:bodyPr>
          <a:lstStyle/>
          <a:p>
            <a:r>
              <a:rPr lang="en-US" sz="3000" dirty="0" smtClean="0">
                <a:latin typeface="Comic Sans MS" pitchFamily="66" charset="0"/>
              </a:rPr>
              <a:t>I claim no great expertise in either dark matter or cosmology. Nobody seems to know what dark matter is and everybody wants to make some sense of it.  I want to share with you my ignorance of dark matter, which, hopefully, can help you embark on a journey to its understanding. For this reason I try to present details and cover a lot of grounds</a:t>
            </a:r>
          </a:p>
          <a:p>
            <a:r>
              <a:rPr lang="en-US" sz="3000" dirty="0" smtClean="0">
                <a:latin typeface="Comic Sans MS" pitchFamily="66" charset="0"/>
              </a:rPr>
              <a:t>I have borrowed materials from various sources:  Weinberg C + other books, </a:t>
            </a:r>
            <a:r>
              <a:rPr lang="en-US" sz="3000" dirty="0" err="1" smtClean="0">
                <a:latin typeface="Comic Sans MS" pitchFamily="66" charset="0"/>
              </a:rPr>
              <a:t>arXiv</a:t>
            </a:r>
            <a:r>
              <a:rPr lang="en-US" sz="3000" dirty="0" smtClean="0">
                <a:latin typeface="Comic Sans MS" pitchFamily="66" charset="0"/>
              </a:rPr>
              <a:t> articles, conference talks, the web, and other sources that are available to me. I borrowed a lot of slides and figures from conference talks which I have tried to reference them.</a:t>
            </a:r>
            <a:r>
              <a:rPr lang="en-US" sz="2400" dirty="0" smtClean="0">
                <a:latin typeface="Comic Sans MS" pitchFamily="66" charset="0"/>
              </a:rPr>
              <a:t/>
            </a:r>
            <a:br>
              <a:rPr lang="en-US" sz="2400" dirty="0" smtClean="0">
                <a:latin typeface="Comic Sans MS" pitchFamily="66" charset="0"/>
              </a:rPr>
            </a:b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150</a:t>
            </a:fld>
            <a:endParaRPr lang="en-US"/>
          </a:p>
        </p:txBody>
      </p:sp>
      <p:pic>
        <p:nvPicPr>
          <p:cNvPr id="306178" name="Picture 2"/>
          <p:cNvPicPr>
            <a:picLocks noChangeAspect="1" noChangeArrowheads="1"/>
          </p:cNvPicPr>
          <p:nvPr/>
        </p:nvPicPr>
        <p:blipFill>
          <a:blip r:embed="rId2" cstate="print"/>
          <a:srcRect/>
          <a:stretch>
            <a:fillRect/>
          </a:stretch>
        </p:blipFill>
        <p:spPr bwMode="auto">
          <a:xfrm>
            <a:off x="304800" y="76200"/>
            <a:ext cx="8437089" cy="5943600"/>
          </a:xfrm>
          <a:prstGeom prst="rect">
            <a:avLst/>
          </a:prstGeom>
          <a:noFill/>
          <a:ln w="9525">
            <a:noFill/>
            <a:miter lim="800000"/>
            <a:headEnd/>
            <a:tailEnd/>
          </a:ln>
        </p:spPr>
      </p:pic>
      <p:sp>
        <p:nvSpPr>
          <p:cNvPr id="6" name="Rounded Rectangle 5"/>
          <p:cNvSpPr/>
          <p:nvPr/>
        </p:nvSpPr>
        <p:spPr>
          <a:xfrm>
            <a:off x="6781800" y="6324600"/>
            <a:ext cx="2362200" cy="381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 2011 </a:t>
            </a:r>
            <a:endParaRPr lang="en-US" sz="1600" dirty="0">
              <a:solidFill>
                <a:srgbClr val="002060"/>
              </a:solidFill>
            </a:endParaRPr>
          </a:p>
        </p:txBody>
      </p:sp>
      <p:sp>
        <p:nvSpPr>
          <p:cNvPr id="7" name="TextBox 6"/>
          <p:cNvSpPr txBox="1"/>
          <p:nvPr/>
        </p:nvSpPr>
        <p:spPr>
          <a:xfrm>
            <a:off x="914400" y="609600"/>
            <a:ext cx="7848600" cy="523220"/>
          </a:xfrm>
          <a:prstGeom prst="rect">
            <a:avLst/>
          </a:prstGeom>
          <a:noFill/>
        </p:spPr>
        <p:txBody>
          <a:bodyPr wrap="square" rtlCol="0">
            <a:spAutoFit/>
          </a:bodyPr>
          <a:lstStyle/>
          <a:p>
            <a:r>
              <a:rPr lang="en-US" sz="2800" b="1" dirty="0" smtClean="0"/>
              <a:t>Say, in WIMP detections as an example:</a:t>
            </a:r>
            <a:endParaRPr lang="en-US" sz="2800" b="1" dirty="0"/>
          </a:p>
        </p:txBody>
      </p:sp>
      <p:sp>
        <p:nvSpPr>
          <p:cNvPr id="9" name="TextBox 8"/>
          <p:cNvSpPr txBox="1"/>
          <p:nvPr/>
        </p:nvSpPr>
        <p:spPr>
          <a:xfrm>
            <a:off x="283028" y="5998028"/>
            <a:ext cx="8313494" cy="400110"/>
          </a:xfrm>
          <a:prstGeom prst="rect">
            <a:avLst/>
          </a:prstGeom>
          <a:noFill/>
        </p:spPr>
        <p:txBody>
          <a:bodyPr wrap="none" rtlCol="0">
            <a:spAutoFit/>
          </a:bodyPr>
          <a:lstStyle/>
          <a:p>
            <a:r>
              <a:rPr lang="en-US" sz="2000" dirty="0" smtClean="0">
                <a:solidFill>
                  <a:schemeClr val="accent3"/>
                </a:solidFill>
              </a:rPr>
              <a:t>Detection of each types of DM particle has their own requirements.</a:t>
            </a:r>
            <a:endParaRPr lang="en-US" sz="2000" dirty="0">
              <a:solidFill>
                <a:schemeClr val="accent3"/>
              </a:solidFill>
            </a:endParaRPr>
          </a:p>
        </p:txBody>
      </p:sp>
      <p:sp>
        <p:nvSpPr>
          <p:cNvPr id="10" name="TextBox 9"/>
          <p:cNvSpPr txBox="1"/>
          <p:nvPr/>
        </p:nvSpPr>
        <p:spPr>
          <a:xfrm>
            <a:off x="1752600" y="2667000"/>
            <a:ext cx="5105400" cy="430887"/>
          </a:xfrm>
          <a:prstGeom prst="rect">
            <a:avLst/>
          </a:prstGeom>
          <a:noFill/>
        </p:spPr>
        <p:txBody>
          <a:bodyPr wrap="square" rtlCol="0">
            <a:spAutoFit/>
          </a:bodyPr>
          <a:lstStyle/>
          <a:p>
            <a:r>
              <a:rPr lang="en-US" sz="2200" dirty="0" smtClean="0">
                <a:solidFill>
                  <a:srgbClr val="00B0F0"/>
                </a:solidFill>
              </a:rPr>
              <a:t>This is what most searches target on.</a:t>
            </a:r>
            <a:endParaRPr lang="en-US" sz="2200" dirty="0">
              <a:solidFill>
                <a:srgbClr val="00B0F0"/>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pPr algn="ctr"/>
            <a:r>
              <a:rPr lang="en-US" sz="3600" dirty="0" smtClean="0"/>
              <a:t>The universe is a busy place</a:t>
            </a:r>
            <a:br>
              <a:rPr lang="en-US" sz="3600" dirty="0" smtClean="0"/>
            </a:br>
            <a:r>
              <a:rPr lang="en-US" sz="3600" dirty="0" smtClean="0"/>
              <a:t>The grand unified photon spectrum</a:t>
            </a:r>
            <a:endParaRPr lang="en-US" sz="3600" dirty="0"/>
          </a:p>
        </p:txBody>
      </p:sp>
      <p:sp>
        <p:nvSpPr>
          <p:cNvPr id="3" name="Content Placeholder 2"/>
          <p:cNvSpPr>
            <a:spLocks noGrp="1"/>
          </p:cNvSpPr>
          <p:nvPr>
            <p:ph idx="1"/>
          </p:nvPr>
        </p:nvSpPr>
        <p:spPr>
          <a:xfrm>
            <a:off x="6553200" y="1676400"/>
            <a:ext cx="2438400" cy="4389120"/>
          </a:xfrm>
        </p:spPr>
        <p:txBody>
          <a:bodyPr>
            <a:normAutofit/>
          </a:bodyPr>
          <a:lstStyle/>
          <a:p>
            <a:r>
              <a:rPr lang="en-US" sz="2400" dirty="0" smtClean="0"/>
              <a:t>The grand photon spectr</a:t>
            </a:r>
            <a:r>
              <a:rPr lang="en-US" dirty="0" smtClean="0"/>
              <a:t>um is just one example of background.</a:t>
            </a:r>
          </a:p>
          <a:p>
            <a:r>
              <a:rPr lang="en-US" dirty="0" smtClean="0"/>
              <a:t>There are many other possible backgrounds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151</a:t>
            </a:fld>
            <a:endParaRPr lang="en-US"/>
          </a:p>
        </p:txBody>
      </p:sp>
      <p:pic>
        <p:nvPicPr>
          <p:cNvPr id="4361218" name="Picture 2" descr="C:\Users\Bing-Lin Young\Documents\A-My Documents\Research\Cosmology\DarkMatter\[0]MyNotes\[0]Notes&amp;Talk[Draft]\FiguresToBeUsed[3]\[Halzen]IceCube.png"/>
          <p:cNvPicPr>
            <a:picLocks noChangeAspect="1" noChangeArrowheads="1"/>
          </p:cNvPicPr>
          <p:nvPr/>
        </p:nvPicPr>
        <p:blipFill>
          <a:blip r:embed="rId2" cstate="print"/>
          <a:srcRect/>
          <a:stretch>
            <a:fillRect/>
          </a:stretch>
        </p:blipFill>
        <p:spPr bwMode="auto">
          <a:xfrm>
            <a:off x="304800" y="1133622"/>
            <a:ext cx="6172200" cy="5190978"/>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pPr algn="ctr"/>
            <a:r>
              <a:rPr lang="en-US" sz="3200" dirty="0" smtClean="0">
                <a:solidFill>
                  <a:srgbClr val="0070C0"/>
                </a:solidFill>
                <a:latin typeface="Comic Sans MS" pitchFamily="66" charset="0"/>
              </a:rPr>
              <a:t>VI.A approaches to Dark Matter searches</a:t>
            </a:r>
            <a:r>
              <a:rPr lang="en-US" sz="3600" dirty="0" smtClean="0">
                <a:latin typeface="Comic Sans MS" pitchFamily="66" charset="0"/>
              </a:rPr>
              <a:t/>
            </a:r>
            <a:br>
              <a:rPr lang="en-US" sz="3600" dirty="0" smtClean="0">
                <a:latin typeface="Comic Sans MS" pitchFamily="66" charset="0"/>
              </a:rPr>
            </a:br>
            <a:r>
              <a:rPr lang="en-US" sz="2800" dirty="0" smtClean="0">
                <a:latin typeface="Comic Sans MS" pitchFamily="66" charset="0"/>
              </a:rPr>
              <a:t>Many experiments in worldwide locations</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152</a:t>
            </a:fld>
            <a:endParaRPr lang="en-US" dirty="0"/>
          </a:p>
        </p:txBody>
      </p:sp>
      <p:sp>
        <p:nvSpPr>
          <p:cNvPr id="3" name="Content Placeholder 2"/>
          <p:cNvSpPr>
            <a:spLocks noGrp="1"/>
          </p:cNvSpPr>
          <p:nvPr>
            <p:ph sz="quarter" idx="1"/>
          </p:nvPr>
        </p:nvSpPr>
        <p:spPr>
          <a:xfrm>
            <a:off x="76200" y="1600200"/>
            <a:ext cx="8991600" cy="4724400"/>
          </a:xfrm>
        </p:spPr>
        <p:txBody>
          <a:bodyPr>
            <a:normAutofit fontScale="92500" lnSpcReduction="10000"/>
          </a:bodyPr>
          <a:lstStyle/>
          <a:p>
            <a:pPr>
              <a:buFont typeface="Wingdings" pitchFamily="2" charset="2"/>
              <a:buChar char="q"/>
            </a:pPr>
            <a:r>
              <a:rPr lang="en-US" sz="2800" dirty="0" smtClean="0">
                <a:latin typeface="Comic Sans MS" pitchFamily="66" charset="0"/>
              </a:rPr>
              <a:t>Gravitational effects: So far almost all evidences of dark matter are from gravitational effects: rotation curve, </a:t>
            </a:r>
            <a:r>
              <a:rPr lang="en-US" sz="2800" dirty="0" err="1" smtClean="0">
                <a:latin typeface="Comic Sans MS" pitchFamily="66" charset="0"/>
              </a:rPr>
              <a:t>lensing</a:t>
            </a:r>
            <a:r>
              <a:rPr lang="en-US" sz="2800" dirty="0" smtClean="0">
                <a:latin typeface="Comic Sans MS" pitchFamily="66" charset="0"/>
              </a:rPr>
              <a:t>, structure formation N-body simulation.</a:t>
            </a:r>
          </a:p>
          <a:p>
            <a:pPr>
              <a:buFont typeface="Wingdings" pitchFamily="2" charset="2"/>
              <a:buChar char="q"/>
            </a:pPr>
            <a:r>
              <a:rPr lang="en-US" sz="2800" dirty="0" smtClean="0">
                <a:latin typeface="Comic Sans MS" pitchFamily="66" charset="0"/>
              </a:rPr>
              <a:t>Direct searches: DM particles in the solar system (local) collide elastically with laboratory nucleus. </a:t>
            </a:r>
          </a:p>
          <a:p>
            <a:pPr>
              <a:buFont typeface="Wingdings" pitchFamily="2" charset="2"/>
              <a:buChar char="q"/>
            </a:pPr>
            <a:r>
              <a:rPr lang="en-US" sz="2800" dirty="0" smtClean="0">
                <a:latin typeface="Comic Sans MS" pitchFamily="66" charset="0"/>
              </a:rPr>
              <a:t>Indirect searches: DM particles annihilation produces standard model particles. Sources of interactions can come from a number of places in the Galaxy or nearby spaces (remote). Look for anomalies in cosmic rays.</a:t>
            </a:r>
          </a:p>
          <a:p>
            <a:pPr>
              <a:buFont typeface="Wingdings" pitchFamily="2" charset="2"/>
              <a:buChar char="q"/>
            </a:pPr>
            <a:r>
              <a:rPr lang="en-US" sz="2800" dirty="0" smtClean="0">
                <a:latin typeface="Comic Sans MS" pitchFamily="66" charset="0"/>
              </a:rPr>
              <a:t>Accelerator production: Production of WIMPs with the DM characteristics, detailed study of DM properties, find out how to fit DM in particle physics framework. </a:t>
            </a:r>
          </a:p>
          <a:p>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609600"/>
          </a:xfrm>
        </p:spPr>
        <p:txBody>
          <a:bodyPr>
            <a:normAutofit fontScale="90000"/>
          </a:bodyPr>
          <a:lstStyle/>
          <a:p>
            <a:r>
              <a:rPr lang="en-US" dirty="0" smtClean="0"/>
              <a:t>Let us remind ourselves: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153</a:t>
            </a:fld>
            <a:endParaRPr lang="en-US"/>
          </a:p>
        </p:txBody>
      </p:sp>
      <p:pic>
        <p:nvPicPr>
          <p:cNvPr id="2840578" name="Picture 2"/>
          <p:cNvPicPr>
            <a:picLocks noGrp="1" noChangeAspect="1" noChangeArrowheads="1"/>
          </p:cNvPicPr>
          <p:nvPr>
            <p:ph sz="quarter" idx="1"/>
          </p:nvPr>
        </p:nvPicPr>
        <p:blipFill>
          <a:blip r:embed="rId2" cstate="print"/>
          <a:srcRect/>
          <a:stretch>
            <a:fillRect/>
          </a:stretch>
        </p:blipFill>
        <p:spPr bwMode="auto">
          <a:xfrm>
            <a:off x="1066800" y="914400"/>
            <a:ext cx="7924800" cy="5437937"/>
          </a:xfrm>
          <a:prstGeom prst="rect">
            <a:avLst/>
          </a:prstGeom>
          <a:noFill/>
          <a:ln w="9525">
            <a:noFill/>
            <a:miter lim="800000"/>
            <a:headEnd/>
            <a:tailEnd/>
          </a:ln>
        </p:spPr>
      </p:pic>
      <p:sp>
        <p:nvSpPr>
          <p:cNvPr id="7" name="Right Brace 6"/>
          <p:cNvSpPr/>
          <p:nvPr/>
        </p:nvSpPr>
        <p:spPr>
          <a:xfrm>
            <a:off x="6629400" y="5257800"/>
            <a:ext cx="762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8" name="TextBox 7"/>
          <p:cNvSpPr txBox="1"/>
          <p:nvPr/>
        </p:nvSpPr>
        <p:spPr>
          <a:xfrm>
            <a:off x="6705600" y="5273040"/>
            <a:ext cx="822661" cy="400110"/>
          </a:xfrm>
          <a:prstGeom prst="rect">
            <a:avLst/>
          </a:prstGeom>
          <a:noFill/>
        </p:spPr>
        <p:txBody>
          <a:bodyPr wrap="square" rtlCol="0">
            <a:spAutoFit/>
          </a:bodyPr>
          <a:lstStyle/>
          <a:p>
            <a:r>
              <a:rPr lang="en-US" sz="2000" b="1" dirty="0" smtClean="0"/>
              <a:t>WIMP</a:t>
            </a:r>
            <a:endParaRPr lang="en-US" sz="2000" b="1" dirty="0"/>
          </a:p>
        </p:txBody>
      </p:sp>
      <p:sp>
        <p:nvSpPr>
          <p:cNvPr id="9" name="TextBox 8"/>
          <p:cNvSpPr txBox="1"/>
          <p:nvPr/>
        </p:nvSpPr>
        <p:spPr>
          <a:xfrm>
            <a:off x="3581400" y="4343400"/>
            <a:ext cx="2790892" cy="461665"/>
          </a:xfrm>
          <a:prstGeom prst="rect">
            <a:avLst/>
          </a:prstGeom>
          <a:noFill/>
        </p:spPr>
        <p:txBody>
          <a:bodyPr wrap="none" rtlCol="0">
            <a:spAutoFit/>
          </a:bodyPr>
          <a:lstStyle/>
          <a:p>
            <a:r>
              <a:rPr lang="en-US" sz="2400" dirty="0" smtClean="0"/>
              <a:t>Primordial black hole</a:t>
            </a:r>
            <a:endParaRPr lang="en-US" sz="2400" dirty="0"/>
          </a:p>
        </p:txBody>
      </p:sp>
      <p:sp>
        <p:nvSpPr>
          <p:cNvPr id="10" name="TextBox 9"/>
          <p:cNvSpPr txBox="1"/>
          <p:nvPr/>
        </p:nvSpPr>
        <p:spPr>
          <a:xfrm>
            <a:off x="228600" y="4343400"/>
            <a:ext cx="3124200" cy="2308324"/>
          </a:xfrm>
          <a:prstGeom prst="rect">
            <a:avLst/>
          </a:prstGeom>
          <a:noFill/>
        </p:spPr>
        <p:txBody>
          <a:bodyPr wrap="square" rtlCol="0">
            <a:spAutoFit/>
          </a:bodyPr>
          <a:lstStyle/>
          <a:p>
            <a:r>
              <a:rPr lang="en-US" sz="2400" dirty="0" smtClean="0"/>
              <a:t>Keep open minded for new possibilities and there are many: dark sector DM, SIMP, etc.</a:t>
            </a:r>
          </a:p>
          <a:p>
            <a:r>
              <a:rPr lang="en-US" sz="2400" dirty="0" smtClean="0"/>
              <a:t>Major undertaking to find and identify them</a:t>
            </a:r>
            <a:r>
              <a:rPr lang="en-US" sz="2400" b="1" dirty="0" smtClean="0"/>
              <a:t>.</a:t>
            </a:r>
            <a:endParaRPr lang="en-US" sz="2400" b="1"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lstStyle/>
          <a:p>
            <a:r>
              <a:rPr lang="en-US" dirty="0" smtClean="0"/>
              <a:t>Some theoretical bounds on DM mass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154</a:t>
            </a:fld>
            <a:endParaRPr lang="en-US"/>
          </a:p>
        </p:txBody>
      </p:sp>
      <p:sp>
        <p:nvSpPr>
          <p:cNvPr id="6" name="Content Placeholder 5"/>
          <p:cNvSpPr>
            <a:spLocks noGrp="1"/>
          </p:cNvSpPr>
          <p:nvPr>
            <p:ph sz="quarter" idx="1"/>
          </p:nvPr>
        </p:nvSpPr>
        <p:spPr/>
        <p:txBody>
          <a:bodyPr/>
          <a:lstStyle/>
          <a:p>
            <a:r>
              <a:rPr lang="en-US" dirty="0" err="1" smtClean="0"/>
              <a:t>Unitarity</a:t>
            </a:r>
            <a:r>
              <a:rPr lang="en-US" dirty="0" smtClean="0"/>
              <a:t> bound:  &lt; 340 </a:t>
            </a:r>
            <a:r>
              <a:rPr lang="en-US" dirty="0" err="1" smtClean="0"/>
              <a:t>TeV</a:t>
            </a:r>
            <a:r>
              <a:rPr lang="en-US" dirty="0" smtClean="0"/>
              <a:t> for thermal particles</a:t>
            </a:r>
          </a:p>
          <a:p>
            <a:r>
              <a:rPr lang="en-US" dirty="0" smtClean="0"/>
              <a:t>Lee-Weinberg bound : WIMPs or like particles</a:t>
            </a:r>
          </a:p>
          <a:p>
            <a:pPr>
              <a:buNone/>
            </a:pPr>
            <a:r>
              <a:rPr lang="en-US" dirty="0" smtClean="0"/>
              <a:t>    10 </a:t>
            </a:r>
            <a:r>
              <a:rPr lang="en-US" dirty="0" err="1" smtClean="0"/>
              <a:t>GeV</a:t>
            </a:r>
            <a:r>
              <a:rPr lang="en-US" dirty="0" smtClean="0"/>
              <a:t> to 1 </a:t>
            </a:r>
            <a:r>
              <a:rPr lang="en-US" dirty="0" err="1" smtClean="0"/>
              <a:t>TeV</a:t>
            </a:r>
            <a:r>
              <a:rPr lang="en-US" dirty="0" smtClean="0"/>
              <a:t> mass                               </a:t>
            </a:r>
          </a:p>
          <a:p>
            <a:r>
              <a:rPr lang="en-US" dirty="0" err="1" smtClean="0"/>
              <a:t>Tremaine</a:t>
            </a:r>
            <a:r>
              <a:rPr lang="en-US" dirty="0" smtClean="0"/>
              <a:t>-Gunn bound, Sterile neutrinos &gt; a few </a:t>
            </a:r>
            <a:r>
              <a:rPr lang="en-US" dirty="0" err="1" smtClean="0"/>
              <a:t>KeV</a:t>
            </a:r>
            <a:r>
              <a:rPr lang="en-US" dirty="0" smtClean="0"/>
              <a:t>.</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Slide Number Placeholder 4"/>
          <p:cNvSpPr>
            <a:spLocks noGrp="1"/>
          </p:cNvSpPr>
          <p:nvPr>
            <p:ph type="sldNum" sz="quarter" idx="11"/>
          </p:nvPr>
        </p:nvSpPr>
        <p:spPr/>
        <p:txBody>
          <a:bodyPr/>
          <a:lstStyle/>
          <a:p>
            <a:fld id="{B6F15528-21DE-4FAA-801E-634DDDAF4B2B}" type="slidenum">
              <a:rPr lang="en-US" smtClean="0"/>
              <a:pPr/>
              <a:t>155</a:t>
            </a:fld>
            <a:endParaRPr lang="en-US"/>
          </a:p>
        </p:txBody>
      </p:sp>
      <p:sp>
        <p:nvSpPr>
          <p:cNvPr id="6" name="Footer Placeholder 5"/>
          <p:cNvSpPr>
            <a:spLocks noGrp="1"/>
          </p:cNvSpPr>
          <p:nvPr>
            <p:ph type="ftr" sz="quarter" idx="12"/>
          </p:nvPr>
        </p:nvSpPr>
        <p:spPr/>
        <p:txBody>
          <a:bodyPr/>
          <a:lstStyle/>
          <a:p>
            <a:r>
              <a:rPr lang="en-US" smtClean="0"/>
              <a:t>Bing-Lin Young</a:t>
            </a:r>
            <a:endParaRPr lang="en-US"/>
          </a:p>
        </p:txBody>
      </p:sp>
      <p:sp>
        <p:nvSpPr>
          <p:cNvPr id="7" name="Picture Placeholder 6"/>
          <p:cNvSpPr>
            <a:spLocks noGrp="1"/>
          </p:cNvSpPr>
          <p:nvPr>
            <p:ph type="pic" idx="1"/>
          </p:nvPr>
        </p:nvSpPr>
        <p:spPr/>
      </p:sp>
      <p:pic>
        <p:nvPicPr>
          <p:cNvPr id="607234" name="Picture 2"/>
          <p:cNvPicPr>
            <a:picLocks noChangeAspect="1" noChangeArrowheads="1"/>
          </p:cNvPicPr>
          <p:nvPr/>
        </p:nvPicPr>
        <p:blipFill>
          <a:blip r:embed="rId2" cstate="print"/>
          <a:srcRect/>
          <a:stretch>
            <a:fillRect/>
          </a:stretch>
        </p:blipFill>
        <p:spPr bwMode="auto">
          <a:xfrm>
            <a:off x="954505" y="152400"/>
            <a:ext cx="8189495" cy="6056303"/>
          </a:xfrm>
          <a:prstGeom prst="rect">
            <a:avLst/>
          </a:prstGeom>
          <a:noFill/>
          <a:ln w="9525">
            <a:noFill/>
            <a:miter lim="800000"/>
            <a:headEnd/>
            <a:tailEnd/>
          </a:ln>
        </p:spPr>
      </p:pic>
      <p:sp>
        <p:nvSpPr>
          <p:cNvPr id="9" name="Rounded Rectangle 8"/>
          <p:cNvSpPr/>
          <p:nvPr/>
        </p:nvSpPr>
        <p:spPr>
          <a:xfrm>
            <a:off x="1600200" y="6248400"/>
            <a:ext cx="2133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
        <p:nvSpPr>
          <p:cNvPr id="10" name="Rounded Rectangle 9"/>
          <p:cNvSpPr/>
          <p:nvPr/>
        </p:nvSpPr>
        <p:spPr>
          <a:xfrm>
            <a:off x="990600" y="2667000"/>
            <a:ext cx="914400"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rgbClr val="7030A0"/>
              </a:solidFill>
            </a:endParaRPr>
          </a:p>
          <a:p>
            <a:pPr algn="ctr"/>
            <a:r>
              <a:rPr lang="en-US" sz="1400" b="1" dirty="0" smtClean="0">
                <a:solidFill>
                  <a:srgbClr val="7030A0"/>
                </a:solidFill>
              </a:rPr>
              <a:t>elastic scattering</a:t>
            </a:r>
            <a:endParaRPr lang="en-US" sz="1400" b="1" dirty="0">
              <a:solidFill>
                <a:srgbClr val="7030A0"/>
              </a:solidFill>
            </a:endParaRPr>
          </a:p>
        </p:txBody>
      </p:sp>
      <p:sp>
        <p:nvSpPr>
          <p:cNvPr id="11" name="Rounded Rectangle 10"/>
          <p:cNvSpPr/>
          <p:nvPr/>
        </p:nvSpPr>
        <p:spPr>
          <a:xfrm>
            <a:off x="6096000" y="609600"/>
            <a:ext cx="1295400" cy="3048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annihilation</a:t>
            </a:r>
            <a:endParaRPr lang="en-US" dirty="0">
              <a:solidFill>
                <a:srgbClr val="C00000"/>
              </a:solidFill>
            </a:endParaRPr>
          </a:p>
        </p:txBody>
      </p:sp>
      <p:sp>
        <p:nvSpPr>
          <p:cNvPr id="12" name="Rounded Rectangle 11"/>
          <p:cNvSpPr/>
          <p:nvPr/>
        </p:nvSpPr>
        <p:spPr>
          <a:xfrm>
            <a:off x="5105400" y="4038600"/>
            <a:ext cx="2057400" cy="38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1A1FF6"/>
                </a:solidFill>
              </a:rPr>
              <a:t>Pair productions</a:t>
            </a:r>
            <a:endParaRPr lang="en-US" sz="2000" b="1" dirty="0">
              <a:solidFill>
                <a:srgbClr val="1A1FF6"/>
              </a:solidFill>
            </a:endParaRPr>
          </a:p>
        </p:txBody>
      </p:sp>
      <p:sp>
        <p:nvSpPr>
          <p:cNvPr id="13" name="TextBox 12"/>
          <p:cNvSpPr txBox="1"/>
          <p:nvPr/>
        </p:nvSpPr>
        <p:spPr>
          <a:xfrm>
            <a:off x="7620000" y="533400"/>
            <a:ext cx="1448858" cy="1631216"/>
          </a:xfrm>
          <a:prstGeom prst="rect">
            <a:avLst/>
          </a:prstGeom>
          <a:noFill/>
        </p:spPr>
        <p:txBody>
          <a:bodyPr wrap="none" rtlCol="0">
            <a:spAutoFit/>
          </a:bodyPr>
          <a:lstStyle/>
          <a:p>
            <a:r>
              <a:rPr lang="en-US" sz="2000" b="1" dirty="0" smtClean="0">
                <a:solidFill>
                  <a:srgbClr val="00B050"/>
                </a:solidFill>
              </a:rPr>
              <a:t>Conforming</a:t>
            </a:r>
          </a:p>
          <a:p>
            <a:r>
              <a:rPr lang="en-US" sz="2000" b="1" dirty="0" smtClean="0">
                <a:solidFill>
                  <a:srgbClr val="00B050"/>
                </a:solidFill>
              </a:rPr>
              <a:t>DM particle</a:t>
            </a:r>
          </a:p>
          <a:p>
            <a:r>
              <a:rPr lang="en-US" sz="2000" b="1" dirty="0" smtClean="0">
                <a:solidFill>
                  <a:srgbClr val="00B050"/>
                </a:solidFill>
              </a:rPr>
              <a:t>is a very</a:t>
            </a:r>
          </a:p>
          <a:p>
            <a:r>
              <a:rPr lang="en-US" sz="2000" b="1" dirty="0" smtClean="0">
                <a:solidFill>
                  <a:srgbClr val="00B050"/>
                </a:solidFill>
              </a:rPr>
              <a:t>complicate</a:t>
            </a:r>
          </a:p>
          <a:p>
            <a:r>
              <a:rPr lang="en-US" sz="2000" b="1" dirty="0" smtClean="0">
                <a:solidFill>
                  <a:srgbClr val="00B050"/>
                </a:solidFill>
              </a:rPr>
              <a:t>process</a:t>
            </a:r>
            <a:endParaRPr lang="en-US" sz="2000" b="1" dirty="0">
              <a:solidFill>
                <a:srgbClr val="00B050"/>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156</a:t>
            </a:fld>
            <a:endParaRPr lang="en-US"/>
          </a:p>
        </p:txBody>
      </p:sp>
      <p:sp>
        <p:nvSpPr>
          <p:cNvPr id="9" name="Rounded Rectangle 8"/>
          <p:cNvSpPr/>
          <p:nvPr/>
        </p:nvSpPr>
        <p:spPr>
          <a:xfrm>
            <a:off x="685800" y="57150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pic>
        <p:nvPicPr>
          <p:cNvPr id="12" name="Picture 2"/>
          <p:cNvPicPr>
            <a:picLocks noChangeAspect="1" noChangeArrowheads="1"/>
          </p:cNvPicPr>
          <p:nvPr/>
        </p:nvPicPr>
        <p:blipFill>
          <a:blip r:embed="rId2" cstate="print"/>
          <a:srcRect/>
          <a:stretch>
            <a:fillRect/>
          </a:stretch>
        </p:blipFill>
        <p:spPr bwMode="auto">
          <a:xfrm>
            <a:off x="457200" y="381000"/>
            <a:ext cx="8153400" cy="6037644"/>
          </a:xfrm>
          <a:prstGeom prst="rect">
            <a:avLst/>
          </a:prstGeom>
          <a:noFill/>
          <a:ln w="9525">
            <a:noFill/>
            <a:miter lim="800000"/>
            <a:headEnd/>
            <a:tailEnd/>
          </a:ln>
        </p:spPr>
      </p:pic>
      <p:sp>
        <p:nvSpPr>
          <p:cNvPr id="13" name="Rounded Rectangle 12"/>
          <p:cNvSpPr/>
          <p:nvPr/>
        </p:nvSpPr>
        <p:spPr>
          <a:xfrm>
            <a:off x="6629400" y="58674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sp>
        <p:nvSpPr>
          <p:cNvPr id="11" name="TextBox 10"/>
          <p:cNvSpPr txBox="1"/>
          <p:nvPr/>
        </p:nvSpPr>
        <p:spPr>
          <a:xfrm>
            <a:off x="6400800" y="609600"/>
            <a:ext cx="1219200" cy="584775"/>
          </a:xfrm>
          <a:prstGeom prst="rect">
            <a:avLst/>
          </a:prstGeom>
          <a:noFill/>
        </p:spPr>
        <p:txBody>
          <a:bodyPr wrap="square" rtlCol="0">
            <a:spAutoFit/>
          </a:bodyPr>
          <a:lstStyle/>
          <a:p>
            <a:r>
              <a:rPr lang="en-US" sz="3200" dirty="0" err="1" smtClean="0">
                <a:solidFill>
                  <a:srgbClr val="FF0000"/>
                </a:solidFill>
              </a:rPr>
              <a:t>Exps</a:t>
            </a:r>
            <a:endParaRPr lang="en-US" sz="3200" dirty="0">
              <a:solidFill>
                <a:srgbClr val="FF0000"/>
              </a:solidFill>
            </a:endParaRPr>
          </a:p>
        </p:txBody>
      </p:sp>
      <p:sp>
        <p:nvSpPr>
          <p:cNvPr id="14" name="TextBox 13"/>
          <p:cNvSpPr txBox="1"/>
          <p:nvPr/>
        </p:nvSpPr>
        <p:spPr>
          <a:xfrm>
            <a:off x="1513376" y="558225"/>
            <a:ext cx="1229824" cy="584775"/>
          </a:xfrm>
          <a:prstGeom prst="rect">
            <a:avLst/>
          </a:prstGeom>
          <a:noFill/>
        </p:spPr>
        <p:txBody>
          <a:bodyPr wrap="none" rtlCol="0">
            <a:spAutoFit/>
          </a:bodyPr>
          <a:lstStyle/>
          <a:p>
            <a:r>
              <a:rPr lang="en-US" sz="3200" dirty="0" smtClean="0">
                <a:solidFill>
                  <a:srgbClr val="FF0000"/>
                </a:solidFill>
              </a:rPr>
              <a:t>Some</a:t>
            </a:r>
            <a:endParaRPr lang="en-US" sz="3200" dirty="0">
              <a:solidFill>
                <a:srgbClr val="FF0000"/>
              </a:solidFill>
            </a:endParaRPr>
          </a:p>
        </p:txBody>
      </p:sp>
      <p:sp>
        <p:nvSpPr>
          <p:cNvPr id="15" name="TextBox 14"/>
          <p:cNvSpPr txBox="1"/>
          <p:nvPr/>
        </p:nvSpPr>
        <p:spPr>
          <a:xfrm>
            <a:off x="585181" y="5786735"/>
            <a:ext cx="3148619" cy="461665"/>
          </a:xfrm>
          <a:prstGeom prst="rect">
            <a:avLst/>
          </a:prstGeom>
          <a:noFill/>
        </p:spPr>
        <p:txBody>
          <a:bodyPr wrap="none" rtlCol="0">
            <a:spAutoFit/>
          </a:bodyPr>
          <a:lstStyle/>
          <a:p>
            <a:r>
              <a:rPr lang="en-US" sz="2400" dirty="0" smtClean="0">
                <a:solidFill>
                  <a:schemeClr val="bg1"/>
                </a:solidFill>
              </a:rPr>
              <a:t>Just some examples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839200" cy="1143000"/>
          </a:xfrm>
        </p:spPr>
        <p:txBody>
          <a:bodyPr>
            <a:noAutofit/>
          </a:bodyPr>
          <a:lstStyle/>
          <a:p>
            <a:r>
              <a:rPr lang="en-US" sz="3200" b="0" dirty="0" smtClean="0"/>
              <a:t>VI.B  Cartoon - The Galactic (Milky Way) Environment where DM may concentrate</a:t>
            </a:r>
            <a:endParaRPr lang="en-US" sz="3200" b="0" dirty="0"/>
          </a:p>
        </p:txBody>
      </p:sp>
      <p:sp>
        <p:nvSpPr>
          <p:cNvPr id="3" name="Text Placeholder 2"/>
          <p:cNvSpPr>
            <a:spLocks noGrp="1"/>
          </p:cNvSpPr>
          <p:nvPr>
            <p:ph type="body" idx="1"/>
          </p:nvPr>
        </p:nvSpPr>
        <p:spPr>
          <a:xfrm>
            <a:off x="198120" y="4724400"/>
            <a:ext cx="4754880" cy="1905000"/>
          </a:xfrm>
        </p:spPr>
        <p:txBody>
          <a:bodyPr>
            <a:normAutofit/>
          </a:bodyPr>
          <a:lstStyle/>
          <a:p>
            <a:r>
              <a:rPr lang="en-US" sz="2000" dirty="0" smtClean="0"/>
              <a:t>Milky Way:</a:t>
            </a:r>
          </a:p>
          <a:p>
            <a:r>
              <a:rPr lang="en-US" sz="2000" dirty="0" smtClean="0"/>
              <a:t>Diameter :100 </a:t>
            </a:r>
            <a:r>
              <a:rPr lang="en-US" sz="2000" dirty="0" err="1" smtClean="0"/>
              <a:t>kly</a:t>
            </a:r>
            <a:r>
              <a:rPr lang="en-US" sz="2000" dirty="0" smtClean="0"/>
              <a:t>; Thickness: 1 </a:t>
            </a:r>
            <a:r>
              <a:rPr lang="en-US" sz="2000" dirty="0" err="1" smtClean="0"/>
              <a:t>kly</a:t>
            </a:r>
            <a:endParaRPr lang="en-US" sz="2000" dirty="0" smtClean="0"/>
          </a:p>
          <a:p>
            <a:r>
              <a:rPr lang="en-US" sz="2000" dirty="0" smtClean="0"/>
              <a:t># of stars: 200-400 billion </a:t>
            </a:r>
          </a:p>
          <a:p>
            <a:r>
              <a:rPr lang="en-US" sz="2000" dirty="0" smtClean="0"/>
              <a:t>Solar DM density:               0.4 </a:t>
            </a:r>
            <a:r>
              <a:rPr lang="en-US" sz="2000" dirty="0" err="1" smtClean="0"/>
              <a:t>GeV</a:t>
            </a:r>
            <a:r>
              <a:rPr lang="en-US" sz="2000" dirty="0" smtClean="0"/>
              <a:t>/cm</a:t>
            </a:r>
            <a:r>
              <a:rPr lang="en-US" sz="2000" baseline="30000" dirty="0" smtClean="0"/>
              <a:t>3</a:t>
            </a:r>
          </a:p>
          <a:p>
            <a:endParaRPr lang="en-US" sz="3000" dirty="0"/>
          </a:p>
        </p:txBody>
      </p:sp>
      <p:pic>
        <p:nvPicPr>
          <p:cNvPr id="792578" name="Picture 2" descr="C:\Users\Bing-Lin Young\Documents\A-My Documents\Research\Cosmology\DarkMatter\MyNotes\Notes&amp;Talk[Draft]\Fig[Draft]\WIMPDist[1].jpg"/>
          <p:cNvPicPr>
            <a:picLocks noGrp="1" noChangeAspect="1" noChangeArrowheads="1"/>
          </p:cNvPicPr>
          <p:nvPr>
            <p:ph sz="half" idx="2"/>
          </p:nvPr>
        </p:nvPicPr>
        <p:blipFill>
          <a:blip r:embed="rId4" cstate="print"/>
          <a:srcRect/>
          <a:stretch>
            <a:fillRect/>
          </a:stretch>
        </p:blipFill>
        <p:spPr bwMode="auto">
          <a:xfrm>
            <a:off x="228600" y="1371600"/>
            <a:ext cx="4267200" cy="3200400"/>
          </a:xfrm>
          <a:prstGeom prst="rect">
            <a:avLst/>
          </a:prstGeom>
          <a:noFill/>
        </p:spPr>
      </p:pic>
      <p:sp>
        <p:nvSpPr>
          <p:cNvPr id="4" name="Text Placeholder 3"/>
          <p:cNvSpPr>
            <a:spLocks noGrp="1"/>
          </p:cNvSpPr>
          <p:nvPr>
            <p:ph type="body" sz="quarter" idx="3"/>
          </p:nvPr>
        </p:nvSpPr>
        <p:spPr>
          <a:xfrm>
            <a:off x="5257800" y="4724400"/>
            <a:ext cx="3276600" cy="1295400"/>
          </a:xfrm>
        </p:spPr>
        <p:txBody>
          <a:bodyPr>
            <a:noAutofit/>
          </a:bodyPr>
          <a:lstStyle/>
          <a:p>
            <a:pPr algn="ctr"/>
            <a:r>
              <a:rPr lang="en-US" sz="2000" dirty="0" smtClean="0"/>
              <a:t>Important galactic </a:t>
            </a:r>
          </a:p>
          <a:p>
            <a:pPr algn="ctr"/>
            <a:r>
              <a:rPr lang="en-US" sz="2000" dirty="0" smtClean="0"/>
              <a:t>locations where higher DM distribution expected </a:t>
            </a:r>
            <a:endParaRPr lang="en-US" sz="2000" dirty="0"/>
          </a:p>
        </p:txBody>
      </p:sp>
      <p:pic>
        <p:nvPicPr>
          <p:cNvPr id="792579" name="Picture 3" descr="C:\Users\Bing-Lin Young\Documents\A-My Documents\Research\Cosmology\DarkMatter\MyNotes\Notes&amp;Talk[Draft]\Fig[Draft]\GalaxyEnviron[1].jpg"/>
          <p:cNvPicPr>
            <a:picLocks noGrp="1" noChangeAspect="1" noChangeArrowheads="1"/>
          </p:cNvPicPr>
          <p:nvPr>
            <p:ph sz="quarter" idx="4"/>
          </p:nvPr>
        </p:nvPicPr>
        <p:blipFill>
          <a:blip r:embed="rId5" cstate="print"/>
          <a:srcRect/>
          <a:stretch>
            <a:fillRect/>
          </a:stretch>
        </p:blipFill>
        <p:spPr bwMode="auto">
          <a:xfrm>
            <a:off x="4687939" y="1371600"/>
            <a:ext cx="4227461" cy="3237580"/>
          </a:xfrm>
          <a:prstGeom prst="rect">
            <a:avLst/>
          </a:prstGeom>
          <a:noFill/>
        </p:spPr>
      </p:pic>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157</a:t>
            </a:fld>
            <a:endParaRPr lang="en-US"/>
          </a:p>
        </p:txBody>
      </p:sp>
      <p:sp>
        <p:nvSpPr>
          <p:cNvPr id="10" name="TextBox 9"/>
          <p:cNvSpPr txBox="1"/>
          <p:nvPr/>
        </p:nvSpPr>
        <p:spPr>
          <a:xfrm>
            <a:off x="2891618" y="1600200"/>
            <a:ext cx="1527982" cy="646331"/>
          </a:xfrm>
          <a:prstGeom prst="rect">
            <a:avLst/>
          </a:prstGeom>
          <a:solidFill>
            <a:schemeClr val="bg2"/>
          </a:solidFill>
        </p:spPr>
        <p:txBody>
          <a:bodyPr wrap="none" rtlCol="0">
            <a:spAutoFit/>
          </a:bodyPr>
          <a:lstStyle/>
          <a:p>
            <a:r>
              <a:rPr lang="en-US" dirty="0" smtClean="0"/>
              <a:t>Dark matter</a:t>
            </a:r>
          </a:p>
          <a:p>
            <a:r>
              <a:rPr lang="en-US" dirty="0" smtClean="0"/>
              <a:t>distribution</a:t>
            </a:r>
            <a:endParaRPr lang="en-US" dirty="0"/>
          </a:p>
        </p:txBody>
      </p:sp>
      <p:graphicFrame>
        <p:nvGraphicFramePr>
          <p:cNvPr id="11" name="Object 10"/>
          <p:cNvGraphicFramePr>
            <a:graphicFrameLocks noChangeAspect="1"/>
          </p:cNvGraphicFramePr>
          <p:nvPr/>
        </p:nvGraphicFramePr>
        <p:xfrm>
          <a:off x="161924" y="6096000"/>
          <a:ext cx="4638676" cy="381000"/>
        </p:xfrm>
        <a:graphic>
          <a:graphicData uri="http://schemas.openxmlformats.org/presentationml/2006/ole">
            <p:oleObj spid="_x0000_s3571713" name="Equation" r:id="rId6" imgW="3035160" imgH="241200" progId="Equation.DSMT4">
              <p:embed/>
            </p:oleObj>
          </a:graphicData>
        </a:graphic>
      </p:graphicFrame>
      <p:graphicFrame>
        <p:nvGraphicFramePr>
          <p:cNvPr id="12" name="Object 11"/>
          <p:cNvGraphicFramePr>
            <a:graphicFrameLocks noChangeAspect="1"/>
          </p:cNvGraphicFramePr>
          <p:nvPr/>
        </p:nvGraphicFramePr>
        <p:xfrm>
          <a:off x="2286000" y="5699760"/>
          <a:ext cx="666044" cy="374650"/>
        </p:xfrm>
        <a:graphic>
          <a:graphicData uri="http://schemas.openxmlformats.org/presentationml/2006/ole">
            <p:oleObj spid="_x0000_s3571714" name="Equation" r:id="rId7" imgW="406080" imgH="228600" progId="Equation.DSMT4">
              <p:embed/>
            </p:oleObj>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229600" cy="762000"/>
          </a:xfrm>
        </p:spPr>
        <p:txBody>
          <a:bodyPr/>
          <a:lstStyle/>
          <a:p>
            <a:r>
              <a:rPr lang="en-US" b="1" dirty="0" smtClean="0"/>
              <a:t>The local group-Sources of DM</a:t>
            </a:r>
            <a:endParaRPr lang="en-US" b="1"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158</a:t>
            </a:fld>
            <a:endParaRPr lang="en-US"/>
          </a:p>
        </p:txBody>
      </p:sp>
      <p:pic>
        <p:nvPicPr>
          <p:cNvPr id="2837506" name="Picture 2"/>
          <p:cNvPicPr>
            <a:picLocks noGrp="1" noChangeAspect="1" noChangeArrowheads="1"/>
          </p:cNvPicPr>
          <p:nvPr>
            <p:ph sz="quarter" idx="1"/>
          </p:nvPr>
        </p:nvPicPr>
        <p:blipFill>
          <a:blip r:embed="rId3" cstate="print"/>
          <a:srcRect/>
          <a:stretch>
            <a:fillRect/>
          </a:stretch>
        </p:blipFill>
        <p:spPr bwMode="auto">
          <a:xfrm>
            <a:off x="76200" y="1371600"/>
            <a:ext cx="7010400" cy="5257800"/>
          </a:xfrm>
          <a:prstGeom prst="rect">
            <a:avLst/>
          </a:prstGeom>
          <a:noFill/>
          <a:ln w="9525">
            <a:noFill/>
            <a:miter lim="800000"/>
            <a:headEnd/>
            <a:tailEnd/>
          </a:ln>
        </p:spPr>
      </p:pic>
      <p:sp>
        <p:nvSpPr>
          <p:cNvPr id="8" name="TextBox 7"/>
          <p:cNvSpPr txBox="1"/>
          <p:nvPr/>
        </p:nvSpPr>
        <p:spPr>
          <a:xfrm>
            <a:off x="7239000" y="533400"/>
            <a:ext cx="1672574" cy="1938992"/>
          </a:xfrm>
          <a:prstGeom prst="rect">
            <a:avLst/>
          </a:prstGeom>
          <a:noFill/>
        </p:spPr>
        <p:txBody>
          <a:bodyPr wrap="none" rtlCol="0">
            <a:spAutoFit/>
          </a:bodyPr>
          <a:lstStyle/>
          <a:p>
            <a:r>
              <a:rPr lang="en-US" sz="2400" b="1" dirty="0" smtClean="0"/>
              <a:t>Total 54 </a:t>
            </a:r>
          </a:p>
          <a:p>
            <a:r>
              <a:rPr lang="en-US" sz="2400" b="1" dirty="0" smtClean="0"/>
              <a:t>galaxies:</a:t>
            </a:r>
          </a:p>
          <a:p>
            <a:r>
              <a:rPr lang="en-US" sz="2400" b="1" dirty="0" smtClean="0"/>
              <a:t> 3 major</a:t>
            </a:r>
          </a:p>
          <a:p>
            <a:r>
              <a:rPr lang="en-US" sz="2400" b="1" dirty="0" smtClean="0"/>
              <a:t>(in yellow) </a:t>
            </a:r>
          </a:p>
          <a:p>
            <a:r>
              <a:rPr lang="en-US" sz="2400" b="1" dirty="0" smtClean="0"/>
              <a:t>Plus dwarfs</a:t>
            </a:r>
            <a:endParaRPr lang="en-US" sz="2400" b="1" dirty="0"/>
          </a:p>
        </p:txBody>
      </p:sp>
      <p:sp>
        <p:nvSpPr>
          <p:cNvPr id="9" name="TextBox 8"/>
          <p:cNvSpPr txBox="1"/>
          <p:nvPr/>
        </p:nvSpPr>
        <p:spPr>
          <a:xfrm>
            <a:off x="7162800" y="2438400"/>
            <a:ext cx="1645066" cy="1938992"/>
          </a:xfrm>
          <a:prstGeom prst="rect">
            <a:avLst/>
          </a:prstGeom>
          <a:noFill/>
        </p:spPr>
        <p:txBody>
          <a:bodyPr wrap="none" rtlCol="0">
            <a:spAutoFit/>
          </a:bodyPr>
          <a:lstStyle/>
          <a:p>
            <a:r>
              <a:rPr lang="en-US" sz="2000" b="1" dirty="0" smtClean="0"/>
              <a:t>Satellite </a:t>
            </a:r>
          </a:p>
          <a:p>
            <a:r>
              <a:rPr lang="en-US" sz="2000" b="1" dirty="0" smtClean="0"/>
              <a:t>Dwarfs:</a:t>
            </a:r>
          </a:p>
          <a:p>
            <a:r>
              <a:rPr lang="en-US" sz="2000" b="1" dirty="0" smtClean="0"/>
              <a:t>Dia:0.3-5 </a:t>
            </a:r>
            <a:r>
              <a:rPr lang="en-US" sz="2000" b="1" dirty="0" err="1" smtClean="0"/>
              <a:t>kly</a:t>
            </a:r>
            <a:endParaRPr lang="en-US" sz="2000" b="1" dirty="0" smtClean="0"/>
          </a:p>
          <a:p>
            <a:r>
              <a:rPr lang="en-US" sz="2000" b="1" dirty="0" smtClean="0"/>
              <a:t>Mostly </a:t>
            </a:r>
          </a:p>
          <a:p>
            <a:r>
              <a:rPr lang="en-US" sz="2000" b="1" dirty="0" smtClean="0"/>
              <a:t>discovered in</a:t>
            </a:r>
          </a:p>
          <a:p>
            <a:r>
              <a:rPr lang="en-US" sz="2000" dirty="0" smtClean="0"/>
              <a:t>recent decades</a:t>
            </a:r>
            <a:endParaRPr lang="en-US" sz="2000" dirty="0"/>
          </a:p>
        </p:txBody>
      </p:sp>
      <p:sp>
        <p:nvSpPr>
          <p:cNvPr id="10" name="TextBox 9"/>
          <p:cNvSpPr txBox="1"/>
          <p:nvPr/>
        </p:nvSpPr>
        <p:spPr>
          <a:xfrm>
            <a:off x="7239000" y="4419600"/>
            <a:ext cx="1789977" cy="1631216"/>
          </a:xfrm>
          <a:prstGeom prst="rect">
            <a:avLst/>
          </a:prstGeom>
          <a:noFill/>
        </p:spPr>
        <p:txBody>
          <a:bodyPr wrap="none" rtlCol="0">
            <a:spAutoFit/>
          </a:bodyPr>
          <a:lstStyle/>
          <a:p>
            <a:r>
              <a:rPr lang="en-US" sz="2000" b="1" dirty="0" smtClean="0"/>
              <a:t>MW may be</a:t>
            </a:r>
          </a:p>
          <a:p>
            <a:r>
              <a:rPr lang="en-US" sz="2000" b="1" dirty="0" smtClean="0"/>
              <a:t>the most </a:t>
            </a:r>
          </a:p>
          <a:p>
            <a:r>
              <a:rPr lang="en-US" sz="2000" b="1" dirty="0" smtClean="0"/>
              <a:t>massive for </a:t>
            </a:r>
          </a:p>
          <a:p>
            <a:r>
              <a:rPr lang="en-US" sz="2000" b="1" dirty="0" smtClean="0"/>
              <a:t>its dark matter</a:t>
            </a:r>
          </a:p>
          <a:p>
            <a:r>
              <a:rPr lang="en-US" sz="2000" b="1" dirty="0" smtClean="0"/>
              <a:t>content.</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591312"/>
          </a:xfrm>
        </p:spPr>
        <p:txBody>
          <a:bodyPr>
            <a:normAutofit fontScale="90000"/>
          </a:bodyPr>
          <a:lstStyle/>
          <a:p>
            <a:r>
              <a:rPr lang="en-US" dirty="0" smtClean="0"/>
              <a:t>Relevant data about DM in MW</a:t>
            </a:r>
            <a:endParaRPr lang="en-US" dirty="0"/>
          </a:p>
        </p:txBody>
      </p:sp>
      <p:sp>
        <p:nvSpPr>
          <p:cNvPr id="3" name="Content Placeholder 2"/>
          <p:cNvSpPr>
            <a:spLocks noGrp="1"/>
          </p:cNvSpPr>
          <p:nvPr>
            <p:ph idx="1"/>
          </p:nvPr>
        </p:nvSpPr>
        <p:spPr>
          <a:xfrm>
            <a:off x="228600" y="1447800"/>
            <a:ext cx="8610600" cy="5029200"/>
          </a:xfrm>
        </p:spPr>
        <p:txBody>
          <a:bodyPr>
            <a:normAutofit lnSpcReduction="10000"/>
          </a:bodyPr>
          <a:lstStyle/>
          <a:p>
            <a:r>
              <a:rPr lang="en-US" dirty="0" smtClean="0"/>
              <a:t>Local galactic DM density:                                       compared with                                     </a:t>
            </a:r>
          </a:p>
          <a:p>
            <a:r>
              <a:rPr lang="en-US" dirty="0" smtClean="0"/>
              <a:t>DM velocity             , cold, non-relativistic at the onset of the galaxy formation.</a:t>
            </a:r>
          </a:p>
          <a:p>
            <a:r>
              <a:rPr lang="en-US" dirty="0" smtClean="0"/>
              <a:t>Higher concentration of DM expected:  at galactic center, in satellite dwarf galaxies, &amp; in the sun.   </a:t>
            </a:r>
          </a:p>
          <a:p>
            <a:r>
              <a:rPr lang="en-US" dirty="0" smtClean="0"/>
              <a:t>DM particles must be: </a:t>
            </a:r>
          </a:p>
          <a:p>
            <a:pPr lvl="1"/>
            <a:r>
              <a:rPr lang="en-US" dirty="0" smtClean="0"/>
              <a:t>Stable against cosmic time              billion years. </a:t>
            </a:r>
          </a:p>
          <a:p>
            <a:pPr lvl="1"/>
            <a:r>
              <a:rPr lang="en-US" dirty="0" smtClean="0"/>
              <a:t>Interacting weakly with ordinary matter</a:t>
            </a:r>
          </a:p>
          <a:p>
            <a:pPr lvl="1"/>
            <a:r>
              <a:rPr lang="en-US" dirty="0" smtClean="0"/>
              <a:t>Having the right relic density (?).</a:t>
            </a:r>
          </a:p>
          <a:p>
            <a:r>
              <a:rPr lang="en-US" dirty="0" smtClean="0"/>
              <a:t>Likely candidates: primordial black holes, </a:t>
            </a:r>
            <a:r>
              <a:rPr lang="en-US" dirty="0" err="1" smtClean="0"/>
              <a:t>axions</a:t>
            </a:r>
            <a:r>
              <a:rPr lang="en-US" dirty="0" smtClean="0"/>
              <a:t>, sterile neutrinos, WIMP, etc.</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159</a:t>
            </a:fld>
            <a:endParaRPr lang="en-US"/>
          </a:p>
        </p:txBody>
      </p:sp>
      <p:graphicFrame>
        <p:nvGraphicFramePr>
          <p:cNvPr id="7" name="Object 6"/>
          <p:cNvGraphicFramePr>
            <a:graphicFrameLocks noChangeAspect="1"/>
          </p:cNvGraphicFramePr>
          <p:nvPr/>
        </p:nvGraphicFramePr>
        <p:xfrm>
          <a:off x="4724400" y="1371600"/>
          <a:ext cx="2454275" cy="457200"/>
        </p:xfrm>
        <a:graphic>
          <a:graphicData uri="http://schemas.openxmlformats.org/presentationml/2006/ole">
            <p:oleObj spid="_x0000_s976898" name="Equation" r:id="rId3" imgW="1295280" imgH="241200" progId="Equation.DSMT4">
              <p:embed/>
            </p:oleObj>
          </a:graphicData>
        </a:graphic>
      </p:graphicFrame>
      <p:graphicFrame>
        <p:nvGraphicFramePr>
          <p:cNvPr id="8" name="Object 7"/>
          <p:cNvGraphicFramePr>
            <a:graphicFrameLocks noChangeAspect="1"/>
          </p:cNvGraphicFramePr>
          <p:nvPr/>
        </p:nvGraphicFramePr>
        <p:xfrm>
          <a:off x="2913062" y="1767840"/>
          <a:ext cx="3487738" cy="457200"/>
        </p:xfrm>
        <a:graphic>
          <a:graphicData uri="http://schemas.openxmlformats.org/presentationml/2006/ole">
            <p:oleObj spid="_x0000_s976899" name="Equation" r:id="rId4" imgW="1841400" imgH="241200" progId="Equation.DSMT4">
              <p:embed/>
            </p:oleObj>
          </a:graphicData>
        </a:graphic>
      </p:graphicFrame>
      <p:graphicFrame>
        <p:nvGraphicFramePr>
          <p:cNvPr id="9" name="Object 8"/>
          <p:cNvGraphicFramePr>
            <a:graphicFrameLocks noChangeAspect="1"/>
          </p:cNvGraphicFramePr>
          <p:nvPr/>
        </p:nvGraphicFramePr>
        <p:xfrm>
          <a:off x="2524125" y="2209800"/>
          <a:ext cx="1285875" cy="381000"/>
        </p:xfrm>
        <a:graphic>
          <a:graphicData uri="http://schemas.openxmlformats.org/presentationml/2006/ole">
            <p:oleObj spid="_x0000_s976900" name="Equation" r:id="rId5" imgW="685800" imgH="203040" progId="Equation.DSMT4">
              <p:embed/>
            </p:oleObj>
          </a:graphicData>
        </a:graphic>
      </p:graphicFrame>
      <p:graphicFrame>
        <p:nvGraphicFramePr>
          <p:cNvPr id="10" name="Object 9"/>
          <p:cNvGraphicFramePr>
            <a:graphicFrameLocks noChangeAspect="1"/>
          </p:cNvGraphicFramePr>
          <p:nvPr/>
        </p:nvGraphicFramePr>
        <p:xfrm>
          <a:off x="4811713" y="4267200"/>
          <a:ext cx="1119187" cy="428625"/>
        </p:xfrm>
        <a:graphic>
          <a:graphicData uri="http://schemas.openxmlformats.org/presentationml/2006/ole">
            <p:oleObj spid="_x0000_s976901" name="Equation" r:id="rId6" imgW="596880" imgH="228600" progId="Equation.DSMT4">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pPr algn="ctr"/>
            <a:r>
              <a:rPr lang="en-US" sz="4000" dirty="0" smtClean="0"/>
              <a:t>Remarks-continued</a:t>
            </a:r>
            <a:endParaRPr lang="en-US" sz="4000" dirty="0"/>
          </a:p>
        </p:txBody>
      </p:sp>
      <p:sp>
        <p:nvSpPr>
          <p:cNvPr id="3" name="Content Placeholder 2"/>
          <p:cNvSpPr>
            <a:spLocks noGrp="1"/>
          </p:cNvSpPr>
          <p:nvPr>
            <p:ph idx="1"/>
          </p:nvPr>
        </p:nvSpPr>
        <p:spPr>
          <a:xfrm>
            <a:off x="304800" y="1066800"/>
            <a:ext cx="8458200" cy="4953000"/>
          </a:xfrm>
        </p:spPr>
        <p:txBody>
          <a:bodyPr/>
          <a:lstStyle/>
          <a:p>
            <a:r>
              <a:rPr lang="en-US" sz="3000" dirty="0" smtClean="0">
                <a:latin typeface="Comic Sans MS" pitchFamily="66" charset="0"/>
              </a:rPr>
              <a:t>But I have not done referencing completely or uniformly.  I apologize to authors (a lot of them) who feel that their works should be but have not been acknowledged.</a:t>
            </a:r>
          </a:p>
          <a:p>
            <a:r>
              <a:rPr lang="en-US" sz="3000" dirty="0" smtClean="0"/>
              <a:t>This </a:t>
            </a:r>
            <a:r>
              <a:rPr lang="en-US" sz="3000" dirty="0" err="1" smtClean="0"/>
              <a:t>ppt</a:t>
            </a:r>
            <a:r>
              <a:rPr lang="en-US" sz="3000" dirty="0" smtClean="0"/>
              <a:t> presentation violates the general principle of conciseness:  “do not write complete sentences and do write large”,  for the purpose: I hope it still makes sense when it is read later.</a:t>
            </a:r>
          </a:p>
          <a:p>
            <a:endParaRPr lang="en-US" sz="24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2590800" y="6248400"/>
            <a:ext cx="3352800"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934200" cy="1143000"/>
          </a:xfrm>
        </p:spPr>
        <p:txBody>
          <a:bodyPr>
            <a:normAutofit/>
          </a:bodyPr>
          <a:lstStyle/>
          <a:p>
            <a:pPr algn="ctr"/>
            <a:r>
              <a:rPr lang="en-US" sz="3200" dirty="0" smtClean="0"/>
              <a:t>Short note on Galactic dark matter density profile</a:t>
            </a:r>
            <a:endParaRPr lang="en-US" sz="3200" dirty="0"/>
          </a:p>
        </p:txBody>
      </p:sp>
      <p:sp>
        <p:nvSpPr>
          <p:cNvPr id="3" name="Content Placeholder 2"/>
          <p:cNvSpPr>
            <a:spLocks noGrp="1"/>
          </p:cNvSpPr>
          <p:nvPr>
            <p:ph idx="1"/>
          </p:nvPr>
        </p:nvSpPr>
        <p:spPr>
          <a:xfrm>
            <a:off x="76200" y="1143000"/>
            <a:ext cx="9067800" cy="5257800"/>
          </a:xfrm>
        </p:spPr>
        <p:txBody>
          <a:bodyPr>
            <a:normAutofit lnSpcReduction="10000"/>
          </a:bodyPr>
          <a:lstStyle/>
          <a:p>
            <a:r>
              <a:rPr lang="en-US" dirty="0" smtClean="0"/>
              <a:t>The galactic dark matter halo distribution often uses the Navarro-</a:t>
            </a:r>
            <a:r>
              <a:rPr lang="en-US" dirty="0" err="1" smtClean="0"/>
              <a:t>Frenk</a:t>
            </a:r>
            <a:r>
              <a:rPr lang="en-US" dirty="0" smtClean="0"/>
              <a:t>-White  profile </a:t>
            </a:r>
          </a:p>
          <a:p>
            <a:endParaRPr lang="en-US" dirty="0" smtClean="0"/>
          </a:p>
          <a:p>
            <a:endParaRPr lang="en-US" dirty="0" smtClean="0"/>
          </a:p>
          <a:p>
            <a:pPr>
              <a:buNone/>
            </a:pPr>
            <a:r>
              <a:rPr lang="en-US" dirty="0" smtClean="0"/>
              <a:t>    or the </a:t>
            </a:r>
            <a:r>
              <a:rPr lang="en-US" dirty="0" err="1" smtClean="0"/>
              <a:t>Einasto</a:t>
            </a:r>
            <a:r>
              <a:rPr lang="en-US" dirty="0" smtClean="0"/>
              <a:t> profile</a:t>
            </a:r>
          </a:p>
          <a:p>
            <a:pPr>
              <a:buNone/>
            </a:pPr>
            <a:endParaRPr lang="en-US" dirty="0" smtClean="0"/>
          </a:p>
          <a:p>
            <a:r>
              <a:rPr lang="en-US" dirty="0" smtClean="0"/>
              <a:t>A recent semi-empirical catalog of early-type (elliptical &amp; </a:t>
            </a:r>
            <a:r>
              <a:rPr lang="en-US" dirty="0" err="1" smtClean="0"/>
              <a:t>lenticular</a:t>
            </a:r>
            <a:r>
              <a:rPr lang="en-US" dirty="0" smtClean="0"/>
              <a:t>) galaxy halo found the above </a:t>
            </a:r>
            <a:r>
              <a:rPr lang="en-US" dirty="0" err="1" smtClean="0"/>
              <a:t>dissipationless</a:t>
            </a:r>
            <a:r>
              <a:rPr lang="en-US" dirty="0" smtClean="0"/>
              <a:t> characterization  inadequate.</a:t>
            </a:r>
          </a:p>
          <a:p>
            <a:r>
              <a:rPr lang="en-US" dirty="0" smtClean="0"/>
              <a:t>Dark matter direct search experiments are concerned with local dark matter density which is about 0.4 </a:t>
            </a:r>
            <a:r>
              <a:rPr lang="en-US" dirty="0" err="1" smtClean="0"/>
              <a:t>GeV</a:t>
            </a:r>
            <a:r>
              <a:rPr lang="en-US" dirty="0" smtClean="0"/>
              <a:t>/cm^3, or about 40000 DM particles per m</a:t>
            </a:r>
            <a:r>
              <a:rPr lang="en-US" baseline="30000" dirty="0" smtClean="0"/>
              <a:t>3</a:t>
            </a:r>
            <a:r>
              <a:rPr lang="en-US" dirty="0" smtClean="0"/>
              <a:t> for 10 </a:t>
            </a:r>
            <a:r>
              <a:rPr lang="en-US" dirty="0" err="1" smtClean="0"/>
              <a:t>GeV</a:t>
            </a:r>
            <a:r>
              <a:rPr lang="en-US" dirty="0" smtClean="0"/>
              <a:t> DM particles.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160</a:t>
            </a:fld>
            <a:endParaRPr lang="en-US"/>
          </a:p>
        </p:txBody>
      </p:sp>
      <p:graphicFrame>
        <p:nvGraphicFramePr>
          <p:cNvPr id="7" name="Object 6"/>
          <p:cNvGraphicFramePr>
            <a:graphicFrameLocks noChangeAspect="1"/>
          </p:cNvGraphicFramePr>
          <p:nvPr/>
        </p:nvGraphicFramePr>
        <p:xfrm>
          <a:off x="1334655" y="1828800"/>
          <a:ext cx="3237345" cy="905359"/>
        </p:xfrm>
        <a:graphic>
          <a:graphicData uri="http://schemas.openxmlformats.org/presentationml/2006/ole">
            <p:oleObj spid="_x0000_s2717698" name="Equation" r:id="rId3" imgW="1498320" imgH="419040" progId="Equation.DSMT4">
              <p:embed/>
            </p:oleObj>
          </a:graphicData>
        </a:graphic>
      </p:graphicFrame>
      <p:graphicFrame>
        <p:nvGraphicFramePr>
          <p:cNvPr id="8" name="Object 7"/>
          <p:cNvGraphicFramePr>
            <a:graphicFrameLocks noChangeAspect="1"/>
          </p:cNvGraphicFramePr>
          <p:nvPr/>
        </p:nvGraphicFramePr>
        <p:xfrm>
          <a:off x="1447800" y="3124200"/>
          <a:ext cx="2318656" cy="685800"/>
        </p:xfrm>
        <a:graphic>
          <a:graphicData uri="http://schemas.openxmlformats.org/presentationml/2006/ole">
            <p:oleObj spid="_x0000_s2717699" name="Equation" r:id="rId4" imgW="901440" imgH="266400" progId="Equation.DSMT4">
              <p:embed/>
            </p:oleObj>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161</a:t>
            </a:fld>
            <a:endParaRPr lang="en-US"/>
          </a:p>
        </p:txBody>
      </p:sp>
      <p:pic>
        <p:nvPicPr>
          <p:cNvPr id="300034" name="Picture 2"/>
          <p:cNvPicPr>
            <a:picLocks noChangeAspect="1" noChangeArrowheads="1"/>
          </p:cNvPicPr>
          <p:nvPr/>
        </p:nvPicPr>
        <p:blipFill>
          <a:blip r:embed="rId2" cstate="print"/>
          <a:srcRect/>
          <a:stretch>
            <a:fillRect/>
          </a:stretch>
        </p:blipFill>
        <p:spPr bwMode="auto">
          <a:xfrm>
            <a:off x="381000" y="152400"/>
            <a:ext cx="8489950" cy="6519863"/>
          </a:xfrm>
          <a:prstGeom prst="rect">
            <a:avLst/>
          </a:prstGeom>
          <a:noFill/>
          <a:ln w="9525">
            <a:noFill/>
            <a:miter lim="800000"/>
            <a:headEnd/>
            <a:tailEnd/>
          </a:ln>
        </p:spPr>
      </p:pic>
      <p:sp>
        <p:nvSpPr>
          <p:cNvPr id="6" name="Rounded Rectangle 5"/>
          <p:cNvSpPr/>
          <p:nvPr/>
        </p:nvSpPr>
        <p:spPr>
          <a:xfrm>
            <a:off x="3886200" y="3853544"/>
            <a:ext cx="3124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3220 m rock or ~10,000 MWE</a:t>
            </a:r>
            <a:endParaRPr lang="en-US" dirty="0"/>
          </a:p>
        </p:txBody>
      </p:sp>
      <p:sp>
        <p:nvSpPr>
          <p:cNvPr id="7" name="TextBox 6"/>
          <p:cNvSpPr txBox="1"/>
          <p:nvPr/>
        </p:nvSpPr>
        <p:spPr>
          <a:xfrm>
            <a:off x="304800" y="121920"/>
            <a:ext cx="1981200" cy="1200329"/>
          </a:xfrm>
          <a:prstGeom prst="rect">
            <a:avLst/>
          </a:prstGeom>
          <a:noFill/>
        </p:spPr>
        <p:txBody>
          <a:bodyPr wrap="square" rtlCol="0">
            <a:spAutoFit/>
          </a:bodyPr>
          <a:lstStyle/>
          <a:p>
            <a:r>
              <a:rPr lang="en-US" sz="3600" b="1" dirty="0" smtClean="0">
                <a:solidFill>
                  <a:srgbClr val="FFFF00"/>
                </a:solidFill>
              </a:rPr>
              <a:t>VI.C  UL &amp;</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162</a:t>
            </a:fld>
            <a:endParaRPr lang="en-US"/>
          </a:p>
        </p:txBody>
      </p:sp>
      <p:sp>
        <p:nvSpPr>
          <p:cNvPr id="6" name="Content Placeholder 5"/>
          <p:cNvSpPr>
            <a:spLocks noGrp="1"/>
          </p:cNvSpPr>
          <p:nvPr>
            <p:ph sz="quarter" idx="1"/>
          </p:nvPr>
        </p:nvSpPr>
        <p:spPr/>
        <p:txBody>
          <a:bodyPr/>
          <a:lstStyle/>
          <a:p>
            <a:endParaRPr lang="en-US"/>
          </a:p>
        </p:txBody>
      </p:sp>
      <p:pic>
        <p:nvPicPr>
          <p:cNvPr id="4359170" name="Picture 2" descr="C:\Users\Bing-Lin Young\Documents\A-My Documents\PeopOrganPlac\Organization\China\WHEPS2015\Lectures\Figures\WorldUndergrdLabs[B]..png"/>
          <p:cNvPicPr>
            <a:picLocks noChangeAspect="1" noChangeArrowheads="1"/>
          </p:cNvPicPr>
          <p:nvPr/>
        </p:nvPicPr>
        <p:blipFill>
          <a:blip r:embed="rId3" cstate="print"/>
          <a:srcRect/>
          <a:stretch>
            <a:fillRect/>
          </a:stretch>
        </p:blipFill>
        <p:spPr bwMode="auto">
          <a:xfrm>
            <a:off x="0" y="0"/>
            <a:ext cx="9142413" cy="6856413"/>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163</a:t>
            </a:fld>
            <a:endParaRPr lang="en-US"/>
          </a:p>
        </p:txBody>
      </p:sp>
      <p:pic>
        <p:nvPicPr>
          <p:cNvPr id="3665922" name="Picture 2" descr="C:\Users\Bing-Lin Young\Documents\A-My Documents\PeopOrganPlac\Organization\China\WHEPS2015\Lectures\Figures\WorldUndergrdLabs.png"/>
          <p:cNvPicPr>
            <a:picLocks noChangeAspect="1" noChangeArrowheads="1"/>
          </p:cNvPicPr>
          <p:nvPr/>
        </p:nvPicPr>
        <p:blipFill>
          <a:blip r:embed="rId2" cstate="print"/>
          <a:srcRect/>
          <a:stretch>
            <a:fillRect/>
          </a:stretch>
        </p:blipFill>
        <p:spPr bwMode="auto">
          <a:xfrm>
            <a:off x="350520" y="39455"/>
            <a:ext cx="8458200" cy="6361345"/>
          </a:xfrm>
          <a:prstGeom prst="rect">
            <a:avLst/>
          </a:prstGeom>
          <a:noFill/>
        </p:spPr>
      </p:pic>
      <p:sp>
        <p:nvSpPr>
          <p:cNvPr id="8" name="TextBox 7"/>
          <p:cNvSpPr txBox="1"/>
          <p:nvPr/>
        </p:nvSpPr>
        <p:spPr>
          <a:xfrm>
            <a:off x="6477000" y="164068"/>
            <a:ext cx="2374368" cy="369332"/>
          </a:xfrm>
          <a:prstGeom prst="rect">
            <a:avLst/>
          </a:prstGeom>
          <a:noFill/>
        </p:spPr>
        <p:txBody>
          <a:bodyPr wrap="none" rtlCol="0">
            <a:spAutoFit/>
          </a:bodyPr>
          <a:lstStyle/>
          <a:p>
            <a:r>
              <a:rPr lang="en-US" b="1" dirty="0" smtClean="0">
                <a:solidFill>
                  <a:srgbClr val="FF0000"/>
                </a:solidFill>
              </a:rPr>
              <a:t>Show names of ULs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164</a:t>
            </a:fld>
            <a:endParaRPr lang="en-US"/>
          </a:p>
        </p:txBody>
      </p:sp>
      <p:pic>
        <p:nvPicPr>
          <p:cNvPr id="45059" name="Picture 3"/>
          <p:cNvPicPr>
            <a:picLocks noChangeAspect="1" noChangeArrowheads="1"/>
          </p:cNvPicPr>
          <p:nvPr/>
        </p:nvPicPr>
        <p:blipFill>
          <a:blip r:embed="rId2" cstate="print"/>
          <a:srcRect/>
          <a:stretch>
            <a:fillRect/>
          </a:stretch>
        </p:blipFill>
        <p:spPr bwMode="auto">
          <a:xfrm>
            <a:off x="533400" y="228600"/>
            <a:ext cx="8153400" cy="6077034"/>
          </a:xfrm>
          <a:prstGeom prst="rect">
            <a:avLst/>
          </a:prstGeom>
          <a:noFill/>
          <a:ln w="9525">
            <a:noFill/>
            <a:miter lim="800000"/>
            <a:headEnd/>
            <a:tailEnd/>
          </a:ln>
        </p:spPr>
      </p:pic>
      <p:sp>
        <p:nvSpPr>
          <p:cNvPr id="14" name="Bent-Up Arrow 13"/>
          <p:cNvSpPr/>
          <p:nvPr/>
        </p:nvSpPr>
        <p:spPr>
          <a:xfrm rot="10800000" flipH="1">
            <a:off x="6400800" y="1143000"/>
            <a:ext cx="45719" cy="1828800"/>
          </a:xfrm>
          <a:prstGeom prst="bentUpArrow">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ounded Rectangle 14"/>
          <p:cNvSpPr/>
          <p:nvPr/>
        </p:nvSpPr>
        <p:spPr>
          <a:xfrm>
            <a:off x="6324600" y="533400"/>
            <a:ext cx="990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JingPin</a:t>
            </a:r>
            <a:endParaRPr lang="en-US" dirty="0" smtClean="0"/>
          </a:p>
          <a:p>
            <a:pPr algn="ctr"/>
            <a:r>
              <a:rPr lang="en-US" dirty="0" smtClean="0">
                <a:solidFill>
                  <a:srgbClr val="FFFF00"/>
                </a:solidFill>
              </a:rPr>
              <a:t>CDEX</a:t>
            </a:r>
            <a:endParaRPr lang="en-US" dirty="0">
              <a:solidFill>
                <a:srgbClr val="FFFF00"/>
              </a:solidFill>
            </a:endParaRPr>
          </a:p>
        </p:txBody>
      </p:sp>
      <p:pic>
        <p:nvPicPr>
          <p:cNvPr id="9" name="Picture 3"/>
          <p:cNvPicPr>
            <a:picLocks noChangeAspect="1" noChangeArrowheads="1"/>
          </p:cNvPicPr>
          <p:nvPr/>
        </p:nvPicPr>
        <p:blipFill>
          <a:blip r:embed="rId2" cstate="print"/>
          <a:srcRect/>
          <a:stretch>
            <a:fillRect/>
          </a:stretch>
        </p:blipFill>
        <p:spPr bwMode="auto">
          <a:xfrm>
            <a:off x="609600" y="57777"/>
            <a:ext cx="8305800" cy="6190623"/>
          </a:xfrm>
          <a:prstGeom prst="rect">
            <a:avLst/>
          </a:prstGeom>
          <a:noFill/>
          <a:ln w="9525">
            <a:noFill/>
            <a:miter lim="800000"/>
            <a:headEnd/>
            <a:tailEnd/>
          </a:ln>
        </p:spPr>
      </p:pic>
      <p:sp>
        <p:nvSpPr>
          <p:cNvPr id="10" name="TextBox 9"/>
          <p:cNvSpPr txBox="1"/>
          <p:nvPr/>
        </p:nvSpPr>
        <p:spPr>
          <a:xfrm>
            <a:off x="5562600" y="228600"/>
            <a:ext cx="2776722" cy="584775"/>
          </a:xfrm>
          <a:prstGeom prst="rect">
            <a:avLst/>
          </a:prstGeom>
          <a:noFill/>
        </p:spPr>
        <p:txBody>
          <a:bodyPr wrap="none" rtlCol="0">
            <a:spAutoFit/>
          </a:bodyPr>
          <a:lstStyle/>
          <a:p>
            <a:r>
              <a:rPr lang="en-US" sz="3200" dirty="0" smtClean="0">
                <a:latin typeface="Comic Sans MS" pitchFamily="66" charset="0"/>
              </a:rPr>
              <a:t>(not updated)</a:t>
            </a:r>
            <a:endParaRPr lang="en-US" sz="3200" dirty="0">
              <a:latin typeface="Comic Sans MS" pitchFamily="66" charset="0"/>
            </a:endParaRPr>
          </a:p>
        </p:txBody>
      </p:sp>
      <p:sp>
        <p:nvSpPr>
          <p:cNvPr id="11" name="TextBox 10"/>
          <p:cNvSpPr txBox="1"/>
          <p:nvPr/>
        </p:nvSpPr>
        <p:spPr>
          <a:xfrm>
            <a:off x="5410200" y="838200"/>
            <a:ext cx="3415181" cy="1261884"/>
          </a:xfrm>
          <a:prstGeom prst="rect">
            <a:avLst/>
          </a:prstGeom>
          <a:noFill/>
        </p:spPr>
        <p:txBody>
          <a:bodyPr wrap="square" rtlCol="0">
            <a:spAutoFit/>
          </a:bodyPr>
          <a:lstStyle/>
          <a:p>
            <a:pPr algn="ctr"/>
            <a:r>
              <a:rPr lang="en-US" sz="2000" b="1" dirty="0" smtClean="0"/>
              <a:t>Show </a:t>
            </a:r>
            <a:r>
              <a:rPr lang="en-US" sz="2000" b="1" dirty="0" err="1" smtClean="0"/>
              <a:t>exps</a:t>
            </a:r>
            <a:r>
              <a:rPr lang="en-US" sz="2000" b="1" dirty="0" smtClean="0"/>
              <a:t> in ULs (incomplete</a:t>
            </a:r>
            <a:r>
              <a:rPr lang="en-US" b="1" dirty="0" smtClean="0"/>
              <a:t>)</a:t>
            </a:r>
          </a:p>
          <a:p>
            <a:pPr algn="ctr"/>
            <a:r>
              <a:rPr lang="en-US" b="1" dirty="0" smtClean="0"/>
              <a:t>CJPL is not included</a:t>
            </a:r>
          </a:p>
          <a:p>
            <a:pPr algn="ctr"/>
            <a:r>
              <a:rPr lang="en-US" b="1" dirty="0" smtClean="0"/>
              <a:t>Also note the error</a:t>
            </a:r>
            <a:endParaRPr lang="en-US" b="1"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a:bodyPr>
          <a:lstStyle/>
          <a:p>
            <a:r>
              <a:rPr lang="en-US" altLang="zh-CN" sz="3200" b="1" dirty="0" smtClean="0">
                <a:latin typeface="Comic Sans MS" pitchFamily="66" charset="0"/>
              </a:rPr>
              <a:t>World deep underground laboratories</a:t>
            </a:r>
            <a:endParaRPr lang="zh-CN" altLang="en-US" sz="3200" dirty="0" smtClean="0">
              <a:latin typeface="Comic Sans MS" pitchFamily="66" charset="0"/>
            </a:endParaRPr>
          </a:p>
        </p:txBody>
      </p:sp>
      <p:sp>
        <p:nvSpPr>
          <p:cNvPr id="4" name="Date Placeholder 3"/>
          <p:cNvSpPr>
            <a:spLocks noGrp="1"/>
          </p:cNvSpPr>
          <p:nvPr>
            <p:ph type="dt" sz="half" idx="10"/>
          </p:nvPr>
        </p:nvSpPr>
        <p:spPr/>
        <p:txBody>
          <a:bodyPr/>
          <a:lstStyle/>
          <a:p>
            <a:pPr>
              <a:defRPr/>
            </a:pPr>
            <a:r>
              <a:rPr lang="en-US" smtClean="0"/>
              <a:t>8/4-10/2015</a:t>
            </a:r>
            <a:endParaRPr lang="en-US"/>
          </a:p>
        </p:txBody>
      </p:sp>
      <p:sp>
        <p:nvSpPr>
          <p:cNvPr id="6" name="Slide Number Placeholder 5"/>
          <p:cNvSpPr>
            <a:spLocks noGrp="1"/>
          </p:cNvSpPr>
          <p:nvPr>
            <p:ph type="sldNum" sz="quarter" idx="12"/>
          </p:nvPr>
        </p:nvSpPr>
        <p:spPr/>
        <p:txBody>
          <a:bodyPr>
            <a:normAutofit/>
          </a:bodyPr>
          <a:lstStyle/>
          <a:p>
            <a:pPr>
              <a:defRPr/>
            </a:pPr>
            <a:fld id="{95ADC227-1F39-4D07-9368-12558CE8684E}" type="slidenum">
              <a:rPr lang="en-US"/>
              <a:pPr>
                <a:defRPr/>
              </a:pPr>
              <a:t>165</a:t>
            </a:fld>
            <a:endParaRPr lang="en-US"/>
          </a:p>
        </p:txBody>
      </p:sp>
      <p:pic>
        <p:nvPicPr>
          <p:cNvPr id="74756" name="Picture 3"/>
          <p:cNvPicPr>
            <a:picLocks noChangeAspect="1" noChangeArrowheads="1"/>
          </p:cNvPicPr>
          <p:nvPr/>
        </p:nvPicPr>
        <p:blipFill>
          <a:blip r:embed="rId3" cstate="print"/>
          <a:srcRect/>
          <a:stretch>
            <a:fillRect/>
          </a:stretch>
        </p:blipFill>
        <p:spPr bwMode="auto">
          <a:xfrm>
            <a:off x="152399" y="762000"/>
            <a:ext cx="7521261" cy="5562600"/>
          </a:xfrm>
          <a:prstGeom prst="rect">
            <a:avLst/>
          </a:prstGeom>
          <a:noFill/>
          <a:ln w="9525">
            <a:noFill/>
            <a:miter lim="800000"/>
            <a:headEnd/>
            <a:tailEnd/>
          </a:ln>
        </p:spPr>
      </p:pic>
      <p:sp>
        <p:nvSpPr>
          <p:cNvPr id="7" name="Rounded Rectangle 6"/>
          <p:cNvSpPr/>
          <p:nvPr/>
        </p:nvSpPr>
        <p:spPr>
          <a:xfrm>
            <a:off x="7696200" y="1066800"/>
            <a:ext cx="1219200" cy="198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Credit:</a:t>
            </a:r>
          </a:p>
          <a:p>
            <a:pPr algn="ctr" fontAlgn="auto">
              <a:spcBef>
                <a:spcPts val="0"/>
              </a:spcBef>
              <a:spcAft>
                <a:spcPts val="0"/>
              </a:spcAft>
              <a:defRPr/>
            </a:pPr>
            <a:r>
              <a:rPr lang="en-US" dirty="0">
                <a:solidFill>
                  <a:schemeClr val="tx1"/>
                </a:solidFill>
              </a:rPr>
              <a:t>Prof. </a:t>
            </a:r>
          </a:p>
          <a:p>
            <a:pPr algn="ctr" fontAlgn="auto">
              <a:spcBef>
                <a:spcPts val="0"/>
              </a:spcBef>
              <a:spcAft>
                <a:spcPts val="0"/>
              </a:spcAft>
              <a:defRPr/>
            </a:pPr>
            <a:r>
              <a:rPr lang="zh-CN" altLang="en-US" dirty="0">
                <a:solidFill>
                  <a:schemeClr val="tx1"/>
                </a:solidFill>
              </a:rPr>
              <a:t>程建平</a:t>
            </a:r>
            <a:r>
              <a:rPr lang="en-US" dirty="0">
                <a:solidFill>
                  <a:schemeClr val="tx1"/>
                </a:solidFill>
              </a:rPr>
              <a:t> </a:t>
            </a:r>
            <a:r>
              <a:rPr lang="en-US" dirty="0" err="1">
                <a:solidFill>
                  <a:schemeClr val="tx1"/>
                </a:solidFill>
              </a:rPr>
              <a:t>Tsinghua</a:t>
            </a:r>
            <a:r>
              <a:rPr lang="en-US" dirty="0">
                <a:solidFill>
                  <a:schemeClr val="tx1"/>
                </a:solidFill>
              </a:rPr>
              <a:t> Univ.</a:t>
            </a:r>
          </a:p>
        </p:txBody>
      </p:sp>
      <p:sp>
        <p:nvSpPr>
          <p:cNvPr id="8" name="Rounded Rectangle 7"/>
          <p:cNvSpPr/>
          <p:nvPr/>
        </p:nvSpPr>
        <p:spPr>
          <a:xfrm>
            <a:off x="7772400" y="3810000"/>
            <a:ext cx="1143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Less than 40 </a:t>
            </a:r>
            <a:r>
              <a:rPr lang="en-US" dirty="0" err="1"/>
              <a:t>muons</a:t>
            </a:r>
            <a:endParaRPr lang="en-US" dirty="0"/>
          </a:p>
          <a:p>
            <a:pPr algn="ctr" fontAlgn="auto">
              <a:spcBef>
                <a:spcPts val="0"/>
              </a:spcBef>
              <a:spcAft>
                <a:spcPts val="0"/>
              </a:spcAft>
              <a:defRPr/>
            </a:pPr>
            <a:r>
              <a:rPr lang="en-US" dirty="0"/>
              <a:t>/m2/yr</a:t>
            </a:r>
          </a:p>
        </p:txBody>
      </p:sp>
      <p:cxnSp>
        <p:nvCxnSpPr>
          <p:cNvPr id="10" name="Straight Arrow Connector 9"/>
          <p:cNvCxnSpPr/>
          <p:nvPr/>
        </p:nvCxnSpPr>
        <p:spPr>
          <a:xfrm flipH="1">
            <a:off x="7086600" y="5562600"/>
            <a:ext cx="838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1"/>
          </p:nvPr>
        </p:nvSpPr>
        <p:spPr/>
        <p:txBody>
          <a:bodyPr/>
          <a:lstStyle/>
          <a:p>
            <a:r>
              <a:rPr lang="en-US" smtClean="0"/>
              <a:t>Bing-Lin Young</a:t>
            </a:r>
            <a:endParaRPr lang="en-US"/>
          </a:p>
        </p:txBody>
      </p:sp>
      <p:sp>
        <p:nvSpPr>
          <p:cNvPr id="11" name="TextBox 10"/>
          <p:cNvSpPr txBox="1"/>
          <p:nvPr/>
        </p:nvSpPr>
        <p:spPr>
          <a:xfrm>
            <a:off x="7248815" y="3200400"/>
            <a:ext cx="1742785" cy="369332"/>
          </a:xfrm>
          <a:prstGeom prst="rect">
            <a:avLst/>
          </a:prstGeom>
          <a:noFill/>
        </p:spPr>
        <p:txBody>
          <a:bodyPr wrap="square" rtlCol="0">
            <a:spAutoFit/>
          </a:bodyPr>
          <a:lstStyle/>
          <a:p>
            <a:r>
              <a:rPr lang="en-US" dirty="0" err="1" smtClean="0"/>
              <a:t>Sanfort</a:t>
            </a:r>
            <a:r>
              <a:rPr lang="en-US" dirty="0" smtClean="0"/>
              <a:t> (</a:t>
            </a:r>
            <a:r>
              <a:rPr lang="zh-CN" altLang="en-US" dirty="0" smtClean="0"/>
              <a:t>美国</a:t>
            </a:r>
            <a:r>
              <a:rPr lang="en-US" altLang="zh-CN" dirty="0" smtClean="0"/>
              <a:t>)</a:t>
            </a:r>
            <a:endParaRPr lang="en-US" dirty="0"/>
          </a:p>
        </p:txBody>
      </p:sp>
      <p:cxnSp>
        <p:nvCxnSpPr>
          <p:cNvPr id="13" name="Straight Arrow Connector 12"/>
          <p:cNvCxnSpPr>
            <a:stCxn id="11" idx="1"/>
          </p:cNvCxnSpPr>
          <p:nvPr/>
        </p:nvCxnSpPr>
        <p:spPr>
          <a:xfrm flipH="1">
            <a:off x="4343400" y="3385066"/>
            <a:ext cx="2905415" cy="653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410200" y="6324600"/>
            <a:ext cx="2057400" cy="533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Proposal denied </a:t>
            </a:r>
            <a:endParaRPr lang="en-US" dirty="0"/>
          </a:p>
        </p:txBody>
      </p:sp>
      <p:cxnSp>
        <p:nvCxnSpPr>
          <p:cNvPr id="15" name="Straight Arrow Connector 14"/>
          <p:cNvCxnSpPr/>
          <p:nvPr/>
        </p:nvCxnSpPr>
        <p:spPr>
          <a:xfrm flipH="1" flipV="1">
            <a:off x="5791200" y="5715000"/>
            <a:ext cx="304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166</a:t>
            </a:fld>
            <a:endParaRPr lang="en-US"/>
          </a:p>
        </p:txBody>
      </p:sp>
      <p:pic>
        <p:nvPicPr>
          <p:cNvPr id="3664898" name="Picture 2" descr="C:\Users\Bing-Lin Young\Documents\A-My Documents\Research\Cosmology\DarkMatter\Experiments\[0]UndergroundLabs\[Eisenreich]UL.png"/>
          <p:cNvPicPr>
            <a:picLocks noChangeAspect="1" noChangeArrowheads="1"/>
          </p:cNvPicPr>
          <p:nvPr/>
        </p:nvPicPr>
        <p:blipFill>
          <a:blip r:embed="rId2" cstate="print"/>
          <a:srcRect/>
          <a:stretch>
            <a:fillRect/>
          </a:stretch>
        </p:blipFill>
        <p:spPr bwMode="auto">
          <a:xfrm>
            <a:off x="228600" y="76200"/>
            <a:ext cx="8539700" cy="6324600"/>
          </a:xfrm>
          <a:prstGeom prst="rect">
            <a:avLst/>
          </a:prstGeom>
          <a:noFill/>
        </p:spPr>
      </p:pic>
      <p:sp>
        <p:nvSpPr>
          <p:cNvPr id="8" name="TextBox 7"/>
          <p:cNvSpPr txBox="1"/>
          <p:nvPr/>
        </p:nvSpPr>
        <p:spPr>
          <a:xfrm>
            <a:off x="2514600" y="5257800"/>
            <a:ext cx="1210588" cy="646331"/>
          </a:xfrm>
          <a:prstGeom prst="rect">
            <a:avLst/>
          </a:prstGeom>
          <a:noFill/>
        </p:spPr>
        <p:txBody>
          <a:bodyPr wrap="none" rtlCol="0">
            <a:spAutoFit/>
          </a:bodyPr>
          <a:lstStyle/>
          <a:p>
            <a:pPr algn="ctr"/>
            <a:r>
              <a:rPr lang="en-US" dirty="0" smtClean="0">
                <a:solidFill>
                  <a:srgbClr val="7030A0"/>
                </a:solidFill>
              </a:rPr>
              <a:t>Presently</a:t>
            </a:r>
          </a:p>
          <a:p>
            <a:pPr algn="ctr"/>
            <a:r>
              <a:rPr lang="en-US" dirty="0" smtClean="0">
                <a:solidFill>
                  <a:srgbClr val="7030A0"/>
                </a:solidFill>
              </a:rPr>
              <a:t>Out!</a:t>
            </a:r>
            <a:endParaRPr lang="en-US" dirty="0">
              <a:solidFill>
                <a:srgbClr val="7030A0"/>
              </a:solidFill>
            </a:endParaRPr>
          </a:p>
        </p:txBody>
      </p:sp>
      <p:cxnSp>
        <p:nvCxnSpPr>
          <p:cNvPr id="10" name="Straight Arrow Connector 9"/>
          <p:cNvCxnSpPr/>
          <p:nvPr/>
        </p:nvCxnSpPr>
        <p:spPr>
          <a:xfrm flipH="1" flipV="1">
            <a:off x="2133600" y="55626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43712"/>
          </a:xfrm>
        </p:spPr>
        <p:txBody>
          <a:bodyPr>
            <a:normAutofit/>
          </a:bodyPr>
          <a:lstStyle/>
          <a:p>
            <a:r>
              <a:rPr lang="en-US" sz="3600" dirty="0" smtClean="0">
                <a:solidFill>
                  <a:srgbClr val="0070C0"/>
                </a:solidFill>
              </a:rPr>
              <a:t>Comparison of worldwide major ULs</a:t>
            </a:r>
            <a:endParaRPr lang="en-US" sz="3600" dirty="0">
              <a:solidFill>
                <a:srgbClr val="0070C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3200400" y="6248400"/>
            <a:ext cx="2209800" cy="381000"/>
          </a:xfrm>
        </p:spPr>
        <p:txBody>
          <a:bodyPr/>
          <a:lstStyle/>
          <a:p>
            <a:r>
              <a:rPr lang="en-US" sz="1800" b="1" dirty="0" smtClean="0"/>
              <a:t>Bing-Lin Young</a:t>
            </a:r>
            <a:endParaRPr lang="en-US" altLang="zh-CN" sz="1800" b="1"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167</a:t>
            </a:fld>
            <a:endParaRPr lang="en-US"/>
          </a:p>
        </p:txBody>
      </p:sp>
      <p:pic>
        <p:nvPicPr>
          <p:cNvPr id="297986" name="Picture 2"/>
          <p:cNvPicPr>
            <a:picLocks noGrp="1" noChangeAspect="1" noChangeArrowheads="1"/>
          </p:cNvPicPr>
          <p:nvPr>
            <p:ph idx="1"/>
          </p:nvPr>
        </p:nvPicPr>
        <p:blipFill>
          <a:blip r:embed="rId2" cstate="print"/>
          <a:srcRect/>
          <a:stretch>
            <a:fillRect/>
          </a:stretch>
        </p:blipFill>
        <p:spPr bwMode="auto">
          <a:xfrm>
            <a:off x="0" y="1219200"/>
            <a:ext cx="7917335" cy="4953000"/>
          </a:xfrm>
          <a:prstGeom prst="rect">
            <a:avLst/>
          </a:prstGeom>
          <a:noFill/>
          <a:ln w="9525">
            <a:noFill/>
            <a:miter lim="800000"/>
            <a:headEnd/>
            <a:tailEnd/>
          </a:ln>
        </p:spPr>
      </p:pic>
      <p:sp>
        <p:nvSpPr>
          <p:cNvPr id="7" name="Rounded Rectangle 6"/>
          <p:cNvSpPr/>
          <p:nvPr/>
        </p:nvSpPr>
        <p:spPr>
          <a:xfrm>
            <a:off x="7924800" y="4419600"/>
            <a:ext cx="1143000" cy="17526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Credit:</a:t>
            </a:r>
          </a:p>
          <a:p>
            <a:pPr algn="ctr"/>
            <a:r>
              <a:rPr lang="en-US" sz="1600" dirty="0" smtClean="0">
                <a:solidFill>
                  <a:schemeClr val="tx1"/>
                </a:solidFill>
              </a:rPr>
              <a:t>Prof. </a:t>
            </a:r>
          </a:p>
          <a:p>
            <a:pPr algn="ctr"/>
            <a:r>
              <a:rPr lang="zh-CN" altLang="en-US" sz="1600" dirty="0" smtClean="0">
                <a:solidFill>
                  <a:schemeClr val="tx1"/>
                </a:solidFill>
              </a:rPr>
              <a:t>程建平</a:t>
            </a:r>
            <a:r>
              <a:rPr lang="en-US" sz="1600" dirty="0" smtClean="0">
                <a:solidFill>
                  <a:schemeClr val="tx1"/>
                </a:solidFill>
              </a:rPr>
              <a:t>  </a:t>
            </a:r>
            <a:r>
              <a:rPr lang="en-US" sz="1600" dirty="0" err="1" smtClean="0">
                <a:solidFill>
                  <a:schemeClr val="tx1"/>
                </a:solidFill>
              </a:rPr>
              <a:t>Tsinghua</a:t>
            </a:r>
            <a:r>
              <a:rPr lang="en-US" sz="1600" dirty="0" smtClean="0">
                <a:solidFill>
                  <a:schemeClr val="tx1"/>
                </a:solidFill>
              </a:rPr>
              <a:t> Univ.</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1352" cy="990600"/>
          </a:xfrm>
        </p:spPr>
        <p:txBody>
          <a:bodyPr>
            <a:noAutofit/>
          </a:bodyPr>
          <a:lstStyle/>
          <a:p>
            <a:r>
              <a:rPr lang="en-US" sz="4000" b="1" dirty="0" smtClean="0"/>
              <a:t>Underground Lab, depth &amp; background</a:t>
            </a:r>
            <a:endParaRPr lang="en-US" sz="40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168</a:t>
            </a:fld>
            <a:endParaRPr lang="en-US"/>
          </a:p>
        </p:txBody>
      </p:sp>
      <p:sp>
        <p:nvSpPr>
          <p:cNvPr id="6" name="Content Placeholder 5"/>
          <p:cNvSpPr>
            <a:spLocks noGrp="1"/>
          </p:cNvSpPr>
          <p:nvPr>
            <p:ph sz="quarter" idx="1"/>
          </p:nvPr>
        </p:nvSpPr>
        <p:spPr>
          <a:xfrm>
            <a:off x="228600" y="1600200"/>
            <a:ext cx="2590800" cy="4876800"/>
          </a:xfrm>
        </p:spPr>
        <p:txBody>
          <a:bodyPr/>
          <a:lstStyle/>
          <a:p>
            <a:r>
              <a:rPr lang="en-US" dirty="0" smtClean="0"/>
              <a:t>The deepest ocean is 10,924 m in the Marian Trench near Guam</a:t>
            </a:r>
          </a:p>
          <a:p>
            <a:r>
              <a:rPr lang="en-US" dirty="0" smtClean="0"/>
              <a:t>Everest ~ 8848 m</a:t>
            </a:r>
          </a:p>
          <a:p>
            <a:r>
              <a:rPr lang="en-US" dirty="0" smtClean="0"/>
              <a:t>1 m rock~ 2.65 MWE</a:t>
            </a:r>
          </a:p>
          <a:p>
            <a:endParaRPr lang="en-US" dirty="0"/>
          </a:p>
        </p:txBody>
      </p:sp>
      <p:pic>
        <p:nvPicPr>
          <p:cNvPr id="3666946" name="Picture 2" descr="C:\Users\Bing-Lin Young\Documents\A-My Documents\PeopOrganPlac\Organization\China\WHEPS2015\Lectures\Figures\[Cushman][SLAC14].png"/>
          <p:cNvPicPr>
            <a:picLocks noChangeAspect="1" noChangeArrowheads="1"/>
          </p:cNvPicPr>
          <p:nvPr/>
        </p:nvPicPr>
        <p:blipFill>
          <a:blip r:embed="rId2" cstate="print"/>
          <a:srcRect/>
          <a:stretch>
            <a:fillRect/>
          </a:stretch>
        </p:blipFill>
        <p:spPr bwMode="auto">
          <a:xfrm>
            <a:off x="2667000" y="1377950"/>
            <a:ext cx="6333564" cy="4794250"/>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US" sz="4000" dirty="0" smtClean="0">
                <a:solidFill>
                  <a:srgbClr val="1A1FF6"/>
                </a:solidFill>
              </a:rPr>
              <a:t>VI.D World wide DM experiments</a:t>
            </a:r>
            <a:endParaRPr lang="en-US" sz="4000" dirty="0">
              <a:solidFill>
                <a:srgbClr val="1A1FF6"/>
              </a:solidFill>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169</a:t>
            </a:fld>
            <a:endParaRPr lang="en-US"/>
          </a:p>
        </p:txBody>
      </p:sp>
      <p:pic>
        <p:nvPicPr>
          <p:cNvPr id="3668994" name="Picture 2" descr="C:\Users\Bing-Lin Young\Documents\A-My Documents\Research\Cosmology\DarkMatter\[0]MyNotes\[0]Notes&amp;Talk[Draft]\FiguresToBeUsed[3]\ExpList[All][b].png"/>
          <p:cNvPicPr>
            <a:picLocks noChangeAspect="1" noChangeArrowheads="1"/>
          </p:cNvPicPr>
          <p:nvPr/>
        </p:nvPicPr>
        <p:blipFill>
          <a:blip r:embed="rId2" cstate="print"/>
          <a:srcRect/>
          <a:stretch>
            <a:fillRect/>
          </a:stretch>
        </p:blipFill>
        <p:spPr bwMode="auto">
          <a:xfrm>
            <a:off x="152400" y="929640"/>
            <a:ext cx="7086600" cy="5565800"/>
          </a:xfrm>
          <a:prstGeom prst="rect">
            <a:avLst/>
          </a:prstGeom>
          <a:noFill/>
        </p:spPr>
      </p:pic>
      <p:sp>
        <p:nvSpPr>
          <p:cNvPr id="9" name="TextBox 8"/>
          <p:cNvSpPr txBox="1"/>
          <p:nvPr/>
        </p:nvSpPr>
        <p:spPr>
          <a:xfrm>
            <a:off x="7329480" y="914400"/>
            <a:ext cx="1281120" cy="1477328"/>
          </a:xfrm>
          <a:prstGeom prst="rect">
            <a:avLst/>
          </a:prstGeom>
          <a:noFill/>
        </p:spPr>
        <p:txBody>
          <a:bodyPr wrap="none" rtlCol="0">
            <a:spAutoFit/>
          </a:bodyPr>
          <a:lstStyle/>
          <a:p>
            <a:pPr algn="ctr">
              <a:buNone/>
            </a:pPr>
            <a:r>
              <a:rPr lang="en-US" dirty="0" smtClean="0"/>
              <a:t>Partially</a:t>
            </a:r>
          </a:p>
          <a:p>
            <a:pPr algn="ctr">
              <a:buNone/>
            </a:pPr>
            <a:r>
              <a:rPr lang="en-US" dirty="0" smtClean="0"/>
              <a:t>Updated </a:t>
            </a:r>
          </a:p>
          <a:p>
            <a:pPr algn="ctr">
              <a:buNone/>
            </a:pPr>
            <a:r>
              <a:rPr lang="en-US" dirty="0" smtClean="0"/>
              <a:t>from </a:t>
            </a:r>
          </a:p>
          <a:p>
            <a:pPr algn="ctr">
              <a:buNone/>
            </a:pPr>
            <a:r>
              <a:rPr lang="en-US" dirty="0" smtClean="0"/>
              <a:t>Xenon </a:t>
            </a:r>
          </a:p>
          <a:p>
            <a:pPr algn="ctr">
              <a:buNone/>
            </a:pPr>
            <a:r>
              <a:rPr lang="en-US" dirty="0" smtClean="0"/>
              <a:t>Homepage</a:t>
            </a:r>
            <a:endParaRPr lang="en-US" dirty="0"/>
          </a:p>
        </p:txBody>
      </p:sp>
      <p:sp>
        <p:nvSpPr>
          <p:cNvPr id="8" name="TextBox 7"/>
          <p:cNvSpPr txBox="1"/>
          <p:nvPr/>
        </p:nvSpPr>
        <p:spPr>
          <a:xfrm>
            <a:off x="7315201" y="2667000"/>
            <a:ext cx="1676400" cy="1754326"/>
          </a:xfrm>
          <a:prstGeom prst="rect">
            <a:avLst/>
          </a:prstGeom>
          <a:noFill/>
        </p:spPr>
        <p:txBody>
          <a:bodyPr wrap="square" rtlCol="0">
            <a:spAutoFit/>
          </a:bodyPr>
          <a:lstStyle/>
          <a:p>
            <a:r>
              <a:rPr lang="en-US" dirty="0" smtClean="0"/>
              <a:t>Some may not </a:t>
            </a:r>
          </a:p>
          <a:p>
            <a:r>
              <a:rPr lang="en-US" dirty="0" smtClean="0"/>
              <a:t>Be active, </a:t>
            </a:r>
          </a:p>
          <a:p>
            <a:r>
              <a:rPr lang="en-US" dirty="0" smtClean="0"/>
              <a:t>Some are </a:t>
            </a:r>
          </a:p>
          <a:p>
            <a:r>
              <a:rPr lang="en-US" dirty="0" smtClean="0"/>
              <a:t>Combined.</a:t>
            </a:r>
          </a:p>
          <a:p>
            <a:r>
              <a:rPr lang="en-US" dirty="0" smtClean="0"/>
              <a:t>Need updated.</a:t>
            </a:r>
            <a:endParaRPr lang="en-US" dirty="0"/>
          </a:p>
        </p:txBody>
      </p:sp>
      <p:sp>
        <p:nvSpPr>
          <p:cNvPr id="11" name="TextBox 10"/>
          <p:cNvSpPr txBox="1"/>
          <p:nvPr/>
        </p:nvSpPr>
        <p:spPr>
          <a:xfrm>
            <a:off x="7391400" y="4800600"/>
            <a:ext cx="1701107" cy="1200329"/>
          </a:xfrm>
          <a:prstGeom prst="rect">
            <a:avLst/>
          </a:prstGeom>
          <a:noFill/>
        </p:spPr>
        <p:txBody>
          <a:bodyPr wrap="none" rtlCol="0">
            <a:spAutoFit/>
          </a:bodyPr>
          <a:lstStyle/>
          <a:p>
            <a:r>
              <a:rPr lang="en-US" dirty="0" smtClean="0"/>
              <a:t>List to show</a:t>
            </a:r>
          </a:p>
          <a:p>
            <a:r>
              <a:rPr lang="en-US" dirty="0" smtClean="0"/>
              <a:t>that there </a:t>
            </a:r>
          </a:p>
          <a:p>
            <a:r>
              <a:rPr lang="en-US" dirty="0" smtClean="0"/>
              <a:t>exit numerous</a:t>
            </a:r>
          </a:p>
          <a:p>
            <a:r>
              <a:rPr lang="en-US" dirty="0" err="1" smtClean="0"/>
              <a:t>experimnts</a:t>
            </a:r>
            <a:r>
              <a:rPr lang="en-US" dirty="0" smtClean="0"/>
              <a: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latin typeface="Comic Sans MS" pitchFamily="66" charset="0"/>
              </a:rPr>
              <a:t>II. Introduction</a:t>
            </a:r>
            <a:endParaRPr lang="en-US" dirty="0">
              <a:latin typeface="Comic Sans MS" pitchFamily="66" charset="0"/>
            </a:endParaRPr>
          </a:p>
        </p:txBody>
      </p:sp>
      <p:sp>
        <p:nvSpPr>
          <p:cNvPr id="3" name="Content Placeholder 2"/>
          <p:cNvSpPr>
            <a:spLocks noGrp="1"/>
          </p:cNvSpPr>
          <p:nvPr>
            <p:ph idx="1"/>
          </p:nvPr>
        </p:nvSpPr>
        <p:spPr>
          <a:xfrm>
            <a:off x="0" y="762000"/>
            <a:ext cx="9144000" cy="5791200"/>
          </a:xfrm>
        </p:spPr>
        <p:txBody>
          <a:bodyPr>
            <a:normAutofit lnSpcReduction="10000"/>
          </a:bodyPr>
          <a:lstStyle/>
          <a:p>
            <a:r>
              <a:rPr lang="en-US" sz="2400" dirty="0" smtClean="0">
                <a:latin typeface="Comic Sans MS" pitchFamily="66" charset="0"/>
              </a:rPr>
              <a:t>In the 20</a:t>
            </a:r>
            <a:r>
              <a:rPr lang="en-US" sz="2400" baseline="30000" dirty="0" smtClean="0">
                <a:latin typeface="Comic Sans MS" pitchFamily="66" charset="0"/>
              </a:rPr>
              <a:t>th</a:t>
            </a:r>
            <a:r>
              <a:rPr lang="en-US" sz="2400" dirty="0" smtClean="0">
                <a:latin typeface="Comic Sans MS" pitchFamily="66" charset="0"/>
              </a:rPr>
              <a:t> century two areas of fundamental science have established their grand theoretical frameworks, after extensive experimental and theoretical efforts, albeit some yet unresolved structural problems.</a:t>
            </a:r>
          </a:p>
          <a:p>
            <a:r>
              <a:rPr lang="en-US" sz="2400" dirty="0" smtClean="0">
                <a:latin typeface="Comic Sans MS" pitchFamily="66" charset="0"/>
              </a:rPr>
              <a:t>The very small world of particle physics: The standard model of quarks and leptons, distance size ~       cm, deals with weak, EM, and strong interactions among ordinary matter of quarks, leptons, and associated fields – the visible world.</a:t>
            </a:r>
          </a:p>
          <a:p>
            <a:pPr lvl="1"/>
            <a:r>
              <a:rPr lang="en-US" sz="2200" dirty="0" smtClean="0">
                <a:latin typeface="Comic Sans MS" pitchFamily="66" charset="0"/>
              </a:rPr>
              <a:t>Tested in terrestrial labs, supposedly to be valid universally.</a:t>
            </a:r>
          </a:p>
          <a:p>
            <a:pPr lvl="1"/>
            <a:r>
              <a:rPr lang="en-US" sz="2200" dirty="0" smtClean="0">
                <a:latin typeface="Comic Sans MS" pitchFamily="66" charset="0"/>
              </a:rPr>
              <a:t>The final critical piece of the standard model, the Higgs boson has been found and is under detailed scrutiny. </a:t>
            </a:r>
          </a:p>
          <a:p>
            <a:pPr lvl="1"/>
            <a:r>
              <a:rPr lang="en-US" sz="2200" dirty="0" smtClean="0">
                <a:latin typeface="Comic Sans MS" pitchFamily="66" charset="0"/>
              </a:rPr>
              <a:t>The unsolved structure problems are the hierarchy problem, neutrinos masses, the flavor problem.   </a:t>
            </a:r>
          </a:p>
          <a:p>
            <a:pPr lvl="1"/>
            <a:r>
              <a:rPr lang="en-US" sz="2200" dirty="0" smtClean="0">
                <a:latin typeface="Comic Sans MS" pitchFamily="66" charset="0"/>
              </a:rPr>
              <a:t>The grand challenge: Given the unresolved problems what is theory beyond the standard model, i.e., the physics above the EM symmetry breaking energy scale? </a:t>
            </a:r>
          </a:p>
        </p:txBody>
      </p:sp>
      <p:sp>
        <p:nvSpPr>
          <p:cNvPr id="13" name="Date Placeholder 12"/>
          <p:cNvSpPr>
            <a:spLocks noGrp="1"/>
          </p:cNvSpPr>
          <p:nvPr>
            <p:ph type="dt" sz="half" idx="10"/>
          </p:nvPr>
        </p:nvSpPr>
        <p:spPr/>
        <p:txBody>
          <a:bodyPr/>
          <a:lstStyle/>
          <a:p>
            <a:r>
              <a:rPr lang="en-US" smtClean="0"/>
              <a:t>8/4-10/2015</a:t>
            </a:r>
            <a:endParaRPr lang="en-US"/>
          </a:p>
        </p:txBody>
      </p:sp>
      <p:sp>
        <p:nvSpPr>
          <p:cNvPr id="12" name="Footer Placeholder 11"/>
          <p:cNvSpPr>
            <a:spLocks noGrp="1"/>
          </p:cNvSpPr>
          <p:nvPr>
            <p:ph type="ftr" sz="quarter" idx="11"/>
          </p:nvPr>
        </p:nvSpPr>
        <p:spPr/>
        <p:txBody>
          <a:bodyPr/>
          <a:lstStyle/>
          <a:p>
            <a:r>
              <a:rPr lang="en-US" smtClean="0"/>
              <a:t>Bing-Lin Young</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17</a:t>
            </a:fld>
            <a:endParaRPr lang="en-US"/>
          </a:p>
        </p:txBody>
      </p:sp>
      <p:graphicFrame>
        <p:nvGraphicFramePr>
          <p:cNvPr id="4" name="Object 3"/>
          <p:cNvGraphicFramePr>
            <a:graphicFrameLocks noChangeAspect="1"/>
          </p:cNvGraphicFramePr>
          <p:nvPr/>
        </p:nvGraphicFramePr>
        <p:xfrm>
          <a:off x="5715000" y="2438400"/>
          <a:ext cx="730251" cy="653382"/>
        </p:xfrm>
        <a:graphic>
          <a:graphicData uri="http://schemas.openxmlformats.org/presentationml/2006/ole">
            <p:oleObj spid="_x0000_s1026" name="Equation" r:id="rId3" imgW="241200" imgH="215640" progId="Equation.3">
              <p:embed/>
            </p:oleObj>
          </a:graphicData>
        </a:graphic>
      </p:graphicFrame>
      <p:graphicFrame>
        <p:nvGraphicFramePr>
          <p:cNvPr id="9" name="Object 8"/>
          <p:cNvGraphicFramePr>
            <a:graphicFrameLocks/>
          </p:cNvGraphicFramePr>
          <p:nvPr/>
        </p:nvGraphicFramePr>
        <p:xfrm>
          <a:off x="1600200" y="0"/>
          <a:ext cx="6096000" cy="4064000"/>
        </p:xfrm>
        <a:graphic>
          <a:graphicData uri="http://schemas.openxmlformats.org/presentationml/2006/ole">
            <p:oleObj spid="_x0000_s1030" name="Equation" r:id="rId4" imgW="0" imgH="0" progId="Equation.3">
              <p:embed/>
            </p:oleObj>
          </a:graphicData>
        </a:graphic>
      </p:graphicFrame>
      <p:graphicFrame>
        <p:nvGraphicFramePr>
          <p:cNvPr id="6" name="Object 5"/>
          <p:cNvGraphicFramePr>
            <a:graphicFrameLocks noChangeAspect="1"/>
          </p:cNvGraphicFramePr>
          <p:nvPr/>
        </p:nvGraphicFramePr>
        <p:xfrm>
          <a:off x="4514850" y="3321050"/>
          <a:ext cx="114300" cy="215900"/>
        </p:xfrm>
        <a:graphic>
          <a:graphicData uri="http://schemas.openxmlformats.org/presentationml/2006/ole">
            <p:oleObj spid="_x0000_s1031" name="Equation" r:id="rId5" imgW="114120" imgH="215640" progId="Equation.3">
              <p:embed/>
            </p:oleObj>
          </a:graphicData>
        </a:graphic>
      </p:graphicFrame>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33" name="Equation" r:id="rId6" imgW="114120" imgH="215640" progId="Equation.3">
              <p:embed/>
            </p:oleObj>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685800"/>
          </a:xfrm>
        </p:spPr>
        <p:txBody>
          <a:bodyPr>
            <a:noAutofit/>
          </a:bodyPr>
          <a:lstStyle/>
          <a:p>
            <a:r>
              <a:rPr lang="en-US" sz="3600" dirty="0" smtClean="0"/>
              <a:t>Experiments with (significant) results</a:t>
            </a:r>
            <a:endParaRPr lang="en-US" sz="3600" dirty="0"/>
          </a:p>
        </p:txBody>
      </p:sp>
      <p:sp>
        <p:nvSpPr>
          <p:cNvPr id="3" name="Text Placeholder 2"/>
          <p:cNvSpPr>
            <a:spLocks noGrp="1"/>
          </p:cNvSpPr>
          <p:nvPr>
            <p:ph type="body" idx="1"/>
          </p:nvPr>
        </p:nvSpPr>
        <p:spPr>
          <a:xfrm>
            <a:off x="1066800" y="1066800"/>
            <a:ext cx="3581400" cy="659352"/>
          </a:xfrm>
        </p:spPr>
        <p:txBody>
          <a:bodyPr/>
          <a:lstStyle/>
          <a:p>
            <a:r>
              <a:rPr lang="en-US" sz="2800" dirty="0" smtClean="0"/>
              <a:t>Direct search</a:t>
            </a:r>
            <a:endParaRPr lang="en-US" sz="2800" dirty="0"/>
          </a:p>
        </p:txBody>
      </p:sp>
      <p:sp>
        <p:nvSpPr>
          <p:cNvPr id="4" name="Text Placeholder 3"/>
          <p:cNvSpPr>
            <a:spLocks noGrp="1"/>
          </p:cNvSpPr>
          <p:nvPr>
            <p:ph type="body" sz="half" idx="3"/>
          </p:nvPr>
        </p:nvSpPr>
        <p:spPr>
          <a:xfrm>
            <a:off x="4797425" y="1066800"/>
            <a:ext cx="4041775" cy="654843"/>
          </a:xfrm>
        </p:spPr>
        <p:txBody>
          <a:bodyPr>
            <a:normAutofit/>
          </a:bodyPr>
          <a:lstStyle/>
          <a:p>
            <a:r>
              <a:rPr lang="en-US" sz="2800" dirty="0" smtClean="0"/>
              <a:t>Indirect search</a:t>
            </a:r>
            <a:endParaRPr lang="en-US" sz="2800" dirty="0"/>
          </a:p>
        </p:txBody>
      </p:sp>
      <p:sp>
        <p:nvSpPr>
          <p:cNvPr id="5" name="Content Placeholder 4"/>
          <p:cNvSpPr>
            <a:spLocks noGrp="1"/>
          </p:cNvSpPr>
          <p:nvPr>
            <p:ph sz="quarter" idx="2"/>
          </p:nvPr>
        </p:nvSpPr>
        <p:spPr>
          <a:xfrm>
            <a:off x="1065212" y="1752600"/>
            <a:ext cx="4040188" cy="3921920"/>
          </a:xfrm>
        </p:spPr>
        <p:txBody>
          <a:bodyPr>
            <a:normAutofit fontScale="77500" lnSpcReduction="20000"/>
          </a:bodyPr>
          <a:lstStyle/>
          <a:p>
            <a:r>
              <a:rPr lang="en-US" dirty="0" smtClean="0">
                <a:solidFill>
                  <a:srgbClr val="1A1FF6"/>
                </a:solidFill>
              </a:rPr>
              <a:t>CDMS</a:t>
            </a:r>
          </a:p>
          <a:p>
            <a:r>
              <a:rPr lang="en-US" dirty="0" smtClean="0"/>
              <a:t>COUPP</a:t>
            </a:r>
          </a:p>
          <a:p>
            <a:r>
              <a:rPr lang="en-US" dirty="0" err="1" smtClean="0">
                <a:solidFill>
                  <a:srgbClr val="1A1FF6"/>
                </a:solidFill>
              </a:rPr>
              <a:t>CoGeNT</a:t>
            </a:r>
            <a:endParaRPr lang="en-US" dirty="0" smtClean="0">
              <a:solidFill>
                <a:srgbClr val="1A1FF6"/>
              </a:solidFill>
            </a:endParaRPr>
          </a:p>
          <a:p>
            <a:r>
              <a:rPr lang="en-US" dirty="0" smtClean="0">
                <a:solidFill>
                  <a:srgbClr val="1A1FF6"/>
                </a:solidFill>
              </a:rPr>
              <a:t>CRESST</a:t>
            </a:r>
          </a:p>
          <a:p>
            <a:r>
              <a:rPr lang="en-US" dirty="0" smtClean="0">
                <a:solidFill>
                  <a:srgbClr val="1A1FF6"/>
                </a:solidFill>
              </a:rPr>
              <a:t>DAMA/LIBRA</a:t>
            </a:r>
          </a:p>
          <a:p>
            <a:r>
              <a:rPr lang="en-US" dirty="0" smtClean="0"/>
              <a:t>EDELWEISS</a:t>
            </a:r>
          </a:p>
          <a:p>
            <a:r>
              <a:rPr lang="en-US" dirty="0" smtClean="0"/>
              <a:t>KIMS</a:t>
            </a:r>
          </a:p>
          <a:p>
            <a:r>
              <a:rPr lang="en-US" dirty="0" smtClean="0"/>
              <a:t>PICASSO</a:t>
            </a:r>
          </a:p>
          <a:p>
            <a:r>
              <a:rPr lang="en-US" dirty="0" smtClean="0"/>
              <a:t>SIMPLE</a:t>
            </a:r>
          </a:p>
          <a:p>
            <a:r>
              <a:rPr lang="en-US" dirty="0" smtClean="0"/>
              <a:t>XENON</a:t>
            </a:r>
          </a:p>
          <a:p>
            <a:r>
              <a:rPr lang="en-US" dirty="0" smtClean="0"/>
              <a:t>ZPLIN III</a:t>
            </a:r>
          </a:p>
          <a:p>
            <a:r>
              <a:rPr lang="en-US" dirty="0" smtClean="0"/>
              <a:t>LUX</a:t>
            </a:r>
          </a:p>
          <a:p>
            <a:r>
              <a:rPr lang="en-US" dirty="0" smtClean="0"/>
              <a:t>PANDAX</a:t>
            </a:r>
          </a:p>
          <a:p>
            <a:r>
              <a:rPr lang="en-US" dirty="0" smtClean="0"/>
              <a:t>CDEX, …</a:t>
            </a:r>
          </a:p>
          <a:p>
            <a:endParaRPr lang="en-US" dirty="0"/>
          </a:p>
        </p:txBody>
      </p:sp>
      <p:sp>
        <p:nvSpPr>
          <p:cNvPr id="6" name="Content Placeholder 5"/>
          <p:cNvSpPr>
            <a:spLocks noGrp="1"/>
          </p:cNvSpPr>
          <p:nvPr>
            <p:ph sz="quarter" idx="4"/>
          </p:nvPr>
        </p:nvSpPr>
        <p:spPr>
          <a:xfrm>
            <a:off x="4797425" y="1752600"/>
            <a:ext cx="4041775" cy="3921920"/>
          </a:xfrm>
        </p:spPr>
        <p:txBody>
          <a:bodyPr/>
          <a:lstStyle/>
          <a:p>
            <a:r>
              <a:rPr lang="en-US" dirty="0" smtClean="0">
                <a:solidFill>
                  <a:srgbClr val="1A1FF6"/>
                </a:solidFill>
              </a:rPr>
              <a:t>AMS-02</a:t>
            </a:r>
          </a:p>
          <a:p>
            <a:r>
              <a:rPr lang="en-US" dirty="0" smtClean="0"/>
              <a:t>ATIC</a:t>
            </a:r>
          </a:p>
          <a:p>
            <a:r>
              <a:rPr lang="en-US" dirty="0" smtClean="0">
                <a:solidFill>
                  <a:srgbClr val="1A1FF6"/>
                </a:solidFill>
              </a:rPr>
              <a:t>EGRET</a:t>
            </a:r>
          </a:p>
          <a:p>
            <a:r>
              <a:rPr lang="en-US" dirty="0" err="1" smtClean="0">
                <a:solidFill>
                  <a:srgbClr val="1A1FF6"/>
                </a:solidFill>
              </a:rPr>
              <a:t>FermiLAT</a:t>
            </a:r>
            <a:endParaRPr lang="en-US" dirty="0" smtClean="0">
              <a:solidFill>
                <a:srgbClr val="1A1FF6"/>
              </a:solidFill>
            </a:endParaRPr>
          </a:p>
          <a:p>
            <a:r>
              <a:rPr lang="en-US" dirty="0" smtClean="0">
                <a:solidFill>
                  <a:srgbClr val="1A1FF6"/>
                </a:solidFill>
              </a:rPr>
              <a:t>HESS</a:t>
            </a:r>
          </a:p>
          <a:p>
            <a:r>
              <a:rPr lang="en-US" dirty="0" err="1" smtClean="0"/>
              <a:t>IceCube</a:t>
            </a:r>
            <a:endParaRPr lang="en-US" dirty="0" smtClean="0"/>
          </a:p>
          <a:p>
            <a:r>
              <a:rPr lang="en-US" dirty="0" smtClean="0"/>
              <a:t>INTEGRAL</a:t>
            </a:r>
          </a:p>
          <a:p>
            <a:r>
              <a:rPr lang="en-US" dirty="0" smtClean="0">
                <a:solidFill>
                  <a:srgbClr val="1A1FF6"/>
                </a:solidFill>
              </a:rPr>
              <a:t>PAMELA, …</a:t>
            </a:r>
          </a:p>
          <a:p>
            <a:endParaRPr lang="en-US" dirty="0" smtClean="0"/>
          </a:p>
          <a:p>
            <a:endParaRPr lang="en-US" dirty="0"/>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dirty="0" smtClean="0"/>
              <a:t>Bing-Lin Young</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170</a:t>
            </a:fld>
            <a:endParaRPr lang="en-US"/>
          </a:p>
        </p:txBody>
      </p:sp>
      <p:sp>
        <p:nvSpPr>
          <p:cNvPr id="10" name="TextBox 9"/>
          <p:cNvSpPr txBox="1"/>
          <p:nvPr/>
        </p:nvSpPr>
        <p:spPr>
          <a:xfrm>
            <a:off x="4093243" y="5562600"/>
            <a:ext cx="3661580" cy="400110"/>
          </a:xfrm>
          <a:prstGeom prst="rect">
            <a:avLst/>
          </a:prstGeom>
          <a:noFill/>
        </p:spPr>
        <p:txBody>
          <a:bodyPr wrap="none" rtlCol="0">
            <a:spAutoFit/>
          </a:bodyPr>
          <a:lstStyle/>
          <a:p>
            <a:r>
              <a:rPr lang="en-US" sz="2000" dirty="0" smtClean="0">
                <a:solidFill>
                  <a:srgbClr val="1A1FF6"/>
                </a:solidFill>
              </a:rPr>
              <a:t>Blue: positive results claimed</a:t>
            </a:r>
            <a:endParaRPr lang="en-US" sz="2000" dirty="0">
              <a:solidFill>
                <a:srgbClr val="1A1FF6"/>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dirty="0" smtClean="0"/>
              <a:t>VII. Searches for DM-</a:t>
            </a:r>
            <a:br>
              <a:rPr lang="en-US" dirty="0" smtClean="0"/>
            </a:br>
            <a:r>
              <a:rPr lang="en-US" dirty="0" smtClean="0"/>
              <a:t>     light particle candidates</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The search for dark matter has to be carried out in all possible reasonable approaches, in the absence of a compelling indication about what the DM particle could be.</a:t>
            </a:r>
          </a:p>
          <a:p>
            <a:r>
              <a:rPr lang="en-US" dirty="0" smtClean="0"/>
              <a:t>Because of the plethora of possible candidates and their different properties, various technologies are applied for searches. </a:t>
            </a:r>
          </a:p>
          <a:p>
            <a:r>
              <a:rPr lang="en-US" dirty="0" smtClean="0"/>
              <a:t>For the same reasons there are many different experiments to try to cover all the grounds.</a:t>
            </a:r>
          </a:p>
          <a:p>
            <a:r>
              <a:rPr lang="en-US" dirty="0" smtClean="0"/>
              <a:t>We start with the search for light candidates</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171</a:t>
            </a:fld>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704088"/>
          </a:xfrm>
        </p:spPr>
        <p:txBody>
          <a:bodyPr>
            <a:noAutofit/>
          </a:bodyPr>
          <a:lstStyle/>
          <a:p>
            <a:r>
              <a:rPr lang="en-US" sz="4000" dirty="0" smtClean="0"/>
              <a:t>VII.A Light DM candidate: </a:t>
            </a:r>
            <a:r>
              <a:rPr lang="en-US" sz="4000" dirty="0" err="1" smtClean="0"/>
              <a:t>axions</a:t>
            </a:r>
            <a:r>
              <a:rPr lang="en-US" sz="4000" dirty="0" smtClean="0"/>
              <a:t> </a:t>
            </a:r>
            <a:endParaRPr lang="en-US" sz="4000" dirty="0"/>
          </a:p>
        </p:txBody>
      </p:sp>
      <p:sp>
        <p:nvSpPr>
          <p:cNvPr id="3" name="Content Placeholder 2"/>
          <p:cNvSpPr>
            <a:spLocks noGrp="1"/>
          </p:cNvSpPr>
          <p:nvPr>
            <p:ph idx="1"/>
          </p:nvPr>
        </p:nvSpPr>
        <p:spPr>
          <a:xfrm>
            <a:off x="457200" y="990600"/>
            <a:ext cx="8229600" cy="4648200"/>
          </a:xfrm>
        </p:spPr>
        <p:txBody>
          <a:bodyPr>
            <a:normAutofit/>
          </a:bodyPr>
          <a:lstStyle/>
          <a:p>
            <a:r>
              <a:rPr lang="en-US" sz="2800" dirty="0" smtClean="0"/>
              <a:t>The </a:t>
            </a:r>
            <a:r>
              <a:rPr lang="en-US" sz="2800" dirty="0" err="1" smtClean="0"/>
              <a:t>axion</a:t>
            </a:r>
            <a:r>
              <a:rPr lang="en-US" sz="2800" dirty="0" smtClean="0"/>
              <a:t> is a pseudo </a:t>
            </a:r>
            <a:r>
              <a:rPr lang="en-US" sz="2800" dirty="0" err="1" smtClean="0"/>
              <a:t>Nambu</a:t>
            </a:r>
            <a:r>
              <a:rPr lang="en-US" sz="2800" dirty="0" smtClean="0"/>
              <a:t> Goldstone boson of the </a:t>
            </a:r>
            <a:r>
              <a:rPr lang="en-US" sz="2800" dirty="0" err="1" smtClean="0"/>
              <a:t>Peccei</a:t>
            </a:r>
            <a:r>
              <a:rPr lang="en-US" sz="2800" dirty="0" smtClean="0"/>
              <a:t>-Quinn U(1) symmetry, a solution for the strong CP problem.</a:t>
            </a:r>
          </a:p>
          <a:p>
            <a:r>
              <a:rPr lang="en-US" sz="2800" dirty="0" err="1" smtClean="0"/>
              <a:t>Axion</a:t>
            </a:r>
            <a:r>
              <a:rPr lang="en-US" sz="2800" dirty="0" smtClean="0"/>
              <a:t>, mixing with     and   , has effective couplings to ordinary particles.  A prominent one is the </a:t>
            </a:r>
            <a:r>
              <a:rPr lang="en-US" sz="2800" dirty="0" err="1" smtClean="0"/>
              <a:t>axion</a:t>
            </a:r>
            <a:r>
              <a:rPr lang="en-US" sz="2800" dirty="0" smtClean="0"/>
              <a:t>-two-photon coupling:       . Through the </a:t>
            </a:r>
            <a:r>
              <a:rPr lang="en-US" sz="2800" dirty="0" err="1" smtClean="0"/>
              <a:t>Primakoff</a:t>
            </a:r>
            <a:r>
              <a:rPr lang="en-US" sz="2800" dirty="0" smtClean="0"/>
              <a:t> effect, the </a:t>
            </a:r>
            <a:r>
              <a:rPr lang="en-US" sz="2800" dirty="0" err="1" smtClean="0"/>
              <a:t>axion</a:t>
            </a:r>
            <a:r>
              <a:rPr lang="en-US" sz="2800" dirty="0" smtClean="0"/>
              <a:t>-photon conversion can take place near a heavy nucleus by the </a:t>
            </a:r>
            <a:r>
              <a:rPr lang="en-US" sz="2800" dirty="0" err="1" smtClean="0"/>
              <a:t>axion</a:t>
            </a:r>
            <a:r>
              <a:rPr lang="en-US" sz="2800" dirty="0" smtClean="0"/>
              <a:t>-gamma-gamma coupling.</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172</a:t>
            </a:fld>
            <a:endParaRPr lang="en-US"/>
          </a:p>
        </p:txBody>
      </p:sp>
      <p:graphicFrame>
        <p:nvGraphicFramePr>
          <p:cNvPr id="7" name="Object 6"/>
          <p:cNvGraphicFramePr>
            <a:graphicFrameLocks noChangeAspect="1"/>
          </p:cNvGraphicFramePr>
          <p:nvPr/>
        </p:nvGraphicFramePr>
        <p:xfrm>
          <a:off x="3962400" y="2407920"/>
          <a:ext cx="357188" cy="381000"/>
        </p:xfrm>
        <a:graphic>
          <a:graphicData uri="http://schemas.openxmlformats.org/presentationml/2006/ole">
            <p:oleObj spid="_x0000_s4280322" name="Equation" r:id="rId3" imgW="190440" imgH="203040" progId="Equation.DSMT4">
              <p:embed/>
            </p:oleObj>
          </a:graphicData>
        </a:graphic>
      </p:graphicFrame>
      <p:graphicFrame>
        <p:nvGraphicFramePr>
          <p:cNvPr id="8" name="Object 7"/>
          <p:cNvGraphicFramePr>
            <a:graphicFrameLocks noChangeAspect="1"/>
          </p:cNvGraphicFramePr>
          <p:nvPr/>
        </p:nvGraphicFramePr>
        <p:xfrm>
          <a:off x="4999736" y="2453640"/>
          <a:ext cx="440944" cy="393700"/>
        </p:xfrm>
        <a:graphic>
          <a:graphicData uri="http://schemas.openxmlformats.org/presentationml/2006/ole">
            <p:oleObj spid="_x0000_s4280323" name="Equation" r:id="rId4" imgW="126720" imgH="164880" progId="Equation.DSMT4">
              <p:embed/>
            </p:oleObj>
          </a:graphicData>
        </a:graphic>
      </p:graphicFrame>
      <p:graphicFrame>
        <p:nvGraphicFramePr>
          <p:cNvPr id="9" name="Object 8"/>
          <p:cNvGraphicFramePr>
            <a:graphicFrameLocks noChangeAspect="1"/>
          </p:cNvGraphicFramePr>
          <p:nvPr/>
        </p:nvGraphicFramePr>
        <p:xfrm>
          <a:off x="7010400" y="3200399"/>
          <a:ext cx="685800" cy="544167"/>
        </p:xfrm>
        <a:graphic>
          <a:graphicData uri="http://schemas.openxmlformats.org/presentationml/2006/ole">
            <p:oleObj spid="_x0000_s4280324" name="Equation" r:id="rId5" imgW="304560" imgH="241200" progId="Equation.DSMT4">
              <p:embed/>
            </p:oleObj>
          </a:graphicData>
        </a:graphic>
      </p:graphicFrame>
      <p:pic>
        <p:nvPicPr>
          <p:cNvPr id="4280326" name="Picture 6" descr="http://depts.washington.edu/admx/Gallery/Larger/AxionFeynman.png"/>
          <p:cNvPicPr>
            <a:picLocks noChangeAspect="1" noChangeArrowheads="1"/>
          </p:cNvPicPr>
          <p:nvPr/>
        </p:nvPicPr>
        <p:blipFill>
          <a:blip r:embed="rId6" cstate="print"/>
          <a:srcRect/>
          <a:stretch>
            <a:fillRect/>
          </a:stretch>
        </p:blipFill>
        <p:spPr bwMode="auto">
          <a:xfrm>
            <a:off x="3352800" y="5139385"/>
            <a:ext cx="1466850" cy="1185215"/>
          </a:xfrm>
          <a:prstGeom prst="rect">
            <a:avLst/>
          </a:prstGeom>
          <a:noFill/>
        </p:spPr>
      </p:pic>
      <p:graphicFrame>
        <p:nvGraphicFramePr>
          <p:cNvPr id="11" name="Object 10"/>
          <p:cNvGraphicFramePr>
            <a:graphicFrameLocks noChangeAspect="1"/>
          </p:cNvGraphicFramePr>
          <p:nvPr/>
        </p:nvGraphicFramePr>
        <p:xfrm>
          <a:off x="4800600" y="5105400"/>
          <a:ext cx="381000" cy="381000"/>
        </p:xfrm>
        <a:graphic>
          <a:graphicData uri="http://schemas.openxmlformats.org/presentationml/2006/ole">
            <p:oleObj spid="_x0000_s4280325" name="Equation" r:id="rId7" imgW="126720" imgH="164880" progId="Equation.DSMT4">
              <p:embed/>
            </p:oleObj>
          </a:graphicData>
        </a:graphic>
      </p:graphicFrame>
      <p:graphicFrame>
        <p:nvGraphicFramePr>
          <p:cNvPr id="10" name="Object 6"/>
          <p:cNvGraphicFramePr>
            <a:graphicFrameLocks noChangeAspect="1"/>
          </p:cNvGraphicFramePr>
          <p:nvPr/>
        </p:nvGraphicFramePr>
        <p:xfrm>
          <a:off x="4800600" y="6019800"/>
          <a:ext cx="381000" cy="381000"/>
        </p:xfrm>
        <a:graphic>
          <a:graphicData uri="http://schemas.openxmlformats.org/presentationml/2006/ole">
            <p:oleObj spid="_x0000_s4280326" name="Equation" r:id="rId8" imgW="126720" imgH="164880" progId="Equation.DSMT4">
              <p:embed/>
            </p:oleObj>
          </a:graphicData>
        </a:graphic>
      </p:graphicFrame>
      <p:graphicFrame>
        <p:nvGraphicFramePr>
          <p:cNvPr id="13" name="Object 12"/>
          <p:cNvGraphicFramePr>
            <a:graphicFrameLocks noChangeAspect="1"/>
          </p:cNvGraphicFramePr>
          <p:nvPr/>
        </p:nvGraphicFramePr>
        <p:xfrm>
          <a:off x="2806700" y="1409700"/>
          <a:ext cx="914400" cy="179388"/>
        </p:xfrm>
        <a:graphic>
          <a:graphicData uri="http://schemas.openxmlformats.org/presentationml/2006/ole">
            <p:oleObj spid="_x0000_s4280327" name="Equation" r:id="rId9" imgW="914400" imgH="179640" progId="Equation.DSMT4">
              <p:embed/>
            </p:oleObj>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6488"/>
          </a:xfrm>
        </p:spPr>
        <p:txBody>
          <a:bodyPr>
            <a:normAutofit/>
          </a:bodyPr>
          <a:lstStyle/>
          <a:p>
            <a:r>
              <a:rPr lang="en-US" sz="4400" dirty="0" err="1" smtClean="0"/>
              <a:t>Axion</a:t>
            </a:r>
            <a:r>
              <a:rPr lang="en-US" sz="4400" dirty="0" smtClean="0"/>
              <a:t> effective coupling </a:t>
            </a:r>
            <a:endParaRPr lang="en-US" sz="4400" dirty="0"/>
          </a:p>
        </p:txBody>
      </p:sp>
      <p:sp>
        <p:nvSpPr>
          <p:cNvPr id="3" name="Content Placeholder 2"/>
          <p:cNvSpPr>
            <a:spLocks noGrp="1"/>
          </p:cNvSpPr>
          <p:nvPr>
            <p:ph idx="1"/>
          </p:nvPr>
        </p:nvSpPr>
        <p:spPr>
          <a:xfrm>
            <a:off x="457200" y="990600"/>
            <a:ext cx="8229600" cy="4693920"/>
          </a:xfrm>
        </p:spPr>
        <p:txBody>
          <a:bodyPr/>
          <a:lstStyle/>
          <a:p>
            <a:r>
              <a:rPr lang="en-US" dirty="0" smtClean="0"/>
              <a:t>Effective </a:t>
            </a:r>
            <a:r>
              <a:rPr lang="en-US" dirty="0" err="1" smtClean="0"/>
              <a:t>Lagrangian</a:t>
            </a:r>
            <a:endParaRPr lang="en-US" dirty="0" smtClean="0"/>
          </a:p>
          <a:p>
            <a:endParaRPr lang="en-US" dirty="0" smtClean="0"/>
          </a:p>
          <a:p>
            <a:endParaRPr lang="en-US" dirty="0" smtClean="0"/>
          </a:p>
          <a:p>
            <a:endParaRPr lang="en-US" dirty="0" smtClean="0"/>
          </a:p>
          <a:p>
            <a:r>
              <a:rPr lang="en-US" dirty="0" smtClean="0"/>
              <a:t>     </a:t>
            </a:r>
            <a:r>
              <a:rPr lang="en-US" dirty="0" err="1" smtClean="0"/>
              <a:t>Axion</a:t>
            </a:r>
            <a:r>
              <a:rPr lang="en-US" dirty="0" smtClean="0"/>
              <a:t> decay constant </a:t>
            </a:r>
          </a:p>
          <a:p>
            <a:r>
              <a:rPr lang="en-US" dirty="0" smtClean="0"/>
              <a:t>                Model dependent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173</a:t>
            </a:fld>
            <a:endParaRPr lang="en-US"/>
          </a:p>
        </p:txBody>
      </p:sp>
      <p:graphicFrame>
        <p:nvGraphicFramePr>
          <p:cNvPr id="7" name="Object 6"/>
          <p:cNvGraphicFramePr>
            <a:graphicFrameLocks noChangeAspect="1"/>
          </p:cNvGraphicFramePr>
          <p:nvPr/>
        </p:nvGraphicFramePr>
        <p:xfrm>
          <a:off x="1143000" y="1447800"/>
          <a:ext cx="3841750" cy="1455737"/>
        </p:xfrm>
        <a:graphic>
          <a:graphicData uri="http://schemas.openxmlformats.org/presentationml/2006/ole">
            <p:oleObj spid="_x0000_s2838530" name="Equation" r:id="rId3" imgW="1942920" imgH="736560" progId="Equation.DSMT4">
              <p:embed/>
            </p:oleObj>
          </a:graphicData>
        </a:graphic>
      </p:graphicFrame>
      <p:graphicFrame>
        <p:nvGraphicFramePr>
          <p:cNvPr id="8" name="Object 7"/>
          <p:cNvGraphicFramePr>
            <a:graphicFrameLocks noChangeAspect="1"/>
          </p:cNvGraphicFramePr>
          <p:nvPr/>
        </p:nvGraphicFramePr>
        <p:xfrm>
          <a:off x="838200" y="2895600"/>
          <a:ext cx="381000" cy="489858"/>
        </p:xfrm>
        <a:graphic>
          <a:graphicData uri="http://schemas.openxmlformats.org/presentationml/2006/ole">
            <p:oleObj spid="_x0000_s2838531" name="Equation" r:id="rId4" imgW="177480" imgH="228600" progId="Equation.DSMT4">
              <p:embed/>
            </p:oleObj>
          </a:graphicData>
        </a:graphic>
      </p:graphicFrame>
      <p:graphicFrame>
        <p:nvGraphicFramePr>
          <p:cNvPr id="9" name="Object 8"/>
          <p:cNvGraphicFramePr>
            <a:graphicFrameLocks noChangeAspect="1"/>
          </p:cNvGraphicFramePr>
          <p:nvPr/>
        </p:nvGraphicFramePr>
        <p:xfrm>
          <a:off x="990600" y="3352800"/>
          <a:ext cx="1207169" cy="533400"/>
        </p:xfrm>
        <a:graphic>
          <a:graphicData uri="http://schemas.openxmlformats.org/presentationml/2006/ole">
            <p:oleObj spid="_x0000_s2838532" name="Equation" r:id="rId5" imgW="545760" imgH="241200" progId="Equation.DSMT4">
              <p:embed/>
            </p:oleObj>
          </a:graphicData>
        </a:graphic>
      </p:graphicFrame>
      <p:pic>
        <p:nvPicPr>
          <p:cNvPr id="10" name="Picture 5" descr="C:\Users\Bing-Lin Young\Documents\A-My Documents\Research\Cosmology\DarkMatter\MyNotes\Notes&amp;Talk[Draft]\Fig[Draft]\Primakoff[2b].jpg"/>
          <p:cNvPicPr>
            <a:picLocks noChangeAspect="1" noChangeArrowheads="1"/>
          </p:cNvPicPr>
          <p:nvPr/>
        </p:nvPicPr>
        <p:blipFill>
          <a:blip r:embed="rId6" cstate="print"/>
          <a:srcRect/>
          <a:stretch>
            <a:fillRect/>
          </a:stretch>
        </p:blipFill>
        <p:spPr bwMode="auto">
          <a:xfrm>
            <a:off x="1752600" y="4191000"/>
            <a:ext cx="2742535" cy="1828800"/>
          </a:xfrm>
          <a:prstGeom prst="rect">
            <a:avLst/>
          </a:prstGeom>
          <a:noFill/>
        </p:spPr>
      </p:pic>
      <p:pic>
        <p:nvPicPr>
          <p:cNvPr id="11" name="Picture 6" descr="C:\Users\Bing-Lin Young\Documents\A-My Documents\Research\Cosmology\DarkMatter\MyNotes\Notes&amp;Talk[Draft]\Fig[Draft]\Primakoff[4].jpg"/>
          <p:cNvPicPr>
            <a:picLocks noChangeAspect="1" noChangeArrowheads="1"/>
          </p:cNvPicPr>
          <p:nvPr/>
        </p:nvPicPr>
        <p:blipFill>
          <a:blip r:embed="rId7" cstate="print"/>
          <a:srcRect/>
          <a:stretch>
            <a:fillRect/>
          </a:stretch>
        </p:blipFill>
        <p:spPr bwMode="auto">
          <a:xfrm>
            <a:off x="4648201" y="4114800"/>
            <a:ext cx="2667000" cy="1739900"/>
          </a:xfrm>
          <a:prstGeom prst="rect">
            <a:avLst/>
          </a:prstGeom>
          <a:noFill/>
        </p:spPr>
      </p:pic>
      <p:sp>
        <p:nvSpPr>
          <p:cNvPr id="12" name="TextBox 11"/>
          <p:cNvSpPr txBox="1"/>
          <p:nvPr/>
        </p:nvSpPr>
        <p:spPr>
          <a:xfrm>
            <a:off x="134620" y="4724400"/>
            <a:ext cx="1566454" cy="1107996"/>
          </a:xfrm>
          <a:prstGeom prst="rect">
            <a:avLst/>
          </a:prstGeom>
          <a:noFill/>
        </p:spPr>
        <p:txBody>
          <a:bodyPr wrap="none" rtlCol="0">
            <a:spAutoFit/>
          </a:bodyPr>
          <a:lstStyle/>
          <a:p>
            <a:r>
              <a:rPr lang="en-US" sz="2200" dirty="0" smtClean="0">
                <a:solidFill>
                  <a:srgbClr val="00B050"/>
                </a:solidFill>
              </a:rPr>
              <a:t>Gamma to </a:t>
            </a:r>
          </a:p>
          <a:p>
            <a:r>
              <a:rPr lang="en-US" sz="2200" dirty="0" err="1" smtClean="0">
                <a:solidFill>
                  <a:srgbClr val="00B050"/>
                </a:solidFill>
              </a:rPr>
              <a:t>Axion</a:t>
            </a:r>
            <a:r>
              <a:rPr lang="en-US" sz="2200" dirty="0" smtClean="0">
                <a:solidFill>
                  <a:srgbClr val="00B050"/>
                </a:solidFill>
              </a:rPr>
              <a:t> </a:t>
            </a:r>
          </a:p>
          <a:p>
            <a:r>
              <a:rPr lang="en-US" sz="2200" dirty="0" smtClean="0">
                <a:solidFill>
                  <a:srgbClr val="00B050"/>
                </a:solidFill>
              </a:rPr>
              <a:t>conversion</a:t>
            </a:r>
            <a:endParaRPr lang="en-US" sz="2200" dirty="0">
              <a:solidFill>
                <a:srgbClr val="00B050"/>
              </a:solidFill>
            </a:endParaRPr>
          </a:p>
        </p:txBody>
      </p:sp>
      <p:sp>
        <p:nvSpPr>
          <p:cNvPr id="13" name="TextBox 12"/>
          <p:cNvSpPr txBox="1"/>
          <p:nvPr/>
        </p:nvSpPr>
        <p:spPr>
          <a:xfrm>
            <a:off x="7501346" y="4759404"/>
            <a:ext cx="1566454" cy="1107996"/>
          </a:xfrm>
          <a:prstGeom prst="rect">
            <a:avLst/>
          </a:prstGeom>
          <a:noFill/>
        </p:spPr>
        <p:txBody>
          <a:bodyPr wrap="none" rtlCol="0">
            <a:spAutoFit/>
          </a:bodyPr>
          <a:lstStyle/>
          <a:p>
            <a:r>
              <a:rPr lang="en-US" sz="2200" dirty="0" err="1" smtClean="0">
                <a:solidFill>
                  <a:srgbClr val="00B0F0"/>
                </a:solidFill>
              </a:rPr>
              <a:t>Axion</a:t>
            </a:r>
            <a:r>
              <a:rPr lang="en-US" sz="2200" dirty="0" smtClean="0">
                <a:solidFill>
                  <a:srgbClr val="00B0F0"/>
                </a:solidFill>
              </a:rPr>
              <a:t> to</a:t>
            </a:r>
          </a:p>
          <a:p>
            <a:r>
              <a:rPr lang="en-US" sz="2200" dirty="0" smtClean="0">
                <a:solidFill>
                  <a:srgbClr val="00B0F0"/>
                </a:solidFill>
              </a:rPr>
              <a:t>Gamma</a:t>
            </a:r>
          </a:p>
          <a:p>
            <a:r>
              <a:rPr lang="en-US" sz="2200" dirty="0" smtClean="0">
                <a:solidFill>
                  <a:srgbClr val="00B0F0"/>
                </a:solidFill>
              </a:rPr>
              <a:t>conversion</a:t>
            </a:r>
            <a:endParaRPr lang="en-US" sz="2200" dirty="0">
              <a:solidFill>
                <a:srgbClr val="00B0F0"/>
              </a:solidFill>
            </a:endParaRPr>
          </a:p>
        </p:txBody>
      </p:sp>
      <p:sp>
        <p:nvSpPr>
          <p:cNvPr id="14" name="Rectangle 13"/>
          <p:cNvSpPr/>
          <p:nvPr/>
        </p:nvSpPr>
        <p:spPr>
          <a:xfrm>
            <a:off x="5867400" y="5638800"/>
            <a:ext cx="351378" cy="369332"/>
          </a:xfrm>
          <a:prstGeom prst="rect">
            <a:avLst/>
          </a:prstGeom>
        </p:spPr>
        <p:txBody>
          <a:bodyPr wrap="none">
            <a:spAutoFit/>
          </a:bodyPr>
          <a:lstStyle/>
          <a:p>
            <a:r>
              <a:rPr lang="en-US" dirty="0" smtClean="0"/>
              <a:t>X</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sz="3100" dirty="0" smtClean="0"/>
              <a:t>Most of the mass regions have been excluded</a:t>
            </a:r>
            <a:r>
              <a:rPr lang="en-US" dirty="0" smtClean="0"/>
              <a:t> </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174</a:t>
            </a:fld>
            <a:endParaRPr lang="en-US"/>
          </a:p>
        </p:txBody>
      </p:sp>
      <p:pic>
        <p:nvPicPr>
          <p:cNvPr id="2634754" name="Picture 2"/>
          <p:cNvPicPr>
            <a:picLocks noChangeAspect="1" noChangeArrowheads="1"/>
          </p:cNvPicPr>
          <p:nvPr/>
        </p:nvPicPr>
        <p:blipFill>
          <a:blip r:embed="rId2" cstate="print"/>
          <a:srcRect/>
          <a:stretch>
            <a:fillRect/>
          </a:stretch>
        </p:blipFill>
        <p:spPr bwMode="auto">
          <a:xfrm>
            <a:off x="533400" y="1295400"/>
            <a:ext cx="8010525" cy="477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67512"/>
          </a:xfrm>
        </p:spPr>
        <p:txBody>
          <a:bodyPr>
            <a:normAutofit fontScale="90000"/>
          </a:bodyPr>
          <a:lstStyle/>
          <a:p>
            <a:pPr algn="ctr"/>
            <a:r>
              <a:rPr lang="en-US" dirty="0" smtClean="0"/>
              <a:t>The most recent results</a:t>
            </a:r>
            <a:endParaRPr lang="en-US" dirty="0"/>
          </a:p>
        </p:txBody>
      </p:sp>
      <p:sp>
        <p:nvSpPr>
          <p:cNvPr id="3" name="Content Placeholder 2"/>
          <p:cNvSpPr>
            <a:spLocks noGrp="1"/>
          </p:cNvSpPr>
          <p:nvPr>
            <p:ph idx="1"/>
          </p:nvPr>
        </p:nvSpPr>
        <p:spPr>
          <a:xfrm>
            <a:off x="6248400" y="1143000"/>
            <a:ext cx="2819400" cy="4267200"/>
          </a:xfrm>
        </p:spPr>
        <p:txBody>
          <a:bodyPr>
            <a:normAutofit lnSpcReduction="10000"/>
          </a:bodyPr>
          <a:lstStyle/>
          <a:p>
            <a:r>
              <a:rPr lang="en-US" sz="2200" dirty="0" smtClean="0"/>
              <a:t>Cooling stars and SN1987A excluded </a:t>
            </a:r>
            <a:r>
              <a:rPr lang="en-US" sz="2200" dirty="0" err="1" smtClean="0"/>
              <a:t>f</a:t>
            </a:r>
            <a:r>
              <a:rPr lang="en-US" sz="2200" baseline="-25000" dirty="0" err="1" smtClean="0"/>
              <a:t>a</a:t>
            </a:r>
            <a:r>
              <a:rPr lang="en-US" sz="2200" dirty="0" smtClean="0"/>
              <a:t> &lt; 10</a:t>
            </a:r>
            <a:r>
              <a:rPr lang="en-US" sz="2200" baseline="30000" dirty="0" smtClean="0"/>
              <a:t>9</a:t>
            </a:r>
          </a:p>
          <a:p>
            <a:r>
              <a:rPr lang="en-US" sz="2200" dirty="0" smtClean="0"/>
              <a:t>Future lab tests can also probe </a:t>
            </a:r>
          </a:p>
          <a:p>
            <a:pPr>
              <a:buNone/>
            </a:pPr>
            <a:r>
              <a:rPr lang="en-US" sz="2200" dirty="0" smtClean="0"/>
              <a:t>    </a:t>
            </a:r>
            <a:r>
              <a:rPr lang="en-US" sz="2200" dirty="0" err="1" smtClean="0"/>
              <a:t>f</a:t>
            </a:r>
            <a:r>
              <a:rPr lang="en-US" sz="2200" baseline="-25000" dirty="0" err="1" smtClean="0"/>
              <a:t>a</a:t>
            </a:r>
            <a:r>
              <a:rPr lang="en-US" sz="2200" dirty="0" smtClean="0"/>
              <a:t> &lt; 10</a:t>
            </a:r>
            <a:r>
              <a:rPr lang="en-US" sz="2200" baseline="30000" dirty="0" smtClean="0"/>
              <a:t>9</a:t>
            </a:r>
            <a:r>
              <a:rPr lang="en-US" sz="2200" dirty="0" smtClean="0"/>
              <a:t> and </a:t>
            </a:r>
          </a:p>
          <a:p>
            <a:pPr>
              <a:buNone/>
            </a:pPr>
            <a:r>
              <a:rPr lang="en-US" sz="2200" dirty="0" smtClean="0"/>
              <a:t>    </a:t>
            </a:r>
            <a:r>
              <a:rPr lang="en-US" sz="2200" dirty="0" err="1" smtClean="0"/>
              <a:t>f</a:t>
            </a:r>
            <a:r>
              <a:rPr lang="en-US" sz="2200" baseline="-25000" dirty="0" err="1" smtClean="0"/>
              <a:t>a</a:t>
            </a:r>
            <a:r>
              <a:rPr lang="en-US" sz="2200" dirty="0" smtClean="0"/>
              <a:t> &gt; 10</a:t>
            </a:r>
            <a:r>
              <a:rPr lang="en-US" sz="2200" baseline="30000" dirty="0" smtClean="0"/>
              <a:t>12 </a:t>
            </a:r>
          </a:p>
          <a:p>
            <a:r>
              <a:rPr lang="en-US" sz="2200" dirty="0" smtClean="0"/>
              <a:t>To probe the intermediate region is challenging. </a:t>
            </a:r>
          </a:p>
          <a:p>
            <a:pPr>
              <a:buNone/>
            </a:pPr>
            <a:r>
              <a:rPr lang="en-US" sz="2200" baseline="30000" dirty="0" smtClean="0"/>
              <a: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175</a:t>
            </a:fld>
            <a:endParaRPr lang="en-US"/>
          </a:p>
        </p:txBody>
      </p:sp>
      <p:pic>
        <p:nvPicPr>
          <p:cNvPr id="4291586" name="Picture 2" descr="C:\Users\Bing-Lin Young\Documents\A-My Documents\Research\Cosmology\DarkMatter\[0]MyNotes\[0]Notes&amp;Talk[Draft]\Fig[Draft]\AxionExclusion[b].png"/>
          <p:cNvPicPr>
            <a:picLocks noChangeAspect="1" noChangeArrowheads="1"/>
          </p:cNvPicPr>
          <p:nvPr/>
        </p:nvPicPr>
        <p:blipFill>
          <a:blip r:embed="rId2" cstate="print"/>
          <a:srcRect/>
          <a:stretch>
            <a:fillRect/>
          </a:stretch>
        </p:blipFill>
        <p:spPr bwMode="auto">
          <a:xfrm>
            <a:off x="0" y="1143000"/>
            <a:ext cx="6211414" cy="4038600"/>
          </a:xfrm>
          <a:prstGeom prst="rect">
            <a:avLst/>
          </a:prstGeom>
          <a:noFill/>
        </p:spPr>
      </p:pic>
      <p:sp>
        <p:nvSpPr>
          <p:cNvPr id="8" name="TextBox 7"/>
          <p:cNvSpPr txBox="1"/>
          <p:nvPr/>
        </p:nvSpPr>
        <p:spPr>
          <a:xfrm>
            <a:off x="304800" y="5562600"/>
            <a:ext cx="5181600" cy="923330"/>
          </a:xfrm>
          <a:prstGeom prst="rect">
            <a:avLst/>
          </a:prstGeom>
          <a:noFill/>
        </p:spPr>
        <p:txBody>
          <a:bodyPr wrap="square" rtlCol="0">
            <a:spAutoFit/>
          </a:bodyPr>
          <a:lstStyle/>
          <a:p>
            <a:r>
              <a:rPr lang="en-US" dirty="0" err="1" smtClean="0"/>
              <a:t>Helioscopes</a:t>
            </a:r>
            <a:r>
              <a:rPr lang="en-US" dirty="0" smtClean="0"/>
              <a:t>: CAST and others</a:t>
            </a:r>
          </a:p>
          <a:p>
            <a:r>
              <a:rPr lang="en-US" dirty="0" smtClean="0"/>
              <a:t>Telescope/EBL: </a:t>
            </a:r>
            <a:r>
              <a:rPr lang="en-US" dirty="0" err="1" smtClean="0"/>
              <a:t>FermiLAT</a:t>
            </a:r>
            <a:r>
              <a:rPr lang="en-US" dirty="0" smtClean="0"/>
              <a:t> and Chandra X-ray</a:t>
            </a:r>
          </a:p>
          <a:p>
            <a:r>
              <a:rPr lang="en-US" dirty="0" smtClean="0"/>
              <a:t>EBL: extra galactic light</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13688"/>
          </a:xfrm>
        </p:spPr>
        <p:txBody>
          <a:bodyPr>
            <a:normAutofit/>
          </a:bodyPr>
          <a:lstStyle/>
          <a:p>
            <a:r>
              <a:rPr lang="en-US" sz="4000" dirty="0" smtClean="0"/>
              <a:t>VII.B  Light DM candidate:</a:t>
            </a:r>
            <a:br>
              <a:rPr lang="en-US" sz="4000" dirty="0" smtClean="0"/>
            </a:br>
            <a:r>
              <a:rPr lang="en-US" sz="4000" dirty="0" smtClean="0"/>
              <a:t>       </a:t>
            </a:r>
            <a:r>
              <a:rPr lang="en-US" sz="4000" dirty="0" err="1" smtClean="0"/>
              <a:t>KeV</a:t>
            </a:r>
            <a:r>
              <a:rPr lang="en-US" sz="4000" dirty="0" smtClean="0"/>
              <a:t> sterile neutrinos</a:t>
            </a:r>
            <a:endParaRPr lang="en-US" sz="4000" dirty="0"/>
          </a:p>
        </p:txBody>
      </p:sp>
      <p:sp>
        <p:nvSpPr>
          <p:cNvPr id="3" name="Content Placeholder 2"/>
          <p:cNvSpPr>
            <a:spLocks noGrp="1"/>
          </p:cNvSpPr>
          <p:nvPr>
            <p:ph idx="1"/>
          </p:nvPr>
        </p:nvSpPr>
        <p:spPr>
          <a:xfrm>
            <a:off x="152400" y="1676400"/>
            <a:ext cx="8915400" cy="4389120"/>
          </a:xfrm>
        </p:spPr>
        <p:txBody>
          <a:bodyPr>
            <a:normAutofit/>
          </a:bodyPr>
          <a:lstStyle/>
          <a:p>
            <a:r>
              <a:rPr lang="en-US" dirty="0" smtClean="0"/>
              <a:t>Massive neutrinos require the existence of right-handed (beyond the standard model) neutrinos which are sterile neutrinos and can be a candidate of DM. </a:t>
            </a:r>
          </a:p>
          <a:p>
            <a:r>
              <a:rPr lang="en-US" dirty="0" smtClean="0"/>
              <a:t>A simple model to include right-handed neutrinos is the so-called           (neutrino minimal standard model)  which has 3 right-handed neutrinos.  This  adds 18 more parameters to the standard model:</a:t>
            </a:r>
          </a:p>
          <a:p>
            <a:pPr lvl="1"/>
            <a:r>
              <a:rPr lang="en-US" dirty="0" smtClean="0"/>
              <a:t>3 Dirac masses for the ordinary neutrinos</a:t>
            </a:r>
          </a:p>
          <a:p>
            <a:pPr lvl="1"/>
            <a:r>
              <a:rPr lang="en-US" dirty="0" smtClean="0"/>
              <a:t>3 </a:t>
            </a:r>
            <a:r>
              <a:rPr lang="en-US" dirty="0" err="1" smtClean="0"/>
              <a:t>Majorana</a:t>
            </a:r>
            <a:r>
              <a:rPr lang="en-US" dirty="0" smtClean="0"/>
              <a:t> masses, one is </a:t>
            </a:r>
            <a:r>
              <a:rPr lang="en-US" dirty="0" err="1" smtClean="0"/>
              <a:t>KeV</a:t>
            </a:r>
            <a:r>
              <a:rPr lang="en-US" dirty="0" smtClean="0"/>
              <a:t> and two are multi-</a:t>
            </a:r>
            <a:r>
              <a:rPr lang="en-US" dirty="0" err="1" smtClean="0"/>
              <a:t>GeV</a:t>
            </a:r>
            <a:r>
              <a:rPr lang="en-US" dirty="0" smtClean="0"/>
              <a:t>.</a:t>
            </a:r>
          </a:p>
          <a:p>
            <a:pPr lvl="1"/>
            <a:r>
              <a:rPr lang="en-US" dirty="0" smtClean="0"/>
              <a:t>6 mixing angles and 6 CP phases.</a:t>
            </a:r>
          </a:p>
          <a:p>
            <a:pPr lvl="1"/>
            <a:endParaRPr lang="en-US" dirty="0" smtClean="0"/>
          </a:p>
          <a:p>
            <a:pPr lvl="1"/>
            <a:endParaRPr lang="en-US" dirty="0" smtClean="0"/>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176</a:t>
            </a:fld>
            <a:endParaRPr lang="en-US"/>
          </a:p>
        </p:txBody>
      </p:sp>
      <p:graphicFrame>
        <p:nvGraphicFramePr>
          <p:cNvPr id="7" name="Object 6"/>
          <p:cNvGraphicFramePr>
            <a:graphicFrameLocks noChangeAspect="1"/>
          </p:cNvGraphicFramePr>
          <p:nvPr/>
        </p:nvGraphicFramePr>
        <p:xfrm>
          <a:off x="2514600" y="3398520"/>
          <a:ext cx="1034143" cy="381000"/>
        </p:xfrm>
        <a:graphic>
          <a:graphicData uri="http://schemas.openxmlformats.org/presentationml/2006/ole">
            <p:oleObj spid="_x0000_s2134018" name="Equation" r:id="rId3" imgW="482400" imgH="177480" progId="Equation.DSMT4">
              <p:embed/>
            </p:oleObj>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67512"/>
          </a:xfrm>
        </p:spPr>
        <p:txBody>
          <a:bodyPr>
            <a:normAutofit fontScale="90000"/>
          </a:bodyPr>
          <a:lstStyle/>
          <a:p>
            <a:r>
              <a:rPr lang="en-US" dirty="0" err="1" smtClean="0"/>
              <a:t>KeV</a:t>
            </a:r>
            <a:r>
              <a:rPr lang="en-US" dirty="0" smtClean="0"/>
              <a:t> sterile neutrino</a:t>
            </a:r>
            <a:endParaRPr lang="en-US" dirty="0"/>
          </a:p>
        </p:txBody>
      </p:sp>
      <p:sp>
        <p:nvSpPr>
          <p:cNvPr id="3" name="Content Placeholder 2"/>
          <p:cNvSpPr>
            <a:spLocks noGrp="1"/>
          </p:cNvSpPr>
          <p:nvPr>
            <p:ph idx="1"/>
          </p:nvPr>
        </p:nvSpPr>
        <p:spPr>
          <a:xfrm>
            <a:off x="228600" y="1143000"/>
            <a:ext cx="8610600" cy="5257800"/>
          </a:xfrm>
        </p:spPr>
        <p:txBody>
          <a:bodyPr>
            <a:normAutofit lnSpcReduction="10000"/>
          </a:bodyPr>
          <a:lstStyle/>
          <a:p>
            <a:r>
              <a:rPr lang="en-US" sz="2800" dirty="0" smtClean="0"/>
              <a:t>The </a:t>
            </a:r>
            <a:r>
              <a:rPr lang="en-US" sz="2800" dirty="0" err="1" smtClean="0"/>
              <a:t>KeV</a:t>
            </a:r>
            <a:r>
              <a:rPr lang="en-US" sz="2800" dirty="0" smtClean="0"/>
              <a:t> sterile neutrino     will be a warm DM, avoiding the overabundance of dwarf galaxies.</a:t>
            </a:r>
          </a:p>
          <a:p>
            <a:r>
              <a:rPr lang="en-US" sz="2800" dirty="0" smtClean="0"/>
              <a:t>Production and decay of      </a:t>
            </a:r>
          </a:p>
          <a:p>
            <a:pPr lvl="1"/>
            <a:r>
              <a:rPr lang="en-US" sz="2800" dirty="0" smtClean="0"/>
              <a:t>Production:                              </a:t>
            </a:r>
          </a:p>
          <a:p>
            <a:pPr lvl="1"/>
            <a:r>
              <a:rPr lang="en-US" sz="2800" dirty="0" smtClean="0"/>
              <a:t>Decay:                                                          </a:t>
            </a:r>
          </a:p>
          <a:p>
            <a:pPr lvl="1">
              <a:buNone/>
            </a:pPr>
            <a:endParaRPr lang="en-US" sz="2800" dirty="0" smtClean="0"/>
          </a:p>
          <a:p>
            <a:pPr lvl="1"/>
            <a:r>
              <a:rPr lang="en-US" sz="2800" dirty="0" smtClean="0"/>
              <a:t>The age of the universe is                      , a </a:t>
            </a:r>
            <a:r>
              <a:rPr lang="en-US" sz="2800" dirty="0" err="1" smtClean="0"/>
              <a:t>keV</a:t>
            </a:r>
            <a:r>
              <a:rPr lang="en-US" sz="2800" dirty="0" smtClean="0"/>
              <a:t> sterile neutrino is needed, also satisfy the </a:t>
            </a:r>
            <a:r>
              <a:rPr lang="en-US" sz="2800" dirty="0" err="1" smtClean="0"/>
              <a:t>Tremaine</a:t>
            </a:r>
            <a:r>
              <a:rPr lang="en-US" sz="2800" dirty="0" smtClean="0"/>
              <a:t>-Gunn bound. </a:t>
            </a:r>
          </a:p>
          <a:p>
            <a:r>
              <a:rPr lang="en-US" sz="2800" dirty="0" smtClean="0"/>
              <a:t>Astrophysical searches for </a:t>
            </a:r>
            <a:r>
              <a:rPr lang="en-US" sz="2800" dirty="0" err="1" smtClean="0"/>
              <a:t>keV</a:t>
            </a:r>
            <a:r>
              <a:rPr lang="en-US" sz="2800" dirty="0" smtClean="0"/>
              <a:t> neutrinos has excluded a large mass region        </a:t>
            </a:r>
            <a:r>
              <a:rPr lang="en-US" dirty="0" smtClean="0"/>
              <a:t>     </a:t>
            </a:r>
          </a:p>
          <a:p>
            <a:pPr lvl="1">
              <a:buNone/>
            </a:pPr>
            <a:endParaRPr lang="en-US" dirty="0" smtClean="0"/>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177</a:t>
            </a:fld>
            <a:endParaRPr lang="en-US"/>
          </a:p>
        </p:txBody>
      </p:sp>
      <p:graphicFrame>
        <p:nvGraphicFramePr>
          <p:cNvPr id="7" name="Object 6"/>
          <p:cNvGraphicFramePr>
            <a:graphicFrameLocks noChangeAspect="1"/>
          </p:cNvGraphicFramePr>
          <p:nvPr/>
        </p:nvGraphicFramePr>
        <p:xfrm>
          <a:off x="4731658" y="1158240"/>
          <a:ext cx="406400" cy="457200"/>
        </p:xfrm>
        <a:graphic>
          <a:graphicData uri="http://schemas.openxmlformats.org/presentationml/2006/ole">
            <p:oleObj spid="_x0000_s2132994" name="Equation" r:id="rId3" imgW="203040" imgH="228600" progId="Equation.DSMT4">
              <p:embed/>
            </p:oleObj>
          </a:graphicData>
        </a:graphic>
      </p:graphicFrame>
      <p:graphicFrame>
        <p:nvGraphicFramePr>
          <p:cNvPr id="1783811" name="Object 3"/>
          <p:cNvGraphicFramePr>
            <a:graphicFrameLocks noChangeAspect="1"/>
          </p:cNvGraphicFramePr>
          <p:nvPr/>
        </p:nvGraphicFramePr>
        <p:xfrm>
          <a:off x="4639733" y="2011680"/>
          <a:ext cx="406400" cy="457200"/>
        </p:xfrm>
        <a:graphic>
          <a:graphicData uri="http://schemas.openxmlformats.org/presentationml/2006/ole">
            <p:oleObj spid="_x0000_s2132995" name="Equation" r:id="rId4" imgW="203040" imgH="228600" progId="Equation.DSMT4">
              <p:embed/>
            </p:oleObj>
          </a:graphicData>
        </a:graphic>
      </p:graphicFrame>
      <p:graphicFrame>
        <p:nvGraphicFramePr>
          <p:cNvPr id="9" name="Object 8"/>
          <p:cNvGraphicFramePr>
            <a:graphicFrameLocks noChangeAspect="1"/>
          </p:cNvGraphicFramePr>
          <p:nvPr/>
        </p:nvGraphicFramePr>
        <p:xfrm>
          <a:off x="2895600" y="2438400"/>
          <a:ext cx="2720340" cy="533400"/>
        </p:xfrm>
        <a:graphic>
          <a:graphicData uri="http://schemas.openxmlformats.org/presentationml/2006/ole">
            <p:oleObj spid="_x0000_s2132996" name="Equation" r:id="rId5" imgW="1295280" imgH="253800" progId="Equation.DSMT4">
              <p:embed/>
            </p:oleObj>
          </a:graphicData>
        </a:graphic>
      </p:graphicFrame>
      <p:graphicFrame>
        <p:nvGraphicFramePr>
          <p:cNvPr id="10" name="Object 9"/>
          <p:cNvGraphicFramePr>
            <a:graphicFrameLocks noChangeAspect="1"/>
          </p:cNvGraphicFramePr>
          <p:nvPr/>
        </p:nvGraphicFramePr>
        <p:xfrm>
          <a:off x="2171700" y="3124200"/>
          <a:ext cx="1549400" cy="457200"/>
        </p:xfrm>
        <a:graphic>
          <a:graphicData uri="http://schemas.openxmlformats.org/presentationml/2006/ole">
            <p:oleObj spid="_x0000_s2132997" name="Equation" r:id="rId6" imgW="774360" imgH="228600" progId="Equation.DSMT4">
              <p:embed/>
            </p:oleObj>
          </a:graphicData>
        </a:graphic>
      </p:graphicFrame>
      <p:graphicFrame>
        <p:nvGraphicFramePr>
          <p:cNvPr id="11" name="Object 10"/>
          <p:cNvGraphicFramePr>
            <a:graphicFrameLocks noChangeAspect="1"/>
          </p:cNvGraphicFramePr>
          <p:nvPr/>
        </p:nvGraphicFramePr>
        <p:xfrm>
          <a:off x="4083579" y="2758440"/>
          <a:ext cx="4374621" cy="1066800"/>
        </p:xfrm>
        <a:graphic>
          <a:graphicData uri="http://schemas.openxmlformats.org/presentationml/2006/ole">
            <p:oleObj spid="_x0000_s2132998" name="Equation" r:id="rId7" imgW="2082600" imgH="507960" progId="Equation.DSMT4">
              <p:embed/>
            </p:oleObj>
          </a:graphicData>
        </a:graphic>
      </p:graphicFrame>
      <p:graphicFrame>
        <p:nvGraphicFramePr>
          <p:cNvPr id="12" name="Object 11"/>
          <p:cNvGraphicFramePr>
            <a:graphicFrameLocks noChangeAspect="1"/>
          </p:cNvGraphicFramePr>
          <p:nvPr/>
        </p:nvGraphicFramePr>
        <p:xfrm>
          <a:off x="5339715" y="3825240"/>
          <a:ext cx="2371725" cy="542925"/>
        </p:xfrm>
        <a:graphic>
          <a:graphicData uri="http://schemas.openxmlformats.org/presentationml/2006/ole">
            <p:oleObj spid="_x0000_s2132999" name="Equation" r:id="rId8" imgW="1054080" imgH="241200" progId="Equation.DSMT4">
              <p:embed/>
            </p:oleObj>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Autofit/>
          </a:bodyPr>
          <a:lstStyle/>
          <a:p>
            <a:r>
              <a:rPr lang="en-US" sz="4000" dirty="0" smtClean="0"/>
              <a:t>Region of exclusion of </a:t>
            </a:r>
            <a:r>
              <a:rPr lang="en-US" sz="4000" dirty="0" err="1" smtClean="0"/>
              <a:t>keV</a:t>
            </a:r>
            <a:r>
              <a:rPr lang="en-US" sz="4000" dirty="0" smtClean="0"/>
              <a:t> sterile neutrinos</a:t>
            </a:r>
            <a:endParaRPr lang="en-US" sz="40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178</a:t>
            </a:fld>
            <a:endParaRPr lang="en-US"/>
          </a:p>
        </p:txBody>
      </p:sp>
      <p:pic>
        <p:nvPicPr>
          <p:cNvPr id="4461570" name="Picture 2" descr="C:\Users\Bing-Lin Young\Documents\A-My Documents\PeopOrganPlac\Organization\China\WHEPS2015\Lectures\Figures\SterileRegion.png"/>
          <p:cNvPicPr>
            <a:picLocks noChangeAspect="1" noChangeArrowheads="1"/>
          </p:cNvPicPr>
          <p:nvPr/>
        </p:nvPicPr>
        <p:blipFill>
          <a:blip r:embed="rId2" cstate="print"/>
          <a:srcRect/>
          <a:stretch>
            <a:fillRect/>
          </a:stretch>
        </p:blipFill>
        <p:spPr bwMode="auto">
          <a:xfrm>
            <a:off x="0" y="1385003"/>
            <a:ext cx="9144000" cy="4939597"/>
          </a:xfrm>
          <a:prstGeom prst="rect">
            <a:avLst/>
          </a:prstGeom>
          <a:no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600" dirty="0" smtClean="0"/>
              <a:t>A possible candidate of 7 </a:t>
            </a:r>
            <a:r>
              <a:rPr lang="en-US" sz="3600" dirty="0" err="1" smtClean="0"/>
              <a:t>KeV</a:t>
            </a:r>
            <a:r>
              <a:rPr lang="en-US" sz="3600" dirty="0" smtClean="0"/>
              <a:t> </a:t>
            </a:r>
            <a:br>
              <a:rPr lang="en-US" sz="3600" dirty="0" smtClean="0"/>
            </a:br>
            <a:r>
              <a:rPr lang="en-US" sz="3600" dirty="0" smtClean="0"/>
              <a:t>sterile neutrino</a:t>
            </a:r>
            <a:endParaRPr lang="en-US" sz="3600" dirty="0"/>
          </a:p>
        </p:txBody>
      </p:sp>
      <p:sp>
        <p:nvSpPr>
          <p:cNvPr id="3" name="Content Placeholder 2"/>
          <p:cNvSpPr>
            <a:spLocks noGrp="1"/>
          </p:cNvSpPr>
          <p:nvPr>
            <p:ph idx="1"/>
          </p:nvPr>
        </p:nvSpPr>
        <p:spPr>
          <a:xfrm>
            <a:off x="228600" y="1295400"/>
            <a:ext cx="8458200" cy="5029200"/>
          </a:xfrm>
        </p:spPr>
        <p:txBody>
          <a:bodyPr/>
          <a:lstStyle/>
          <a:p>
            <a:r>
              <a:rPr lang="en-US" dirty="0" smtClean="0"/>
              <a:t>A previously unknown weak x-ray line at E~3.5 </a:t>
            </a:r>
            <a:r>
              <a:rPr lang="en-US" dirty="0" err="1" smtClean="0"/>
              <a:t>KeV</a:t>
            </a:r>
            <a:r>
              <a:rPr lang="en-US" dirty="0" smtClean="0"/>
              <a:t> has been identified from the Andromeda galaxy and the </a:t>
            </a:r>
            <a:r>
              <a:rPr lang="en-US" dirty="0" err="1" smtClean="0"/>
              <a:t>Perseus</a:t>
            </a:r>
            <a:r>
              <a:rPr lang="en-US" dirty="0" smtClean="0"/>
              <a:t> galaxy cluster which are dominated by DM.  The line has the tendency to become stronger toward the centers of the objects.  The line is absent in deep blank sky. </a:t>
            </a:r>
          </a:p>
          <a:p>
            <a:r>
              <a:rPr lang="en-US" dirty="0" smtClean="0"/>
              <a:t>It is interpreted to come from the decay of a sterile neutrino (2014.2301 &amp; 2014.4119)</a:t>
            </a:r>
          </a:p>
          <a:p>
            <a:endParaRPr lang="en-US" dirty="0" smtClean="0"/>
          </a:p>
          <a:p>
            <a:r>
              <a:rPr lang="en-US" dirty="0" smtClean="0"/>
              <a:t>It gives a very small mixing angle               in          .</a:t>
            </a:r>
          </a:p>
          <a:p>
            <a:r>
              <a:rPr lang="en-US" dirty="0" smtClean="0"/>
              <a:t>More data are needed to firm up the situation.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179</a:t>
            </a:fld>
            <a:endParaRPr lang="en-US"/>
          </a:p>
        </p:txBody>
      </p:sp>
      <p:graphicFrame>
        <p:nvGraphicFramePr>
          <p:cNvPr id="7" name="Object 6"/>
          <p:cNvGraphicFramePr>
            <a:graphicFrameLocks noChangeAspect="1"/>
          </p:cNvGraphicFramePr>
          <p:nvPr/>
        </p:nvGraphicFramePr>
        <p:xfrm>
          <a:off x="2743200" y="4648200"/>
          <a:ext cx="1629834" cy="533400"/>
        </p:xfrm>
        <a:graphic>
          <a:graphicData uri="http://schemas.openxmlformats.org/presentationml/2006/ole">
            <p:oleObj spid="_x0000_s4462594" name="Equation" r:id="rId4" imgW="698400" imgH="228600" progId="Equation.DSMT4">
              <p:embed/>
            </p:oleObj>
          </a:graphicData>
        </a:graphic>
      </p:graphicFrame>
      <p:graphicFrame>
        <p:nvGraphicFramePr>
          <p:cNvPr id="8" name="Object 7"/>
          <p:cNvGraphicFramePr>
            <a:graphicFrameLocks noChangeAspect="1"/>
          </p:cNvGraphicFramePr>
          <p:nvPr/>
        </p:nvGraphicFramePr>
        <p:xfrm>
          <a:off x="3327400" y="2120900"/>
          <a:ext cx="914400" cy="179388"/>
        </p:xfrm>
        <a:graphic>
          <a:graphicData uri="http://schemas.openxmlformats.org/presentationml/2006/ole">
            <p:oleObj spid="_x0000_s4462595" name="Equation" r:id="rId5" imgW="914400" imgH="179640" progId="Equation.DSMT4">
              <p:embed/>
            </p:oleObj>
          </a:graphicData>
        </a:graphic>
      </p:graphicFrame>
      <p:graphicFrame>
        <p:nvGraphicFramePr>
          <p:cNvPr id="9" name="Object 8"/>
          <p:cNvGraphicFramePr>
            <a:graphicFrameLocks noChangeAspect="1"/>
          </p:cNvGraphicFramePr>
          <p:nvPr/>
        </p:nvGraphicFramePr>
        <p:xfrm>
          <a:off x="5715000" y="5181600"/>
          <a:ext cx="1295400" cy="314036"/>
        </p:xfrm>
        <a:graphic>
          <a:graphicData uri="http://schemas.openxmlformats.org/presentationml/2006/ole">
            <p:oleObj spid="_x0000_s4462596" name="Equation" r:id="rId6" imgW="838080" imgH="203040" progId="Equation.DSMT4">
              <p:embed/>
            </p:oleObj>
          </a:graphicData>
        </a:graphic>
      </p:graphicFrame>
      <p:graphicFrame>
        <p:nvGraphicFramePr>
          <p:cNvPr id="10" name="Object 9"/>
          <p:cNvGraphicFramePr>
            <a:graphicFrameLocks noChangeAspect="1"/>
          </p:cNvGraphicFramePr>
          <p:nvPr/>
        </p:nvGraphicFramePr>
        <p:xfrm>
          <a:off x="7518399" y="5181600"/>
          <a:ext cx="896261" cy="330201"/>
        </p:xfrm>
        <a:graphic>
          <a:graphicData uri="http://schemas.openxmlformats.org/presentationml/2006/ole">
            <p:oleObj spid="_x0000_s4462597" name="Equation" r:id="rId7" imgW="482400" imgH="177480" progId="Equation.DSMT4">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idx="1"/>
          </p:nvPr>
        </p:nvSpPr>
        <p:spPr>
          <a:xfrm>
            <a:off x="76200" y="304800"/>
            <a:ext cx="8915400" cy="6553200"/>
          </a:xfrm>
        </p:spPr>
        <p:txBody>
          <a:bodyPr>
            <a:normAutofit lnSpcReduction="10000"/>
          </a:bodyPr>
          <a:lstStyle/>
          <a:p>
            <a:r>
              <a:rPr lang="en-US" dirty="0" smtClean="0">
                <a:latin typeface="Comic Sans MS" pitchFamily="66" charset="0"/>
              </a:rPr>
              <a:t>The very large world of the cosmos: the concordance model  </a:t>
            </a:r>
            <a:r>
              <a:rPr lang="el-GR" dirty="0" smtClean="0">
                <a:latin typeface="Comic Sans MS" pitchFamily="66" charset="0"/>
              </a:rPr>
              <a:t>Λ</a:t>
            </a:r>
            <a:r>
              <a:rPr lang="en-US" dirty="0" smtClean="0">
                <a:latin typeface="Comic Sans MS" pitchFamily="66" charset="0"/>
              </a:rPr>
              <a:t>-CDM, based on a flat geometry, augmented with cold dark matter, distance size ~       cm, deals with all forms of matter and energy which have the gravitational effect.</a:t>
            </a:r>
          </a:p>
          <a:p>
            <a:pPr lvl="1"/>
            <a:r>
              <a:rPr lang="en-US" dirty="0" smtClean="0">
                <a:latin typeface="Comic Sans MS" pitchFamily="66" charset="0"/>
              </a:rPr>
              <a:t>Now a precision science. N-body simulation has been developed into a useful tool to study theoretical ideas.</a:t>
            </a:r>
          </a:p>
          <a:p>
            <a:pPr lvl="1"/>
            <a:r>
              <a:rPr lang="en-US" dirty="0" smtClean="0">
                <a:latin typeface="Comic Sans MS" pitchFamily="66" charset="0"/>
              </a:rPr>
              <a:t>Behavior of its energy and matter components are governed by law of terrestrial physics, including particle physics.</a:t>
            </a:r>
          </a:p>
          <a:p>
            <a:pPr lvl="1"/>
            <a:r>
              <a:rPr lang="en-US" dirty="0" smtClean="0">
                <a:latin typeface="Comic Sans MS" pitchFamily="66" charset="0"/>
              </a:rPr>
              <a:t>The inflationary scenario looks more and more compelling.</a:t>
            </a:r>
          </a:p>
          <a:p>
            <a:pPr lvl="1"/>
            <a:r>
              <a:rPr lang="en-US" dirty="0" smtClean="0">
                <a:latin typeface="Comic Sans MS" pitchFamily="66" charset="0"/>
              </a:rPr>
              <a:t>Calculation tools are by and large classical, except for some conceptual understanding of certain phenomena.</a:t>
            </a:r>
          </a:p>
          <a:p>
            <a:pPr lvl="1"/>
            <a:r>
              <a:rPr lang="en-US" dirty="0" smtClean="0">
                <a:latin typeface="Comic Sans MS" pitchFamily="66" charset="0"/>
              </a:rPr>
              <a:t>The grand challenges: The presence of unknown components of the dark sector – dark matter and dark energy, and nailing down inflation.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graphicFrame>
        <p:nvGraphicFramePr>
          <p:cNvPr id="18" name="Object 17"/>
          <p:cNvGraphicFramePr>
            <a:graphicFrameLocks noChangeAspect="1"/>
          </p:cNvGraphicFramePr>
          <p:nvPr/>
        </p:nvGraphicFramePr>
        <p:xfrm>
          <a:off x="6431280" y="1005840"/>
          <a:ext cx="533400" cy="387927"/>
        </p:xfrm>
        <a:graphic>
          <a:graphicData uri="http://schemas.openxmlformats.org/presentationml/2006/ole">
            <p:oleObj spid="_x0000_s194562" name="Equation" r:id="rId3" imgW="279360" imgH="203040" progId="Equation.DSMT4">
              <p:embed/>
            </p:oleObj>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180</a:t>
            </a:fld>
            <a:endParaRPr lang="en-US"/>
          </a:p>
        </p:txBody>
      </p:sp>
      <p:pic>
        <p:nvPicPr>
          <p:cNvPr id="4463618" name="Picture 2"/>
          <p:cNvPicPr>
            <a:picLocks noChangeAspect="1" noChangeArrowheads="1"/>
          </p:cNvPicPr>
          <p:nvPr/>
        </p:nvPicPr>
        <p:blipFill>
          <a:blip r:embed="rId3" cstate="print"/>
          <a:srcRect/>
          <a:stretch>
            <a:fillRect/>
          </a:stretch>
        </p:blipFill>
        <p:spPr bwMode="auto">
          <a:xfrm>
            <a:off x="457200" y="381000"/>
            <a:ext cx="8229600" cy="5880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600" b="1" dirty="0" smtClean="0"/>
              <a:t>VIII. Searches for DM-WIMPs</a:t>
            </a:r>
            <a:r>
              <a:rPr lang="en-US" b="1" dirty="0" smtClean="0"/>
              <a:t> </a:t>
            </a:r>
            <a:endParaRPr lang="en-US" b="1" dirty="0"/>
          </a:p>
        </p:txBody>
      </p:sp>
      <p:sp>
        <p:nvSpPr>
          <p:cNvPr id="3" name="Content Placeholder 2"/>
          <p:cNvSpPr>
            <a:spLocks noGrp="1"/>
          </p:cNvSpPr>
          <p:nvPr>
            <p:ph idx="1"/>
          </p:nvPr>
        </p:nvSpPr>
        <p:spPr>
          <a:xfrm>
            <a:off x="304800" y="1143000"/>
            <a:ext cx="8382000" cy="5257800"/>
          </a:xfrm>
        </p:spPr>
        <p:txBody>
          <a:bodyPr>
            <a:normAutofit lnSpcReduction="10000"/>
          </a:bodyPr>
          <a:lstStyle/>
          <a:p>
            <a:r>
              <a:rPr lang="en-US" dirty="0" smtClean="0"/>
              <a:t>The majority of the dark matter searches are for WIMPs like SUSY particles </a:t>
            </a:r>
          </a:p>
          <a:p>
            <a:pPr lvl="1">
              <a:buFont typeface="Wingdings" pitchFamily="2" charset="2"/>
              <a:buChar char="§"/>
            </a:pPr>
            <a:r>
              <a:rPr lang="en-US" dirty="0" smtClean="0"/>
              <a:t>Mass: ~10 </a:t>
            </a:r>
            <a:r>
              <a:rPr lang="en-US" dirty="0" err="1" smtClean="0"/>
              <a:t>GeV</a:t>
            </a:r>
            <a:r>
              <a:rPr lang="en-US" dirty="0" smtClean="0"/>
              <a:t> to </a:t>
            </a:r>
            <a:r>
              <a:rPr lang="en-US" dirty="0" err="1" smtClean="0"/>
              <a:t>TeV</a:t>
            </a:r>
            <a:r>
              <a:rPr lang="en-US" dirty="0" smtClean="0"/>
              <a:t>.  </a:t>
            </a:r>
          </a:p>
          <a:p>
            <a:pPr lvl="1">
              <a:buFont typeface="Wingdings" pitchFamily="2" charset="2"/>
              <a:buChar char="§"/>
            </a:pPr>
            <a:r>
              <a:rPr lang="en-US" dirty="0" smtClean="0"/>
              <a:t>Cross section in the weak interaction range ~ </a:t>
            </a:r>
            <a:r>
              <a:rPr lang="en-US" dirty="0" err="1" smtClean="0"/>
              <a:t>pb</a:t>
            </a:r>
            <a:r>
              <a:rPr lang="en-US" dirty="0" smtClean="0"/>
              <a:t>. </a:t>
            </a:r>
          </a:p>
          <a:p>
            <a:r>
              <a:rPr lang="en-US" dirty="0" smtClean="0"/>
              <a:t>This is based on the decoupling calculation given on slide #139</a:t>
            </a:r>
          </a:p>
          <a:p>
            <a:endParaRPr lang="en-US" dirty="0" smtClean="0"/>
          </a:p>
          <a:p>
            <a:endParaRPr lang="en-US" dirty="0" smtClean="0"/>
          </a:p>
          <a:p>
            <a:r>
              <a:rPr lang="en-US" dirty="0" smtClean="0"/>
              <a:t>Given the observational value                  , with          the annihilation cross sect is the order of </a:t>
            </a:r>
            <a:r>
              <a:rPr lang="en-US" dirty="0" err="1" smtClean="0"/>
              <a:t>pb</a:t>
            </a:r>
            <a:r>
              <a:rPr lang="en-US" dirty="0" smtClean="0"/>
              <a:t>. </a:t>
            </a:r>
          </a:p>
          <a:p>
            <a:r>
              <a:rPr lang="en-US" dirty="0" smtClean="0"/>
              <a:t>By crossing, the scattering and pair creation cross sections are also the order of </a:t>
            </a:r>
            <a:r>
              <a:rPr lang="en-US" dirty="0" err="1" smtClean="0"/>
              <a:t>pb</a:t>
            </a:r>
            <a:r>
              <a:rPr lang="en-US" dirty="0" smtClean="0"/>
              <a:t>, all weak interaction cross sections.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181</a:t>
            </a:fld>
            <a:endParaRPr lang="en-US"/>
          </a:p>
        </p:txBody>
      </p:sp>
      <p:graphicFrame>
        <p:nvGraphicFramePr>
          <p:cNvPr id="8" name="Object 7"/>
          <p:cNvGraphicFramePr>
            <a:graphicFrameLocks noChangeAspect="1"/>
          </p:cNvGraphicFramePr>
          <p:nvPr/>
        </p:nvGraphicFramePr>
        <p:xfrm>
          <a:off x="2425700" y="1511300"/>
          <a:ext cx="914400" cy="179388"/>
        </p:xfrm>
        <a:graphic>
          <a:graphicData uri="http://schemas.openxmlformats.org/presentationml/2006/ole">
            <p:oleObj spid="_x0000_s2798594" name="Equation" r:id="rId3" imgW="914400" imgH="179640" progId="Equation.DSMT4">
              <p:embed/>
            </p:oleObj>
          </a:graphicData>
        </a:graphic>
      </p:graphicFrame>
      <p:graphicFrame>
        <p:nvGraphicFramePr>
          <p:cNvPr id="2798596" name="Object 3"/>
          <p:cNvGraphicFramePr>
            <a:graphicFrameLocks noChangeAspect="1"/>
          </p:cNvGraphicFramePr>
          <p:nvPr/>
        </p:nvGraphicFramePr>
        <p:xfrm>
          <a:off x="1066800" y="3505200"/>
          <a:ext cx="6772540" cy="838200"/>
        </p:xfrm>
        <a:graphic>
          <a:graphicData uri="http://schemas.openxmlformats.org/presentationml/2006/ole">
            <p:oleObj spid="_x0000_s2798596" name="Equation" r:id="rId4" imgW="2463480" imgH="304560" progId="Equation.DSMT4">
              <p:embed/>
            </p:oleObj>
          </a:graphicData>
        </a:graphic>
      </p:graphicFrame>
      <p:graphicFrame>
        <p:nvGraphicFramePr>
          <p:cNvPr id="10" name="Object 9"/>
          <p:cNvGraphicFramePr>
            <a:graphicFrameLocks noChangeAspect="1"/>
          </p:cNvGraphicFramePr>
          <p:nvPr/>
        </p:nvGraphicFramePr>
        <p:xfrm>
          <a:off x="5219699" y="4419600"/>
          <a:ext cx="1660357" cy="457200"/>
        </p:xfrm>
        <a:graphic>
          <a:graphicData uri="http://schemas.openxmlformats.org/presentationml/2006/ole">
            <p:oleObj spid="_x0000_s2798597" name="Equation" r:id="rId5" imgW="876240" imgH="241200" progId="Equation.DSMT4">
              <p:embed/>
            </p:oleObj>
          </a:graphicData>
        </a:graphic>
      </p:graphicFrame>
      <p:graphicFrame>
        <p:nvGraphicFramePr>
          <p:cNvPr id="11" name="Object 10"/>
          <p:cNvGraphicFramePr>
            <a:graphicFrameLocks noChangeAspect="1"/>
          </p:cNvGraphicFramePr>
          <p:nvPr/>
        </p:nvGraphicFramePr>
        <p:xfrm>
          <a:off x="7795795" y="4441372"/>
          <a:ext cx="891005" cy="393700"/>
        </p:xfrm>
        <a:graphic>
          <a:graphicData uri="http://schemas.openxmlformats.org/presentationml/2006/ole">
            <p:oleObj spid="_x0000_s2798598" name="Equation" r:id="rId6" imgW="545760" imgH="241200" progId="Equation.DSMT4">
              <p:embed/>
            </p:oleObj>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96112"/>
          </a:xfrm>
        </p:spPr>
        <p:txBody>
          <a:bodyPr>
            <a:normAutofit fontScale="90000"/>
          </a:bodyPr>
          <a:lstStyle/>
          <a:p>
            <a:r>
              <a:rPr lang="en-US" sz="5400" b="1" dirty="0" smtClean="0"/>
              <a:t>Searches for DM-WIMPs</a:t>
            </a:r>
            <a:endParaRPr lang="en-US" dirty="0"/>
          </a:p>
        </p:txBody>
      </p:sp>
      <p:sp>
        <p:nvSpPr>
          <p:cNvPr id="3" name="Content Placeholder 2"/>
          <p:cNvSpPr>
            <a:spLocks noGrp="1"/>
          </p:cNvSpPr>
          <p:nvPr>
            <p:ph idx="1"/>
          </p:nvPr>
        </p:nvSpPr>
        <p:spPr>
          <a:xfrm>
            <a:off x="304800" y="1371600"/>
            <a:ext cx="8458200" cy="4876800"/>
          </a:xfrm>
        </p:spPr>
        <p:txBody>
          <a:bodyPr>
            <a:normAutofit lnSpcReduction="10000"/>
          </a:bodyPr>
          <a:lstStyle/>
          <a:p>
            <a:r>
              <a:rPr lang="en-US" dirty="0" smtClean="0"/>
              <a:t>Search processes have to be carried out in terrestrial experiments, divided into direct and indirect detections in underground labs , or detectors in satellites, underwater, or in ice.</a:t>
            </a:r>
          </a:p>
          <a:p>
            <a:r>
              <a:rPr lang="en-US" dirty="0" smtClean="0"/>
              <a:t> Direct detections are looking for elastic scatterings of WIMPs with a heavy nucleus in underground labs, measuring the DM halo density in the Earth orbit.</a:t>
            </a:r>
          </a:p>
          <a:p>
            <a:r>
              <a:rPr lang="en-US" sz="2600" dirty="0" smtClean="0"/>
              <a:t>Indirect detection are searching for annihilations of WIMPs into ordinary particles to be detected </a:t>
            </a:r>
            <a:r>
              <a:rPr lang="en-US" dirty="0" smtClean="0"/>
              <a:t>in space labs on satellite, in ice, or under water, measuring galactic DM distribution. </a:t>
            </a:r>
            <a:r>
              <a:rPr lang="en-US" sz="2600" dirty="0" smtClean="0"/>
              <a:t>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182</a:t>
            </a:fld>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3600" dirty="0" smtClean="0">
                <a:latin typeface="Comic Sans MS" pitchFamily="66" charset="0"/>
              </a:rPr>
              <a:t>VIII.A  Direct Detections</a:t>
            </a:r>
            <a:br>
              <a:rPr lang="en-US" sz="3600" dirty="0" smtClean="0">
                <a:latin typeface="Comic Sans MS" pitchFamily="66" charset="0"/>
              </a:rPr>
            </a:br>
            <a:r>
              <a:rPr lang="en-US" sz="3600" dirty="0" smtClean="0">
                <a:latin typeface="Comic Sans MS" pitchFamily="66" charset="0"/>
              </a:rPr>
              <a:t>DM-nucleus elastic scattering </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183</a:t>
            </a:fld>
            <a:endParaRPr lang="en-US"/>
          </a:p>
        </p:txBody>
      </p:sp>
      <p:sp>
        <p:nvSpPr>
          <p:cNvPr id="3" name="Content Placeholder 2"/>
          <p:cNvSpPr>
            <a:spLocks noGrp="1"/>
          </p:cNvSpPr>
          <p:nvPr>
            <p:ph sz="quarter" idx="1"/>
          </p:nvPr>
        </p:nvSpPr>
        <p:spPr>
          <a:xfrm>
            <a:off x="76200" y="1447800"/>
            <a:ext cx="8915400" cy="5334000"/>
          </a:xfrm>
        </p:spPr>
        <p:txBody>
          <a:bodyPr>
            <a:normAutofit lnSpcReduction="10000"/>
          </a:bodyPr>
          <a:lstStyle/>
          <a:p>
            <a:r>
              <a:rPr lang="en-US" sz="2400" dirty="0" smtClean="0">
                <a:latin typeface="Comic Sans MS" pitchFamily="66" charset="0"/>
              </a:rPr>
              <a:t>The reaction:                            is a heavy nucleus. </a:t>
            </a:r>
          </a:p>
          <a:p>
            <a:r>
              <a:rPr lang="en-US" sz="2400" dirty="0" smtClean="0">
                <a:latin typeface="Comic Sans MS" pitchFamily="66" charset="0"/>
              </a:rPr>
              <a:t>The detection rate per nuclei:                          ;      WIMP number density,       velocity.</a:t>
            </a:r>
          </a:p>
          <a:p>
            <a:r>
              <a:rPr lang="en-US" sz="2400" dirty="0" smtClean="0">
                <a:latin typeface="Comic Sans MS" pitchFamily="66" charset="0"/>
              </a:rPr>
              <a:t>Detector technologies: detection &amp; discrimination</a:t>
            </a:r>
          </a:p>
          <a:p>
            <a:pPr lvl="1"/>
            <a:r>
              <a:rPr lang="en-US" sz="2200" dirty="0" smtClean="0">
                <a:latin typeface="Comic Sans MS" pitchFamily="66" charset="0"/>
              </a:rPr>
              <a:t>Liquid scintillation PMT-sensitive light detection. </a:t>
            </a:r>
          </a:p>
          <a:p>
            <a:pPr lvl="1"/>
            <a:r>
              <a:rPr lang="en-US" sz="2200" dirty="0" smtClean="0">
                <a:latin typeface="Comic Sans MS" pitchFamily="66" charset="0"/>
              </a:rPr>
              <a:t>Non-PMT cryogenic, phonons and energy deposit.</a:t>
            </a:r>
          </a:p>
          <a:p>
            <a:pPr lvl="1"/>
            <a:r>
              <a:rPr lang="en-US" sz="2200" dirty="0" smtClean="0">
                <a:latin typeface="Comic Sans MS" pitchFamily="66" charset="0"/>
              </a:rPr>
              <a:t>Ionization, etc. </a:t>
            </a:r>
          </a:p>
          <a:p>
            <a:r>
              <a:rPr lang="en-US" sz="2400" dirty="0" smtClean="0">
                <a:latin typeface="Comic Sans MS" pitchFamily="66" charset="0"/>
              </a:rPr>
              <a:t>Low detection rate due to low cross sections and galactic low WIMPs density, experiments are in deep underground to suppress cosmic ray background.  Cryogenic detector at extremely low temperature to suppress thermal backgrounds in order to detect tiny energy deposition.</a:t>
            </a:r>
          </a:p>
          <a:p>
            <a:r>
              <a:rPr lang="en-US" sz="2400" dirty="0" smtClean="0">
                <a:latin typeface="Comic Sans MS" pitchFamily="66" charset="0"/>
              </a:rPr>
              <a:t>A number of experiments completed, ongoing, or in construction.   </a:t>
            </a:r>
          </a:p>
          <a:p>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4826000" y="1828800"/>
          <a:ext cx="2300288" cy="479425"/>
        </p:xfrm>
        <a:graphic>
          <a:graphicData uri="http://schemas.openxmlformats.org/presentationml/2006/ole">
            <p:oleObj spid="_x0000_s40962" name="Equation" r:id="rId3" imgW="1155600" imgH="241200" progId="Equation.DSMT4">
              <p:embed/>
            </p:oleObj>
          </a:graphicData>
        </a:graphic>
      </p:graphicFrame>
      <p:graphicFrame>
        <p:nvGraphicFramePr>
          <p:cNvPr id="8" name="Object 7"/>
          <p:cNvGraphicFramePr>
            <a:graphicFrameLocks noChangeAspect="1"/>
          </p:cNvGraphicFramePr>
          <p:nvPr/>
        </p:nvGraphicFramePr>
        <p:xfrm>
          <a:off x="2463800" y="1524000"/>
          <a:ext cx="1955800" cy="353458"/>
        </p:xfrm>
        <a:graphic>
          <a:graphicData uri="http://schemas.openxmlformats.org/presentationml/2006/ole">
            <p:oleObj spid="_x0000_s40963" name="Equation" r:id="rId4" imgW="1054080" imgH="190440" progId="Equation.3">
              <p:embed/>
            </p:oleObj>
          </a:graphicData>
        </a:graphic>
      </p:graphicFrame>
      <p:graphicFrame>
        <p:nvGraphicFramePr>
          <p:cNvPr id="9" name="Object 8"/>
          <p:cNvGraphicFramePr>
            <a:graphicFrameLocks noChangeAspect="1"/>
          </p:cNvGraphicFramePr>
          <p:nvPr/>
        </p:nvGraphicFramePr>
        <p:xfrm>
          <a:off x="4572000" y="1524000"/>
          <a:ext cx="330200" cy="306614"/>
        </p:xfrm>
        <a:graphic>
          <a:graphicData uri="http://schemas.openxmlformats.org/presentationml/2006/ole">
            <p:oleObj spid="_x0000_s40964" name="Equation" r:id="rId5" imgW="177480" imgH="164880" progId="Equation.3">
              <p:embed/>
            </p:oleObj>
          </a:graphicData>
        </a:graphic>
      </p:graphicFrame>
      <p:graphicFrame>
        <p:nvGraphicFramePr>
          <p:cNvPr id="11" name="Object 10"/>
          <p:cNvGraphicFramePr>
            <a:graphicFrameLocks noChangeAspect="1"/>
          </p:cNvGraphicFramePr>
          <p:nvPr/>
        </p:nvGraphicFramePr>
        <p:xfrm>
          <a:off x="7305425" y="1828800"/>
          <a:ext cx="390775" cy="494982"/>
        </p:xfrm>
        <a:graphic>
          <a:graphicData uri="http://schemas.openxmlformats.org/presentationml/2006/ole">
            <p:oleObj spid="_x0000_s40966" name="Equation" r:id="rId6" imgW="190440" imgH="241200" progId="Equation.DSMT4">
              <p:embed/>
            </p:oleObj>
          </a:graphicData>
        </a:graphic>
      </p:graphicFrame>
      <p:graphicFrame>
        <p:nvGraphicFramePr>
          <p:cNvPr id="12" name="Object 11"/>
          <p:cNvGraphicFramePr>
            <a:graphicFrameLocks noChangeAspect="1"/>
          </p:cNvGraphicFramePr>
          <p:nvPr/>
        </p:nvGraphicFramePr>
        <p:xfrm>
          <a:off x="2971800" y="2149929"/>
          <a:ext cx="381000" cy="517071"/>
        </p:xfrm>
        <a:graphic>
          <a:graphicData uri="http://schemas.openxmlformats.org/presentationml/2006/ole">
            <p:oleObj spid="_x0000_s40967" name="Equation" r:id="rId7" imgW="177480" imgH="241200" progId="Equation.DSMT4">
              <p:embed/>
            </p:oleObj>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762"/>
          </a:xfrm>
        </p:spPr>
        <p:txBody>
          <a:bodyPr>
            <a:noAutofit/>
          </a:bodyPr>
          <a:lstStyle/>
          <a:p>
            <a:r>
              <a:rPr lang="en-US" sz="3600" dirty="0" smtClean="0">
                <a:latin typeface="Comic Sans MS" pitchFamily="66" charset="0"/>
              </a:rPr>
              <a:t>More on basic principle of </a:t>
            </a:r>
            <a:br>
              <a:rPr lang="en-US" sz="3600" dirty="0" smtClean="0">
                <a:latin typeface="Comic Sans MS" pitchFamily="66" charset="0"/>
              </a:rPr>
            </a:br>
            <a:r>
              <a:rPr lang="en-US" sz="3600" dirty="0" smtClean="0">
                <a:latin typeface="Comic Sans MS" pitchFamily="66" charset="0"/>
              </a:rPr>
              <a:t>direct detection</a:t>
            </a:r>
            <a:endParaRPr lang="en-US" sz="3600" dirty="0">
              <a:latin typeface="Comic Sans MS" pitchFamily="66" charset="0"/>
            </a:endParaRPr>
          </a:p>
        </p:txBody>
      </p:sp>
      <p:sp>
        <p:nvSpPr>
          <p:cNvPr id="3" name="Content Placeholder 2"/>
          <p:cNvSpPr>
            <a:spLocks noGrp="1"/>
          </p:cNvSpPr>
          <p:nvPr>
            <p:ph idx="1"/>
          </p:nvPr>
        </p:nvSpPr>
        <p:spPr>
          <a:xfrm>
            <a:off x="228600" y="1219200"/>
            <a:ext cx="8686800" cy="5181600"/>
          </a:xfrm>
        </p:spPr>
        <p:txBody>
          <a:bodyPr>
            <a:normAutofit/>
          </a:bodyPr>
          <a:lstStyle/>
          <a:p>
            <a:r>
              <a:rPr lang="en-US" sz="2600" dirty="0" smtClean="0">
                <a:latin typeface="Comic Sans MS" pitchFamily="66" charset="0"/>
              </a:rPr>
              <a:t>Elastic scatter of DM produces a recoil of the target nucleus. </a:t>
            </a:r>
          </a:p>
          <a:p>
            <a:r>
              <a:rPr lang="en-US" sz="2600" dirty="0" smtClean="0">
                <a:latin typeface="Comic Sans MS" pitchFamily="66" charset="0"/>
              </a:rPr>
              <a:t>Earth motion with respect to the galactic system induces a typical asymmetry signature in the direction of the recoil spectrum, resulting in an annual modulation, Details of the modulation depend on the DM halo model.  This is the technique used by the DAMA and </a:t>
            </a:r>
            <a:r>
              <a:rPr lang="en-US" sz="2600" dirty="0" err="1" smtClean="0">
                <a:latin typeface="Comic Sans MS" pitchFamily="66" charset="0"/>
              </a:rPr>
              <a:t>CoGeNT</a:t>
            </a:r>
            <a:r>
              <a:rPr lang="en-US" sz="2600" dirty="0" smtClean="0">
                <a:latin typeface="Comic Sans MS" pitchFamily="66" charset="0"/>
              </a:rPr>
              <a:t> collaborations.  </a:t>
            </a:r>
          </a:p>
          <a:p>
            <a:r>
              <a:rPr lang="en-US" sz="2600" dirty="0" smtClean="0">
                <a:latin typeface="Comic Sans MS" pitchFamily="66" charset="0"/>
              </a:rPr>
              <a:t>Many other experiments rely on detecting energy deposition of the target nucleus when scattered by a DM particle, requiring sophisticated background rejection.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184</a:t>
            </a:fld>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252728"/>
          </a:xfrm>
        </p:spPr>
        <p:txBody>
          <a:bodyPr>
            <a:normAutofit/>
          </a:bodyPr>
          <a:lstStyle/>
          <a:p>
            <a:r>
              <a:rPr lang="en-US" sz="3600" dirty="0" smtClean="0">
                <a:latin typeface="Comic Sans MS" pitchFamily="66" charset="0"/>
              </a:rPr>
              <a:t>Cartoon on Terrestrial lab setting for </a:t>
            </a:r>
            <a:br>
              <a:rPr lang="en-US" sz="3600" dirty="0" smtClean="0">
                <a:latin typeface="Comic Sans MS" pitchFamily="66" charset="0"/>
              </a:rPr>
            </a:br>
            <a:r>
              <a:rPr lang="en-US" sz="3600" dirty="0" smtClean="0">
                <a:latin typeface="Comic Sans MS" pitchFamily="66" charset="0"/>
              </a:rPr>
              <a:t>cosmic detections-</a:t>
            </a:r>
            <a:r>
              <a:rPr lang="en-US" sz="3600" dirty="0" smtClean="0">
                <a:solidFill>
                  <a:srgbClr val="FF0000"/>
                </a:solidFill>
                <a:latin typeface="Comic Sans MS" pitchFamily="66" charset="0"/>
              </a:rPr>
              <a:t>annual modulation </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185</a:t>
            </a:fld>
            <a:endParaRPr lang="en-US"/>
          </a:p>
        </p:txBody>
      </p:sp>
      <p:sp>
        <p:nvSpPr>
          <p:cNvPr id="3" name="Content Placeholder 2"/>
          <p:cNvSpPr>
            <a:spLocks noGrp="1"/>
          </p:cNvSpPr>
          <p:nvPr>
            <p:ph sz="quarter" idx="1"/>
          </p:nvPr>
        </p:nvSpPr>
        <p:spPr>
          <a:xfrm>
            <a:off x="5791200" y="2057400"/>
            <a:ext cx="3352800" cy="3276600"/>
          </a:xfrm>
        </p:spPr>
        <p:txBody>
          <a:bodyPr>
            <a:normAutofit/>
          </a:bodyPr>
          <a:lstStyle/>
          <a:p>
            <a:r>
              <a:rPr lang="en-US" sz="2400" dirty="0" smtClean="0">
                <a:latin typeface="Comic Sans MS" pitchFamily="66" charset="0"/>
              </a:rPr>
              <a:t>Maxwell velocity distribution for WIMPs in galaxy.</a:t>
            </a:r>
          </a:p>
          <a:p>
            <a:r>
              <a:rPr lang="en-US" sz="2400" dirty="0" smtClean="0">
                <a:latin typeface="Comic Sans MS" pitchFamily="66" charset="0"/>
              </a:rPr>
              <a:t>Solar system moves in galaxy ~ 232 km/s.</a:t>
            </a:r>
          </a:p>
          <a:p>
            <a:r>
              <a:rPr lang="en-US" sz="2400" dirty="0" smtClean="0">
                <a:latin typeface="Comic Sans MS" pitchFamily="66" charset="0"/>
              </a:rPr>
              <a:t>Earth moves in  orbit~30 km/s </a:t>
            </a:r>
          </a:p>
          <a:p>
            <a:pPr>
              <a:buNone/>
            </a:pPr>
            <a:endParaRPr lang="en-US" sz="2000" dirty="0">
              <a:latin typeface="Comic Sans MS" pitchFamily="66" charset="0"/>
            </a:endParaRPr>
          </a:p>
        </p:txBody>
      </p:sp>
      <p:pic>
        <p:nvPicPr>
          <p:cNvPr id="44034" name="Picture 2" descr="C:\Users\Bing-Lin Young\Documents\A-My Documents\Research\Cosmology\DarkMatter\MyTalk\Talk[Draft]\Fig[Draft]\DAMA[1].png"/>
          <p:cNvPicPr>
            <a:picLocks noChangeAspect="1" noChangeArrowheads="1"/>
          </p:cNvPicPr>
          <p:nvPr/>
        </p:nvPicPr>
        <p:blipFill>
          <a:blip r:embed="rId3" cstate="print"/>
          <a:srcRect/>
          <a:stretch>
            <a:fillRect/>
          </a:stretch>
        </p:blipFill>
        <p:spPr bwMode="auto">
          <a:xfrm>
            <a:off x="152400" y="2057400"/>
            <a:ext cx="5623560" cy="3124200"/>
          </a:xfrm>
          <a:prstGeom prst="rect">
            <a:avLst/>
          </a:prstGeom>
          <a:noFill/>
        </p:spPr>
      </p:pic>
      <p:sp>
        <p:nvSpPr>
          <p:cNvPr id="8" name="Rounded Rectangle 7"/>
          <p:cNvSpPr/>
          <p:nvPr/>
        </p:nvSpPr>
        <p:spPr>
          <a:xfrm>
            <a:off x="152400" y="5410200"/>
            <a:ext cx="3657600" cy="533400"/>
          </a:xfrm>
          <a:prstGeom prst="roundRect">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Relative velocity produces </a:t>
            </a:r>
          </a:p>
          <a:p>
            <a:pPr algn="ctr"/>
            <a:r>
              <a:rPr lang="en-US" b="1" dirty="0" smtClean="0">
                <a:solidFill>
                  <a:schemeClr val="tx1"/>
                </a:solidFill>
              </a:rPr>
              <a:t>an annual modulation</a:t>
            </a:r>
            <a:endParaRPr lang="en-US" b="1" dirty="0">
              <a:solidFill>
                <a:schemeClr val="tx1"/>
              </a:solidFill>
            </a:endParaRPr>
          </a:p>
        </p:txBody>
      </p:sp>
      <p:sp>
        <p:nvSpPr>
          <p:cNvPr id="10" name="Up Arrow Callout 9"/>
          <p:cNvSpPr/>
          <p:nvPr/>
        </p:nvSpPr>
        <p:spPr>
          <a:xfrm>
            <a:off x="4572000" y="3886200"/>
            <a:ext cx="914400"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Slower</a:t>
            </a:r>
            <a:endParaRPr lang="en-US" b="1" dirty="0"/>
          </a:p>
        </p:txBody>
      </p:sp>
      <p:sp>
        <p:nvSpPr>
          <p:cNvPr id="11" name="Down Arrow Callout 10"/>
          <p:cNvSpPr/>
          <p:nvPr/>
        </p:nvSpPr>
        <p:spPr>
          <a:xfrm>
            <a:off x="533400" y="2362200"/>
            <a:ext cx="914400" cy="533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Faster</a:t>
            </a:r>
            <a:endParaRPr lang="en-US" b="1" dirty="0"/>
          </a:p>
        </p:txBody>
      </p:sp>
      <p:graphicFrame>
        <p:nvGraphicFramePr>
          <p:cNvPr id="12" name="Object 11"/>
          <p:cNvGraphicFramePr>
            <a:graphicFrameLocks noChangeAspect="1"/>
          </p:cNvGraphicFramePr>
          <p:nvPr/>
        </p:nvGraphicFramePr>
        <p:xfrm>
          <a:off x="4419600" y="5334000"/>
          <a:ext cx="4557487" cy="609600"/>
        </p:xfrm>
        <a:graphic>
          <a:graphicData uri="http://schemas.openxmlformats.org/presentationml/2006/ole">
            <p:oleObj spid="_x0000_s538625" name="Equation" r:id="rId4" imgW="1993680" imgH="266400" progId="Equation.3">
              <p:embed/>
            </p:oleObj>
          </a:graphicData>
        </a:graphic>
      </p:graphicFrame>
      <p:graphicFrame>
        <p:nvGraphicFramePr>
          <p:cNvPr id="13" name="Object 12"/>
          <p:cNvGraphicFramePr>
            <a:graphicFrameLocks noChangeAspect="1"/>
          </p:cNvGraphicFramePr>
          <p:nvPr/>
        </p:nvGraphicFramePr>
        <p:xfrm>
          <a:off x="4495800" y="5943600"/>
          <a:ext cx="1348740" cy="457200"/>
        </p:xfrm>
        <a:graphic>
          <a:graphicData uri="http://schemas.openxmlformats.org/presentationml/2006/ole">
            <p:oleObj spid="_x0000_s538626" name="Equation" r:id="rId5" imgW="749160" imgH="253800" progId="Equation.DSMT4">
              <p:embed/>
            </p:oleObj>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252728"/>
          </a:xfrm>
        </p:spPr>
        <p:txBody>
          <a:bodyPr>
            <a:normAutofit/>
          </a:bodyPr>
          <a:lstStyle/>
          <a:p>
            <a:r>
              <a:rPr lang="en-US" sz="3600" dirty="0" smtClean="0">
                <a:latin typeface="Comic Sans MS" pitchFamily="66" charset="0"/>
              </a:rPr>
              <a:t>Cartoon on Terrestrial lab setting for </a:t>
            </a:r>
            <a:br>
              <a:rPr lang="en-US" sz="3600" dirty="0" smtClean="0">
                <a:latin typeface="Comic Sans MS" pitchFamily="66" charset="0"/>
              </a:rPr>
            </a:br>
            <a:r>
              <a:rPr lang="en-US" sz="3600" dirty="0" smtClean="0">
                <a:latin typeface="Comic Sans MS" pitchFamily="66" charset="0"/>
              </a:rPr>
              <a:t>cosmic detections-</a:t>
            </a:r>
            <a:r>
              <a:rPr lang="en-US" sz="3600" dirty="0" smtClean="0">
                <a:solidFill>
                  <a:srgbClr val="FF0000"/>
                </a:solidFill>
                <a:latin typeface="Comic Sans MS" pitchFamily="66" charset="0"/>
              </a:rPr>
              <a:t>annual modulation </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186</a:t>
            </a:fld>
            <a:endParaRPr lang="en-US"/>
          </a:p>
        </p:txBody>
      </p:sp>
      <p:sp>
        <p:nvSpPr>
          <p:cNvPr id="3" name="Content Placeholder 2"/>
          <p:cNvSpPr>
            <a:spLocks noGrp="1"/>
          </p:cNvSpPr>
          <p:nvPr>
            <p:ph sz="quarter" idx="1"/>
          </p:nvPr>
        </p:nvSpPr>
        <p:spPr>
          <a:xfrm>
            <a:off x="5791200" y="1828800"/>
            <a:ext cx="3352800" cy="3505200"/>
          </a:xfrm>
        </p:spPr>
        <p:txBody>
          <a:bodyPr>
            <a:normAutofit/>
          </a:bodyPr>
          <a:lstStyle/>
          <a:p>
            <a:r>
              <a:rPr lang="en-US" sz="2400" dirty="0" smtClean="0">
                <a:latin typeface="Comic Sans MS" pitchFamily="66" charset="0"/>
              </a:rPr>
              <a:t>Maxwell velocity distribution for WIMPs in galaxy.</a:t>
            </a:r>
          </a:p>
          <a:p>
            <a:r>
              <a:rPr lang="en-US" sz="2400" dirty="0" smtClean="0">
                <a:latin typeface="Comic Sans MS" pitchFamily="66" charset="0"/>
              </a:rPr>
              <a:t>Solar system moves in galaxy ~ 232 km/s.</a:t>
            </a:r>
          </a:p>
          <a:p>
            <a:r>
              <a:rPr lang="en-US" sz="2400" dirty="0" smtClean="0">
                <a:latin typeface="Comic Sans MS" pitchFamily="66" charset="0"/>
              </a:rPr>
              <a:t>Earth moves in  orbit~30 km/s </a:t>
            </a:r>
          </a:p>
          <a:p>
            <a:pPr>
              <a:buNone/>
            </a:pPr>
            <a:endParaRPr lang="en-US" sz="2000" dirty="0">
              <a:latin typeface="Comic Sans MS" pitchFamily="66" charset="0"/>
            </a:endParaRPr>
          </a:p>
        </p:txBody>
      </p:sp>
      <p:sp>
        <p:nvSpPr>
          <p:cNvPr id="8" name="Rounded Rectangle 7"/>
          <p:cNvSpPr/>
          <p:nvPr/>
        </p:nvSpPr>
        <p:spPr>
          <a:xfrm>
            <a:off x="152400" y="5410200"/>
            <a:ext cx="3657600" cy="533400"/>
          </a:xfrm>
          <a:prstGeom prst="roundRect">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Relative velocity produces </a:t>
            </a:r>
          </a:p>
          <a:p>
            <a:pPr algn="ctr"/>
            <a:r>
              <a:rPr lang="en-US" b="1" dirty="0" smtClean="0">
                <a:solidFill>
                  <a:schemeClr val="tx1"/>
                </a:solidFill>
              </a:rPr>
              <a:t>an annual modulation</a:t>
            </a:r>
            <a:endParaRPr lang="en-US" b="1" dirty="0">
              <a:solidFill>
                <a:schemeClr val="tx1"/>
              </a:solidFill>
            </a:endParaRPr>
          </a:p>
        </p:txBody>
      </p:sp>
      <p:sp>
        <p:nvSpPr>
          <p:cNvPr id="10" name="Up Arrow Callout 9"/>
          <p:cNvSpPr/>
          <p:nvPr/>
        </p:nvSpPr>
        <p:spPr>
          <a:xfrm>
            <a:off x="9448800" y="5867400"/>
            <a:ext cx="914400"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Slower</a:t>
            </a:r>
            <a:endParaRPr lang="en-US" b="1" dirty="0"/>
          </a:p>
        </p:txBody>
      </p:sp>
      <p:sp>
        <p:nvSpPr>
          <p:cNvPr id="11" name="Down Arrow Callout 10"/>
          <p:cNvSpPr/>
          <p:nvPr/>
        </p:nvSpPr>
        <p:spPr>
          <a:xfrm>
            <a:off x="-1600200" y="1600200"/>
            <a:ext cx="914400" cy="685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Faster</a:t>
            </a:r>
          </a:p>
          <a:p>
            <a:pPr algn="ctr"/>
            <a:r>
              <a:rPr lang="en-US" b="1" dirty="0" smtClean="0"/>
              <a:t>In June</a:t>
            </a:r>
          </a:p>
        </p:txBody>
      </p:sp>
      <p:graphicFrame>
        <p:nvGraphicFramePr>
          <p:cNvPr id="12" name="Object 11"/>
          <p:cNvGraphicFramePr>
            <a:graphicFrameLocks noChangeAspect="1"/>
          </p:cNvGraphicFramePr>
          <p:nvPr/>
        </p:nvGraphicFramePr>
        <p:xfrm>
          <a:off x="4419600" y="5334000"/>
          <a:ext cx="4557487" cy="609600"/>
        </p:xfrm>
        <a:graphic>
          <a:graphicData uri="http://schemas.openxmlformats.org/presentationml/2006/ole">
            <p:oleObj spid="_x0000_s4649986" name="Equation" r:id="rId3" imgW="1993680" imgH="266400" progId="Equation.3">
              <p:embed/>
            </p:oleObj>
          </a:graphicData>
        </a:graphic>
      </p:graphicFrame>
      <p:graphicFrame>
        <p:nvGraphicFramePr>
          <p:cNvPr id="13" name="Object 12"/>
          <p:cNvGraphicFramePr>
            <a:graphicFrameLocks noChangeAspect="1"/>
          </p:cNvGraphicFramePr>
          <p:nvPr/>
        </p:nvGraphicFramePr>
        <p:xfrm>
          <a:off x="4495800" y="5943600"/>
          <a:ext cx="1348740" cy="457200"/>
        </p:xfrm>
        <a:graphic>
          <a:graphicData uri="http://schemas.openxmlformats.org/presentationml/2006/ole">
            <p:oleObj spid="_x0000_s4649987" name="Equation" r:id="rId4" imgW="749160" imgH="253800" progId="Equation.DSMT4">
              <p:embed/>
            </p:oleObj>
          </a:graphicData>
        </a:graphic>
      </p:graphicFrame>
      <p:pic>
        <p:nvPicPr>
          <p:cNvPr id="14" name="Picture 2" descr="C:\Users\Bing-Lin Young\Documents\A-My Documents\PeopOrganPlac\Organization\China\WHEPS2015\Lectures\Figures\SunInDM[1].png"/>
          <p:cNvPicPr>
            <a:picLocks noChangeAspect="1" noChangeArrowheads="1"/>
          </p:cNvPicPr>
          <p:nvPr/>
        </p:nvPicPr>
        <p:blipFill>
          <a:blip r:embed="rId5" cstate="print"/>
          <a:srcRect/>
          <a:stretch>
            <a:fillRect/>
          </a:stretch>
        </p:blipFill>
        <p:spPr bwMode="auto">
          <a:xfrm>
            <a:off x="624417" y="1676400"/>
            <a:ext cx="4709583" cy="3532187"/>
          </a:xfrm>
          <a:prstGeom prst="rect">
            <a:avLst/>
          </a:prstGeom>
          <a:noFill/>
        </p:spPr>
      </p:pic>
      <p:sp>
        <p:nvSpPr>
          <p:cNvPr id="15" name="Rounded Rectangle 14"/>
          <p:cNvSpPr/>
          <p:nvPr/>
        </p:nvSpPr>
        <p:spPr>
          <a:xfrm>
            <a:off x="76200" y="16002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r>
              <a:rPr lang="en-US" dirty="0" smtClean="0"/>
              <a:t>Faster</a:t>
            </a:r>
          </a:p>
          <a:p>
            <a:pPr algn="ctr"/>
            <a:r>
              <a:rPr lang="en-US" dirty="0" smtClean="0"/>
              <a:t>In June</a:t>
            </a:r>
          </a:p>
          <a:p>
            <a:pPr algn="ctr"/>
            <a:endParaRPr lang="en-US" dirty="0" smtClean="0"/>
          </a:p>
          <a:p>
            <a:pPr algn="ctr"/>
            <a:endParaRPr lang="en-US" dirty="0"/>
          </a:p>
        </p:txBody>
      </p:sp>
      <p:cxnSp>
        <p:nvCxnSpPr>
          <p:cNvPr id="17" name="Straight Arrow Connector 16"/>
          <p:cNvCxnSpPr/>
          <p:nvPr/>
        </p:nvCxnSpPr>
        <p:spPr>
          <a:xfrm>
            <a:off x="1143000" y="1981200"/>
            <a:ext cx="1371600" cy="457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572000" y="4038600"/>
            <a:ext cx="106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Slower</a:t>
            </a:r>
          </a:p>
          <a:p>
            <a:pPr algn="ctr"/>
            <a:r>
              <a:rPr lang="en-US" dirty="0" smtClean="0"/>
              <a:t>In Dec</a:t>
            </a:r>
          </a:p>
        </p:txBody>
      </p:sp>
      <p:cxnSp>
        <p:nvCxnSpPr>
          <p:cNvPr id="21" name="Straight Arrow Connector 20"/>
          <p:cNvCxnSpPr/>
          <p:nvPr/>
        </p:nvCxnSpPr>
        <p:spPr>
          <a:xfrm flipH="1">
            <a:off x="3581400" y="4419600"/>
            <a:ext cx="990600"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fontScale="90000"/>
          </a:bodyPr>
          <a:lstStyle/>
          <a:p>
            <a:pPr algn="ctr"/>
            <a:r>
              <a:rPr lang="en-US" sz="3600" dirty="0" smtClean="0">
                <a:latin typeface="Comic Sans MS" pitchFamily="66" charset="0"/>
              </a:rPr>
              <a:t>Cartoon of direct detection of DM-</a:t>
            </a:r>
            <a:br>
              <a:rPr lang="en-US" sz="3600" dirty="0" smtClean="0">
                <a:latin typeface="Comic Sans MS" pitchFamily="66" charset="0"/>
              </a:rPr>
            </a:br>
            <a:r>
              <a:rPr lang="en-US" sz="3600" dirty="0" smtClean="0">
                <a:solidFill>
                  <a:srgbClr val="FF0000"/>
                </a:solidFill>
                <a:latin typeface="Comic Sans MS" pitchFamily="66" charset="0"/>
              </a:rPr>
              <a:t>energy deposition</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187</a:t>
            </a:fld>
            <a:endParaRPr lang="en-US" dirty="0"/>
          </a:p>
        </p:txBody>
      </p:sp>
      <p:graphicFrame>
        <p:nvGraphicFramePr>
          <p:cNvPr id="14" name="Content Placeholder 13"/>
          <p:cNvGraphicFramePr>
            <a:graphicFrameLocks noChangeAspect="1"/>
          </p:cNvGraphicFramePr>
          <p:nvPr>
            <p:ph sz="quarter" idx="1"/>
          </p:nvPr>
        </p:nvGraphicFramePr>
        <p:xfrm>
          <a:off x="7142163" y="3657600"/>
          <a:ext cx="246062" cy="322263"/>
        </p:xfrm>
        <a:graphic>
          <a:graphicData uri="http://schemas.openxmlformats.org/presentationml/2006/ole">
            <p:oleObj spid="_x0000_s41988" name="Equation" r:id="rId3" imgW="164880" imgH="215640" progId="Equation.3">
              <p:embed/>
            </p:oleObj>
          </a:graphicData>
        </a:graphic>
      </p:graphicFrame>
      <p:pic>
        <p:nvPicPr>
          <p:cNvPr id="41986" name="Picture 2" descr="C:\Users\Bing-Lin Young\Documents\A-My Documents\Research\Cosmology\DarkMatter\MyTalk\Talk[Draft]\Fig[Draft]\WIMPNucleusScatt.png"/>
          <p:cNvPicPr>
            <a:picLocks noChangeAspect="1" noChangeArrowheads="1"/>
          </p:cNvPicPr>
          <p:nvPr/>
        </p:nvPicPr>
        <p:blipFill>
          <a:blip r:embed="rId4" cstate="print"/>
          <a:srcRect/>
          <a:stretch>
            <a:fillRect/>
          </a:stretch>
        </p:blipFill>
        <p:spPr bwMode="auto">
          <a:xfrm>
            <a:off x="488950" y="1547926"/>
            <a:ext cx="3702050" cy="3633674"/>
          </a:xfrm>
          <a:prstGeom prst="rect">
            <a:avLst/>
          </a:prstGeom>
          <a:noFill/>
        </p:spPr>
      </p:pic>
      <p:pic>
        <p:nvPicPr>
          <p:cNvPr id="41987" name="Picture 3" descr="C:\Users\Bing-Lin Young\Documents\A-My Documents\Research\Cosmology\DarkMatter\MyTalk\Talk[Draft]\Fig[Draft]\WIMPScatt[d].png"/>
          <p:cNvPicPr>
            <a:picLocks noChangeAspect="1" noChangeArrowheads="1"/>
          </p:cNvPicPr>
          <p:nvPr/>
        </p:nvPicPr>
        <p:blipFill>
          <a:blip r:embed="rId5" cstate="print"/>
          <a:srcRect/>
          <a:stretch>
            <a:fillRect/>
          </a:stretch>
        </p:blipFill>
        <p:spPr bwMode="auto">
          <a:xfrm>
            <a:off x="4800601" y="1169744"/>
            <a:ext cx="3429000" cy="2857743"/>
          </a:xfrm>
          <a:prstGeom prst="rect">
            <a:avLst/>
          </a:prstGeom>
          <a:noFill/>
        </p:spPr>
      </p:pic>
      <p:cxnSp>
        <p:nvCxnSpPr>
          <p:cNvPr id="10" name="Straight Connector 9"/>
          <p:cNvCxnSpPr/>
          <p:nvPr/>
        </p:nvCxnSpPr>
        <p:spPr>
          <a:xfrm>
            <a:off x="6248400" y="2743200"/>
            <a:ext cx="11430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5918267">
            <a:off x="5996103" y="2729715"/>
            <a:ext cx="1249527" cy="133440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Connector 15"/>
          <p:cNvCxnSpPr/>
          <p:nvPr/>
        </p:nvCxnSpPr>
        <p:spPr>
          <a:xfrm rot="16200000" flipH="1">
            <a:off x="5867400" y="3505200"/>
            <a:ext cx="1143002" cy="22860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nvGraphicFramePr>
        <p:xfrm>
          <a:off x="4876800" y="1456872"/>
          <a:ext cx="330200" cy="448128"/>
        </p:xfrm>
        <a:graphic>
          <a:graphicData uri="http://schemas.openxmlformats.org/presentationml/2006/ole">
            <p:oleObj spid="_x0000_s41989" name="Equation" r:id="rId6" imgW="177480" imgH="241200" progId="Equation.3">
              <p:embed/>
            </p:oleObj>
          </a:graphicData>
        </a:graphic>
      </p:graphicFrame>
      <p:graphicFrame>
        <p:nvGraphicFramePr>
          <p:cNvPr id="23" name="Object 22"/>
          <p:cNvGraphicFramePr>
            <a:graphicFrameLocks noChangeAspect="1"/>
          </p:cNvGraphicFramePr>
          <p:nvPr/>
        </p:nvGraphicFramePr>
        <p:xfrm>
          <a:off x="6172200" y="3962400"/>
          <a:ext cx="336176" cy="381000"/>
        </p:xfrm>
        <a:graphic>
          <a:graphicData uri="http://schemas.openxmlformats.org/presentationml/2006/ole">
            <p:oleObj spid="_x0000_s41991" name="Equation" r:id="rId7" imgW="190440" imgH="215640" progId="Equation.3">
              <p:embed/>
            </p:oleObj>
          </a:graphicData>
        </a:graphic>
      </p:graphicFrame>
      <p:graphicFrame>
        <p:nvGraphicFramePr>
          <p:cNvPr id="24" name="Object 23"/>
          <p:cNvGraphicFramePr>
            <a:graphicFrameLocks noChangeAspect="1"/>
          </p:cNvGraphicFramePr>
          <p:nvPr/>
        </p:nvGraphicFramePr>
        <p:xfrm>
          <a:off x="4483100" y="3321050"/>
          <a:ext cx="177800" cy="215900"/>
        </p:xfrm>
        <a:graphic>
          <a:graphicData uri="http://schemas.openxmlformats.org/presentationml/2006/ole">
            <p:oleObj spid="_x0000_s41992" name="Equation" r:id="rId8" imgW="177480" imgH="215640" progId="Equation.3">
              <p:embed/>
            </p:oleObj>
          </a:graphicData>
        </a:graphic>
      </p:graphicFrame>
      <p:graphicFrame>
        <p:nvGraphicFramePr>
          <p:cNvPr id="25" name="Object 24"/>
          <p:cNvGraphicFramePr>
            <a:graphicFrameLocks noChangeAspect="1"/>
          </p:cNvGraphicFramePr>
          <p:nvPr/>
        </p:nvGraphicFramePr>
        <p:xfrm>
          <a:off x="5867400" y="3886200"/>
          <a:ext cx="381000" cy="482600"/>
        </p:xfrm>
        <a:graphic>
          <a:graphicData uri="http://schemas.openxmlformats.org/presentationml/2006/ole">
            <p:oleObj spid="_x0000_s41993" name="Equation" r:id="rId9" imgW="190440" imgH="241200" progId="Equation.3">
              <p:embed/>
            </p:oleObj>
          </a:graphicData>
        </a:graphic>
      </p:graphicFrame>
      <p:graphicFrame>
        <p:nvGraphicFramePr>
          <p:cNvPr id="26" name="Object 25"/>
          <p:cNvGraphicFramePr>
            <a:graphicFrameLocks noChangeAspect="1"/>
          </p:cNvGraphicFramePr>
          <p:nvPr/>
        </p:nvGraphicFramePr>
        <p:xfrm>
          <a:off x="4959350" y="5029200"/>
          <a:ext cx="2127250" cy="469900"/>
        </p:xfrm>
        <a:graphic>
          <a:graphicData uri="http://schemas.openxmlformats.org/presentationml/2006/ole">
            <p:oleObj spid="_x0000_s41994" name="Equation" r:id="rId10" imgW="1091880" imgH="241200" progId="Equation.3">
              <p:embed/>
            </p:oleObj>
          </a:graphicData>
        </a:graphic>
      </p:graphicFrame>
      <p:graphicFrame>
        <p:nvGraphicFramePr>
          <p:cNvPr id="27" name="Object 26"/>
          <p:cNvGraphicFramePr>
            <a:graphicFrameLocks noChangeAspect="1"/>
          </p:cNvGraphicFramePr>
          <p:nvPr/>
        </p:nvGraphicFramePr>
        <p:xfrm>
          <a:off x="7391400" y="4953000"/>
          <a:ext cx="1447800" cy="789708"/>
        </p:xfrm>
        <a:graphic>
          <a:graphicData uri="http://schemas.openxmlformats.org/presentationml/2006/ole">
            <p:oleObj spid="_x0000_s41995" name="Equation" r:id="rId11" imgW="838080" imgH="457200" progId="Equation.3">
              <p:embed/>
            </p:oleObj>
          </a:graphicData>
        </a:graphic>
      </p:graphicFrame>
      <p:graphicFrame>
        <p:nvGraphicFramePr>
          <p:cNvPr id="28" name="Object 27"/>
          <p:cNvGraphicFramePr>
            <a:graphicFrameLocks noChangeAspect="1"/>
          </p:cNvGraphicFramePr>
          <p:nvPr/>
        </p:nvGraphicFramePr>
        <p:xfrm>
          <a:off x="4618038" y="5486400"/>
          <a:ext cx="3436937" cy="838200"/>
        </p:xfrm>
        <a:graphic>
          <a:graphicData uri="http://schemas.openxmlformats.org/presentationml/2006/ole">
            <p:oleObj spid="_x0000_s41996" name="Equation" r:id="rId12" imgW="2082600" imgH="507960" progId="Equation.DSMT4">
              <p:embed/>
            </p:oleObj>
          </a:graphicData>
        </a:graphic>
      </p:graphicFrame>
      <p:sp>
        <p:nvSpPr>
          <p:cNvPr id="20" name="Rounded Rectangle 19"/>
          <p:cNvSpPr/>
          <p:nvPr/>
        </p:nvSpPr>
        <p:spPr>
          <a:xfrm>
            <a:off x="685800" y="5257800"/>
            <a:ext cx="3581400" cy="1600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Nucleus recoil energy is very small: </a:t>
            </a:r>
          </a:p>
          <a:p>
            <a:r>
              <a:rPr lang="en-US" sz="2400" dirty="0" smtClean="0">
                <a:solidFill>
                  <a:schemeClr val="tx1"/>
                </a:solidFill>
              </a:rPr>
              <a:t>For WIMP of 100 </a:t>
            </a:r>
            <a:r>
              <a:rPr lang="en-US" sz="2400" dirty="0" err="1" smtClean="0">
                <a:solidFill>
                  <a:schemeClr val="tx1"/>
                </a:solidFill>
              </a:rPr>
              <a:t>GeV</a:t>
            </a:r>
            <a:endParaRPr lang="en-US" sz="2400" dirty="0">
              <a:solidFill>
                <a:schemeClr val="tx1"/>
              </a:solidFill>
            </a:endParaRPr>
          </a:p>
        </p:txBody>
      </p:sp>
      <p:graphicFrame>
        <p:nvGraphicFramePr>
          <p:cNvPr id="22" name="Object 21"/>
          <p:cNvGraphicFramePr>
            <a:graphicFrameLocks noChangeAspect="1"/>
          </p:cNvGraphicFramePr>
          <p:nvPr/>
        </p:nvGraphicFramePr>
        <p:xfrm>
          <a:off x="2169462" y="5897880"/>
          <a:ext cx="1792938" cy="381000"/>
        </p:xfrm>
        <a:graphic>
          <a:graphicData uri="http://schemas.openxmlformats.org/presentationml/2006/ole">
            <p:oleObj spid="_x0000_s41997" name="Equation" r:id="rId13" imgW="1015920" imgH="215640" progId="Equation.3">
              <p:embed/>
            </p:oleObj>
          </a:graphicData>
        </a:graphic>
      </p:graphicFrame>
      <p:graphicFrame>
        <p:nvGraphicFramePr>
          <p:cNvPr id="29" name="Object 28"/>
          <p:cNvGraphicFramePr>
            <a:graphicFrameLocks noChangeAspect="1"/>
          </p:cNvGraphicFramePr>
          <p:nvPr/>
        </p:nvGraphicFramePr>
        <p:xfrm>
          <a:off x="4914900" y="4495800"/>
          <a:ext cx="1982788" cy="488950"/>
        </p:xfrm>
        <a:graphic>
          <a:graphicData uri="http://schemas.openxmlformats.org/presentationml/2006/ole">
            <p:oleObj spid="_x0000_s41998" name="Equation" r:id="rId14" imgW="977760" imgH="241200" progId="Equation.3">
              <p:embed/>
            </p:oleObj>
          </a:graphicData>
        </a:graphic>
      </p:graphicFrame>
      <p:graphicFrame>
        <p:nvGraphicFramePr>
          <p:cNvPr id="30" name="Object 29"/>
          <p:cNvGraphicFramePr>
            <a:graphicFrameLocks noChangeAspect="1"/>
          </p:cNvGraphicFramePr>
          <p:nvPr/>
        </p:nvGraphicFramePr>
        <p:xfrm>
          <a:off x="6999288" y="4495800"/>
          <a:ext cx="2003425" cy="417513"/>
        </p:xfrm>
        <a:graphic>
          <a:graphicData uri="http://schemas.openxmlformats.org/presentationml/2006/ole">
            <p:oleObj spid="_x0000_s41999" name="Equation" r:id="rId15" imgW="1218960" imgH="253800" progId="Equation.DSMT4">
              <p:embed/>
            </p:oleObj>
          </a:graphicData>
        </a:graphic>
      </p:graphicFrame>
      <p:graphicFrame>
        <p:nvGraphicFramePr>
          <p:cNvPr id="31" name="Object 30"/>
          <p:cNvGraphicFramePr>
            <a:graphicFrameLocks noChangeAspect="1"/>
          </p:cNvGraphicFramePr>
          <p:nvPr/>
        </p:nvGraphicFramePr>
        <p:xfrm>
          <a:off x="6934200" y="3886200"/>
          <a:ext cx="317500" cy="439616"/>
        </p:xfrm>
        <a:graphic>
          <a:graphicData uri="http://schemas.openxmlformats.org/presentationml/2006/ole">
            <p:oleObj spid="_x0000_s42000" name="Equation" r:id="rId16" imgW="164880" imgH="228600" progId="Equation.DSMT4">
              <p:embed/>
            </p:oleObj>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6200"/>
            <a:ext cx="8229600" cy="914400"/>
          </a:xfrm>
        </p:spPr>
        <p:txBody>
          <a:bodyPr/>
          <a:lstStyle/>
          <a:p>
            <a:pPr algn="ctr"/>
            <a:r>
              <a:rPr lang="en-US" dirty="0" smtClean="0"/>
              <a:t>Scattering cross sections</a:t>
            </a:r>
            <a:endParaRPr lang="en-US" dirty="0"/>
          </a:p>
        </p:txBody>
      </p:sp>
      <p:sp>
        <p:nvSpPr>
          <p:cNvPr id="2" name="Content Placeholder 1"/>
          <p:cNvSpPr>
            <a:spLocks noGrp="1"/>
          </p:cNvSpPr>
          <p:nvPr>
            <p:ph idx="1"/>
          </p:nvPr>
        </p:nvSpPr>
        <p:spPr>
          <a:xfrm>
            <a:off x="304800" y="990600"/>
            <a:ext cx="8229600" cy="4830763"/>
          </a:xfrm>
        </p:spPr>
        <p:txBody>
          <a:bodyPr>
            <a:noAutofit/>
          </a:bodyPr>
          <a:lstStyle/>
          <a:p>
            <a:r>
              <a:rPr lang="en-US" sz="2800" dirty="0" smtClean="0"/>
              <a:t>There are two classes of cross sections:</a:t>
            </a:r>
          </a:p>
          <a:p>
            <a:pPr lvl="1"/>
            <a:r>
              <a:rPr lang="en-US" dirty="0" smtClean="0"/>
              <a:t>Spin independent cross section: has a coherent enhancement factor proportional to the mass number squared </a:t>
            </a:r>
            <a:r>
              <a:rPr lang="en-US" i="1" dirty="0" smtClean="0"/>
              <a:t>A</a:t>
            </a:r>
            <a:r>
              <a:rPr lang="en-US" dirty="0" smtClean="0"/>
              <a:t>, so the cross section is proportional to    .</a:t>
            </a:r>
          </a:p>
          <a:p>
            <a:pPr lvl="1"/>
            <a:r>
              <a:rPr lang="en-US" dirty="0" smtClean="0"/>
              <a:t>Spin dependent cross section dose not have the coherence factor and is proportional to the mass number </a:t>
            </a:r>
            <a:r>
              <a:rPr lang="en-US" i="1" dirty="0" smtClean="0"/>
              <a:t>A.</a:t>
            </a:r>
          </a:p>
          <a:p>
            <a:r>
              <a:rPr lang="en-US" sz="2800" dirty="0" smtClean="0"/>
              <a:t>As a result the spin independent case can set a more stringent limit on DM candidate.</a:t>
            </a:r>
          </a:p>
          <a:p>
            <a:r>
              <a:rPr lang="en-US" sz="2800" dirty="0" smtClean="0"/>
              <a:t>The recoil energy is maximal for                .</a:t>
            </a:r>
          </a:p>
          <a:p>
            <a:pPr>
              <a:buNone/>
            </a:pPr>
            <a:r>
              <a:rPr lang="en-US" sz="2800" dirty="0" smtClean="0"/>
              <a:t> </a:t>
            </a:r>
            <a:endParaRPr lang="en-US" sz="28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188</a:t>
            </a:fld>
            <a:endParaRPr lang="en-US"/>
          </a:p>
        </p:txBody>
      </p:sp>
      <p:graphicFrame>
        <p:nvGraphicFramePr>
          <p:cNvPr id="7" name="Object 6"/>
          <p:cNvGraphicFramePr>
            <a:graphicFrameLocks noChangeAspect="1"/>
          </p:cNvGraphicFramePr>
          <p:nvPr/>
        </p:nvGraphicFramePr>
        <p:xfrm>
          <a:off x="3352800" y="2800350"/>
          <a:ext cx="426720" cy="400050"/>
        </p:xfrm>
        <a:graphic>
          <a:graphicData uri="http://schemas.openxmlformats.org/presentationml/2006/ole">
            <p:oleObj spid="_x0000_s1924098" name="Equation" r:id="rId3" imgW="203040" imgH="190440" progId="Equation.DSMT4">
              <p:embed/>
            </p:oleObj>
          </a:graphicData>
        </a:graphic>
      </p:graphicFrame>
      <p:graphicFrame>
        <p:nvGraphicFramePr>
          <p:cNvPr id="8" name="Object 7"/>
          <p:cNvGraphicFramePr>
            <a:graphicFrameLocks noChangeAspect="1"/>
          </p:cNvGraphicFramePr>
          <p:nvPr/>
        </p:nvGraphicFramePr>
        <p:xfrm>
          <a:off x="5366084" y="5638800"/>
          <a:ext cx="1263316" cy="533400"/>
        </p:xfrm>
        <a:graphic>
          <a:graphicData uri="http://schemas.openxmlformats.org/presentationml/2006/ole">
            <p:oleObj spid="_x0000_s1924099" name="Equation" r:id="rId4" imgW="571320" imgH="241200" progId="Equation.DSMT4">
              <p:embed/>
            </p:oleObj>
          </a:graphicData>
        </a:graphic>
      </p:graphicFrame>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189</a:t>
            </a:fld>
            <a:endParaRPr lang="en-US" dirty="0"/>
          </a:p>
        </p:txBody>
      </p:sp>
      <p:pic>
        <p:nvPicPr>
          <p:cNvPr id="45060" name="Picture 4" descr="C:\Users\Bing-Lin Young\Documents\A-My Documents\My Pictures\Cosmology\DarkMatter\DirectDetection[1].png"/>
          <p:cNvPicPr>
            <a:picLocks noChangeAspect="1" noChangeArrowheads="1"/>
          </p:cNvPicPr>
          <p:nvPr/>
        </p:nvPicPr>
        <p:blipFill>
          <a:blip r:embed="rId3" cstate="print"/>
          <a:srcRect/>
          <a:stretch>
            <a:fillRect/>
          </a:stretch>
        </p:blipFill>
        <p:spPr bwMode="auto">
          <a:xfrm>
            <a:off x="1268413" y="2233613"/>
            <a:ext cx="6607175" cy="4014787"/>
          </a:xfrm>
          <a:prstGeom prst="rect">
            <a:avLst/>
          </a:prstGeom>
          <a:noFill/>
        </p:spPr>
      </p:pic>
      <p:sp>
        <p:nvSpPr>
          <p:cNvPr id="10" name="Title 1"/>
          <p:cNvSpPr txBox="1">
            <a:spLocks/>
          </p:cNvSpPr>
          <p:nvPr/>
        </p:nvSpPr>
        <p:spPr>
          <a:xfrm>
            <a:off x="609600" y="122238"/>
            <a:ext cx="8229600" cy="944562"/>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Comic Sans MS" pitchFamily="66" charset="0"/>
                <a:ea typeface="+mj-ea"/>
                <a:cs typeface="+mj-cs"/>
              </a:rPr>
              <a:t>D</a:t>
            </a:r>
            <a:r>
              <a:rPr kumimoji="0" lang="en-US" sz="4400" b="0" i="0" u="none" strike="noStrike" kern="1200" cap="none" spc="0" normalizeH="0" baseline="0" noProof="0" dirty="0" err="1" smtClean="0">
                <a:ln>
                  <a:noFill/>
                </a:ln>
                <a:solidFill>
                  <a:schemeClr val="tx1"/>
                </a:solidFill>
                <a:effectLst/>
                <a:uLnTx/>
                <a:uFillTx/>
                <a:latin typeface="Comic Sans MS" pitchFamily="66" charset="0"/>
                <a:ea typeface="+mj-ea"/>
                <a:cs typeface="+mj-cs"/>
              </a:rPr>
              <a:t>etector</a:t>
            </a:r>
            <a:r>
              <a:rPr kumimoji="0" lang="en-US" sz="4400" b="0" i="0" u="none" strike="noStrike" kern="1200" cap="none" spc="0" normalizeH="0" baseline="0" noProof="0" dirty="0" smtClean="0">
                <a:ln>
                  <a:noFill/>
                </a:ln>
                <a:solidFill>
                  <a:schemeClr val="tx1"/>
                </a:solidFill>
                <a:effectLst/>
                <a:uLnTx/>
                <a:uFillTx/>
                <a:latin typeface="Comic Sans MS" pitchFamily="66" charset="0"/>
                <a:ea typeface="+mj-ea"/>
                <a:cs typeface="+mj-cs"/>
              </a:rPr>
              <a:t> technologies for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Comic Sans MS" pitchFamily="66" charset="0"/>
                <a:ea typeface="+mj-ea"/>
                <a:cs typeface="+mj-cs"/>
              </a:rPr>
              <a:t>Nucleus recoils</a:t>
            </a:r>
            <a:r>
              <a:rPr kumimoji="0" lang="en-US" sz="4400" b="0" i="0" u="none" strike="noStrike" kern="1200" cap="none" spc="0" normalizeH="0" baseline="0" noProof="0" dirty="0" smtClean="0">
                <a:ln>
                  <a:noFill/>
                </a:ln>
                <a:solidFill>
                  <a:schemeClr val="tx1"/>
                </a:solidFill>
                <a:effectLst/>
                <a:uLnTx/>
                <a:uFillTx/>
                <a:latin typeface="Comic Sans MS" pitchFamily="66" charset="0"/>
                <a:ea typeface="+mj-ea"/>
                <a:cs typeface="+mj-cs"/>
              </a:rPr>
              <a:t> </a:t>
            </a:r>
            <a:endParaRPr kumimoji="0" lang="en-US"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graphicFrame>
        <p:nvGraphicFramePr>
          <p:cNvPr id="12" name="Object 11"/>
          <p:cNvGraphicFramePr>
            <a:graphicFrameLocks noChangeAspect="1"/>
          </p:cNvGraphicFramePr>
          <p:nvPr/>
        </p:nvGraphicFramePr>
        <p:xfrm>
          <a:off x="3499338" y="3244850"/>
          <a:ext cx="310662" cy="336550"/>
        </p:xfrm>
        <a:graphic>
          <a:graphicData uri="http://schemas.openxmlformats.org/presentationml/2006/ole">
            <p:oleObj spid="_x0000_s45061" name="Equation" r:id="rId4" imgW="152280" imgH="164880" progId="Equation.3">
              <p:embed/>
            </p:oleObj>
          </a:graphicData>
        </a:graphic>
      </p:graphicFrame>
      <p:graphicFrame>
        <p:nvGraphicFramePr>
          <p:cNvPr id="13" name="Object 12"/>
          <p:cNvGraphicFramePr>
            <a:graphicFrameLocks noChangeAspect="1"/>
          </p:cNvGraphicFramePr>
          <p:nvPr/>
        </p:nvGraphicFramePr>
        <p:xfrm>
          <a:off x="4982307" y="3200400"/>
          <a:ext cx="351693" cy="381000"/>
        </p:xfrm>
        <a:graphic>
          <a:graphicData uri="http://schemas.openxmlformats.org/presentationml/2006/ole">
            <p:oleObj spid="_x0000_s45062" name="Equation" r:id="rId5" imgW="152280" imgH="164880" progId="Equation.3">
              <p:embed/>
            </p:oleObj>
          </a:graphicData>
        </a:graphic>
      </p:graphicFrame>
      <p:sp>
        <p:nvSpPr>
          <p:cNvPr id="15" name="Rounded Rectangle 14"/>
          <p:cNvSpPr/>
          <p:nvPr/>
        </p:nvSpPr>
        <p:spPr>
          <a:xfrm>
            <a:off x="1676400" y="1600200"/>
            <a:ext cx="12192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Cryogenic</a:t>
            </a:r>
            <a:endParaRPr lang="en-US" dirty="0">
              <a:solidFill>
                <a:schemeClr val="tx1"/>
              </a:solidFill>
            </a:endParaRPr>
          </a:p>
        </p:txBody>
      </p:sp>
      <p:sp>
        <p:nvSpPr>
          <p:cNvPr id="16" name="Rounded Rectangle 15"/>
          <p:cNvSpPr/>
          <p:nvPr/>
        </p:nvSpPr>
        <p:spPr>
          <a:xfrm>
            <a:off x="5562600" y="1600200"/>
            <a:ext cx="12192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PMT</a:t>
            </a:r>
            <a:endParaRPr lang="en-US" dirty="0">
              <a:solidFill>
                <a:schemeClr val="tx1"/>
              </a:solidFill>
            </a:endParaRPr>
          </a:p>
        </p:txBody>
      </p:sp>
      <p:sp>
        <p:nvSpPr>
          <p:cNvPr id="11" name="Rounded Rectangle 10"/>
          <p:cNvSpPr/>
          <p:nvPr/>
        </p:nvSpPr>
        <p:spPr>
          <a:xfrm>
            <a:off x="5410200" y="5486400"/>
            <a:ext cx="2209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superconductivity</a:t>
            </a:r>
            <a:endParaRPr lang="en-US" sz="22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pPr algn="ctr"/>
            <a:r>
              <a:rPr lang="en-US" sz="4000" dirty="0" smtClean="0"/>
              <a:t/>
            </a:r>
            <a:br>
              <a:rPr lang="en-US" sz="4000" dirty="0" smtClean="0"/>
            </a:br>
            <a:r>
              <a:rPr lang="en-US" sz="4000" dirty="0" smtClean="0"/>
              <a:t>Look at some aspects of </a:t>
            </a:r>
            <a:br>
              <a:rPr lang="en-US" sz="4000" dirty="0" smtClean="0"/>
            </a:br>
            <a:r>
              <a:rPr lang="en-US" sz="4000" dirty="0" smtClean="0"/>
              <a:t>Particle physics and Cosmology</a:t>
            </a:r>
            <a:endParaRPr lang="en-US" sz="4000" dirty="0"/>
          </a:p>
        </p:txBody>
      </p:sp>
      <p:sp>
        <p:nvSpPr>
          <p:cNvPr id="3" name="Content Placeholder 2"/>
          <p:cNvSpPr>
            <a:spLocks noGrp="1"/>
          </p:cNvSpPr>
          <p:nvPr>
            <p:ph idx="1"/>
          </p:nvPr>
        </p:nvSpPr>
        <p:spPr>
          <a:xfrm>
            <a:off x="152400" y="1371600"/>
            <a:ext cx="8686800" cy="5105400"/>
          </a:xfrm>
        </p:spPr>
        <p:txBody>
          <a:bodyPr>
            <a:normAutofit/>
          </a:bodyPr>
          <a:lstStyle/>
          <a:p>
            <a:r>
              <a:rPr lang="en-US" sz="2800" dirty="0" smtClean="0">
                <a:latin typeface="Comic Sans MS" pitchFamily="66" charset="0"/>
              </a:rPr>
              <a:t>Both based on simple physical principles for their theoretical frameworks and rigorous mathematics for their formulations.  Each can be outlined on a couple of pages of paper.</a:t>
            </a:r>
          </a:p>
          <a:p>
            <a:r>
              <a:rPr lang="en-US" sz="2800" dirty="0" smtClean="0">
                <a:latin typeface="Comic Sans MS" pitchFamily="66" charset="0"/>
              </a:rPr>
              <a:t>But the theories cannot decide their matter contents which are crucial in the determination of the actual “worlds” they describe.</a:t>
            </a:r>
          </a:p>
          <a:p>
            <a:r>
              <a:rPr lang="en-US" dirty="0" smtClean="0"/>
              <a:t>Neutrino mass and cosmological constant (dark energy), which are surprises in their respective theories, may have been predicted from the beginning-they are not forbidden in their theories.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467600" cy="1143000"/>
          </a:xfrm>
        </p:spPr>
        <p:txBody>
          <a:bodyPr/>
          <a:lstStyle/>
          <a:p>
            <a:r>
              <a:rPr lang="en-US" dirty="0" smtClean="0"/>
              <a:t>Direct</a:t>
            </a:r>
            <a:r>
              <a:rPr lang="zh-TW" altLang="en-US" dirty="0" smtClean="0"/>
              <a:t> </a:t>
            </a:r>
            <a:r>
              <a:rPr lang="en-US" altLang="zh-TW" dirty="0" smtClean="0"/>
              <a:t>Detection</a:t>
            </a:r>
            <a:r>
              <a:rPr lang="en-US" dirty="0" smtClean="0"/>
              <a:t> experiments and technologies </a:t>
            </a:r>
            <a:endParaRPr lang="en-US" dirty="0"/>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190</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pic>
        <p:nvPicPr>
          <p:cNvPr id="796674" name="Picture 2" descr="C:\Users\Bing-Lin Young\Documents\A-My Documents\Research\Cosmology\DarkMatter\MyNotes\Notes&amp;Talk[Draft]\Fig[Draft]\ExpTech[1203-2566].jpg"/>
          <p:cNvPicPr>
            <a:picLocks noGrp="1" noChangeAspect="1" noChangeArrowheads="1"/>
          </p:cNvPicPr>
          <p:nvPr>
            <p:ph sz="quarter" idx="1"/>
          </p:nvPr>
        </p:nvPicPr>
        <p:blipFill>
          <a:blip r:embed="rId3" cstate="print"/>
          <a:srcRect/>
          <a:stretch>
            <a:fillRect/>
          </a:stretch>
        </p:blipFill>
        <p:spPr bwMode="auto">
          <a:xfrm>
            <a:off x="304800" y="1219200"/>
            <a:ext cx="7534656" cy="5486400"/>
          </a:xfrm>
          <a:prstGeom prst="rect">
            <a:avLst/>
          </a:prstGeom>
          <a:noFill/>
        </p:spPr>
      </p:pic>
      <p:sp>
        <p:nvSpPr>
          <p:cNvPr id="7" name="TextBox 6"/>
          <p:cNvSpPr txBox="1"/>
          <p:nvPr/>
        </p:nvSpPr>
        <p:spPr>
          <a:xfrm>
            <a:off x="1905000" y="5300246"/>
            <a:ext cx="745717" cy="338554"/>
          </a:xfrm>
          <a:prstGeom prst="rect">
            <a:avLst/>
          </a:prstGeom>
          <a:noFill/>
        </p:spPr>
        <p:txBody>
          <a:bodyPr wrap="none" rtlCol="0">
            <a:spAutoFit/>
          </a:bodyPr>
          <a:lstStyle/>
          <a:p>
            <a:r>
              <a:rPr lang="en-US" sz="1600" b="1" dirty="0" smtClean="0"/>
              <a:t>KIMS</a:t>
            </a:r>
            <a:endParaRPr lang="en-US" sz="1600" b="1" dirty="0"/>
          </a:p>
        </p:txBody>
      </p:sp>
      <p:sp>
        <p:nvSpPr>
          <p:cNvPr id="8" name="TextBox 7"/>
          <p:cNvSpPr txBox="1"/>
          <p:nvPr/>
        </p:nvSpPr>
        <p:spPr>
          <a:xfrm>
            <a:off x="7315200" y="2133600"/>
            <a:ext cx="970137" cy="338554"/>
          </a:xfrm>
          <a:prstGeom prst="rect">
            <a:avLst/>
          </a:prstGeom>
          <a:noFill/>
        </p:spPr>
        <p:txBody>
          <a:bodyPr wrap="none" rtlCol="0">
            <a:spAutoFit/>
          </a:bodyPr>
          <a:lstStyle/>
          <a:p>
            <a:r>
              <a:rPr lang="en-US" sz="1600" b="1" dirty="0" smtClean="0"/>
              <a:t>SIMPLE</a:t>
            </a:r>
            <a:endParaRPr lang="en-US" sz="1600" b="1" dirty="0"/>
          </a:p>
        </p:txBody>
      </p:sp>
      <p:graphicFrame>
        <p:nvGraphicFramePr>
          <p:cNvPr id="10" name="Object 9"/>
          <p:cNvGraphicFramePr>
            <a:graphicFrameLocks noChangeAspect="1"/>
          </p:cNvGraphicFramePr>
          <p:nvPr/>
        </p:nvGraphicFramePr>
        <p:xfrm>
          <a:off x="6705054" y="3085070"/>
          <a:ext cx="625386" cy="304242"/>
        </p:xfrm>
        <a:graphic>
          <a:graphicData uri="http://schemas.openxmlformats.org/presentationml/2006/ole">
            <p:oleObj spid="_x0000_s2809857" name="Equation" r:id="rId4" imgW="469800" imgH="228600" progId="Equation.DSMT4">
              <p:embed/>
            </p:oleObj>
          </a:graphicData>
        </a:graphic>
      </p:graphicFrame>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endParaRPr lang="en-US" dirty="0"/>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191</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pic>
        <p:nvPicPr>
          <p:cNvPr id="4652034" name="Picture 2" descr="C:\Users\Bing-Lin Young\Documents\A-My Documents\PeopOrganPlac\Organization\China\WHEPS2015\Lectures\Figures\ExpTech.png"/>
          <p:cNvPicPr>
            <a:picLocks noGrp="1" noChangeAspect="1" noChangeArrowheads="1"/>
          </p:cNvPicPr>
          <p:nvPr>
            <p:ph sz="quarter" idx="1"/>
          </p:nvPr>
        </p:nvPicPr>
        <p:blipFill>
          <a:blip r:embed="rId2" cstate="print"/>
          <a:srcRect/>
          <a:stretch>
            <a:fillRect/>
          </a:stretch>
        </p:blipFill>
        <p:spPr bwMode="auto">
          <a:xfrm>
            <a:off x="609600" y="1143000"/>
            <a:ext cx="7162800" cy="5368112"/>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192</a:t>
            </a:fld>
            <a:endParaRPr lang="en-US"/>
          </a:p>
        </p:txBody>
      </p:sp>
      <p:pic>
        <p:nvPicPr>
          <p:cNvPr id="3670018" name="Picture 2" descr="C:\Users\Bing-Lin Young\Documents\A-My Documents\Research\Cosmology\DarkMatter\[0]MyNotes\[0]Notes&amp;Talk[Draft]\FiguresToBeUsed[3]\[Belli]NDM15[1].png"/>
          <p:cNvPicPr>
            <a:picLocks noGrp="1" noChangeAspect="1" noChangeArrowheads="1"/>
          </p:cNvPicPr>
          <p:nvPr>
            <p:ph sz="quarter" idx="1"/>
          </p:nvPr>
        </p:nvPicPr>
        <p:blipFill>
          <a:blip r:embed="rId3" cstate="print"/>
          <a:srcRect/>
          <a:stretch>
            <a:fillRect/>
          </a:stretch>
        </p:blipFill>
        <p:spPr bwMode="auto">
          <a:xfrm>
            <a:off x="609600" y="76200"/>
            <a:ext cx="7632102" cy="5715000"/>
          </a:xfrm>
          <a:prstGeom prst="rect">
            <a:avLst/>
          </a:prstGeom>
          <a:noFill/>
        </p:spPr>
      </p:pic>
      <p:sp>
        <p:nvSpPr>
          <p:cNvPr id="8" name="TextBox 7"/>
          <p:cNvSpPr txBox="1"/>
          <p:nvPr/>
        </p:nvSpPr>
        <p:spPr>
          <a:xfrm>
            <a:off x="2723417" y="5766137"/>
            <a:ext cx="1885837" cy="1015663"/>
          </a:xfrm>
          <a:prstGeom prst="rect">
            <a:avLst/>
          </a:prstGeom>
          <a:noFill/>
        </p:spPr>
        <p:txBody>
          <a:bodyPr wrap="none" rtlCol="0">
            <a:spAutoFit/>
          </a:bodyPr>
          <a:lstStyle/>
          <a:p>
            <a:r>
              <a:rPr lang="en-US" sz="2000" b="1" dirty="0" err="1" smtClean="0"/>
              <a:t>Jining</a:t>
            </a:r>
            <a:r>
              <a:rPr lang="en-US" sz="2000" b="1" dirty="0" smtClean="0"/>
              <a:t> Lab</a:t>
            </a:r>
            <a:r>
              <a:rPr lang="en-US" sz="2000" dirty="0" smtClean="0"/>
              <a:t>:</a:t>
            </a:r>
          </a:p>
          <a:p>
            <a:r>
              <a:rPr lang="en-US" sz="2000" dirty="0" smtClean="0"/>
              <a:t>PANDA-X, </a:t>
            </a:r>
          </a:p>
          <a:p>
            <a:r>
              <a:rPr lang="en-US" sz="2000" dirty="0" smtClean="0"/>
              <a:t>CDMX/TEXONO</a:t>
            </a:r>
            <a:endParaRPr lang="en-US" sz="2000" dirty="0"/>
          </a:p>
        </p:txBody>
      </p:sp>
      <p:cxnSp>
        <p:nvCxnSpPr>
          <p:cNvPr id="10" name="Straight Arrow Connector 9"/>
          <p:cNvCxnSpPr/>
          <p:nvPr/>
        </p:nvCxnSpPr>
        <p:spPr>
          <a:xfrm flipV="1">
            <a:off x="4191000" y="4404360"/>
            <a:ext cx="22860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Hexagon 13"/>
          <p:cNvSpPr/>
          <p:nvPr/>
        </p:nvSpPr>
        <p:spPr>
          <a:xfrm flipH="1">
            <a:off x="6477000" y="-1295400"/>
            <a:ext cx="45719" cy="762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nvGraphicFramePr>
        <p:xfrm>
          <a:off x="2806700" y="2146300"/>
          <a:ext cx="914400" cy="179388"/>
        </p:xfrm>
        <a:graphic>
          <a:graphicData uri="http://schemas.openxmlformats.org/presentationml/2006/ole">
            <p:oleObj spid="_x0000_s3670019" name="Equation" r:id="rId4" imgW="914400" imgH="179640" progId="Equation.DSMT4">
              <p:embed/>
            </p:oleObj>
          </a:graphicData>
        </a:graphic>
      </p:graphicFrame>
      <p:sp>
        <p:nvSpPr>
          <p:cNvPr id="16" name="Oval 15"/>
          <p:cNvSpPr/>
          <p:nvPr/>
        </p:nvSpPr>
        <p:spPr>
          <a:xfrm>
            <a:off x="6477000" y="4267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5943600"/>
            <a:ext cx="1905000" cy="707886"/>
          </a:xfrm>
          <a:prstGeom prst="rect">
            <a:avLst/>
          </a:prstGeom>
          <a:noFill/>
        </p:spPr>
        <p:txBody>
          <a:bodyPr wrap="square" rtlCol="0">
            <a:spAutoFit/>
          </a:bodyPr>
          <a:lstStyle/>
          <a:p>
            <a:r>
              <a:rPr lang="en-US" sz="2000" dirty="0" smtClean="0">
                <a:solidFill>
                  <a:srgbClr val="0070C0"/>
                </a:solidFill>
              </a:rPr>
              <a:t>Credit?  Taken from  the web.</a:t>
            </a:r>
            <a:endParaRPr lang="en-US" sz="2000" dirty="0">
              <a:solidFill>
                <a:srgbClr val="0070C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87362"/>
          </a:xfrm>
        </p:spPr>
        <p:txBody>
          <a:bodyPr>
            <a:normAutofit fontScale="90000"/>
          </a:bodyPr>
          <a:lstStyle/>
          <a:p>
            <a:r>
              <a:rPr lang="en-US" sz="3600" dirty="0" smtClean="0">
                <a:latin typeface="Comic Sans MS" pitchFamily="66" charset="0"/>
              </a:rPr>
              <a:t>Some Direct search Experiments &amp; Acronyms </a:t>
            </a:r>
            <a:endParaRPr lang="en-US" sz="3600" dirty="0">
              <a:latin typeface="Comic Sans MS" pitchFamily="66" charset="0"/>
            </a:endParaRPr>
          </a:p>
        </p:txBody>
      </p:sp>
      <p:sp>
        <p:nvSpPr>
          <p:cNvPr id="3" name="Content Placeholder 2"/>
          <p:cNvSpPr>
            <a:spLocks noGrp="1"/>
          </p:cNvSpPr>
          <p:nvPr>
            <p:ph idx="1"/>
          </p:nvPr>
        </p:nvSpPr>
        <p:spPr>
          <a:xfrm>
            <a:off x="304800" y="990600"/>
            <a:ext cx="8686800" cy="5334000"/>
          </a:xfrm>
          <a:solidFill>
            <a:schemeClr val="accent1">
              <a:lumMod val="40000"/>
              <a:lumOff val="60000"/>
            </a:schemeClr>
          </a:solidFill>
        </p:spPr>
        <p:txBody>
          <a:bodyPr>
            <a:normAutofit fontScale="70000" lnSpcReduction="20000"/>
          </a:bodyPr>
          <a:lstStyle/>
          <a:p>
            <a:r>
              <a:rPr lang="en-US" dirty="0" err="1" smtClean="0">
                <a:solidFill>
                  <a:srgbClr val="00B050"/>
                </a:solidFill>
                <a:latin typeface="Comic Sans MS" pitchFamily="66" charset="0"/>
              </a:rPr>
              <a:t>CoGeNT</a:t>
            </a:r>
            <a:r>
              <a:rPr lang="en-US" dirty="0" smtClean="0">
                <a:solidFill>
                  <a:srgbClr val="FF0000"/>
                </a:solidFill>
                <a:latin typeface="Comic Sans MS" pitchFamily="66" charset="0"/>
              </a:rPr>
              <a:t>: </a:t>
            </a:r>
            <a:r>
              <a:rPr lang="en-US" dirty="0" err="1" smtClean="0">
                <a:solidFill>
                  <a:srgbClr val="FF0000"/>
                </a:solidFill>
                <a:latin typeface="Comic Sans MS" pitchFamily="66" charset="0"/>
              </a:rPr>
              <a:t>CoGeNT</a:t>
            </a:r>
            <a:r>
              <a:rPr lang="en-US" dirty="0" smtClean="0">
                <a:solidFill>
                  <a:srgbClr val="FF0000"/>
                </a:solidFill>
                <a:latin typeface="Comic Sans MS" pitchFamily="66" charset="0"/>
              </a:rPr>
              <a:t> Dark Matter Exp</a:t>
            </a:r>
            <a:r>
              <a:rPr lang="en-US" dirty="0" smtClean="0">
                <a:latin typeface="Comic Sans MS" pitchFamily="66" charset="0"/>
              </a:rPr>
              <a:t>. </a:t>
            </a:r>
          </a:p>
          <a:p>
            <a:r>
              <a:rPr lang="en-US" dirty="0" smtClean="0">
                <a:solidFill>
                  <a:srgbClr val="00B050"/>
                </a:solidFill>
                <a:latin typeface="Comic Sans MS" pitchFamily="66" charset="0"/>
              </a:rPr>
              <a:t>PICASSO</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roject </a:t>
            </a:r>
            <a:r>
              <a:rPr lang="en-US" b="1" dirty="0" smtClean="0">
                <a:latin typeface="Comic Sans MS" pitchFamily="66" charset="0"/>
              </a:rPr>
              <a:t>I</a:t>
            </a:r>
            <a:r>
              <a:rPr lang="en-US" dirty="0" smtClean="0">
                <a:latin typeface="Comic Sans MS" pitchFamily="66" charset="0"/>
              </a:rPr>
              <a:t>n </a:t>
            </a:r>
            <a:r>
              <a:rPr lang="en-US" b="1" dirty="0" smtClean="0">
                <a:latin typeface="Comic Sans MS" pitchFamily="66" charset="0"/>
              </a:rPr>
              <a:t>Ca</a:t>
            </a:r>
            <a:r>
              <a:rPr lang="en-US" dirty="0" smtClean="0">
                <a:latin typeface="Comic Sans MS" pitchFamily="66" charset="0"/>
              </a:rPr>
              <a:t>nada to </a:t>
            </a:r>
            <a:r>
              <a:rPr lang="en-US" b="1" dirty="0" smtClean="0">
                <a:latin typeface="Comic Sans MS" pitchFamily="66" charset="0"/>
              </a:rPr>
              <a:t>S</a:t>
            </a:r>
            <a:r>
              <a:rPr lang="en-US" dirty="0" smtClean="0">
                <a:latin typeface="Comic Sans MS" pitchFamily="66" charset="0"/>
              </a:rPr>
              <a:t>earch for </a:t>
            </a:r>
            <a:r>
              <a:rPr lang="en-US" b="1" dirty="0" err="1" smtClean="0">
                <a:latin typeface="Comic Sans MS" pitchFamily="66" charset="0"/>
              </a:rPr>
              <a:t>S</a:t>
            </a:r>
            <a:r>
              <a:rPr lang="en-US" dirty="0" err="1" smtClean="0">
                <a:latin typeface="Comic Sans MS" pitchFamily="66" charset="0"/>
              </a:rPr>
              <a:t>upersymmetric</a:t>
            </a:r>
            <a:r>
              <a:rPr lang="en-US" dirty="0" smtClean="0">
                <a:latin typeface="Comic Sans MS" pitchFamily="66" charset="0"/>
              </a:rPr>
              <a:t> </a:t>
            </a:r>
            <a:r>
              <a:rPr lang="en-US" b="1" dirty="0" smtClean="0">
                <a:latin typeface="Comic Sans MS" pitchFamily="66" charset="0"/>
              </a:rPr>
              <a:t>O</a:t>
            </a:r>
            <a:r>
              <a:rPr lang="en-US" dirty="0" smtClean="0">
                <a:latin typeface="Comic Sans MS" pitchFamily="66" charset="0"/>
              </a:rPr>
              <a:t>bject, (SNO Lab)</a:t>
            </a:r>
          </a:p>
          <a:p>
            <a:r>
              <a:rPr lang="en-US" dirty="0" smtClean="0">
                <a:solidFill>
                  <a:srgbClr val="00B050"/>
                </a:solidFill>
                <a:latin typeface="Comic Sans MS" pitchFamily="66" charset="0"/>
              </a:rPr>
              <a:t>COUPP</a:t>
            </a:r>
            <a:r>
              <a:rPr lang="en-US" dirty="0" smtClean="0">
                <a:latin typeface="Comic Sans MS" pitchFamily="66" charset="0"/>
              </a:rPr>
              <a:t>: </a:t>
            </a:r>
            <a:r>
              <a:rPr lang="en-US" b="1" dirty="0" err="1" smtClean="0">
                <a:latin typeface="Comic Sans MS" pitchFamily="66" charset="0"/>
              </a:rPr>
              <a:t>C</a:t>
            </a:r>
            <a:r>
              <a:rPr lang="en-US" dirty="0" err="1" smtClean="0">
                <a:latin typeface="Comic Sans MS" pitchFamily="66" charset="0"/>
              </a:rPr>
              <a:t>hicagoland</a:t>
            </a:r>
            <a:r>
              <a:rPr lang="en-US" dirty="0" smtClean="0">
                <a:latin typeface="Comic Sans MS" pitchFamily="66" charset="0"/>
              </a:rPr>
              <a:t> </a:t>
            </a:r>
            <a:r>
              <a:rPr lang="en-US" b="1" dirty="0" smtClean="0">
                <a:latin typeface="Comic Sans MS" pitchFamily="66" charset="0"/>
              </a:rPr>
              <a:t>O</a:t>
            </a:r>
            <a:r>
              <a:rPr lang="en-US" dirty="0" smtClean="0">
                <a:latin typeface="Comic Sans MS" pitchFamily="66" charset="0"/>
              </a:rPr>
              <a:t>bservatory for </a:t>
            </a:r>
            <a:r>
              <a:rPr lang="en-US" b="1" dirty="0" err="1" smtClean="0">
                <a:latin typeface="Comic Sans MS" pitchFamily="66" charset="0"/>
              </a:rPr>
              <a:t>U</a:t>
            </a:r>
            <a:r>
              <a:rPr lang="en-US" dirty="0" err="1" smtClean="0">
                <a:latin typeface="Comic Sans MS" pitchFamily="66" charset="0"/>
              </a:rPr>
              <a:t>ndergroud</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article </a:t>
            </a:r>
            <a:r>
              <a:rPr lang="en-US" b="1" dirty="0" smtClean="0">
                <a:latin typeface="Comic Sans MS" pitchFamily="66" charset="0"/>
              </a:rPr>
              <a:t>P</a:t>
            </a:r>
            <a:r>
              <a:rPr lang="en-US" dirty="0" smtClean="0">
                <a:latin typeface="Comic Sans MS" pitchFamily="66" charset="0"/>
              </a:rPr>
              <a:t>hysics, MINO detector, (Soudan)</a:t>
            </a:r>
          </a:p>
          <a:p>
            <a:r>
              <a:rPr lang="en-US" dirty="0" smtClean="0">
                <a:solidFill>
                  <a:srgbClr val="00B050"/>
                </a:solidFill>
                <a:latin typeface="Comic Sans MS" pitchFamily="66" charset="0"/>
              </a:rPr>
              <a:t>DRIFT</a:t>
            </a:r>
            <a:r>
              <a:rPr lang="en-US" dirty="0" smtClean="0">
                <a:latin typeface="Comic Sans MS" pitchFamily="66" charset="0"/>
              </a:rPr>
              <a:t>: </a:t>
            </a:r>
            <a:r>
              <a:rPr lang="en-US" b="1" dirty="0" smtClean="0">
                <a:latin typeface="Comic Sans MS" pitchFamily="66" charset="0"/>
              </a:rPr>
              <a:t>D</a:t>
            </a:r>
            <a:r>
              <a:rPr lang="en-US" dirty="0" smtClean="0">
                <a:latin typeface="Comic Sans MS" pitchFamily="66" charset="0"/>
              </a:rPr>
              <a:t>irectional</a:t>
            </a:r>
            <a:r>
              <a:rPr lang="en-US" b="1" dirty="0" smtClean="0">
                <a:latin typeface="Comic Sans MS" pitchFamily="66" charset="0"/>
              </a:rPr>
              <a:t> R</a:t>
            </a:r>
            <a:r>
              <a:rPr lang="en-US" dirty="0" smtClean="0">
                <a:latin typeface="Comic Sans MS" pitchFamily="66" charset="0"/>
              </a:rPr>
              <a:t>ecoil</a:t>
            </a:r>
            <a:r>
              <a:rPr lang="en-US" b="1" dirty="0" smtClean="0">
                <a:latin typeface="Comic Sans MS" pitchFamily="66" charset="0"/>
              </a:rPr>
              <a:t> I</a:t>
            </a:r>
            <a:r>
              <a:rPr lang="en-US" dirty="0" smtClean="0">
                <a:latin typeface="Comic Sans MS" pitchFamily="66" charset="0"/>
              </a:rPr>
              <a:t>dentification</a:t>
            </a:r>
            <a:r>
              <a:rPr lang="en-US" b="1" dirty="0" smtClean="0">
                <a:latin typeface="Comic Sans MS" pitchFamily="66" charset="0"/>
              </a:rPr>
              <a:t> F</a:t>
            </a:r>
            <a:r>
              <a:rPr lang="en-US" dirty="0" smtClean="0">
                <a:latin typeface="Comic Sans MS" pitchFamily="66" charset="0"/>
              </a:rPr>
              <a:t>rom</a:t>
            </a:r>
            <a:r>
              <a:rPr lang="en-US" b="1" dirty="0" smtClean="0">
                <a:latin typeface="Comic Sans MS" pitchFamily="66" charset="0"/>
              </a:rPr>
              <a:t> T</a:t>
            </a:r>
            <a:r>
              <a:rPr lang="en-US" dirty="0" smtClean="0">
                <a:latin typeface="Comic Sans MS" pitchFamily="66" charset="0"/>
              </a:rPr>
              <a:t>racks (</a:t>
            </a:r>
            <a:r>
              <a:rPr lang="en-US" dirty="0" err="1" smtClean="0">
                <a:latin typeface="Comic Sans MS" pitchFamily="66" charset="0"/>
              </a:rPr>
              <a:t>Boulby</a:t>
            </a:r>
            <a:r>
              <a:rPr lang="en-US" dirty="0" smtClean="0">
                <a:latin typeface="Comic Sans MS" pitchFamily="66" charset="0"/>
              </a:rPr>
              <a:t> Mine, UK)</a:t>
            </a:r>
          </a:p>
          <a:p>
            <a:r>
              <a:rPr lang="en-US" dirty="0" smtClean="0">
                <a:solidFill>
                  <a:srgbClr val="0070C0"/>
                </a:solidFill>
                <a:latin typeface="Comic Sans MS" pitchFamily="66" charset="0"/>
              </a:rPr>
              <a:t>CDMS</a:t>
            </a:r>
            <a:r>
              <a:rPr lang="en-US" dirty="0" smtClean="0">
                <a:latin typeface="Comic Sans MS" pitchFamily="66" charset="0"/>
              </a:rPr>
              <a:t>: </a:t>
            </a:r>
            <a:r>
              <a:rPr lang="en-US" b="1" dirty="0" smtClean="0">
                <a:solidFill>
                  <a:srgbClr val="FF0000"/>
                </a:solidFill>
                <a:latin typeface="Comic Sans MS" pitchFamily="66" charset="0"/>
              </a:rPr>
              <a:t>C</a:t>
            </a:r>
            <a:r>
              <a:rPr lang="en-US" dirty="0" smtClean="0">
                <a:solidFill>
                  <a:srgbClr val="FF0000"/>
                </a:solidFill>
                <a:latin typeface="Comic Sans MS" pitchFamily="66" charset="0"/>
              </a:rPr>
              <a:t>ryogenic </a:t>
            </a:r>
            <a:r>
              <a:rPr lang="en-US" b="1" dirty="0" smtClean="0">
                <a:solidFill>
                  <a:srgbClr val="FF0000"/>
                </a:solidFill>
                <a:latin typeface="Comic Sans MS" pitchFamily="66" charset="0"/>
              </a:rPr>
              <a:t>D</a:t>
            </a:r>
            <a:r>
              <a:rPr lang="en-US" dirty="0" smtClean="0">
                <a:solidFill>
                  <a:srgbClr val="FF0000"/>
                </a:solidFill>
                <a:latin typeface="Comic Sans MS" pitchFamily="66" charset="0"/>
              </a:rPr>
              <a:t>ark </a:t>
            </a:r>
            <a:r>
              <a:rPr lang="en-US" b="1" dirty="0" smtClean="0">
                <a:solidFill>
                  <a:srgbClr val="FF0000"/>
                </a:solidFill>
                <a:latin typeface="Comic Sans MS" pitchFamily="66" charset="0"/>
              </a:rPr>
              <a:t>M</a:t>
            </a:r>
            <a:r>
              <a:rPr lang="en-US" dirty="0" smtClean="0">
                <a:solidFill>
                  <a:srgbClr val="FF0000"/>
                </a:solidFill>
                <a:latin typeface="Comic Sans MS" pitchFamily="66" charset="0"/>
              </a:rPr>
              <a:t>atter </a:t>
            </a:r>
            <a:r>
              <a:rPr lang="en-US" b="1" dirty="0" smtClean="0">
                <a:solidFill>
                  <a:srgbClr val="FF0000"/>
                </a:solidFill>
                <a:latin typeface="Comic Sans MS" pitchFamily="66" charset="0"/>
              </a:rPr>
              <a:t>S</a:t>
            </a:r>
            <a:r>
              <a:rPr lang="en-US" dirty="0" smtClean="0">
                <a:solidFill>
                  <a:srgbClr val="FF0000"/>
                </a:solidFill>
                <a:latin typeface="Comic Sans MS" pitchFamily="66" charset="0"/>
              </a:rPr>
              <a:t>earch (Soudan</a:t>
            </a:r>
            <a:r>
              <a:rPr lang="en-US" dirty="0" smtClean="0">
                <a:latin typeface="Comic Sans MS" pitchFamily="66" charset="0"/>
              </a:rPr>
              <a:t>)</a:t>
            </a:r>
          </a:p>
          <a:p>
            <a:r>
              <a:rPr lang="en-US" dirty="0" smtClean="0">
                <a:solidFill>
                  <a:srgbClr val="0070C0"/>
                </a:solidFill>
                <a:latin typeface="Comic Sans MS" pitchFamily="66" charset="0"/>
              </a:rPr>
              <a:t> EDELWEISS</a:t>
            </a:r>
            <a:r>
              <a:rPr lang="en-US" dirty="0" smtClean="0">
                <a:latin typeface="Comic Sans MS" pitchFamily="66" charset="0"/>
              </a:rPr>
              <a:t>: 4 kg cryogenic germanium detector (</a:t>
            </a:r>
            <a:r>
              <a:rPr lang="en-US" dirty="0" err="1" smtClean="0">
                <a:latin typeface="Comic Sans MS" pitchFamily="66" charset="0"/>
              </a:rPr>
              <a:t>Modane</a:t>
            </a:r>
            <a:r>
              <a:rPr lang="en-US" dirty="0" smtClean="0">
                <a:latin typeface="Comic Sans MS" pitchFamily="66" charset="0"/>
              </a:rPr>
              <a:t> Underground Lab, France)</a:t>
            </a:r>
          </a:p>
          <a:p>
            <a:r>
              <a:rPr lang="en-US" dirty="0" smtClean="0">
                <a:solidFill>
                  <a:schemeClr val="accent6">
                    <a:lumMod val="75000"/>
                  </a:schemeClr>
                </a:solidFill>
                <a:latin typeface="Comic Sans MS" pitchFamily="66" charset="0"/>
              </a:rPr>
              <a:t>CRESST I</a:t>
            </a:r>
            <a:r>
              <a:rPr lang="en-US" dirty="0" smtClean="0">
                <a:solidFill>
                  <a:schemeClr val="accent4">
                    <a:lumMod val="50000"/>
                  </a:schemeClr>
                </a:solidFill>
                <a:latin typeface="Comic Sans MS" pitchFamily="66" charset="0"/>
              </a:rPr>
              <a:t>I</a:t>
            </a:r>
            <a:r>
              <a:rPr lang="en-US" dirty="0" smtClean="0">
                <a:latin typeface="Comic Sans MS" pitchFamily="66" charset="0"/>
              </a:rPr>
              <a:t>: </a:t>
            </a:r>
            <a:r>
              <a:rPr lang="en-US" b="1" dirty="0" smtClean="0">
                <a:solidFill>
                  <a:srgbClr val="FF0000"/>
                </a:solidFill>
                <a:latin typeface="Comic Sans MS" pitchFamily="66" charset="0"/>
              </a:rPr>
              <a:t>C</a:t>
            </a:r>
            <a:r>
              <a:rPr lang="en-US" dirty="0" smtClean="0">
                <a:solidFill>
                  <a:srgbClr val="FF0000"/>
                </a:solidFill>
                <a:latin typeface="Comic Sans MS" pitchFamily="66" charset="0"/>
              </a:rPr>
              <a:t>ryogenic </a:t>
            </a:r>
            <a:r>
              <a:rPr lang="en-US" b="1" dirty="0" smtClean="0">
                <a:solidFill>
                  <a:srgbClr val="FF0000"/>
                </a:solidFill>
                <a:latin typeface="Comic Sans MS" pitchFamily="66" charset="0"/>
              </a:rPr>
              <a:t>R</a:t>
            </a:r>
            <a:r>
              <a:rPr lang="en-US" dirty="0" smtClean="0">
                <a:solidFill>
                  <a:srgbClr val="FF0000"/>
                </a:solidFill>
                <a:latin typeface="Comic Sans MS" pitchFamily="66" charset="0"/>
              </a:rPr>
              <a:t>are</a:t>
            </a:r>
            <a:r>
              <a:rPr lang="en-US" b="1" dirty="0" smtClean="0">
                <a:solidFill>
                  <a:srgbClr val="FF0000"/>
                </a:solidFill>
                <a:latin typeface="Comic Sans MS" pitchFamily="66" charset="0"/>
              </a:rPr>
              <a:t> Event S</a:t>
            </a:r>
            <a:r>
              <a:rPr lang="en-US" dirty="0" smtClean="0">
                <a:solidFill>
                  <a:srgbClr val="FF0000"/>
                </a:solidFill>
                <a:latin typeface="Comic Sans MS" pitchFamily="66" charset="0"/>
              </a:rPr>
              <a:t>earch with </a:t>
            </a:r>
            <a:r>
              <a:rPr lang="en-US" b="1" dirty="0" smtClean="0">
                <a:solidFill>
                  <a:srgbClr val="FF0000"/>
                </a:solidFill>
                <a:latin typeface="Comic Sans MS" pitchFamily="66" charset="0"/>
              </a:rPr>
              <a:t>S</a:t>
            </a:r>
            <a:r>
              <a:rPr lang="en-US" dirty="0" smtClean="0">
                <a:solidFill>
                  <a:srgbClr val="FF0000"/>
                </a:solidFill>
                <a:latin typeface="Comic Sans MS" pitchFamily="66" charset="0"/>
              </a:rPr>
              <a:t>uperconducting </a:t>
            </a:r>
            <a:r>
              <a:rPr lang="en-US" b="1" dirty="0" smtClean="0">
                <a:solidFill>
                  <a:srgbClr val="FF0000"/>
                </a:solidFill>
                <a:latin typeface="Comic Sans MS" pitchFamily="66" charset="0"/>
              </a:rPr>
              <a:t>T</a:t>
            </a:r>
            <a:r>
              <a:rPr lang="en-US" dirty="0" smtClean="0">
                <a:solidFill>
                  <a:srgbClr val="FF0000"/>
                </a:solidFill>
                <a:latin typeface="Comic Sans MS" pitchFamily="66" charset="0"/>
              </a:rPr>
              <a:t>hermometers (Gran </a:t>
            </a:r>
            <a:r>
              <a:rPr lang="en-US" dirty="0" err="1" smtClean="0">
                <a:solidFill>
                  <a:srgbClr val="FF0000"/>
                </a:solidFill>
                <a:latin typeface="Comic Sans MS" pitchFamily="66" charset="0"/>
              </a:rPr>
              <a:t>Sasso</a:t>
            </a:r>
            <a:r>
              <a:rPr lang="en-US" dirty="0" smtClean="0">
                <a:solidFill>
                  <a:srgbClr val="FF0000"/>
                </a:solidFill>
                <a:latin typeface="Comic Sans MS" pitchFamily="66" charset="0"/>
              </a:rPr>
              <a:t>)</a:t>
            </a:r>
          </a:p>
          <a:p>
            <a:r>
              <a:rPr lang="en-US" dirty="0" smtClean="0">
                <a:solidFill>
                  <a:schemeClr val="accent2"/>
                </a:solidFill>
                <a:latin typeface="Comic Sans MS" pitchFamily="66" charset="0"/>
              </a:rPr>
              <a:t>EURECA</a:t>
            </a:r>
            <a:r>
              <a:rPr lang="en-US" dirty="0" smtClean="0">
                <a:latin typeface="Comic Sans MS" pitchFamily="66" charset="0"/>
              </a:rPr>
              <a:t>: Merge of EDELWEISS and CRESST, cryogenic bolometer, cross section down to 10E-10 </a:t>
            </a:r>
            <a:r>
              <a:rPr lang="en-US" dirty="0" err="1" smtClean="0">
                <a:latin typeface="Comic Sans MS" pitchFamily="66" charset="0"/>
              </a:rPr>
              <a:t>pb</a:t>
            </a:r>
            <a:r>
              <a:rPr lang="en-US" dirty="0" smtClean="0">
                <a:latin typeface="Comic Sans MS" pitchFamily="66" charset="0"/>
              </a:rPr>
              <a:t>, detection of phonon ionization and scintillation from </a:t>
            </a:r>
            <a:r>
              <a:rPr lang="en-US" dirty="0" err="1" smtClean="0">
                <a:latin typeface="Comic Sans MS" pitchFamily="66" charset="0"/>
              </a:rPr>
              <a:t>Ge</a:t>
            </a:r>
            <a:r>
              <a:rPr lang="en-US" dirty="0" smtClean="0">
                <a:latin typeface="Comic Sans MS" pitchFamily="66" charset="0"/>
              </a:rPr>
              <a:t> and CaWO4/MoWO4 crystals with a target mass of up to one </a:t>
            </a:r>
            <a:r>
              <a:rPr lang="en-US" dirty="0" err="1" smtClean="0">
                <a:latin typeface="Comic Sans MS" pitchFamily="66" charset="0"/>
              </a:rPr>
              <a:t>tonne</a:t>
            </a:r>
            <a:r>
              <a:rPr lang="en-US" dirty="0" smtClean="0">
                <a:latin typeface="Comic Sans MS" pitchFamily="66" charset="0"/>
              </a:rPr>
              <a:t> (</a:t>
            </a:r>
            <a:r>
              <a:rPr lang="en-US" dirty="0" err="1" smtClean="0">
                <a:latin typeface="Comic Sans MS" pitchFamily="66" charset="0"/>
              </a:rPr>
              <a:t>Modane</a:t>
            </a:r>
            <a:r>
              <a:rPr lang="en-US" dirty="0" smtClean="0">
                <a:latin typeface="Comic Sans MS" pitchFamily="66" charset="0"/>
              </a:rPr>
              <a:t>, France).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563562"/>
          </a:xfrm>
        </p:spPr>
        <p:txBody>
          <a:bodyPr>
            <a:noAutofit/>
          </a:bodyPr>
          <a:lstStyle/>
          <a:p>
            <a:r>
              <a:rPr lang="en-US" sz="3200" dirty="0" smtClean="0">
                <a:latin typeface="Comic Sans MS" pitchFamily="66" charset="0"/>
              </a:rPr>
              <a:t>Some Direct search Experiments Acronyms </a:t>
            </a:r>
            <a:endParaRPr lang="en-US" sz="3200" dirty="0"/>
          </a:p>
        </p:txBody>
      </p:sp>
      <p:sp>
        <p:nvSpPr>
          <p:cNvPr id="3" name="Content Placeholder 2"/>
          <p:cNvSpPr>
            <a:spLocks noGrp="1"/>
          </p:cNvSpPr>
          <p:nvPr>
            <p:ph idx="1"/>
          </p:nvPr>
        </p:nvSpPr>
        <p:spPr>
          <a:xfrm>
            <a:off x="457200" y="990600"/>
            <a:ext cx="8229600" cy="5257800"/>
          </a:xfrm>
          <a:solidFill>
            <a:schemeClr val="accent1">
              <a:lumMod val="40000"/>
              <a:lumOff val="60000"/>
            </a:schemeClr>
          </a:solidFill>
        </p:spPr>
        <p:txBody>
          <a:bodyPr>
            <a:normAutofit fontScale="70000" lnSpcReduction="20000"/>
          </a:bodyPr>
          <a:lstStyle/>
          <a:p>
            <a:r>
              <a:rPr lang="en-US" dirty="0" smtClean="0">
                <a:solidFill>
                  <a:schemeClr val="bg2">
                    <a:lumMod val="50000"/>
                  </a:schemeClr>
                </a:solidFill>
                <a:latin typeface="Comic Sans MS" pitchFamily="66" charset="0"/>
              </a:rPr>
              <a:t>DAMA</a:t>
            </a:r>
            <a:r>
              <a:rPr lang="en-US" dirty="0" smtClean="0">
                <a:latin typeface="Comic Sans MS" pitchFamily="66" charset="0"/>
              </a:rPr>
              <a:t>: </a:t>
            </a:r>
            <a:r>
              <a:rPr lang="en-US" b="1" dirty="0" smtClean="0">
                <a:solidFill>
                  <a:srgbClr val="FF0000"/>
                </a:solidFill>
                <a:latin typeface="Comic Sans MS" pitchFamily="66" charset="0"/>
              </a:rPr>
              <a:t>Da</a:t>
            </a:r>
            <a:r>
              <a:rPr lang="en-US" dirty="0" smtClean="0">
                <a:solidFill>
                  <a:srgbClr val="FF0000"/>
                </a:solidFill>
                <a:latin typeface="Comic Sans MS" pitchFamily="66" charset="0"/>
              </a:rPr>
              <a:t>rk </a:t>
            </a:r>
            <a:r>
              <a:rPr lang="en-US" b="1" dirty="0" smtClean="0">
                <a:solidFill>
                  <a:srgbClr val="FF0000"/>
                </a:solidFill>
                <a:latin typeface="Comic Sans MS" pitchFamily="66" charset="0"/>
              </a:rPr>
              <a:t>Ma</a:t>
            </a:r>
            <a:r>
              <a:rPr lang="en-US" dirty="0" smtClean="0">
                <a:solidFill>
                  <a:srgbClr val="FF0000"/>
                </a:solidFill>
                <a:latin typeface="Comic Sans MS" pitchFamily="66" charset="0"/>
              </a:rPr>
              <a:t>ter search exp., DAMA/</a:t>
            </a:r>
            <a:r>
              <a:rPr lang="en-US" dirty="0" err="1" smtClean="0">
                <a:solidFill>
                  <a:srgbClr val="FF0000"/>
                </a:solidFill>
                <a:latin typeface="Comic Sans MS" pitchFamily="66" charset="0"/>
              </a:rPr>
              <a:t>Nal</a:t>
            </a:r>
            <a:r>
              <a:rPr lang="en-US" dirty="0" smtClean="0">
                <a:solidFill>
                  <a:srgbClr val="FF0000"/>
                </a:solidFill>
                <a:latin typeface="Comic Sans MS" pitchFamily="66" charset="0"/>
              </a:rPr>
              <a:t> and </a:t>
            </a:r>
            <a:r>
              <a:rPr lang="en-US" dirty="0" smtClean="0">
                <a:latin typeface="Comic Sans MS" pitchFamily="66" charset="0"/>
              </a:rPr>
              <a:t>DAMD/LIBRA (Gran </a:t>
            </a:r>
            <a:r>
              <a:rPr lang="en-US" dirty="0" err="1" smtClean="0">
                <a:latin typeface="Comic Sans MS" pitchFamily="66" charset="0"/>
              </a:rPr>
              <a:t>Sasso</a:t>
            </a:r>
            <a:r>
              <a:rPr lang="en-US" dirty="0" smtClean="0">
                <a:latin typeface="Comic Sans MS" pitchFamily="66" charset="0"/>
              </a:rPr>
              <a:t>)</a:t>
            </a:r>
          </a:p>
          <a:p>
            <a:r>
              <a:rPr lang="en-US" dirty="0" smtClean="0">
                <a:solidFill>
                  <a:schemeClr val="bg2">
                    <a:lumMod val="50000"/>
                  </a:schemeClr>
                </a:solidFill>
                <a:latin typeface="Comic Sans MS" pitchFamily="66" charset="0"/>
              </a:rPr>
              <a:t>XMASS</a:t>
            </a:r>
            <a:r>
              <a:rPr lang="en-US" dirty="0" smtClean="0">
                <a:latin typeface="Comic Sans MS" pitchFamily="66" charset="0"/>
              </a:rPr>
              <a:t>- three in </a:t>
            </a:r>
            <a:r>
              <a:rPr lang="en-US" dirty="0" err="1" smtClean="0">
                <a:latin typeface="Comic Sans MS" pitchFamily="66" charset="0"/>
              </a:rPr>
              <a:t>one:</a:t>
            </a:r>
            <a:r>
              <a:rPr lang="en-US" b="1" dirty="0" err="1" smtClean="0">
                <a:latin typeface="Comic Sans MS" pitchFamily="66" charset="0"/>
              </a:rPr>
              <a:t>X</a:t>
            </a:r>
            <a:r>
              <a:rPr lang="en-US" dirty="0" err="1" smtClean="0">
                <a:latin typeface="Comic Sans MS" pitchFamily="66" charset="0"/>
              </a:rPr>
              <a:t>enon</a:t>
            </a:r>
            <a:r>
              <a:rPr lang="en-US" dirty="0" smtClean="0">
                <a:latin typeface="Comic Sans MS" pitchFamily="66" charset="0"/>
              </a:rPr>
              <a:t> detector for weakly interacting </a:t>
            </a:r>
            <a:r>
              <a:rPr lang="en-US" b="1" dirty="0" smtClean="0">
                <a:latin typeface="Comic Sans MS" pitchFamily="66" charset="0"/>
              </a:rPr>
              <a:t>mass</a:t>
            </a:r>
            <a:r>
              <a:rPr lang="en-US" dirty="0" smtClean="0">
                <a:latin typeface="Comic Sans MS" pitchFamily="66" charset="0"/>
              </a:rPr>
              <a:t>ive particles, </a:t>
            </a:r>
            <a:r>
              <a:rPr lang="en-US" b="1" dirty="0" smtClean="0">
                <a:latin typeface="Comic Sans MS" pitchFamily="66" charset="0"/>
              </a:rPr>
              <a:t>X</a:t>
            </a:r>
            <a:r>
              <a:rPr lang="en-US" dirty="0" smtClean="0">
                <a:latin typeface="Comic Sans MS" pitchFamily="66" charset="0"/>
              </a:rPr>
              <a:t>enon </a:t>
            </a:r>
            <a:r>
              <a:rPr lang="en-US" b="1" dirty="0" smtClean="0">
                <a:latin typeface="Comic Sans MS" pitchFamily="66" charset="0"/>
              </a:rPr>
              <a:t>mass</a:t>
            </a:r>
            <a:r>
              <a:rPr lang="en-US" dirty="0" smtClean="0">
                <a:latin typeface="Comic Sans MS" pitchFamily="66" charset="0"/>
              </a:rPr>
              <a:t>ive detector for solar neutrinos, </a:t>
            </a:r>
            <a:r>
              <a:rPr lang="en-US" b="1" dirty="0" smtClean="0">
                <a:latin typeface="Comic Sans MS" pitchFamily="66" charset="0"/>
              </a:rPr>
              <a:t>Xenon</a:t>
            </a:r>
            <a:r>
              <a:rPr lang="en-US" dirty="0" smtClean="0">
                <a:latin typeface="Comic Sans MS" pitchFamily="66" charset="0"/>
              </a:rPr>
              <a:t> neutrino </a:t>
            </a:r>
            <a:r>
              <a:rPr lang="en-US" b="1" dirty="0" smtClean="0">
                <a:latin typeface="Comic Sans MS" pitchFamily="66" charset="0"/>
              </a:rPr>
              <a:t>mass</a:t>
            </a:r>
            <a:r>
              <a:rPr lang="en-US" dirty="0" smtClean="0">
                <a:latin typeface="Comic Sans MS" pitchFamily="66" charset="0"/>
              </a:rPr>
              <a:t> detector (</a:t>
            </a:r>
            <a:r>
              <a:rPr lang="en-US" dirty="0" err="1" smtClean="0">
                <a:latin typeface="Comic Sans MS" pitchFamily="66" charset="0"/>
              </a:rPr>
              <a:t>Kamioka</a:t>
            </a:r>
            <a:r>
              <a:rPr lang="en-US" dirty="0" smtClean="0">
                <a:latin typeface="Comic Sans MS" pitchFamily="66" charset="0"/>
              </a:rPr>
              <a:t>)</a:t>
            </a:r>
          </a:p>
          <a:p>
            <a:r>
              <a:rPr lang="en-US" dirty="0" smtClean="0">
                <a:solidFill>
                  <a:schemeClr val="bg2">
                    <a:lumMod val="50000"/>
                  </a:schemeClr>
                </a:solidFill>
                <a:latin typeface="Comic Sans MS" pitchFamily="66" charset="0"/>
              </a:rPr>
              <a:t>DEAP/CLEAN</a:t>
            </a:r>
            <a:r>
              <a:rPr lang="en-US" dirty="0" smtClean="0">
                <a:latin typeface="Comic Sans MS" pitchFamily="66" charset="0"/>
              </a:rPr>
              <a:t>: </a:t>
            </a:r>
            <a:r>
              <a:rPr lang="en-US" b="1" dirty="0" smtClean="0">
                <a:latin typeface="Comic Sans MS" pitchFamily="66" charset="0"/>
              </a:rPr>
              <a:t>D</a:t>
            </a:r>
            <a:r>
              <a:rPr lang="en-US" dirty="0" smtClean="0">
                <a:latin typeface="Comic Sans MS" pitchFamily="66" charset="0"/>
              </a:rPr>
              <a:t>ark Matter </a:t>
            </a:r>
            <a:r>
              <a:rPr lang="en-US" b="1" dirty="0" smtClean="0">
                <a:latin typeface="Comic Sans MS" pitchFamily="66" charset="0"/>
              </a:rPr>
              <a:t>E</a:t>
            </a:r>
            <a:r>
              <a:rPr lang="en-US" dirty="0" smtClean="0">
                <a:latin typeface="Comic Sans MS" pitchFamily="66" charset="0"/>
              </a:rPr>
              <a:t>xperiment using </a:t>
            </a:r>
            <a:r>
              <a:rPr lang="en-US" b="1" dirty="0" smtClean="0">
                <a:latin typeface="Comic Sans MS" pitchFamily="66" charset="0"/>
              </a:rPr>
              <a:t>A</a:t>
            </a:r>
            <a:r>
              <a:rPr lang="en-US" dirty="0" smtClean="0">
                <a:latin typeface="Comic Sans MS" pitchFamily="66" charset="0"/>
              </a:rPr>
              <a:t>rgon </a:t>
            </a:r>
            <a:r>
              <a:rPr lang="en-US" b="1" dirty="0" smtClean="0">
                <a:latin typeface="Comic Sans MS" pitchFamily="66" charset="0"/>
              </a:rPr>
              <a:t>P</a:t>
            </a:r>
            <a:r>
              <a:rPr lang="en-US" dirty="0" smtClean="0">
                <a:latin typeface="Comic Sans MS" pitchFamily="66" charset="0"/>
              </a:rPr>
              <a:t>ulse-shape discrimination (SNOLAB)</a:t>
            </a:r>
          </a:p>
          <a:p>
            <a:r>
              <a:rPr lang="en-US" dirty="0" smtClean="0">
                <a:solidFill>
                  <a:schemeClr val="accent6"/>
                </a:solidFill>
                <a:latin typeface="Comic Sans MS" pitchFamily="66" charset="0"/>
              </a:rPr>
              <a:t>XENON</a:t>
            </a:r>
            <a:r>
              <a:rPr lang="en-US" dirty="0" smtClean="0">
                <a:latin typeface="Comic Sans MS" pitchFamily="66" charset="0"/>
              </a:rPr>
              <a:t>: </a:t>
            </a:r>
            <a:r>
              <a:rPr lang="en-US" dirty="0" smtClean="0">
                <a:solidFill>
                  <a:srgbClr val="FF0000"/>
                </a:solidFill>
                <a:latin typeface="Comic Sans MS" pitchFamily="66" charset="0"/>
              </a:rPr>
              <a:t>The xenon Dark Matter Project, WIMP mass~100 </a:t>
            </a:r>
            <a:r>
              <a:rPr lang="en-US" dirty="0" err="1" smtClean="0">
                <a:solidFill>
                  <a:srgbClr val="FF0000"/>
                </a:solidFill>
                <a:latin typeface="Comic Sans MS" pitchFamily="66" charset="0"/>
              </a:rPr>
              <a:t>GeV</a:t>
            </a:r>
            <a:r>
              <a:rPr lang="en-US" dirty="0" smtClean="0">
                <a:solidFill>
                  <a:srgbClr val="FF0000"/>
                </a:solidFill>
                <a:latin typeface="Comic Sans MS" pitchFamily="66" charset="0"/>
              </a:rPr>
              <a:t> (Gran </a:t>
            </a:r>
            <a:r>
              <a:rPr lang="en-US" dirty="0" err="1" smtClean="0">
                <a:solidFill>
                  <a:srgbClr val="FF0000"/>
                </a:solidFill>
                <a:latin typeface="Comic Sans MS" pitchFamily="66" charset="0"/>
              </a:rPr>
              <a:t>Sasso</a:t>
            </a:r>
            <a:r>
              <a:rPr lang="en-US" dirty="0" smtClean="0">
                <a:solidFill>
                  <a:srgbClr val="FF0000"/>
                </a:solidFill>
                <a:latin typeface="Comic Sans MS" pitchFamily="66" charset="0"/>
              </a:rPr>
              <a:t>)</a:t>
            </a:r>
          </a:p>
          <a:p>
            <a:r>
              <a:rPr lang="en-US" dirty="0" smtClean="0">
                <a:solidFill>
                  <a:schemeClr val="accent6"/>
                </a:solidFill>
                <a:latin typeface="Comic Sans MS" pitchFamily="66" charset="0"/>
              </a:rPr>
              <a:t>LUX</a:t>
            </a:r>
            <a:r>
              <a:rPr lang="en-US" dirty="0" smtClean="0">
                <a:latin typeface="Comic Sans MS" pitchFamily="66" charset="0"/>
              </a:rPr>
              <a:t>: Large Underground Xenon (Sanford Underground Lab)</a:t>
            </a:r>
          </a:p>
          <a:p>
            <a:r>
              <a:rPr lang="en-US" dirty="0" err="1" smtClean="0">
                <a:solidFill>
                  <a:schemeClr val="accent6"/>
                </a:solidFill>
                <a:latin typeface="Comic Sans MS" pitchFamily="66" charset="0"/>
              </a:rPr>
              <a:t>WArP</a:t>
            </a:r>
            <a:r>
              <a:rPr lang="en-US" dirty="0" smtClean="0">
                <a:latin typeface="Comic Sans MS" pitchFamily="66" charset="0"/>
              </a:rPr>
              <a:t>: </a:t>
            </a:r>
            <a:r>
              <a:rPr lang="en-US" b="1" dirty="0" smtClean="0">
                <a:latin typeface="Comic Sans MS" pitchFamily="66" charset="0"/>
              </a:rPr>
              <a:t>W</a:t>
            </a:r>
            <a:r>
              <a:rPr lang="en-US" dirty="0" smtClean="0">
                <a:latin typeface="Comic Sans MS" pitchFamily="66" charset="0"/>
              </a:rPr>
              <a:t>imp dark matter with liquid </a:t>
            </a:r>
            <a:r>
              <a:rPr lang="en-US" b="1" dirty="0" err="1" smtClean="0">
                <a:latin typeface="Comic Sans MS" pitchFamily="66" charset="0"/>
              </a:rPr>
              <a:t>Ar</a:t>
            </a:r>
            <a:r>
              <a:rPr lang="en-US" dirty="0" err="1" smtClean="0">
                <a:latin typeface="Comic Sans MS" pitchFamily="66" charset="0"/>
              </a:rPr>
              <a:t>gone</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rogram (Gran </a:t>
            </a:r>
            <a:r>
              <a:rPr lang="en-US" dirty="0" err="1" smtClean="0">
                <a:latin typeface="Comic Sans MS" pitchFamily="66" charset="0"/>
              </a:rPr>
              <a:t>Sasso</a:t>
            </a:r>
            <a:r>
              <a:rPr lang="en-US" dirty="0" smtClean="0">
                <a:latin typeface="Comic Sans MS" pitchFamily="66" charset="0"/>
              </a:rPr>
              <a:t>)</a:t>
            </a:r>
          </a:p>
          <a:p>
            <a:r>
              <a:rPr lang="en-US" dirty="0" err="1" smtClean="0">
                <a:solidFill>
                  <a:schemeClr val="accent6"/>
                </a:solidFill>
                <a:latin typeface="Comic Sans MS" pitchFamily="66" charset="0"/>
              </a:rPr>
              <a:t>ArDM</a:t>
            </a:r>
            <a:r>
              <a:rPr lang="en-US" dirty="0" smtClean="0">
                <a:latin typeface="Comic Sans MS" pitchFamily="66" charset="0"/>
              </a:rPr>
              <a:t>: Argon Dark Matter, 1 ton liquid </a:t>
            </a:r>
            <a:r>
              <a:rPr lang="en-US" dirty="0" err="1" smtClean="0">
                <a:latin typeface="Comic Sans MS" pitchFamily="66" charset="0"/>
              </a:rPr>
              <a:t>argone</a:t>
            </a:r>
            <a:r>
              <a:rPr lang="en-US" dirty="0" smtClean="0">
                <a:latin typeface="Comic Sans MS" pitchFamily="66" charset="0"/>
              </a:rPr>
              <a:t>, 100 events/day, or 0.01 event/day for cross section 10E-6 </a:t>
            </a:r>
            <a:r>
              <a:rPr lang="en-US" dirty="0" err="1" smtClean="0">
                <a:latin typeface="Comic Sans MS" pitchFamily="66" charset="0"/>
              </a:rPr>
              <a:t>pb</a:t>
            </a:r>
            <a:r>
              <a:rPr lang="en-US" dirty="0" smtClean="0">
                <a:latin typeface="Comic Sans MS" pitchFamily="66" charset="0"/>
              </a:rPr>
              <a:t> to 10E-10 </a:t>
            </a:r>
            <a:r>
              <a:rPr lang="en-US" dirty="0" err="1" smtClean="0">
                <a:latin typeface="Comic Sans MS" pitchFamily="66" charset="0"/>
              </a:rPr>
              <a:t>pb</a:t>
            </a:r>
            <a:r>
              <a:rPr lang="en-US" dirty="0" smtClean="0">
                <a:latin typeface="Comic Sans MS" pitchFamily="66" charset="0"/>
              </a:rPr>
              <a:t> (</a:t>
            </a:r>
            <a:r>
              <a:rPr lang="en-US" dirty="0" err="1" smtClean="0">
                <a:latin typeface="Comic Sans MS" pitchFamily="66" charset="0"/>
              </a:rPr>
              <a:t>Canfranc</a:t>
            </a:r>
            <a:r>
              <a:rPr lang="en-US" dirty="0" smtClean="0">
                <a:latin typeface="Comic Sans MS" pitchFamily="66" charset="0"/>
              </a:rPr>
              <a:t> Underground lab, Spain)</a:t>
            </a:r>
          </a:p>
          <a:p>
            <a:r>
              <a:rPr lang="en-US" dirty="0" smtClean="0">
                <a:solidFill>
                  <a:schemeClr val="accent6"/>
                </a:solidFill>
                <a:latin typeface="Comic Sans MS" pitchFamily="66" charset="0"/>
              </a:rPr>
              <a:t>ZEPLIN</a:t>
            </a:r>
            <a:r>
              <a:rPr lang="en-US" dirty="0" smtClean="0">
                <a:latin typeface="Comic Sans MS" pitchFamily="66" charset="0"/>
              </a:rPr>
              <a:t>: Liquid </a:t>
            </a:r>
            <a:r>
              <a:rPr lang="en-US" dirty="0" err="1" smtClean="0">
                <a:latin typeface="Comic Sans MS" pitchFamily="66" charset="0"/>
              </a:rPr>
              <a:t>Xe</a:t>
            </a:r>
            <a:r>
              <a:rPr lang="en-US" dirty="0" smtClean="0">
                <a:latin typeface="Comic Sans MS" pitchFamily="66" charset="0"/>
              </a:rPr>
              <a:t> based program (</a:t>
            </a:r>
            <a:r>
              <a:rPr lang="en-US" dirty="0" err="1" smtClean="0">
                <a:latin typeface="Comic Sans MS" pitchFamily="66" charset="0"/>
              </a:rPr>
              <a:t>Boulby</a:t>
            </a:r>
            <a:r>
              <a:rPr lang="en-US" dirty="0" smtClean="0">
                <a:latin typeface="Comic Sans MS" pitchFamily="66" charset="0"/>
              </a:rPr>
              <a:t>, UK)</a:t>
            </a: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76800"/>
          </a:xfrm>
        </p:spPr>
        <p:txBody>
          <a:bodyPr>
            <a:normAutofit/>
          </a:bodyPr>
          <a:lstStyle/>
          <a:p>
            <a:r>
              <a:rPr lang="en-US" sz="2800" dirty="0" smtClean="0">
                <a:solidFill>
                  <a:schemeClr val="accent5">
                    <a:lumMod val="75000"/>
                  </a:schemeClr>
                </a:solidFill>
                <a:latin typeface="Comic Sans MS" pitchFamily="66" charset="0"/>
              </a:rPr>
              <a:t>CDMX/TEXONO</a:t>
            </a:r>
            <a:r>
              <a:rPr lang="en-US" sz="2800" dirty="0" smtClean="0">
                <a:latin typeface="Comic Sans MS" pitchFamily="66" charset="0"/>
              </a:rPr>
              <a:t>: China Dark Matter Experiment (CJPL), very low threshold (200 </a:t>
            </a:r>
            <a:r>
              <a:rPr lang="en-US" sz="2800" dirty="0" err="1" smtClean="0">
                <a:latin typeface="Comic Sans MS" pitchFamily="66" charset="0"/>
              </a:rPr>
              <a:t>eV</a:t>
            </a:r>
            <a:r>
              <a:rPr lang="en-US" sz="2800" dirty="0" smtClean="0">
                <a:latin typeface="Comic Sans MS" pitchFamily="66" charset="0"/>
              </a:rPr>
              <a:t>)</a:t>
            </a:r>
          </a:p>
          <a:p>
            <a:r>
              <a:rPr lang="en-US" sz="2800" dirty="0" smtClean="0">
                <a:solidFill>
                  <a:schemeClr val="accent5">
                    <a:lumMod val="75000"/>
                  </a:schemeClr>
                </a:solidFill>
                <a:latin typeface="Comic Sans MS" pitchFamily="66" charset="0"/>
              </a:rPr>
              <a:t>PAND-X</a:t>
            </a:r>
            <a:r>
              <a:rPr lang="en-US" sz="2800" dirty="0" smtClean="0">
                <a:latin typeface="Comic Sans MS" pitchFamily="66" charset="0"/>
              </a:rPr>
              <a:t>: Dark Matter Search with </a:t>
            </a:r>
            <a:r>
              <a:rPr lang="en-US" sz="2800" dirty="0" err="1" smtClean="0">
                <a:latin typeface="Comic Sans MS" pitchFamily="66" charset="0"/>
              </a:rPr>
              <a:t>LXe</a:t>
            </a:r>
            <a:r>
              <a:rPr lang="en-US" sz="2800" dirty="0" smtClean="0">
                <a:latin typeface="Comic Sans MS" pitchFamily="66" charset="0"/>
              </a:rPr>
              <a:t> detector (CJPL), liquid Xenon, low mass WIMP search.</a:t>
            </a:r>
          </a:p>
          <a:p>
            <a:r>
              <a:rPr lang="en-US" sz="2800" dirty="0" smtClean="0">
                <a:solidFill>
                  <a:srgbClr val="0070C0"/>
                </a:solidFill>
                <a:latin typeface="Comic Sans MS" pitchFamily="66" charset="0"/>
              </a:rPr>
              <a:t>KIMS</a:t>
            </a:r>
            <a:r>
              <a:rPr lang="en-US" sz="2800" dirty="0" smtClean="0">
                <a:latin typeface="Comic Sans MS" pitchFamily="66" charset="0"/>
              </a:rPr>
              <a:t>: Korean Invisible Mass Search (</a:t>
            </a:r>
            <a:r>
              <a:rPr lang="en-US" sz="2800" dirty="0" err="1" smtClean="0">
                <a:latin typeface="Comic Sans MS" pitchFamily="66" charset="0"/>
              </a:rPr>
              <a:t>YangYang</a:t>
            </a:r>
            <a:r>
              <a:rPr lang="en-US" sz="2800" dirty="0" smtClean="0">
                <a:latin typeface="Comic Sans MS" pitchFamily="66" charset="0"/>
              </a:rPr>
              <a:t>)  (Collaboration from China: </a:t>
            </a:r>
            <a:r>
              <a:rPr lang="en-US" sz="2800" dirty="0" err="1" smtClean="0">
                <a:latin typeface="Comic Sans MS" pitchFamily="66" charset="0"/>
              </a:rPr>
              <a:t>Tsinghua</a:t>
            </a:r>
            <a:r>
              <a:rPr lang="en-US" sz="2800" dirty="0" smtClean="0">
                <a:latin typeface="Comic Sans MS" pitchFamily="66" charset="0"/>
              </a:rPr>
              <a:t>, IHEP) </a:t>
            </a:r>
          </a:p>
          <a:p>
            <a:r>
              <a:rPr lang="en-US" sz="2800" dirty="0" smtClean="0">
                <a:solidFill>
                  <a:schemeClr val="tx2">
                    <a:lumMod val="60000"/>
                    <a:lumOff val="40000"/>
                  </a:schemeClr>
                </a:solidFill>
                <a:latin typeface="Comic Sans MS" pitchFamily="66" charset="0"/>
              </a:rPr>
              <a:t>XMASS</a:t>
            </a:r>
            <a:r>
              <a:rPr lang="en-US" sz="2800" dirty="0" smtClean="0">
                <a:latin typeface="Comic Sans MS" pitchFamily="66" charset="0"/>
              </a:rPr>
              <a:t> (</a:t>
            </a:r>
            <a:r>
              <a:rPr lang="en-US" sz="2800" dirty="0" err="1" smtClean="0">
                <a:latin typeface="Comic Sans MS" pitchFamily="66" charset="0"/>
              </a:rPr>
              <a:t>Kamioka</a:t>
            </a:r>
            <a:r>
              <a:rPr lang="en-US" sz="2800" dirty="0" smtClean="0">
                <a:latin typeface="Comic Sans MS" pitchFamily="66" charset="0"/>
              </a:rPr>
              <a:t>, Japan)</a:t>
            </a:r>
          </a:p>
          <a:p>
            <a:pPr>
              <a:buNone/>
            </a:pP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195</a:t>
            </a:fld>
            <a:endParaRPr lang="en-US"/>
          </a:p>
        </p:txBody>
      </p:sp>
      <p:sp>
        <p:nvSpPr>
          <p:cNvPr id="8" name="Title 7"/>
          <p:cNvSpPr>
            <a:spLocks noGrp="1"/>
          </p:cNvSpPr>
          <p:nvPr>
            <p:ph type="title"/>
          </p:nvPr>
        </p:nvSpPr>
        <p:spPr>
          <a:xfrm>
            <a:off x="457200" y="381000"/>
            <a:ext cx="8229600" cy="884238"/>
          </a:xfrm>
        </p:spPr>
        <p:txBody>
          <a:bodyPr>
            <a:normAutofit fontScale="90000"/>
          </a:bodyPr>
          <a:lstStyle/>
          <a:p>
            <a:r>
              <a:rPr lang="en-US" b="1" dirty="0" smtClean="0"/>
              <a:t/>
            </a:r>
            <a:br>
              <a:rPr lang="en-US" b="1" dirty="0" smtClean="0"/>
            </a:br>
            <a:r>
              <a:rPr lang="en-US" b="1" dirty="0" smtClean="0"/>
              <a:t>Direct Detection experiments in Asia</a:t>
            </a:r>
            <a:br>
              <a:rPr lang="en-US" b="1" dirty="0" smtClean="0"/>
            </a:b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196</a:t>
            </a:fld>
            <a:endParaRPr lang="en-US"/>
          </a:p>
        </p:txBody>
      </p:sp>
      <p:pic>
        <p:nvPicPr>
          <p:cNvPr id="318466" name="Picture 2"/>
          <p:cNvPicPr>
            <a:picLocks noChangeAspect="1" noChangeArrowheads="1"/>
          </p:cNvPicPr>
          <p:nvPr/>
        </p:nvPicPr>
        <p:blipFill>
          <a:blip r:embed="rId3" cstate="print"/>
          <a:srcRect/>
          <a:stretch>
            <a:fillRect/>
          </a:stretch>
        </p:blipFill>
        <p:spPr bwMode="auto">
          <a:xfrm>
            <a:off x="914400" y="307051"/>
            <a:ext cx="7239000" cy="6169949"/>
          </a:xfrm>
          <a:prstGeom prst="rect">
            <a:avLst/>
          </a:prstGeom>
          <a:noFill/>
          <a:ln w="9525">
            <a:noFill/>
            <a:miter lim="800000"/>
            <a:headEnd/>
            <a:tailEnd/>
          </a:ln>
        </p:spPr>
      </p:pic>
      <p:sp>
        <p:nvSpPr>
          <p:cNvPr id="6" name="Rounded Rectangle 5"/>
          <p:cNvSpPr/>
          <p:nvPr/>
        </p:nvSpPr>
        <p:spPr>
          <a:xfrm>
            <a:off x="0" y="5791200"/>
            <a:ext cx="19812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Rau</a:t>
            </a:r>
            <a:r>
              <a:rPr lang="en-US" sz="1400" dirty="0" smtClean="0">
                <a:solidFill>
                  <a:srgbClr val="002060"/>
                </a:solidFill>
              </a:rPr>
              <a:t> </a:t>
            </a:r>
            <a:r>
              <a:rPr lang="en-US" dirty="0" smtClean="0">
                <a:solidFill>
                  <a:srgbClr val="002060"/>
                </a:solidFill>
              </a:rPr>
              <a:t>TAUP2011</a:t>
            </a:r>
            <a:endParaRPr lang="en-US" dirty="0">
              <a:solidFill>
                <a:srgbClr val="002060"/>
              </a:solidFill>
            </a:endParaRPr>
          </a:p>
        </p:txBody>
      </p:sp>
      <p:sp>
        <p:nvSpPr>
          <p:cNvPr id="7" name="Rounded Rectangle 6"/>
          <p:cNvSpPr/>
          <p:nvPr/>
        </p:nvSpPr>
        <p:spPr>
          <a:xfrm>
            <a:off x="2819400" y="533400"/>
            <a:ext cx="1143000"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t>CDMS</a:t>
            </a:r>
            <a:endParaRPr lang="en-US" sz="2400" b="1" dirty="0"/>
          </a:p>
        </p:txBody>
      </p:sp>
      <p:sp>
        <p:nvSpPr>
          <p:cNvPr id="9" name="Rounded Rectangle 8"/>
          <p:cNvSpPr/>
          <p:nvPr/>
        </p:nvSpPr>
        <p:spPr>
          <a:xfrm>
            <a:off x="7543800" y="0"/>
            <a:ext cx="1600200" cy="3276600"/>
          </a:xfrm>
          <a:prstGeom prst="roundRect">
            <a:avLst/>
          </a:prstGeom>
          <a:solidFill>
            <a:schemeClr val="accent3">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lumMod val="40000"/>
                    <a:lumOff val="60000"/>
                  </a:schemeClr>
                </a:solidFill>
              </a:rPr>
              <a:t>Dedication </a:t>
            </a:r>
          </a:p>
          <a:p>
            <a:pPr algn="ctr"/>
            <a:r>
              <a:rPr lang="en-US" sz="1600" dirty="0" smtClean="0">
                <a:solidFill>
                  <a:schemeClr val="accent4">
                    <a:lumMod val="40000"/>
                    <a:lumOff val="60000"/>
                  </a:schemeClr>
                </a:solidFill>
              </a:rPr>
              <a:t>&amp;</a:t>
            </a:r>
          </a:p>
          <a:p>
            <a:pPr algn="ctr"/>
            <a:r>
              <a:rPr lang="en-US" sz="1600" dirty="0" smtClean="0">
                <a:solidFill>
                  <a:schemeClr val="accent4">
                    <a:lumMod val="40000"/>
                    <a:lumOff val="60000"/>
                  </a:schemeClr>
                </a:solidFill>
              </a:rPr>
              <a:t>Patience</a:t>
            </a:r>
          </a:p>
          <a:p>
            <a:pPr algn="ctr"/>
            <a:endParaRPr lang="en-US" sz="1600" dirty="0" smtClean="0">
              <a:solidFill>
                <a:schemeClr val="accent4">
                  <a:lumMod val="40000"/>
                  <a:lumOff val="60000"/>
                </a:schemeClr>
              </a:solidFill>
            </a:endParaRPr>
          </a:p>
          <a:p>
            <a:pPr algn="ctr"/>
            <a:r>
              <a:rPr lang="en-US" sz="1600" dirty="0" smtClean="0"/>
              <a:t>Wrong business </a:t>
            </a:r>
          </a:p>
          <a:p>
            <a:pPr algn="ctr"/>
            <a:r>
              <a:rPr lang="en-US" sz="1600" dirty="0" smtClean="0"/>
              <a:t>if  look for  instant gratification or a Quick reward</a:t>
            </a:r>
            <a:endParaRPr lang="en-US" sz="1600" dirty="0"/>
          </a:p>
        </p:txBody>
      </p:sp>
      <p:sp>
        <p:nvSpPr>
          <p:cNvPr id="10" name="TextBox 9"/>
          <p:cNvSpPr txBox="1"/>
          <p:nvPr/>
        </p:nvSpPr>
        <p:spPr>
          <a:xfrm>
            <a:off x="3200400" y="3657600"/>
            <a:ext cx="1676400" cy="369332"/>
          </a:xfrm>
          <a:prstGeom prst="rect">
            <a:avLst/>
          </a:prstGeom>
          <a:noFill/>
        </p:spPr>
        <p:txBody>
          <a:bodyPr wrap="square" rtlCol="0">
            <a:spAutoFit/>
          </a:bodyPr>
          <a:lstStyle/>
          <a:p>
            <a:r>
              <a:rPr lang="en-US" b="1" dirty="0" smtClean="0">
                <a:solidFill>
                  <a:srgbClr val="1A1FF6"/>
                </a:solidFill>
              </a:rPr>
              <a:t>20-year span </a:t>
            </a:r>
            <a:endParaRPr lang="en-US" b="1" dirty="0">
              <a:solidFill>
                <a:srgbClr val="1A1FF6"/>
              </a:solidFill>
            </a:endParaRPr>
          </a:p>
        </p:txBody>
      </p:sp>
      <p:sp>
        <p:nvSpPr>
          <p:cNvPr id="11" name="TextBox 10"/>
          <p:cNvSpPr txBox="1"/>
          <p:nvPr/>
        </p:nvSpPr>
        <p:spPr>
          <a:xfrm>
            <a:off x="990600" y="0"/>
            <a:ext cx="6324600" cy="400110"/>
          </a:xfrm>
          <a:prstGeom prst="rect">
            <a:avLst/>
          </a:prstGeom>
          <a:noFill/>
        </p:spPr>
        <p:txBody>
          <a:bodyPr wrap="square" rtlCol="0">
            <a:spAutoFit/>
          </a:bodyPr>
          <a:lstStyle/>
          <a:p>
            <a:r>
              <a:rPr lang="en-US" sz="2000" b="1" dirty="0" smtClean="0">
                <a:solidFill>
                  <a:srgbClr val="7030A0"/>
                </a:solidFill>
              </a:rPr>
              <a:t>A large collaboration in USA, evolution history</a:t>
            </a:r>
            <a:endParaRPr lang="en-US" sz="2000" b="1" dirty="0">
              <a:solidFill>
                <a:srgbClr val="7030A0"/>
              </a:solidFill>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6200"/>
            <a:ext cx="9144000" cy="487362"/>
          </a:xfrm>
        </p:spPr>
        <p:txBody>
          <a:bodyPr>
            <a:noAutofit/>
          </a:bodyPr>
          <a:lstStyle/>
          <a:p>
            <a:r>
              <a:rPr lang="en-US" sz="3200" dirty="0" smtClean="0">
                <a:latin typeface="Comic Sans MS" pitchFamily="66" charset="0"/>
              </a:rPr>
              <a:t>VIII.B Indirect detections-DM annihilation</a:t>
            </a: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197</a:t>
            </a:fld>
            <a:endParaRPr lang="en-US"/>
          </a:p>
        </p:txBody>
      </p:sp>
      <p:sp>
        <p:nvSpPr>
          <p:cNvPr id="3" name="Content Placeholder 2"/>
          <p:cNvSpPr>
            <a:spLocks noGrp="1"/>
          </p:cNvSpPr>
          <p:nvPr>
            <p:ph sz="quarter" idx="1"/>
          </p:nvPr>
        </p:nvSpPr>
        <p:spPr>
          <a:xfrm>
            <a:off x="4191000" y="838200"/>
            <a:ext cx="4953000" cy="5486400"/>
          </a:xfrm>
        </p:spPr>
        <p:txBody>
          <a:bodyPr>
            <a:normAutofit/>
          </a:bodyPr>
          <a:lstStyle/>
          <a:p>
            <a:r>
              <a:rPr lang="en-US" sz="2400" dirty="0" smtClean="0">
                <a:latin typeface="Comic Sans MS" pitchFamily="66" charset="0"/>
              </a:rPr>
              <a:t>Indirect detections of DM are studies of anomalous events in cosmic rays.</a:t>
            </a:r>
          </a:p>
          <a:p>
            <a:r>
              <a:rPr lang="en-US" sz="2400" dirty="0" smtClean="0">
                <a:latin typeface="Comic Sans MS" pitchFamily="66" charset="0"/>
              </a:rPr>
              <a:t>Signals can be originated  in the sun, inside or outside of the galaxy, far from detector.</a:t>
            </a:r>
          </a:p>
          <a:p>
            <a:r>
              <a:rPr lang="en-US" sz="2400" dirty="0" smtClean="0">
                <a:latin typeface="Comic Sans MS" pitchFamily="66" charset="0"/>
              </a:rPr>
              <a:t>Detectors are satellite-based, in deep water or ice.</a:t>
            </a:r>
          </a:p>
          <a:p>
            <a:r>
              <a:rPr lang="en-US" sz="2400" dirty="0" err="1" smtClean="0">
                <a:latin typeface="Comic Sans MS" pitchFamily="66" charset="0"/>
              </a:rPr>
              <a:t>Neutralinos</a:t>
            </a:r>
            <a:r>
              <a:rPr lang="en-US" sz="2400" dirty="0" smtClean="0">
                <a:latin typeface="Comic Sans MS" pitchFamily="66" charset="0"/>
              </a:rPr>
              <a:t>-like WIMPs can annihilate into ordinary particles-antiparticle pairs, e.g.,</a:t>
            </a:r>
          </a:p>
          <a:p>
            <a:r>
              <a:rPr lang="en-US" sz="2400" dirty="0" smtClean="0">
                <a:latin typeface="Comic Sans MS" pitchFamily="66" charset="0"/>
              </a:rPr>
              <a:t>Annihilation rate   </a:t>
            </a:r>
            <a:endParaRPr lang="en-US" sz="2400" dirty="0">
              <a:latin typeface="Comic Sans MS" pitchFamily="66" charset="0"/>
            </a:endParaRPr>
          </a:p>
        </p:txBody>
      </p:sp>
      <p:pic>
        <p:nvPicPr>
          <p:cNvPr id="46083" name="Picture 3" descr="C:\Users\Bing-Lin Young\Documents\A-My Documents\Research\Cosmology\DarkMatter\MyTalk\Talk[Draft]\Fig[Draft]\WIMPsAnnih.png"/>
          <p:cNvPicPr>
            <a:picLocks noChangeAspect="1" noChangeArrowheads="1"/>
          </p:cNvPicPr>
          <p:nvPr/>
        </p:nvPicPr>
        <p:blipFill>
          <a:blip r:embed="rId3" cstate="print"/>
          <a:srcRect/>
          <a:stretch>
            <a:fillRect/>
          </a:stretch>
        </p:blipFill>
        <p:spPr bwMode="auto">
          <a:xfrm>
            <a:off x="402869" y="3394695"/>
            <a:ext cx="3727171" cy="3082305"/>
          </a:xfrm>
          <a:prstGeom prst="rect">
            <a:avLst/>
          </a:prstGeom>
          <a:noFill/>
        </p:spPr>
      </p:pic>
      <p:graphicFrame>
        <p:nvGraphicFramePr>
          <p:cNvPr id="9" name="Object 8"/>
          <p:cNvGraphicFramePr>
            <a:graphicFrameLocks noChangeAspect="1"/>
          </p:cNvGraphicFramePr>
          <p:nvPr/>
        </p:nvGraphicFramePr>
        <p:xfrm>
          <a:off x="5359400" y="5105400"/>
          <a:ext cx="2489200" cy="457200"/>
        </p:xfrm>
        <a:graphic>
          <a:graphicData uri="http://schemas.openxmlformats.org/presentationml/2006/ole">
            <p:oleObj spid="_x0000_s2841602" name="Equation" r:id="rId4" imgW="1244520" imgH="228600" progId="Equation.3">
              <p:embed/>
            </p:oleObj>
          </a:graphicData>
        </a:graphic>
      </p:graphicFrame>
      <p:graphicFrame>
        <p:nvGraphicFramePr>
          <p:cNvPr id="10" name="Object 9"/>
          <p:cNvGraphicFramePr>
            <a:graphicFrameLocks noChangeAspect="1"/>
          </p:cNvGraphicFramePr>
          <p:nvPr/>
        </p:nvGraphicFramePr>
        <p:xfrm>
          <a:off x="5024438" y="5867400"/>
          <a:ext cx="2667000" cy="533400"/>
        </p:xfrm>
        <a:graphic>
          <a:graphicData uri="http://schemas.openxmlformats.org/presentationml/2006/ole">
            <p:oleObj spid="_x0000_s2841603" name="Equation" r:id="rId5" imgW="1523880" imgH="304560" progId="Equation.DSMT4">
              <p:embed/>
            </p:oleObj>
          </a:graphicData>
        </a:graphic>
      </p:graphicFrame>
      <p:pic>
        <p:nvPicPr>
          <p:cNvPr id="2841604" name="Picture 4"/>
          <p:cNvPicPr>
            <a:picLocks noChangeAspect="1" noChangeArrowheads="1"/>
          </p:cNvPicPr>
          <p:nvPr/>
        </p:nvPicPr>
        <p:blipFill>
          <a:blip r:embed="rId6" cstate="print"/>
          <a:srcRect/>
          <a:stretch>
            <a:fillRect/>
          </a:stretch>
        </p:blipFill>
        <p:spPr bwMode="auto">
          <a:xfrm>
            <a:off x="381000" y="731520"/>
            <a:ext cx="3733800" cy="26270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676275" y="385763"/>
            <a:ext cx="7791450" cy="60864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198</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to look for photons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199</a:t>
            </a:fld>
            <a:endParaRPr lang="en-US"/>
          </a:p>
        </p:txBody>
      </p:sp>
      <p:pic>
        <p:nvPicPr>
          <p:cNvPr id="2245634" name="Picture 2"/>
          <p:cNvPicPr>
            <a:picLocks noGrp="1" noChangeAspect="1" noChangeArrowheads="1"/>
          </p:cNvPicPr>
          <p:nvPr>
            <p:ph sz="quarter" idx="1"/>
          </p:nvPr>
        </p:nvPicPr>
        <p:blipFill>
          <a:blip r:embed="rId2" cstate="print"/>
          <a:srcRect/>
          <a:stretch>
            <a:fillRect/>
          </a:stretch>
        </p:blipFill>
        <p:spPr bwMode="auto">
          <a:xfrm>
            <a:off x="321689" y="1600200"/>
            <a:ext cx="8593711" cy="3886200"/>
          </a:xfrm>
          <a:prstGeom prst="rect">
            <a:avLst/>
          </a:prstGeom>
          <a:noFill/>
          <a:ln w="9525">
            <a:noFill/>
            <a:miter lim="800000"/>
            <a:headEnd/>
            <a:tailEnd/>
          </a:ln>
        </p:spPr>
      </p:pic>
      <p:sp>
        <p:nvSpPr>
          <p:cNvPr id="8" name="Rounded Rectangle 7"/>
          <p:cNvSpPr/>
          <p:nvPr/>
        </p:nvSpPr>
        <p:spPr>
          <a:xfrm>
            <a:off x="5181600" y="5486400"/>
            <a:ext cx="2133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457200"/>
            <a:ext cx="4495800" cy="6248400"/>
          </a:xfrm>
        </p:spPr>
        <p:txBody>
          <a:bodyPr>
            <a:normAutofit fontScale="90000"/>
          </a:bodyPr>
          <a:lstStyle/>
          <a:p>
            <a:r>
              <a:rPr lang="en-US" sz="3600" b="1" dirty="0" smtClean="0"/>
              <a:t>Physics of the Dark Universe</a:t>
            </a:r>
            <a:r>
              <a:rPr lang="en-US" sz="2700" b="1" dirty="0" smtClean="0"/>
              <a:t/>
            </a:r>
            <a:br>
              <a:rPr lang="en-US" sz="2700" b="1" dirty="0" smtClean="0"/>
            </a:br>
            <a:r>
              <a:rPr lang="en-US" sz="2700" b="1" dirty="0" smtClean="0"/>
              <a:t/>
            </a:r>
            <a:br>
              <a:rPr lang="en-US" sz="2700" b="1" dirty="0" smtClean="0"/>
            </a:br>
            <a:r>
              <a:rPr lang="en-US" sz="2700" b="1" dirty="0" smtClean="0"/>
              <a:t>Frontiers in Particle Astrophysics and Cosmology</a:t>
            </a:r>
            <a:br>
              <a:rPr lang="en-US" sz="2700" b="1" dirty="0" smtClean="0"/>
            </a:br>
            <a:r>
              <a:rPr lang="en-US" sz="2700" b="1" dirty="0" smtClean="0"/>
              <a:t/>
            </a:r>
            <a:br>
              <a:rPr lang="en-US" sz="2700" b="1" dirty="0" smtClean="0"/>
            </a:br>
            <a:r>
              <a:rPr lang="en-US" sz="2700" i="1" dirty="0" smtClean="0"/>
              <a:t>Physics of the Dark Universe</a:t>
            </a:r>
            <a:r>
              <a:rPr lang="en-US" sz="2700" dirty="0" smtClean="0"/>
              <a:t> is  a new online-only, fully open access journal, started in 2012,  offering rapid publication of peer-reviewed, original research articles. </a:t>
            </a:r>
            <a:br>
              <a:rPr lang="en-US" sz="2700" dirty="0" smtClean="0"/>
            </a:br>
            <a:r>
              <a:rPr lang="en-US" sz="2000" dirty="0" smtClean="0"/>
              <a:t/>
            </a:r>
            <a:br>
              <a:rPr lang="en-US" sz="2000" dirty="0" smtClean="0"/>
            </a:br>
            <a:r>
              <a:rPr lang="en-US" sz="2400" dirty="0" smtClean="0">
                <a:hlinkClick r:id="rId2" tooltip="Click here to view the full aims and scope"/>
              </a:rPr>
              <a:t>View full aims and scope</a:t>
            </a:r>
            <a:r>
              <a:rPr lang="en-US" sz="2400" dirty="0" smtClean="0"/>
              <a:t/>
            </a:r>
            <a:br>
              <a:rPr lang="en-US" sz="2400" dirty="0" smtClean="0"/>
            </a:br>
            <a:r>
              <a:rPr lang="en-US" sz="2400" dirty="0" smtClean="0"/>
              <a:t>Editor-in-Chief: G. </a:t>
            </a:r>
            <a:r>
              <a:rPr lang="en-US" sz="2400" dirty="0" err="1" smtClean="0"/>
              <a:t>Bertone</a:t>
            </a:r>
            <a:r>
              <a:rPr lang="en-US" sz="2400" dirty="0" smtClean="0"/>
              <a:t/>
            </a:r>
            <a:br>
              <a:rPr lang="en-US" sz="2400" dirty="0" smtClean="0"/>
            </a:br>
            <a:r>
              <a:rPr lang="en-US" sz="2400" dirty="0" smtClean="0">
                <a:hlinkClick r:id="rId3" tooltip="Physics of the Dark Universe Editorial Board"/>
              </a:rPr>
              <a:t>View full editorial board</a:t>
            </a:r>
            <a:r>
              <a:rPr lang="en-US" sz="2000" dirty="0" smtClean="0"/>
              <a:t/>
            </a:r>
            <a:br>
              <a:rPr lang="en-US" sz="2000" dirty="0" smtClean="0"/>
            </a:b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7" name="Picture 1"/>
          <p:cNvPicPr>
            <a:picLocks noGrp="1" noChangeAspect="1" noChangeArrowheads="1"/>
          </p:cNvPicPr>
          <p:nvPr>
            <p:ph idx="1"/>
          </p:nvPr>
        </p:nvPicPr>
        <p:blipFill>
          <a:blip r:embed="rId4" cstate="print"/>
          <a:srcRect/>
          <a:stretch>
            <a:fillRect/>
          </a:stretch>
        </p:blipFill>
        <p:spPr bwMode="auto">
          <a:xfrm>
            <a:off x="381000" y="914400"/>
            <a:ext cx="34290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62000"/>
          </a:xfrm>
        </p:spPr>
        <p:txBody>
          <a:bodyPr>
            <a:normAutofit/>
          </a:bodyPr>
          <a:lstStyle/>
          <a:p>
            <a:r>
              <a:rPr lang="en-US" sz="4000" dirty="0" smtClean="0"/>
              <a:t>Extended Natural unites</a:t>
            </a:r>
            <a:endParaRPr lang="en-US" sz="4000" dirty="0"/>
          </a:p>
        </p:txBody>
      </p:sp>
      <p:sp>
        <p:nvSpPr>
          <p:cNvPr id="3" name="Content Placeholder 2"/>
          <p:cNvSpPr>
            <a:spLocks noGrp="1"/>
          </p:cNvSpPr>
          <p:nvPr>
            <p:ph idx="1"/>
          </p:nvPr>
        </p:nvSpPr>
        <p:spPr>
          <a:xfrm>
            <a:off x="6858000" y="3581400"/>
            <a:ext cx="2209800" cy="2895600"/>
          </a:xfrm>
        </p:spPr>
        <p:txBody>
          <a:bodyPr>
            <a:normAutofit/>
          </a:bodyPr>
          <a:lstStyle/>
          <a:p>
            <a:r>
              <a:rPr lang="en-US" sz="1800" dirty="0" smtClean="0"/>
              <a:t>Relationship of various scales: energy, length, time, and temperature</a:t>
            </a:r>
          </a:p>
          <a:p>
            <a:pPr>
              <a:buNone/>
            </a:pPr>
            <a:endParaRPr lang="en-US" sz="1800" dirty="0" smtClean="0"/>
          </a:p>
          <a:p>
            <a:pPr>
              <a:buNone/>
            </a:pPr>
            <a:r>
              <a:rPr lang="en-US" sz="1800" dirty="0" smtClean="0"/>
              <a:t>    coming from the phase factor</a:t>
            </a:r>
            <a:endParaRPr lang="en-US" sz="1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graphicFrame>
        <p:nvGraphicFramePr>
          <p:cNvPr id="7" name="Object 6"/>
          <p:cNvGraphicFramePr>
            <a:graphicFrameLocks noChangeAspect="1"/>
          </p:cNvGraphicFramePr>
          <p:nvPr/>
        </p:nvGraphicFramePr>
        <p:xfrm>
          <a:off x="6324600" y="152400"/>
          <a:ext cx="2590800" cy="685800"/>
        </p:xfrm>
        <a:graphic>
          <a:graphicData uri="http://schemas.openxmlformats.org/presentationml/2006/ole">
            <p:oleObj spid="_x0000_s3731458" name="Equation" r:id="rId3" imgW="863280" imgH="228600" progId="Equation.DSMT4">
              <p:embed/>
            </p:oleObj>
          </a:graphicData>
        </a:graphic>
      </p:graphicFrame>
      <p:graphicFrame>
        <p:nvGraphicFramePr>
          <p:cNvPr id="10" name="Object 9"/>
          <p:cNvGraphicFramePr>
            <a:graphicFrameLocks noChangeAspect="1"/>
          </p:cNvGraphicFramePr>
          <p:nvPr/>
        </p:nvGraphicFramePr>
        <p:xfrm>
          <a:off x="6858000" y="5008563"/>
          <a:ext cx="2090738" cy="347662"/>
        </p:xfrm>
        <a:graphic>
          <a:graphicData uri="http://schemas.openxmlformats.org/presentationml/2006/ole">
            <p:oleObj spid="_x0000_s3731459" name="Equation" r:id="rId4" imgW="1218960" imgH="203040" progId="Equation.DSMT4">
              <p:embed/>
            </p:oleObj>
          </a:graphicData>
        </a:graphic>
      </p:graphicFrame>
      <p:graphicFrame>
        <p:nvGraphicFramePr>
          <p:cNvPr id="11" name="Object 10"/>
          <p:cNvGraphicFramePr>
            <a:graphicFrameLocks noChangeAspect="1"/>
          </p:cNvGraphicFramePr>
          <p:nvPr/>
        </p:nvGraphicFramePr>
        <p:xfrm>
          <a:off x="7238999" y="5958839"/>
          <a:ext cx="1155703" cy="533401"/>
        </p:xfrm>
        <a:graphic>
          <a:graphicData uri="http://schemas.openxmlformats.org/presentationml/2006/ole">
            <p:oleObj spid="_x0000_s3731460" name="Equation" r:id="rId5" imgW="495000" imgH="228600" progId="Equation.DSMT4">
              <p:embed/>
            </p:oleObj>
          </a:graphicData>
        </a:graphic>
      </p:graphicFrame>
      <p:pic>
        <p:nvPicPr>
          <p:cNvPr id="12" name="Picture 2"/>
          <p:cNvPicPr>
            <a:picLocks noChangeAspect="1" noChangeArrowheads="1"/>
          </p:cNvPicPr>
          <p:nvPr/>
        </p:nvPicPr>
        <p:blipFill>
          <a:blip r:embed="rId6" cstate="print"/>
          <a:srcRect/>
          <a:stretch>
            <a:fillRect/>
          </a:stretch>
        </p:blipFill>
        <p:spPr bwMode="auto">
          <a:xfrm>
            <a:off x="609600" y="762000"/>
            <a:ext cx="7923217" cy="2743200"/>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286808" y="3581400"/>
            <a:ext cx="6494992"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pPr algn="ctr"/>
            <a:r>
              <a:rPr lang="en-US" sz="3600" dirty="0" smtClean="0"/>
              <a:t>Example-Fermi Large Area Telescope</a:t>
            </a:r>
            <a:br>
              <a:rPr lang="en-US" sz="3600" dirty="0" smtClean="0"/>
            </a:br>
            <a:r>
              <a:rPr lang="en-US" sz="3100" dirty="0" smtClean="0"/>
              <a:t>(originally called GLAST)</a:t>
            </a:r>
            <a:endParaRPr lang="en-US" sz="3100" dirty="0"/>
          </a:p>
        </p:txBody>
      </p:sp>
      <p:sp>
        <p:nvSpPr>
          <p:cNvPr id="3" name="Content Placeholder 2"/>
          <p:cNvSpPr>
            <a:spLocks noGrp="1"/>
          </p:cNvSpPr>
          <p:nvPr>
            <p:ph idx="1"/>
          </p:nvPr>
        </p:nvSpPr>
        <p:spPr>
          <a:xfrm>
            <a:off x="6934200" y="1828800"/>
            <a:ext cx="1981200" cy="4572000"/>
          </a:xfrm>
        </p:spPr>
        <p:txBody>
          <a:bodyPr>
            <a:normAutofit fontScale="85000" lnSpcReduction="20000"/>
          </a:bodyPr>
          <a:lstStyle/>
          <a:p>
            <a:r>
              <a:rPr lang="en-US" sz="2700" dirty="0" err="1" smtClean="0"/>
              <a:t>FermiLAT</a:t>
            </a:r>
            <a:r>
              <a:rPr lang="en-US" sz="2700" dirty="0" smtClean="0"/>
              <a:t> is an example of a major indirect search exp.</a:t>
            </a:r>
          </a:p>
          <a:p>
            <a:r>
              <a:rPr lang="en-US" sz="2700" dirty="0" smtClean="0"/>
              <a:t>It detects gammas, &amp; cosmic electrons &amp;  positrons.</a:t>
            </a:r>
          </a:p>
          <a:p>
            <a:endParaRPr lang="en-US" sz="2400" dirty="0" smtClean="0"/>
          </a:p>
          <a:p>
            <a:pPr>
              <a:buNone/>
            </a:pPr>
            <a:r>
              <a:rPr lang="en-US" sz="2400" dirty="0" smtClean="0"/>
              <a:t> </a:t>
            </a:r>
          </a:p>
          <a:p>
            <a:pPr>
              <a:buNone/>
            </a:pP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200</a:t>
            </a:fld>
            <a:endParaRPr lang="en-US"/>
          </a:p>
        </p:txBody>
      </p:sp>
      <p:pic>
        <p:nvPicPr>
          <p:cNvPr id="4455426" name="Picture 2" descr="C:\Users\Bing-Lin Young\Documents\A-My Documents\PeopOrganPlac\Organization\China\WHEPS2015\Lectures\Figures\[FermiLAT][SLAC15][Gaskins].png"/>
          <p:cNvPicPr>
            <a:picLocks noChangeAspect="1" noChangeArrowheads="1"/>
          </p:cNvPicPr>
          <p:nvPr/>
        </p:nvPicPr>
        <p:blipFill>
          <a:blip r:embed="rId2" cstate="print"/>
          <a:srcRect/>
          <a:stretch>
            <a:fillRect/>
          </a:stretch>
        </p:blipFill>
        <p:spPr bwMode="auto">
          <a:xfrm>
            <a:off x="228600" y="1409321"/>
            <a:ext cx="6553200" cy="4686679"/>
          </a:xfrm>
          <a:prstGeom prst="rect">
            <a:avLst/>
          </a:prstGeom>
          <a:noFill/>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sz="3600" dirty="0" smtClean="0">
                <a:latin typeface="Comic Sans MS" pitchFamily="66" charset="0"/>
              </a:rPr>
              <a:t>Indirect search experiments</a:t>
            </a:r>
            <a:br>
              <a:rPr lang="en-US" sz="3600" dirty="0" smtClean="0">
                <a:latin typeface="Comic Sans MS" pitchFamily="66" charset="0"/>
              </a:rPr>
            </a:br>
            <a:r>
              <a:rPr lang="en-US" sz="2400" dirty="0" smtClean="0">
                <a:latin typeface="Comic Sans MS" pitchFamily="66" charset="0"/>
              </a:rPr>
              <a:t>Detectors are usually referred to as telescopes, look for signals usually having low background</a:t>
            </a: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201</a:t>
            </a:fld>
            <a:endParaRPr lang="en-US"/>
          </a:p>
        </p:txBody>
      </p:sp>
      <p:sp>
        <p:nvSpPr>
          <p:cNvPr id="3" name="Content Placeholder 2"/>
          <p:cNvSpPr>
            <a:spLocks noGrp="1"/>
          </p:cNvSpPr>
          <p:nvPr>
            <p:ph sz="quarter" idx="1"/>
          </p:nvPr>
        </p:nvSpPr>
        <p:spPr>
          <a:xfrm>
            <a:off x="152400" y="1600200"/>
            <a:ext cx="8763000" cy="5638800"/>
          </a:xfrm>
        </p:spPr>
        <p:txBody>
          <a:bodyPr>
            <a:normAutofit/>
          </a:bodyPr>
          <a:lstStyle/>
          <a:p>
            <a:r>
              <a:rPr lang="en-US" sz="2400" dirty="0" smtClean="0">
                <a:latin typeface="Comic Sans MS" pitchFamily="66" charset="0"/>
              </a:rPr>
              <a:t>Antimatter telescope:</a:t>
            </a:r>
          </a:p>
          <a:p>
            <a:pPr lvl="1"/>
            <a:r>
              <a:rPr lang="en-US" sz="2400" dirty="0" smtClean="0">
                <a:solidFill>
                  <a:srgbClr val="00B0F0"/>
                </a:solidFill>
                <a:latin typeface="Comic Sans MS" pitchFamily="66" charset="0"/>
              </a:rPr>
              <a:t>AMS</a:t>
            </a:r>
            <a:r>
              <a:rPr lang="en-US" sz="2400" dirty="0" smtClean="0">
                <a:latin typeface="Comic Sans MS" pitchFamily="66" charset="0"/>
              </a:rPr>
              <a:t>, </a:t>
            </a:r>
            <a:r>
              <a:rPr lang="en-US" sz="2400" dirty="0" smtClean="0">
                <a:solidFill>
                  <a:srgbClr val="00B0F0"/>
                </a:solidFill>
                <a:latin typeface="Comic Sans MS" pitchFamily="66" charset="0"/>
              </a:rPr>
              <a:t>PAMELA</a:t>
            </a:r>
            <a:r>
              <a:rPr lang="en-US" sz="2400" dirty="0" smtClean="0">
                <a:latin typeface="Comic Sans MS" pitchFamily="66" charset="0"/>
              </a:rPr>
              <a:t> (Payload for Antimatter Matter Exploration and Light Nuclei Astrophysics), MASS (Matter Antimatter Space Spectrometer), , HESS (High Energy Stereoscopic System), </a:t>
            </a:r>
            <a:r>
              <a:rPr lang="en-US" sz="2400" dirty="0" smtClean="0">
                <a:solidFill>
                  <a:srgbClr val="00B0F0"/>
                </a:solidFill>
                <a:latin typeface="Comic Sans MS" pitchFamily="66" charset="0"/>
              </a:rPr>
              <a:t>Fermi</a:t>
            </a:r>
            <a:r>
              <a:rPr lang="en-US" sz="2400" dirty="0" smtClean="0">
                <a:latin typeface="Comic Sans MS" pitchFamily="66" charset="0"/>
              </a:rPr>
              <a:t>, ATIC.</a:t>
            </a:r>
          </a:p>
          <a:p>
            <a:r>
              <a:rPr lang="en-US" sz="2400" dirty="0" smtClean="0">
                <a:latin typeface="Comic Sans MS" pitchFamily="66" charset="0"/>
              </a:rPr>
              <a:t>High energy gamma rays: </a:t>
            </a:r>
          </a:p>
          <a:p>
            <a:pPr lvl="1"/>
            <a:r>
              <a:rPr lang="en-US" sz="2400" dirty="0" err="1" smtClean="0">
                <a:latin typeface="Comic Sans MS" pitchFamily="66" charset="0"/>
              </a:rPr>
              <a:t>FermiLAT</a:t>
            </a:r>
            <a:r>
              <a:rPr lang="en-US" sz="2400" dirty="0" smtClean="0">
                <a:latin typeface="Comic Sans MS" pitchFamily="66" charset="0"/>
              </a:rPr>
              <a:t>, VERITAS, Whipple GC, HESS, EGRET (Energetic Gamma Ray Exp. Tele), MAGIC, etc</a:t>
            </a:r>
          </a:p>
          <a:p>
            <a:r>
              <a:rPr lang="en-US" sz="2400" dirty="0" smtClean="0">
                <a:latin typeface="Comic Sans MS" pitchFamily="66" charset="0"/>
              </a:rPr>
              <a:t>Neutrino telescope: DM annihilation to produce high energy neutrinos,</a:t>
            </a:r>
          </a:p>
          <a:p>
            <a:pPr lvl="1"/>
            <a:r>
              <a:rPr lang="en-US" sz="2400" dirty="0" smtClean="0">
                <a:latin typeface="Comic Sans MS" pitchFamily="66" charset="0"/>
              </a:rPr>
              <a:t>AMMENDA, </a:t>
            </a:r>
            <a:r>
              <a:rPr lang="en-US" sz="2400" dirty="0" err="1" smtClean="0">
                <a:solidFill>
                  <a:srgbClr val="00B0F0"/>
                </a:solidFill>
                <a:latin typeface="Comic Sans MS" pitchFamily="66" charset="0"/>
              </a:rPr>
              <a:t>IceCube</a:t>
            </a:r>
            <a:r>
              <a:rPr lang="en-US" sz="2400" dirty="0" smtClean="0">
                <a:latin typeface="Comic Sans MS" pitchFamily="66" charset="0"/>
              </a:rPr>
              <a:t>, ANTARES, </a:t>
            </a:r>
            <a:r>
              <a:rPr lang="en-US" sz="2400" dirty="0" smtClean="0">
                <a:solidFill>
                  <a:srgbClr val="00B0F0"/>
                </a:solidFill>
                <a:latin typeface="Comic Sans MS" pitchFamily="66" charset="0"/>
              </a:rPr>
              <a:t>Super-</a:t>
            </a:r>
            <a:r>
              <a:rPr lang="en-US" sz="2400" dirty="0" err="1" smtClean="0">
                <a:solidFill>
                  <a:srgbClr val="00B0F0"/>
                </a:solidFill>
                <a:latin typeface="Comic Sans MS" pitchFamily="66" charset="0"/>
              </a:rPr>
              <a:t>Kamiokande</a:t>
            </a:r>
            <a:r>
              <a:rPr lang="en-US" sz="2400" dirty="0" smtClean="0">
                <a:latin typeface="Comic Sans MS" pitchFamily="66" charset="0"/>
              </a:rPr>
              <a:t>  </a:t>
            </a:r>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3788834" y="1524000"/>
          <a:ext cx="1392766" cy="533400"/>
        </p:xfrm>
        <a:graphic>
          <a:graphicData uri="http://schemas.openxmlformats.org/presentationml/2006/ole">
            <p:oleObj spid="_x0000_s47106" name="Equation" r:id="rId3" imgW="596880" imgH="228600" progId="Equation.3">
              <p:embed/>
            </p:oleObj>
          </a:graphicData>
        </a:graphic>
      </p:graphicFrame>
      <p:graphicFrame>
        <p:nvGraphicFramePr>
          <p:cNvPr id="8" name="Object 7"/>
          <p:cNvGraphicFramePr>
            <a:graphicFrameLocks noChangeAspect="1"/>
          </p:cNvGraphicFramePr>
          <p:nvPr/>
        </p:nvGraphicFramePr>
        <p:xfrm>
          <a:off x="3152775" y="5105400"/>
          <a:ext cx="2117725" cy="609600"/>
        </p:xfrm>
        <a:graphic>
          <a:graphicData uri="http://schemas.openxmlformats.org/presentationml/2006/ole">
            <p:oleObj spid="_x0000_s47107" name="Equation" r:id="rId4" imgW="838080" imgH="241200" progId="Equation.3">
              <p:embed/>
            </p:oleObj>
          </a:graphicData>
        </a:graphic>
      </p:graphicFrame>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686800" cy="563562"/>
          </a:xfrm>
        </p:spPr>
        <p:txBody>
          <a:bodyPr>
            <a:normAutofit/>
          </a:bodyPr>
          <a:lstStyle/>
          <a:p>
            <a:r>
              <a:rPr lang="en-US" sz="3000" b="1" dirty="0" smtClean="0">
                <a:latin typeface="Comic Sans MS" pitchFamily="66" charset="0"/>
              </a:rPr>
              <a:t>VIII.C Accelerator production of DM particle</a:t>
            </a:r>
            <a:endParaRPr lang="en-US" sz="3000" b="1" dirty="0">
              <a:latin typeface="Comic Sans MS" pitchFamily="66" charset="0"/>
            </a:endParaRPr>
          </a:p>
        </p:txBody>
      </p:sp>
      <p:sp>
        <p:nvSpPr>
          <p:cNvPr id="3" name="Content Placeholder 2"/>
          <p:cNvSpPr>
            <a:spLocks noGrp="1"/>
          </p:cNvSpPr>
          <p:nvPr>
            <p:ph idx="1"/>
          </p:nvPr>
        </p:nvSpPr>
        <p:spPr>
          <a:xfrm>
            <a:off x="228600" y="1066800"/>
            <a:ext cx="8686800" cy="5334000"/>
          </a:xfrm>
        </p:spPr>
        <p:txBody>
          <a:bodyPr>
            <a:normAutofit lnSpcReduction="10000"/>
          </a:bodyPr>
          <a:lstStyle/>
          <a:p>
            <a:r>
              <a:rPr lang="en-US" sz="2400" dirty="0" smtClean="0">
                <a:latin typeface="Comic Sans MS" pitchFamily="66" charset="0"/>
              </a:rPr>
              <a:t>If DM particles are produced in early universe and somehow related to regular particles, they should also be produced in high energy accelerators together with related ordinary particles, offering a possibility to study the physics of dark matter particles.</a:t>
            </a:r>
          </a:p>
          <a:p>
            <a:r>
              <a:rPr lang="en-US" sz="2400" dirty="0" smtClean="0">
                <a:latin typeface="Comic Sans MS" pitchFamily="66" charset="0"/>
              </a:rPr>
              <a:t>Searches for exotic particles have been conducted in high energy accelerators LEP and </a:t>
            </a:r>
            <a:r>
              <a:rPr lang="en-US" sz="2400" dirty="0" err="1" smtClean="0">
                <a:latin typeface="Comic Sans MS" pitchFamily="66" charset="0"/>
              </a:rPr>
              <a:t>Tevatron</a:t>
            </a:r>
            <a:r>
              <a:rPr lang="en-US" sz="2400" dirty="0" smtClean="0">
                <a:latin typeface="Comic Sans MS" pitchFamily="66" charset="0"/>
              </a:rPr>
              <a:t> without any success.  Only limits have been established. </a:t>
            </a:r>
          </a:p>
          <a:p>
            <a:r>
              <a:rPr lang="en-US" sz="2400" dirty="0" smtClean="0">
                <a:latin typeface="Comic Sans MS" pitchFamily="66" charset="0"/>
              </a:rPr>
              <a:t>LHC may have enough energy/intensity to produce them.</a:t>
            </a:r>
          </a:p>
          <a:p>
            <a:r>
              <a:rPr lang="en-US" sz="2400" dirty="0" smtClean="0">
                <a:latin typeface="Comic Sans MS" pitchFamily="66" charset="0"/>
              </a:rPr>
              <a:t>LHC is designed to run at 14 </a:t>
            </a:r>
            <a:r>
              <a:rPr lang="en-US" sz="2400" dirty="0" err="1" smtClean="0">
                <a:latin typeface="Comic Sans MS" pitchFamily="66" charset="0"/>
              </a:rPr>
              <a:t>TeV</a:t>
            </a:r>
            <a:r>
              <a:rPr lang="en-US" sz="2400" dirty="0" smtClean="0">
                <a:latin typeface="Comic Sans MS" pitchFamily="66" charset="0"/>
              </a:rPr>
              <a:t> total energy with luminosity                   (for comparison, the </a:t>
            </a:r>
            <a:r>
              <a:rPr lang="en-US" sz="2400" dirty="0" err="1" smtClean="0">
                <a:latin typeface="Comic Sans MS" pitchFamily="66" charset="0"/>
              </a:rPr>
              <a:t>Tevatron</a:t>
            </a:r>
            <a:r>
              <a:rPr lang="en-US" sz="2400" dirty="0" smtClean="0">
                <a:latin typeface="Comic Sans MS" pitchFamily="66" charset="0"/>
              </a:rPr>
              <a:t>  luminosity is                 ). LHC can produce 1.6     pair per second (           a fully year running).  There is a plan to increase the luminosity to                  by 2018.                     </a:t>
            </a: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202</a:t>
            </a:fld>
            <a:endParaRPr lang="en-US"/>
          </a:p>
        </p:txBody>
      </p:sp>
      <p:graphicFrame>
        <p:nvGraphicFramePr>
          <p:cNvPr id="7" name="Object 6"/>
          <p:cNvGraphicFramePr>
            <a:graphicFrameLocks noChangeAspect="1"/>
          </p:cNvGraphicFramePr>
          <p:nvPr/>
        </p:nvGraphicFramePr>
        <p:xfrm>
          <a:off x="2133600" y="4556760"/>
          <a:ext cx="1524000" cy="420414"/>
        </p:xfrm>
        <a:graphic>
          <a:graphicData uri="http://schemas.openxmlformats.org/presentationml/2006/ole">
            <p:oleObj spid="_x0000_s48130" name="Equation" r:id="rId3" imgW="736560" imgH="203040" progId="Equation.3">
              <p:embed/>
            </p:oleObj>
          </a:graphicData>
        </a:graphic>
      </p:graphicFrame>
      <p:graphicFrame>
        <p:nvGraphicFramePr>
          <p:cNvPr id="8" name="Object 7"/>
          <p:cNvGraphicFramePr>
            <a:graphicFrameLocks noChangeAspect="1"/>
          </p:cNvGraphicFramePr>
          <p:nvPr/>
        </p:nvGraphicFramePr>
        <p:xfrm>
          <a:off x="2489835" y="4937760"/>
          <a:ext cx="1381125" cy="381000"/>
        </p:xfrm>
        <a:graphic>
          <a:graphicData uri="http://schemas.openxmlformats.org/presentationml/2006/ole">
            <p:oleObj spid="_x0000_s48131" name="Equation" r:id="rId4" imgW="736560" imgH="203040" progId="Equation.3">
              <p:embed/>
            </p:oleObj>
          </a:graphicData>
        </a:graphic>
      </p:graphicFrame>
      <p:graphicFrame>
        <p:nvGraphicFramePr>
          <p:cNvPr id="10" name="Object 9"/>
          <p:cNvGraphicFramePr>
            <a:graphicFrameLocks noChangeAspect="1"/>
          </p:cNvGraphicFramePr>
          <p:nvPr/>
        </p:nvGraphicFramePr>
        <p:xfrm>
          <a:off x="1828800" y="5227320"/>
          <a:ext cx="838200" cy="381000"/>
        </p:xfrm>
        <a:graphic>
          <a:graphicData uri="http://schemas.openxmlformats.org/presentationml/2006/ole">
            <p:oleObj spid="_x0000_s48133" name="Equation" r:id="rId5" imgW="495000" imgH="203040" progId="Equation.3">
              <p:embed/>
            </p:oleObj>
          </a:graphicData>
        </a:graphic>
      </p:graphicFrame>
      <p:graphicFrame>
        <p:nvGraphicFramePr>
          <p:cNvPr id="13" name="Object 12"/>
          <p:cNvGraphicFramePr>
            <a:graphicFrameLocks noChangeAspect="1"/>
          </p:cNvGraphicFramePr>
          <p:nvPr/>
        </p:nvGraphicFramePr>
        <p:xfrm>
          <a:off x="7071360" y="4827270"/>
          <a:ext cx="381000" cy="476250"/>
        </p:xfrm>
        <a:graphic>
          <a:graphicData uri="http://schemas.openxmlformats.org/presentationml/2006/ole">
            <p:oleObj spid="_x0000_s48135" name="Equation" r:id="rId6" imgW="152280" imgH="190440" progId="Equation.3">
              <p:embed/>
            </p:oleObj>
          </a:graphicData>
        </a:graphic>
      </p:graphicFrame>
      <p:graphicFrame>
        <p:nvGraphicFramePr>
          <p:cNvPr id="15" name="Object 14"/>
          <p:cNvGraphicFramePr>
            <a:graphicFrameLocks noChangeAspect="1"/>
          </p:cNvGraphicFramePr>
          <p:nvPr/>
        </p:nvGraphicFramePr>
        <p:xfrm>
          <a:off x="4264659" y="5526689"/>
          <a:ext cx="1511301" cy="416911"/>
        </p:xfrm>
        <a:graphic>
          <a:graphicData uri="http://schemas.openxmlformats.org/presentationml/2006/ole">
            <p:oleObj spid="_x0000_s48136" name="Equation" r:id="rId7" imgW="736560" imgH="203040" progId="Equation.3">
              <p:embed/>
            </p:oleObj>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915400" cy="457200"/>
          </a:xfrm>
        </p:spPr>
        <p:txBody>
          <a:bodyPr>
            <a:noAutofit/>
          </a:bodyPr>
          <a:lstStyle/>
          <a:p>
            <a:r>
              <a:rPr lang="en-US" sz="3600" dirty="0" smtClean="0">
                <a:latin typeface="Comic Sans MS" pitchFamily="66" charset="0"/>
              </a:rPr>
              <a:t>  Accelerator production of DM</a:t>
            </a:r>
            <a:endParaRPr lang="en-US" sz="3600" dirty="0">
              <a:latin typeface="Comic Sans MS" pitchFamily="66" charset="0"/>
            </a:endParaRPr>
          </a:p>
        </p:txBody>
      </p:sp>
      <p:sp>
        <p:nvSpPr>
          <p:cNvPr id="3" name="Content Placeholder 2"/>
          <p:cNvSpPr>
            <a:spLocks noGrp="1"/>
          </p:cNvSpPr>
          <p:nvPr>
            <p:ph idx="1"/>
          </p:nvPr>
        </p:nvSpPr>
        <p:spPr>
          <a:xfrm>
            <a:off x="152400" y="1143000"/>
            <a:ext cx="8763000" cy="5181600"/>
          </a:xfrm>
        </p:spPr>
        <p:txBody>
          <a:bodyPr>
            <a:normAutofit lnSpcReduction="10000"/>
          </a:bodyPr>
          <a:lstStyle/>
          <a:p>
            <a:r>
              <a:rPr lang="en-US" dirty="0" smtClean="0">
                <a:latin typeface="Comic Sans MS" pitchFamily="66" charset="0"/>
              </a:rPr>
              <a:t>DM candidates are potentially present in almost all extensions of standard model.</a:t>
            </a:r>
          </a:p>
          <a:p>
            <a:r>
              <a:rPr lang="en-US" dirty="0" smtClean="0">
                <a:latin typeface="Comic Sans MS" pitchFamily="66" charset="0"/>
              </a:rPr>
              <a:t>In SUSY with R-parity conservation, </a:t>
            </a:r>
            <a:r>
              <a:rPr lang="en-US" dirty="0" err="1" smtClean="0">
                <a:latin typeface="Comic Sans MS" pitchFamily="66" charset="0"/>
              </a:rPr>
              <a:t>neutralinos</a:t>
            </a:r>
            <a:r>
              <a:rPr lang="en-US" dirty="0" smtClean="0">
                <a:latin typeface="Comic Sans MS" pitchFamily="66" charset="0"/>
              </a:rPr>
              <a:t> are logically candidates of DM. Other possibilities, e.g., </a:t>
            </a:r>
            <a:r>
              <a:rPr lang="en-US" dirty="0" err="1" smtClean="0">
                <a:latin typeface="Comic Sans MS" pitchFamily="66" charset="0"/>
              </a:rPr>
              <a:t>gravitinos</a:t>
            </a:r>
            <a:r>
              <a:rPr lang="en-US" dirty="0" smtClean="0">
                <a:latin typeface="Comic Sans MS" pitchFamily="66" charset="0"/>
              </a:rPr>
              <a:t>, are also possible.</a:t>
            </a:r>
          </a:p>
          <a:p>
            <a:r>
              <a:rPr lang="en-US" dirty="0" smtClean="0">
                <a:latin typeface="Comic Sans MS" pitchFamily="66" charset="0"/>
              </a:rPr>
              <a:t>The ongoing LHC and future ILC, designed to probe new physics, can explore these DM possibilities and make a closer connection between particle physics and cosmology/astrophysics.</a:t>
            </a:r>
          </a:p>
          <a:p>
            <a:r>
              <a:rPr lang="en-US" dirty="0" smtClean="0">
                <a:latin typeface="Comic Sans MS" pitchFamily="66" charset="0"/>
              </a:rPr>
              <a:t>Reconstruction of particle physics properties and  model of DM open a window to the early universe to look at the detailed nature of the universe and therefore cosmology. </a:t>
            </a:r>
            <a:endParaRPr lang="en-US" sz="20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203</a:t>
            </a:fld>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sz="3600" dirty="0" smtClean="0">
                <a:latin typeface="Comic Sans MS" pitchFamily="66" charset="0"/>
              </a:rPr>
              <a:t>Production of WIMPs at LHC</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204</a:t>
            </a:fld>
            <a:endParaRPr lang="en-US"/>
          </a:p>
        </p:txBody>
      </p:sp>
      <p:sp>
        <p:nvSpPr>
          <p:cNvPr id="3" name="Content Placeholder 2"/>
          <p:cNvSpPr>
            <a:spLocks noGrp="1"/>
          </p:cNvSpPr>
          <p:nvPr>
            <p:ph sz="quarter" idx="1"/>
          </p:nvPr>
        </p:nvSpPr>
        <p:spPr>
          <a:xfrm>
            <a:off x="0" y="914400"/>
            <a:ext cx="8915400" cy="5334000"/>
          </a:xfrm>
        </p:spPr>
        <p:txBody>
          <a:bodyPr>
            <a:normAutofit fontScale="92500"/>
          </a:bodyPr>
          <a:lstStyle/>
          <a:p>
            <a:r>
              <a:rPr lang="en-US" sz="2400" dirty="0" smtClean="0">
                <a:latin typeface="Comic Sans MS" pitchFamily="66" charset="0"/>
              </a:rPr>
              <a:t>The dominant mechanism for the production of </a:t>
            </a:r>
            <a:r>
              <a:rPr lang="en-US" sz="2400" dirty="0" err="1" smtClean="0">
                <a:latin typeface="Comic Sans MS" pitchFamily="66" charset="0"/>
              </a:rPr>
              <a:t>neutralino</a:t>
            </a:r>
            <a:r>
              <a:rPr lang="en-US" sz="2400" dirty="0" smtClean="0">
                <a:latin typeface="Comic Sans MS" pitchFamily="66" charset="0"/>
              </a:rPr>
              <a:t> is the </a:t>
            </a:r>
            <a:r>
              <a:rPr lang="en-US" sz="2400" dirty="0" err="1" smtClean="0">
                <a:latin typeface="Comic Sans MS" pitchFamily="66" charset="0"/>
              </a:rPr>
              <a:t>parton</a:t>
            </a:r>
            <a:r>
              <a:rPr lang="en-US" sz="2400" dirty="0" smtClean="0">
                <a:latin typeface="Comic Sans MS" pitchFamily="66" charset="0"/>
              </a:rPr>
              <a:t> processes: </a:t>
            </a:r>
          </a:p>
          <a:p>
            <a:endParaRPr lang="en-US" sz="2400" dirty="0" smtClean="0">
              <a:latin typeface="Comic Sans MS" pitchFamily="66" charset="0"/>
            </a:endParaRPr>
          </a:p>
          <a:p>
            <a:pPr>
              <a:buNone/>
            </a:pPr>
            <a:endParaRPr lang="en-US" sz="2400" dirty="0" smtClean="0">
              <a:latin typeface="Comic Sans MS" pitchFamily="66" charset="0"/>
            </a:endParaRPr>
          </a:p>
          <a:p>
            <a:endParaRPr lang="en-US" sz="2400" dirty="0" smtClean="0">
              <a:latin typeface="Comic Sans MS" pitchFamily="66" charset="0"/>
            </a:endParaRPr>
          </a:p>
          <a:p>
            <a:endParaRPr lang="en-US" sz="2400" dirty="0" smtClean="0">
              <a:latin typeface="Comic Sans MS" pitchFamily="66" charset="0"/>
            </a:endParaRPr>
          </a:p>
          <a:p>
            <a:r>
              <a:rPr lang="en-US" sz="2400" dirty="0" smtClean="0">
                <a:latin typeface="Comic Sans MS" pitchFamily="66" charset="0"/>
              </a:rPr>
              <a:t>Being the lightest SUSY particle, the </a:t>
            </a:r>
            <a:r>
              <a:rPr lang="en-US" sz="2400" dirty="0" err="1" smtClean="0">
                <a:latin typeface="Comic Sans MS" pitchFamily="66" charset="0"/>
              </a:rPr>
              <a:t>neutralino</a:t>
            </a:r>
            <a:r>
              <a:rPr lang="en-US" sz="2400" dirty="0" smtClean="0">
                <a:latin typeface="Comic Sans MS" pitchFamily="66" charset="0"/>
              </a:rPr>
              <a:t> (    ) will be the end product of all </a:t>
            </a:r>
            <a:r>
              <a:rPr lang="en-US" sz="2400" dirty="0" err="1" smtClean="0">
                <a:latin typeface="Comic Sans MS" pitchFamily="66" charset="0"/>
              </a:rPr>
              <a:t>sparticles</a:t>
            </a:r>
            <a:r>
              <a:rPr lang="en-US" sz="2400" dirty="0" smtClean="0">
                <a:latin typeface="Comic Sans MS" pitchFamily="66" charset="0"/>
              </a:rPr>
              <a:t>: </a:t>
            </a:r>
          </a:p>
          <a:p>
            <a:pPr>
              <a:buNone/>
            </a:pPr>
            <a:endParaRPr lang="en-US" sz="2400" dirty="0" smtClean="0">
              <a:latin typeface="Comic Sans MS" pitchFamily="66" charset="0"/>
            </a:endParaRPr>
          </a:p>
          <a:p>
            <a:pPr>
              <a:buNone/>
            </a:pPr>
            <a:r>
              <a:rPr lang="en-US" sz="2400" dirty="0" smtClean="0">
                <a:latin typeface="Comic Sans MS" pitchFamily="66" charset="0"/>
              </a:rPr>
              <a:t>    For a mass of the order of a few hundred of </a:t>
            </a:r>
            <a:r>
              <a:rPr lang="en-US" sz="2400" dirty="0" err="1" smtClean="0">
                <a:latin typeface="Comic Sans MS" pitchFamily="66" charset="0"/>
              </a:rPr>
              <a:t>GeV</a:t>
            </a:r>
            <a:r>
              <a:rPr lang="en-US" sz="2400" dirty="0" smtClean="0">
                <a:latin typeface="Comic Sans MS" pitchFamily="66" charset="0"/>
              </a:rPr>
              <a:t>,     </a:t>
            </a:r>
            <a:r>
              <a:rPr lang="en-US" sz="2400" dirty="0" err="1" smtClean="0">
                <a:latin typeface="Comic Sans MS" pitchFamily="66" charset="0"/>
              </a:rPr>
              <a:t>neutralinos</a:t>
            </a:r>
            <a:r>
              <a:rPr lang="en-US" sz="2400" dirty="0" smtClean="0">
                <a:latin typeface="Comic Sans MS" pitchFamily="66" charset="0"/>
              </a:rPr>
              <a:t> is estimated to be produced per       integrated luminosity, while the number of ordinary particles produced is about         .  </a:t>
            </a:r>
          </a:p>
          <a:p>
            <a:r>
              <a:rPr lang="en-US" sz="2400" dirty="0" smtClean="0">
                <a:latin typeface="Comic Sans MS" pitchFamily="66" charset="0"/>
              </a:rPr>
              <a:t>LHC can be regarded as a (minor) </a:t>
            </a:r>
            <a:r>
              <a:rPr lang="en-US" sz="2400" dirty="0" err="1" smtClean="0">
                <a:latin typeface="Comic Sans MS" pitchFamily="66" charset="0"/>
              </a:rPr>
              <a:t>neutralino</a:t>
            </a:r>
            <a:r>
              <a:rPr lang="en-US" sz="2400" dirty="0" smtClean="0">
                <a:latin typeface="Comic Sans MS" pitchFamily="66" charset="0"/>
              </a:rPr>
              <a:t> factory.  </a:t>
            </a:r>
          </a:p>
          <a:p>
            <a:endParaRPr lang="en-US" sz="2400" dirty="0">
              <a:latin typeface="Comic Sans MS" pitchFamily="66" charset="0"/>
            </a:endParaRPr>
          </a:p>
        </p:txBody>
      </p:sp>
      <p:graphicFrame>
        <p:nvGraphicFramePr>
          <p:cNvPr id="8" name="Object 7"/>
          <p:cNvGraphicFramePr>
            <a:graphicFrameLocks noChangeAspect="1"/>
          </p:cNvGraphicFramePr>
          <p:nvPr/>
        </p:nvGraphicFramePr>
        <p:xfrm>
          <a:off x="6868160" y="3394710"/>
          <a:ext cx="355600" cy="400050"/>
        </p:xfrm>
        <a:graphic>
          <a:graphicData uri="http://schemas.openxmlformats.org/presentationml/2006/ole">
            <p:oleObj spid="_x0000_s49155" name="Equation" r:id="rId3" imgW="203040" imgH="228600" progId="Equation.3">
              <p:embed/>
            </p:oleObj>
          </a:graphicData>
        </a:graphic>
      </p:graphicFrame>
      <p:graphicFrame>
        <p:nvGraphicFramePr>
          <p:cNvPr id="9" name="Object 8"/>
          <p:cNvGraphicFramePr>
            <a:graphicFrameLocks noChangeAspect="1"/>
          </p:cNvGraphicFramePr>
          <p:nvPr/>
        </p:nvGraphicFramePr>
        <p:xfrm>
          <a:off x="1905000" y="4077625"/>
          <a:ext cx="2667000" cy="448655"/>
        </p:xfrm>
        <a:graphic>
          <a:graphicData uri="http://schemas.openxmlformats.org/presentationml/2006/ole">
            <p:oleObj spid="_x0000_s49156" name="Equation" r:id="rId4" imgW="1358640" imgH="228600" progId="Equation.3">
              <p:embed/>
            </p:oleObj>
          </a:graphicData>
        </a:graphic>
      </p:graphicFrame>
      <p:graphicFrame>
        <p:nvGraphicFramePr>
          <p:cNvPr id="10" name="Object 9"/>
          <p:cNvGraphicFramePr>
            <a:graphicFrameLocks noChangeAspect="1"/>
          </p:cNvGraphicFramePr>
          <p:nvPr/>
        </p:nvGraphicFramePr>
        <p:xfrm>
          <a:off x="6903720" y="4572000"/>
          <a:ext cx="457200" cy="406401"/>
        </p:xfrm>
        <a:graphic>
          <a:graphicData uri="http://schemas.openxmlformats.org/presentationml/2006/ole">
            <p:oleObj spid="_x0000_s49157" name="Equation" r:id="rId5" imgW="228600" imgH="203040" progId="Equation.3">
              <p:embed/>
            </p:oleObj>
          </a:graphicData>
        </a:graphic>
      </p:graphicFrame>
      <p:graphicFrame>
        <p:nvGraphicFramePr>
          <p:cNvPr id="11" name="Object 10"/>
          <p:cNvGraphicFramePr>
            <a:graphicFrameLocks noChangeAspect="1"/>
          </p:cNvGraphicFramePr>
          <p:nvPr/>
        </p:nvGraphicFramePr>
        <p:xfrm>
          <a:off x="4541520" y="4876800"/>
          <a:ext cx="584201" cy="457200"/>
        </p:xfrm>
        <a:graphic>
          <a:graphicData uri="http://schemas.openxmlformats.org/presentationml/2006/ole">
            <p:oleObj spid="_x0000_s49158" name="Equation" r:id="rId6" imgW="291960" imgH="228600" progId="Equation.3">
              <p:embed/>
            </p:oleObj>
          </a:graphicData>
        </a:graphic>
      </p:graphicFrame>
      <p:graphicFrame>
        <p:nvGraphicFramePr>
          <p:cNvPr id="12" name="Object 11"/>
          <p:cNvGraphicFramePr>
            <a:graphicFrameLocks noChangeAspect="1"/>
          </p:cNvGraphicFramePr>
          <p:nvPr/>
        </p:nvGraphicFramePr>
        <p:xfrm>
          <a:off x="7105650" y="5213252"/>
          <a:ext cx="666750" cy="410308"/>
        </p:xfrm>
        <a:graphic>
          <a:graphicData uri="http://schemas.openxmlformats.org/presentationml/2006/ole">
            <p:oleObj spid="_x0000_s49159" name="Equation" r:id="rId7" imgW="330120" imgH="203040" progId="Equation.3">
              <p:embed/>
            </p:oleObj>
          </a:graphicData>
        </a:graphic>
      </p:graphicFrame>
      <p:graphicFrame>
        <p:nvGraphicFramePr>
          <p:cNvPr id="13" name="Object 12"/>
          <p:cNvGraphicFramePr>
            <a:graphicFrameLocks noChangeAspect="1"/>
          </p:cNvGraphicFramePr>
          <p:nvPr/>
        </p:nvGraphicFramePr>
        <p:xfrm>
          <a:off x="1828800" y="1752599"/>
          <a:ext cx="1981200" cy="1392195"/>
        </p:xfrm>
        <a:graphic>
          <a:graphicData uri="http://schemas.openxmlformats.org/presentationml/2006/ole">
            <p:oleObj spid="_x0000_s49160" name="Equation" r:id="rId8" imgW="939600" imgH="660240" progId="Equation.DSMT4">
              <p:embed/>
            </p:oleObj>
          </a:graphicData>
        </a:graphic>
      </p:graphicFrame>
      <p:sp>
        <p:nvSpPr>
          <p:cNvPr id="14" name="TextBox 13"/>
          <p:cNvSpPr txBox="1"/>
          <p:nvPr/>
        </p:nvSpPr>
        <p:spPr>
          <a:xfrm>
            <a:off x="5257801" y="1916668"/>
            <a:ext cx="1676400" cy="461665"/>
          </a:xfrm>
          <a:prstGeom prst="rect">
            <a:avLst/>
          </a:prstGeom>
          <a:noFill/>
        </p:spPr>
        <p:txBody>
          <a:bodyPr wrap="square" rtlCol="0">
            <a:spAutoFit/>
          </a:bodyPr>
          <a:lstStyle/>
          <a:p>
            <a:r>
              <a:rPr lang="en-US" dirty="0" smtClean="0"/>
              <a:t>   </a:t>
            </a:r>
            <a:r>
              <a:rPr lang="en-US" sz="2400" dirty="0" err="1" smtClean="0"/>
              <a:t>squarks</a:t>
            </a:r>
            <a:r>
              <a:rPr lang="en-US" sz="2400" dirty="0" smtClean="0"/>
              <a:t> </a:t>
            </a:r>
            <a:endParaRPr lang="en-US" sz="2400" dirty="0"/>
          </a:p>
        </p:txBody>
      </p:sp>
      <p:graphicFrame>
        <p:nvGraphicFramePr>
          <p:cNvPr id="15" name="Object 14"/>
          <p:cNvGraphicFramePr>
            <a:graphicFrameLocks noChangeAspect="1"/>
          </p:cNvGraphicFramePr>
          <p:nvPr/>
        </p:nvGraphicFramePr>
        <p:xfrm>
          <a:off x="4711700" y="1905000"/>
          <a:ext cx="622300" cy="472948"/>
        </p:xfrm>
        <a:graphic>
          <a:graphicData uri="http://schemas.openxmlformats.org/presentationml/2006/ole">
            <p:oleObj spid="_x0000_s49161" name="Equation" r:id="rId9" imgW="317160" imgH="241200" progId="Equation.DSMT4">
              <p:embed/>
            </p:oleObj>
          </a:graphicData>
        </a:graphic>
      </p:graphicFrame>
      <p:graphicFrame>
        <p:nvGraphicFramePr>
          <p:cNvPr id="16" name="Object 15"/>
          <p:cNvGraphicFramePr>
            <a:graphicFrameLocks noChangeAspect="1"/>
          </p:cNvGraphicFramePr>
          <p:nvPr/>
        </p:nvGraphicFramePr>
        <p:xfrm>
          <a:off x="3327400" y="2108200"/>
          <a:ext cx="914400" cy="179388"/>
        </p:xfrm>
        <a:graphic>
          <a:graphicData uri="http://schemas.openxmlformats.org/presentationml/2006/ole">
            <p:oleObj spid="_x0000_s49162" name="Equation" r:id="rId10" imgW="914400" imgH="179640" progId="Equation.DSMT4">
              <p:embed/>
            </p:oleObj>
          </a:graphicData>
        </a:graphic>
      </p:graphicFrame>
      <p:graphicFrame>
        <p:nvGraphicFramePr>
          <p:cNvPr id="17" name="Object 16"/>
          <p:cNvGraphicFramePr>
            <a:graphicFrameLocks noChangeAspect="1"/>
          </p:cNvGraphicFramePr>
          <p:nvPr/>
        </p:nvGraphicFramePr>
        <p:xfrm>
          <a:off x="4724400" y="2286000"/>
          <a:ext cx="292100" cy="504536"/>
        </p:xfrm>
        <a:graphic>
          <a:graphicData uri="http://schemas.openxmlformats.org/presentationml/2006/ole">
            <p:oleObj spid="_x0000_s49163" name="Equation" r:id="rId11" imgW="139680" imgH="241200" progId="Equation.DSMT4">
              <p:embed/>
            </p:oleObj>
          </a:graphicData>
        </a:graphic>
      </p:graphicFrame>
      <p:sp>
        <p:nvSpPr>
          <p:cNvPr id="18" name="TextBox 17"/>
          <p:cNvSpPr txBox="1"/>
          <p:nvPr/>
        </p:nvSpPr>
        <p:spPr>
          <a:xfrm>
            <a:off x="5431970" y="2307770"/>
            <a:ext cx="912429" cy="461665"/>
          </a:xfrm>
          <a:prstGeom prst="rect">
            <a:avLst/>
          </a:prstGeom>
          <a:noFill/>
        </p:spPr>
        <p:txBody>
          <a:bodyPr wrap="none" rtlCol="0">
            <a:spAutoFit/>
          </a:bodyPr>
          <a:lstStyle/>
          <a:p>
            <a:r>
              <a:rPr lang="en-US" sz="2400" dirty="0" err="1" smtClean="0"/>
              <a:t>gluino</a:t>
            </a:r>
            <a:endParaRPr lang="en-US" sz="2400" dirty="0"/>
          </a:p>
        </p:txBody>
      </p:sp>
      <p:graphicFrame>
        <p:nvGraphicFramePr>
          <p:cNvPr id="19" name="Object 18"/>
          <p:cNvGraphicFramePr>
            <a:graphicFrameLocks noChangeAspect="1"/>
          </p:cNvGraphicFramePr>
          <p:nvPr/>
        </p:nvGraphicFramePr>
        <p:xfrm>
          <a:off x="4826000" y="4169228"/>
          <a:ext cx="355600" cy="304800"/>
        </p:xfrm>
        <a:graphic>
          <a:graphicData uri="http://schemas.openxmlformats.org/presentationml/2006/ole">
            <p:oleObj spid="_x0000_s49164" name="Equation" r:id="rId12" imgW="177480" imgH="152280" progId="Equation.DSMT4">
              <p:embed/>
            </p:oleObj>
          </a:graphicData>
        </a:graphic>
      </p:graphicFrame>
      <p:sp>
        <p:nvSpPr>
          <p:cNvPr id="20" name="TextBox 19"/>
          <p:cNvSpPr txBox="1"/>
          <p:nvPr/>
        </p:nvSpPr>
        <p:spPr>
          <a:xfrm>
            <a:off x="5540828" y="4060372"/>
            <a:ext cx="2451056" cy="461665"/>
          </a:xfrm>
          <a:prstGeom prst="rect">
            <a:avLst/>
          </a:prstGeom>
          <a:noFill/>
        </p:spPr>
        <p:txBody>
          <a:bodyPr wrap="none" rtlCol="0">
            <a:spAutoFit/>
          </a:bodyPr>
          <a:lstStyle/>
          <a:p>
            <a:r>
              <a:rPr lang="en-US" sz="2400" dirty="0" smtClean="0"/>
              <a:t>ordinary particles</a:t>
            </a:r>
            <a:endParaRPr lang="en-US" sz="2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r>
              <a:rPr lang="en-US" sz="3600" dirty="0" smtClean="0">
                <a:latin typeface="Comic Sans MS" pitchFamily="66" charset="0"/>
              </a:rPr>
              <a:t>Signal of WIMP (</a:t>
            </a:r>
            <a:r>
              <a:rPr lang="en-US" sz="3600" dirty="0" err="1" smtClean="0">
                <a:latin typeface="Comic Sans MS" pitchFamily="66" charset="0"/>
              </a:rPr>
              <a:t>neutralinos</a:t>
            </a:r>
            <a:r>
              <a:rPr lang="en-US" sz="3600" dirty="0" smtClean="0">
                <a:latin typeface="Comic Sans MS" pitchFamily="66" charset="0"/>
              </a:rPr>
              <a:t>) at LHC</a:t>
            </a:r>
            <a:endParaRPr lang="en-US" sz="3600" dirty="0">
              <a:latin typeface="Comic Sans MS" pitchFamily="66" charset="0"/>
            </a:endParaRPr>
          </a:p>
        </p:txBody>
      </p:sp>
      <p:sp>
        <p:nvSpPr>
          <p:cNvPr id="3" name="Content Placeholder 2"/>
          <p:cNvSpPr>
            <a:spLocks noGrp="1"/>
          </p:cNvSpPr>
          <p:nvPr>
            <p:ph sz="quarter" idx="1"/>
          </p:nvPr>
        </p:nvSpPr>
        <p:spPr>
          <a:xfrm>
            <a:off x="152400" y="914400"/>
            <a:ext cx="8839200" cy="5486400"/>
          </a:xfrm>
        </p:spPr>
        <p:txBody>
          <a:bodyPr>
            <a:normAutofit/>
          </a:bodyPr>
          <a:lstStyle/>
          <a:p>
            <a:r>
              <a:rPr lang="en-US" sz="2400" dirty="0" smtClean="0">
                <a:latin typeface="Comic Sans MS" pitchFamily="66" charset="0"/>
              </a:rPr>
              <a:t>Being neutral, weakly interacting, and stable, </a:t>
            </a:r>
            <a:r>
              <a:rPr lang="en-US" sz="2400" dirty="0" err="1" smtClean="0">
                <a:latin typeface="Comic Sans MS" pitchFamily="66" charset="0"/>
              </a:rPr>
              <a:t>neutralinos</a:t>
            </a:r>
            <a:r>
              <a:rPr lang="en-US" sz="2400" dirty="0" smtClean="0">
                <a:latin typeface="Comic Sans MS" pitchFamily="66" charset="0"/>
              </a:rPr>
              <a:t> behave like heavy neutrinos, leaving very little traces behind after they were produced and left the detector. </a:t>
            </a:r>
          </a:p>
          <a:p>
            <a:r>
              <a:rPr lang="en-US" sz="2400" dirty="0" smtClean="0">
                <a:latin typeface="Comic Sans MS" pitchFamily="66" charset="0"/>
              </a:rPr>
              <a:t>Since they are heavy, they can </a:t>
            </a:r>
          </a:p>
          <a:p>
            <a:pPr>
              <a:buNone/>
            </a:pPr>
            <a:r>
              <a:rPr lang="en-US" sz="2400" dirty="0" smtClean="0">
                <a:latin typeface="Comic Sans MS" pitchFamily="66" charset="0"/>
              </a:rPr>
              <a:t>    carry away a significant fraction </a:t>
            </a:r>
          </a:p>
          <a:p>
            <a:pPr>
              <a:buNone/>
            </a:pPr>
            <a:r>
              <a:rPr lang="en-US" sz="2400" dirty="0" smtClean="0">
                <a:latin typeface="Comic Sans MS" pitchFamily="66" charset="0"/>
              </a:rPr>
              <a:t>    of the total energy with them.  </a:t>
            </a:r>
          </a:p>
          <a:p>
            <a:pPr>
              <a:buNone/>
            </a:pPr>
            <a:r>
              <a:rPr lang="en-US" sz="2400" dirty="0" smtClean="0">
                <a:latin typeface="Comic Sans MS" pitchFamily="66" charset="0"/>
              </a:rPr>
              <a:t>    If they have a reasonable amount </a:t>
            </a:r>
          </a:p>
          <a:p>
            <a:pPr>
              <a:buNone/>
            </a:pPr>
            <a:r>
              <a:rPr lang="en-US" sz="2400" dirty="0" smtClean="0">
                <a:latin typeface="Comic Sans MS" pitchFamily="66" charset="0"/>
              </a:rPr>
              <a:t>    of transverse momentum, their </a:t>
            </a:r>
          </a:p>
          <a:p>
            <a:pPr>
              <a:buNone/>
            </a:pPr>
            <a:r>
              <a:rPr lang="en-US" sz="2400" dirty="0" smtClean="0">
                <a:latin typeface="Comic Sans MS" pitchFamily="66" charset="0"/>
              </a:rPr>
              <a:t>    signature is missing transverse </a:t>
            </a:r>
          </a:p>
          <a:p>
            <a:pPr>
              <a:buNone/>
            </a:pPr>
            <a:r>
              <a:rPr lang="en-US" sz="2400" dirty="0" smtClean="0">
                <a:latin typeface="Comic Sans MS" pitchFamily="66" charset="0"/>
              </a:rPr>
              <a:t>    energy.</a:t>
            </a:r>
          </a:p>
          <a:p>
            <a:r>
              <a:rPr lang="en-US" sz="2400" dirty="0" smtClean="0">
                <a:latin typeface="Comic Sans MS" pitchFamily="66" charset="0"/>
              </a:rPr>
              <a:t>There are no other signatures. To verify that they are indeed the lightest SUSY particles, say, in MSSM, it is necessary to verify the other features of MSSM. </a:t>
            </a:r>
            <a:endParaRPr lang="en-US" sz="2400" dirty="0">
              <a:latin typeface="Comic Sans MS" pitchFamily="66" charset="0"/>
            </a:endParaRPr>
          </a:p>
        </p:txBody>
      </p:sp>
      <p:sp>
        <p:nvSpPr>
          <p:cNvPr id="4" name="Date Placeholder 3"/>
          <p:cNvSpPr>
            <a:spLocks noGrp="1"/>
          </p:cNvSpPr>
          <p:nvPr>
            <p:ph type="dt" sz="half" idx="14"/>
          </p:nvPr>
        </p:nvSpPr>
        <p:spPr/>
        <p:txBody>
          <a:bodyPr/>
          <a:lstStyle/>
          <a:p>
            <a:r>
              <a:rPr lang="en-US" smtClean="0"/>
              <a:t>8/4-10/2015</a:t>
            </a:r>
            <a:endParaRPr lang="en-US"/>
          </a:p>
        </p:txBody>
      </p:sp>
      <p:sp>
        <p:nvSpPr>
          <p:cNvPr id="6" name="Slide Number Placeholder 5"/>
          <p:cNvSpPr>
            <a:spLocks noGrp="1"/>
          </p:cNvSpPr>
          <p:nvPr>
            <p:ph type="sldNum" sz="quarter" idx="15"/>
          </p:nvPr>
        </p:nvSpPr>
        <p:spPr/>
        <p:txBody>
          <a:bodyPr/>
          <a:lstStyle/>
          <a:p>
            <a:fld id="{B6F15528-21DE-4FAA-801E-634DDDAF4B2B}" type="slidenum">
              <a:rPr lang="en-US" smtClean="0"/>
              <a:pPr/>
              <a:t>205</a:t>
            </a:fld>
            <a:endParaRPr lang="en-US"/>
          </a:p>
        </p:txBody>
      </p:sp>
      <p:sp>
        <p:nvSpPr>
          <p:cNvPr id="5" name="Footer Placeholder 4"/>
          <p:cNvSpPr>
            <a:spLocks noGrp="1"/>
          </p:cNvSpPr>
          <p:nvPr>
            <p:ph type="ftr" sz="quarter" idx="16"/>
          </p:nvPr>
        </p:nvSpPr>
        <p:spPr/>
        <p:txBody>
          <a:bodyPr/>
          <a:lstStyle/>
          <a:p>
            <a:r>
              <a:rPr lang="en-US" smtClean="0"/>
              <a:t>Bing-Lin Young</a:t>
            </a:r>
            <a:endParaRPr lang="en-US"/>
          </a:p>
        </p:txBody>
      </p:sp>
      <p:pic>
        <p:nvPicPr>
          <p:cNvPr id="50178" name="Picture 2"/>
          <p:cNvPicPr>
            <a:picLocks noChangeAspect="1" noChangeArrowheads="1"/>
          </p:cNvPicPr>
          <p:nvPr/>
        </p:nvPicPr>
        <p:blipFill>
          <a:blip r:embed="rId2" cstate="print"/>
          <a:srcRect/>
          <a:stretch>
            <a:fillRect/>
          </a:stretch>
        </p:blipFill>
        <p:spPr bwMode="auto">
          <a:xfrm>
            <a:off x="5410200" y="2139950"/>
            <a:ext cx="2779713" cy="2660650"/>
          </a:xfrm>
          <a:prstGeom prst="rect">
            <a:avLst/>
          </a:prstGeom>
          <a:noFill/>
          <a:ln w="9525">
            <a:noFill/>
            <a:miter lim="800000"/>
            <a:headEnd/>
            <a:tailEnd/>
          </a:ln>
        </p:spPr>
      </p:pic>
      <p:sp>
        <p:nvSpPr>
          <p:cNvPr id="8" name="TextBox 7"/>
          <p:cNvSpPr txBox="1"/>
          <p:nvPr/>
        </p:nvSpPr>
        <p:spPr>
          <a:xfrm>
            <a:off x="5334000" y="4736068"/>
            <a:ext cx="3283271" cy="369332"/>
          </a:xfrm>
          <a:prstGeom prst="rect">
            <a:avLst/>
          </a:prstGeom>
          <a:noFill/>
        </p:spPr>
        <p:txBody>
          <a:bodyPr wrap="none" rtlCol="0">
            <a:spAutoFit/>
          </a:bodyPr>
          <a:lstStyle/>
          <a:p>
            <a:r>
              <a:rPr lang="en-US" dirty="0" smtClean="0">
                <a:solidFill>
                  <a:srgbClr val="0070C0"/>
                </a:solidFill>
              </a:rPr>
              <a:t>Beam: perpendicular to page</a:t>
            </a:r>
            <a:r>
              <a:rPr lang="en-US" dirty="0" smtClean="0"/>
              <a:t> </a:t>
            </a:r>
            <a:endParaRPr lang="en-US" dirty="0"/>
          </a:p>
        </p:txBody>
      </p:sp>
      <p:cxnSp>
        <p:nvCxnSpPr>
          <p:cNvPr id="10" name="Straight Connector 9"/>
          <p:cNvCxnSpPr/>
          <p:nvPr/>
        </p:nvCxnSpPr>
        <p:spPr>
          <a:xfrm flipH="1">
            <a:off x="6888481" y="2286000"/>
            <a:ext cx="60959"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8800" y="3657600"/>
            <a:ext cx="2514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pPr algn="ctr"/>
            <a:r>
              <a:rPr lang="en-US" sz="3600" dirty="0" smtClean="0"/>
              <a:t>CMS simulation of production of </a:t>
            </a:r>
            <a:br>
              <a:rPr lang="en-US" sz="3600" dirty="0" smtClean="0"/>
            </a:br>
            <a:r>
              <a:rPr lang="en-US" sz="3600" dirty="0" smtClean="0"/>
              <a:t>a SUSY DM particle </a:t>
            </a:r>
            <a:endParaRPr lang="en-US" sz="36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206</a:t>
            </a:fld>
            <a:endParaRPr lang="en-US"/>
          </a:p>
        </p:txBody>
      </p:sp>
      <p:pic>
        <p:nvPicPr>
          <p:cNvPr id="4459522" name="Picture 2"/>
          <p:cNvPicPr>
            <a:picLocks noChangeAspect="1" noChangeArrowheads="1"/>
          </p:cNvPicPr>
          <p:nvPr/>
        </p:nvPicPr>
        <p:blipFill>
          <a:blip r:embed="rId2" cstate="print"/>
          <a:srcRect/>
          <a:stretch>
            <a:fillRect/>
          </a:stretch>
        </p:blipFill>
        <p:spPr bwMode="auto">
          <a:xfrm>
            <a:off x="877887" y="1981200"/>
            <a:ext cx="7199313" cy="383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400800" cy="990600"/>
          </a:xfrm>
        </p:spPr>
        <p:txBody>
          <a:bodyPr>
            <a:noAutofit/>
          </a:bodyPr>
          <a:lstStyle/>
          <a:p>
            <a:pPr algn="ctr"/>
            <a:r>
              <a:rPr lang="en-US" sz="3600" dirty="0" smtClean="0"/>
              <a:t>An explicit event of </a:t>
            </a:r>
            <a:br>
              <a:rPr lang="en-US" sz="3600" dirty="0" smtClean="0"/>
            </a:br>
            <a:r>
              <a:rPr lang="en-US" sz="3600" dirty="0" smtClean="0"/>
              <a:t>missing transverse energy </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207</a:t>
            </a:fld>
            <a:endParaRPr lang="en-US"/>
          </a:p>
        </p:txBody>
      </p:sp>
      <p:pic>
        <p:nvPicPr>
          <p:cNvPr id="4457474" name="Picture 2"/>
          <p:cNvPicPr>
            <a:picLocks noGrp="1" noChangeAspect="1" noChangeArrowheads="1"/>
          </p:cNvPicPr>
          <p:nvPr>
            <p:ph idx="1"/>
          </p:nvPr>
        </p:nvPicPr>
        <p:blipFill>
          <a:blip r:embed="rId2" cstate="print"/>
          <a:srcRect/>
          <a:stretch>
            <a:fillRect/>
          </a:stretch>
        </p:blipFill>
        <p:spPr bwMode="auto">
          <a:xfrm>
            <a:off x="7009" y="1676400"/>
            <a:ext cx="6437481" cy="3962400"/>
          </a:xfrm>
          <a:prstGeom prst="rect">
            <a:avLst/>
          </a:prstGeom>
          <a:noFill/>
          <a:ln w="9525">
            <a:noFill/>
            <a:miter lim="800000"/>
            <a:headEnd/>
            <a:tailEnd/>
          </a:ln>
        </p:spPr>
      </p:pic>
      <p:sp>
        <p:nvSpPr>
          <p:cNvPr id="8" name="TextBox 7"/>
          <p:cNvSpPr txBox="1"/>
          <p:nvPr/>
        </p:nvSpPr>
        <p:spPr>
          <a:xfrm>
            <a:off x="5791200" y="2287012"/>
            <a:ext cx="3200400" cy="3046988"/>
          </a:xfrm>
          <a:prstGeom prst="rect">
            <a:avLst/>
          </a:prstGeom>
          <a:noFill/>
        </p:spPr>
        <p:txBody>
          <a:bodyPr wrap="square" rtlCol="0">
            <a:spAutoFit/>
          </a:bodyPr>
          <a:lstStyle/>
          <a:p>
            <a:r>
              <a:rPr lang="en-US" sz="2400" dirty="0" smtClean="0"/>
              <a:t>CDF (</a:t>
            </a:r>
            <a:r>
              <a:rPr lang="en-US" sz="2400" dirty="0" err="1" smtClean="0"/>
              <a:t>Fermilab</a:t>
            </a:r>
            <a:r>
              <a:rPr lang="en-US" sz="2400" dirty="0" smtClean="0"/>
              <a:t>)  most Higgs-like Event: Two jets J1 &amp; J2 Plus missing transverse Energies (MET) </a:t>
            </a:r>
          </a:p>
          <a:p>
            <a:r>
              <a:rPr lang="en-US" sz="2400" dirty="0" err="1" smtClean="0"/>
              <a:t>FermiLab</a:t>
            </a:r>
            <a:r>
              <a:rPr lang="en-US" sz="2400" dirty="0" smtClean="0"/>
              <a:t> Today Jan. 1, 2008</a:t>
            </a:r>
            <a:endParaRPr lang="en-US" sz="2400"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048000" cy="3505200"/>
          </a:xfrm>
        </p:spPr>
        <p:txBody>
          <a:bodyPr/>
          <a:lstStyle/>
          <a:p>
            <a:r>
              <a:rPr lang="en-US" sz="2800" dirty="0" smtClean="0"/>
              <a:t>CDF simulation of the production of a pair of DM particles</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208</a:t>
            </a:fld>
            <a:endParaRPr lang="en-US"/>
          </a:p>
        </p:txBody>
      </p:sp>
      <p:pic>
        <p:nvPicPr>
          <p:cNvPr id="4460546" name="Picture 2"/>
          <p:cNvPicPr>
            <a:picLocks noChangeAspect="1" noChangeArrowheads="1"/>
          </p:cNvPicPr>
          <p:nvPr/>
        </p:nvPicPr>
        <p:blipFill>
          <a:blip r:embed="rId2" cstate="print"/>
          <a:srcRect/>
          <a:stretch>
            <a:fillRect/>
          </a:stretch>
        </p:blipFill>
        <p:spPr bwMode="auto">
          <a:xfrm>
            <a:off x="465138" y="922338"/>
            <a:ext cx="4868862" cy="486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normAutofit fontScale="90000"/>
          </a:bodyPr>
          <a:lstStyle/>
          <a:p>
            <a:r>
              <a:rPr lang="en-US" dirty="0" smtClean="0"/>
              <a:t>IX. Current status of DM searches-</a:t>
            </a:r>
            <a:br>
              <a:rPr lang="en-US" dirty="0" smtClean="0"/>
            </a:br>
            <a:r>
              <a:rPr lang="en-US" dirty="0" smtClean="0"/>
              <a:t>       direct &amp; indirect searches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209</a:t>
            </a:fld>
            <a:endParaRPr lang="en-US"/>
          </a:p>
        </p:txBody>
      </p:sp>
      <p:sp>
        <p:nvSpPr>
          <p:cNvPr id="3" name="Content Placeholder 2"/>
          <p:cNvSpPr>
            <a:spLocks noGrp="1"/>
          </p:cNvSpPr>
          <p:nvPr>
            <p:ph sz="quarter" idx="1"/>
          </p:nvPr>
        </p:nvSpPr>
        <p:spPr>
          <a:xfrm>
            <a:off x="457200" y="2057400"/>
            <a:ext cx="8229600" cy="4419600"/>
          </a:xfrm>
        </p:spPr>
        <p:txBody>
          <a:bodyPr>
            <a:normAutofit/>
          </a:bodyPr>
          <a:lstStyle/>
          <a:p>
            <a:r>
              <a:rPr lang="en-US" dirty="0" smtClean="0"/>
              <a:t>Will summarize below some of the main results of both the direct and indirect detections.</a:t>
            </a:r>
          </a:p>
          <a:p>
            <a:r>
              <a:rPr lang="en-US" dirty="0" smtClean="0"/>
              <a:t>No smoking gun of convincing signals have been found. </a:t>
            </a:r>
          </a:p>
          <a:p>
            <a:r>
              <a:rPr lang="en-US" dirty="0" smtClean="0"/>
              <a:t>Some of the experiments are in tension with one another.  The experimental situation is in a state of confusion, an indication that we don’t yet have a good idea of what DM particles are.</a:t>
            </a:r>
          </a:p>
          <a:p>
            <a:r>
              <a:rPr lang="en-US" dirty="0" smtClean="0"/>
              <a:t>The LHC has not found any signals of particles beyond the standard model and therefore no candidates for DM.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067800" cy="6096000"/>
          </a:xfrm>
        </p:spPr>
        <p:txBody>
          <a:bodyPr>
            <a:normAutofit lnSpcReduction="10000"/>
          </a:bodyPr>
          <a:lstStyle/>
          <a:p>
            <a:pPr>
              <a:buNone/>
            </a:pPr>
            <a:r>
              <a:rPr lang="en-US" sz="2400" dirty="0" smtClean="0">
                <a:latin typeface="Comic Sans MS" pitchFamily="66" charset="0"/>
              </a:rPr>
              <a:t>   </a:t>
            </a:r>
            <a:r>
              <a:rPr lang="en-US" sz="3200" dirty="0" smtClean="0">
                <a:latin typeface="Comic Sans MS" pitchFamily="66" charset="0"/>
              </a:rPr>
              <a:t>A blurb on particle physics </a:t>
            </a:r>
          </a:p>
          <a:p>
            <a:pPr lvl="1"/>
            <a:r>
              <a:rPr lang="en-US" dirty="0" smtClean="0">
                <a:latin typeface="Comic Sans MS" pitchFamily="66" charset="0"/>
              </a:rPr>
              <a:t>A non-</a:t>
            </a:r>
            <a:r>
              <a:rPr lang="en-US" dirty="0" err="1" smtClean="0">
                <a:latin typeface="Comic Sans MS" pitchFamily="66" charset="0"/>
              </a:rPr>
              <a:t>Abelian</a:t>
            </a:r>
            <a:r>
              <a:rPr lang="en-US" dirty="0" smtClean="0">
                <a:latin typeface="Comic Sans MS" pitchFamily="66" charset="0"/>
              </a:rPr>
              <a:t> gauge field theory with the symmetry structure                </a:t>
            </a:r>
          </a:p>
          <a:p>
            <a:pPr lvl="1">
              <a:buNone/>
            </a:pPr>
            <a:endParaRPr lang="en-US" dirty="0" smtClean="0">
              <a:latin typeface="Comic Sans MS" pitchFamily="66" charset="0"/>
            </a:endParaRPr>
          </a:p>
          <a:p>
            <a:pPr lvl="1"/>
            <a:r>
              <a:rPr lang="en-US" dirty="0" smtClean="0">
                <a:solidFill>
                  <a:srgbClr val="00B0F0"/>
                </a:solidFill>
                <a:latin typeface="Comic Sans MS" pitchFamily="66" charset="0"/>
              </a:rPr>
              <a:t>A conspicuous feature: Representations of matter fields are assigned to determined the content of the theory.  But particle physicists have to find out what exactly the matter fields are.     </a:t>
            </a:r>
          </a:p>
          <a:p>
            <a:pPr lvl="1"/>
            <a:r>
              <a:rPr lang="en-US" dirty="0" smtClean="0">
                <a:latin typeface="Comic Sans MS" pitchFamily="66" charset="0"/>
              </a:rPr>
              <a:t>A symmetry breaking mechanism for the origin of the particle mass. The Higgs has been found as expected.</a:t>
            </a:r>
          </a:p>
          <a:p>
            <a:pPr lvl="1"/>
            <a:r>
              <a:rPr lang="en-US" dirty="0" smtClean="0">
                <a:latin typeface="Comic Sans MS" pitchFamily="66" charset="0"/>
              </a:rPr>
              <a:t>In a simple approach, the neutrino mass can be realized by introducing a set of right-handed fields, with the  possibilities of </a:t>
            </a:r>
            <a:r>
              <a:rPr lang="en-US" dirty="0" err="1" smtClean="0">
                <a:latin typeface="Comic Sans MS" pitchFamily="66" charset="0"/>
              </a:rPr>
              <a:t>Majorana</a:t>
            </a:r>
            <a:r>
              <a:rPr lang="en-US" dirty="0" smtClean="0">
                <a:latin typeface="Comic Sans MS" pitchFamily="66" charset="0"/>
              </a:rPr>
              <a:t> masses and sterile neutrinos.  </a:t>
            </a:r>
          </a:p>
          <a:p>
            <a:pPr lvl="1"/>
            <a:r>
              <a:rPr lang="en-US" dirty="0" smtClean="0">
                <a:latin typeface="Comic Sans MS" pitchFamily="66" charset="0"/>
              </a:rPr>
              <a:t>A </a:t>
            </a:r>
            <a:r>
              <a:rPr lang="en-US" dirty="0" err="1" smtClean="0">
                <a:latin typeface="Comic Sans MS" pitchFamily="66" charset="0"/>
              </a:rPr>
              <a:t>perturbative</a:t>
            </a:r>
            <a:r>
              <a:rPr lang="en-US" dirty="0" smtClean="0">
                <a:latin typeface="Comic Sans MS" pitchFamily="66" charset="0"/>
              </a:rPr>
              <a:t> calculation tool + renormalization (+lattice gauge theory).</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graphicFrame>
        <p:nvGraphicFramePr>
          <p:cNvPr id="8" name="Object 7"/>
          <p:cNvGraphicFramePr>
            <a:graphicFrameLocks noChangeAspect="1"/>
          </p:cNvGraphicFramePr>
          <p:nvPr/>
        </p:nvGraphicFramePr>
        <p:xfrm>
          <a:off x="2057400" y="1654366"/>
          <a:ext cx="2209800" cy="479234"/>
        </p:xfrm>
        <a:graphic>
          <a:graphicData uri="http://schemas.openxmlformats.org/presentationml/2006/ole">
            <p:oleObj spid="_x0000_s195587" name="Equation" r:id="rId3" imgW="1054080" imgH="228600" progId="Equation.3">
              <p:embed/>
            </p:oleObj>
          </a:graphicData>
        </a:graphic>
      </p:graphicFrame>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1143000"/>
          </a:xfrm>
        </p:spPr>
        <p:txBody>
          <a:bodyPr>
            <a:noAutofit/>
          </a:bodyPr>
          <a:lstStyle/>
          <a:p>
            <a:r>
              <a:rPr lang="en-US" sz="3600" dirty="0" smtClean="0"/>
              <a:t>IX.A A brief summary of the status   </a:t>
            </a:r>
            <a:br>
              <a:rPr lang="en-US" sz="3600" dirty="0" smtClean="0"/>
            </a:br>
            <a:r>
              <a:rPr lang="en-US" sz="3600" dirty="0" smtClean="0"/>
              <a:t>            of direct detections (DS)</a:t>
            </a:r>
            <a:endParaRPr lang="en-US" sz="3600" dirty="0"/>
          </a:p>
        </p:txBody>
      </p:sp>
      <p:sp>
        <p:nvSpPr>
          <p:cNvPr id="3" name="Content Placeholder 2"/>
          <p:cNvSpPr>
            <a:spLocks noGrp="1"/>
          </p:cNvSpPr>
          <p:nvPr>
            <p:ph idx="1"/>
          </p:nvPr>
        </p:nvSpPr>
        <p:spPr>
          <a:xfrm>
            <a:off x="457200" y="1447800"/>
            <a:ext cx="8229600" cy="4953000"/>
          </a:xfrm>
        </p:spPr>
        <p:txBody>
          <a:bodyPr>
            <a:normAutofit/>
          </a:bodyPr>
          <a:lstStyle/>
          <a:p>
            <a:r>
              <a:rPr lang="en-US" dirty="0" smtClean="0"/>
              <a:t>Experiments claimed DM signals</a:t>
            </a:r>
          </a:p>
          <a:p>
            <a:pPr lvl="1"/>
            <a:r>
              <a:rPr lang="en-US" dirty="0" smtClean="0"/>
              <a:t>DAMA/LIBRA,</a:t>
            </a:r>
          </a:p>
          <a:p>
            <a:pPr lvl="1"/>
            <a:r>
              <a:rPr lang="en-US" dirty="0" err="1" smtClean="0"/>
              <a:t>CoGeNT</a:t>
            </a:r>
            <a:r>
              <a:rPr lang="en-US" dirty="0" smtClean="0"/>
              <a:t>,</a:t>
            </a:r>
          </a:p>
          <a:p>
            <a:pPr lvl="1"/>
            <a:r>
              <a:rPr lang="en-US" dirty="0" smtClean="0"/>
              <a:t>CRESST,</a:t>
            </a:r>
          </a:p>
          <a:p>
            <a:pPr lvl="1"/>
            <a:r>
              <a:rPr lang="en-US" dirty="0" smtClean="0"/>
              <a:t>CDMSII-Si</a:t>
            </a:r>
          </a:p>
          <a:p>
            <a:r>
              <a:rPr lang="en-US" dirty="0" smtClean="0"/>
              <a:t>Experiments of high statistics setting only limits</a:t>
            </a:r>
          </a:p>
          <a:p>
            <a:pPr lvl="1"/>
            <a:r>
              <a:rPr lang="en-US" dirty="0" err="1" smtClean="0"/>
              <a:t>SuperCDMS</a:t>
            </a:r>
            <a:r>
              <a:rPr lang="en-US" dirty="0" smtClean="0"/>
              <a:t>,</a:t>
            </a:r>
          </a:p>
          <a:p>
            <a:pPr lvl="1"/>
            <a:r>
              <a:rPr lang="en-US" dirty="0" smtClean="0"/>
              <a:t>XENON100, </a:t>
            </a:r>
          </a:p>
          <a:p>
            <a:pPr lvl="1"/>
            <a:r>
              <a:rPr lang="en-US" dirty="0" smtClean="0"/>
              <a:t>LUX, etc. </a:t>
            </a:r>
          </a:p>
          <a:p>
            <a:r>
              <a:rPr lang="en-US" dirty="0" smtClean="0"/>
              <a:t>Data of these two groups of experiments are in tension, but may not be in absolute conflict.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210</a:t>
            </a:fld>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1401762"/>
          </a:xfrm>
        </p:spPr>
        <p:txBody>
          <a:bodyPr>
            <a:normAutofit fontScale="90000"/>
          </a:bodyPr>
          <a:lstStyle/>
          <a:p>
            <a:r>
              <a:rPr lang="en-US" sz="4000" dirty="0" smtClean="0">
                <a:latin typeface="Comic Sans MS" pitchFamily="66" charset="0"/>
              </a:rPr>
              <a:t>Claims of positive signals</a:t>
            </a:r>
            <a:r>
              <a:rPr lang="en-US" dirty="0" smtClean="0">
                <a:latin typeface="Comic Sans MS" pitchFamily="66" charset="0"/>
              </a:rPr>
              <a:t>:</a:t>
            </a:r>
            <a:br>
              <a:rPr lang="en-US" dirty="0" smtClean="0">
                <a:latin typeface="Comic Sans MS" pitchFamily="66" charset="0"/>
              </a:rPr>
            </a:br>
            <a:r>
              <a:rPr lang="en-US" sz="2900" dirty="0" smtClean="0">
                <a:latin typeface="Comic Sans MS" pitchFamily="66" charset="0"/>
              </a:rPr>
              <a:t>DAMA, </a:t>
            </a:r>
            <a:r>
              <a:rPr lang="en-US" sz="2900" dirty="0" err="1" smtClean="0">
                <a:latin typeface="Comic Sans MS" pitchFamily="66" charset="0"/>
              </a:rPr>
              <a:t>CoGeNT</a:t>
            </a:r>
            <a:r>
              <a:rPr lang="en-US" sz="2900" dirty="0" smtClean="0">
                <a:latin typeface="Comic Sans MS" pitchFamily="66" charset="0"/>
              </a:rPr>
              <a:t>, &amp; CRESST, CDMSII-Si: </a:t>
            </a:r>
            <a:br>
              <a:rPr lang="en-US" sz="2900" dirty="0" smtClean="0">
                <a:latin typeface="Comic Sans MS" pitchFamily="66" charset="0"/>
              </a:rPr>
            </a:br>
            <a:r>
              <a:rPr lang="en-US" sz="2900" dirty="0" smtClean="0">
                <a:solidFill>
                  <a:srgbClr val="00B050"/>
                </a:solidFill>
                <a:latin typeface="Comic Sans MS" pitchFamily="66" charset="0"/>
              </a:rPr>
              <a:t>DM in Milky Way halo or subtle background?</a:t>
            </a:r>
            <a:endParaRPr lang="en-US" sz="2900" dirty="0">
              <a:solidFill>
                <a:srgbClr val="00B050"/>
              </a:solidFill>
              <a:latin typeface="Comic Sans MS" pitchFamily="66" charset="0"/>
            </a:endParaRPr>
          </a:p>
        </p:txBody>
      </p:sp>
      <p:sp>
        <p:nvSpPr>
          <p:cNvPr id="3" name="Content Placeholder 2"/>
          <p:cNvSpPr>
            <a:spLocks noGrp="1"/>
          </p:cNvSpPr>
          <p:nvPr>
            <p:ph idx="1"/>
          </p:nvPr>
        </p:nvSpPr>
        <p:spPr>
          <a:xfrm>
            <a:off x="152400" y="1752600"/>
            <a:ext cx="8915400" cy="4648200"/>
          </a:xfrm>
        </p:spPr>
        <p:txBody>
          <a:bodyPr>
            <a:normAutofit/>
          </a:bodyPr>
          <a:lstStyle/>
          <a:p>
            <a:r>
              <a:rPr lang="en-US" sz="2800" dirty="0" smtClean="0">
                <a:latin typeface="Comic Sans MS" pitchFamily="66" charset="0"/>
              </a:rPr>
              <a:t>For close to two decades, since 1997 DAMA (Gran </a:t>
            </a:r>
            <a:r>
              <a:rPr lang="en-US" sz="2800" dirty="0" err="1" smtClean="0">
                <a:latin typeface="Comic Sans MS" pitchFamily="66" charset="0"/>
              </a:rPr>
              <a:t>Sasso</a:t>
            </a:r>
            <a:r>
              <a:rPr lang="en-US" sz="2800" dirty="0" smtClean="0">
                <a:latin typeface="Comic Sans MS" pitchFamily="66" charset="0"/>
              </a:rPr>
              <a:t>) has claimed DM signals by observing nuclei recoils which show annual modulation of nuclei recoil. But no signal &amp; background distinction made otherwise.</a:t>
            </a:r>
          </a:p>
          <a:p>
            <a:r>
              <a:rPr lang="en-US" sz="2800" dirty="0" smtClean="0">
                <a:latin typeface="Comic Sans MS" pitchFamily="66" charset="0"/>
              </a:rPr>
              <a:t>In May 2011 </a:t>
            </a:r>
            <a:r>
              <a:rPr lang="en-US" sz="2800" dirty="0" err="1" smtClean="0">
                <a:latin typeface="Comic Sans MS" pitchFamily="66" charset="0"/>
              </a:rPr>
              <a:t>CoGeNT</a:t>
            </a:r>
            <a:r>
              <a:rPr lang="en-US" sz="2800" dirty="0" smtClean="0">
                <a:latin typeface="Comic Sans MS" pitchFamily="66" charset="0"/>
              </a:rPr>
              <a:t> (Soudan), </a:t>
            </a:r>
            <a:r>
              <a:rPr lang="en-US" sz="2800" dirty="0" smtClean="0"/>
              <a:t> </a:t>
            </a:r>
            <a:r>
              <a:rPr lang="en-US" sz="2800" dirty="0" smtClean="0">
                <a:latin typeface="Comic Sans MS" pitchFamily="66" charset="0"/>
              </a:rPr>
              <a:t>like DAMA, has also observed  seasonal fluctuations in their data.</a:t>
            </a:r>
          </a:p>
          <a:p>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211</a:t>
            </a:fld>
            <a:endParaRPr lang="en-US"/>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2800" dirty="0" smtClean="0">
                <a:solidFill>
                  <a:srgbClr val="00B050"/>
                </a:solidFill>
                <a:latin typeface="Comic Sans MS" pitchFamily="66" charset="0"/>
              </a:rPr>
              <a:t>DM in Milky Way halo or subtle background?</a:t>
            </a:r>
            <a:endParaRPr lang="en-US" sz="2800" dirty="0">
              <a:solidFill>
                <a:srgbClr val="00B050"/>
              </a:solidFill>
            </a:endParaRPr>
          </a:p>
        </p:txBody>
      </p:sp>
      <p:sp>
        <p:nvSpPr>
          <p:cNvPr id="3" name="Content Placeholder 2"/>
          <p:cNvSpPr>
            <a:spLocks noGrp="1"/>
          </p:cNvSpPr>
          <p:nvPr>
            <p:ph idx="1"/>
          </p:nvPr>
        </p:nvSpPr>
        <p:spPr>
          <a:xfrm>
            <a:off x="228600" y="914400"/>
            <a:ext cx="8686800" cy="5334000"/>
          </a:xfrm>
        </p:spPr>
        <p:txBody>
          <a:bodyPr>
            <a:normAutofit lnSpcReduction="10000"/>
          </a:bodyPr>
          <a:lstStyle/>
          <a:p>
            <a:r>
              <a:rPr lang="en-US" sz="2800" dirty="0" smtClean="0">
                <a:latin typeface="Comic Sans MS" pitchFamily="66" charset="0"/>
              </a:rPr>
              <a:t>On Sept 2011, the cryogenic CRESST (Gran </a:t>
            </a:r>
            <a:r>
              <a:rPr lang="en-US" sz="2800" dirty="0" err="1" smtClean="0">
                <a:latin typeface="Comic Sans MS" pitchFamily="66" charset="0"/>
              </a:rPr>
              <a:t>Sasso</a:t>
            </a:r>
            <a:r>
              <a:rPr lang="en-US" sz="2800" dirty="0" smtClean="0">
                <a:latin typeface="Comic Sans MS" pitchFamily="66" charset="0"/>
              </a:rPr>
              <a:t>) announced possible signal of DM. Collisions of target nucleus generated very small amount of heat and light. DM collisions generate  similar amount of heat as ordinary collisions, but less light.  Based on two years worth of data, 67 signals observed but only 50 are attributed to background. </a:t>
            </a:r>
          </a:p>
          <a:p>
            <a:r>
              <a:rPr lang="en-US" sz="2800" dirty="0" smtClean="0">
                <a:latin typeface="Comic Sans MS" pitchFamily="66" charset="0"/>
              </a:rPr>
              <a:t>CDMSII-Si announced the observation of possible DM candidate in 2014.  </a:t>
            </a:r>
          </a:p>
          <a:p>
            <a:r>
              <a:rPr lang="en-US" sz="2800" dirty="0" smtClean="0">
                <a:latin typeface="Comic Sans MS" pitchFamily="66" charset="0"/>
              </a:rPr>
              <a:t>All four groups point to the existence of WIMPs of similar but not “identical” low masses and sub-</a:t>
            </a:r>
            <a:r>
              <a:rPr lang="en-US" sz="2800" dirty="0" err="1" smtClean="0">
                <a:latin typeface="Comic Sans MS" pitchFamily="66" charset="0"/>
              </a:rPr>
              <a:t>pb</a:t>
            </a:r>
            <a:r>
              <a:rPr lang="en-US" sz="2800" dirty="0" smtClean="0">
                <a:latin typeface="Comic Sans MS" pitchFamily="66" charset="0"/>
              </a:rPr>
              <a:t> cross sections.</a:t>
            </a:r>
          </a:p>
          <a:p>
            <a:endParaRPr lang="en-US" sz="2800" dirty="0" smtClean="0">
              <a:latin typeface="Comic Sans MS" pitchFamily="66" charset="0"/>
            </a:endParaRPr>
          </a:p>
          <a:p>
            <a:endParaRPr lang="en-US" sz="2800" dirty="0" smtClean="0">
              <a:latin typeface="Comic Sans MS" pitchFamily="66" charset="0"/>
            </a:endParaRPr>
          </a:p>
          <a:p>
            <a:endParaRPr lang="en-US" sz="2800" dirty="0" smtClean="0">
              <a:latin typeface="Comic Sans MS" pitchFamily="66" charset="0"/>
            </a:endParaRPr>
          </a:p>
          <a:p>
            <a:endParaRPr lang="en-US" sz="28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212</a:t>
            </a:fld>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868362"/>
          </a:xfrm>
        </p:spPr>
        <p:txBody>
          <a:bodyPr>
            <a:normAutofit/>
          </a:bodyPr>
          <a:lstStyle/>
          <a:p>
            <a:pPr algn="ctr"/>
            <a:r>
              <a:rPr lang="en-US" sz="3600" dirty="0" smtClean="0">
                <a:latin typeface="Comic Sans MS" pitchFamily="66" charset="0"/>
              </a:rPr>
              <a:t>DAMA/LIBR-some details</a:t>
            </a:r>
            <a:r>
              <a:rPr lang="en-US" dirty="0" smtClean="0"/>
              <a:t> </a:t>
            </a:r>
            <a:endParaRPr lang="en-US" dirty="0"/>
          </a:p>
        </p:txBody>
      </p:sp>
      <p:sp>
        <p:nvSpPr>
          <p:cNvPr id="3" name="Content Placeholder 2"/>
          <p:cNvSpPr>
            <a:spLocks noGrp="1"/>
          </p:cNvSpPr>
          <p:nvPr>
            <p:ph idx="1"/>
          </p:nvPr>
        </p:nvSpPr>
        <p:spPr>
          <a:xfrm>
            <a:off x="152400" y="1066800"/>
            <a:ext cx="8763000" cy="5791200"/>
          </a:xfrm>
        </p:spPr>
        <p:txBody>
          <a:bodyPr>
            <a:normAutofit/>
          </a:bodyPr>
          <a:lstStyle/>
          <a:p>
            <a:r>
              <a:rPr lang="en-US" sz="2800" dirty="0" smtClean="0">
                <a:latin typeface="Comic Sans MS" pitchFamily="66" charset="0"/>
              </a:rPr>
              <a:t>DAMA/LIBRA, formerly DAMA/</a:t>
            </a:r>
            <a:r>
              <a:rPr lang="en-US" sz="2800" dirty="0" err="1" smtClean="0">
                <a:latin typeface="Comic Sans MS" pitchFamily="66" charset="0"/>
              </a:rPr>
              <a:t>NaI</a:t>
            </a:r>
            <a:r>
              <a:rPr lang="en-US" sz="2800" dirty="0" smtClean="0">
                <a:latin typeface="Comic Sans MS" pitchFamily="66" charset="0"/>
              </a:rPr>
              <a:t>, located in Gran </a:t>
            </a:r>
            <a:r>
              <a:rPr lang="en-US" sz="2800" dirty="0" err="1" smtClean="0">
                <a:latin typeface="Comic Sans MS" pitchFamily="66" charset="0"/>
              </a:rPr>
              <a:t>Sasso</a:t>
            </a:r>
            <a:r>
              <a:rPr lang="en-US" sz="2800" dirty="0" smtClean="0">
                <a:latin typeface="Comic Sans MS" pitchFamily="66" charset="0"/>
              </a:rPr>
              <a:t> 1400 m underground and one of the earliest WIMP detectors, is based on highly </a:t>
            </a:r>
            <a:r>
              <a:rPr lang="en-US" sz="2800" dirty="0" err="1" smtClean="0">
                <a:latin typeface="Comic Sans MS" pitchFamily="66" charset="0"/>
              </a:rPr>
              <a:t>radiopure</a:t>
            </a:r>
            <a:r>
              <a:rPr lang="en-US" sz="2800" dirty="0" smtClean="0">
                <a:latin typeface="Comic Sans MS" pitchFamily="66" charset="0"/>
              </a:rPr>
              <a:t> </a:t>
            </a:r>
            <a:r>
              <a:rPr lang="en-US" sz="2800" dirty="0" err="1" smtClean="0">
                <a:latin typeface="Comic Sans MS" pitchFamily="66" charset="0"/>
              </a:rPr>
              <a:t>scintillators</a:t>
            </a:r>
            <a:r>
              <a:rPr lang="en-US" sz="2800" dirty="0" smtClean="0">
                <a:latin typeface="Comic Sans MS" pitchFamily="66" charset="0"/>
              </a:rPr>
              <a:t>.  </a:t>
            </a:r>
          </a:p>
          <a:p>
            <a:r>
              <a:rPr lang="en-US" sz="2800" dirty="0" smtClean="0">
                <a:latin typeface="Comic Sans MS" pitchFamily="66" charset="0"/>
              </a:rPr>
              <a:t>Uses the novel approach of annual modulation in the velocity of Earth relative to the DM. </a:t>
            </a:r>
          </a:p>
          <a:p>
            <a:r>
              <a:rPr lang="en-US" sz="2800" dirty="0" smtClean="0">
                <a:latin typeface="Comic Sans MS" pitchFamily="66" charset="0"/>
              </a:rPr>
              <a:t>Counting rates of DAMA/LIBRA shows a yearly modulation consistently for 5200 days’ (13.7 yrs) running.  Data of the most recent 1400 days or close to 4 years, from  DAMA/LIBRA, have relatively small error bars.</a:t>
            </a:r>
          </a:p>
          <a:p>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213</a:t>
            </a:fld>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609600"/>
          </a:xfrm>
        </p:spPr>
        <p:txBody>
          <a:bodyPr>
            <a:normAutofit fontScale="90000"/>
          </a:bodyPr>
          <a:lstStyle/>
          <a:p>
            <a:r>
              <a:rPr lang="en-US" sz="3600" dirty="0" smtClean="0">
                <a:latin typeface="Comic Sans MS" pitchFamily="66" charset="0"/>
              </a:rPr>
              <a:t>DAMA/</a:t>
            </a:r>
            <a:r>
              <a:rPr lang="en-US" sz="3600" dirty="0" err="1" smtClean="0">
                <a:latin typeface="Comic Sans MS" pitchFamily="66" charset="0"/>
              </a:rPr>
              <a:t>NaI</a:t>
            </a:r>
            <a:r>
              <a:rPr lang="en-US" sz="3600" dirty="0" smtClean="0">
                <a:latin typeface="Comic Sans MS" pitchFamily="66" charset="0"/>
              </a:rPr>
              <a:t> &amp; DAMA/LIBRA modulation data</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214</a:t>
            </a:fld>
            <a:endParaRPr lang="en-US"/>
          </a:p>
        </p:txBody>
      </p:sp>
      <p:pic>
        <p:nvPicPr>
          <p:cNvPr id="2842626" name="Picture 2"/>
          <p:cNvPicPr>
            <a:picLocks noChangeAspect="1" noChangeArrowheads="1"/>
          </p:cNvPicPr>
          <p:nvPr/>
        </p:nvPicPr>
        <p:blipFill>
          <a:blip r:embed="rId2" cstate="print"/>
          <a:srcRect/>
          <a:stretch>
            <a:fillRect/>
          </a:stretch>
        </p:blipFill>
        <p:spPr bwMode="auto">
          <a:xfrm>
            <a:off x="1127125" y="806465"/>
            <a:ext cx="6645275" cy="2546335"/>
          </a:xfrm>
          <a:prstGeom prst="rect">
            <a:avLst/>
          </a:prstGeom>
          <a:noFill/>
          <a:ln w="9525">
            <a:noFill/>
            <a:miter lim="800000"/>
            <a:headEnd/>
            <a:tailEnd/>
          </a:ln>
        </p:spPr>
      </p:pic>
      <p:pic>
        <p:nvPicPr>
          <p:cNvPr id="2842627" name="Picture 3"/>
          <p:cNvPicPr>
            <a:picLocks noChangeAspect="1" noChangeArrowheads="1"/>
          </p:cNvPicPr>
          <p:nvPr/>
        </p:nvPicPr>
        <p:blipFill>
          <a:blip r:embed="rId3" cstate="print"/>
          <a:srcRect/>
          <a:stretch>
            <a:fillRect/>
          </a:stretch>
        </p:blipFill>
        <p:spPr bwMode="auto">
          <a:xfrm>
            <a:off x="0" y="3581400"/>
            <a:ext cx="9144000" cy="2819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458200" cy="609600"/>
          </a:xfrm>
        </p:spPr>
        <p:txBody>
          <a:bodyPr>
            <a:normAutofit fontScale="90000"/>
          </a:bodyPr>
          <a:lstStyle/>
          <a:p>
            <a:r>
              <a:rPr lang="en-US" sz="4400" dirty="0" err="1" smtClean="0"/>
              <a:t>CoGeNT</a:t>
            </a:r>
            <a:r>
              <a:rPr lang="en-US" dirty="0" smtClean="0"/>
              <a:t> </a:t>
            </a:r>
            <a:r>
              <a:rPr lang="en-US" sz="2700" dirty="0" smtClean="0"/>
              <a:t>(Coherent Germanium Neutrino Technology)</a:t>
            </a:r>
            <a:endParaRPr lang="en-US" sz="2700" dirty="0"/>
          </a:p>
        </p:txBody>
      </p:sp>
      <p:sp>
        <p:nvSpPr>
          <p:cNvPr id="3" name="Content Placeholder 2"/>
          <p:cNvSpPr>
            <a:spLocks noGrp="1"/>
          </p:cNvSpPr>
          <p:nvPr>
            <p:ph idx="1"/>
          </p:nvPr>
        </p:nvSpPr>
        <p:spPr>
          <a:xfrm>
            <a:off x="457200" y="1371600"/>
            <a:ext cx="8229600" cy="4953000"/>
          </a:xfrm>
        </p:spPr>
        <p:txBody>
          <a:bodyPr/>
          <a:lstStyle/>
          <a:p>
            <a:r>
              <a:rPr lang="en-US" dirty="0" smtClean="0"/>
              <a:t>PRL 107 (2011) 141301</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215</a:t>
            </a:fld>
            <a:endParaRPr lang="en-US"/>
          </a:p>
        </p:txBody>
      </p:sp>
      <p:pic>
        <p:nvPicPr>
          <p:cNvPr id="875522" name="Picture 2" descr="C:\Users\Bing-Lin Young\Documents\A-My Documents\PeopOrganPlac\Organization\China\ShanghaiJiaoTongUniv\Lectures-DarkMatter[July2012]\CoGeNT1.jpg"/>
          <p:cNvPicPr>
            <a:picLocks noChangeAspect="1" noChangeArrowheads="1"/>
          </p:cNvPicPr>
          <p:nvPr/>
        </p:nvPicPr>
        <p:blipFill>
          <a:blip r:embed="rId3" cstate="print"/>
          <a:srcRect/>
          <a:stretch>
            <a:fillRect/>
          </a:stretch>
        </p:blipFill>
        <p:spPr bwMode="auto">
          <a:xfrm>
            <a:off x="304800" y="2133600"/>
            <a:ext cx="4495386" cy="2514600"/>
          </a:xfrm>
          <a:prstGeom prst="rect">
            <a:avLst/>
          </a:prstGeom>
          <a:noFill/>
        </p:spPr>
      </p:pic>
      <p:sp>
        <p:nvSpPr>
          <p:cNvPr id="8" name="TextBox 7"/>
          <p:cNvSpPr txBox="1"/>
          <p:nvPr/>
        </p:nvSpPr>
        <p:spPr>
          <a:xfrm>
            <a:off x="1600200" y="4648200"/>
            <a:ext cx="2270173" cy="369332"/>
          </a:xfrm>
          <a:prstGeom prst="rect">
            <a:avLst/>
          </a:prstGeom>
          <a:noFill/>
        </p:spPr>
        <p:txBody>
          <a:bodyPr wrap="none" rtlCol="0">
            <a:spAutoFit/>
          </a:bodyPr>
          <a:lstStyle/>
          <a:p>
            <a:r>
              <a:rPr lang="en-US" dirty="0" smtClean="0"/>
              <a:t>Region  of Interest</a:t>
            </a:r>
            <a:endParaRPr lang="en-US" dirty="0"/>
          </a:p>
        </p:txBody>
      </p:sp>
      <p:pic>
        <p:nvPicPr>
          <p:cNvPr id="875523" name="Picture 3"/>
          <p:cNvPicPr>
            <a:picLocks noChangeAspect="1" noChangeArrowheads="1"/>
          </p:cNvPicPr>
          <p:nvPr/>
        </p:nvPicPr>
        <p:blipFill>
          <a:blip r:embed="rId4" cstate="print"/>
          <a:srcRect/>
          <a:stretch>
            <a:fillRect/>
          </a:stretch>
        </p:blipFill>
        <p:spPr bwMode="auto">
          <a:xfrm>
            <a:off x="5334000" y="1371600"/>
            <a:ext cx="3243261" cy="4929757"/>
          </a:xfrm>
          <a:prstGeom prst="rect">
            <a:avLst/>
          </a:prstGeom>
          <a:noFill/>
          <a:ln w="9525">
            <a:noFill/>
            <a:miter lim="800000"/>
            <a:headEnd/>
            <a:tailEnd/>
          </a:ln>
        </p:spPr>
      </p:pic>
      <p:sp>
        <p:nvSpPr>
          <p:cNvPr id="10" name="Rounded Rectangle 9"/>
          <p:cNvSpPr/>
          <p:nvPr/>
        </p:nvSpPr>
        <p:spPr>
          <a:xfrm>
            <a:off x="2209800" y="5562600"/>
            <a:ext cx="3124200" cy="609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Annual modulation</a:t>
            </a:r>
            <a:endParaRPr lang="en-US" sz="2000" dirty="0">
              <a:solidFill>
                <a:schemeClr val="tx1"/>
              </a:solidFill>
            </a:endParaRPr>
          </a:p>
        </p:txBody>
      </p:sp>
      <p:cxnSp>
        <p:nvCxnSpPr>
          <p:cNvPr id="12" name="Straight Arrow Connector 11"/>
          <p:cNvCxnSpPr/>
          <p:nvPr/>
        </p:nvCxnSpPr>
        <p:spPr>
          <a:xfrm flipV="1">
            <a:off x="4419600" y="2743200"/>
            <a:ext cx="10668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6336268"/>
            <a:ext cx="856325" cy="369332"/>
          </a:xfrm>
          <a:prstGeom prst="rect">
            <a:avLst/>
          </a:prstGeom>
          <a:noFill/>
        </p:spPr>
        <p:txBody>
          <a:bodyPr wrap="none" rtlCol="0">
            <a:spAutoFit/>
          </a:bodyPr>
          <a:lstStyle/>
          <a:p>
            <a:r>
              <a:rPr lang="en-US" dirty="0" err="1" smtClean="0"/>
              <a:t>KeVee</a:t>
            </a:r>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err="1" smtClean="0"/>
              <a:t>CoGeNT</a:t>
            </a:r>
            <a:r>
              <a:rPr lang="en-US" sz="3600" dirty="0" smtClean="0"/>
              <a:t> data analyzed </a:t>
            </a:r>
            <a:r>
              <a:rPr lang="en-US" sz="3600" dirty="0" err="1" smtClean="0"/>
              <a:t>independenly</a:t>
            </a:r>
            <a:r>
              <a:rPr lang="en-US" sz="3600" dirty="0" smtClean="0"/>
              <a:t> by </a:t>
            </a:r>
            <a:br>
              <a:rPr lang="en-US" sz="3600" dirty="0" smtClean="0"/>
            </a:br>
            <a:r>
              <a:rPr lang="en-US" sz="3600" dirty="0" smtClean="0"/>
              <a:t>Kopp, </a:t>
            </a:r>
            <a:r>
              <a:rPr lang="en-US" sz="3600" dirty="0" err="1" smtClean="0"/>
              <a:t>Lisanti</a:t>
            </a:r>
            <a:r>
              <a:rPr lang="en-US" sz="3600" dirty="0" smtClean="0"/>
              <a:t>, &amp; Weiner (arXiv:1107.1707)</a:t>
            </a:r>
            <a:endParaRPr lang="en-US" sz="3600" dirty="0"/>
          </a:p>
        </p:txBody>
      </p:sp>
      <p:sp>
        <p:nvSpPr>
          <p:cNvPr id="3" name="Content Placeholder 2"/>
          <p:cNvSpPr>
            <a:spLocks noGrp="1"/>
          </p:cNvSpPr>
          <p:nvPr>
            <p:ph idx="1"/>
          </p:nvPr>
        </p:nvSpPr>
        <p:spPr>
          <a:xfrm>
            <a:off x="457200" y="1524000"/>
            <a:ext cx="8229600" cy="4800600"/>
          </a:xfrm>
        </p:spPr>
        <p:txBody>
          <a:bodyPr/>
          <a:lstStyle/>
          <a:p>
            <a:r>
              <a:rPr lang="en-US" dirty="0" smtClean="0"/>
              <a:t>The authors confirmed the  annual modulation in </a:t>
            </a:r>
            <a:r>
              <a:rPr lang="en-US" dirty="0" err="1" smtClean="0"/>
              <a:t>CoGeNT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216</a:t>
            </a:fld>
            <a:endParaRPr lang="en-US"/>
          </a:p>
        </p:txBody>
      </p:sp>
      <p:pic>
        <p:nvPicPr>
          <p:cNvPr id="876546" name="Picture 2" descr="C:\Users\Bing-Lin Young\Documents\A-My Documents\Research\Cosmology\DarkMatter\MyNotes\Notes&amp;Talk[Draft]\Fig[Draft]\CoGeNT-AM.jpg"/>
          <p:cNvPicPr>
            <a:picLocks noChangeAspect="1" noChangeArrowheads="1"/>
          </p:cNvPicPr>
          <p:nvPr/>
        </p:nvPicPr>
        <p:blipFill>
          <a:blip r:embed="rId2" cstate="print"/>
          <a:srcRect/>
          <a:stretch>
            <a:fillRect/>
          </a:stretch>
        </p:blipFill>
        <p:spPr bwMode="auto">
          <a:xfrm>
            <a:off x="381000" y="2590800"/>
            <a:ext cx="8419413" cy="3048000"/>
          </a:xfrm>
          <a:prstGeom prst="rect">
            <a:avLst/>
          </a:prstGeom>
          <a:noFill/>
        </p:spPr>
      </p:pic>
      <p:sp>
        <p:nvSpPr>
          <p:cNvPr id="8" name="TextBox 7"/>
          <p:cNvSpPr txBox="1"/>
          <p:nvPr/>
        </p:nvSpPr>
        <p:spPr>
          <a:xfrm>
            <a:off x="762000" y="5678269"/>
            <a:ext cx="3863558" cy="646331"/>
          </a:xfrm>
          <a:prstGeom prst="rect">
            <a:avLst/>
          </a:prstGeom>
          <a:noFill/>
        </p:spPr>
        <p:txBody>
          <a:bodyPr wrap="none" rtlCol="0">
            <a:spAutoFit/>
          </a:bodyPr>
          <a:lstStyle/>
          <a:p>
            <a:r>
              <a:rPr lang="en-US" dirty="0" err="1" smtClean="0"/>
              <a:t>KeVee</a:t>
            </a:r>
            <a:r>
              <a:rPr lang="en-US" dirty="0" smtClean="0"/>
              <a:t> is the energy of an event if</a:t>
            </a:r>
          </a:p>
          <a:p>
            <a:r>
              <a:rPr lang="en-US" dirty="0" smtClean="0"/>
              <a:t>it were due to an electron recoil.</a:t>
            </a:r>
            <a:endParaRPr lang="en-US" dirty="0"/>
          </a:p>
        </p:txBody>
      </p:sp>
      <p:sp>
        <p:nvSpPr>
          <p:cNvPr id="9" name="TextBox 8"/>
          <p:cNvSpPr txBox="1"/>
          <p:nvPr/>
        </p:nvSpPr>
        <p:spPr>
          <a:xfrm>
            <a:off x="5029200" y="5715000"/>
            <a:ext cx="3833101" cy="707886"/>
          </a:xfrm>
          <a:prstGeom prst="rect">
            <a:avLst/>
          </a:prstGeom>
          <a:noFill/>
        </p:spPr>
        <p:txBody>
          <a:bodyPr wrap="none" rtlCol="0">
            <a:spAutoFit/>
          </a:bodyPr>
          <a:lstStyle/>
          <a:p>
            <a:r>
              <a:rPr lang="en-US" sz="2000" b="1" dirty="0" smtClean="0"/>
              <a:t>The authors do not belong to</a:t>
            </a:r>
          </a:p>
          <a:p>
            <a:r>
              <a:rPr lang="en-US" sz="2000" b="1" dirty="0" smtClean="0"/>
              <a:t> the </a:t>
            </a:r>
            <a:r>
              <a:rPr lang="en-US" sz="2000" b="1" dirty="0" err="1" smtClean="0"/>
              <a:t>CoGeNt</a:t>
            </a:r>
            <a:r>
              <a:rPr lang="en-US" sz="2000" b="1" dirty="0" smtClean="0"/>
              <a:t> Collaboration</a:t>
            </a:r>
            <a:r>
              <a:rPr lang="en-US" b="1" dirty="0" smtClean="0"/>
              <a:t>.</a:t>
            </a:r>
            <a:endParaRPr lang="en-US" b="1"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914400"/>
          </a:xfrm>
        </p:spPr>
        <p:txBody>
          <a:bodyPr>
            <a:normAutofit fontScale="90000"/>
          </a:bodyPr>
          <a:lstStyle/>
          <a:p>
            <a:r>
              <a:rPr lang="en-US" sz="3600" dirty="0" smtClean="0"/>
              <a:t>CRESST (</a:t>
            </a:r>
            <a:r>
              <a:rPr lang="en-US" sz="3100" dirty="0" smtClean="0"/>
              <a:t>Cryogenic Rare Event Search with</a:t>
            </a:r>
            <a:br>
              <a:rPr lang="en-US" sz="3100" dirty="0" smtClean="0"/>
            </a:br>
            <a:r>
              <a:rPr lang="en-US" sz="3100" dirty="0" smtClean="0"/>
              <a:t>Superconducting Thermometers, Gran </a:t>
            </a:r>
            <a:r>
              <a:rPr lang="en-US" sz="3100" dirty="0" err="1" smtClean="0"/>
              <a:t>Sasso</a:t>
            </a:r>
            <a:r>
              <a:rPr lang="en-US" sz="3100" dirty="0" smtClean="0"/>
              <a:t>)</a:t>
            </a:r>
            <a:endParaRPr lang="en-US" sz="3100"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217</a:t>
            </a:fld>
            <a:endParaRPr lang="en-US"/>
          </a:p>
        </p:txBody>
      </p:sp>
      <p:pic>
        <p:nvPicPr>
          <p:cNvPr id="877570" name="Picture 2" descr="C:\Users\Bing-Lin Young\Documents\A-My Documents\PeopOrganPlac\Organization\China\ShanghaiJiaoTongUniv\Lectures-DarkMatter[July2012]\CRESST[Sept2011].jpg"/>
          <p:cNvPicPr>
            <a:picLocks noChangeAspect="1" noChangeArrowheads="1"/>
          </p:cNvPicPr>
          <p:nvPr/>
        </p:nvPicPr>
        <p:blipFill>
          <a:blip r:embed="rId3" cstate="print"/>
          <a:srcRect/>
          <a:stretch>
            <a:fillRect/>
          </a:stretch>
        </p:blipFill>
        <p:spPr bwMode="auto">
          <a:xfrm>
            <a:off x="350837" y="1790700"/>
            <a:ext cx="5973763" cy="4152900"/>
          </a:xfrm>
          <a:prstGeom prst="rect">
            <a:avLst/>
          </a:prstGeom>
          <a:noFill/>
        </p:spPr>
      </p:pic>
      <p:sp>
        <p:nvSpPr>
          <p:cNvPr id="8" name="TextBox 7"/>
          <p:cNvSpPr txBox="1"/>
          <p:nvPr/>
        </p:nvSpPr>
        <p:spPr>
          <a:xfrm>
            <a:off x="990600" y="5879068"/>
            <a:ext cx="1938351" cy="369332"/>
          </a:xfrm>
          <a:prstGeom prst="rect">
            <a:avLst/>
          </a:prstGeom>
          <a:noFill/>
        </p:spPr>
        <p:txBody>
          <a:bodyPr wrap="none" rtlCol="0">
            <a:spAutoFit/>
          </a:bodyPr>
          <a:lstStyle/>
          <a:p>
            <a:r>
              <a:rPr lang="en-US" dirty="0" smtClean="0"/>
              <a:t>arXiv:1109.0702</a:t>
            </a:r>
            <a:endParaRPr lang="en-US" dirty="0"/>
          </a:p>
        </p:txBody>
      </p:sp>
      <p:sp>
        <p:nvSpPr>
          <p:cNvPr id="9" name="TextBox 8"/>
          <p:cNvSpPr txBox="1"/>
          <p:nvPr/>
        </p:nvSpPr>
        <p:spPr>
          <a:xfrm>
            <a:off x="6477000" y="1542871"/>
            <a:ext cx="1690000" cy="1200329"/>
          </a:xfrm>
          <a:prstGeom prst="rect">
            <a:avLst/>
          </a:prstGeom>
          <a:noFill/>
        </p:spPr>
        <p:txBody>
          <a:bodyPr wrap="square" rtlCol="0">
            <a:spAutoFit/>
          </a:bodyPr>
          <a:lstStyle/>
          <a:p>
            <a:r>
              <a:rPr lang="en-US" dirty="0" smtClean="0"/>
              <a:t>CRESST:</a:t>
            </a:r>
          </a:p>
          <a:p>
            <a:r>
              <a:rPr lang="en-US" dirty="0" smtClean="0"/>
              <a:t>Two regions</a:t>
            </a:r>
          </a:p>
          <a:p>
            <a:r>
              <a:rPr lang="en-US" dirty="0" smtClean="0"/>
              <a:t>12 </a:t>
            </a:r>
            <a:r>
              <a:rPr lang="en-US" dirty="0" err="1" smtClean="0"/>
              <a:t>GeV</a:t>
            </a:r>
            <a:r>
              <a:rPr lang="en-US" dirty="0" smtClean="0"/>
              <a:t>, </a:t>
            </a:r>
          </a:p>
          <a:p>
            <a:r>
              <a:rPr lang="en-US" dirty="0" smtClean="0"/>
              <a:t>25 </a:t>
            </a:r>
            <a:r>
              <a:rPr lang="en-US" dirty="0" err="1" smtClean="0"/>
              <a:t>GeV</a:t>
            </a:r>
            <a:r>
              <a:rPr lang="en-US" dirty="0" smtClean="0"/>
              <a:t>,      </a:t>
            </a:r>
            <a:endParaRPr lang="en-US" dirty="0"/>
          </a:p>
        </p:txBody>
      </p:sp>
      <p:graphicFrame>
        <p:nvGraphicFramePr>
          <p:cNvPr id="10" name="Object 9"/>
          <p:cNvGraphicFramePr>
            <a:graphicFrameLocks noChangeAspect="1"/>
          </p:cNvGraphicFramePr>
          <p:nvPr/>
        </p:nvGraphicFramePr>
        <p:xfrm>
          <a:off x="7467599" y="2104767"/>
          <a:ext cx="1371601" cy="333633"/>
        </p:xfrm>
        <a:graphic>
          <a:graphicData uri="http://schemas.openxmlformats.org/presentationml/2006/ole">
            <p:oleObj spid="_x0000_s978946" name="Equation" r:id="rId4" imgW="939600" imgH="228600" progId="Equation.DSMT4">
              <p:embed/>
            </p:oleObj>
          </a:graphicData>
        </a:graphic>
      </p:graphicFrame>
      <p:graphicFrame>
        <p:nvGraphicFramePr>
          <p:cNvPr id="978947" name="Object 3"/>
          <p:cNvGraphicFramePr>
            <a:graphicFrameLocks noChangeAspect="1"/>
          </p:cNvGraphicFramePr>
          <p:nvPr/>
        </p:nvGraphicFramePr>
        <p:xfrm>
          <a:off x="7472362" y="2409825"/>
          <a:ext cx="1519238" cy="333375"/>
        </p:xfrm>
        <a:graphic>
          <a:graphicData uri="http://schemas.openxmlformats.org/presentationml/2006/ole">
            <p:oleObj spid="_x0000_s978947" name="Equation" r:id="rId5" imgW="1041120" imgH="228600" progId="Equation.DSMT4">
              <p:embed/>
            </p:oleObj>
          </a:graphicData>
        </a:graphic>
      </p:graphicFrame>
      <p:sp>
        <p:nvSpPr>
          <p:cNvPr id="12" name="TextBox 11"/>
          <p:cNvSpPr txBox="1"/>
          <p:nvPr/>
        </p:nvSpPr>
        <p:spPr>
          <a:xfrm>
            <a:off x="6553200" y="2789872"/>
            <a:ext cx="2084225" cy="1477328"/>
          </a:xfrm>
          <a:prstGeom prst="rect">
            <a:avLst/>
          </a:prstGeom>
          <a:noFill/>
        </p:spPr>
        <p:txBody>
          <a:bodyPr wrap="none" rtlCol="0">
            <a:spAutoFit/>
          </a:bodyPr>
          <a:lstStyle/>
          <a:p>
            <a:r>
              <a:rPr lang="en-US" dirty="0" smtClean="0">
                <a:solidFill>
                  <a:schemeClr val="accent5">
                    <a:lumMod val="75000"/>
                  </a:schemeClr>
                </a:solidFill>
              </a:rPr>
              <a:t>Caveat: </a:t>
            </a:r>
          </a:p>
          <a:p>
            <a:r>
              <a:rPr lang="en-US" dirty="0" smtClean="0">
                <a:solidFill>
                  <a:schemeClr val="accent5">
                    <a:lumMod val="75000"/>
                  </a:schemeClr>
                </a:solidFill>
              </a:rPr>
              <a:t>Some background</a:t>
            </a:r>
          </a:p>
          <a:p>
            <a:r>
              <a:rPr lang="en-US" dirty="0" smtClean="0">
                <a:solidFill>
                  <a:schemeClr val="accent5">
                    <a:lumMod val="75000"/>
                  </a:schemeClr>
                </a:solidFill>
              </a:rPr>
              <a:t>problem may not</a:t>
            </a:r>
          </a:p>
          <a:p>
            <a:r>
              <a:rPr lang="en-US" dirty="0" smtClean="0">
                <a:solidFill>
                  <a:schemeClr val="accent5">
                    <a:lumMod val="75000"/>
                  </a:schemeClr>
                </a:solidFill>
              </a:rPr>
              <a:t>be addressed </a:t>
            </a:r>
          </a:p>
          <a:p>
            <a:r>
              <a:rPr lang="en-US" dirty="0" smtClean="0">
                <a:solidFill>
                  <a:schemeClr val="accent5">
                    <a:lumMod val="75000"/>
                  </a:schemeClr>
                </a:solidFill>
              </a:rPr>
              <a:t>adequately. </a:t>
            </a:r>
            <a:endParaRPr lang="en-US" dirty="0">
              <a:solidFill>
                <a:schemeClr val="accent5">
                  <a:lumMod val="75000"/>
                </a:schemeClr>
              </a:solidFill>
            </a:endParaRPr>
          </a:p>
        </p:txBody>
      </p:sp>
      <p:sp>
        <p:nvSpPr>
          <p:cNvPr id="13" name="TextBox 12"/>
          <p:cNvSpPr txBox="1"/>
          <p:nvPr/>
        </p:nvSpPr>
        <p:spPr>
          <a:xfrm>
            <a:off x="6553200" y="4417874"/>
            <a:ext cx="2438400" cy="1754326"/>
          </a:xfrm>
          <a:prstGeom prst="rect">
            <a:avLst/>
          </a:prstGeom>
          <a:noFill/>
        </p:spPr>
        <p:txBody>
          <a:bodyPr wrap="square" rtlCol="0">
            <a:spAutoFit/>
          </a:bodyPr>
          <a:lstStyle/>
          <a:p>
            <a:r>
              <a:rPr lang="en-US" dirty="0" smtClean="0"/>
              <a:t>Comment on </a:t>
            </a:r>
          </a:p>
          <a:p>
            <a:r>
              <a:rPr lang="en-US" dirty="0" smtClean="0"/>
              <a:t>XENON100 &amp;</a:t>
            </a:r>
          </a:p>
          <a:p>
            <a:r>
              <a:rPr lang="en-US" dirty="0" smtClean="0"/>
              <a:t>CDMS-II:</a:t>
            </a:r>
          </a:p>
          <a:p>
            <a:r>
              <a:rPr lang="en-US" dirty="0" smtClean="0"/>
              <a:t>WIMP safe minimal mass is 12 </a:t>
            </a:r>
            <a:r>
              <a:rPr lang="en-US" dirty="0" err="1" smtClean="0"/>
              <a:t>GeV</a:t>
            </a:r>
            <a:endParaRPr lang="en-US" dirty="0" smtClean="0"/>
          </a:p>
          <a:p>
            <a:endParaRPr lang="en-US" dirty="0"/>
          </a:p>
        </p:txBody>
      </p:sp>
      <p:cxnSp>
        <p:nvCxnSpPr>
          <p:cNvPr id="15" name="Straight Arrow Connector 14"/>
          <p:cNvCxnSpPr/>
          <p:nvPr/>
        </p:nvCxnSpPr>
        <p:spPr>
          <a:xfrm>
            <a:off x="1935480" y="13716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50720" y="1447800"/>
            <a:ext cx="3685624" cy="369332"/>
          </a:xfrm>
          <a:prstGeom prst="rect">
            <a:avLst/>
          </a:prstGeom>
          <a:noFill/>
        </p:spPr>
        <p:txBody>
          <a:bodyPr wrap="none" rtlCol="0">
            <a:spAutoFit/>
          </a:bodyPr>
          <a:lstStyle/>
          <a:p>
            <a:r>
              <a:rPr lang="en-US" dirty="0" smtClean="0"/>
              <a:t>WIMP safe minimal mass 12 </a:t>
            </a:r>
            <a:r>
              <a:rPr lang="en-US" dirty="0" err="1" smtClean="0"/>
              <a:t>GeV</a:t>
            </a: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ctr"/>
            <a:r>
              <a:rPr lang="en-US" dirty="0" smtClean="0"/>
              <a:t>CRESST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218</a:t>
            </a:fld>
            <a:endParaRPr lang="en-US"/>
          </a:p>
        </p:txBody>
      </p:sp>
      <p:pic>
        <p:nvPicPr>
          <p:cNvPr id="321538" name="Picture 2"/>
          <p:cNvPicPr>
            <a:picLocks noGrp="1" noChangeAspect="1" noChangeArrowheads="1"/>
          </p:cNvPicPr>
          <p:nvPr>
            <p:ph idx="1"/>
          </p:nvPr>
        </p:nvPicPr>
        <p:blipFill>
          <a:blip r:embed="rId2" cstate="print"/>
          <a:srcRect/>
          <a:stretch>
            <a:fillRect/>
          </a:stretch>
        </p:blipFill>
        <p:spPr bwMode="auto">
          <a:xfrm>
            <a:off x="228600" y="1173480"/>
            <a:ext cx="5280660" cy="3703320"/>
          </a:xfrm>
          <a:prstGeom prst="rect">
            <a:avLst/>
          </a:prstGeom>
          <a:noFill/>
          <a:ln w="9525">
            <a:noFill/>
            <a:miter lim="800000"/>
            <a:headEnd/>
            <a:tailEnd/>
          </a:ln>
        </p:spPr>
      </p:pic>
      <p:pic>
        <p:nvPicPr>
          <p:cNvPr id="321539" name="Picture 3"/>
          <p:cNvPicPr>
            <a:picLocks noChangeAspect="1" noChangeArrowheads="1"/>
          </p:cNvPicPr>
          <p:nvPr/>
        </p:nvPicPr>
        <p:blipFill>
          <a:blip r:embed="rId3" cstate="print"/>
          <a:srcRect/>
          <a:stretch>
            <a:fillRect/>
          </a:stretch>
        </p:blipFill>
        <p:spPr bwMode="auto">
          <a:xfrm>
            <a:off x="5334000" y="2895600"/>
            <a:ext cx="3543300" cy="1005341"/>
          </a:xfrm>
          <a:prstGeom prst="rect">
            <a:avLst/>
          </a:prstGeom>
          <a:noFill/>
          <a:ln w="9525">
            <a:noFill/>
            <a:miter lim="800000"/>
            <a:headEnd/>
            <a:tailEnd/>
          </a:ln>
        </p:spPr>
      </p:pic>
      <p:pic>
        <p:nvPicPr>
          <p:cNvPr id="321540" name="Picture 4"/>
          <p:cNvPicPr>
            <a:picLocks noChangeAspect="1" noChangeArrowheads="1"/>
          </p:cNvPicPr>
          <p:nvPr/>
        </p:nvPicPr>
        <p:blipFill>
          <a:blip r:embed="rId4" cstate="print"/>
          <a:srcRect/>
          <a:stretch>
            <a:fillRect/>
          </a:stretch>
        </p:blipFill>
        <p:spPr bwMode="auto">
          <a:xfrm>
            <a:off x="381000" y="4995708"/>
            <a:ext cx="6934200" cy="262092"/>
          </a:xfrm>
          <a:prstGeom prst="rect">
            <a:avLst/>
          </a:prstGeom>
          <a:noFill/>
          <a:ln w="9525">
            <a:noFill/>
            <a:miter lim="800000"/>
            <a:headEnd/>
            <a:tailEnd/>
          </a:ln>
        </p:spPr>
      </p:pic>
      <p:pic>
        <p:nvPicPr>
          <p:cNvPr id="321541" name="Picture 5"/>
          <p:cNvPicPr>
            <a:picLocks noChangeAspect="1" noChangeArrowheads="1"/>
          </p:cNvPicPr>
          <p:nvPr/>
        </p:nvPicPr>
        <p:blipFill>
          <a:blip r:embed="rId5" cstate="print"/>
          <a:srcRect/>
          <a:stretch>
            <a:fillRect/>
          </a:stretch>
        </p:blipFill>
        <p:spPr bwMode="auto">
          <a:xfrm>
            <a:off x="381000" y="5486400"/>
            <a:ext cx="5867400" cy="766595"/>
          </a:xfrm>
          <a:prstGeom prst="rect">
            <a:avLst/>
          </a:prstGeom>
          <a:noFill/>
          <a:ln w="9525">
            <a:noFill/>
            <a:miter lim="800000"/>
            <a:headEnd/>
            <a:tailEnd/>
          </a:ln>
        </p:spPr>
      </p:pic>
      <p:sp>
        <p:nvSpPr>
          <p:cNvPr id="11" name="TextBox 10"/>
          <p:cNvSpPr txBox="1"/>
          <p:nvPr/>
        </p:nvSpPr>
        <p:spPr>
          <a:xfrm>
            <a:off x="5791200" y="1314271"/>
            <a:ext cx="2514600" cy="1200329"/>
          </a:xfrm>
          <a:prstGeom prst="rect">
            <a:avLst/>
          </a:prstGeom>
          <a:noFill/>
        </p:spPr>
        <p:txBody>
          <a:bodyPr wrap="square" rtlCol="0">
            <a:spAutoFit/>
          </a:bodyPr>
          <a:lstStyle/>
          <a:p>
            <a:r>
              <a:rPr lang="en-US" dirty="0" smtClean="0"/>
              <a:t>WIMP direct detection via their scattering off nuclear target.</a:t>
            </a:r>
          </a:p>
          <a:p>
            <a:r>
              <a:rPr lang="en-US" dirty="0" smtClean="0"/>
              <a:t>Signal: nuclear recoil</a:t>
            </a:r>
            <a:endParaRPr lang="en-US" dirty="0"/>
          </a:p>
        </p:txBody>
      </p:sp>
      <p:sp>
        <p:nvSpPr>
          <p:cNvPr id="12" name="Rounded Rectangle 11"/>
          <p:cNvSpPr/>
          <p:nvPr/>
        </p:nvSpPr>
        <p:spPr>
          <a:xfrm>
            <a:off x="6553200" y="6019800"/>
            <a:ext cx="25908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2060"/>
                </a:solidFill>
              </a:rPr>
              <a:t>Petricca</a:t>
            </a:r>
            <a:r>
              <a:rPr lang="en-US" dirty="0" smtClean="0">
                <a:solidFill>
                  <a:srgbClr val="002060"/>
                </a:solidFill>
              </a:rPr>
              <a:t>: TAUP2011</a:t>
            </a:r>
            <a:endParaRPr lang="en-US" dirty="0">
              <a:solidFill>
                <a:srgbClr val="002060"/>
              </a:solidFill>
            </a:endParaRPr>
          </a:p>
        </p:txBody>
      </p:sp>
      <p:cxnSp>
        <p:nvCxnSpPr>
          <p:cNvPr id="14" name="Straight Arrow Connector 13"/>
          <p:cNvCxnSpPr/>
          <p:nvPr/>
        </p:nvCxnSpPr>
        <p:spPr>
          <a:xfrm>
            <a:off x="1569720" y="62484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67782" y="849868"/>
            <a:ext cx="3744936" cy="369332"/>
          </a:xfrm>
          <a:prstGeom prst="rect">
            <a:avLst/>
          </a:prstGeom>
          <a:noFill/>
        </p:spPr>
        <p:txBody>
          <a:bodyPr wrap="none" rtlCol="0">
            <a:spAutoFit/>
          </a:bodyPr>
          <a:lstStyle/>
          <a:p>
            <a:r>
              <a:rPr lang="en-US" dirty="0" smtClean="0"/>
              <a:t>WIMP safe </a:t>
            </a:r>
            <a:r>
              <a:rPr lang="en-US" dirty="0" err="1" smtClean="0"/>
              <a:t>mimimal</a:t>
            </a:r>
            <a:r>
              <a:rPr lang="en-US" dirty="0" smtClean="0"/>
              <a:t> mass 12 </a:t>
            </a:r>
            <a:r>
              <a:rPr lang="en-US" dirty="0" err="1" smtClean="0"/>
              <a:t>GeV</a:t>
            </a:r>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43712"/>
          </a:xfrm>
        </p:spPr>
        <p:txBody>
          <a:bodyPr>
            <a:normAutofit fontScale="90000"/>
          </a:bodyPr>
          <a:lstStyle/>
          <a:p>
            <a:r>
              <a:rPr lang="en-US" sz="3600" dirty="0" smtClean="0"/>
              <a:t>CDMS</a:t>
            </a:r>
            <a:r>
              <a:rPr lang="en-US" dirty="0" smtClean="0"/>
              <a:t> </a:t>
            </a:r>
            <a:r>
              <a:rPr lang="en-US" sz="2400" dirty="0" smtClean="0"/>
              <a:t>PRL </a:t>
            </a:r>
            <a:r>
              <a:rPr lang="en-US" sz="2400" b="1" dirty="0" smtClean="0"/>
              <a:t>112 </a:t>
            </a:r>
            <a:r>
              <a:rPr lang="en-US" sz="2400" dirty="0" smtClean="0"/>
              <a:t>241302 (arXiv:1402.7137)</a:t>
            </a:r>
            <a:endParaRPr lang="en-US" sz="2400" dirty="0"/>
          </a:p>
        </p:txBody>
      </p:sp>
      <p:sp>
        <p:nvSpPr>
          <p:cNvPr id="3" name="Content Placeholder 2"/>
          <p:cNvSpPr>
            <a:spLocks noGrp="1"/>
          </p:cNvSpPr>
          <p:nvPr>
            <p:ph idx="1"/>
          </p:nvPr>
        </p:nvSpPr>
        <p:spPr>
          <a:xfrm>
            <a:off x="457200" y="1219200"/>
            <a:ext cx="8229600" cy="5105400"/>
          </a:xfrm>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219</a:t>
            </a:fld>
            <a:endParaRPr lang="en-US"/>
          </a:p>
        </p:txBody>
      </p:sp>
      <p:pic>
        <p:nvPicPr>
          <p:cNvPr id="4724739" name="Picture 3" descr="C:\Users\Bing-Lin Young\Documents\A-My Documents\Research\Cosmology\DarkMatter\[0]MyNotes\[0]Notes&amp;Talk[Draft]\Fig[Draft]\[Cushman]SLAC2014[2].png"/>
          <p:cNvPicPr>
            <a:picLocks noChangeAspect="1" noChangeArrowheads="1"/>
          </p:cNvPicPr>
          <p:nvPr/>
        </p:nvPicPr>
        <p:blipFill>
          <a:blip r:embed="rId2" cstate="print"/>
          <a:srcRect/>
          <a:stretch>
            <a:fillRect/>
          </a:stretch>
        </p:blipFill>
        <p:spPr bwMode="auto">
          <a:xfrm>
            <a:off x="228600" y="1008439"/>
            <a:ext cx="7238999" cy="5431267"/>
          </a:xfrm>
          <a:prstGeom prst="rect">
            <a:avLst/>
          </a:prstGeom>
          <a:noFill/>
        </p:spPr>
      </p:pic>
      <p:sp>
        <p:nvSpPr>
          <p:cNvPr id="9" name="TextBox 8"/>
          <p:cNvSpPr txBox="1"/>
          <p:nvPr/>
        </p:nvSpPr>
        <p:spPr>
          <a:xfrm>
            <a:off x="7483483" y="1981200"/>
            <a:ext cx="1279517" cy="1631216"/>
          </a:xfrm>
          <a:prstGeom prst="rect">
            <a:avLst/>
          </a:prstGeom>
          <a:noFill/>
        </p:spPr>
        <p:txBody>
          <a:bodyPr wrap="none" rtlCol="0">
            <a:spAutoFit/>
          </a:bodyPr>
          <a:lstStyle/>
          <a:p>
            <a:r>
              <a:rPr lang="en-US" sz="2000" dirty="0" smtClean="0"/>
              <a:t>From </a:t>
            </a:r>
          </a:p>
          <a:p>
            <a:r>
              <a:rPr lang="en-US" sz="2000" dirty="0" smtClean="0"/>
              <a:t>Cushman,</a:t>
            </a:r>
          </a:p>
          <a:p>
            <a:r>
              <a:rPr lang="en-US" sz="2000" dirty="0" smtClean="0"/>
              <a:t>Talk at</a:t>
            </a:r>
          </a:p>
          <a:p>
            <a:r>
              <a:rPr lang="en-US" sz="2000" dirty="0" smtClean="0"/>
              <a:t>2014</a:t>
            </a:r>
          </a:p>
          <a:p>
            <a:r>
              <a:rPr lang="en-US" sz="2000" dirty="0" smtClean="0"/>
              <a:t>SLACSI</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304800"/>
            <a:ext cx="9067800" cy="1143000"/>
          </a:xfrm>
        </p:spPr>
        <p:txBody>
          <a:bodyPr>
            <a:noAutofit/>
          </a:bodyPr>
          <a:lstStyle/>
          <a:p>
            <a:r>
              <a:rPr lang="en-US" sz="3200" dirty="0" smtClean="0"/>
              <a:t>The spectrum: Supposedly, the SM gives a complete classification of matter</a:t>
            </a:r>
            <a:endParaRPr lang="en-US" sz="32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pic>
        <p:nvPicPr>
          <p:cNvPr id="2" name="Picture 2" descr="C:\Users\Bing-Lin Young\Documents\A-My Documents\My Pictures\ParticlePhysics\particles001.jpg"/>
          <p:cNvPicPr>
            <a:picLocks noChangeAspect="1" noChangeArrowheads="1"/>
          </p:cNvPicPr>
          <p:nvPr/>
        </p:nvPicPr>
        <p:blipFill>
          <a:blip r:embed="rId3" cstate="print"/>
          <a:srcRect/>
          <a:stretch>
            <a:fillRect/>
          </a:stretch>
        </p:blipFill>
        <p:spPr bwMode="auto">
          <a:xfrm>
            <a:off x="3938588" y="1542896"/>
            <a:ext cx="3452812" cy="4857904"/>
          </a:xfrm>
          <a:prstGeom prst="rect">
            <a:avLst/>
          </a:prstGeom>
          <a:noFill/>
        </p:spPr>
      </p:pic>
      <p:sp>
        <p:nvSpPr>
          <p:cNvPr id="8" name="TextBox 7"/>
          <p:cNvSpPr txBox="1"/>
          <p:nvPr/>
        </p:nvSpPr>
        <p:spPr>
          <a:xfrm>
            <a:off x="7319347" y="1611868"/>
            <a:ext cx="1672253" cy="369332"/>
          </a:xfrm>
          <a:prstGeom prst="rect">
            <a:avLst/>
          </a:prstGeom>
          <a:noFill/>
        </p:spPr>
        <p:txBody>
          <a:bodyPr wrap="none" rtlCol="0">
            <a:spAutoFit/>
          </a:bodyPr>
          <a:lstStyle/>
          <a:p>
            <a:r>
              <a:rPr lang="en-US" b="1" dirty="0" smtClean="0"/>
              <a:t>Mass hierarchy</a:t>
            </a:r>
            <a:endParaRPr lang="en-US" b="1" dirty="0"/>
          </a:p>
        </p:txBody>
      </p:sp>
      <p:cxnSp>
        <p:nvCxnSpPr>
          <p:cNvPr id="10" name="Straight Arrow Connector 9"/>
          <p:cNvCxnSpPr/>
          <p:nvPr/>
        </p:nvCxnSpPr>
        <p:spPr>
          <a:xfrm flipV="1">
            <a:off x="7772400" y="23622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72400" y="38100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nvGraphicFramePr>
        <p:xfrm>
          <a:off x="7574280" y="3276600"/>
          <a:ext cx="457200" cy="406400"/>
        </p:xfrm>
        <a:graphic>
          <a:graphicData uri="http://schemas.openxmlformats.org/presentationml/2006/ole">
            <p:oleObj spid="_x0000_s4900866" name="Equation" r:id="rId4" imgW="228600" imgH="203040" progId="Equation.DSMT4">
              <p:embed/>
            </p:oleObj>
          </a:graphicData>
        </a:graphic>
      </p:graphicFrame>
      <p:cxnSp>
        <p:nvCxnSpPr>
          <p:cNvPr id="21" name="Straight Arrow Connector 20"/>
          <p:cNvCxnSpPr/>
          <p:nvPr/>
        </p:nvCxnSpPr>
        <p:spPr>
          <a:xfrm flipV="1">
            <a:off x="8458200" y="2362200"/>
            <a:ext cx="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458200" y="4724400"/>
            <a:ext cx="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1" name="Object 30"/>
          <p:cNvGraphicFramePr>
            <a:graphicFrameLocks noChangeAspect="1"/>
          </p:cNvGraphicFramePr>
          <p:nvPr/>
        </p:nvGraphicFramePr>
        <p:xfrm>
          <a:off x="8267699" y="4140200"/>
          <a:ext cx="495301" cy="435429"/>
        </p:xfrm>
        <a:graphic>
          <a:graphicData uri="http://schemas.openxmlformats.org/presentationml/2006/ole">
            <p:oleObj spid="_x0000_s4900867" name="Equation" r:id="rId5" imgW="266400" imgH="203040" progId="Equation.DSMT4">
              <p:embed/>
            </p:oleObj>
          </a:graphicData>
        </a:graphic>
      </p:graphicFrame>
      <p:graphicFrame>
        <p:nvGraphicFramePr>
          <p:cNvPr id="15" name="Object 14"/>
          <p:cNvGraphicFramePr>
            <a:graphicFrameLocks noChangeAspect="1"/>
          </p:cNvGraphicFramePr>
          <p:nvPr/>
        </p:nvGraphicFramePr>
        <p:xfrm>
          <a:off x="6643436" y="6126480"/>
          <a:ext cx="1433764" cy="381000"/>
        </p:xfrm>
        <a:graphic>
          <a:graphicData uri="http://schemas.openxmlformats.org/presentationml/2006/ole">
            <p:oleObj spid="_x0000_s4900868" name="Equation" r:id="rId6" imgW="774360" imgH="241200" progId="Equation.DSMT4">
              <p:embed/>
            </p:oleObj>
          </a:graphicData>
        </a:graphic>
      </p:graphicFrame>
      <p:graphicFrame>
        <p:nvGraphicFramePr>
          <p:cNvPr id="16" name="Object 15"/>
          <p:cNvGraphicFramePr>
            <a:graphicFrameLocks noChangeAspect="1"/>
          </p:cNvGraphicFramePr>
          <p:nvPr/>
        </p:nvGraphicFramePr>
        <p:xfrm>
          <a:off x="4953000" y="6172200"/>
          <a:ext cx="1524000" cy="381000"/>
        </p:xfrm>
        <a:graphic>
          <a:graphicData uri="http://schemas.openxmlformats.org/presentationml/2006/ole">
            <p:oleObj spid="_x0000_s4900869" name="Equation" r:id="rId7" imgW="1066680" imgH="266400" progId="Equation.DSMT4">
              <p:embed/>
            </p:oleObj>
          </a:graphicData>
        </a:graphic>
      </p:graphicFrame>
      <p:graphicFrame>
        <p:nvGraphicFramePr>
          <p:cNvPr id="17" name="Object 16"/>
          <p:cNvGraphicFramePr>
            <a:graphicFrameLocks noChangeAspect="1"/>
          </p:cNvGraphicFramePr>
          <p:nvPr/>
        </p:nvGraphicFramePr>
        <p:xfrm>
          <a:off x="1003300" y="1524000"/>
          <a:ext cx="2006600" cy="457200"/>
        </p:xfrm>
        <a:graphic>
          <a:graphicData uri="http://schemas.openxmlformats.org/presentationml/2006/ole">
            <p:oleObj spid="_x0000_s4900870" name="Equation" r:id="rId8" imgW="1002960" imgH="228600" progId="Equation.DSMT4">
              <p:embed/>
            </p:oleObj>
          </a:graphicData>
        </a:graphic>
      </p:graphicFrame>
      <p:graphicFrame>
        <p:nvGraphicFramePr>
          <p:cNvPr id="18" name="Object 17"/>
          <p:cNvGraphicFramePr>
            <a:graphicFrameLocks noChangeAspect="1"/>
          </p:cNvGraphicFramePr>
          <p:nvPr/>
        </p:nvGraphicFramePr>
        <p:xfrm>
          <a:off x="927100" y="1981200"/>
          <a:ext cx="1892300" cy="410378"/>
        </p:xfrm>
        <a:graphic>
          <a:graphicData uri="http://schemas.openxmlformats.org/presentationml/2006/ole">
            <p:oleObj spid="_x0000_s4900871" name="Equation" r:id="rId9" imgW="1054080" imgH="228600" progId="Equation.DSMT4">
              <p:embed/>
            </p:oleObj>
          </a:graphicData>
        </a:graphic>
      </p:graphicFrame>
      <p:pic>
        <p:nvPicPr>
          <p:cNvPr id="22" name="standard_model" descr="http://www.symmetrymagazine.org/standard-model/images/standard_model_ai.png"/>
          <p:cNvPicPr/>
          <p:nvPr/>
        </p:nvPicPr>
        <p:blipFill>
          <a:blip r:embed="rId10" cstate="print"/>
          <a:srcRect/>
          <a:stretch>
            <a:fillRect/>
          </a:stretch>
        </p:blipFill>
        <p:spPr bwMode="auto">
          <a:xfrm>
            <a:off x="76200" y="2362200"/>
            <a:ext cx="3657600" cy="3695700"/>
          </a:xfrm>
          <a:prstGeom prst="rect">
            <a:avLst/>
          </a:prstGeom>
          <a:noFill/>
          <a:ln w="9525">
            <a:noFill/>
            <a:miter lim="800000"/>
            <a:headEnd/>
            <a:tailEnd/>
          </a:ln>
        </p:spPr>
      </p:pic>
      <p:sp>
        <p:nvSpPr>
          <p:cNvPr id="20" name="TextBox 19"/>
          <p:cNvSpPr txBox="1"/>
          <p:nvPr/>
        </p:nvSpPr>
        <p:spPr>
          <a:xfrm>
            <a:off x="756782" y="6019800"/>
            <a:ext cx="2443618" cy="369332"/>
          </a:xfrm>
          <a:prstGeom prst="rect">
            <a:avLst/>
          </a:prstGeom>
          <a:noFill/>
        </p:spPr>
        <p:txBody>
          <a:bodyPr wrap="none" rtlCol="0">
            <a:spAutoFit/>
          </a:bodyPr>
          <a:lstStyle/>
          <a:p>
            <a:r>
              <a:rPr lang="en-US" dirty="0" smtClean="0"/>
              <a:t> </a:t>
            </a:r>
            <a:r>
              <a:rPr lang="en-US" dirty="0" err="1" smtClean="0"/>
              <a:t>Riesselmann</a:t>
            </a:r>
            <a:r>
              <a:rPr lang="en-US" dirty="0" smtClean="0"/>
              <a:t>, 7/21/2015</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Remark:</a:t>
            </a:r>
            <a:endParaRPr lang="en-US" dirty="0"/>
          </a:p>
        </p:txBody>
      </p:sp>
      <p:sp>
        <p:nvSpPr>
          <p:cNvPr id="3" name="Content Placeholder 2"/>
          <p:cNvSpPr>
            <a:spLocks noGrp="1"/>
          </p:cNvSpPr>
          <p:nvPr>
            <p:ph idx="1"/>
          </p:nvPr>
        </p:nvSpPr>
        <p:spPr>
          <a:xfrm>
            <a:off x="228600" y="990600"/>
            <a:ext cx="8458200" cy="5334000"/>
          </a:xfrm>
        </p:spPr>
        <p:txBody>
          <a:bodyPr>
            <a:normAutofit lnSpcReduction="10000"/>
          </a:bodyPr>
          <a:lstStyle/>
          <a:p>
            <a:r>
              <a:rPr lang="en-US" dirty="0" smtClean="0"/>
              <a:t>At low WIMP mass, the data analysis of a direct search experiment becomes highly sensitive to the details of the physical situation and the detector sensitivity. </a:t>
            </a:r>
          </a:p>
          <a:p>
            <a:r>
              <a:rPr lang="en-US" dirty="0" err="1" smtClean="0"/>
              <a:t>Drees</a:t>
            </a:r>
            <a:r>
              <a:rPr lang="en-US" dirty="0" smtClean="0"/>
              <a:t> &amp; </a:t>
            </a:r>
            <a:r>
              <a:rPr lang="en-US" dirty="0" err="1" smtClean="0"/>
              <a:t>Gerbier</a:t>
            </a:r>
            <a:r>
              <a:rPr lang="en-US" dirty="0" smtClean="0"/>
              <a:t> (</a:t>
            </a:r>
            <a:r>
              <a:rPr lang="en-US" dirty="0" err="1" smtClean="0"/>
              <a:t>arXiv</a:t>
            </a:r>
            <a:r>
              <a:rPr lang="en-US" dirty="0" smtClean="0"/>
              <a:t> 1204.2373) define a </a:t>
            </a:r>
            <a:r>
              <a:rPr lang="en-US" i="1" dirty="0" smtClean="0"/>
              <a:t>WIMP safe minimal mass </a:t>
            </a:r>
            <a:r>
              <a:rPr lang="en-US" dirty="0" smtClean="0"/>
              <a:t>below which “the interpretation of a given direct detection experiment depends strongly on the tail of WIMP velocity distribution and the experimental energy resolution”.</a:t>
            </a:r>
          </a:p>
          <a:p>
            <a:r>
              <a:rPr lang="en-US" dirty="0" smtClean="0"/>
              <a:t>Consequently the conflicts among experiments in the low mass region could be resolved by knowing the details relevant to this region. </a:t>
            </a:r>
          </a:p>
          <a:p>
            <a:r>
              <a:rPr lang="en-US" dirty="0" smtClean="0"/>
              <a:t>In the case of XENON, the detector energy resolution is degraded for low WIMP mass.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220</a:t>
            </a:fld>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smtClean="0">
                <a:solidFill>
                  <a:srgbClr val="FF0000"/>
                </a:solidFill>
              </a:rPr>
              <a:t>Earlier information: Dark Attack conference</a:t>
            </a:r>
            <a:r>
              <a:rPr lang="en-US" sz="3600" dirty="0" smtClean="0"/>
              <a:t>, July 15-20, 2012</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221</a:t>
            </a:fld>
            <a:endParaRPr lang="en-US"/>
          </a:p>
        </p:txBody>
      </p:sp>
      <p:pic>
        <p:nvPicPr>
          <p:cNvPr id="7" name="Content Placeholder 6" descr="http://www.quantumdiaries.org/wp-content/uploads/2012/07/XENON100_2012-1024x789.png">
            <a:hlinkClick r:id="rId2"/>
          </p:cNvPr>
          <p:cNvPicPr>
            <a:picLocks noGrp="1"/>
          </p:cNvPicPr>
          <p:nvPr>
            <p:ph idx="1"/>
          </p:nvPr>
        </p:nvPicPr>
        <p:blipFill>
          <a:blip r:embed="rId3" cstate="print"/>
          <a:srcRect/>
          <a:stretch>
            <a:fillRect/>
          </a:stretch>
        </p:blipFill>
        <p:spPr bwMode="auto">
          <a:xfrm>
            <a:off x="457200" y="1219200"/>
            <a:ext cx="6934200" cy="5105400"/>
          </a:xfrm>
          <a:prstGeom prst="rect">
            <a:avLst/>
          </a:prstGeom>
          <a:noFill/>
          <a:ln w="9525">
            <a:noFill/>
            <a:miter lim="800000"/>
            <a:headEnd/>
            <a:tailEnd/>
          </a:ln>
        </p:spPr>
      </p:pic>
      <p:sp>
        <p:nvSpPr>
          <p:cNvPr id="8" name="TextBox 7"/>
          <p:cNvSpPr txBox="1"/>
          <p:nvPr/>
        </p:nvSpPr>
        <p:spPr>
          <a:xfrm>
            <a:off x="7543800" y="4394537"/>
            <a:ext cx="1428596" cy="1015663"/>
          </a:xfrm>
          <a:prstGeom prst="rect">
            <a:avLst/>
          </a:prstGeom>
          <a:noFill/>
        </p:spPr>
        <p:txBody>
          <a:bodyPr wrap="square" rtlCol="0">
            <a:spAutoFit/>
          </a:bodyPr>
          <a:lstStyle/>
          <a:p>
            <a:r>
              <a:rPr lang="en-US" sz="2000" dirty="0" smtClean="0">
                <a:solidFill>
                  <a:srgbClr val="C00000"/>
                </a:solidFill>
              </a:rPr>
              <a:t>SUSY   </a:t>
            </a:r>
          </a:p>
          <a:p>
            <a:r>
              <a:rPr lang="en-US" sz="2000" dirty="0" smtClean="0">
                <a:solidFill>
                  <a:srgbClr val="C00000"/>
                </a:solidFill>
              </a:rPr>
              <a:t>Parameter</a:t>
            </a:r>
          </a:p>
          <a:p>
            <a:r>
              <a:rPr lang="en-US" sz="2000" dirty="0" smtClean="0">
                <a:solidFill>
                  <a:srgbClr val="C00000"/>
                </a:solidFill>
              </a:rPr>
              <a:t>space</a:t>
            </a:r>
            <a:endParaRPr lang="en-US" sz="2000" dirty="0">
              <a:solidFill>
                <a:srgbClr val="C00000"/>
              </a:solidFill>
            </a:endParaRPr>
          </a:p>
        </p:txBody>
      </p:sp>
      <p:cxnSp>
        <p:nvCxnSpPr>
          <p:cNvPr id="10" name="Straight Arrow Connector 9"/>
          <p:cNvCxnSpPr/>
          <p:nvPr/>
        </p:nvCxnSpPr>
        <p:spPr>
          <a:xfrm flipH="1">
            <a:off x="5943600" y="4953000"/>
            <a:ext cx="16764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86200" y="4953000"/>
            <a:ext cx="37338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0" y="1219200"/>
            <a:ext cx="1752600" cy="3139321"/>
          </a:xfrm>
          <a:prstGeom prst="rect">
            <a:avLst/>
          </a:prstGeom>
          <a:noFill/>
        </p:spPr>
        <p:txBody>
          <a:bodyPr wrap="square" rtlCol="0">
            <a:spAutoFit/>
          </a:bodyPr>
          <a:lstStyle/>
          <a:p>
            <a:r>
              <a:rPr lang="en-US" dirty="0" smtClean="0"/>
              <a:t>XENON 100</a:t>
            </a:r>
          </a:p>
          <a:p>
            <a:r>
              <a:rPr lang="en-US" dirty="0" smtClean="0"/>
              <a:t>updated.</a:t>
            </a:r>
          </a:p>
          <a:p>
            <a:endParaRPr lang="en-US" dirty="0" smtClean="0"/>
          </a:p>
          <a:p>
            <a:r>
              <a:rPr lang="en-US" dirty="0" smtClean="0"/>
              <a:t>Analysis is</a:t>
            </a:r>
          </a:p>
          <a:p>
            <a:r>
              <a:rPr lang="en-US" dirty="0" smtClean="0"/>
              <a:t>somewhat</a:t>
            </a:r>
          </a:p>
          <a:p>
            <a:r>
              <a:rPr lang="en-US" dirty="0" smtClean="0"/>
              <a:t>different</a:t>
            </a:r>
          </a:p>
          <a:p>
            <a:r>
              <a:rPr lang="en-US" dirty="0" smtClean="0"/>
              <a:t>from </a:t>
            </a:r>
          </a:p>
          <a:p>
            <a:r>
              <a:rPr lang="en-US" dirty="0" err="1" smtClean="0"/>
              <a:t>Drees</a:t>
            </a:r>
            <a:r>
              <a:rPr lang="en-US" dirty="0" smtClean="0"/>
              <a:t> &amp; </a:t>
            </a:r>
            <a:r>
              <a:rPr lang="en-US" dirty="0" err="1" smtClean="0"/>
              <a:t>Gerbier</a:t>
            </a:r>
            <a:r>
              <a:rPr lang="en-US"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Spin dependent DS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222</a:t>
            </a:fld>
            <a:endParaRPr lang="en-US"/>
          </a:p>
        </p:txBody>
      </p:sp>
      <p:pic>
        <p:nvPicPr>
          <p:cNvPr id="1999874" name="Picture 2" descr="C:\Users\Bing-Lin Young\Documents\A-My Documents\Research\Cosmology\DarkMatter\MyNotes\Notes&amp;Talk[Draft]\Fig[Draft]\SpinDep.jpg"/>
          <p:cNvPicPr>
            <a:picLocks noGrp="1" noChangeAspect="1" noChangeArrowheads="1"/>
          </p:cNvPicPr>
          <p:nvPr>
            <p:ph idx="1"/>
          </p:nvPr>
        </p:nvPicPr>
        <p:blipFill>
          <a:blip r:embed="rId2" cstate="print"/>
          <a:srcRect/>
          <a:stretch>
            <a:fillRect/>
          </a:stretch>
        </p:blipFill>
        <p:spPr bwMode="auto">
          <a:xfrm>
            <a:off x="710038" y="1219200"/>
            <a:ext cx="7367162" cy="4038600"/>
          </a:xfrm>
          <a:prstGeom prst="rect">
            <a:avLst/>
          </a:prstGeom>
          <a:noFill/>
        </p:spPr>
      </p:pic>
      <p:sp>
        <p:nvSpPr>
          <p:cNvPr id="7" name="TextBox 6"/>
          <p:cNvSpPr txBox="1"/>
          <p:nvPr/>
        </p:nvSpPr>
        <p:spPr>
          <a:xfrm>
            <a:off x="914400" y="5562600"/>
            <a:ext cx="7086600" cy="830997"/>
          </a:xfrm>
          <a:prstGeom prst="rect">
            <a:avLst/>
          </a:prstGeom>
          <a:noFill/>
        </p:spPr>
        <p:txBody>
          <a:bodyPr wrap="square" rtlCol="0">
            <a:spAutoFit/>
          </a:bodyPr>
          <a:lstStyle/>
          <a:p>
            <a:r>
              <a:rPr lang="en-US" sz="2400" dirty="0" err="1" smtClean="0"/>
              <a:t>Drees</a:t>
            </a:r>
            <a:r>
              <a:rPr lang="en-US" sz="2400" dirty="0" smtClean="0"/>
              <a:t> &amp;</a:t>
            </a:r>
            <a:r>
              <a:rPr lang="en-US" sz="2400" dirty="0" err="1" smtClean="0"/>
              <a:t>Gerbier</a:t>
            </a:r>
            <a:r>
              <a:rPr lang="en-US" sz="2400" dirty="0" smtClean="0"/>
              <a:t>, </a:t>
            </a:r>
            <a:r>
              <a:rPr lang="en-US" sz="2400" dirty="0" err="1" smtClean="0"/>
              <a:t>aarXiv</a:t>
            </a:r>
            <a:r>
              <a:rPr lang="en-US" sz="2400" dirty="0" smtClean="0"/>
              <a:t> 1204.2373, </a:t>
            </a:r>
          </a:p>
          <a:p>
            <a:r>
              <a:rPr lang="en-US" sz="2400" dirty="0" smtClean="0"/>
              <a:t>PDG Mini-Review 2012</a:t>
            </a:r>
            <a:endParaRPr lang="en-US" sz="2400"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8305800" y="6400800"/>
            <a:ext cx="594360" cy="304800"/>
          </a:xfrm>
        </p:spPr>
        <p:txBody>
          <a:bodyPr/>
          <a:lstStyle/>
          <a:p>
            <a:fld id="{B6F15528-21DE-4FAA-801E-634DDDAF4B2B}" type="slidenum">
              <a:rPr lang="en-US" smtClean="0"/>
              <a:pPr/>
              <a:t>223</a:t>
            </a:fld>
            <a:endParaRPr lang="en-US" dirty="0"/>
          </a:p>
        </p:txBody>
      </p:sp>
      <p:pic>
        <p:nvPicPr>
          <p:cNvPr id="312322" name="Picture 2"/>
          <p:cNvPicPr>
            <a:picLocks noChangeAspect="1" noChangeArrowheads="1"/>
          </p:cNvPicPr>
          <p:nvPr/>
        </p:nvPicPr>
        <p:blipFill>
          <a:blip r:embed="rId2" cstate="print"/>
          <a:srcRect/>
          <a:stretch>
            <a:fillRect/>
          </a:stretch>
        </p:blipFill>
        <p:spPr bwMode="auto">
          <a:xfrm>
            <a:off x="0" y="914400"/>
            <a:ext cx="9141451" cy="4724400"/>
          </a:xfrm>
          <a:prstGeom prst="rect">
            <a:avLst/>
          </a:prstGeom>
          <a:noFill/>
          <a:ln w="9525">
            <a:noFill/>
            <a:miter lim="800000"/>
            <a:headEnd/>
            <a:tailEnd/>
          </a:ln>
        </p:spPr>
      </p:pic>
      <p:sp>
        <p:nvSpPr>
          <p:cNvPr id="6" name="Rounded Rectangle 5"/>
          <p:cNvSpPr/>
          <p:nvPr/>
        </p:nvSpPr>
        <p:spPr>
          <a:xfrm>
            <a:off x="838200" y="5638800"/>
            <a:ext cx="22860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rPr>
              <a:t>Munoz TAUP2011</a:t>
            </a:r>
            <a:endParaRPr lang="en-US" sz="1400" dirty="0">
              <a:solidFill>
                <a:srgbClr val="002060"/>
              </a:solidFill>
            </a:endParaRPr>
          </a:p>
        </p:txBody>
      </p:sp>
      <p:sp>
        <p:nvSpPr>
          <p:cNvPr id="7" name="Rounded Rectangle 6"/>
          <p:cNvSpPr/>
          <p:nvPr/>
        </p:nvSpPr>
        <p:spPr>
          <a:xfrm>
            <a:off x="7848600" y="2133600"/>
            <a:ext cx="1143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Spin </a:t>
            </a:r>
          </a:p>
          <a:p>
            <a:pPr algn="ctr"/>
            <a:r>
              <a:rPr lang="en-US" sz="1200" dirty="0" smtClean="0"/>
              <a:t>dependent</a:t>
            </a:r>
            <a:endParaRPr lang="en-US" sz="1200" dirty="0"/>
          </a:p>
        </p:txBody>
      </p:sp>
      <p:sp>
        <p:nvSpPr>
          <p:cNvPr id="8" name="Rounded Rectangle 7"/>
          <p:cNvSpPr/>
          <p:nvPr/>
        </p:nvSpPr>
        <p:spPr>
          <a:xfrm>
            <a:off x="304800" y="3581400"/>
            <a:ext cx="1143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Spin</a:t>
            </a:r>
          </a:p>
          <a:p>
            <a:pPr algn="ctr"/>
            <a:r>
              <a:rPr lang="en-US" sz="1200" dirty="0" smtClean="0"/>
              <a:t> in-dependent</a:t>
            </a:r>
            <a:endParaRPr lang="en-US" sz="1200" dirty="0"/>
          </a:p>
        </p:txBody>
      </p:sp>
      <p:sp>
        <p:nvSpPr>
          <p:cNvPr id="9" name="TextBox 8"/>
          <p:cNvSpPr txBox="1"/>
          <p:nvPr/>
        </p:nvSpPr>
        <p:spPr>
          <a:xfrm>
            <a:off x="762000" y="228600"/>
            <a:ext cx="5320687" cy="584775"/>
          </a:xfrm>
          <a:prstGeom prst="rect">
            <a:avLst/>
          </a:prstGeom>
          <a:noFill/>
        </p:spPr>
        <p:txBody>
          <a:bodyPr wrap="none" rtlCol="0">
            <a:spAutoFit/>
          </a:bodyPr>
          <a:lstStyle/>
          <a:p>
            <a:r>
              <a:rPr lang="en-US" sz="3200" dirty="0" smtClean="0">
                <a:solidFill>
                  <a:srgbClr val="00B050"/>
                </a:solidFill>
              </a:rPr>
              <a:t>Some other earlier results</a:t>
            </a:r>
            <a:endParaRPr lang="en-US" sz="3200" dirty="0">
              <a:solidFill>
                <a:srgbClr val="00B050"/>
              </a:solidFill>
            </a:endParaRPr>
          </a:p>
        </p:txBody>
      </p:sp>
      <p:sp>
        <p:nvSpPr>
          <p:cNvPr id="10" name="TextBox 9"/>
          <p:cNvSpPr txBox="1"/>
          <p:nvPr/>
        </p:nvSpPr>
        <p:spPr>
          <a:xfrm>
            <a:off x="6705600" y="381000"/>
            <a:ext cx="1814920" cy="369332"/>
          </a:xfrm>
          <a:prstGeom prst="rect">
            <a:avLst/>
          </a:prstGeom>
          <a:noFill/>
        </p:spPr>
        <p:txBody>
          <a:bodyPr wrap="none" rtlCol="0">
            <a:spAutoFit/>
          </a:bodyPr>
          <a:lstStyle/>
          <a:p>
            <a:r>
              <a:rPr lang="en-US" b="1" dirty="0" smtClean="0">
                <a:solidFill>
                  <a:srgbClr val="FF0000"/>
                </a:solidFill>
              </a:rPr>
              <a:t>April 16, 2013</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lgn="ctr"/>
            <a:r>
              <a:rPr lang="en-US" dirty="0" smtClean="0"/>
              <a:t>Resolving conflicts among </a:t>
            </a:r>
            <a:r>
              <a:rPr lang="en-US" dirty="0" err="1" smtClean="0"/>
              <a:t>exps</a:t>
            </a:r>
            <a:r>
              <a:rPr lang="en-US" dirty="0" smtClean="0"/>
              <a:t/>
            </a:r>
            <a:br>
              <a:rPr lang="en-US" dirty="0" smtClean="0"/>
            </a:br>
            <a:r>
              <a:rPr lang="en-US" sz="4000" dirty="0" smtClean="0"/>
              <a:t>examples of relevant works</a:t>
            </a:r>
            <a:endParaRPr lang="en-US" sz="4000" dirty="0"/>
          </a:p>
        </p:txBody>
      </p:sp>
      <p:sp>
        <p:nvSpPr>
          <p:cNvPr id="3" name="Content Placeholder 2"/>
          <p:cNvSpPr>
            <a:spLocks noGrp="1"/>
          </p:cNvSpPr>
          <p:nvPr>
            <p:ph idx="1"/>
          </p:nvPr>
        </p:nvSpPr>
        <p:spPr>
          <a:xfrm>
            <a:off x="228600" y="1447800"/>
            <a:ext cx="8686800" cy="5181600"/>
          </a:xfrm>
        </p:spPr>
        <p:txBody>
          <a:bodyPr>
            <a:normAutofit fontScale="92500" lnSpcReduction="20000"/>
          </a:bodyPr>
          <a:lstStyle/>
          <a:p>
            <a:r>
              <a:rPr lang="en-US" dirty="0" err="1" smtClean="0"/>
              <a:t>Isospin</a:t>
            </a:r>
            <a:r>
              <a:rPr lang="en-US" dirty="0" smtClean="0"/>
              <a:t> violation coupling (IVDM): dark matter couplings to proton and neutron are different, </a:t>
            </a:r>
            <a:r>
              <a:rPr lang="en-US" dirty="0" err="1" smtClean="0"/>
              <a:t>Feng</a:t>
            </a:r>
            <a:r>
              <a:rPr lang="en-US" dirty="0" smtClean="0"/>
              <a:t> et al., 1102.4331: can make DAMA and </a:t>
            </a:r>
            <a:r>
              <a:rPr lang="en-US" dirty="0" err="1" smtClean="0"/>
              <a:t>CoGeNT</a:t>
            </a:r>
            <a:r>
              <a:rPr lang="en-US" dirty="0" smtClean="0"/>
              <a:t> to agree and consistent with XENON.</a:t>
            </a:r>
          </a:p>
          <a:p>
            <a:r>
              <a:rPr lang="en-US" dirty="0" smtClean="0"/>
              <a:t>Yu-</a:t>
            </a:r>
            <a:r>
              <a:rPr lang="en-US" dirty="0" err="1" smtClean="0"/>
              <a:t>Feng</a:t>
            </a:r>
            <a:r>
              <a:rPr lang="en-US" dirty="0" smtClean="0"/>
              <a:t> Zhou 1212.0243: Analysis including CRESST and SIMPLE and indirect measurement BESS-Polar II (measured    spectrum consist with secondary production) severely constrains the IVDM (</a:t>
            </a:r>
            <a:r>
              <a:rPr lang="en-US" dirty="0" err="1" smtClean="0"/>
              <a:t>isopin</a:t>
            </a:r>
            <a:r>
              <a:rPr lang="en-US" dirty="0" smtClean="0"/>
              <a:t> violated) scenario.</a:t>
            </a:r>
          </a:p>
          <a:p>
            <a:r>
              <a:rPr lang="en-US" dirty="0" smtClean="0"/>
              <a:t>Fitzpatrick: 1211.2818: Constructed an effective theory and its parameter space for DM interactions and identified the parameter spaces for various experiments. One conclusion: No elastically scattering dark matter explanation of DAMA is consistent with all other experiments at 90%.</a:t>
            </a:r>
          </a:p>
          <a:p>
            <a:r>
              <a:rPr lang="en-US" dirty="0" smtClean="0"/>
              <a:t>Arian 1210.4011:Making Bayesian statistic analysis to quantify the conflicts among experiments.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224</a:t>
            </a:fld>
            <a:endParaRPr lang="en-US"/>
          </a:p>
        </p:txBody>
      </p:sp>
      <p:graphicFrame>
        <p:nvGraphicFramePr>
          <p:cNvPr id="7" name="Object 6"/>
          <p:cNvGraphicFramePr>
            <a:graphicFrameLocks noChangeAspect="1"/>
          </p:cNvGraphicFramePr>
          <p:nvPr/>
        </p:nvGraphicFramePr>
        <p:xfrm>
          <a:off x="2057400" y="3200400"/>
          <a:ext cx="457200" cy="457200"/>
        </p:xfrm>
        <a:graphic>
          <a:graphicData uri="http://schemas.openxmlformats.org/presentationml/2006/ole">
            <p:oleObj spid="_x0000_s2877441" name="Equation" r:id="rId3" imgW="152280" imgH="241200" progId="Equation.DSMT4">
              <p:embed/>
            </p:oleObj>
          </a:graphicData>
        </a:graphic>
      </p:graphicFrame>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0" y="76200"/>
            <a:ext cx="1600200" cy="2011362"/>
          </a:xfrm>
        </p:spPr>
        <p:txBody>
          <a:bodyPr>
            <a:noAutofit/>
          </a:bodyPr>
          <a:lstStyle/>
          <a:p>
            <a:pPr algn="ctr"/>
            <a:r>
              <a:rPr lang="en-US" sz="2400" dirty="0" smtClean="0">
                <a:latin typeface="Comic Sans MS" pitchFamily="66" charset="0"/>
              </a:rPr>
              <a:t>CDMS II</a:t>
            </a:r>
            <a:br>
              <a:rPr lang="en-US" sz="2400" dirty="0" smtClean="0">
                <a:latin typeface="Comic Sans MS" pitchFamily="66" charset="0"/>
              </a:rPr>
            </a:br>
            <a:r>
              <a:rPr lang="en-US" sz="2400" dirty="0" smtClean="0">
                <a:latin typeface="Comic Sans MS" pitchFamily="66" charset="0"/>
              </a:rPr>
              <a:t>April 15,</a:t>
            </a:r>
            <a:br>
              <a:rPr lang="en-US" sz="2400" dirty="0" smtClean="0">
                <a:latin typeface="Comic Sans MS" pitchFamily="66" charset="0"/>
              </a:rPr>
            </a:br>
            <a:r>
              <a:rPr lang="en-US" sz="2400" dirty="0" smtClean="0">
                <a:latin typeface="Comic Sans MS" pitchFamily="66" charset="0"/>
              </a:rPr>
              <a:t>2013 (USA)</a:t>
            </a:r>
            <a:br>
              <a:rPr lang="en-US" sz="2400" dirty="0" smtClean="0">
                <a:latin typeface="Comic Sans MS" pitchFamily="66" charset="0"/>
              </a:rPr>
            </a:br>
            <a:endParaRPr lang="en-US" sz="2400" dirty="0">
              <a:latin typeface="Comic Sans MS" pitchFamily="66" charset="0"/>
            </a:endParaRPr>
          </a:p>
        </p:txBody>
      </p:sp>
      <p:pic>
        <p:nvPicPr>
          <p:cNvPr id="4" name="Content Placeholder 3" descr="http://www.fnal.gov/pub/today/archive/archive_2013/images/frontier-cdms-130415-figure01.jpg"/>
          <p:cNvPicPr>
            <a:picLocks noGrp="1"/>
          </p:cNvPicPr>
          <p:nvPr>
            <p:ph idx="1"/>
          </p:nvPr>
        </p:nvPicPr>
        <p:blipFill>
          <a:blip r:embed="rId3" cstate="print"/>
          <a:srcRect/>
          <a:stretch>
            <a:fillRect/>
          </a:stretch>
        </p:blipFill>
        <p:spPr bwMode="auto">
          <a:xfrm>
            <a:off x="-76200" y="0"/>
            <a:ext cx="7086600" cy="6858000"/>
          </a:xfrm>
          <a:prstGeom prst="rect">
            <a:avLst/>
          </a:prstGeom>
          <a:noFill/>
          <a:ln w="9525">
            <a:noFill/>
            <a:miter lim="800000"/>
            <a:headEnd/>
            <a:tailEnd/>
          </a:ln>
        </p:spPr>
      </p:pic>
      <p:sp>
        <p:nvSpPr>
          <p:cNvPr id="30" name="Date Placeholder 29"/>
          <p:cNvSpPr>
            <a:spLocks noGrp="1"/>
          </p:cNvSpPr>
          <p:nvPr>
            <p:ph type="dt" sz="half" idx="10"/>
          </p:nvPr>
        </p:nvSpPr>
        <p:spPr/>
        <p:txBody>
          <a:bodyPr/>
          <a:lstStyle/>
          <a:p>
            <a:r>
              <a:rPr lang="en-US" smtClean="0"/>
              <a:t>8/4-10/2015</a:t>
            </a:r>
            <a:endParaRPr lang="en-US"/>
          </a:p>
        </p:txBody>
      </p:sp>
      <p:sp>
        <p:nvSpPr>
          <p:cNvPr id="34" name="Footer Placeholder 33"/>
          <p:cNvSpPr>
            <a:spLocks noGrp="1"/>
          </p:cNvSpPr>
          <p:nvPr>
            <p:ph type="ftr" sz="quarter" idx="11"/>
          </p:nvPr>
        </p:nvSpPr>
        <p:spPr/>
        <p:txBody>
          <a:bodyPr/>
          <a:lstStyle/>
          <a:p>
            <a:r>
              <a:rPr lang="en-US" smtClean="0"/>
              <a:t>Bing-Lin Young</a:t>
            </a:r>
            <a:endParaRPr lang="en-US"/>
          </a:p>
        </p:txBody>
      </p:sp>
      <p:sp>
        <p:nvSpPr>
          <p:cNvPr id="32" name="Slide Number Placeholder 31"/>
          <p:cNvSpPr>
            <a:spLocks noGrp="1"/>
          </p:cNvSpPr>
          <p:nvPr>
            <p:ph type="sldNum" sz="quarter" idx="12"/>
          </p:nvPr>
        </p:nvSpPr>
        <p:spPr>
          <a:xfrm>
            <a:off x="8382000" y="6386195"/>
            <a:ext cx="533400" cy="365125"/>
          </a:xfrm>
        </p:spPr>
        <p:txBody>
          <a:bodyPr/>
          <a:lstStyle/>
          <a:p>
            <a:fld id="{B6F15528-21DE-4FAA-801E-634DDDAF4B2B}" type="slidenum">
              <a:rPr lang="en-US" smtClean="0"/>
              <a:pPr/>
              <a:t>225</a:t>
            </a:fld>
            <a:endParaRPr lang="en-US" dirty="0"/>
          </a:p>
        </p:txBody>
      </p:sp>
      <p:sp>
        <p:nvSpPr>
          <p:cNvPr id="5" name="TextBox 4"/>
          <p:cNvSpPr txBox="1"/>
          <p:nvPr/>
        </p:nvSpPr>
        <p:spPr>
          <a:xfrm>
            <a:off x="5181600" y="2743200"/>
            <a:ext cx="938206" cy="646331"/>
          </a:xfrm>
          <a:prstGeom prst="rect">
            <a:avLst/>
          </a:prstGeom>
          <a:noFill/>
        </p:spPr>
        <p:txBody>
          <a:bodyPr wrap="none" rtlCol="0">
            <a:spAutoFit/>
          </a:bodyPr>
          <a:lstStyle/>
          <a:p>
            <a:r>
              <a:rPr lang="en-US" b="1" dirty="0" smtClean="0"/>
              <a:t>present</a:t>
            </a:r>
          </a:p>
          <a:p>
            <a:r>
              <a:rPr lang="en-US" b="1" dirty="0" smtClean="0"/>
              <a:t>analysis</a:t>
            </a:r>
            <a:endParaRPr lang="en-US" b="1" dirty="0"/>
          </a:p>
        </p:txBody>
      </p:sp>
      <p:sp>
        <p:nvSpPr>
          <p:cNvPr id="6" name="TextBox 5"/>
          <p:cNvSpPr txBox="1"/>
          <p:nvPr/>
        </p:nvSpPr>
        <p:spPr>
          <a:xfrm>
            <a:off x="5562600" y="1371601"/>
            <a:ext cx="1219200" cy="584775"/>
          </a:xfrm>
          <a:prstGeom prst="rect">
            <a:avLst/>
          </a:prstGeom>
          <a:noFill/>
        </p:spPr>
        <p:txBody>
          <a:bodyPr wrap="square" rtlCol="0">
            <a:spAutoFit/>
          </a:bodyPr>
          <a:lstStyle/>
          <a:p>
            <a:pPr algn="ctr"/>
            <a:r>
              <a:rPr lang="en-US" sz="1600" b="1" dirty="0" smtClean="0"/>
              <a:t>CDMS-II</a:t>
            </a:r>
          </a:p>
          <a:p>
            <a:pPr algn="ctr"/>
            <a:r>
              <a:rPr lang="en-US" sz="1600" b="1" dirty="0" smtClean="0"/>
              <a:t>Silicon</a:t>
            </a:r>
            <a:endParaRPr lang="en-US" sz="1600" b="1" dirty="0"/>
          </a:p>
        </p:txBody>
      </p:sp>
      <p:cxnSp>
        <p:nvCxnSpPr>
          <p:cNvPr id="8" name="Straight Arrow Connector 7"/>
          <p:cNvCxnSpPr>
            <a:stCxn id="5" idx="2"/>
          </p:cNvCxnSpPr>
          <p:nvPr/>
        </p:nvCxnSpPr>
        <p:spPr>
          <a:xfrm flipH="1">
            <a:off x="5638801" y="3389531"/>
            <a:ext cx="11902" cy="344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48400" y="1981200"/>
            <a:ext cx="0" cy="228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43200" y="609600"/>
            <a:ext cx="1161921" cy="584775"/>
          </a:xfrm>
          <a:prstGeom prst="rect">
            <a:avLst/>
          </a:prstGeom>
          <a:noFill/>
        </p:spPr>
        <p:txBody>
          <a:bodyPr wrap="none" rtlCol="0">
            <a:spAutoFit/>
          </a:bodyPr>
          <a:lstStyle/>
          <a:p>
            <a:pPr algn="ctr"/>
            <a:r>
              <a:rPr lang="en-US" sz="1600" b="1" dirty="0" smtClean="0"/>
              <a:t>CDMS II</a:t>
            </a:r>
          </a:p>
          <a:p>
            <a:pPr algn="ctr"/>
            <a:r>
              <a:rPr lang="en-US" sz="1600" b="1" dirty="0" smtClean="0"/>
              <a:t>germanium</a:t>
            </a:r>
            <a:endParaRPr lang="en-US" sz="1600" b="1" dirty="0"/>
          </a:p>
        </p:txBody>
      </p:sp>
      <p:cxnSp>
        <p:nvCxnSpPr>
          <p:cNvPr id="18" name="Straight Arrow Connector 17"/>
          <p:cNvCxnSpPr>
            <a:stCxn id="16" idx="1"/>
          </p:cNvCxnSpPr>
          <p:nvPr/>
        </p:nvCxnSpPr>
        <p:spPr>
          <a:xfrm flipH="1">
            <a:off x="1371600" y="901988"/>
            <a:ext cx="1371600" cy="88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1"/>
          </p:cNvCxnSpPr>
          <p:nvPr/>
        </p:nvCxnSpPr>
        <p:spPr>
          <a:xfrm flipH="1">
            <a:off x="2438400" y="901988"/>
            <a:ext cx="304800" cy="241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657600" y="1905000"/>
            <a:ext cx="952505" cy="369332"/>
          </a:xfrm>
          <a:prstGeom prst="rect">
            <a:avLst/>
          </a:prstGeom>
          <a:noFill/>
        </p:spPr>
        <p:txBody>
          <a:bodyPr wrap="none" rtlCol="0">
            <a:spAutoFit/>
          </a:bodyPr>
          <a:lstStyle/>
          <a:p>
            <a:r>
              <a:rPr lang="en-US" b="1" dirty="0" err="1" smtClean="0"/>
              <a:t>CoGeNT</a:t>
            </a:r>
            <a:endParaRPr lang="en-US" b="1" dirty="0"/>
          </a:p>
        </p:txBody>
      </p:sp>
      <p:cxnSp>
        <p:nvCxnSpPr>
          <p:cNvPr id="28" name="Straight Arrow Connector 27"/>
          <p:cNvCxnSpPr/>
          <p:nvPr/>
        </p:nvCxnSpPr>
        <p:spPr>
          <a:xfrm flipH="1">
            <a:off x="4114800" y="2209800"/>
            <a:ext cx="19053" cy="468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43000" y="3200400"/>
            <a:ext cx="806631" cy="338554"/>
          </a:xfrm>
          <a:prstGeom prst="rect">
            <a:avLst/>
          </a:prstGeom>
          <a:noFill/>
        </p:spPr>
        <p:txBody>
          <a:bodyPr wrap="none" rtlCol="0">
            <a:spAutoFit/>
          </a:bodyPr>
          <a:lstStyle/>
          <a:p>
            <a:r>
              <a:rPr lang="en-US" sz="1600" b="1" dirty="0" smtClean="0"/>
              <a:t>XENON</a:t>
            </a:r>
            <a:endParaRPr lang="en-US" sz="1600" b="1" dirty="0"/>
          </a:p>
        </p:txBody>
      </p:sp>
      <p:cxnSp>
        <p:nvCxnSpPr>
          <p:cNvPr id="33" name="Straight Arrow Connector 32"/>
          <p:cNvCxnSpPr/>
          <p:nvPr/>
        </p:nvCxnSpPr>
        <p:spPr>
          <a:xfrm flipH="1" flipV="1">
            <a:off x="1600200" y="2743200"/>
            <a:ext cx="76200" cy="45720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752600" y="3505200"/>
            <a:ext cx="609600" cy="30480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143000" y="4953000"/>
            <a:ext cx="1549720" cy="830997"/>
          </a:xfrm>
          <a:prstGeom prst="rect">
            <a:avLst/>
          </a:prstGeom>
          <a:noFill/>
        </p:spPr>
        <p:txBody>
          <a:bodyPr wrap="none" rtlCol="0">
            <a:spAutoFit/>
          </a:bodyPr>
          <a:lstStyle/>
          <a:p>
            <a:r>
              <a:rPr lang="en-US" sz="1600" b="1" dirty="0" smtClean="0"/>
              <a:t>Present analysis</a:t>
            </a:r>
          </a:p>
          <a:p>
            <a:r>
              <a:rPr lang="en-US" sz="1600" b="1" dirty="0" smtClean="0"/>
              <a:t>Interpreted as</a:t>
            </a:r>
          </a:p>
          <a:p>
            <a:r>
              <a:rPr lang="en-US" sz="1600" b="1" dirty="0" smtClean="0"/>
              <a:t>WIMP signal</a:t>
            </a:r>
            <a:endParaRPr lang="en-US" sz="1600" b="1" dirty="0"/>
          </a:p>
        </p:txBody>
      </p:sp>
      <p:sp>
        <p:nvSpPr>
          <p:cNvPr id="52" name="TextBox 51"/>
          <p:cNvSpPr txBox="1"/>
          <p:nvPr/>
        </p:nvSpPr>
        <p:spPr>
          <a:xfrm>
            <a:off x="1219200" y="4724400"/>
            <a:ext cx="583814" cy="369332"/>
          </a:xfrm>
          <a:prstGeom prst="rect">
            <a:avLst/>
          </a:prstGeom>
          <a:noFill/>
        </p:spPr>
        <p:txBody>
          <a:bodyPr wrap="none" rtlCol="0">
            <a:spAutoFit/>
          </a:bodyPr>
          <a:lstStyle/>
          <a:p>
            <a:r>
              <a:rPr lang="en-US" b="1" dirty="0" smtClean="0"/>
              <a:t>68%</a:t>
            </a:r>
            <a:endParaRPr lang="en-US" b="1" dirty="0"/>
          </a:p>
        </p:txBody>
      </p:sp>
      <p:sp>
        <p:nvSpPr>
          <p:cNvPr id="53" name="TextBox 52"/>
          <p:cNvSpPr txBox="1"/>
          <p:nvPr/>
        </p:nvSpPr>
        <p:spPr>
          <a:xfrm>
            <a:off x="1981200" y="4724400"/>
            <a:ext cx="583814" cy="369332"/>
          </a:xfrm>
          <a:prstGeom prst="rect">
            <a:avLst/>
          </a:prstGeom>
          <a:noFill/>
        </p:spPr>
        <p:txBody>
          <a:bodyPr wrap="none" rtlCol="0">
            <a:spAutoFit/>
          </a:bodyPr>
          <a:lstStyle/>
          <a:p>
            <a:r>
              <a:rPr lang="en-US" b="1" dirty="0" smtClean="0"/>
              <a:t>90%</a:t>
            </a:r>
            <a:endParaRPr lang="en-US" b="1" dirty="0"/>
          </a:p>
        </p:txBody>
      </p:sp>
      <p:cxnSp>
        <p:nvCxnSpPr>
          <p:cNvPr id="55" name="Straight Arrow Connector 54"/>
          <p:cNvCxnSpPr/>
          <p:nvPr/>
        </p:nvCxnSpPr>
        <p:spPr>
          <a:xfrm flipV="1">
            <a:off x="1752600" y="3581400"/>
            <a:ext cx="10668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209800" y="3505200"/>
            <a:ext cx="9906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3400" y="152400"/>
            <a:ext cx="2514600" cy="1200329"/>
          </a:xfrm>
          <a:prstGeom prst="rect">
            <a:avLst/>
          </a:prstGeom>
          <a:noFill/>
        </p:spPr>
        <p:txBody>
          <a:bodyPr wrap="square" rtlCol="0">
            <a:spAutoFit/>
          </a:bodyPr>
          <a:lstStyle/>
          <a:p>
            <a:r>
              <a:rPr lang="en-US" b="1" dirty="0" smtClean="0"/>
              <a:t>Maximum </a:t>
            </a:r>
            <a:r>
              <a:rPr lang="en-US" b="1" dirty="0" err="1" smtClean="0"/>
              <a:t>likehood</a:t>
            </a:r>
            <a:endParaRPr lang="en-US" b="1" dirty="0" smtClean="0"/>
          </a:p>
          <a:p>
            <a:r>
              <a:rPr lang="en-US" b="1" dirty="0" smtClean="0"/>
              <a:t>Point for the WIMP signal interpretation</a:t>
            </a:r>
          </a:p>
          <a:p>
            <a:endParaRPr lang="en-US" b="1" dirty="0"/>
          </a:p>
        </p:txBody>
      </p:sp>
      <p:cxnSp>
        <p:nvCxnSpPr>
          <p:cNvPr id="24" name="Straight Arrow Connector 23"/>
          <p:cNvCxnSpPr/>
          <p:nvPr/>
        </p:nvCxnSpPr>
        <p:spPr>
          <a:xfrm flipH="1">
            <a:off x="2895600" y="990600"/>
            <a:ext cx="1524000" cy="16002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62800" y="4267200"/>
            <a:ext cx="1667444" cy="1477328"/>
          </a:xfrm>
          <a:prstGeom prst="rect">
            <a:avLst/>
          </a:prstGeom>
          <a:noFill/>
        </p:spPr>
        <p:txBody>
          <a:bodyPr wrap="none" rtlCol="0">
            <a:spAutoFit/>
          </a:bodyPr>
          <a:lstStyle/>
          <a:p>
            <a:r>
              <a:rPr lang="en-US" dirty="0" smtClean="0"/>
              <a:t>3-sigma</a:t>
            </a:r>
          </a:p>
          <a:p>
            <a:r>
              <a:rPr lang="en-US" dirty="0" smtClean="0"/>
              <a:t>effect, not</a:t>
            </a:r>
          </a:p>
          <a:p>
            <a:r>
              <a:rPr lang="en-US" dirty="0" smtClean="0"/>
              <a:t>a discovery</a:t>
            </a:r>
          </a:p>
          <a:p>
            <a:r>
              <a:rPr lang="en-US" dirty="0" smtClean="0"/>
              <a:t>Yet.  More </a:t>
            </a:r>
          </a:p>
          <a:p>
            <a:r>
              <a:rPr lang="en-US" dirty="0" smtClean="0"/>
              <a:t>Data needed.</a:t>
            </a:r>
            <a:endParaRPr lang="en-US" dirty="0"/>
          </a:p>
        </p:txBody>
      </p:sp>
      <p:sp>
        <p:nvSpPr>
          <p:cNvPr id="29" name="TextBox 28"/>
          <p:cNvSpPr txBox="1"/>
          <p:nvPr/>
        </p:nvSpPr>
        <p:spPr>
          <a:xfrm>
            <a:off x="7162800" y="2007275"/>
            <a:ext cx="1576072" cy="2031325"/>
          </a:xfrm>
          <a:prstGeom prst="rect">
            <a:avLst/>
          </a:prstGeom>
          <a:noFill/>
        </p:spPr>
        <p:txBody>
          <a:bodyPr wrap="none" rtlCol="0">
            <a:spAutoFit/>
          </a:bodyPr>
          <a:lstStyle/>
          <a:p>
            <a:r>
              <a:rPr lang="en-US" dirty="0" smtClean="0"/>
              <a:t>Presentation</a:t>
            </a:r>
          </a:p>
          <a:p>
            <a:r>
              <a:rPr lang="en-US" dirty="0" smtClean="0"/>
              <a:t>At the APS </a:t>
            </a:r>
          </a:p>
          <a:p>
            <a:r>
              <a:rPr lang="en-US" dirty="0" smtClean="0"/>
              <a:t>April 2013</a:t>
            </a:r>
          </a:p>
          <a:p>
            <a:r>
              <a:rPr lang="en-US" dirty="0" smtClean="0"/>
              <a:t>Meeting, by</a:t>
            </a:r>
          </a:p>
          <a:p>
            <a:r>
              <a:rPr lang="en-US" dirty="0" smtClean="0"/>
              <a:t>Kelvin </a:t>
            </a:r>
          </a:p>
          <a:p>
            <a:r>
              <a:rPr lang="en-US" dirty="0" smtClean="0"/>
              <a:t>McCarthy, </a:t>
            </a:r>
          </a:p>
          <a:p>
            <a:r>
              <a:rPr lang="en-US" dirty="0" smtClean="0"/>
              <a:t>MIT  </a:t>
            </a:r>
            <a:endParaRPr lang="en-US"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0" y="533400"/>
            <a:ext cx="3048000" cy="5486400"/>
          </a:xfrm>
        </p:spPr>
        <p:txBody>
          <a:bodyPr>
            <a:normAutofit/>
          </a:bodyPr>
          <a:lstStyle/>
          <a:p>
            <a:pPr lvl="0"/>
            <a:r>
              <a:rPr lang="en-US" sz="2400" dirty="0" err="1" smtClean="0"/>
              <a:t>Drees</a:t>
            </a:r>
            <a:r>
              <a:rPr lang="en-US" sz="2400" dirty="0" smtClean="0"/>
              <a:t> &amp; </a:t>
            </a:r>
            <a:r>
              <a:rPr lang="en-US" sz="2400" dirty="0" err="1" smtClean="0"/>
              <a:t>Gerbier:rpp</a:t>
            </a:r>
            <a:r>
              <a:rPr lang="en-US" sz="2400" dirty="0" smtClean="0"/>
              <a:t> 2014</a:t>
            </a:r>
          </a:p>
          <a:p>
            <a:pPr lvl="0"/>
            <a:r>
              <a:rPr lang="en-US" sz="2400" dirty="0" smtClean="0"/>
              <a:t>Current status of direct searches</a:t>
            </a:r>
          </a:p>
          <a:p>
            <a:pPr lvl="0"/>
            <a:r>
              <a:rPr lang="en-US" sz="2400" dirty="0" smtClean="0"/>
              <a:t>Signals are in tension with high statistics bounds. </a:t>
            </a:r>
          </a:p>
          <a:p>
            <a:pPr lvl="0"/>
            <a:r>
              <a:rPr lang="en-US" sz="2400" dirty="0" smtClean="0"/>
              <a:t>A possible way out is to argue that they use  different types of detectors.</a:t>
            </a:r>
          </a:p>
          <a:p>
            <a:pPr lvl="0"/>
            <a:endParaRPr lang="en-US" sz="2400" dirty="0" smtClean="0"/>
          </a:p>
          <a:p>
            <a:pPr lvl="0"/>
            <a:endParaRPr lang="en-US" sz="2400" dirty="0" smtClean="0"/>
          </a:p>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8458200" y="6355080"/>
            <a:ext cx="457200" cy="381000"/>
          </a:xfrm>
        </p:spPr>
        <p:txBody>
          <a:bodyPr/>
          <a:lstStyle/>
          <a:p>
            <a:fld id="{B6F15528-21DE-4FAA-801E-634DDDAF4B2B}" type="slidenum">
              <a:rPr lang="en-US" smtClean="0"/>
              <a:pPr/>
              <a:t>226</a:t>
            </a:fld>
            <a:endParaRPr lang="en-US" dirty="0"/>
          </a:p>
        </p:txBody>
      </p:sp>
      <p:pic>
        <p:nvPicPr>
          <p:cNvPr id="7" name="Picture 1"/>
          <p:cNvPicPr>
            <a:picLocks noChangeAspect="1" noChangeArrowheads="1"/>
          </p:cNvPicPr>
          <p:nvPr/>
        </p:nvPicPr>
        <p:blipFill>
          <a:blip r:embed="rId2" cstate="print"/>
          <a:srcRect/>
          <a:stretch>
            <a:fillRect/>
          </a:stretch>
        </p:blipFill>
        <p:spPr bwMode="auto">
          <a:xfrm>
            <a:off x="0" y="228600"/>
            <a:ext cx="6172200" cy="59291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3600" dirty="0" smtClean="0">
                <a:latin typeface="Comic Sans MS" pitchFamily="66" charset="0"/>
              </a:rPr>
              <a:t>IX.B  A brief summary of the status of indirect detections (ID)</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227</a:t>
            </a:fld>
            <a:endParaRPr lang="en-US"/>
          </a:p>
        </p:txBody>
      </p:sp>
      <p:sp>
        <p:nvSpPr>
          <p:cNvPr id="3" name="Content Placeholder 2"/>
          <p:cNvSpPr>
            <a:spLocks noGrp="1"/>
          </p:cNvSpPr>
          <p:nvPr>
            <p:ph sz="quarter" idx="1"/>
          </p:nvPr>
        </p:nvSpPr>
        <p:spPr>
          <a:xfrm>
            <a:off x="4191000" y="1219200"/>
            <a:ext cx="4572000" cy="2590800"/>
          </a:xfrm>
        </p:spPr>
        <p:txBody>
          <a:bodyPr>
            <a:normAutofit/>
          </a:bodyPr>
          <a:lstStyle/>
          <a:p>
            <a:r>
              <a:rPr lang="en-US" sz="2400" dirty="0" smtClean="0">
                <a:latin typeface="Comic Sans MS" pitchFamily="66" charset="0"/>
              </a:rPr>
              <a:t>WIMPs can annihilate into ordinary particles-antiparticle pairs, </a:t>
            </a:r>
          </a:p>
        </p:txBody>
      </p:sp>
      <p:pic>
        <p:nvPicPr>
          <p:cNvPr id="46082" name="Picture 2" descr="C:\Users\Bing-Lin Young\Documents\A-My Documents\My Pictures\Cosmology\DarkMatter\PAMELA2.png"/>
          <p:cNvPicPr>
            <a:picLocks noChangeAspect="1" noChangeArrowheads="1"/>
          </p:cNvPicPr>
          <p:nvPr/>
        </p:nvPicPr>
        <p:blipFill>
          <a:blip r:embed="rId3" cstate="print"/>
          <a:srcRect/>
          <a:stretch>
            <a:fillRect/>
          </a:stretch>
        </p:blipFill>
        <p:spPr bwMode="auto">
          <a:xfrm>
            <a:off x="381000" y="1143000"/>
            <a:ext cx="3665234" cy="2438400"/>
          </a:xfrm>
          <a:prstGeom prst="rect">
            <a:avLst/>
          </a:prstGeom>
          <a:noFill/>
        </p:spPr>
      </p:pic>
      <p:graphicFrame>
        <p:nvGraphicFramePr>
          <p:cNvPr id="9" name="Object 8"/>
          <p:cNvGraphicFramePr>
            <a:graphicFrameLocks noChangeAspect="1"/>
          </p:cNvGraphicFramePr>
          <p:nvPr/>
        </p:nvGraphicFramePr>
        <p:xfrm>
          <a:off x="4699000" y="2362200"/>
          <a:ext cx="3683000" cy="457200"/>
        </p:xfrm>
        <a:graphic>
          <a:graphicData uri="http://schemas.openxmlformats.org/presentationml/2006/ole">
            <p:oleObj spid="_x0000_s2250754" name="Equation" r:id="rId4" imgW="1841400" imgH="228600" progId="Equation.DSMT4">
              <p:embed/>
            </p:oleObj>
          </a:graphicData>
        </a:graphic>
      </p:graphicFrame>
      <p:graphicFrame>
        <p:nvGraphicFramePr>
          <p:cNvPr id="10" name="Object 9"/>
          <p:cNvGraphicFramePr>
            <a:graphicFrameLocks noChangeAspect="1"/>
          </p:cNvGraphicFramePr>
          <p:nvPr/>
        </p:nvGraphicFramePr>
        <p:xfrm>
          <a:off x="4648200" y="2819400"/>
          <a:ext cx="2667000" cy="533400"/>
        </p:xfrm>
        <a:graphic>
          <a:graphicData uri="http://schemas.openxmlformats.org/presentationml/2006/ole">
            <p:oleObj spid="_x0000_s2250755" name="Equation" r:id="rId5" imgW="1523880" imgH="304560" progId="Equation.DSMT4">
              <p:embed/>
            </p:oleObj>
          </a:graphicData>
        </a:graphic>
      </p:graphicFrame>
      <p:pic>
        <p:nvPicPr>
          <p:cNvPr id="2250757" name="Picture 5"/>
          <p:cNvPicPr>
            <a:picLocks noChangeAspect="1" noChangeArrowheads="1"/>
          </p:cNvPicPr>
          <p:nvPr/>
        </p:nvPicPr>
        <p:blipFill>
          <a:blip r:embed="rId6" cstate="print"/>
          <a:srcRect/>
          <a:stretch>
            <a:fillRect/>
          </a:stretch>
        </p:blipFill>
        <p:spPr bwMode="auto">
          <a:xfrm>
            <a:off x="381000" y="3624263"/>
            <a:ext cx="8007581" cy="28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495300" y="466725"/>
            <a:ext cx="8153400" cy="61626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228</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229</a:t>
            </a:fld>
            <a:endParaRPr lang="en-US"/>
          </a:p>
        </p:txBody>
      </p:sp>
      <p:pic>
        <p:nvPicPr>
          <p:cNvPr id="4651010" name="Picture 2" descr="C:\Users\Bing-Lin Young\Documents\A-My Documents\PeopOrganPlac\Organization\China\WHEPS2015\Lectures\Figures\Indirect[1][SLAC15][Gaskins].png"/>
          <p:cNvPicPr>
            <a:picLocks noChangeAspect="1" noChangeArrowheads="1"/>
          </p:cNvPicPr>
          <p:nvPr/>
        </p:nvPicPr>
        <p:blipFill>
          <a:blip r:embed="rId3" cstate="print"/>
          <a:srcRect/>
          <a:stretch>
            <a:fillRect/>
          </a:stretch>
        </p:blipFill>
        <p:spPr bwMode="auto">
          <a:xfrm>
            <a:off x="228600" y="457200"/>
            <a:ext cx="8686800" cy="4928944"/>
          </a:xfrm>
          <a:prstGeom prst="rect">
            <a:avLst/>
          </a:prstGeom>
          <a:noFill/>
        </p:spPr>
      </p:pic>
      <p:sp>
        <p:nvSpPr>
          <p:cNvPr id="8" name="TextBox 7"/>
          <p:cNvSpPr txBox="1"/>
          <p:nvPr/>
        </p:nvSpPr>
        <p:spPr>
          <a:xfrm>
            <a:off x="1066800" y="1066800"/>
            <a:ext cx="7120860" cy="523220"/>
          </a:xfrm>
          <a:prstGeom prst="rect">
            <a:avLst/>
          </a:prstGeom>
          <a:noFill/>
        </p:spPr>
        <p:txBody>
          <a:bodyPr wrap="none" rtlCol="0">
            <a:spAutoFit/>
          </a:bodyPr>
          <a:lstStyle/>
          <a:p>
            <a:r>
              <a:rPr lang="en-US" sz="2800" dirty="0" smtClean="0"/>
              <a:t>Critiques of various indirect search experiments</a:t>
            </a:r>
            <a:endParaRPr lang="en-US" sz="2800" dirty="0"/>
          </a:p>
        </p:txBody>
      </p:sp>
      <p:graphicFrame>
        <p:nvGraphicFramePr>
          <p:cNvPr id="9" name="Object 8"/>
          <p:cNvGraphicFramePr>
            <a:graphicFrameLocks noChangeAspect="1"/>
          </p:cNvGraphicFramePr>
          <p:nvPr/>
        </p:nvGraphicFramePr>
        <p:xfrm>
          <a:off x="1752600" y="3916680"/>
          <a:ext cx="177800" cy="685800"/>
        </p:xfrm>
        <a:graphic>
          <a:graphicData uri="http://schemas.openxmlformats.org/presentationml/2006/ole">
            <p:oleObj spid="_x0000_s4689921" name="Equation" r:id="rId4" imgW="177480" imgH="685800" progId="Equation.DSMT4">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60437"/>
            <a:ext cx="8534400" cy="5287963"/>
          </a:xfrm>
        </p:spPr>
        <p:txBody>
          <a:bodyPr>
            <a:normAutofit fontScale="92500" lnSpcReduction="20000"/>
          </a:bodyPr>
          <a:lstStyle/>
          <a:p>
            <a:r>
              <a:rPr lang="en-US" dirty="0" smtClean="0"/>
              <a:t>All massive fermions have a left-handed part and a right-handed counterpart in order to construct the mass terms in a field theory.</a:t>
            </a:r>
          </a:p>
          <a:p>
            <a:r>
              <a:rPr lang="en-US" dirty="0" smtClean="0"/>
              <a:t>All left-handed fermions are SU(2) doublets and all right-handed fermions are SU(2) </a:t>
            </a:r>
            <a:r>
              <a:rPr lang="en-US" dirty="0" err="1" smtClean="0"/>
              <a:t>singlets</a:t>
            </a:r>
            <a:r>
              <a:rPr lang="en-US" dirty="0" smtClean="0"/>
              <a:t>.</a:t>
            </a:r>
          </a:p>
          <a:p>
            <a:r>
              <a:rPr lang="en-US" dirty="0" smtClean="0"/>
              <a:t>The electric charge is related to the SU(2) (   ) and U(1) (   ) quantum numbers by:</a:t>
            </a:r>
          </a:p>
          <a:p>
            <a:pPr>
              <a:buNone/>
            </a:pPr>
            <a:endParaRPr lang="en-US" dirty="0" smtClean="0"/>
          </a:p>
          <a:p>
            <a:pPr>
              <a:buNone/>
            </a:pPr>
            <a:endParaRPr lang="en-US" dirty="0" smtClean="0"/>
          </a:p>
          <a:p>
            <a:r>
              <a:rPr lang="en-US" dirty="0" smtClean="0"/>
              <a:t>The right-handed neutrinos have zero quantum numbers in the standard model:                 , there seems to have no reason to include (but not forbid) them in the standard model.  Therefore, neutrinos are </a:t>
            </a:r>
            <a:r>
              <a:rPr lang="en-US" dirty="0" err="1" smtClean="0"/>
              <a:t>massless</a:t>
            </a:r>
            <a:r>
              <a:rPr lang="en-US" dirty="0" smtClean="0"/>
              <a:t> in the standard model.  Massive neutrinos is an indication of the physics beyond the standard model.</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
        <p:nvSpPr>
          <p:cNvPr id="6" name="Title 5"/>
          <p:cNvSpPr>
            <a:spLocks noGrp="1"/>
          </p:cNvSpPr>
          <p:nvPr>
            <p:ph type="title"/>
          </p:nvPr>
        </p:nvSpPr>
        <p:spPr>
          <a:xfrm>
            <a:off x="457200" y="274638"/>
            <a:ext cx="8229600" cy="639762"/>
          </a:xfrm>
        </p:spPr>
        <p:txBody>
          <a:bodyPr>
            <a:normAutofit fontScale="90000"/>
          </a:bodyPr>
          <a:lstStyle/>
          <a:p>
            <a:r>
              <a:rPr lang="en-US" dirty="0" smtClean="0"/>
              <a:t>Some </a:t>
            </a:r>
            <a:r>
              <a:rPr lang="en-US" dirty="0" err="1" smtClean="0"/>
              <a:t>subtelities</a:t>
            </a:r>
            <a:r>
              <a:rPr lang="en-US" dirty="0" smtClean="0"/>
              <a:t>:</a:t>
            </a:r>
            <a:endParaRPr lang="en-US" dirty="0"/>
          </a:p>
        </p:txBody>
      </p:sp>
      <p:graphicFrame>
        <p:nvGraphicFramePr>
          <p:cNvPr id="7" name="Object 6"/>
          <p:cNvGraphicFramePr>
            <a:graphicFrameLocks noChangeAspect="1"/>
          </p:cNvGraphicFramePr>
          <p:nvPr/>
        </p:nvGraphicFramePr>
        <p:xfrm>
          <a:off x="7315200" y="2529840"/>
          <a:ext cx="304800" cy="457200"/>
        </p:xfrm>
        <a:graphic>
          <a:graphicData uri="http://schemas.openxmlformats.org/presentationml/2006/ole">
            <p:oleObj spid="_x0000_s1781762" name="Equation" r:id="rId3" imgW="152280" imgH="228600" progId="Equation.DSMT4">
              <p:embed/>
            </p:oleObj>
          </a:graphicData>
        </a:graphic>
      </p:graphicFrame>
      <p:graphicFrame>
        <p:nvGraphicFramePr>
          <p:cNvPr id="8" name="Object 7"/>
          <p:cNvGraphicFramePr>
            <a:graphicFrameLocks noChangeAspect="1"/>
          </p:cNvGraphicFramePr>
          <p:nvPr/>
        </p:nvGraphicFramePr>
        <p:xfrm>
          <a:off x="1615440" y="2880360"/>
          <a:ext cx="304800" cy="304800"/>
        </p:xfrm>
        <a:graphic>
          <a:graphicData uri="http://schemas.openxmlformats.org/presentationml/2006/ole">
            <p:oleObj spid="_x0000_s1781763" name="Equation" r:id="rId4" imgW="152280" imgH="152280" progId="Equation.DSMT4">
              <p:embed/>
            </p:oleObj>
          </a:graphicData>
        </a:graphic>
      </p:graphicFrame>
      <p:graphicFrame>
        <p:nvGraphicFramePr>
          <p:cNvPr id="9" name="Object 8"/>
          <p:cNvGraphicFramePr>
            <a:graphicFrameLocks noChangeAspect="1"/>
          </p:cNvGraphicFramePr>
          <p:nvPr/>
        </p:nvGraphicFramePr>
        <p:xfrm>
          <a:off x="2057400" y="3200400"/>
          <a:ext cx="1143000" cy="644236"/>
        </p:xfrm>
        <a:graphic>
          <a:graphicData uri="http://schemas.openxmlformats.org/presentationml/2006/ole">
            <p:oleObj spid="_x0000_s1781764" name="Equation" r:id="rId5" imgW="698400" imgH="393480" progId="Equation.DSMT4">
              <p:embed/>
            </p:oleObj>
          </a:graphicData>
        </a:graphic>
      </p:graphicFrame>
      <p:graphicFrame>
        <p:nvGraphicFramePr>
          <p:cNvPr id="10" name="Object 9"/>
          <p:cNvGraphicFramePr>
            <a:graphicFrameLocks noChangeAspect="1"/>
          </p:cNvGraphicFramePr>
          <p:nvPr/>
        </p:nvGraphicFramePr>
        <p:xfrm>
          <a:off x="5842635" y="4251960"/>
          <a:ext cx="1524000" cy="381000"/>
        </p:xfrm>
        <a:graphic>
          <a:graphicData uri="http://schemas.openxmlformats.org/presentationml/2006/ole">
            <p:oleObj spid="_x0000_s1781765" name="Equation" r:id="rId6" imgW="914400" imgH="228600" progId="Equation.DSMT4">
              <p:embed/>
            </p:oleObj>
          </a:graphicData>
        </a:graphic>
      </p:graphicFrame>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4000" dirty="0" smtClean="0"/>
              <a:t>Focus of indirect detections (ID)</a:t>
            </a:r>
            <a:endParaRPr lang="en-US" sz="4000" dirty="0"/>
          </a:p>
        </p:txBody>
      </p:sp>
      <p:sp>
        <p:nvSpPr>
          <p:cNvPr id="3" name="Content Placeholder 2"/>
          <p:cNvSpPr>
            <a:spLocks noGrp="1"/>
          </p:cNvSpPr>
          <p:nvPr>
            <p:ph idx="1"/>
          </p:nvPr>
        </p:nvSpPr>
        <p:spPr>
          <a:xfrm>
            <a:off x="381000" y="1371600"/>
            <a:ext cx="8229600" cy="4800600"/>
          </a:xfrm>
        </p:spPr>
        <p:txBody>
          <a:bodyPr>
            <a:normAutofit/>
          </a:bodyPr>
          <a:lstStyle/>
          <a:p>
            <a:r>
              <a:rPr lang="en-US" sz="2800" dirty="0" smtClean="0"/>
              <a:t>Indirect searches have to  focus on a certain channels in the annihilation final states, can be helpful in beating the backgrounds:</a:t>
            </a:r>
          </a:p>
          <a:p>
            <a:pPr lvl="1"/>
            <a:r>
              <a:rPr lang="en-US" sz="2600" dirty="0" smtClean="0"/>
              <a:t>Search for charged particles are focused on antiparticles:         ,  etc., which are much less abundant than the corresponding particles.</a:t>
            </a:r>
          </a:p>
          <a:p>
            <a:pPr lvl="1"/>
            <a:r>
              <a:rPr lang="en-US" sz="2600" dirty="0" smtClean="0"/>
              <a:t>Searches for neutral particles, photons (gamma rays, x-rays, and synchrotron radiations) and neutrinos, are focused in areas where the DM signals are maximized relative to </a:t>
            </a:r>
            <a:r>
              <a:rPr lang="en-US" sz="2600" dirty="0" err="1" smtClean="0"/>
              <a:t>astro</a:t>
            </a:r>
            <a:r>
              <a:rPr lang="en-US" sz="2600" dirty="0" smtClean="0"/>
              <a:t>-noises.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230</a:t>
            </a:fld>
            <a:endParaRPr lang="en-US"/>
          </a:p>
        </p:txBody>
      </p:sp>
      <p:graphicFrame>
        <p:nvGraphicFramePr>
          <p:cNvPr id="7" name="Object 6"/>
          <p:cNvGraphicFramePr>
            <a:graphicFrameLocks noChangeAspect="1"/>
          </p:cNvGraphicFramePr>
          <p:nvPr/>
        </p:nvGraphicFramePr>
        <p:xfrm>
          <a:off x="3206750" y="3124200"/>
          <a:ext cx="831850" cy="498475"/>
        </p:xfrm>
        <a:graphic>
          <a:graphicData uri="http://schemas.openxmlformats.org/presentationml/2006/ole">
            <p:oleObj spid="_x0000_s2251778" name="Equation" r:id="rId3" imgW="380880" imgH="228600" progId="Equation.DSMT4">
              <p:embed/>
            </p:oleObj>
          </a:graphicData>
        </a:graphic>
      </p:graphicFrame>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dirty="0" smtClean="0"/>
              <a:t>Indirect detection</a:t>
            </a:r>
            <a:endParaRPr lang="en-US" sz="4000" dirty="0"/>
          </a:p>
        </p:txBody>
      </p:sp>
      <p:sp>
        <p:nvSpPr>
          <p:cNvPr id="3" name="Content Placeholder 2"/>
          <p:cNvSpPr>
            <a:spLocks noGrp="1"/>
          </p:cNvSpPr>
          <p:nvPr>
            <p:ph idx="1"/>
          </p:nvPr>
        </p:nvSpPr>
        <p:spPr>
          <a:xfrm>
            <a:off x="457200" y="1828800"/>
            <a:ext cx="8229600" cy="4389120"/>
          </a:xfrm>
        </p:spPr>
        <p:txBody>
          <a:bodyPr/>
          <a:lstStyle/>
          <a:p>
            <a:r>
              <a:rPr lang="en-US" sz="2800" dirty="0" smtClean="0"/>
              <a:t>Excellent performance of early experiments: PEMALA, FERMI, and HESS have helped drive the study into a data driven era.  (review of earlier data: </a:t>
            </a:r>
            <a:r>
              <a:rPr lang="en-US" sz="2800" dirty="0" err="1" smtClean="0"/>
              <a:t>Cirelli</a:t>
            </a:r>
            <a:r>
              <a:rPr lang="en-US" sz="2800" dirty="0" smtClean="0"/>
              <a:t>, arXiv:1201.1454 [</a:t>
            </a:r>
            <a:r>
              <a:rPr lang="en-US" sz="2800" dirty="0" err="1" smtClean="0"/>
              <a:t>hep</a:t>
            </a:r>
            <a:r>
              <a:rPr lang="en-US" sz="2800" dirty="0" smtClean="0"/>
              <a:t>-ph].)</a:t>
            </a:r>
          </a:p>
          <a:p>
            <a:r>
              <a:rPr lang="en-US" sz="2800" dirty="0" smtClean="0"/>
              <a:t>AMS-02 has recently provided the best data for charged particles,             with unprecedented statistics and extends data of PAMELA and </a:t>
            </a:r>
            <a:r>
              <a:rPr lang="en-US" sz="2800" dirty="0" err="1" smtClean="0"/>
              <a:t>FermiLAT</a:t>
            </a:r>
            <a:r>
              <a:rPr lang="en-US" sz="2800" dirty="0" smtClean="0"/>
              <a:t> to much higher energy.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231</a:t>
            </a:fld>
            <a:endParaRPr lang="en-US"/>
          </a:p>
        </p:txBody>
      </p:sp>
      <p:graphicFrame>
        <p:nvGraphicFramePr>
          <p:cNvPr id="7" name="Object 6"/>
          <p:cNvGraphicFramePr>
            <a:graphicFrameLocks noChangeAspect="1"/>
          </p:cNvGraphicFramePr>
          <p:nvPr/>
        </p:nvGraphicFramePr>
        <p:xfrm>
          <a:off x="4584698" y="4075770"/>
          <a:ext cx="1130301" cy="496230"/>
        </p:xfrm>
        <a:graphic>
          <a:graphicData uri="http://schemas.openxmlformats.org/presentationml/2006/ole">
            <p:oleObj spid="_x0000_s4725762" name="Equation" r:id="rId3" imgW="520560" imgH="228600" progId="Equation.DSMT4">
              <p:embed/>
            </p:oleObj>
          </a:graphicData>
        </a:graphic>
      </p:graphicFrame>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IX.B.1 Charge particles </a:t>
            </a:r>
            <a:br>
              <a:rPr lang="en-US" dirty="0" smtClean="0"/>
            </a:br>
            <a:endParaRPr lang="en-US" dirty="0"/>
          </a:p>
        </p:txBody>
      </p:sp>
      <p:sp>
        <p:nvSpPr>
          <p:cNvPr id="3" name="Content Placeholder 2"/>
          <p:cNvSpPr>
            <a:spLocks noGrp="1"/>
          </p:cNvSpPr>
          <p:nvPr>
            <p:ph idx="1"/>
          </p:nvPr>
        </p:nvSpPr>
        <p:spPr>
          <a:xfrm>
            <a:off x="228600" y="1295400"/>
            <a:ext cx="8686800" cy="4876800"/>
          </a:xfrm>
        </p:spPr>
        <p:txBody>
          <a:bodyPr>
            <a:normAutofit/>
          </a:bodyPr>
          <a:lstStyle/>
          <a:p>
            <a:r>
              <a:rPr lang="en-US" sz="2800" dirty="0" smtClean="0"/>
              <a:t>Look for anomalous cosmic ray distributions in the positron fractions                  and antiproton- proton ratio        .     </a:t>
            </a:r>
          </a:p>
          <a:p>
            <a:r>
              <a:rPr lang="en-US" sz="2800" dirty="0" smtClean="0"/>
              <a:t>The major experimental collaborations are PAMELA and AMS-02, and also </a:t>
            </a:r>
            <a:r>
              <a:rPr lang="en-US" sz="2800" dirty="0" err="1" smtClean="0"/>
              <a:t>FermiLAT</a:t>
            </a:r>
            <a:r>
              <a:rPr lang="en-US" sz="2800" dirty="0" smtClean="0"/>
              <a:t>, HESS, ATIC, CREAM, BESS, etc. </a:t>
            </a:r>
          </a:p>
          <a:p>
            <a:r>
              <a:rPr lang="en-US" sz="2800" dirty="0" smtClean="0"/>
              <a:t>In the presence of WIMPs the distributions of positron fraction and antiproton-proton ratios depend on the WIMP mass, annihilation/decay channels.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232</a:t>
            </a:fld>
            <a:endParaRPr lang="en-US"/>
          </a:p>
        </p:txBody>
      </p:sp>
      <p:graphicFrame>
        <p:nvGraphicFramePr>
          <p:cNvPr id="7" name="Object 6"/>
          <p:cNvGraphicFramePr>
            <a:graphicFrameLocks noChangeAspect="1"/>
          </p:cNvGraphicFramePr>
          <p:nvPr/>
        </p:nvGraphicFramePr>
        <p:xfrm>
          <a:off x="4368800" y="1676400"/>
          <a:ext cx="1727200" cy="485775"/>
        </p:xfrm>
        <a:graphic>
          <a:graphicData uri="http://schemas.openxmlformats.org/presentationml/2006/ole">
            <p:oleObj spid="_x0000_s4759554" name="Equation" r:id="rId4" imgW="812520" imgH="228600" progId="Equation.DSMT4">
              <p:embed/>
            </p:oleObj>
          </a:graphicData>
        </a:graphic>
      </p:graphicFrame>
      <p:graphicFrame>
        <p:nvGraphicFramePr>
          <p:cNvPr id="9" name="Object 8"/>
          <p:cNvGraphicFramePr>
            <a:graphicFrameLocks noChangeAspect="1"/>
          </p:cNvGraphicFramePr>
          <p:nvPr/>
        </p:nvGraphicFramePr>
        <p:xfrm>
          <a:off x="6858000" y="318040"/>
          <a:ext cx="1663701" cy="672560"/>
        </p:xfrm>
        <a:graphic>
          <a:graphicData uri="http://schemas.openxmlformats.org/presentationml/2006/ole">
            <p:oleObj spid="_x0000_s4759556" name="Equation" r:id="rId5" imgW="596880" imgH="241200" progId="Equation.DSMT4">
              <p:embed/>
            </p:oleObj>
          </a:graphicData>
        </a:graphic>
      </p:graphicFrame>
      <p:graphicFrame>
        <p:nvGraphicFramePr>
          <p:cNvPr id="10" name="Object 9"/>
          <p:cNvGraphicFramePr>
            <a:graphicFrameLocks noChangeAspect="1"/>
          </p:cNvGraphicFramePr>
          <p:nvPr/>
        </p:nvGraphicFramePr>
        <p:xfrm>
          <a:off x="2667000" y="2209800"/>
          <a:ext cx="755650" cy="431800"/>
        </p:xfrm>
        <a:graphic>
          <a:graphicData uri="http://schemas.openxmlformats.org/presentationml/2006/ole">
            <p:oleObj spid="_x0000_s4759557" name="Equation" r:id="rId6" imgW="355320" imgH="203040" progId="Equation.DSMT4">
              <p:embed/>
            </p:oleObj>
          </a:graphicData>
        </a:graphic>
      </p:graphicFrame>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91312"/>
          </a:xfrm>
        </p:spPr>
        <p:txBody>
          <a:bodyPr>
            <a:normAutofit fontScale="90000"/>
          </a:bodyPr>
          <a:lstStyle/>
          <a:p>
            <a:r>
              <a:rPr lang="en-US" dirty="0" smtClean="0"/>
              <a:t>Acronyms</a:t>
            </a:r>
            <a:endParaRPr lang="en-US" dirty="0"/>
          </a:p>
        </p:txBody>
      </p:sp>
      <p:sp>
        <p:nvSpPr>
          <p:cNvPr id="3" name="Content Placeholder 2"/>
          <p:cNvSpPr>
            <a:spLocks noGrp="1"/>
          </p:cNvSpPr>
          <p:nvPr>
            <p:ph idx="1"/>
          </p:nvPr>
        </p:nvSpPr>
        <p:spPr>
          <a:xfrm>
            <a:off x="457200" y="914400"/>
            <a:ext cx="8229600" cy="5410200"/>
          </a:xfrm>
        </p:spPr>
        <p:txBody>
          <a:bodyPr/>
          <a:lstStyle/>
          <a:p>
            <a:r>
              <a:rPr lang="en-US" dirty="0" smtClean="0"/>
              <a:t>PAMELA: Payload for Antimatter Matter    </a:t>
            </a:r>
          </a:p>
          <a:p>
            <a:pPr>
              <a:buNone/>
            </a:pPr>
            <a:r>
              <a:rPr lang="en-US" dirty="0" smtClean="0"/>
              <a:t>                  Exploration and Light-nuclei</a:t>
            </a:r>
          </a:p>
          <a:p>
            <a:r>
              <a:rPr lang="en-US" dirty="0" smtClean="0"/>
              <a:t>AMS: Alpha Magnetic Spectrometer</a:t>
            </a:r>
          </a:p>
          <a:p>
            <a:r>
              <a:rPr lang="en-US" dirty="0" err="1" smtClean="0"/>
              <a:t>FermiLAT</a:t>
            </a:r>
            <a:r>
              <a:rPr lang="en-US" dirty="0" smtClean="0"/>
              <a:t>: Fermi Large Area Telescope</a:t>
            </a:r>
          </a:p>
          <a:p>
            <a:r>
              <a:rPr lang="en-US" dirty="0" smtClean="0"/>
              <a:t>HESS: High Energy Stereoscopic System</a:t>
            </a:r>
          </a:p>
          <a:p>
            <a:r>
              <a:rPr lang="en-US" dirty="0" smtClean="0"/>
              <a:t>ATIC: Advanced Thin Ionization Calorimeter</a:t>
            </a:r>
          </a:p>
          <a:p>
            <a:r>
              <a:rPr lang="en-US" dirty="0" smtClean="0"/>
              <a:t>CREAM: Cosmic Ray </a:t>
            </a:r>
            <a:r>
              <a:rPr lang="en-US" dirty="0" err="1" smtClean="0"/>
              <a:t>Energetics</a:t>
            </a:r>
            <a:r>
              <a:rPr lang="en-US" dirty="0" smtClean="0"/>
              <a:t> and Mass</a:t>
            </a:r>
          </a:p>
          <a:p>
            <a:r>
              <a:rPr lang="en-US" dirty="0" smtClean="0"/>
              <a:t>BESS: Balloon-Borne Experiment with                </a:t>
            </a:r>
          </a:p>
          <a:p>
            <a:pPr>
              <a:buNone/>
            </a:pPr>
            <a:r>
              <a:rPr lang="en-US" dirty="0" smtClean="0"/>
              <a:t>              Superconducting Calorimeter</a:t>
            </a:r>
          </a:p>
          <a:p>
            <a:r>
              <a:rPr lang="en-US" dirty="0" smtClean="0"/>
              <a:t>GLAST: Gamma-Ray Large Area Space Telescope</a:t>
            </a:r>
          </a:p>
          <a:p>
            <a:pPr>
              <a:buNone/>
            </a:pPr>
            <a:r>
              <a:rPr lang="en-US" dirty="0" smtClean="0"/>
              <a:t>                (Former </a:t>
            </a:r>
            <a:r>
              <a:rPr lang="en-US" dirty="0" err="1" smtClean="0"/>
              <a:t>FermiLAT</a:t>
            </a:r>
            <a:r>
              <a:rPr lang="en-US" dirty="0" smtClean="0"/>
              <a: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233</a:t>
            </a:fld>
            <a:endParaRPr lang="en-US"/>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ctr"/>
            <a:r>
              <a:rPr lang="en-US" sz="3600" dirty="0" smtClean="0"/>
              <a:t>Illustration: Charged particle distributions with/without WIMPs</a:t>
            </a:r>
            <a:endParaRPr lang="en-US" sz="3600" dirty="0"/>
          </a:p>
        </p:txBody>
      </p:sp>
      <p:sp>
        <p:nvSpPr>
          <p:cNvPr id="3" name="Content Placeholder 2"/>
          <p:cNvSpPr>
            <a:spLocks noGrp="1"/>
          </p:cNvSpPr>
          <p:nvPr>
            <p:ph idx="1"/>
          </p:nvPr>
        </p:nvSpPr>
        <p:spPr>
          <a:xfrm>
            <a:off x="457200" y="1554480"/>
            <a:ext cx="8229600" cy="4389120"/>
          </a:xfrm>
        </p:spPr>
        <p:txBody>
          <a:bodyPr/>
          <a:lstStyle/>
          <a:p>
            <a:r>
              <a:rPr lang="en-US" dirty="0" smtClean="0"/>
              <a:t>According to simulation, the distributions of positron and anti-proton ratios in the presence and absence of WIMPs took the forms: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234</a:t>
            </a:fld>
            <a:endParaRPr lang="en-US"/>
          </a:p>
        </p:txBody>
      </p:sp>
      <p:pic>
        <p:nvPicPr>
          <p:cNvPr id="4760578" name="Picture 2" descr="C:\Users\Bing-Lin Young\Documents\A-My Documents\Research\Cosmology\DarkMatter\[0]MyNotes\[0]Notes&amp;Talk[Draft]\Fig[Draft]\[Ting]CosmicExcess.png"/>
          <p:cNvPicPr>
            <a:picLocks noChangeAspect="1" noChangeArrowheads="1"/>
          </p:cNvPicPr>
          <p:nvPr/>
        </p:nvPicPr>
        <p:blipFill>
          <a:blip r:embed="rId2" cstate="print"/>
          <a:srcRect/>
          <a:stretch>
            <a:fillRect/>
          </a:stretch>
        </p:blipFill>
        <p:spPr bwMode="auto">
          <a:xfrm>
            <a:off x="102704" y="3048000"/>
            <a:ext cx="8736496" cy="2743200"/>
          </a:xfrm>
          <a:prstGeom prst="rect">
            <a:avLst/>
          </a:prstGeom>
          <a:noFill/>
        </p:spPr>
      </p:pic>
      <p:sp>
        <p:nvSpPr>
          <p:cNvPr id="9" name="TextBox 8"/>
          <p:cNvSpPr txBox="1"/>
          <p:nvPr/>
        </p:nvSpPr>
        <p:spPr>
          <a:xfrm>
            <a:off x="708324" y="5867400"/>
            <a:ext cx="8130876" cy="400110"/>
          </a:xfrm>
          <a:prstGeom prst="rect">
            <a:avLst/>
          </a:prstGeom>
          <a:noFill/>
        </p:spPr>
        <p:txBody>
          <a:bodyPr wrap="square" rtlCol="0">
            <a:spAutoFit/>
          </a:bodyPr>
          <a:lstStyle/>
          <a:p>
            <a:r>
              <a:rPr lang="en-US" sz="2000" dirty="0" smtClean="0"/>
              <a:t>Figures from Sam Ting’s talk at the AMS day @ CERN, April 2015.</a:t>
            </a:r>
            <a:endParaRPr lang="en-US" sz="2000"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For contrast</a:t>
            </a:r>
            <a:br>
              <a:rPr lang="en-US" dirty="0" smtClean="0"/>
            </a:br>
            <a:r>
              <a:rPr lang="en-US" sz="4400" dirty="0" smtClean="0">
                <a:solidFill>
                  <a:srgbClr val="00B0F0"/>
                </a:solidFill>
              </a:rPr>
              <a:t>Prior to AMS-02 precision data</a:t>
            </a:r>
            <a:endParaRPr lang="en-US" sz="4400" dirty="0">
              <a:solidFill>
                <a:srgbClr val="00B0F0"/>
              </a:solidFill>
            </a:endParaRPr>
          </a:p>
        </p:txBody>
      </p:sp>
      <p:sp>
        <p:nvSpPr>
          <p:cNvPr id="3" name="Content Placeholder 2"/>
          <p:cNvSpPr>
            <a:spLocks noGrp="1"/>
          </p:cNvSpPr>
          <p:nvPr>
            <p:ph idx="1"/>
          </p:nvPr>
        </p:nvSpPr>
        <p:spPr>
          <a:xfrm>
            <a:off x="228600" y="1600200"/>
            <a:ext cx="8686800" cy="4389120"/>
          </a:xfrm>
        </p:spPr>
        <p:txBody>
          <a:bodyPr/>
          <a:lstStyle/>
          <a:p>
            <a:r>
              <a:rPr lang="en-US" dirty="0" smtClean="0"/>
              <a:t>PAMELA: a steep increase in the positron fraction in                    in                    in the 10 to 100 </a:t>
            </a:r>
            <a:r>
              <a:rPr lang="en-US" dirty="0" err="1" smtClean="0"/>
              <a:t>GeV</a:t>
            </a:r>
            <a:r>
              <a:rPr lang="en-US" dirty="0" smtClean="0"/>
              <a:t> region,  agreeing with earlier results from HEAT and AMS-01.</a:t>
            </a:r>
          </a:p>
          <a:p>
            <a:r>
              <a:rPr lang="en-US" dirty="0" smtClean="0"/>
              <a:t>Fermi has confirm the PAMELA findings and extend the positron enhancement energy range to 200 </a:t>
            </a:r>
            <a:r>
              <a:rPr lang="en-US" dirty="0" err="1" smtClean="0"/>
              <a:t>GeV</a:t>
            </a:r>
            <a:r>
              <a:rPr lang="en-US" dirty="0" smtClean="0"/>
              <a:t>.</a:t>
            </a:r>
          </a:p>
          <a:p>
            <a:r>
              <a:rPr lang="en-US" dirty="0" smtClean="0"/>
              <a:t>PAMELA and Fermi do not show any enhancement in the anti-proton data.</a:t>
            </a:r>
          </a:p>
          <a:p>
            <a:r>
              <a:rPr lang="en-US" dirty="0" smtClean="0"/>
              <a:t>Balloon experiments ATIC-2 and PPB-BETS reported a peak in              in the 500 to 800 </a:t>
            </a:r>
            <a:r>
              <a:rPr lang="en-US" dirty="0" err="1" smtClean="0"/>
              <a:t>GeV</a:t>
            </a:r>
            <a:r>
              <a:rPr lang="en-US" dirty="0" smtClean="0"/>
              <a:t> ranges.  Fermi confirmed an enhancement but not a peak.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235</a:t>
            </a:fld>
            <a:endParaRPr lang="en-US"/>
          </a:p>
        </p:txBody>
      </p:sp>
      <p:graphicFrame>
        <p:nvGraphicFramePr>
          <p:cNvPr id="7" name="Object 6"/>
          <p:cNvGraphicFramePr>
            <a:graphicFrameLocks noChangeAspect="1"/>
          </p:cNvGraphicFramePr>
          <p:nvPr/>
        </p:nvGraphicFramePr>
        <p:xfrm>
          <a:off x="1016000" y="2028825"/>
          <a:ext cx="1727200" cy="485775"/>
        </p:xfrm>
        <a:graphic>
          <a:graphicData uri="http://schemas.openxmlformats.org/presentationml/2006/ole">
            <p:oleObj spid="_x0000_s2252802" name="Equation" r:id="rId3" imgW="812520" imgH="228600" progId="Equation.DSMT4">
              <p:embed/>
            </p:oleObj>
          </a:graphicData>
        </a:graphic>
      </p:graphicFrame>
      <p:graphicFrame>
        <p:nvGraphicFramePr>
          <p:cNvPr id="8" name="Object 7"/>
          <p:cNvGraphicFramePr>
            <a:graphicFrameLocks noChangeAspect="1"/>
          </p:cNvGraphicFramePr>
          <p:nvPr/>
        </p:nvGraphicFramePr>
        <p:xfrm>
          <a:off x="1981200" y="4922520"/>
          <a:ext cx="1200150" cy="533400"/>
        </p:xfrm>
        <a:graphic>
          <a:graphicData uri="http://schemas.openxmlformats.org/presentationml/2006/ole">
            <p:oleObj spid="_x0000_s2252803" name="Equation" r:id="rId4" imgW="457200" imgH="203040" progId="Equation.DSMT4">
              <p:embed/>
            </p:oleObj>
          </a:graphicData>
        </a:graphic>
      </p:graphicFrame>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533400"/>
          </a:xfrm>
        </p:spPr>
        <p:txBody>
          <a:bodyPr>
            <a:noAutofit/>
          </a:bodyPr>
          <a:lstStyle/>
          <a:p>
            <a:r>
              <a:rPr lang="en-US" sz="3200" b="1" dirty="0" smtClean="0"/>
              <a:t>Earlier results fitted with a massive particle </a:t>
            </a:r>
            <a:endParaRPr lang="en-US" sz="3200" b="1" dirty="0"/>
          </a:p>
        </p:txBody>
      </p:sp>
      <p:pic>
        <p:nvPicPr>
          <p:cNvPr id="2843650" name="Picture 2" descr="C:\Users\Bing-Lin Young\Documents\A-My Documents\Research\Cosmology\DarkMatter\MyNotes\Notes&amp;Talk[Draft]\Fig[Draft]\ChargeParticle[3].jpg"/>
          <p:cNvPicPr>
            <a:picLocks noGrp="1" noChangeAspect="1" noChangeArrowheads="1"/>
          </p:cNvPicPr>
          <p:nvPr>
            <p:ph idx="1"/>
          </p:nvPr>
        </p:nvPicPr>
        <p:blipFill>
          <a:blip r:embed="rId3" cstate="print"/>
          <a:stretch>
            <a:fillRect/>
          </a:stretch>
        </p:blipFill>
        <p:spPr bwMode="auto">
          <a:xfrm>
            <a:off x="457200" y="3691739"/>
            <a:ext cx="8229600" cy="2632861"/>
          </a:xfrm>
          <a:prstGeom prst="rect">
            <a:avLst/>
          </a:prstGeom>
          <a:noFill/>
        </p:spPr>
      </p:pic>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8382000" y="6407944"/>
            <a:ext cx="631032" cy="450056"/>
          </a:xfrm>
        </p:spPr>
        <p:txBody>
          <a:bodyPr/>
          <a:lstStyle/>
          <a:p>
            <a:fld id="{B6F15528-21DE-4FAA-801E-634DDDAF4B2B}" type="slidenum">
              <a:rPr lang="en-US" smtClean="0"/>
              <a:pPr/>
              <a:t>236</a:t>
            </a:fld>
            <a:endParaRPr lang="en-US"/>
          </a:p>
        </p:txBody>
      </p:sp>
      <p:sp>
        <p:nvSpPr>
          <p:cNvPr id="8" name="TextBox 7"/>
          <p:cNvSpPr txBox="1"/>
          <p:nvPr/>
        </p:nvSpPr>
        <p:spPr>
          <a:xfrm>
            <a:off x="304800" y="903744"/>
            <a:ext cx="7924800" cy="2677656"/>
          </a:xfrm>
          <a:prstGeom prst="rect">
            <a:avLst/>
          </a:prstGeom>
          <a:noFill/>
        </p:spPr>
        <p:txBody>
          <a:bodyPr wrap="square" rtlCol="0">
            <a:spAutoFit/>
          </a:bodyPr>
          <a:lstStyle/>
          <a:p>
            <a:pPr>
              <a:buFont typeface="Wingdings" pitchFamily="2" charset="2"/>
              <a:buChar char="q"/>
            </a:pPr>
            <a:r>
              <a:rPr lang="en-US" sz="2800" dirty="0" smtClean="0"/>
              <a:t>Mass: </a:t>
            </a:r>
            <a:r>
              <a:rPr lang="en-US" sz="2800" dirty="0" err="1" smtClean="0"/>
              <a:t>TeV</a:t>
            </a:r>
            <a:r>
              <a:rPr lang="en-US" sz="2800" dirty="0" smtClean="0"/>
              <a:t> order</a:t>
            </a:r>
          </a:p>
          <a:p>
            <a:pPr>
              <a:buFont typeface="Wingdings" pitchFamily="2" charset="2"/>
              <a:buChar char="q"/>
            </a:pPr>
            <a:r>
              <a:rPr lang="en-US" sz="2800" dirty="0" smtClean="0"/>
              <a:t>Interaction cross section:  several orders higher    </a:t>
            </a:r>
          </a:p>
          <a:p>
            <a:r>
              <a:rPr lang="en-US" sz="2800" dirty="0" smtClean="0"/>
              <a:t>   than expected. </a:t>
            </a:r>
          </a:p>
          <a:p>
            <a:pPr>
              <a:buFont typeface="Wingdings" pitchFamily="2" charset="2"/>
              <a:buChar char="q"/>
            </a:pPr>
            <a:r>
              <a:rPr lang="en-US" sz="2800" dirty="0" smtClean="0"/>
              <a:t>Bench mark cross section:</a:t>
            </a:r>
          </a:p>
          <a:p>
            <a:pPr>
              <a:buFont typeface="Wingdings" pitchFamily="2" charset="2"/>
              <a:buChar char="q"/>
            </a:pPr>
            <a:r>
              <a:rPr lang="en-US" sz="2800" dirty="0" err="1" smtClean="0"/>
              <a:t>Leptophilic</a:t>
            </a:r>
            <a:r>
              <a:rPr lang="en-US" sz="2800" dirty="0" smtClean="0"/>
              <a:t>:  couple to leptons</a:t>
            </a:r>
          </a:p>
          <a:p>
            <a:r>
              <a:rPr lang="en-US" sz="2800" dirty="0" smtClean="0"/>
              <a:t>   </a:t>
            </a:r>
            <a:r>
              <a:rPr lang="en-US" sz="2800" dirty="0" err="1" smtClean="0"/>
              <a:t>Baryophobic</a:t>
            </a:r>
            <a:r>
              <a:rPr lang="en-US" sz="2800" dirty="0" smtClean="0"/>
              <a:t>:  not couple to baryons</a:t>
            </a:r>
            <a:endParaRPr lang="en-US" sz="2800" dirty="0"/>
          </a:p>
        </p:txBody>
      </p:sp>
      <p:graphicFrame>
        <p:nvGraphicFramePr>
          <p:cNvPr id="9" name="Object 8"/>
          <p:cNvGraphicFramePr>
            <a:graphicFrameLocks noChangeAspect="1"/>
          </p:cNvGraphicFramePr>
          <p:nvPr/>
        </p:nvGraphicFramePr>
        <p:xfrm>
          <a:off x="4523510" y="2057400"/>
          <a:ext cx="2715490" cy="914400"/>
        </p:xfrm>
        <a:graphic>
          <a:graphicData uri="http://schemas.openxmlformats.org/presentationml/2006/ole">
            <p:oleObj spid="_x0000_s2905090" name="Equation" r:id="rId4" imgW="1244520" imgH="419040" progId="Equation.DSMT4">
              <p:embed/>
            </p:oleObj>
          </a:graphicData>
        </a:graphic>
      </p:graphicFrame>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762000"/>
          </a:xfrm>
        </p:spPr>
        <p:txBody>
          <a:bodyPr>
            <a:normAutofit/>
          </a:bodyPr>
          <a:lstStyle/>
          <a:p>
            <a:pPr algn="ctr"/>
            <a:r>
              <a:rPr lang="en-US" sz="4000" dirty="0" smtClean="0"/>
              <a:t>Explanation of the earlier data</a:t>
            </a:r>
            <a:endParaRPr lang="en-US" sz="4000" dirty="0"/>
          </a:p>
        </p:txBody>
      </p:sp>
      <p:sp>
        <p:nvSpPr>
          <p:cNvPr id="3" name="Content Placeholder 2"/>
          <p:cNvSpPr>
            <a:spLocks noGrp="1"/>
          </p:cNvSpPr>
          <p:nvPr>
            <p:ph idx="1"/>
          </p:nvPr>
        </p:nvSpPr>
        <p:spPr>
          <a:xfrm>
            <a:off x="381000" y="990600"/>
            <a:ext cx="8229600" cy="5334000"/>
          </a:xfrm>
        </p:spPr>
        <p:txBody>
          <a:bodyPr>
            <a:normAutofit lnSpcReduction="10000"/>
          </a:bodyPr>
          <a:lstStyle/>
          <a:p>
            <a:r>
              <a:rPr lang="en-US" dirty="0" smtClean="0"/>
              <a:t>An astrophysical explanation of the excess positrons can not be excluded.  But a dark matter explanation should be attempted.</a:t>
            </a:r>
          </a:p>
          <a:p>
            <a:r>
              <a:rPr lang="en-US" dirty="0" smtClean="0"/>
              <a:t>For a dark matter explanation, the dark matter particle has to have a mass of the </a:t>
            </a:r>
            <a:r>
              <a:rPr lang="en-US" dirty="0" err="1" smtClean="0"/>
              <a:t>TeV</a:t>
            </a:r>
            <a:r>
              <a:rPr lang="en-US" dirty="0" smtClean="0"/>
              <a:t> order in order to fit the positron energy spectrum.</a:t>
            </a:r>
          </a:p>
          <a:p>
            <a:r>
              <a:rPr lang="en-US" dirty="0" smtClean="0"/>
              <a:t>The dark matter has to be </a:t>
            </a:r>
            <a:r>
              <a:rPr lang="en-US" dirty="0" err="1" smtClean="0"/>
              <a:t>leptophilic</a:t>
            </a:r>
            <a:r>
              <a:rPr lang="en-US" dirty="0" smtClean="0"/>
              <a:t> or </a:t>
            </a:r>
            <a:r>
              <a:rPr lang="en-US" dirty="0" err="1" smtClean="0"/>
              <a:t>baryophobic</a:t>
            </a:r>
            <a:r>
              <a:rPr lang="en-US" dirty="0" smtClean="0"/>
              <a:t>, so that the annihilation exclusively into leptons, not quarks.</a:t>
            </a:r>
          </a:p>
          <a:p>
            <a:r>
              <a:rPr lang="en-US" dirty="0" smtClean="0"/>
              <a:t>To explain the rapid rise in energy in the positron spectrum, the annihilation cross section has to be several orders of magnitude larger than required for a thermal relic. This is in significant tension with results of direct searches and with theory.</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237</a:t>
            </a:fld>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04088"/>
          </a:xfrm>
        </p:spPr>
        <p:txBody>
          <a:bodyPr>
            <a:normAutofit/>
          </a:bodyPr>
          <a:lstStyle/>
          <a:p>
            <a:r>
              <a:rPr lang="en-US" sz="4000" dirty="0" smtClean="0"/>
              <a:t>Most recent data from AMS-02</a:t>
            </a:r>
            <a:endParaRPr lang="en-US" sz="4000" dirty="0"/>
          </a:p>
        </p:txBody>
      </p:sp>
      <p:sp>
        <p:nvSpPr>
          <p:cNvPr id="3" name="Content Placeholder 2"/>
          <p:cNvSpPr>
            <a:spLocks noGrp="1"/>
          </p:cNvSpPr>
          <p:nvPr>
            <p:ph idx="1"/>
          </p:nvPr>
        </p:nvSpPr>
        <p:spPr>
          <a:xfrm>
            <a:off x="457200" y="1066800"/>
            <a:ext cx="8229600" cy="5257800"/>
          </a:xfrm>
        </p:spPr>
        <p:txBody>
          <a:bodyPr>
            <a:normAutofit/>
          </a:bodyPr>
          <a:lstStyle/>
          <a:p>
            <a:r>
              <a:rPr lang="en-US" dirty="0" smtClean="0"/>
              <a:t>AMS (Alpha Magnetic Spectrometer) is a unique experiment, detector housed in the International space station, 15 years in the making, proposed in 1996 and launched in May 16, 2011.</a:t>
            </a:r>
          </a:p>
          <a:p>
            <a:r>
              <a:rPr lang="en-US" dirty="0" smtClean="0"/>
              <a:t>It has accumulated close to 68 billion cosmic ray events. On NASA-AMS webpage it keeps the cosmic ray counting: </a:t>
            </a:r>
            <a:r>
              <a:rPr lang="en-US" dirty="0" smtClean="0">
                <a:hlinkClick r:id="rId2"/>
              </a:rPr>
              <a:t>AMS-NASA</a:t>
            </a:r>
            <a:r>
              <a:rPr lang="en-US" dirty="0" smtClean="0"/>
              <a:t> (ams.nasa.gov).</a:t>
            </a:r>
          </a:p>
          <a:p>
            <a:r>
              <a:rPr lang="en-US" dirty="0" smtClean="0"/>
              <a:t>AMS-02 published their positron spectrum in PRL (PRL </a:t>
            </a:r>
            <a:r>
              <a:rPr lang="en-US" b="1" dirty="0" smtClean="0"/>
              <a:t>110 </a:t>
            </a:r>
            <a:r>
              <a:rPr lang="en-US" dirty="0" smtClean="0"/>
              <a:t>(2013) 141102, April 3, 2013).</a:t>
            </a:r>
          </a:p>
          <a:p>
            <a:r>
              <a:rPr lang="en-US" dirty="0" smtClean="0"/>
              <a:t>See the more accessible related PRL highlight article </a:t>
            </a:r>
            <a:r>
              <a:rPr lang="en-US" dirty="0" smtClean="0">
                <a:hlinkClick r:id="rId3"/>
              </a:rPr>
              <a:t>Viewpoint article   </a:t>
            </a:r>
            <a:endParaRPr lang="en-US" dirty="0" smtClean="0"/>
          </a:p>
          <a:p>
            <a:r>
              <a:rPr lang="en-US" dirty="0" smtClean="0"/>
              <a:t>Figures below taken from Sam Ting AMS day talk.</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238</a:t>
            </a:fld>
            <a:endParaRPr lang="en-US"/>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noAutofit/>
          </a:bodyPr>
          <a:lstStyle/>
          <a:p>
            <a:pPr algn="ctr"/>
            <a:r>
              <a:rPr lang="en-US" sz="3600" dirty="0" smtClean="0"/>
              <a:t>Alpha Magnetic Spectrometer (AMS)</a:t>
            </a:r>
            <a:br>
              <a:rPr lang="en-US" sz="3600" dirty="0" smtClean="0"/>
            </a:br>
            <a:r>
              <a:rPr lang="en-US" sz="3600" dirty="0" smtClean="0"/>
              <a:t>in the </a:t>
            </a:r>
            <a:br>
              <a:rPr lang="en-US" sz="3600" dirty="0" smtClean="0"/>
            </a:br>
            <a:r>
              <a:rPr lang="en-US" sz="3600" dirty="0" smtClean="0"/>
              <a:t>International Space Station (ISS)</a:t>
            </a:r>
            <a:endParaRPr lang="en-US" sz="36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239</a:t>
            </a:fld>
            <a:endParaRPr lang="en-US"/>
          </a:p>
        </p:txBody>
      </p:sp>
      <p:pic>
        <p:nvPicPr>
          <p:cNvPr id="4891650" name="Picture 2"/>
          <p:cNvPicPr>
            <a:picLocks noChangeAspect="1" noChangeArrowheads="1"/>
          </p:cNvPicPr>
          <p:nvPr/>
        </p:nvPicPr>
        <p:blipFill>
          <a:blip r:embed="rId2" cstate="print"/>
          <a:srcRect/>
          <a:stretch>
            <a:fillRect/>
          </a:stretch>
        </p:blipFill>
        <p:spPr bwMode="auto">
          <a:xfrm>
            <a:off x="73025" y="1943100"/>
            <a:ext cx="8997950" cy="4457700"/>
          </a:xfrm>
          <a:prstGeom prst="rect">
            <a:avLst/>
          </a:prstGeom>
          <a:noFill/>
          <a:ln w="9525">
            <a:noFill/>
            <a:miter lim="800000"/>
            <a:headEnd/>
            <a:tailEnd/>
          </a:ln>
        </p:spPr>
      </p:pic>
      <p:pic>
        <p:nvPicPr>
          <p:cNvPr id="4891651" name="Picture 3"/>
          <p:cNvPicPr>
            <a:picLocks noChangeAspect="1" noChangeArrowheads="1"/>
          </p:cNvPicPr>
          <p:nvPr/>
        </p:nvPicPr>
        <p:blipFill>
          <a:blip r:embed="rId3" cstate="print"/>
          <a:srcRect/>
          <a:stretch>
            <a:fillRect/>
          </a:stretch>
        </p:blipFill>
        <p:spPr bwMode="auto">
          <a:xfrm>
            <a:off x="4095750" y="5943600"/>
            <a:ext cx="474345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143000"/>
          </a:xfrm>
        </p:spPr>
        <p:txBody>
          <a:bodyPr>
            <a:normAutofit/>
          </a:bodyPr>
          <a:lstStyle/>
          <a:p>
            <a:r>
              <a:rPr lang="en-US" sz="3200" dirty="0" smtClean="0"/>
              <a:t>Mass problem:  </a:t>
            </a:r>
            <a:r>
              <a:rPr lang="en-US" sz="3200" dirty="0" err="1" smtClean="0"/>
              <a:t>Fermion</a:t>
            </a:r>
            <a:r>
              <a:rPr lang="en-US" sz="3200" dirty="0" smtClean="0"/>
              <a:t> mass hierarchy and neutrinos masses </a:t>
            </a:r>
            <a:endParaRPr lang="en-US" sz="32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sp>
        <p:nvSpPr>
          <p:cNvPr id="2" name="Content Placeholder 1"/>
          <p:cNvSpPr>
            <a:spLocks noGrp="1"/>
          </p:cNvSpPr>
          <p:nvPr>
            <p:ph sz="quarter" idx="1"/>
          </p:nvPr>
        </p:nvSpPr>
        <p:spPr>
          <a:xfrm>
            <a:off x="304800" y="1371600"/>
            <a:ext cx="8382000" cy="5181600"/>
          </a:xfrm>
        </p:spPr>
        <p:txBody>
          <a:bodyPr>
            <a:normAutofit/>
          </a:bodyPr>
          <a:lstStyle/>
          <a:p>
            <a:r>
              <a:rPr lang="en-US" sz="2800" dirty="0" err="1" smtClean="0"/>
              <a:t>Fermion</a:t>
            </a:r>
            <a:r>
              <a:rPr lang="en-US" sz="2800" dirty="0" smtClean="0"/>
              <a:t> mass hierarchy 12 orders of magnitude</a:t>
            </a:r>
          </a:p>
          <a:p>
            <a:pPr>
              <a:buNone/>
            </a:pPr>
            <a:r>
              <a:rPr lang="en-US" sz="2800" dirty="0" smtClean="0"/>
              <a:t>   </a:t>
            </a:r>
          </a:p>
          <a:p>
            <a:r>
              <a:rPr lang="en-US" sz="2800" dirty="0" smtClean="0"/>
              <a:t>From neutrino oscillation experiments</a:t>
            </a:r>
          </a:p>
          <a:p>
            <a:endParaRPr lang="en-US" sz="2800" dirty="0" smtClean="0"/>
          </a:p>
          <a:p>
            <a:endParaRPr lang="en-US" sz="2800" dirty="0" smtClean="0"/>
          </a:p>
          <a:p>
            <a:r>
              <a:rPr lang="en-US" sz="2800" dirty="0" smtClean="0"/>
              <a:t>At least 2 of the 3 neutrinos have to be massive and the heaviest one is 0.05 </a:t>
            </a:r>
            <a:r>
              <a:rPr lang="en-US" sz="2800" dirty="0" err="1" smtClean="0"/>
              <a:t>eV</a:t>
            </a:r>
            <a:r>
              <a:rPr lang="en-US" sz="2800" dirty="0" smtClean="0"/>
              <a:t> or greater. </a:t>
            </a:r>
          </a:p>
          <a:p>
            <a:r>
              <a:rPr lang="en-US" sz="2800" dirty="0" smtClean="0"/>
              <a:t>From the March 2013 Planck limit, one mass is less than 0.09 </a:t>
            </a:r>
            <a:r>
              <a:rPr lang="en-US" sz="2800" dirty="0" err="1" smtClean="0"/>
              <a:t>eV</a:t>
            </a:r>
            <a:r>
              <a:rPr lang="en-US" sz="2800" dirty="0" smtClean="0"/>
              <a:t> the other two are less than 0.07 </a:t>
            </a:r>
            <a:r>
              <a:rPr lang="en-US" sz="2800" dirty="0" err="1" smtClean="0"/>
              <a:t>eV</a:t>
            </a:r>
            <a:r>
              <a:rPr lang="en-US" sz="2800" dirty="0" smtClean="0"/>
              <a:t> in the normal hierarchy.</a:t>
            </a:r>
          </a:p>
          <a:p>
            <a:pPr>
              <a:buNone/>
            </a:pPr>
            <a:endParaRPr lang="en-US" sz="2800" dirty="0" smtClean="0"/>
          </a:p>
          <a:p>
            <a:endParaRPr lang="en-US" sz="2800" dirty="0"/>
          </a:p>
        </p:txBody>
      </p:sp>
      <p:graphicFrame>
        <p:nvGraphicFramePr>
          <p:cNvPr id="7" name="Object 6"/>
          <p:cNvGraphicFramePr>
            <a:graphicFrameLocks noChangeAspect="1"/>
          </p:cNvGraphicFramePr>
          <p:nvPr/>
        </p:nvGraphicFramePr>
        <p:xfrm>
          <a:off x="658813" y="2838450"/>
          <a:ext cx="7169150" cy="1047750"/>
        </p:xfrm>
        <a:graphic>
          <a:graphicData uri="http://schemas.openxmlformats.org/presentationml/2006/ole">
            <p:oleObj spid="_x0000_s2421762" name="Equation" r:id="rId3" imgW="3301920" imgH="482400" progId="Equation.DSMT4">
              <p:embed/>
            </p:oleObj>
          </a:graphicData>
        </a:graphic>
      </p:graphicFrame>
      <p:graphicFrame>
        <p:nvGraphicFramePr>
          <p:cNvPr id="8" name="Object 7"/>
          <p:cNvGraphicFramePr>
            <a:graphicFrameLocks noChangeAspect="1"/>
          </p:cNvGraphicFramePr>
          <p:nvPr/>
        </p:nvGraphicFramePr>
        <p:xfrm>
          <a:off x="762000" y="1823720"/>
          <a:ext cx="4038600" cy="538480"/>
        </p:xfrm>
        <a:graphic>
          <a:graphicData uri="http://schemas.openxmlformats.org/presentationml/2006/ole">
            <p:oleObj spid="_x0000_s2421763" name="Equation" r:id="rId4" imgW="1536480" imgH="228600" progId="Equation.DSMT4">
              <p:embed/>
            </p:oleObj>
          </a:graphicData>
        </a:graphic>
      </p:graphicFrame>
      <p:graphicFrame>
        <p:nvGraphicFramePr>
          <p:cNvPr id="10" name="Object 9"/>
          <p:cNvGraphicFramePr>
            <a:graphicFrameLocks noChangeAspect="1"/>
          </p:cNvGraphicFramePr>
          <p:nvPr/>
        </p:nvGraphicFramePr>
        <p:xfrm>
          <a:off x="3263900" y="1917700"/>
          <a:ext cx="914400" cy="179388"/>
        </p:xfrm>
        <a:graphic>
          <a:graphicData uri="http://schemas.openxmlformats.org/presentationml/2006/ole">
            <p:oleObj spid="_x0000_s2421765" name="Equation" r:id="rId5" imgW="914400" imgH="179640" progId="Equation.DSMT4">
              <p:embed/>
            </p:oleObj>
          </a:graphicData>
        </a:graphic>
      </p:graphicFrame>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240</a:t>
            </a:fld>
            <a:endParaRPr lang="en-US"/>
          </a:p>
        </p:txBody>
      </p:sp>
      <p:pic>
        <p:nvPicPr>
          <p:cNvPr id="4764674" name="Picture 2" descr="C:\Users\Bing-Lin Young\Documents\A-My Documents\Research\Cosmology\DarkMatter\[0]MyNotes\[0]Notes&amp;Talk[Draft]\Fig[Draft]\[Ting]AMSDay[AMS02]d.png"/>
          <p:cNvPicPr>
            <a:picLocks noChangeAspect="1" noChangeArrowheads="1"/>
          </p:cNvPicPr>
          <p:nvPr/>
        </p:nvPicPr>
        <p:blipFill>
          <a:blip r:embed="rId2" cstate="print"/>
          <a:srcRect/>
          <a:stretch>
            <a:fillRect/>
          </a:stretch>
        </p:blipFill>
        <p:spPr bwMode="auto">
          <a:xfrm>
            <a:off x="228601" y="3016430"/>
            <a:ext cx="8381999" cy="3536770"/>
          </a:xfrm>
          <a:prstGeom prst="rect">
            <a:avLst/>
          </a:prstGeom>
          <a:noFill/>
        </p:spPr>
      </p:pic>
      <p:pic>
        <p:nvPicPr>
          <p:cNvPr id="4764675" name="Picture 3" descr="C:\Users\Bing-Lin Young\Documents\A-My Documents\Research\Cosmology\DarkMatter\[0]MyNotes\[0]Notes&amp;Talk[Draft]\Fig[Draft]\PAMELA[2].png"/>
          <p:cNvPicPr>
            <a:picLocks noChangeAspect="1" noChangeArrowheads="1"/>
          </p:cNvPicPr>
          <p:nvPr/>
        </p:nvPicPr>
        <p:blipFill>
          <a:blip r:embed="rId3" cstate="print"/>
          <a:srcRect/>
          <a:stretch>
            <a:fillRect/>
          </a:stretch>
        </p:blipFill>
        <p:spPr bwMode="auto">
          <a:xfrm>
            <a:off x="249477" y="76200"/>
            <a:ext cx="8589723" cy="2971800"/>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762000"/>
          </a:xfrm>
        </p:spPr>
        <p:txBody>
          <a:bodyPr>
            <a:noAutofit/>
          </a:bodyPr>
          <a:lstStyle/>
          <a:p>
            <a:r>
              <a:rPr lang="en-US" sz="3600" dirty="0" smtClean="0"/>
              <a:t>How to understand the  positron results</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241</a:t>
            </a:fld>
            <a:endParaRPr lang="en-US"/>
          </a:p>
        </p:txBody>
      </p:sp>
      <p:pic>
        <p:nvPicPr>
          <p:cNvPr id="2879490" name="Picture 2" descr="C:\Users\Bing-Lin Young\Documents\A-My Documents\Research\Cosmology\DarkMatter\MyNotes\Notes&amp;Talk[Draft]\Fig[Draft]\PositronAll.jpg"/>
          <p:cNvPicPr>
            <a:picLocks noGrp="1" noChangeAspect="1" noChangeArrowheads="1"/>
          </p:cNvPicPr>
          <p:nvPr>
            <p:ph idx="1"/>
          </p:nvPr>
        </p:nvPicPr>
        <p:blipFill>
          <a:blip r:embed="rId2" cstate="print"/>
          <a:srcRect/>
          <a:stretch>
            <a:fillRect/>
          </a:stretch>
        </p:blipFill>
        <p:spPr bwMode="auto">
          <a:xfrm>
            <a:off x="0" y="1905000"/>
            <a:ext cx="4433774" cy="3657600"/>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4495800" y="1905000"/>
            <a:ext cx="4419600" cy="3108452"/>
          </a:xfrm>
          <a:prstGeom prst="rect">
            <a:avLst/>
          </a:prstGeom>
          <a:noFill/>
          <a:ln w="9525">
            <a:noFill/>
            <a:miter lim="800000"/>
            <a:headEnd/>
            <a:tailEnd/>
          </a:ln>
        </p:spPr>
      </p:pic>
      <p:cxnSp>
        <p:nvCxnSpPr>
          <p:cNvPr id="10" name="Straight Arrow Connector 9"/>
          <p:cNvCxnSpPr/>
          <p:nvPr/>
        </p:nvCxnSpPr>
        <p:spPr>
          <a:xfrm flipH="1" flipV="1">
            <a:off x="3581400" y="3733800"/>
            <a:ext cx="5334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9000" y="5486400"/>
            <a:ext cx="1371600" cy="923330"/>
          </a:xfrm>
          <a:prstGeom prst="rect">
            <a:avLst/>
          </a:prstGeom>
          <a:noFill/>
        </p:spPr>
        <p:txBody>
          <a:bodyPr wrap="square" rtlCol="0">
            <a:spAutoFit/>
          </a:bodyPr>
          <a:lstStyle/>
          <a:p>
            <a:r>
              <a:rPr lang="en-US" dirty="0" smtClean="0"/>
              <a:t>Structure</a:t>
            </a:r>
          </a:p>
          <a:p>
            <a:r>
              <a:rPr lang="en-US" dirty="0" smtClean="0"/>
              <a:t>around </a:t>
            </a:r>
          </a:p>
          <a:p>
            <a:r>
              <a:rPr lang="en-US" dirty="0" smtClean="0"/>
              <a:t>100 </a:t>
            </a:r>
            <a:r>
              <a:rPr lang="en-US" dirty="0" err="1" smtClean="0"/>
              <a:t>GeV</a:t>
            </a:r>
            <a:endParaRPr lang="en-US" dirty="0"/>
          </a:p>
        </p:txBody>
      </p:sp>
      <p:sp>
        <p:nvSpPr>
          <p:cNvPr id="13" name="TextBox 12"/>
          <p:cNvSpPr txBox="1"/>
          <p:nvPr/>
        </p:nvSpPr>
        <p:spPr>
          <a:xfrm>
            <a:off x="533400" y="1154668"/>
            <a:ext cx="7696200" cy="369332"/>
          </a:xfrm>
          <a:prstGeom prst="rect">
            <a:avLst/>
          </a:prstGeom>
          <a:noFill/>
        </p:spPr>
        <p:txBody>
          <a:bodyPr wrap="square" rtlCol="0">
            <a:spAutoFit/>
          </a:bodyPr>
          <a:lstStyle/>
          <a:p>
            <a:r>
              <a:rPr lang="en-US" dirty="0" smtClean="0"/>
              <a:t>Both figures taken from a PRL Viewpoint article </a:t>
            </a:r>
            <a:endParaRPr lang="en-US" dirty="0"/>
          </a:p>
        </p:txBody>
      </p:sp>
      <p:cxnSp>
        <p:nvCxnSpPr>
          <p:cNvPr id="15" name="Straight Arrow Connector 14"/>
          <p:cNvCxnSpPr/>
          <p:nvPr/>
        </p:nvCxnSpPr>
        <p:spPr>
          <a:xfrm flipV="1">
            <a:off x="1295400" y="4572000"/>
            <a:ext cx="8382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200" y="5879068"/>
            <a:ext cx="2504212" cy="369332"/>
          </a:xfrm>
          <a:prstGeom prst="rect">
            <a:avLst/>
          </a:prstGeom>
          <a:noFill/>
        </p:spPr>
        <p:txBody>
          <a:bodyPr wrap="none" rtlCol="0">
            <a:spAutoFit/>
          </a:bodyPr>
          <a:lstStyle/>
          <a:p>
            <a:r>
              <a:rPr lang="en-US" dirty="0" smtClean="0"/>
              <a:t>Expected background</a:t>
            </a:r>
            <a:endParaRPr lang="en-US" dirty="0"/>
          </a:p>
        </p:txBody>
      </p:sp>
      <p:sp>
        <p:nvSpPr>
          <p:cNvPr id="19" name="TextBox 18"/>
          <p:cNvSpPr txBox="1"/>
          <p:nvPr/>
        </p:nvSpPr>
        <p:spPr>
          <a:xfrm>
            <a:off x="5029200" y="5181600"/>
            <a:ext cx="4104009" cy="923330"/>
          </a:xfrm>
          <a:prstGeom prst="rect">
            <a:avLst/>
          </a:prstGeom>
          <a:noFill/>
        </p:spPr>
        <p:txBody>
          <a:bodyPr wrap="none" rtlCol="0">
            <a:spAutoFit/>
          </a:bodyPr>
          <a:lstStyle/>
          <a:p>
            <a:r>
              <a:rPr lang="en-US" dirty="0" smtClean="0"/>
              <a:t>Cartoon shows that events can</a:t>
            </a:r>
          </a:p>
          <a:p>
            <a:r>
              <a:rPr lang="en-US" dirty="0" smtClean="0"/>
              <a:t>Be generated far away from the</a:t>
            </a:r>
          </a:p>
          <a:p>
            <a:r>
              <a:rPr lang="en-US" dirty="0" smtClean="0"/>
              <a:t>Detector. (</a:t>
            </a:r>
            <a:r>
              <a:rPr lang="en-US" dirty="0" smtClean="0">
                <a:solidFill>
                  <a:srgbClr val="FF0000"/>
                </a:solidFill>
              </a:rPr>
              <a:t>SNR</a:t>
            </a:r>
            <a:r>
              <a:rPr lang="en-US" dirty="0" smtClean="0"/>
              <a:t>=supernova </a:t>
            </a:r>
            <a:r>
              <a:rPr lang="en-US" dirty="0" err="1" smtClean="0"/>
              <a:t>remnent</a:t>
            </a:r>
            <a:r>
              <a:rPr lang="en-US" dirty="0" smtClean="0"/>
              <a:t>)</a:t>
            </a:r>
            <a:endParaRPr lang="en-US" dirty="0"/>
          </a:p>
        </p:txBody>
      </p:sp>
      <p:sp>
        <p:nvSpPr>
          <p:cNvPr id="14" name="Rectangle 13"/>
          <p:cNvSpPr/>
          <p:nvPr/>
        </p:nvSpPr>
        <p:spPr>
          <a:xfrm>
            <a:off x="6141720" y="1169908"/>
            <a:ext cx="2071401" cy="369332"/>
          </a:xfrm>
          <a:prstGeom prst="rect">
            <a:avLst/>
          </a:prstGeom>
          <a:solidFill>
            <a:schemeClr val="tx1">
              <a:lumMod val="75000"/>
              <a:lumOff val="25000"/>
            </a:schemeClr>
          </a:solidFill>
        </p:spPr>
        <p:txBody>
          <a:bodyPr wrap="none">
            <a:spAutoFit/>
          </a:bodyPr>
          <a:lstStyle/>
          <a:p>
            <a:r>
              <a:rPr lang="en-US" dirty="0" smtClean="0">
                <a:hlinkClick r:id="rId4"/>
              </a:rPr>
              <a:t>Viewpoint article </a:t>
            </a:r>
            <a:endParaRPr lang="en-US"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gn="ctr"/>
            <a:r>
              <a:rPr lang="en-US" sz="4000" dirty="0" smtClean="0"/>
              <a:t>Understand AMS-02 </a:t>
            </a:r>
            <a:br>
              <a:rPr lang="en-US" sz="4000" dirty="0" smtClean="0"/>
            </a:br>
            <a:r>
              <a:rPr lang="en-US" sz="4000" dirty="0" smtClean="0"/>
              <a:t>Anti-proton data</a:t>
            </a:r>
            <a:endParaRPr lang="en-US" sz="4000" dirty="0"/>
          </a:p>
        </p:txBody>
      </p:sp>
      <p:sp>
        <p:nvSpPr>
          <p:cNvPr id="3" name="Content Placeholder 2"/>
          <p:cNvSpPr>
            <a:spLocks noGrp="1"/>
          </p:cNvSpPr>
          <p:nvPr>
            <p:ph idx="1"/>
          </p:nvPr>
        </p:nvSpPr>
        <p:spPr>
          <a:xfrm>
            <a:off x="228600" y="1219200"/>
            <a:ext cx="8686800" cy="5334000"/>
          </a:xfrm>
        </p:spPr>
        <p:txBody>
          <a:bodyPr>
            <a:normAutofit/>
          </a:bodyPr>
          <a:lstStyle/>
          <a:p>
            <a:r>
              <a:rPr lang="en-US" dirty="0" smtClean="0"/>
              <a:t>The old data, having large uncertainties and limited energy range,  can be interpreted as agreeing with the expected background.  The new AMS data show clearly a flat energy distribution for energy greater than 20 </a:t>
            </a:r>
            <a:r>
              <a:rPr lang="en-US" dirty="0" err="1" smtClean="0"/>
              <a:t>GeV</a:t>
            </a:r>
            <a:r>
              <a:rPr lang="en-US" dirty="0" smtClean="0"/>
              <a:t> to 300 </a:t>
            </a:r>
            <a:r>
              <a:rPr lang="en-US" dirty="0" err="1" smtClean="0"/>
              <a:t>GeV</a:t>
            </a:r>
            <a:r>
              <a:rPr lang="en-US" dirty="0" smtClean="0"/>
              <a:t>. </a:t>
            </a:r>
          </a:p>
          <a:p>
            <a:r>
              <a:rPr lang="en-US" dirty="0" err="1" smtClean="0"/>
              <a:t>Geisen</a:t>
            </a:r>
            <a:r>
              <a:rPr lang="en-US" dirty="0" smtClean="0"/>
              <a:t> et al. (arXiv:1504.04276): No unambiguous  evidence of excess over astrophysical sources. The excess can be explained as contributions from astrophysical sources.  </a:t>
            </a:r>
          </a:p>
          <a:p>
            <a:r>
              <a:rPr lang="en-US" dirty="0" err="1" smtClean="0"/>
              <a:t>Hamaguchi</a:t>
            </a:r>
            <a:r>
              <a:rPr lang="en-US" dirty="0" smtClean="0"/>
              <a:t> et al., (arXiv:1505.15937):  flat distribution may come from a DM of more a few </a:t>
            </a:r>
            <a:r>
              <a:rPr lang="en-US" dirty="0" err="1" smtClean="0"/>
              <a:t>TeV</a:t>
            </a:r>
            <a:r>
              <a:rPr lang="en-US" dirty="0" smtClean="0"/>
              <a:t> with the thermal annihilation cross section .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242</a:t>
            </a:fld>
            <a:endParaRPr lang="en-US"/>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fontScale="90000"/>
          </a:bodyPr>
          <a:lstStyle/>
          <a:p>
            <a:pPr algn="ctr"/>
            <a:r>
              <a:rPr lang="en-US" sz="4000" dirty="0" smtClean="0"/>
              <a:t>Understand AMS-02</a:t>
            </a:r>
            <a:br>
              <a:rPr lang="en-US" sz="4000" dirty="0" smtClean="0"/>
            </a:br>
            <a:r>
              <a:rPr lang="en-US" sz="4000" dirty="0" smtClean="0"/>
              <a:t>Positron data</a:t>
            </a:r>
            <a:endParaRPr lang="en-US" sz="4000" dirty="0"/>
          </a:p>
        </p:txBody>
      </p:sp>
      <p:sp>
        <p:nvSpPr>
          <p:cNvPr id="3" name="Content Placeholder 2"/>
          <p:cNvSpPr>
            <a:spLocks noGrp="1"/>
          </p:cNvSpPr>
          <p:nvPr>
            <p:ph idx="1"/>
          </p:nvPr>
        </p:nvSpPr>
        <p:spPr>
          <a:xfrm>
            <a:off x="76200" y="1295400"/>
            <a:ext cx="8991600" cy="5257800"/>
          </a:xfrm>
        </p:spPr>
        <p:txBody>
          <a:bodyPr>
            <a:normAutofit/>
          </a:bodyPr>
          <a:lstStyle/>
          <a:p>
            <a:r>
              <a:rPr lang="en-US" dirty="0" smtClean="0"/>
              <a:t>Kopp (arXiv:1304.1184): The observed positron spectrum is difficult to explain: </a:t>
            </a:r>
            <a:r>
              <a:rPr lang="en-US" dirty="0" smtClean="0">
                <a:solidFill>
                  <a:srgbClr val="0070C0"/>
                </a:solidFill>
              </a:rPr>
              <a:t>pulsars</a:t>
            </a:r>
            <a:r>
              <a:rPr lang="en-US" dirty="0" smtClean="0"/>
              <a:t> (fast rotating neutron stars)  with strong magnetic field, or/and</a:t>
            </a:r>
            <a:r>
              <a:rPr lang="en-US" dirty="0" smtClean="0">
                <a:solidFill>
                  <a:srgbClr val="00B050"/>
                </a:solidFill>
              </a:rPr>
              <a:t> dark matter annihilation/decay</a:t>
            </a:r>
            <a:r>
              <a:rPr lang="en-US" dirty="0" smtClean="0"/>
              <a:t>.</a:t>
            </a:r>
          </a:p>
          <a:p>
            <a:r>
              <a:rPr lang="en-US" dirty="0" smtClean="0"/>
              <a:t>Difficult for the dark matter scenario: requiring large annihilation cross section, hard to have with thermal freeze-out, requiring companying diffuse photons of microwave, x-ray, and gamma ray, but which have not been observed. </a:t>
            </a:r>
          </a:p>
          <a:p>
            <a:r>
              <a:rPr lang="en-US" dirty="0" smtClean="0"/>
              <a:t>More recently, Mauro, et al. (aeXiv:1507.07001): observed positron excess can be understood as from astrophysical sources.  But DM can improve fittings.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243</a:t>
            </a:fld>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77200" cy="1143000"/>
          </a:xfrm>
        </p:spPr>
        <p:txBody>
          <a:bodyPr>
            <a:normAutofit/>
          </a:bodyPr>
          <a:lstStyle/>
          <a:p>
            <a:r>
              <a:rPr lang="en-US" sz="3600" dirty="0" smtClean="0"/>
              <a:t>IX.B.2 ID searches-photons, photon</a:t>
            </a:r>
            <a:br>
              <a:rPr lang="en-US" sz="3600" dirty="0" smtClean="0"/>
            </a:br>
            <a:r>
              <a:rPr lang="en-US" sz="3600" dirty="0" smtClean="0"/>
              <a:t>signature of DM annihilation/decay</a:t>
            </a:r>
            <a:endParaRPr lang="en-US" sz="3600" dirty="0"/>
          </a:p>
        </p:txBody>
      </p:sp>
      <p:sp>
        <p:nvSpPr>
          <p:cNvPr id="3" name="Content Placeholder 2"/>
          <p:cNvSpPr>
            <a:spLocks noGrp="1"/>
          </p:cNvSpPr>
          <p:nvPr>
            <p:ph idx="1"/>
          </p:nvPr>
        </p:nvSpPr>
        <p:spPr>
          <a:xfrm>
            <a:off x="304800" y="1295400"/>
            <a:ext cx="8458200" cy="5181600"/>
          </a:xfrm>
        </p:spPr>
        <p:txBody>
          <a:bodyPr/>
          <a:lstStyle/>
          <a:p>
            <a:r>
              <a:rPr lang="en-US" dirty="0" smtClean="0"/>
              <a:t>Prompt photons: monochromatic, from DM annihilation into a pair photons or DM decay (very low background, smoking gun).</a:t>
            </a:r>
          </a:p>
          <a:p>
            <a:r>
              <a:rPr lang="en-US" dirty="0" smtClean="0"/>
              <a:t>Diffuse    of continuous energy distribution: Due to complicated processes of secondary photons production,  such as                production during </a:t>
            </a:r>
            <a:r>
              <a:rPr lang="en-US" dirty="0" err="1" smtClean="0"/>
              <a:t>hadronization</a:t>
            </a:r>
            <a:r>
              <a:rPr lang="en-US" dirty="0" smtClean="0"/>
              <a:t>, internal </a:t>
            </a:r>
            <a:r>
              <a:rPr lang="en-US" dirty="0" err="1" smtClean="0"/>
              <a:t>bremstrahlung</a:t>
            </a:r>
            <a:r>
              <a:rPr lang="en-US" dirty="0" smtClean="0"/>
              <a:t> during charged particle production. </a:t>
            </a:r>
          </a:p>
          <a:p>
            <a:r>
              <a:rPr lang="en-US" dirty="0" smtClean="0"/>
              <a:t>Several experiments running, </a:t>
            </a:r>
            <a:r>
              <a:rPr lang="en-US" dirty="0" err="1" smtClean="0"/>
              <a:t>FermiLAT</a:t>
            </a:r>
            <a:r>
              <a:rPr lang="en-US" dirty="0" smtClean="0"/>
              <a:t> (space telescope) and ground based detectors: HESS, VERITAS, etc.</a:t>
            </a:r>
          </a:p>
          <a:p>
            <a:pPr marL="274320" lvl="1" indent="-274320">
              <a:buClr>
                <a:schemeClr val="accent3"/>
              </a:buClr>
              <a:buSzPct val="95000"/>
            </a:pPr>
            <a:r>
              <a:rPr lang="en-US" sz="2600" dirty="0" smtClean="0"/>
              <a:t>Events will follow the DM distribution pattern.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244</a:t>
            </a:fld>
            <a:endParaRPr lang="en-US"/>
          </a:p>
        </p:txBody>
      </p:sp>
      <p:graphicFrame>
        <p:nvGraphicFramePr>
          <p:cNvPr id="7" name="Object 6"/>
          <p:cNvGraphicFramePr>
            <a:graphicFrameLocks noChangeAspect="1"/>
          </p:cNvGraphicFramePr>
          <p:nvPr/>
        </p:nvGraphicFramePr>
        <p:xfrm>
          <a:off x="1920240" y="2575560"/>
          <a:ext cx="304800" cy="406400"/>
        </p:xfrm>
        <a:graphic>
          <a:graphicData uri="http://schemas.openxmlformats.org/presentationml/2006/ole">
            <p:oleObj spid="_x0000_s4798466" name="Equation" r:id="rId3" imgW="126720" imgH="164880" progId="Equation.DSMT4">
              <p:embed/>
            </p:oleObj>
          </a:graphicData>
        </a:graphic>
      </p:graphicFrame>
      <p:graphicFrame>
        <p:nvGraphicFramePr>
          <p:cNvPr id="8" name="Object 7"/>
          <p:cNvGraphicFramePr>
            <a:graphicFrameLocks noChangeAspect="1"/>
          </p:cNvGraphicFramePr>
          <p:nvPr/>
        </p:nvGraphicFramePr>
        <p:xfrm>
          <a:off x="3779520" y="3322320"/>
          <a:ext cx="457200" cy="487680"/>
        </p:xfrm>
        <a:graphic>
          <a:graphicData uri="http://schemas.openxmlformats.org/presentationml/2006/ole">
            <p:oleObj spid="_x0000_s4798467" name="Equation" r:id="rId4" imgW="190440" imgH="203040" progId="Equation.DSMT4">
              <p:embed/>
            </p:oleObj>
          </a:graphicData>
        </a:graphic>
      </p:graphicFrame>
      <p:graphicFrame>
        <p:nvGraphicFramePr>
          <p:cNvPr id="9" name="Object 8"/>
          <p:cNvGraphicFramePr>
            <a:graphicFrameLocks noChangeAspect="1"/>
          </p:cNvGraphicFramePr>
          <p:nvPr/>
        </p:nvGraphicFramePr>
        <p:xfrm>
          <a:off x="4191000" y="3403600"/>
          <a:ext cx="990600" cy="406400"/>
        </p:xfrm>
        <a:graphic>
          <a:graphicData uri="http://schemas.openxmlformats.org/presentationml/2006/ole">
            <p:oleObj spid="_x0000_s4798468" name="Equation" r:id="rId5" imgW="495000" imgH="203040" progId="Equation.DSMT4">
              <p:embed/>
            </p:oleObj>
          </a:graphicData>
        </a:graphic>
      </p:graphicFrame>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43712"/>
          </a:xfrm>
        </p:spPr>
        <p:txBody>
          <a:bodyPr>
            <a:normAutofit fontScale="90000"/>
          </a:bodyPr>
          <a:lstStyle/>
          <a:p>
            <a:r>
              <a:rPr lang="en-US" dirty="0" smtClean="0"/>
              <a:t>Diffuse gamma ray</a:t>
            </a:r>
            <a:endParaRPr lang="en-US" dirty="0"/>
          </a:p>
        </p:txBody>
      </p:sp>
      <p:sp>
        <p:nvSpPr>
          <p:cNvPr id="3" name="Content Placeholder 2"/>
          <p:cNvSpPr>
            <a:spLocks noGrp="1"/>
          </p:cNvSpPr>
          <p:nvPr>
            <p:ph idx="1"/>
          </p:nvPr>
        </p:nvSpPr>
        <p:spPr>
          <a:xfrm>
            <a:off x="304800" y="1143000"/>
            <a:ext cx="8458200" cy="5181600"/>
          </a:xfrm>
        </p:spPr>
        <p:txBody>
          <a:bodyPr/>
          <a:lstStyle/>
          <a:p>
            <a:r>
              <a:rPr lang="en-US" dirty="0" err="1" smtClean="0"/>
              <a:t>FermiLAT</a:t>
            </a:r>
            <a:r>
              <a:rPr lang="en-US" dirty="0" smtClean="0"/>
              <a:t> also searched for dark matter in dwarf galaxies which are dark matter dominated objects. </a:t>
            </a:r>
          </a:p>
          <a:p>
            <a:r>
              <a:rPr lang="en-US" dirty="0" smtClean="0"/>
              <a:t>Combined analysis of 24 months’ observation on 10 dwarf satellites, no evidence of DM candidates has shown up.  The observed diffuse gamma spectrum agrees with the prediction of the diffuse galactic gamma-ray emission models in which diffuse gamma rays are produced by  cosmic rays interaction with interstellar gas and radiation fields.  </a:t>
            </a:r>
          </a:p>
          <a:p>
            <a:r>
              <a:rPr lang="en-US" dirty="0" smtClean="0"/>
              <a:t>This observation sets bounds on the DM parameter space</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245</a:t>
            </a:fld>
            <a:endParaRPr lang="en-US"/>
          </a:p>
        </p:txBody>
      </p:sp>
      <p:graphicFrame>
        <p:nvGraphicFramePr>
          <p:cNvPr id="7" name="Object 6"/>
          <p:cNvGraphicFramePr>
            <a:graphicFrameLocks noChangeAspect="1"/>
          </p:cNvGraphicFramePr>
          <p:nvPr/>
        </p:nvGraphicFramePr>
        <p:xfrm>
          <a:off x="1609725" y="5196840"/>
          <a:ext cx="2505075" cy="609600"/>
        </p:xfrm>
        <a:graphic>
          <a:graphicData uri="http://schemas.openxmlformats.org/presentationml/2006/ole">
            <p:oleObj spid="_x0000_s4805633" name="Equation" r:id="rId3" imgW="939600" imgH="228600" progId="Equation.DSMT4">
              <p:embed/>
            </p:oleObj>
          </a:graphicData>
        </a:graphic>
      </p:graphicFrame>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Autofit/>
          </a:bodyPr>
          <a:lstStyle/>
          <a:p>
            <a:pPr algn="ctr"/>
            <a:r>
              <a:rPr lang="en-US" sz="4000" dirty="0" smtClean="0"/>
              <a:t>Prompt gamma line</a:t>
            </a:r>
            <a:r>
              <a:rPr lang="en-US" sz="3600" dirty="0" smtClean="0"/>
              <a:t/>
            </a:r>
            <a:br>
              <a:rPr lang="en-US" sz="3600" dirty="0" smtClean="0"/>
            </a:br>
            <a:r>
              <a:rPr lang="en-US" sz="3600" dirty="0" smtClean="0">
                <a:solidFill>
                  <a:srgbClr val="00B0F0"/>
                </a:solidFill>
              </a:rPr>
              <a:t>130 </a:t>
            </a:r>
            <a:r>
              <a:rPr lang="en-US" sz="3600" dirty="0" err="1" smtClean="0">
                <a:solidFill>
                  <a:srgbClr val="00B0F0"/>
                </a:solidFill>
              </a:rPr>
              <a:t>GeV</a:t>
            </a:r>
            <a:r>
              <a:rPr lang="en-US" sz="3600" dirty="0" smtClean="0">
                <a:solidFill>
                  <a:srgbClr val="00B0F0"/>
                </a:solidFill>
              </a:rPr>
              <a:t> prompt photon line</a:t>
            </a:r>
            <a:endParaRPr lang="en-US" sz="3600" dirty="0">
              <a:solidFill>
                <a:srgbClr val="00B0F0"/>
              </a:solidFill>
            </a:endParaRPr>
          </a:p>
        </p:txBody>
      </p:sp>
      <p:sp>
        <p:nvSpPr>
          <p:cNvPr id="3" name="Content Placeholder 2"/>
          <p:cNvSpPr>
            <a:spLocks noGrp="1"/>
          </p:cNvSpPr>
          <p:nvPr>
            <p:ph idx="1"/>
          </p:nvPr>
        </p:nvSpPr>
        <p:spPr>
          <a:xfrm>
            <a:off x="228600" y="1447800"/>
            <a:ext cx="8610600" cy="5562600"/>
          </a:xfrm>
        </p:spPr>
        <p:txBody>
          <a:bodyPr>
            <a:normAutofit fontScale="92500" lnSpcReduction="10000"/>
          </a:bodyPr>
          <a:lstStyle/>
          <a:p>
            <a:r>
              <a:rPr lang="en-US" sz="2800" dirty="0" smtClean="0"/>
              <a:t>3 independent analyses claimed to have uncovered a prompt photon line from the combined public data of </a:t>
            </a:r>
            <a:r>
              <a:rPr lang="en-US" sz="2800" dirty="0" err="1" smtClean="0"/>
              <a:t>FermiLAT</a:t>
            </a:r>
            <a:r>
              <a:rPr lang="en-US" sz="2800" dirty="0" smtClean="0"/>
              <a:t> observations on 10 satellite galaxies of the Milky Way over 43 months , which implies a dark matter particle</a:t>
            </a:r>
          </a:p>
          <a:p>
            <a:pPr>
              <a:buNone/>
            </a:pPr>
            <a:endParaRPr lang="en-US" sz="2800" dirty="0" smtClean="0"/>
          </a:p>
          <a:p>
            <a:pPr>
              <a:buNone/>
            </a:pPr>
            <a:r>
              <a:rPr lang="en-US" sz="2800" dirty="0" smtClean="0"/>
              <a:t>  This is a large cross section and may be in conflict with the bound of XENON 100.</a:t>
            </a:r>
          </a:p>
          <a:p>
            <a:r>
              <a:rPr lang="en-US" sz="2800" dirty="0" smtClean="0"/>
              <a:t>Recent </a:t>
            </a:r>
            <a:r>
              <a:rPr lang="en-US" sz="2800" dirty="0" err="1" smtClean="0"/>
              <a:t>FermiLAT</a:t>
            </a:r>
            <a:r>
              <a:rPr lang="en-US" sz="2800" dirty="0" smtClean="0"/>
              <a:t> 2015 data do not shown any enhancement at 130 </a:t>
            </a:r>
            <a:r>
              <a:rPr lang="en-US" sz="2800" dirty="0" err="1" smtClean="0"/>
              <a:t>GeV</a:t>
            </a:r>
            <a:r>
              <a:rPr lang="en-US" sz="2800" dirty="0" smtClean="0"/>
              <a:t>, which significantly weakens the possibility of such a prompt photon line.</a:t>
            </a:r>
          </a:p>
          <a:p>
            <a:pPr>
              <a:buNone/>
            </a:pPr>
            <a:endParaRPr lang="en-US" dirty="0" smtClean="0"/>
          </a:p>
          <a:p>
            <a:pPr>
              <a:buNone/>
            </a:pPr>
            <a:endParaRPr lang="en-US" dirty="0" smtClean="0"/>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246</a:t>
            </a:fld>
            <a:endParaRPr lang="en-US"/>
          </a:p>
        </p:txBody>
      </p:sp>
      <p:graphicFrame>
        <p:nvGraphicFramePr>
          <p:cNvPr id="7" name="Object 6"/>
          <p:cNvGraphicFramePr>
            <a:graphicFrameLocks noChangeAspect="1"/>
          </p:cNvGraphicFramePr>
          <p:nvPr/>
        </p:nvGraphicFramePr>
        <p:xfrm>
          <a:off x="7239000" y="-609600"/>
          <a:ext cx="1787361" cy="485141"/>
        </p:xfrm>
        <a:graphic>
          <a:graphicData uri="http://schemas.openxmlformats.org/presentationml/2006/ole">
            <p:oleObj spid="_x0000_s4833282" name="Equation" r:id="rId3" imgW="888840" imgH="241200" progId="Equation.DSMT4">
              <p:embed/>
            </p:oleObj>
          </a:graphicData>
        </a:graphic>
      </p:graphicFrame>
      <p:graphicFrame>
        <p:nvGraphicFramePr>
          <p:cNvPr id="8" name="Object 7"/>
          <p:cNvGraphicFramePr>
            <a:graphicFrameLocks noChangeAspect="1"/>
          </p:cNvGraphicFramePr>
          <p:nvPr/>
        </p:nvGraphicFramePr>
        <p:xfrm>
          <a:off x="685800" y="3258838"/>
          <a:ext cx="7331075" cy="551162"/>
        </p:xfrm>
        <a:graphic>
          <a:graphicData uri="http://schemas.openxmlformats.org/presentationml/2006/ole">
            <p:oleObj spid="_x0000_s4833283" name="Equation" r:id="rId4" imgW="3377880" imgH="253800" progId="Equation.DSMT4">
              <p:embed/>
            </p:oleObj>
          </a:graphicData>
        </a:graphic>
      </p:graphicFrame>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ctr"/>
            <a:r>
              <a:rPr lang="en-US" sz="3800" dirty="0" smtClean="0"/>
              <a:t>Observation of the Galactic center</a:t>
            </a:r>
            <a:br>
              <a:rPr lang="en-US" sz="3800" dirty="0" smtClean="0"/>
            </a:br>
            <a:r>
              <a:rPr lang="en-US" sz="3800" dirty="0" smtClean="0"/>
              <a:t>Tantalizing </a:t>
            </a:r>
            <a:r>
              <a:rPr lang="en-US" sz="3800" dirty="0" err="1" smtClean="0"/>
              <a:t>signalls</a:t>
            </a:r>
            <a:endParaRPr lang="en-US" sz="3800" dirty="0"/>
          </a:p>
        </p:txBody>
      </p:sp>
      <p:sp>
        <p:nvSpPr>
          <p:cNvPr id="3" name="Content Placeholder 2"/>
          <p:cNvSpPr>
            <a:spLocks noGrp="1"/>
          </p:cNvSpPr>
          <p:nvPr>
            <p:ph idx="1"/>
          </p:nvPr>
        </p:nvSpPr>
        <p:spPr>
          <a:xfrm>
            <a:off x="304800" y="1600200"/>
            <a:ext cx="8458200" cy="4572000"/>
          </a:xfrm>
        </p:spPr>
        <p:txBody>
          <a:bodyPr/>
          <a:lstStyle/>
          <a:p>
            <a:r>
              <a:rPr lang="en-US" dirty="0" smtClean="0"/>
              <a:t>The Galactic center is predicted to have high concentration in DM, but it is also a complicated system to search for DM. </a:t>
            </a:r>
          </a:p>
          <a:p>
            <a:r>
              <a:rPr lang="en-US" dirty="0" smtClean="0"/>
              <a:t>An independent group claimed to found a certain structure in the </a:t>
            </a:r>
            <a:r>
              <a:rPr lang="en-US" dirty="0" err="1" smtClean="0"/>
              <a:t>FermiLAT</a:t>
            </a:r>
            <a:r>
              <a:rPr lang="en-US" dirty="0" smtClean="0"/>
              <a:t> data, confirmed by 2 other groups, which can be interpreted as DM  (Hooper &amp; Linder, arXiv:1110.0006). A more recent updated analysis found the dark matter interpretation of the feature to be compelling: </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247</a:t>
            </a:fld>
            <a:endParaRPr lang="en-US"/>
          </a:p>
        </p:txBody>
      </p:sp>
      <p:graphicFrame>
        <p:nvGraphicFramePr>
          <p:cNvPr id="7" name="Object 6"/>
          <p:cNvGraphicFramePr>
            <a:graphicFrameLocks noChangeAspect="1"/>
          </p:cNvGraphicFramePr>
          <p:nvPr/>
        </p:nvGraphicFramePr>
        <p:xfrm>
          <a:off x="685800" y="5254157"/>
          <a:ext cx="7696200" cy="613243"/>
        </p:xfrm>
        <a:graphic>
          <a:graphicData uri="http://schemas.openxmlformats.org/presentationml/2006/ole">
            <p:oleObj spid="_x0000_s4834306" name="Equation" r:id="rId3" imgW="3187440" imgH="253800" progId="Equation.DSMT4">
              <p:embed/>
            </p:oleObj>
          </a:graphicData>
        </a:graphic>
      </p:graphicFrame>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762000"/>
          </a:xfrm>
        </p:spPr>
        <p:txBody>
          <a:bodyPr>
            <a:normAutofit/>
          </a:bodyPr>
          <a:lstStyle/>
          <a:p>
            <a:r>
              <a:rPr lang="en-US" sz="4000" dirty="0" smtClean="0"/>
              <a:t>The 511 </a:t>
            </a:r>
            <a:r>
              <a:rPr lang="en-US" sz="4000" dirty="0" err="1" smtClean="0"/>
              <a:t>KeV</a:t>
            </a:r>
            <a:r>
              <a:rPr lang="en-US" sz="4000" dirty="0" smtClean="0"/>
              <a:t>      annihilation emission</a:t>
            </a:r>
            <a:endParaRPr lang="en-US" sz="4000" dirty="0"/>
          </a:p>
        </p:txBody>
      </p:sp>
      <p:sp>
        <p:nvSpPr>
          <p:cNvPr id="3" name="Content Placeholder 2"/>
          <p:cNvSpPr>
            <a:spLocks noGrp="1"/>
          </p:cNvSpPr>
          <p:nvPr>
            <p:ph idx="1"/>
          </p:nvPr>
        </p:nvSpPr>
        <p:spPr>
          <a:xfrm>
            <a:off x="152400" y="990600"/>
            <a:ext cx="8686800" cy="5410200"/>
          </a:xfrm>
        </p:spPr>
        <p:txBody>
          <a:bodyPr>
            <a:normAutofit lnSpcReduction="10000"/>
          </a:bodyPr>
          <a:lstStyle/>
          <a:p>
            <a:r>
              <a:rPr lang="en-US" dirty="0" smtClean="0"/>
              <a:t>Celestial gamma line 511 </a:t>
            </a:r>
            <a:r>
              <a:rPr lang="en-US" dirty="0" err="1" smtClean="0"/>
              <a:t>KeV</a:t>
            </a:r>
            <a:r>
              <a:rPr lang="en-US" dirty="0" smtClean="0"/>
              <a:t> has been observed since 1972 in balloon experiments, which was confirmed by much more sophistic detector such as the INTEGRAL (0906.1503).</a:t>
            </a:r>
          </a:p>
          <a:p>
            <a:r>
              <a:rPr lang="en-US" dirty="0" smtClean="0"/>
              <a:t>The emission is resulted from positron-electron annihilation around the galactic center, a 50-sigma effect.  </a:t>
            </a:r>
          </a:p>
          <a:p>
            <a:r>
              <a:rPr lang="en-US" dirty="0" smtClean="0"/>
              <a:t>Standard astrophysics mechanism cannot easily explain the signal (type </a:t>
            </a:r>
            <a:r>
              <a:rPr lang="en-US" dirty="0" err="1" smtClean="0"/>
              <a:t>Ia</a:t>
            </a:r>
            <a:r>
              <a:rPr lang="en-US" dirty="0" smtClean="0"/>
              <a:t> SN is still possible) . This inspired a number of dark matter models which produce extra positrons through dark matter scattering or decay. </a:t>
            </a:r>
          </a:p>
          <a:p>
            <a:r>
              <a:rPr lang="en-US" dirty="0" smtClean="0"/>
              <a:t>For reviews: 1009.4620 &amp; 1301.0819.</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248</a:t>
            </a:fld>
            <a:endParaRPr lang="en-US"/>
          </a:p>
        </p:txBody>
      </p:sp>
      <p:graphicFrame>
        <p:nvGraphicFramePr>
          <p:cNvPr id="7" name="Object 6"/>
          <p:cNvGraphicFramePr>
            <a:graphicFrameLocks noChangeAspect="1"/>
          </p:cNvGraphicFramePr>
          <p:nvPr/>
        </p:nvGraphicFramePr>
        <p:xfrm>
          <a:off x="3336131" y="152400"/>
          <a:ext cx="931069" cy="620713"/>
        </p:xfrm>
        <a:graphic>
          <a:graphicData uri="http://schemas.openxmlformats.org/presentationml/2006/ole">
            <p:oleObj spid="_x0000_s2890754" name="Equation" r:id="rId3" imgW="304560" imgH="203040" progId="Equation.DSMT4">
              <p:embed/>
            </p:oleObj>
          </a:graphicData>
        </a:graphic>
      </p:graphicFrame>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IX.B.3 ID search-neutrinos</a:t>
            </a:r>
            <a:endParaRPr lang="en-US" dirty="0"/>
          </a:p>
        </p:txBody>
      </p:sp>
      <p:sp>
        <p:nvSpPr>
          <p:cNvPr id="3" name="Content Placeholder 2"/>
          <p:cNvSpPr>
            <a:spLocks noGrp="1"/>
          </p:cNvSpPr>
          <p:nvPr>
            <p:ph idx="1"/>
          </p:nvPr>
        </p:nvSpPr>
        <p:spPr>
          <a:xfrm>
            <a:off x="228600" y="990600"/>
            <a:ext cx="8534400" cy="5105400"/>
          </a:xfrm>
        </p:spPr>
        <p:txBody>
          <a:bodyPr>
            <a:normAutofit fontScale="92500" lnSpcReduction="20000"/>
          </a:bodyPr>
          <a:lstStyle/>
          <a:p>
            <a:r>
              <a:rPr lang="en-US" sz="2800" dirty="0" smtClean="0"/>
              <a:t>DM annihilation into           is a good signal for its parent particles.  Advantages:</a:t>
            </a:r>
          </a:p>
          <a:p>
            <a:pPr lvl="1"/>
            <a:r>
              <a:rPr lang="en-US" sz="2800" dirty="0" smtClean="0"/>
              <a:t>Neutrinos have very long mean free path, they can be detected a very long distance away from their production point into a controlled environment of earth labs underground, deep water, or in ice.  </a:t>
            </a:r>
          </a:p>
          <a:p>
            <a:pPr lvl="1"/>
            <a:r>
              <a:rPr lang="en-US" sz="2800" dirty="0" smtClean="0"/>
              <a:t>Very large and well-understood detectors are available.</a:t>
            </a:r>
          </a:p>
          <a:p>
            <a:pPr lvl="1"/>
            <a:r>
              <a:rPr lang="en-US" sz="2800" dirty="0" smtClean="0"/>
              <a:t>Upward neutrino have the whole earth as the shield from cosmic ray background.</a:t>
            </a:r>
          </a:p>
          <a:p>
            <a:pPr lvl="1"/>
            <a:r>
              <a:rPr lang="en-US" sz="2800" dirty="0" smtClean="0"/>
              <a:t>The background is mostly just </a:t>
            </a:r>
          </a:p>
          <a:p>
            <a:pPr lvl="1">
              <a:buNone/>
            </a:pPr>
            <a:r>
              <a:rPr lang="en-US" sz="2800" dirty="0" smtClean="0"/>
              <a:t>   neutrinos themselves, such as </a:t>
            </a:r>
          </a:p>
          <a:p>
            <a:pPr lvl="1">
              <a:buNone/>
            </a:pPr>
            <a:r>
              <a:rPr lang="en-US" sz="2800" dirty="0" smtClean="0"/>
              <a:t>   atmospheric neutrinos.</a:t>
            </a:r>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249</a:t>
            </a:fld>
            <a:endParaRPr lang="en-US"/>
          </a:p>
        </p:txBody>
      </p:sp>
      <p:graphicFrame>
        <p:nvGraphicFramePr>
          <p:cNvPr id="7" name="Object 6"/>
          <p:cNvGraphicFramePr>
            <a:graphicFrameLocks noChangeAspect="1"/>
          </p:cNvGraphicFramePr>
          <p:nvPr/>
        </p:nvGraphicFramePr>
        <p:xfrm>
          <a:off x="2184400" y="1422400"/>
          <a:ext cx="914400" cy="179388"/>
        </p:xfrm>
        <a:graphic>
          <a:graphicData uri="http://schemas.openxmlformats.org/presentationml/2006/ole">
            <p:oleObj spid="_x0000_s2881538" name="Equation" r:id="rId3" imgW="914400" imgH="179640" progId="Equation.DSMT4">
              <p:embed/>
            </p:oleObj>
          </a:graphicData>
        </a:graphic>
      </p:graphicFrame>
      <p:graphicFrame>
        <p:nvGraphicFramePr>
          <p:cNvPr id="8" name="Object 7"/>
          <p:cNvGraphicFramePr>
            <a:graphicFrameLocks noChangeAspect="1"/>
          </p:cNvGraphicFramePr>
          <p:nvPr/>
        </p:nvGraphicFramePr>
        <p:xfrm>
          <a:off x="3733800" y="853440"/>
          <a:ext cx="914400" cy="502103"/>
        </p:xfrm>
        <a:graphic>
          <a:graphicData uri="http://schemas.openxmlformats.org/presentationml/2006/ole">
            <p:oleObj spid="_x0000_s2881539" name="Equation" r:id="rId4" imgW="355320" imgH="215640" progId="Equation.DSMT4">
              <p:embed/>
            </p:oleObj>
          </a:graphicData>
        </a:graphic>
      </p:graphicFrame>
      <p:pic>
        <p:nvPicPr>
          <p:cNvPr id="2881540" name="Picture 4"/>
          <p:cNvPicPr>
            <a:picLocks noChangeAspect="1" noChangeArrowheads="1"/>
          </p:cNvPicPr>
          <p:nvPr/>
        </p:nvPicPr>
        <p:blipFill>
          <a:blip r:embed="rId5" cstate="print"/>
          <a:srcRect/>
          <a:stretch>
            <a:fillRect/>
          </a:stretch>
        </p:blipFill>
        <p:spPr bwMode="auto">
          <a:xfrm>
            <a:off x="6385560" y="4381420"/>
            <a:ext cx="2057400" cy="23496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sz="4400" dirty="0" smtClean="0">
                <a:solidFill>
                  <a:srgbClr val="00B050"/>
                </a:solidFill>
              </a:rPr>
              <a:t>II. A brief review of cosmology</a:t>
            </a:r>
            <a:r>
              <a:rPr lang="en-US" dirty="0" smtClean="0"/>
              <a:t/>
            </a:r>
            <a:br>
              <a:rPr lang="en-US" dirty="0" smtClean="0"/>
            </a:br>
            <a:r>
              <a:rPr lang="en-US" sz="2700" dirty="0" smtClean="0">
                <a:latin typeface="Comic Sans MS" pitchFamily="66" charset="0"/>
              </a:rPr>
              <a:t>We give a very brief introduction to general relativity and cosmology. </a:t>
            </a:r>
            <a:endParaRPr lang="en-US" sz="2700"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
        <p:nvSpPr>
          <p:cNvPr id="6" name="Content Placeholder 5"/>
          <p:cNvSpPr>
            <a:spLocks noGrp="1"/>
          </p:cNvSpPr>
          <p:nvPr>
            <p:ph sz="quarter" idx="1"/>
          </p:nvPr>
        </p:nvSpPr>
        <p:spPr>
          <a:xfrm>
            <a:off x="457200" y="1752600"/>
            <a:ext cx="8229600" cy="4328160"/>
          </a:xfrm>
        </p:spPr>
        <p:txBody>
          <a:bodyPr/>
          <a:lstStyle/>
          <a:p>
            <a:r>
              <a:rPr lang="en-US" dirty="0" smtClean="0"/>
              <a:t>John Wheeler  “Matter tells space how to curve and space tells matter how to move”  to link geometry with dynamics.</a:t>
            </a:r>
          </a:p>
          <a:p>
            <a:pPr>
              <a:buNone/>
            </a:pPr>
            <a:r>
              <a:rPr lang="en-US" sz="3200" dirty="0" smtClean="0">
                <a:solidFill>
                  <a:srgbClr val="0070C0"/>
                </a:solidFill>
              </a:rPr>
              <a:t>Einstein field equation</a:t>
            </a:r>
          </a:p>
          <a:p>
            <a:r>
              <a:rPr lang="en-US" dirty="0" smtClean="0"/>
              <a:t>Start with a 4-dimensional space defined by the metric tensor g</a:t>
            </a:r>
            <a:r>
              <a:rPr lang="en-US" baseline="-25000" dirty="0" smtClean="0"/>
              <a:t>µ</a:t>
            </a:r>
            <a:r>
              <a:rPr lang="en-US" baseline="-25000" dirty="0" smtClean="0">
                <a:latin typeface="Cambria Math"/>
                <a:ea typeface="Cambria Math"/>
              </a:rPr>
              <a:t>𝜈 </a:t>
            </a:r>
            <a:endParaRPr lang="en-US" dirty="0" smtClean="0"/>
          </a:p>
          <a:p>
            <a:pPr>
              <a:buNone/>
            </a:pPr>
            <a:r>
              <a:rPr lang="en-US" dirty="0" smtClean="0"/>
              <a:t>                                 </a:t>
            </a:r>
          </a:p>
          <a:p>
            <a:pPr>
              <a:buNone/>
            </a:pPr>
            <a:r>
              <a:rPr lang="en-US" dirty="0" smtClean="0"/>
              <a:t>    The affine connection can be defined:</a:t>
            </a:r>
          </a:p>
          <a:p>
            <a:pPr>
              <a:buNone/>
            </a:pPr>
            <a:r>
              <a:rPr lang="en-US" dirty="0" smtClean="0"/>
              <a:t>        </a:t>
            </a:r>
          </a:p>
          <a:p>
            <a:pPr>
              <a:buNone/>
            </a:pPr>
            <a:r>
              <a:rPr lang="en-US" dirty="0" smtClean="0"/>
              <a:t>    From which we have the Ricci tensor, purely geometric</a:t>
            </a:r>
          </a:p>
          <a:p>
            <a:pPr>
              <a:buNone/>
            </a:pPr>
            <a:endParaRPr lang="en-US" dirty="0"/>
          </a:p>
        </p:txBody>
      </p:sp>
      <p:graphicFrame>
        <p:nvGraphicFramePr>
          <p:cNvPr id="7" name="Object 6"/>
          <p:cNvGraphicFramePr>
            <a:graphicFrameLocks noChangeAspect="1"/>
          </p:cNvGraphicFramePr>
          <p:nvPr/>
        </p:nvGraphicFramePr>
        <p:xfrm>
          <a:off x="3200400" y="3614102"/>
          <a:ext cx="1752600" cy="515938"/>
        </p:xfrm>
        <a:graphic>
          <a:graphicData uri="http://schemas.openxmlformats.org/presentationml/2006/ole">
            <p:oleObj spid="_x0000_s2919426" name="Equation" r:id="rId3" imgW="863280" imgH="253800" progId="Equation.DSMT4">
              <p:embed/>
            </p:oleObj>
          </a:graphicData>
        </a:graphic>
      </p:graphicFrame>
      <p:graphicFrame>
        <p:nvGraphicFramePr>
          <p:cNvPr id="8" name="Object 7"/>
          <p:cNvGraphicFramePr>
            <a:graphicFrameLocks noChangeAspect="1"/>
          </p:cNvGraphicFramePr>
          <p:nvPr/>
        </p:nvGraphicFramePr>
        <p:xfrm>
          <a:off x="5486400" y="3672840"/>
          <a:ext cx="1943100" cy="431800"/>
        </p:xfrm>
        <a:graphic>
          <a:graphicData uri="http://schemas.openxmlformats.org/presentationml/2006/ole">
            <p:oleObj spid="_x0000_s2919427" name="Equation" r:id="rId4" imgW="914400" imgH="203040" progId="Equation.DSMT4">
              <p:embed/>
            </p:oleObj>
          </a:graphicData>
        </a:graphic>
      </p:graphicFrame>
      <p:graphicFrame>
        <p:nvGraphicFramePr>
          <p:cNvPr id="10" name="Object 9"/>
          <p:cNvGraphicFramePr>
            <a:graphicFrameLocks noChangeAspect="1"/>
          </p:cNvGraphicFramePr>
          <p:nvPr/>
        </p:nvGraphicFramePr>
        <p:xfrm>
          <a:off x="1447800" y="4561840"/>
          <a:ext cx="3254375" cy="635000"/>
        </p:xfrm>
        <a:graphic>
          <a:graphicData uri="http://schemas.openxmlformats.org/presentationml/2006/ole">
            <p:oleObj spid="_x0000_s2919429" name="Equation" r:id="rId5" imgW="2082600" imgH="406080" progId="Equation.DSMT4">
              <p:embed/>
            </p:oleObj>
          </a:graphicData>
        </a:graphic>
      </p:graphicFrame>
      <p:pic>
        <p:nvPicPr>
          <p:cNvPr id="11" name="Picture 2"/>
          <p:cNvPicPr>
            <a:picLocks noChangeAspect="1" noChangeArrowheads="1"/>
          </p:cNvPicPr>
          <p:nvPr/>
        </p:nvPicPr>
        <p:blipFill>
          <a:blip r:embed="rId6" cstate="print"/>
          <a:srcRect/>
          <a:stretch>
            <a:fillRect/>
          </a:stretch>
        </p:blipFill>
        <p:spPr bwMode="auto">
          <a:xfrm>
            <a:off x="1066800" y="5486400"/>
            <a:ext cx="4628126" cy="838200"/>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1468438" y="3596640"/>
          <a:ext cx="1430337" cy="533400"/>
        </p:xfrm>
        <a:graphic>
          <a:graphicData uri="http://schemas.openxmlformats.org/presentationml/2006/ole">
            <p:oleObj spid="_x0000_s2919430" name="Equation" r:id="rId7" imgW="647640" imgH="241200" progId="Equation.DSMT4">
              <p:embed/>
            </p:oleObj>
          </a:graphicData>
        </a:graphic>
      </p:graphicFrame>
      <p:graphicFrame>
        <p:nvGraphicFramePr>
          <p:cNvPr id="13" name="Object 12"/>
          <p:cNvGraphicFramePr>
            <a:graphicFrameLocks noChangeAspect="1"/>
          </p:cNvGraphicFramePr>
          <p:nvPr/>
        </p:nvGraphicFramePr>
        <p:xfrm>
          <a:off x="6477000" y="5715000"/>
          <a:ext cx="1155032" cy="457200"/>
        </p:xfrm>
        <a:graphic>
          <a:graphicData uri="http://schemas.openxmlformats.org/presentationml/2006/ole">
            <p:oleObj spid="_x0000_s2919431" name="Equation" r:id="rId8" imgW="609480" imgH="241200" progId="Equation.DSMT4">
              <p:embed/>
            </p:oleObj>
          </a:graphicData>
        </a:graphic>
      </p:graphicFrame>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04088"/>
          </a:xfrm>
        </p:spPr>
        <p:txBody>
          <a:bodyPr>
            <a:normAutofit fontScale="90000"/>
          </a:bodyPr>
          <a:lstStyle/>
          <a:p>
            <a:r>
              <a:rPr lang="en-US" dirty="0" smtClean="0"/>
              <a:t>Indirect detection-neutrinos</a:t>
            </a:r>
            <a:endParaRPr lang="en-US" dirty="0"/>
          </a:p>
        </p:txBody>
      </p:sp>
      <p:sp>
        <p:nvSpPr>
          <p:cNvPr id="3" name="Content Placeholder 2"/>
          <p:cNvSpPr>
            <a:spLocks noGrp="1"/>
          </p:cNvSpPr>
          <p:nvPr>
            <p:ph idx="1"/>
          </p:nvPr>
        </p:nvSpPr>
        <p:spPr>
          <a:xfrm>
            <a:off x="304800" y="1295400"/>
            <a:ext cx="8610600" cy="5029200"/>
          </a:xfrm>
        </p:spPr>
        <p:txBody>
          <a:bodyPr>
            <a:normAutofit/>
          </a:bodyPr>
          <a:lstStyle/>
          <a:p>
            <a:r>
              <a:rPr lang="en-US" sz="2800" dirty="0" smtClean="0"/>
              <a:t>Online detectors: Super-K, </a:t>
            </a:r>
            <a:r>
              <a:rPr lang="en-US" sz="2800" dirty="0" err="1" smtClean="0"/>
              <a:t>IceCue</a:t>
            </a:r>
            <a:r>
              <a:rPr lang="en-US" sz="2800" dirty="0" smtClean="0"/>
              <a:t>, and ANTARES, targeting at different DM mass range: </a:t>
            </a:r>
          </a:p>
          <a:p>
            <a:r>
              <a:rPr lang="en-US" sz="2800" dirty="0" smtClean="0"/>
              <a:t>Indirect detection rely on annihilation processes, searches are made in specific final states. </a:t>
            </a:r>
          </a:p>
          <a:p>
            <a:r>
              <a:rPr lang="en-US" sz="2800" dirty="0" smtClean="0"/>
              <a:t>Presently no signals have been observed and some of the limits set are comparable to direct detections.</a:t>
            </a:r>
          </a:p>
          <a:p>
            <a:r>
              <a:rPr lang="en-US" sz="2800" dirty="0" smtClean="0"/>
              <a:t>Below are some examples of early limits.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250</a:t>
            </a:fld>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pPr algn="ctr"/>
            <a:r>
              <a:rPr lang="en-US" sz="3600" dirty="0" smtClean="0"/>
              <a:t>Some early data</a:t>
            </a:r>
            <a:br>
              <a:rPr lang="en-US" sz="3600" dirty="0" smtClean="0"/>
            </a:br>
            <a:r>
              <a:rPr lang="en-US" sz="3600" dirty="0" smtClean="0"/>
              <a:t>S-K and some DS for Spin-Independent </a:t>
            </a:r>
            <a:endParaRPr lang="en-US" sz="3600" dirty="0"/>
          </a:p>
        </p:txBody>
      </p:sp>
      <p:sp>
        <p:nvSpPr>
          <p:cNvPr id="3" name="Content Placeholder 2"/>
          <p:cNvSpPr>
            <a:spLocks noGrp="1"/>
          </p:cNvSpPr>
          <p:nvPr>
            <p:ph idx="1"/>
          </p:nvPr>
        </p:nvSpPr>
        <p:spPr>
          <a:xfrm>
            <a:off x="533400" y="5334000"/>
            <a:ext cx="8153400" cy="990600"/>
          </a:xfrm>
        </p:spPr>
        <p:txBody>
          <a:bodyPr/>
          <a:lstStyle/>
          <a:p>
            <a:r>
              <a:rPr lang="en-US" dirty="0" smtClean="0"/>
              <a:t>S-K looks for different final states</a:t>
            </a:r>
          </a:p>
          <a:p>
            <a:r>
              <a:rPr lang="en-US" dirty="0" smtClean="0"/>
              <a:t>Early 2011 data</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251</a:t>
            </a:fld>
            <a:endParaRPr lang="en-US"/>
          </a:p>
        </p:txBody>
      </p:sp>
      <p:pic>
        <p:nvPicPr>
          <p:cNvPr id="2885634" name="Picture 2" descr="C:\Users\Bing-Lin Young\Documents\A-My Documents\Research\Cosmology\DarkMatter\MyNotes\Notes&amp;Talk[Draft]\Fig[Draft]\[Kappl]SK[SI].jpg"/>
          <p:cNvPicPr>
            <a:picLocks noChangeAspect="1" noChangeArrowheads="1"/>
          </p:cNvPicPr>
          <p:nvPr/>
        </p:nvPicPr>
        <p:blipFill>
          <a:blip r:embed="rId2" cstate="print"/>
          <a:srcRect/>
          <a:stretch>
            <a:fillRect/>
          </a:stretch>
        </p:blipFill>
        <p:spPr bwMode="auto">
          <a:xfrm>
            <a:off x="269875" y="1441450"/>
            <a:ext cx="8604250" cy="3968750"/>
          </a:xfrm>
          <a:prstGeom prst="rect">
            <a:avLst/>
          </a:prstGeom>
          <a:noFill/>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sz="3600" dirty="0" smtClean="0"/>
              <a:t>S-K and some DS for Spin-Dependent  </a:t>
            </a:r>
            <a:endParaRPr lang="en-US" sz="3600" dirty="0"/>
          </a:p>
        </p:txBody>
      </p:sp>
      <p:sp>
        <p:nvSpPr>
          <p:cNvPr id="3" name="Content Placeholder 2"/>
          <p:cNvSpPr>
            <a:spLocks noGrp="1"/>
          </p:cNvSpPr>
          <p:nvPr>
            <p:ph idx="1"/>
          </p:nvPr>
        </p:nvSpPr>
        <p:spPr>
          <a:xfrm>
            <a:off x="533400" y="5334000"/>
            <a:ext cx="8077200" cy="914400"/>
          </a:xfrm>
        </p:spPr>
        <p:txBody>
          <a:bodyPr>
            <a:normAutofit lnSpcReduction="10000"/>
          </a:bodyPr>
          <a:lstStyle/>
          <a:p>
            <a:r>
              <a:rPr lang="en-US" dirty="0" smtClean="0"/>
              <a:t>S-k can look for different channel of final states</a:t>
            </a:r>
          </a:p>
          <a:p>
            <a:r>
              <a:rPr lang="en-US" dirty="0" smtClean="0"/>
              <a:t>Early 2011 data</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252</a:t>
            </a:fld>
            <a:endParaRPr lang="en-US"/>
          </a:p>
        </p:txBody>
      </p:sp>
      <p:pic>
        <p:nvPicPr>
          <p:cNvPr id="2884610" name="Picture 2" descr="C:\Users\Bing-Lin Young\Documents\A-My Documents\Research\Cosmology\DarkMatter\MyNotes\Notes&amp;Talk[Draft]\Fig[Draft]\[Kappl]SK[SD].jpg"/>
          <p:cNvPicPr>
            <a:picLocks noChangeAspect="1" noChangeArrowheads="1"/>
          </p:cNvPicPr>
          <p:nvPr/>
        </p:nvPicPr>
        <p:blipFill>
          <a:blip r:embed="rId2" cstate="print"/>
          <a:srcRect/>
          <a:stretch>
            <a:fillRect/>
          </a:stretch>
        </p:blipFill>
        <p:spPr bwMode="auto">
          <a:xfrm>
            <a:off x="381000" y="1371600"/>
            <a:ext cx="8476834" cy="3810000"/>
          </a:xfrm>
          <a:prstGeom prst="rect">
            <a:avLst/>
          </a:prstGeom>
          <a:noFill/>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33400"/>
            <a:ext cx="3657600" cy="1752600"/>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Most recent data from </a:t>
            </a:r>
            <a:r>
              <a:rPr lang="en-US" sz="3600" dirty="0" err="1" smtClean="0"/>
              <a:t>IceCube</a:t>
            </a:r>
            <a:r>
              <a:rPr lang="en-US" sz="3600" dirty="0" smtClean="0"/>
              <a:t/>
            </a:r>
            <a:br>
              <a:rPr lang="en-US" sz="3600" dirty="0" smtClean="0"/>
            </a:br>
            <a:r>
              <a:rPr lang="en-US" sz="3100" dirty="0" smtClean="0"/>
              <a:t>PRL 110 (13)131302</a:t>
            </a:r>
            <a:r>
              <a:rPr lang="en-US" sz="3600" dirty="0" smtClean="0"/>
              <a:t/>
            </a:r>
            <a:br>
              <a:rPr lang="en-US" sz="3600" dirty="0" smtClean="0"/>
            </a:br>
            <a:endParaRPr lang="en-US" sz="3600" dirty="0"/>
          </a:p>
        </p:txBody>
      </p:sp>
      <p:sp>
        <p:nvSpPr>
          <p:cNvPr id="3" name="Content Placeholder 2"/>
          <p:cNvSpPr>
            <a:spLocks noGrp="1"/>
          </p:cNvSpPr>
          <p:nvPr>
            <p:ph idx="1"/>
          </p:nvPr>
        </p:nvSpPr>
        <p:spPr>
          <a:xfrm>
            <a:off x="5562600" y="2743200"/>
            <a:ext cx="2514600" cy="3581400"/>
          </a:xfrm>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253</a:t>
            </a:fld>
            <a:endParaRPr lang="en-US"/>
          </a:p>
        </p:txBody>
      </p:sp>
      <p:pic>
        <p:nvPicPr>
          <p:cNvPr id="2886658" name="Picture 2" descr="C:\Users\Bing-Lin Young\Documents\A-My Documents\Research\Cosmology\DarkMatter\MyNotes\Notes&amp;Talk[Draft]\Fig[Draft]\IceCube2013.jpg"/>
          <p:cNvPicPr>
            <a:picLocks noChangeAspect="1" noChangeArrowheads="1"/>
          </p:cNvPicPr>
          <p:nvPr/>
        </p:nvPicPr>
        <p:blipFill>
          <a:blip r:embed="rId2" cstate="print"/>
          <a:srcRect/>
          <a:stretch>
            <a:fillRect/>
          </a:stretch>
        </p:blipFill>
        <p:spPr bwMode="auto">
          <a:xfrm>
            <a:off x="76199" y="152400"/>
            <a:ext cx="4428181" cy="6248400"/>
          </a:xfrm>
          <a:prstGeom prst="rect">
            <a:avLst/>
          </a:prstGeom>
          <a:noFill/>
        </p:spPr>
      </p:pic>
      <p:sp>
        <p:nvSpPr>
          <p:cNvPr id="8" name="TextBox 7"/>
          <p:cNvSpPr txBox="1"/>
          <p:nvPr/>
        </p:nvSpPr>
        <p:spPr>
          <a:xfrm>
            <a:off x="3183983" y="2286000"/>
            <a:ext cx="1677577" cy="646331"/>
          </a:xfrm>
          <a:prstGeom prst="rect">
            <a:avLst/>
          </a:prstGeom>
          <a:noFill/>
        </p:spPr>
        <p:txBody>
          <a:bodyPr wrap="square" rtlCol="0">
            <a:spAutoFit/>
          </a:bodyPr>
          <a:lstStyle/>
          <a:p>
            <a:r>
              <a:rPr lang="en-US" b="1" dirty="0" smtClean="0">
                <a:solidFill>
                  <a:srgbClr val="FF0000"/>
                </a:solidFill>
              </a:rPr>
              <a:t>Spin</a:t>
            </a:r>
          </a:p>
          <a:p>
            <a:r>
              <a:rPr lang="en-US" b="1" dirty="0" smtClean="0">
                <a:solidFill>
                  <a:srgbClr val="FF0000"/>
                </a:solidFill>
              </a:rPr>
              <a:t>independent</a:t>
            </a:r>
            <a:endParaRPr lang="en-US" b="1" dirty="0">
              <a:solidFill>
                <a:srgbClr val="FF0000"/>
              </a:solidFill>
            </a:endParaRPr>
          </a:p>
        </p:txBody>
      </p:sp>
      <p:sp>
        <p:nvSpPr>
          <p:cNvPr id="9" name="TextBox 8"/>
          <p:cNvSpPr txBox="1"/>
          <p:nvPr/>
        </p:nvSpPr>
        <p:spPr>
          <a:xfrm>
            <a:off x="3352800" y="5373469"/>
            <a:ext cx="1309974" cy="646331"/>
          </a:xfrm>
          <a:prstGeom prst="rect">
            <a:avLst/>
          </a:prstGeom>
          <a:noFill/>
        </p:spPr>
        <p:txBody>
          <a:bodyPr wrap="none" rtlCol="0">
            <a:spAutoFit/>
          </a:bodyPr>
          <a:lstStyle/>
          <a:p>
            <a:r>
              <a:rPr lang="en-US" b="1" dirty="0" smtClean="0">
                <a:solidFill>
                  <a:srgbClr val="FF0000"/>
                </a:solidFill>
              </a:rPr>
              <a:t>Spin</a:t>
            </a:r>
          </a:p>
          <a:p>
            <a:r>
              <a:rPr lang="en-US" b="1" dirty="0" smtClean="0">
                <a:solidFill>
                  <a:srgbClr val="FF0000"/>
                </a:solidFill>
              </a:rPr>
              <a:t>dependent</a:t>
            </a:r>
            <a:endParaRPr lang="en-US" b="1" dirty="0">
              <a:solidFill>
                <a:srgbClr val="FF0000"/>
              </a:solidFill>
            </a:endParaRPr>
          </a:p>
        </p:txBody>
      </p:sp>
      <p:pic>
        <p:nvPicPr>
          <p:cNvPr id="10" name="Picture 9" descr="http://www.centauri-dreams.org/wp-content/uploads/2011/12/IceCube_standalone.jpg"/>
          <p:cNvPicPr/>
          <p:nvPr/>
        </p:nvPicPr>
        <p:blipFill>
          <a:blip r:embed="rId3" cstate="print"/>
          <a:srcRect/>
          <a:stretch>
            <a:fillRect/>
          </a:stretch>
        </p:blipFill>
        <p:spPr bwMode="auto">
          <a:xfrm>
            <a:off x="5029200" y="1981201"/>
            <a:ext cx="3733800" cy="4495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47088"/>
          </a:xfrm>
        </p:spPr>
        <p:txBody>
          <a:bodyPr>
            <a:noAutofit/>
          </a:bodyPr>
          <a:lstStyle/>
          <a:p>
            <a:pPr algn="ctr"/>
            <a:r>
              <a:rPr lang="en-US" sz="4000" dirty="0" smtClean="0"/>
              <a:t>Recent status </a:t>
            </a:r>
            <a:br>
              <a:rPr lang="en-US" sz="4000" dirty="0" smtClean="0"/>
            </a:br>
            <a:r>
              <a:rPr lang="en-US" sz="4000" dirty="0" smtClean="0"/>
              <a:t>in conjunction  with </a:t>
            </a:r>
            <a:br>
              <a:rPr lang="en-US" sz="4000" dirty="0" smtClean="0"/>
            </a:br>
            <a:r>
              <a:rPr lang="en-US" sz="4000" dirty="0" smtClean="0"/>
              <a:t>direct searches results</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254</a:t>
            </a:fld>
            <a:endParaRPr lang="en-US"/>
          </a:p>
        </p:txBody>
      </p:sp>
      <p:pic>
        <p:nvPicPr>
          <p:cNvPr id="4835330" name="Picture 2" descr="C:\Users\Bing-Lin Young\Documents\A-My Documents\Research\Cosmology\DarkMatter\[0]MyNotes\[0]Notes&amp;Talk[Draft]\FiguresToBeUsed[3]\[S-K][SD]1503.04858.png"/>
          <p:cNvPicPr>
            <a:picLocks noChangeAspect="1" noChangeArrowheads="1"/>
          </p:cNvPicPr>
          <p:nvPr/>
        </p:nvPicPr>
        <p:blipFill>
          <a:blip r:embed="rId2" cstate="print"/>
          <a:srcRect/>
          <a:stretch>
            <a:fillRect/>
          </a:stretch>
        </p:blipFill>
        <p:spPr bwMode="auto">
          <a:xfrm>
            <a:off x="0" y="2133600"/>
            <a:ext cx="4419599" cy="3488143"/>
          </a:xfrm>
          <a:prstGeom prst="rect">
            <a:avLst/>
          </a:prstGeom>
          <a:noFill/>
        </p:spPr>
      </p:pic>
      <p:pic>
        <p:nvPicPr>
          <p:cNvPr id="4835331" name="Picture 3" descr="C:\Users\Bing-Lin Young\Documents\A-My Documents\Research\Cosmology\DarkMatter\[0]MyNotes\[0]Notes&amp;Talk[Draft]\FiguresToBeUsed[3]\[S-K][SI]1503.04858.png"/>
          <p:cNvPicPr>
            <a:picLocks noChangeAspect="1" noChangeArrowheads="1"/>
          </p:cNvPicPr>
          <p:nvPr/>
        </p:nvPicPr>
        <p:blipFill>
          <a:blip r:embed="rId3" cstate="print"/>
          <a:srcRect/>
          <a:stretch>
            <a:fillRect/>
          </a:stretch>
        </p:blipFill>
        <p:spPr bwMode="auto">
          <a:xfrm>
            <a:off x="4428490" y="2133600"/>
            <a:ext cx="4639310" cy="3526098"/>
          </a:xfrm>
          <a:prstGeom prst="rect">
            <a:avLst/>
          </a:prstGeom>
          <a:noFill/>
        </p:spPr>
      </p:pic>
      <p:sp>
        <p:nvSpPr>
          <p:cNvPr id="9" name="TextBox 8"/>
          <p:cNvSpPr txBox="1"/>
          <p:nvPr/>
        </p:nvSpPr>
        <p:spPr>
          <a:xfrm>
            <a:off x="2180461" y="5638800"/>
            <a:ext cx="5134739" cy="830997"/>
          </a:xfrm>
          <a:prstGeom prst="rect">
            <a:avLst/>
          </a:prstGeom>
          <a:noFill/>
        </p:spPr>
        <p:txBody>
          <a:bodyPr wrap="none" rtlCol="0">
            <a:spAutoFit/>
          </a:bodyPr>
          <a:lstStyle/>
          <a:p>
            <a:r>
              <a:rPr lang="en-US" sz="2400" dirty="0" smtClean="0"/>
              <a:t>Indirect searches provide tighter </a:t>
            </a:r>
          </a:p>
          <a:p>
            <a:r>
              <a:rPr lang="en-US" sz="2400" dirty="0" smtClean="0"/>
              <a:t>constraints for low mass WIMPs</a:t>
            </a:r>
            <a:endParaRPr lang="en-US" sz="2400" dirty="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sz="3600" dirty="0" smtClean="0"/>
              <a:t>Comparison of 4 </a:t>
            </a:r>
            <a:r>
              <a:rPr lang="en-US" sz="3600" dirty="0" err="1" smtClean="0"/>
              <a:t>Icecube</a:t>
            </a:r>
            <a:r>
              <a:rPr lang="en-US" sz="3600" dirty="0" smtClean="0"/>
              <a:t> measurements with other indirect searches.</a:t>
            </a:r>
            <a:endParaRPr lang="en-US" sz="3600" dirty="0"/>
          </a:p>
        </p:txBody>
      </p:sp>
      <p:sp>
        <p:nvSpPr>
          <p:cNvPr id="3" name="Content Placeholder 2"/>
          <p:cNvSpPr>
            <a:spLocks noGrp="1"/>
          </p:cNvSpPr>
          <p:nvPr>
            <p:ph idx="1"/>
          </p:nvPr>
        </p:nvSpPr>
        <p:spPr>
          <a:xfrm>
            <a:off x="5638800" y="1524000"/>
            <a:ext cx="3352800" cy="4389120"/>
          </a:xfrm>
        </p:spPr>
        <p:txBody>
          <a:bodyPr/>
          <a:lstStyle/>
          <a:p>
            <a:r>
              <a:rPr lang="en-US" dirty="0" smtClean="0"/>
              <a:t>The grey shaded region is the DM interpretation of PAMELA positron.</a:t>
            </a:r>
          </a:p>
          <a:p>
            <a:r>
              <a:rPr lang="en-US" dirty="0" smtClean="0"/>
              <a:t>Green shaded area Fermi               excess,              . </a:t>
            </a:r>
          </a:p>
          <a:p>
            <a:r>
              <a:rPr lang="en-US" dirty="0" smtClean="0"/>
              <a:t>Figure adopted from 1505.07259.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255</a:t>
            </a:fld>
            <a:endParaRPr lang="en-US"/>
          </a:p>
        </p:txBody>
      </p:sp>
      <p:pic>
        <p:nvPicPr>
          <p:cNvPr id="4895746" name="Picture 2" descr="C:\Users\Bing-Lin Young\Documents\A-My Documents\Research\Cosmology\DarkMatter\[0]MyNotes\[0]Notes&amp;Talk[Draft]\FiguresToBeUsed[3]\[IceCube]1505.07259.png"/>
          <p:cNvPicPr>
            <a:picLocks noChangeAspect="1" noChangeArrowheads="1"/>
          </p:cNvPicPr>
          <p:nvPr/>
        </p:nvPicPr>
        <p:blipFill>
          <a:blip r:embed="rId3" cstate="print"/>
          <a:srcRect/>
          <a:stretch>
            <a:fillRect/>
          </a:stretch>
        </p:blipFill>
        <p:spPr bwMode="auto">
          <a:xfrm>
            <a:off x="76200" y="1447800"/>
            <a:ext cx="5554133" cy="4876800"/>
          </a:xfrm>
          <a:prstGeom prst="rect">
            <a:avLst/>
          </a:prstGeom>
          <a:noFill/>
        </p:spPr>
      </p:pic>
      <p:graphicFrame>
        <p:nvGraphicFramePr>
          <p:cNvPr id="4836353" name="Object 1"/>
          <p:cNvGraphicFramePr>
            <a:graphicFrameLocks noChangeAspect="1"/>
          </p:cNvGraphicFramePr>
          <p:nvPr/>
        </p:nvGraphicFramePr>
        <p:xfrm>
          <a:off x="7048500" y="3550919"/>
          <a:ext cx="1104900" cy="491067"/>
        </p:xfrm>
        <a:graphic>
          <a:graphicData uri="http://schemas.openxmlformats.org/presentationml/2006/ole">
            <p:oleObj spid="_x0000_s4836353" name="Equation" r:id="rId4" imgW="457200" imgH="203040" progId="Equation.DSMT4">
              <p:embed/>
            </p:oleObj>
          </a:graphicData>
        </a:graphic>
      </p:graphicFrame>
      <p:graphicFrame>
        <p:nvGraphicFramePr>
          <p:cNvPr id="9" name="Object 8"/>
          <p:cNvGraphicFramePr>
            <a:graphicFrameLocks noChangeAspect="1"/>
          </p:cNvGraphicFramePr>
          <p:nvPr/>
        </p:nvGraphicFramePr>
        <p:xfrm>
          <a:off x="7223760" y="4038600"/>
          <a:ext cx="1314450" cy="457200"/>
        </p:xfrm>
        <a:graphic>
          <a:graphicData uri="http://schemas.openxmlformats.org/presentationml/2006/ole">
            <p:oleObj spid="_x0000_s4836354" name="Equation" r:id="rId5" imgW="583920" imgH="203040" progId="Equation.DSMT4">
              <p:embed/>
            </p:oleObj>
          </a:graphicData>
        </a:graphic>
      </p:graphicFrame>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19912"/>
          </a:xfrm>
        </p:spPr>
        <p:txBody>
          <a:bodyPr>
            <a:normAutofit fontScale="90000"/>
          </a:bodyPr>
          <a:lstStyle/>
          <a:p>
            <a:r>
              <a:rPr lang="en-US" dirty="0" smtClean="0"/>
              <a:t>Indirect search-anti-deuteron</a:t>
            </a:r>
            <a:endParaRPr lang="en-US" dirty="0"/>
          </a:p>
        </p:txBody>
      </p:sp>
      <p:sp>
        <p:nvSpPr>
          <p:cNvPr id="3" name="Content Placeholder 2"/>
          <p:cNvSpPr>
            <a:spLocks noGrp="1"/>
          </p:cNvSpPr>
          <p:nvPr>
            <p:ph idx="1"/>
          </p:nvPr>
        </p:nvSpPr>
        <p:spPr>
          <a:xfrm>
            <a:off x="152400" y="1402080"/>
            <a:ext cx="8763000" cy="4389120"/>
          </a:xfrm>
        </p:spPr>
        <p:txBody>
          <a:bodyPr>
            <a:normAutofit/>
          </a:bodyPr>
          <a:lstStyle/>
          <a:p>
            <a:r>
              <a:rPr lang="en-US" dirty="0" smtClean="0"/>
              <a:t>The anti-deuteron, which may appear as a secondary particle from WIMP annihilation, has been proposed as a promising signal of DM.</a:t>
            </a:r>
          </a:p>
          <a:p>
            <a:r>
              <a:rPr lang="en-US" dirty="0" smtClean="0"/>
              <a:t>The mechanism is the coalescence of an anti-proton and anti-neutron in the annihilation of WIMPs.</a:t>
            </a:r>
          </a:p>
          <a:p>
            <a:r>
              <a:rPr lang="en-US" dirty="0" smtClean="0"/>
              <a:t>The anti-deuteron so produced will have very little kinetic energies, about a fraction of a </a:t>
            </a:r>
            <a:r>
              <a:rPr lang="en-US" dirty="0" err="1" smtClean="0"/>
              <a:t>GeV</a:t>
            </a:r>
            <a:r>
              <a:rPr lang="en-US" dirty="0" smtClean="0"/>
              <a:t>, while the cosmic background from </a:t>
            </a:r>
            <a:r>
              <a:rPr lang="en-US" dirty="0" err="1" smtClean="0"/>
              <a:t>spallations</a:t>
            </a:r>
            <a:r>
              <a:rPr lang="en-US" dirty="0" smtClean="0"/>
              <a:t> occurs in high energy cosmic ray protons.</a:t>
            </a:r>
          </a:p>
          <a:p>
            <a:r>
              <a:rPr lang="en-US" dirty="0" smtClean="0"/>
              <a:t>Presently there are upper bound from BESS.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256</a:t>
            </a:fld>
            <a:endParaRPr lang="en-US"/>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257</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pic>
        <p:nvPicPr>
          <p:cNvPr id="484354" name="Picture 2" descr="C:\Users\Bing-Lin Young\Documents\A-My Documents\Research\Cosmology\DarkMatter\ArticlesIn2011\LP2011\Cirelli-18.png"/>
          <p:cNvPicPr>
            <a:picLocks noGrp="1" noChangeAspect="1" noChangeArrowheads="1"/>
          </p:cNvPicPr>
          <p:nvPr>
            <p:ph sz="quarter" idx="1"/>
          </p:nvPr>
        </p:nvPicPr>
        <p:blipFill>
          <a:blip r:embed="rId3" cstate="print"/>
          <a:srcRect/>
          <a:stretch>
            <a:fillRect/>
          </a:stretch>
        </p:blipFill>
        <p:spPr bwMode="auto">
          <a:xfrm>
            <a:off x="152400" y="231775"/>
            <a:ext cx="8001000" cy="6352119"/>
          </a:xfrm>
          <a:prstGeom prst="rect">
            <a:avLst/>
          </a:prstGeom>
          <a:noFill/>
        </p:spPr>
      </p:pic>
      <p:sp>
        <p:nvSpPr>
          <p:cNvPr id="8" name="Rounded Rectangle 7"/>
          <p:cNvSpPr/>
          <p:nvPr/>
        </p:nvSpPr>
        <p:spPr>
          <a:xfrm>
            <a:off x="0" y="43434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cxnSp>
        <p:nvCxnSpPr>
          <p:cNvPr id="10" name="Straight Arrow Connector 9"/>
          <p:cNvCxnSpPr/>
          <p:nvPr/>
        </p:nvCxnSpPr>
        <p:spPr>
          <a:xfrm flipH="1" flipV="1">
            <a:off x="2362200" y="2590800"/>
            <a:ext cx="3657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71600" y="2743200"/>
            <a:ext cx="805029" cy="369332"/>
          </a:xfrm>
          <a:prstGeom prst="rect">
            <a:avLst/>
          </a:prstGeom>
          <a:noFill/>
        </p:spPr>
        <p:txBody>
          <a:bodyPr wrap="none" rtlCol="0">
            <a:spAutoFit/>
          </a:bodyPr>
          <a:lstStyle/>
          <a:p>
            <a:r>
              <a:rPr lang="en-US" b="1" dirty="0" smtClean="0">
                <a:solidFill>
                  <a:schemeClr val="bg1"/>
                </a:solidFill>
              </a:rPr>
              <a:t>Fermi</a:t>
            </a:r>
            <a:endParaRPr lang="en-US" b="1" dirty="0">
              <a:solidFill>
                <a:schemeClr val="bg1"/>
              </a:solidFill>
            </a:endParaRPr>
          </a:p>
        </p:txBody>
      </p:sp>
      <p:graphicFrame>
        <p:nvGraphicFramePr>
          <p:cNvPr id="16" name="Object 15"/>
          <p:cNvGraphicFramePr>
            <a:graphicFrameLocks noChangeAspect="1"/>
          </p:cNvGraphicFramePr>
          <p:nvPr/>
        </p:nvGraphicFramePr>
        <p:xfrm>
          <a:off x="609600" y="2743200"/>
          <a:ext cx="762000" cy="393290"/>
        </p:xfrm>
        <a:graphic>
          <a:graphicData uri="http://schemas.openxmlformats.org/presentationml/2006/ole">
            <p:oleObj spid="_x0000_s2889730" name="Equation" r:id="rId4" imgW="393480" imgH="203040" progId="Equation.DSMT4">
              <p:embed/>
            </p:oleObj>
          </a:graphicData>
        </a:graphic>
      </p:graphicFrame>
      <p:graphicFrame>
        <p:nvGraphicFramePr>
          <p:cNvPr id="17" name="Object 16"/>
          <p:cNvGraphicFramePr>
            <a:graphicFrameLocks noChangeAspect="1"/>
          </p:cNvGraphicFramePr>
          <p:nvPr/>
        </p:nvGraphicFramePr>
        <p:xfrm>
          <a:off x="777240" y="1341120"/>
          <a:ext cx="600075" cy="685800"/>
        </p:xfrm>
        <a:graphic>
          <a:graphicData uri="http://schemas.openxmlformats.org/presentationml/2006/ole">
            <p:oleObj spid="_x0000_s2889731" name="Equation" r:id="rId5" imgW="177480" imgH="203040" progId="Equation.DSMT4">
              <p:embed/>
            </p:oleObj>
          </a:graphicData>
        </a:graphic>
      </p:graphicFrame>
      <p:sp>
        <p:nvSpPr>
          <p:cNvPr id="18" name="TextBox 17"/>
          <p:cNvSpPr txBox="1"/>
          <p:nvPr/>
        </p:nvSpPr>
        <p:spPr>
          <a:xfrm>
            <a:off x="1264920" y="2377440"/>
            <a:ext cx="1140056" cy="369332"/>
          </a:xfrm>
          <a:prstGeom prst="rect">
            <a:avLst/>
          </a:prstGeom>
          <a:noFill/>
        </p:spPr>
        <p:txBody>
          <a:bodyPr wrap="none" rtlCol="0">
            <a:spAutoFit/>
          </a:bodyPr>
          <a:lstStyle/>
          <a:p>
            <a:r>
              <a:rPr lang="en-US" b="1" dirty="0" smtClean="0">
                <a:solidFill>
                  <a:schemeClr val="bg1"/>
                </a:solidFill>
              </a:rPr>
              <a:t>AMS-02</a:t>
            </a:r>
            <a:endParaRPr lang="en-US" b="1" dirty="0">
              <a:solidFill>
                <a:schemeClr val="bg1"/>
              </a:solidFill>
            </a:endParaRPr>
          </a:p>
        </p:txBody>
      </p:sp>
      <p:sp>
        <p:nvSpPr>
          <p:cNvPr id="20" name="Rounded Rectangle 19"/>
          <p:cNvSpPr/>
          <p:nvPr/>
        </p:nvSpPr>
        <p:spPr>
          <a:xfrm>
            <a:off x="914400" y="30480"/>
            <a:ext cx="6400800" cy="7620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 quick glance of ID</a:t>
            </a:r>
            <a:endParaRPr lang="en-US" sz="3600"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
            <a:ext cx="8458200" cy="743712"/>
          </a:xfrm>
        </p:spPr>
        <p:txBody>
          <a:bodyPr>
            <a:normAutofit/>
          </a:bodyPr>
          <a:lstStyle/>
          <a:p>
            <a:r>
              <a:rPr lang="en-US" sz="3600" dirty="0" smtClean="0"/>
              <a:t>X.  summary &amp; a glance into the future</a:t>
            </a:r>
            <a:endParaRPr lang="en-US" sz="3600" dirty="0"/>
          </a:p>
        </p:txBody>
      </p:sp>
      <p:sp>
        <p:nvSpPr>
          <p:cNvPr id="3" name="Content Placeholder 2"/>
          <p:cNvSpPr>
            <a:spLocks noGrp="1"/>
          </p:cNvSpPr>
          <p:nvPr>
            <p:ph idx="1"/>
          </p:nvPr>
        </p:nvSpPr>
        <p:spPr>
          <a:xfrm>
            <a:off x="0" y="838200"/>
            <a:ext cx="8915400" cy="5715000"/>
          </a:xfrm>
        </p:spPr>
        <p:txBody>
          <a:bodyPr>
            <a:normAutofit lnSpcReduction="10000"/>
          </a:bodyPr>
          <a:lstStyle/>
          <a:p>
            <a:r>
              <a:rPr lang="en-US" dirty="0" smtClean="0"/>
              <a:t>Both direct detection and indirect detection </a:t>
            </a:r>
            <a:r>
              <a:rPr lang="en-US" dirty="0" err="1" smtClean="0"/>
              <a:t>exps</a:t>
            </a:r>
            <a:r>
              <a:rPr lang="en-US" dirty="0" smtClean="0"/>
              <a:t> are very productive, having a number of hints of signals and challenges of seemingly conflicting results.</a:t>
            </a:r>
          </a:p>
          <a:p>
            <a:pPr lvl="1"/>
            <a:r>
              <a:rPr lang="en-US" dirty="0" smtClean="0"/>
              <a:t>In direct detections, the claims of signals are in the low mass regions which seemed to be ruled out by other experiments.  Theorists are getting into the action to better understand the conflicts and to see if there are ways out.</a:t>
            </a:r>
          </a:p>
          <a:p>
            <a:pPr lvl="1"/>
            <a:r>
              <a:rPr lang="en-US" dirty="0" smtClean="0"/>
              <a:t>In indirect detections, the anomalous high energy positron spectrum and the apparent gamma lines are hints of something new.  But they are difficult to understand in the common framework of dark matter.</a:t>
            </a:r>
          </a:p>
          <a:p>
            <a:r>
              <a:rPr lang="en-US" dirty="0" smtClean="0"/>
              <a:t>Obviously more data are required which means to put the burden of responsibility on the experimental side of the endeavor.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258</a:t>
            </a:fld>
            <a:endParaRPr 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5257800"/>
            <a:ext cx="1524000" cy="1143000"/>
          </a:xfrm>
        </p:spPr>
        <p:txBody>
          <a:bodyPr>
            <a:normAutofit/>
          </a:bodyPr>
          <a:lstStyle/>
          <a:p>
            <a:r>
              <a:rPr lang="en-US" sz="2000" dirty="0" smtClean="0"/>
              <a:t>Bergstrom</a:t>
            </a:r>
            <a:br>
              <a:rPr lang="en-US" sz="2000" dirty="0" smtClean="0"/>
            </a:br>
            <a:r>
              <a:rPr lang="en-US" sz="2000" dirty="0" err="1" smtClean="0"/>
              <a:t>arXiv</a:t>
            </a:r>
            <a:r>
              <a:rPr lang="en-US" sz="2000" dirty="0" smtClean="0"/>
              <a:t>:</a:t>
            </a:r>
            <a:br>
              <a:rPr lang="en-US" sz="2000" dirty="0" smtClean="0"/>
            </a:br>
            <a:r>
              <a:rPr lang="en-US" sz="2000" dirty="0" smtClean="0"/>
              <a:t>1205.4882</a:t>
            </a: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259</a:t>
            </a:fld>
            <a:endParaRPr lang="en-US"/>
          </a:p>
        </p:txBody>
      </p:sp>
      <p:pic>
        <p:nvPicPr>
          <p:cNvPr id="878594" name="Picture 2" descr="C:\Users\Bing-Lin Young\Documents\A-My Documents\PeopOrganPlac\Organization\China\ShanghaiJiaoTongUniv\[Bergstrom].jpg"/>
          <p:cNvPicPr>
            <a:picLocks noGrp="1" noChangeAspect="1" noChangeArrowheads="1"/>
          </p:cNvPicPr>
          <p:nvPr>
            <p:ph idx="1"/>
          </p:nvPr>
        </p:nvPicPr>
        <p:blipFill>
          <a:blip r:embed="rId2" cstate="print"/>
          <a:srcRect/>
          <a:stretch>
            <a:fillRect/>
          </a:stretch>
        </p:blipFill>
        <p:spPr bwMode="auto">
          <a:xfrm>
            <a:off x="57303" y="137160"/>
            <a:ext cx="7227417" cy="6400800"/>
          </a:xfrm>
          <a:prstGeom prst="rect">
            <a:avLst/>
          </a:prstGeom>
          <a:noFill/>
        </p:spPr>
      </p:pic>
      <p:sp>
        <p:nvSpPr>
          <p:cNvPr id="8" name="TextBox 7"/>
          <p:cNvSpPr txBox="1"/>
          <p:nvPr/>
        </p:nvSpPr>
        <p:spPr>
          <a:xfrm>
            <a:off x="7350663" y="774680"/>
            <a:ext cx="1717137" cy="3416320"/>
          </a:xfrm>
          <a:prstGeom prst="rect">
            <a:avLst/>
          </a:prstGeom>
          <a:noFill/>
        </p:spPr>
        <p:txBody>
          <a:bodyPr wrap="square" rtlCol="0">
            <a:spAutoFit/>
          </a:bodyPr>
          <a:lstStyle/>
          <a:p>
            <a:r>
              <a:rPr lang="en-US" b="1" u="sng" dirty="0" smtClean="0">
                <a:solidFill>
                  <a:schemeClr val="tx2">
                    <a:lumMod val="50000"/>
                  </a:schemeClr>
                </a:solidFill>
              </a:rPr>
              <a:t>SUMMARY</a:t>
            </a:r>
          </a:p>
          <a:p>
            <a:endParaRPr lang="en-US" b="1" dirty="0" smtClean="0">
              <a:solidFill>
                <a:schemeClr val="tx2">
                  <a:lumMod val="50000"/>
                </a:schemeClr>
              </a:solidFill>
            </a:endParaRPr>
          </a:p>
          <a:p>
            <a:r>
              <a:rPr lang="en-US" b="1" dirty="0" smtClean="0">
                <a:solidFill>
                  <a:schemeClr val="tx2">
                    <a:lumMod val="50000"/>
                  </a:schemeClr>
                </a:solidFill>
              </a:rPr>
              <a:t>Recent </a:t>
            </a:r>
          </a:p>
          <a:p>
            <a:r>
              <a:rPr lang="en-US" b="1" dirty="0" smtClean="0">
                <a:solidFill>
                  <a:schemeClr val="tx2">
                    <a:lumMod val="50000"/>
                  </a:schemeClr>
                </a:solidFill>
              </a:rPr>
              <a:t>Experimental</a:t>
            </a:r>
          </a:p>
          <a:p>
            <a:r>
              <a:rPr lang="en-US" b="1" dirty="0" smtClean="0">
                <a:solidFill>
                  <a:schemeClr val="tx2">
                    <a:lumMod val="50000"/>
                  </a:schemeClr>
                </a:solidFill>
              </a:rPr>
              <a:t>Claims for </a:t>
            </a:r>
          </a:p>
          <a:p>
            <a:r>
              <a:rPr lang="en-US" b="1" dirty="0" smtClean="0">
                <a:solidFill>
                  <a:schemeClr val="tx2">
                    <a:lumMod val="50000"/>
                  </a:schemeClr>
                </a:solidFill>
              </a:rPr>
              <a:t>Possible </a:t>
            </a:r>
          </a:p>
          <a:p>
            <a:r>
              <a:rPr lang="en-US" b="1" dirty="0" smtClean="0">
                <a:solidFill>
                  <a:schemeClr val="tx2">
                    <a:lumMod val="50000"/>
                  </a:schemeClr>
                </a:solidFill>
              </a:rPr>
              <a:t>Dark matter </a:t>
            </a:r>
          </a:p>
          <a:p>
            <a:r>
              <a:rPr lang="en-US" b="1" dirty="0" smtClean="0">
                <a:solidFill>
                  <a:schemeClr val="tx2">
                    <a:lumMod val="50000"/>
                  </a:schemeClr>
                </a:solidFill>
              </a:rPr>
              <a:t>Detection </a:t>
            </a:r>
          </a:p>
          <a:p>
            <a:r>
              <a:rPr lang="en-US" b="1" dirty="0" smtClean="0">
                <a:solidFill>
                  <a:schemeClr val="tx2">
                    <a:lumMod val="50000"/>
                  </a:schemeClr>
                </a:solidFill>
              </a:rPr>
              <a:t>&amp;</a:t>
            </a:r>
          </a:p>
          <a:p>
            <a:r>
              <a:rPr lang="en-US" b="1" dirty="0" smtClean="0">
                <a:solidFill>
                  <a:schemeClr val="tx2">
                    <a:lumMod val="50000"/>
                  </a:schemeClr>
                </a:solidFill>
              </a:rPr>
              <a:t>Comments on</a:t>
            </a:r>
          </a:p>
          <a:p>
            <a:r>
              <a:rPr lang="en-US" b="1" dirty="0" smtClean="0">
                <a:solidFill>
                  <a:schemeClr val="tx2">
                    <a:lumMod val="50000"/>
                  </a:schemeClr>
                </a:solidFill>
              </a:rPr>
              <a:t>Their present</a:t>
            </a:r>
          </a:p>
          <a:p>
            <a:r>
              <a:rPr lang="en-US" b="1" dirty="0" smtClean="0">
                <a:solidFill>
                  <a:schemeClr val="tx2">
                    <a:lumMod val="50000"/>
                  </a:schemeClr>
                </a:solidFill>
              </a:rPr>
              <a:t>Status.</a:t>
            </a:r>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
        <p:nvSpPr>
          <p:cNvPr id="6" name="Content Placeholder 5"/>
          <p:cNvSpPr>
            <a:spLocks noGrp="1"/>
          </p:cNvSpPr>
          <p:nvPr>
            <p:ph sz="quarter" idx="1"/>
          </p:nvPr>
        </p:nvSpPr>
        <p:spPr>
          <a:xfrm>
            <a:off x="457200" y="304800"/>
            <a:ext cx="8229600" cy="6172200"/>
          </a:xfrm>
        </p:spPr>
        <p:txBody>
          <a:bodyPr>
            <a:normAutofit/>
          </a:bodyPr>
          <a:lstStyle/>
          <a:p>
            <a:r>
              <a:rPr lang="en-US" dirty="0" smtClean="0"/>
              <a:t>Given a physical system characterized by the energy-momentum tensor             ,  the Einstein equation, which links dynamics with the geometry of the space, and forms the starting point of general relativity and cosmology,  is </a:t>
            </a:r>
          </a:p>
          <a:p>
            <a:endParaRPr lang="en-US" dirty="0" smtClean="0"/>
          </a:p>
          <a:p>
            <a:pPr>
              <a:buNone/>
            </a:pPr>
            <a:endParaRPr lang="en-US" dirty="0" smtClean="0"/>
          </a:p>
          <a:p>
            <a:pPr>
              <a:buNone/>
            </a:pPr>
            <a:r>
              <a:rPr lang="en-US" sz="3200" dirty="0" smtClean="0">
                <a:solidFill>
                  <a:srgbClr val="0070C0"/>
                </a:solidFill>
              </a:rPr>
              <a:t>The FLRW metric </a:t>
            </a:r>
          </a:p>
          <a:p>
            <a:r>
              <a:rPr lang="en-US" dirty="0" smtClean="0"/>
              <a:t>We are looking for a homogenous and isotropic space which is the so called “background universe”,  in a sense like the free theory of a field theoretic system (but much more complicated, of course).  With the Hubble expansion factor a(t) (Hubble scale factor) taken into account, the metric of the space is given by, with the curvature constant     : </a:t>
            </a:r>
          </a:p>
        </p:txBody>
      </p:sp>
      <p:graphicFrame>
        <p:nvGraphicFramePr>
          <p:cNvPr id="3047427" name="Object 3"/>
          <p:cNvGraphicFramePr>
            <a:graphicFrameLocks noChangeAspect="1"/>
          </p:cNvGraphicFramePr>
          <p:nvPr/>
        </p:nvGraphicFramePr>
        <p:xfrm>
          <a:off x="1174750" y="1905000"/>
          <a:ext cx="4159250" cy="762000"/>
        </p:xfrm>
        <a:graphic>
          <a:graphicData uri="http://schemas.openxmlformats.org/presentationml/2006/ole">
            <p:oleObj spid="_x0000_s3047427" name="Equation" r:id="rId3" imgW="2145960" imgH="393480" progId="Equation.DSMT4">
              <p:embed/>
            </p:oleObj>
          </a:graphicData>
        </a:graphic>
      </p:graphicFrame>
      <p:graphicFrame>
        <p:nvGraphicFramePr>
          <p:cNvPr id="3047428" name="Object 4"/>
          <p:cNvGraphicFramePr>
            <a:graphicFrameLocks noChangeAspect="1"/>
          </p:cNvGraphicFramePr>
          <p:nvPr/>
        </p:nvGraphicFramePr>
        <p:xfrm>
          <a:off x="1600200" y="822960"/>
          <a:ext cx="901700" cy="381000"/>
        </p:xfrm>
        <a:graphic>
          <a:graphicData uri="http://schemas.openxmlformats.org/presentationml/2006/ole">
            <p:oleObj spid="_x0000_s3047428" name="Equation" r:id="rId4" imgW="571320" imgH="241200" progId="Equation.DSMT4">
              <p:embed/>
            </p:oleObj>
          </a:graphicData>
        </a:graphic>
      </p:graphicFrame>
      <p:graphicFrame>
        <p:nvGraphicFramePr>
          <p:cNvPr id="10" name="Object 9"/>
          <p:cNvGraphicFramePr>
            <a:graphicFrameLocks noChangeAspect="1"/>
          </p:cNvGraphicFramePr>
          <p:nvPr/>
        </p:nvGraphicFramePr>
        <p:xfrm>
          <a:off x="4200236" y="5588000"/>
          <a:ext cx="292100" cy="279400"/>
        </p:xfrm>
        <a:graphic>
          <a:graphicData uri="http://schemas.openxmlformats.org/presentationml/2006/ole">
            <p:oleObj spid="_x0000_s3047429" name="Equation" r:id="rId5" imgW="139680" imgH="126720" progId="Equation.DSMT4">
              <p:embed/>
            </p:oleObj>
          </a:graphicData>
        </a:graphic>
      </p:graphicFrame>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229600" cy="533400"/>
          </a:xfrm>
        </p:spPr>
        <p:txBody>
          <a:bodyPr>
            <a:normAutofit fontScale="90000"/>
          </a:bodyPr>
          <a:lstStyle/>
          <a:p>
            <a:r>
              <a:rPr lang="en-US" dirty="0" smtClean="0"/>
              <a:t> </a:t>
            </a:r>
            <a:r>
              <a:rPr lang="en-US" sz="4000" dirty="0" smtClean="0"/>
              <a:t>Moore’s law of DM direct detection</a:t>
            </a:r>
            <a:endParaRPr lang="en-US" sz="4000"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260</a:t>
            </a:fld>
            <a:endParaRPr lang="en-US"/>
          </a:p>
        </p:txBody>
      </p:sp>
      <p:pic>
        <p:nvPicPr>
          <p:cNvPr id="6" name="Picture 4" descr="C:\Users\Bing-Lin Young\Documents\A-My Documents\Research\Cosmology\DarkMatter\MyNotes\Notes&amp;Talk[Draft]\Fig[Draft]\MoorseLaw[Hsu][a].jpg"/>
          <p:cNvPicPr>
            <a:picLocks noChangeAspect="1" noChangeArrowheads="1"/>
          </p:cNvPicPr>
          <p:nvPr/>
        </p:nvPicPr>
        <p:blipFill>
          <a:blip r:embed="rId2" cstate="print"/>
          <a:srcRect/>
          <a:stretch>
            <a:fillRect/>
          </a:stretch>
        </p:blipFill>
        <p:spPr bwMode="auto">
          <a:xfrm>
            <a:off x="0" y="1143000"/>
            <a:ext cx="7391400" cy="5291469"/>
          </a:xfrm>
          <a:prstGeom prst="rect">
            <a:avLst/>
          </a:prstGeom>
          <a:noFill/>
        </p:spPr>
      </p:pic>
      <p:sp>
        <p:nvSpPr>
          <p:cNvPr id="8" name="TextBox 7"/>
          <p:cNvSpPr txBox="1"/>
          <p:nvPr/>
        </p:nvSpPr>
        <p:spPr>
          <a:xfrm>
            <a:off x="7239000" y="1816358"/>
            <a:ext cx="1911101" cy="2862322"/>
          </a:xfrm>
          <a:prstGeom prst="rect">
            <a:avLst/>
          </a:prstGeom>
          <a:noFill/>
        </p:spPr>
        <p:txBody>
          <a:bodyPr wrap="none" rtlCol="0">
            <a:spAutoFit/>
          </a:bodyPr>
          <a:lstStyle/>
          <a:p>
            <a:r>
              <a:rPr lang="en-US" dirty="0" smtClean="0"/>
              <a:t>(Gordon E.</a:t>
            </a:r>
          </a:p>
          <a:p>
            <a:r>
              <a:rPr lang="en-US" dirty="0" smtClean="0"/>
              <a:t>  Moore)</a:t>
            </a:r>
          </a:p>
          <a:p>
            <a:r>
              <a:rPr lang="en-US" dirty="0" smtClean="0"/>
              <a:t>Moore’s Law of </a:t>
            </a:r>
          </a:p>
          <a:p>
            <a:r>
              <a:rPr lang="en-US" dirty="0" smtClean="0"/>
              <a:t>Computing</a:t>
            </a:r>
          </a:p>
          <a:p>
            <a:r>
              <a:rPr lang="en-US" dirty="0" smtClean="0"/>
              <a:t>Hardware:</a:t>
            </a:r>
          </a:p>
          <a:p>
            <a:r>
              <a:rPr lang="en-US" dirty="0" smtClean="0"/>
              <a:t># of </a:t>
            </a:r>
            <a:r>
              <a:rPr lang="en-US" dirty="0" err="1" smtClean="0"/>
              <a:t>transitors</a:t>
            </a:r>
            <a:endParaRPr lang="en-US" dirty="0" smtClean="0"/>
          </a:p>
          <a:p>
            <a:r>
              <a:rPr lang="en-US" dirty="0" smtClean="0"/>
              <a:t>on integrated</a:t>
            </a:r>
          </a:p>
          <a:p>
            <a:r>
              <a:rPr lang="en-US" dirty="0" smtClean="0"/>
              <a:t>circuits doubled</a:t>
            </a:r>
          </a:p>
          <a:p>
            <a:r>
              <a:rPr lang="en-US" dirty="0" smtClean="0"/>
              <a:t>approximately</a:t>
            </a:r>
          </a:p>
          <a:p>
            <a:r>
              <a:rPr lang="en-US" dirty="0" smtClean="0"/>
              <a:t>every 2 years</a:t>
            </a:r>
            <a:endParaRPr lang="en-US" dirty="0"/>
          </a:p>
        </p:txBody>
      </p:sp>
      <p:sp>
        <p:nvSpPr>
          <p:cNvPr id="9" name="TextBox 8"/>
          <p:cNvSpPr txBox="1"/>
          <p:nvPr/>
        </p:nvSpPr>
        <p:spPr>
          <a:xfrm>
            <a:off x="533400" y="0"/>
            <a:ext cx="3809056" cy="584775"/>
          </a:xfrm>
          <a:prstGeom prst="rect">
            <a:avLst/>
          </a:prstGeom>
          <a:noFill/>
        </p:spPr>
        <p:txBody>
          <a:bodyPr wrap="none" rtlCol="0">
            <a:spAutoFit/>
          </a:bodyPr>
          <a:lstStyle/>
          <a:p>
            <a:r>
              <a:rPr lang="en-US" sz="3200" dirty="0" smtClean="0">
                <a:solidFill>
                  <a:srgbClr val="FF0000"/>
                </a:solidFill>
              </a:rPr>
              <a:t>Look into the future</a:t>
            </a:r>
            <a:endParaRPr lang="en-US" sz="3200" dirty="0">
              <a:solidFill>
                <a:srgbClr val="FF0000"/>
              </a:solidFill>
            </a:endParaRPr>
          </a:p>
        </p:txBody>
      </p:sp>
      <p:sp>
        <p:nvSpPr>
          <p:cNvPr id="10" name="TextBox 9"/>
          <p:cNvSpPr txBox="1"/>
          <p:nvPr/>
        </p:nvSpPr>
        <p:spPr>
          <a:xfrm>
            <a:off x="7315200" y="5096470"/>
            <a:ext cx="1786066" cy="923330"/>
          </a:xfrm>
          <a:prstGeom prst="rect">
            <a:avLst/>
          </a:prstGeom>
          <a:noFill/>
        </p:spPr>
        <p:txBody>
          <a:bodyPr wrap="none" rtlCol="0">
            <a:spAutoFit/>
          </a:bodyPr>
          <a:lstStyle/>
          <a:p>
            <a:r>
              <a:rPr lang="en-US" dirty="0" smtClean="0"/>
              <a:t>Adopted from</a:t>
            </a:r>
          </a:p>
          <a:p>
            <a:r>
              <a:rPr lang="en-US" dirty="0" smtClean="0"/>
              <a:t>L. Hsu’s talk</a:t>
            </a:r>
          </a:p>
          <a:p>
            <a:r>
              <a:rPr lang="en-US" dirty="0" smtClean="0"/>
              <a:t>at ICHEP 2012</a:t>
            </a:r>
            <a:endParaRPr lang="en-US"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smtClean="0"/>
              <a:t>In direct detection </a:t>
            </a:r>
            <a:r>
              <a:rPr lang="en-US" dirty="0" err="1" smtClean="0"/>
              <a:t>exps</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dirty="0" smtClean="0"/>
              <a:t>In the near future some of the modest efforts will join force to build much large detectors and some detector will updated to increase their sensitivities to be able to reach into much lower cross sections:</a:t>
            </a:r>
          </a:p>
          <a:p>
            <a:pPr lvl="1"/>
            <a:r>
              <a:rPr lang="en-US" dirty="0" smtClean="0"/>
              <a:t>EURECA (European effort), joining force between CRESST and Edelweiss, will be sensitive to low mass WIMPs.  A welcome trend. </a:t>
            </a:r>
          </a:p>
          <a:p>
            <a:pPr lvl="1"/>
            <a:r>
              <a:rPr lang="en-US" dirty="0" smtClean="0"/>
              <a:t>XENON-1t</a:t>
            </a:r>
          </a:p>
          <a:p>
            <a:pPr lvl="1"/>
            <a:r>
              <a:rPr lang="en-US" dirty="0" smtClean="0"/>
              <a:t>CLEAN, etc.</a:t>
            </a:r>
          </a:p>
          <a:p>
            <a:r>
              <a:rPr lang="en-US" dirty="0" smtClean="0"/>
              <a:t>A world-wide to check DAMA</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261</a:t>
            </a:fld>
            <a:endParaRPr lang="en-US"/>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262</a:t>
            </a:fld>
            <a:endParaRPr lang="en-US"/>
          </a:p>
        </p:txBody>
      </p:sp>
      <p:pic>
        <p:nvPicPr>
          <p:cNvPr id="4898818" name="Picture 2"/>
          <p:cNvPicPr>
            <a:picLocks noChangeAspect="1" noChangeArrowheads="1"/>
          </p:cNvPicPr>
          <p:nvPr/>
        </p:nvPicPr>
        <p:blipFill>
          <a:blip r:embed="rId2" cstate="print"/>
          <a:srcRect/>
          <a:stretch>
            <a:fillRect/>
          </a:stretch>
        </p:blipFill>
        <p:spPr bwMode="auto">
          <a:xfrm>
            <a:off x="152400" y="-1"/>
            <a:ext cx="8763000" cy="6493267"/>
          </a:xfrm>
          <a:prstGeom prst="rect">
            <a:avLst/>
          </a:prstGeom>
          <a:noFill/>
          <a:ln w="9525">
            <a:noFill/>
            <a:miter lim="800000"/>
            <a:headEnd/>
            <a:tailEnd/>
          </a:ln>
        </p:spPr>
      </p:pic>
      <p:sp>
        <p:nvSpPr>
          <p:cNvPr id="8" name="TextBox 7"/>
          <p:cNvSpPr txBox="1"/>
          <p:nvPr/>
        </p:nvSpPr>
        <p:spPr>
          <a:xfrm>
            <a:off x="6705600" y="7077670"/>
            <a:ext cx="2133918" cy="923330"/>
          </a:xfrm>
          <a:prstGeom prst="rect">
            <a:avLst/>
          </a:prstGeom>
          <a:noFill/>
        </p:spPr>
        <p:txBody>
          <a:bodyPr wrap="none" rtlCol="0">
            <a:spAutoFit/>
          </a:bodyPr>
          <a:lstStyle/>
          <a:p>
            <a:r>
              <a:rPr lang="en-US" dirty="0" smtClean="0"/>
              <a:t>To check possible</a:t>
            </a:r>
          </a:p>
          <a:p>
            <a:r>
              <a:rPr lang="en-US" dirty="0" smtClean="0"/>
              <a:t>Seasonal variation</a:t>
            </a:r>
          </a:p>
          <a:p>
            <a:r>
              <a:rPr lang="en-US" dirty="0" smtClean="0"/>
              <a:t>In cosmic ray</a:t>
            </a:r>
            <a:endParaRPr lang="en-US" dirty="0"/>
          </a:p>
        </p:txBody>
      </p:sp>
      <p:sp>
        <p:nvSpPr>
          <p:cNvPr id="9" name="Rectangle 8"/>
          <p:cNvSpPr/>
          <p:nvPr/>
        </p:nvSpPr>
        <p:spPr>
          <a:xfrm>
            <a:off x="6858000" y="3962400"/>
            <a:ext cx="2133600" cy="1143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To check possible</a:t>
            </a:r>
          </a:p>
          <a:p>
            <a:r>
              <a:rPr lang="en-US" dirty="0" smtClean="0">
                <a:solidFill>
                  <a:schemeClr val="tx1"/>
                </a:solidFill>
              </a:rPr>
              <a:t>seasonal variation</a:t>
            </a:r>
          </a:p>
          <a:p>
            <a:r>
              <a:rPr lang="en-US" dirty="0" smtClean="0">
                <a:solidFill>
                  <a:schemeClr val="tx1"/>
                </a:solidFill>
              </a:rPr>
              <a:t>in cosmic ray.</a:t>
            </a:r>
          </a:p>
          <a:p>
            <a:r>
              <a:rPr lang="en-US" dirty="0" smtClean="0">
                <a:solidFill>
                  <a:schemeClr val="tx1"/>
                </a:solidFill>
              </a:rPr>
              <a:t>In progress</a:t>
            </a:r>
            <a:endParaRPr lang="en-US" dirty="0">
              <a:solidFill>
                <a:schemeClr val="tx1"/>
              </a:solidFill>
            </a:endParaRPr>
          </a:p>
        </p:txBody>
      </p:sp>
      <p:cxnSp>
        <p:nvCxnSpPr>
          <p:cNvPr id="11" name="Straight Arrow Connector 10"/>
          <p:cNvCxnSpPr/>
          <p:nvPr/>
        </p:nvCxnSpPr>
        <p:spPr>
          <a:xfrm flipH="1">
            <a:off x="6172200" y="4572000"/>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263</a:t>
            </a:fld>
            <a:endParaRPr lang="en-US"/>
          </a:p>
        </p:txBody>
      </p:sp>
      <p:pic>
        <p:nvPicPr>
          <p:cNvPr id="2892802" name="Picture 2"/>
          <p:cNvPicPr>
            <a:picLocks noChangeAspect="1" noChangeArrowheads="1"/>
          </p:cNvPicPr>
          <p:nvPr/>
        </p:nvPicPr>
        <p:blipFill>
          <a:blip r:embed="rId2" cstate="print"/>
          <a:srcRect/>
          <a:stretch>
            <a:fillRect/>
          </a:stretch>
        </p:blipFill>
        <p:spPr bwMode="auto">
          <a:xfrm>
            <a:off x="228600" y="457200"/>
            <a:ext cx="8720137" cy="6070600"/>
          </a:xfrm>
          <a:prstGeom prst="rect">
            <a:avLst/>
          </a:prstGeom>
          <a:noFill/>
          <a:ln w="9525">
            <a:noFill/>
            <a:miter lim="800000"/>
            <a:headEnd/>
            <a:tailEnd/>
          </a:ln>
        </p:spPr>
      </p:pic>
      <p:sp>
        <p:nvSpPr>
          <p:cNvPr id="8" name="TextBox 7"/>
          <p:cNvSpPr txBox="1"/>
          <p:nvPr/>
        </p:nvSpPr>
        <p:spPr>
          <a:xfrm>
            <a:off x="381000" y="304800"/>
            <a:ext cx="5029200" cy="954107"/>
          </a:xfrm>
          <a:prstGeom prst="rect">
            <a:avLst/>
          </a:prstGeom>
          <a:noFill/>
        </p:spPr>
        <p:txBody>
          <a:bodyPr wrap="square" rtlCol="0">
            <a:spAutoFit/>
          </a:bodyPr>
          <a:lstStyle/>
          <a:p>
            <a:r>
              <a:rPr lang="en-US" sz="2800" dirty="0" smtClean="0">
                <a:solidFill>
                  <a:srgbClr val="1A1FF6"/>
                </a:solidFill>
              </a:rPr>
              <a:t>Comparison CLEAN &amp; XENON-1t (?)</a:t>
            </a:r>
            <a:endParaRPr lang="en-US" sz="2800" dirty="0">
              <a:solidFill>
                <a:srgbClr val="1A1FF6"/>
              </a:solidFill>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515112"/>
          </a:xfrm>
        </p:spPr>
        <p:txBody>
          <a:bodyPr>
            <a:noAutofit/>
          </a:bodyPr>
          <a:lstStyle/>
          <a:p>
            <a:pPr algn="ctr"/>
            <a:r>
              <a:rPr lang="en-US" sz="4000" dirty="0" smtClean="0"/>
              <a:t>CF1 Snowmass arXiv:1310.8327</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264</a:t>
            </a:fld>
            <a:endParaRPr lang="en-US"/>
          </a:p>
        </p:txBody>
      </p:sp>
      <p:pic>
        <p:nvPicPr>
          <p:cNvPr id="4861954" name="Picture 2" descr="C:\Users\Bing-Lin Young\Documents\A-My Documents\Research\Cosmology\DarkMatter\[0]MyNotes\[0]Notes&amp;Talk[Draft]\Figure[CDF13]\CF1Snowmass.png"/>
          <p:cNvPicPr>
            <a:picLocks noChangeAspect="1" noChangeArrowheads="1"/>
          </p:cNvPicPr>
          <p:nvPr/>
        </p:nvPicPr>
        <p:blipFill>
          <a:blip r:embed="rId4" cstate="print"/>
          <a:srcRect/>
          <a:stretch>
            <a:fillRect/>
          </a:stretch>
        </p:blipFill>
        <p:spPr bwMode="auto">
          <a:xfrm>
            <a:off x="0" y="762000"/>
            <a:ext cx="7742330" cy="5410200"/>
          </a:xfrm>
          <a:prstGeom prst="rect">
            <a:avLst/>
          </a:prstGeom>
          <a:noFill/>
        </p:spPr>
      </p:pic>
      <p:graphicFrame>
        <p:nvGraphicFramePr>
          <p:cNvPr id="8" name="Object 7"/>
          <p:cNvGraphicFramePr>
            <a:graphicFrameLocks noChangeAspect="1"/>
          </p:cNvGraphicFramePr>
          <p:nvPr/>
        </p:nvGraphicFramePr>
        <p:xfrm>
          <a:off x="2857500" y="1892300"/>
          <a:ext cx="914400" cy="179388"/>
        </p:xfrm>
        <a:graphic>
          <a:graphicData uri="http://schemas.openxmlformats.org/presentationml/2006/ole">
            <p:oleObj spid="_x0000_s4892674" name="Equation" r:id="rId5" imgW="914400" imgH="179640" progId="Equation.DSMT4">
              <p:embed/>
            </p:oleObj>
          </a:graphicData>
        </a:graphic>
      </p:graphicFrame>
      <p:graphicFrame>
        <p:nvGraphicFramePr>
          <p:cNvPr id="10" name="Object 9"/>
          <p:cNvGraphicFramePr>
            <a:graphicFrameLocks noChangeAspect="1"/>
          </p:cNvGraphicFramePr>
          <p:nvPr/>
        </p:nvGraphicFramePr>
        <p:xfrm>
          <a:off x="1943100" y="9499600"/>
          <a:ext cx="2743200" cy="1168400"/>
        </p:xfrm>
        <a:graphic>
          <a:graphicData uri="http://schemas.openxmlformats.org/presentationml/2006/ole">
            <p:oleObj spid="_x0000_s4892676" name="Equation" r:id="rId6" imgW="2743200" imgH="1168200" progId="Equation.DSMT4">
              <p:embed/>
            </p:oleObj>
          </a:graphicData>
        </a:graphic>
      </p:graphicFrame>
      <p:graphicFrame>
        <p:nvGraphicFramePr>
          <p:cNvPr id="4892677" name="Object 5"/>
          <p:cNvGraphicFramePr>
            <a:graphicFrameLocks noChangeAspect="1"/>
          </p:cNvGraphicFramePr>
          <p:nvPr/>
        </p:nvGraphicFramePr>
        <p:xfrm>
          <a:off x="2095500" y="9652000"/>
          <a:ext cx="2743200" cy="1168400"/>
        </p:xfrm>
        <a:graphic>
          <a:graphicData uri="http://schemas.openxmlformats.org/presentationml/2006/ole">
            <p:oleObj spid="_x0000_s4892677" name="Equation" r:id="rId7" imgW="2743200" imgH="1168200" progId="Equation.DSMT4">
              <p:embed/>
            </p:oleObj>
          </a:graphicData>
        </a:graphic>
      </p:graphicFrame>
      <p:sp>
        <p:nvSpPr>
          <p:cNvPr id="13" name="TextBox 12"/>
          <p:cNvSpPr txBox="1"/>
          <p:nvPr/>
        </p:nvSpPr>
        <p:spPr>
          <a:xfrm>
            <a:off x="7772400" y="1752600"/>
            <a:ext cx="1342034" cy="4431983"/>
          </a:xfrm>
          <a:prstGeom prst="rect">
            <a:avLst/>
          </a:prstGeom>
          <a:noFill/>
        </p:spPr>
        <p:txBody>
          <a:bodyPr wrap="square" rtlCol="0">
            <a:spAutoFit/>
          </a:bodyPr>
          <a:lstStyle/>
          <a:p>
            <a:r>
              <a:rPr lang="en-US" sz="2400" dirty="0" smtClean="0"/>
              <a:t>Note:</a:t>
            </a:r>
          </a:p>
          <a:p>
            <a:r>
              <a:rPr lang="en-US" sz="2400" dirty="0" smtClean="0"/>
              <a:t>similar</a:t>
            </a:r>
          </a:p>
          <a:p>
            <a:r>
              <a:rPr lang="en-US" sz="2400" dirty="0" smtClean="0"/>
              <a:t>updated</a:t>
            </a:r>
          </a:p>
          <a:p>
            <a:r>
              <a:rPr lang="en-US" sz="2400" dirty="0" smtClean="0"/>
              <a:t>plots</a:t>
            </a:r>
          </a:p>
          <a:p>
            <a:r>
              <a:rPr lang="en-US" sz="2400" dirty="0" smtClean="0"/>
              <a:t>exist</a:t>
            </a:r>
          </a:p>
          <a:p>
            <a:r>
              <a:rPr lang="en-US" sz="2400" dirty="0" smtClean="0"/>
              <a:t>to </a:t>
            </a:r>
          </a:p>
          <a:p>
            <a:r>
              <a:rPr lang="en-US" sz="2400" dirty="0" smtClean="0"/>
              <a:t>cover</a:t>
            </a:r>
          </a:p>
          <a:p>
            <a:r>
              <a:rPr lang="en-US" sz="2400" dirty="0" smtClean="0"/>
              <a:t>most</a:t>
            </a:r>
          </a:p>
          <a:p>
            <a:r>
              <a:rPr lang="en-US" sz="2400" dirty="0" smtClean="0"/>
              <a:t>area</a:t>
            </a:r>
          </a:p>
          <a:p>
            <a:r>
              <a:rPr lang="en-US" sz="2400" dirty="0" smtClean="0"/>
              <a:t>above</a:t>
            </a:r>
          </a:p>
          <a:p>
            <a:r>
              <a:rPr lang="en-US" sz="2400" dirty="0" smtClean="0"/>
              <a:t>NCS</a:t>
            </a:r>
          </a:p>
          <a:p>
            <a:r>
              <a:rPr lang="en-US" dirty="0" smtClean="0"/>
              <a:t>  </a:t>
            </a:r>
            <a:endParaRPr lang="en-US"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noAutofit/>
          </a:bodyPr>
          <a:lstStyle/>
          <a:p>
            <a:pPr algn="ctr"/>
            <a:r>
              <a:rPr lang="en-US" sz="3600" dirty="0" smtClean="0"/>
              <a:t>Compared with Currently covered area</a:t>
            </a:r>
            <a:endParaRPr lang="en-US" sz="36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265</a:t>
            </a:fld>
            <a:endParaRPr lang="en-US"/>
          </a:p>
        </p:txBody>
      </p:sp>
      <p:pic>
        <p:nvPicPr>
          <p:cNvPr id="4899842" name="Picture 2" descr="C:\Users\Bing-Lin Young\Documents\A-My Documents\Research\Cosmology\DarkMatter\[0]MyNotes\[0]Notes&amp;Talk[Draft]\Figure[CDF13]\[CurrentLimitsDS].png"/>
          <p:cNvPicPr>
            <a:picLocks noChangeAspect="1" noChangeArrowheads="1"/>
          </p:cNvPicPr>
          <p:nvPr/>
        </p:nvPicPr>
        <p:blipFill>
          <a:blip r:embed="rId2" cstate="print"/>
          <a:srcRect/>
          <a:stretch>
            <a:fillRect/>
          </a:stretch>
        </p:blipFill>
        <p:spPr bwMode="auto">
          <a:xfrm>
            <a:off x="838200" y="838200"/>
            <a:ext cx="7696200" cy="5715408"/>
          </a:xfrm>
          <a:prstGeom prst="rect">
            <a:avLst/>
          </a:prstGeom>
          <a:noFill/>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96112"/>
          </a:xfrm>
        </p:spPr>
        <p:txBody>
          <a:bodyPr/>
          <a:lstStyle/>
          <a:p>
            <a:r>
              <a:rPr lang="en-US" dirty="0" smtClean="0"/>
              <a:t>Indirect detection</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sz="3200" dirty="0" smtClean="0"/>
              <a:t>Indirect detections have great potentials in all the particle channels that can be searched for.  Let us just mention AMS-02.  It has just run for less than two years and has already produced very interesting data with small error bar.  If the trend continues,  it will bring us precision data from the sky.</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266</a:t>
            </a:fld>
            <a:endParaRPr lang="en-US"/>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4000" dirty="0" smtClean="0"/>
              <a:t>On the theory side</a:t>
            </a:r>
            <a:br>
              <a:rPr lang="en-US" sz="4000" dirty="0" smtClean="0"/>
            </a:br>
            <a:r>
              <a:rPr lang="en-US" sz="4000" dirty="0" smtClean="0"/>
              <a:t>Some very brief comment-I</a:t>
            </a:r>
            <a:endParaRPr lang="en-US" sz="4000" dirty="0"/>
          </a:p>
        </p:txBody>
      </p:sp>
      <p:sp>
        <p:nvSpPr>
          <p:cNvPr id="3" name="Content Placeholder 2"/>
          <p:cNvSpPr>
            <a:spLocks noGrp="1"/>
          </p:cNvSpPr>
          <p:nvPr>
            <p:ph idx="1"/>
          </p:nvPr>
        </p:nvSpPr>
        <p:spPr>
          <a:xfrm>
            <a:off x="304800" y="1524000"/>
            <a:ext cx="8534400" cy="4724400"/>
          </a:xfrm>
        </p:spPr>
        <p:txBody>
          <a:bodyPr>
            <a:normAutofit fontScale="92500"/>
          </a:bodyPr>
          <a:lstStyle/>
          <a:p>
            <a:r>
              <a:rPr lang="en-US" dirty="0" err="1" smtClean="0"/>
              <a:t>Supersymmetry</a:t>
            </a:r>
            <a:r>
              <a:rPr lang="en-US" dirty="0" smtClean="0"/>
              <a:t> largely motivated the search for WIMPs which are expected to be in the multi-</a:t>
            </a:r>
            <a:r>
              <a:rPr lang="en-US" dirty="0" err="1" smtClean="0"/>
              <a:t>GeV</a:t>
            </a:r>
            <a:r>
              <a:rPr lang="en-US" dirty="0" smtClean="0"/>
              <a:t> mass range.  But the absence of any signals from all collider </a:t>
            </a:r>
            <a:r>
              <a:rPr lang="en-US" dirty="0" err="1" smtClean="0"/>
              <a:t>exps</a:t>
            </a:r>
            <a:r>
              <a:rPr lang="en-US" dirty="0" smtClean="0"/>
              <a:t> performed to date is discouraging. The low mass value of the Higgs discovered at LHC disfavors the simple CMSSM. The allowed SUSY parameter space has been reduced by DM direct detection </a:t>
            </a:r>
            <a:r>
              <a:rPr lang="en-US" dirty="0" err="1" smtClean="0"/>
              <a:t>exps</a:t>
            </a:r>
            <a:r>
              <a:rPr lang="en-US" dirty="0" smtClean="0"/>
              <a:t> .  </a:t>
            </a:r>
          </a:p>
          <a:p>
            <a:r>
              <a:rPr lang="en-US" dirty="0" smtClean="0"/>
              <a:t>It is not clear what will happen to SUSY. The next phase LHC proton running at 13.5 </a:t>
            </a:r>
            <a:r>
              <a:rPr lang="en-US" dirty="0" err="1" smtClean="0"/>
              <a:t>TeV</a:t>
            </a:r>
            <a:r>
              <a:rPr lang="en-US" dirty="0" smtClean="0"/>
              <a:t>, starting in 2015, will give SUSY more rigorous tests.  </a:t>
            </a:r>
          </a:p>
          <a:p>
            <a:r>
              <a:rPr lang="en-US" dirty="0" smtClean="0"/>
              <a:t>Some relevant references: lectures given at the 2012 European School of HEP, arXiv:1211.3718; 1212.2548.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267</a:t>
            </a:fld>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4000" dirty="0" smtClean="0"/>
              <a:t>On the theory side</a:t>
            </a:r>
            <a:br>
              <a:rPr lang="en-US" sz="4000" dirty="0" smtClean="0"/>
            </a:br>
            <a:r>
              <a:rPr lang="en-US" sz="4000" dirty="0" smtClean="0"/>
              <a:t>Some very brief comment-II</a:t>
            </a:r>
            <a:endParaRPr lang="en-US" sz="4000" dirty="0"/>
          </a:p>
        </p:txBody>
      </p:sp>
      <p:sp>
        <p:nvSpPr>
          <p:cNvPr id="3" name="Content Placeholder 2"/>
          <p:cNvSpPr>
            <a:spLocks noGrp="1"/>
          </p:cNvSpPr>
          <p:nvPr>
            <p:ph idx="1"/>
          </p:nvPr>
        </p:nvSpPr>
        <p:spPr>
          <a:xfrm>
            <a:off x="228600" y="1447800"/>
            <a:ext cx="8610600" cy="5181600"/>
          </a:xfrm>
        </p:spPr>
        <p:txBody>
          <a:bodyPr>
            <a:normAutofit fontScale="92500" lnSpcReduction="20000"/>
          </a:bodyPr>
          <a:lstStyle/>
          <a:p>
            <a:r>
              <a:rPr lang="en-US" dirty="0" smtClean="0"/>
              <a:t>Because of status of SUSY and the claimed signal of possibility low mass for dark matter candidate, more attention is given toward lighter dark matter mass in the 10 </a:t>
            </a:r>
            <a:r>
              <a:rPr lang="en-US" dirty="0" err="1" smtClean="0"/>
              <a:t>GeV</a:t>
            </a:r>
            <a:r>
              <a:rPr lang="en-US" dirty="0" smtClean="0"/>
              <a:t> range.  New models of dark matter are under consideration.  Some examples:</a:t>
            </a:r>
          </a:p>
          <a:p>
            <a:pPr lvl="1">
              <a:buFont typeface="Wingdings" pitchFamily="2" charset="2"/>
              <a:buChar char="q"/>
            </a:pPr>
            <a:r>
              <a:rPr lang="en-US" dirty="0" smtClean="0"/>
              <a:t>Asymmetric dark matter (ADM).  This model is to relate the dark matter to baryon asymmetry of  ordinary particles, see Kaplan 0901.4117 and its citation list for further work on ADM.</a:t>
            </a:r>
          </a:p>
          <a:p>
            <a:pPr lvl="1">
              <a:buFont typeface="Wingdings" pitchFamily="2" charset="2"/>
              <a:buChar char="q"/>
            </a:pPr>
            <a:r>
              <a:rPr lang="en-US" dirty="0" smtClean="0"/>
              <a:t>For review of light mass dark matter, see the talk give by </a:t>
            </a:r>
            <a:r>
              <a:rPr lang="en-US" dirty="0" err="1" smtClean="0"/>
              <a:t>Gondolo</a:t>
            </a:r>
            <a:r>
              <a:rPr lang="en-US" dirty="0" smtClean="0"/>
              <a:t> at the UCLA Dark Matter 2012 https://hepconf.physics.ucla.edu/dm12/agenda.html </a:t>
            </a:r>
          </a:p>
          <a:p>
            <a:pPr marL="274320" lvl="1" indent="-274320">
              <a:buClr>
                <a:schemeClr val="accent3"/>
              </a:buClr>
              <a:buSzPct val="95000"/>
              <a:buFont typeface="Arial" pitchFamily="34" charset="0"/>
              <a:buChar char="•"/>
            </a:pPr>
            <a:r>
              <a:rPr lang="en-US" sz="2600" dirty="0" smtClean="0"/>
              <a:t>Dark sector, the dark matter is far more complicate than a single entity as conventionally assumed. see </a:t>
            </a:r>
            <a:r>
              <a:rPr lang="en-US" sz="2600" dirty="0" err="1" smtClean="0"/>
              <a:t>Arkani-Hamed</a:t>
            </a:r>
            <a:r>
              <a:rPr lang="en-US" sz="2600" dirty="0" smtClean="0"/>
              <a:t> et al., </a:t>
            </a:r>
            <a:r>
              <a:rPr lang="en-US" sz="2600" dirty="0" err="1" smtClean="0"/>
              <a:t>arXiv</a:t>
            </a:r>
            <a:r>
              <a:rPr lang="en-US" sz="2600" dirty="0" smtClean="0"/>
              <a:t> 0810.0713 and its citation list.</a:t>
            </a:r>
          </a:p>
          <a:p>
            <a:pPr>
              <a:buFont typeface="Arial" pitchFamily="34" charset="0"/>
              <a:buChar char="•"/>
            </a:pPr>
            <a:endParaRPr lang="en-US" dirty="0" smtClean="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268</a:t>
            </a:fld>
            <a:endParaRPr lang="en-US"/>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43712"/>
          </a:xfrm>
        </p:spPr>
        <p:txBody>
          <a:bodyPr>
            <a:normAutofit fontScale="90000"/>
          </a:bodyPr>
          <a:lstStyle/>
          <a:p>
            <a:r>
              <a:rPr lang="en-US" dirty="0" smtClean="0"/>
              <a:t>Looking more widely?</a:t>
            </a:r>
            <a:endParaRPr lang="en-US" dirty="0"/>
          </a:p>
        </p:txBody>
      </p:sp>
      <p:sp>
        <p:nvSpPr>
          <p:cNvPr id="3" name="Content Placeholder 2"/>
          <p:cNvSpPr>
            <a:spLocks noGrp="1"/>
          </p:cNvSpPr>
          <p:nvPr>
            <p:ph idx="1"/>
          </p:nvPr>
        </p:nvSpPr>
        <p:spPr>
          <a:xfrm>
            <a:off x="457200" y="1630680"/>
            <a:ext cx="8229600" cy="4389120"/>
          </a:xfrm>
        </p:spPr>
        <p:txBody>
          <a:bodyPr>
            <a:normAutofit lnSpcReduction="10000"/>
          </a:bodyPr>
          <a:lstStyle/>
          <a:p>
            <a:r>
              <a:rPr lang="en-US" dirty="0" smtClean="0"/>
              <a:t>The experimental focus has mostly been on WIMPs for which more and more </a:t>
            </a:r>
            <a:r>
              <a:rPr lang="en-US" dirty="0" err="1" smtClean="0"/>
              <a:t>mass~cross</a:t>
            </a:r>
            <a:r>
              <a:rPr lang="en-US" dirty="0" smtClean="0"/>
              <a:t> section regions are excluded by XENON100, LUX and others.</a:t>
            </a:r>
          </a:p>
          <a:p>
            <a:r>
              <a:rPr lang="en-US" dirty="0" smtClean="0"/>
              <a:t>At the same time the cold dark matter seems to encounter some problem with small structures and some warm dark matter like the 3keV sterile neutrinos may need to be included. </a:t>
            </a:r>
          </a:p>
          <a:p>
            <a:r>
              <a:rPr lang="en-US" dirty="0" smtClean="0"/>
              <a:t>There has been a lot theoretical work done on sterile neutrinos.   It may be the time to think about how to search for them systematically.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269</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
        <p:nvSpPr>
          <p:cNvPr id="6" name="Content Placeholder 5"/>
          <p:cNvSpPr>
            <a:spLocks noGrp="1"/>
          </p:cNvSpPr>
          <p:nvPr>
            <p:ph sz="quarter" idx="1"/>
          </p:nvPr>
        </p:nvSpPr>
        <p:spPr>
          <a:xfrm>
            <a:off x="304800" y="381000"/>
            <a:ext cx="8839200" cy="6172200"/>
          </a:xfrm>
        </p:spPr>
        <p:txBody>
          <a:bodyPr>
            <a:normAutofit fontScale="92500" lnSpcReduction="20000"/>
          </a:bodyPr>
          <a:lstStyle/>
          <a:p>
            <a:endParaRPr lang="en-US" dirty="0" smtClean="0"/>
          </a:p>
          <a:p>
            <a:endParaRPr lang="en-US" dirty="0" smtClean="0"/>
          </a:p>
          <a:p>
            <a:endParaRPr lang="en-US" dirty="0" smtClean="0"/>
          </a:p>
          <a:p>
            <a:r>
              <a:rPr lang="en-US" dirty="0" smtClean="0"/>
              <a:t>In the natural units, the FLRW line el </a:t>
            </a:r>
          </a:p>
          <a:p>
            <a:endParaRPr lang="en-US" dirty="0" smtClean="0"/>
          </a:p>
          <a:p>
            <a:pPr>
              <a:buNone/>
            </a:pPr>
            <a:r>
              <a:rPr lang="en-US" dirty="0" smtClean="0"/>
              <a:t> </a:t>
            </a:r>
          </a:p>
          <a:p>
            <a:r>
              <a:rPr lang="en-US" sz="2800" dirty="0" smtClean="0"/>
              <a:t>Since      always goes with       , we can scale the spatial coordinate to make              if it is not 0.  </a:t>
            </a:r>
          </a:p>
          <a:p>
            <a:r>
              <a:rPr lang="en-US" sz="2800" dirty="0" smtClean="0"/>
              <a:t>The line element will be invariant if we scale the Hubble scale factor a(t) and      similarly.  This says that the Hubble scale factor is not a directly measurable quantity.  Physical quantities depends on the ratio of the Hubble scale factor at two times.  </a:t>
            </a:r>
          </a:p>
          <a:p>
            <a:r>
              <a:rPr lang="en-US" sz="2800" dirty="0" smtClean="0"/>
              <a:t>The close, open, and flat space are given respectively by      </a:t>
            </a:r>
          </a:p>
          <a:p>
            <a:endParaRPr lang="en-US" sz="2800" dirty="0" smtClean="0"/>
          </a:p>
          <a:p>
            <a:r>
              <a:rPr lang="en-US" sz="2800" dirty="0" smtClean="0"/>
              <a:t>Observationally the space is flat so we will drop the     dependence below. </a:t>
            </a:r>
          </a:p>
          <a:p>
            <a:pPr>
              <a:buNone/>
            </a:pPr>
            <a:r>
              <a:rPr lang="en-US" sz="2800" dirty="0" smtClean="0"/>
              <a:t>      </a:t>
            </a:r>
            <a:endParaRPr lang="en-US" sz="2800" dirty="0"/>
          </a:p>
        </p:txBody>
      </p:sp>
      <p:pic>
        <p:nvPicPr>
          <p:cNvPr id="3048450" name="Picture 2"/>
          <p:cNvPicPr>
            <a:picLocks noChangeAspect="1" noChangeArrowheads="1"/>
          </p:cNvPicPr>
          <p:nvPr/>
        </p:nvPicPr>
        <p:blipFill>
          <a:blip r:embed="rId3" cstate="print"/>
          <a:srcRect/>
          <a:stretch>
            <a:fillRect/>
          </a:stretch>
        </p:blipFill>
        <p:spPr bwMode="auto">
          <a:xfrm>
            <a:off x="533400" y="304800"/>
            <a:ext cx="4387214" cy="1566862"/>
          </a:xfrm>
          <a:prstGeom prst="rect">
            <a:avLst/>
          </a:prstGeom>
          <a:noFill/>
          <a:ln w="9525">
            <a:noFill/>
            <a:miter lim="800000"/>
            <a:headEnd/>
            <a:tailEnd/>
          </a:ln>
        </p:spPr>
      </p:pic>
      <p:pic>
        <p:nvPicPr>
          <p:cNvPr id="3048451" name="Picture 3"/>
          <p:cNvPicPr>
            <a:picLocks noChangeAspect="1" noChangeArrowheads="1"/>
          </p:cNvPicPr>
          <p:nvPr/>
        </p:nvPicPr>
        <p:blipFill>
          <a:blip r:embed="rId4" cstate="print"/>
          <a:srcRect/>
          <a:stretch>
            <a:fillRect/>
          </a:stretch>
        </p:blipFill>
        <p:spPr bwMode="auto">
          <a:xfrm>
            <a:off x="5217207" y="381000"/>
            <a:ext cx="3774393" cy="1524000"/>
          </a:xfrm>
          <a:prstGeom prst="rect">
            <a:avLst/>
          </a:prstGeom>
          <a:noFill/>
          <a:ln w="9525">
            <a:noFill/>
            <a:miter lim="800000"/>
            <a:headEnd/>
            <a:tailEnd/>
          </a:ln>
        </p:spPr>
      </p:pic>
      <p:graphicFrame>
        <p:nvGraphicFramePr>
          <p:cNvPr id="3048452" name="Object 4"/>
          <p:cNvGraphicFramePr>
            <a:graphicFrameLocks noChangeAspect="1"/>
          </p:cNvGraphicFramePr>
          <p:nvPr/>
        </p:nvGraphicFramePr>
        <p:xfrm>
          <a:off x="838200" y="1981200"/>
          <a:ext cx="6581703" cy="609600"/>
        </p:xfrm>
        <a:graphic>
          <a:graphicData uri="http://schemas.openxmlformats.org/presentationml/2006/ole">
            <p:oleObj spid="_x0000_s3048452" name="Equation" r:id="rId5" imgW="2743200" imgH="253800" progId="Equation.DSMT4">
              <p:embed/>
            </p:oleObj>
          </a:graphicData>
        </a:graphic>
      </p:graphicFrame>
      <p:graphicFrame>
        <p:nvGraphicFramePr>
          <p:cNvPr id="3048453" name="Object 5"/>
          <p:cNvGraphicFramePr>
            <a:graphicFrameLocks noChangeAspect="1"/>
          </p:cNvGraphicFramePr>
          <p:nvPr/>
        </p:nvGraphicFramePr>
        <p:xfrm>
          <a:off x="1371600" y="2570480"/>
          <a:ext cx="371475" cy="355600"/>
        </p:xfrm>
        <a:graphic>
          <a:graphicData uri="http://schemas.openxmlformats.org/presentationml/2006/ole">
            <p:oleObj spid="_x0000_s3048453" name="Equation" r:id="rId6" imgW="139680" imgH="126720" progId="Equation.DSMT4">
              <p:embed/>
            </p:oleObj>
          </a:graphicData>
        </a:graphic>
      </p:graphicFrame>
      <p:graphicFrame>
        <p:nvGraphicFramePr>
          <p:cNvPr id="11" name="Object 10"/>
          <p:cNvGraphicFramePr>
            <a:graphicFrameLocks noChangeAspect="1"/>
          </p:cNvGraphicFramePr>
          <p:nvPr/>
        </p:nvGraphicFramePr>
        <p:xfrm>
          <a:off x="3908425" y="2590800"/>
          <a:ext cx="511175" cy="355600"/>
        </p:xfrm>
        <a:graphic>
          <a:graphicData uri="http://schemas.openxmlformats.org/presentationml/2006/ole">
            <p:oleObj spid="_x0000_s3048454" name="Equation" r:id="rId7" imgW="291960" imgH="203040" progId="Equation.DSMT4">
              <p:embed/>
            </p:oleObj>
          </a:graphicData>
        </a:graphic>
      </p:graphicFrame>
      <p:graphicFrame>
        <p:nvGraphicFramePr>
          <p:cNvPr id="12" name="Object 11"/>
          <p:cNvGraphicFramePr>
            <a:graphicFrameLocks noChangeAspect="1"/>
          </p:cNvGraphicFramePr>
          <p:nvPr/>
        </p:nvGraphicFramePr>
        <p:xfrm>
          <a:off x="1341120" y="2910840"/>
          <a:ext cx="914400" cy="430306"/>
        </p:xfrm>
        <a:graphic>
          <a:graphicData uri="http://schemas.openxmlformats.org/presentationml/2006/ole">
            <p:oleObj spid="_x0000_s3048455" name="Equation" r:id="rId8" imgW="431640" imgH="203040" progId="Equation.DSMT4">
              <p:embed/>
            </p:oleObj>
          </a:graphicData>
        </a:graphic>
      </p:graphicFrame>
      <p:graphicFrame>
        <p:nvGraphicFramePr>
          <p:cNvPr id="13" name="Object 12"/>
          <p:cNvGraphicFramePr>
            <a:graphicFrameLocks noChangeAspect="1"/>
          </p:cNvGraphicFramePr>
          <p:nvPr/>
        </p:nvGraphicFramePr>
        <p:xfrm>
          <a:off x="762000" y="5029200"/>
          <a:ext cx="1763712" cy="381000"/>
        </p:xfrm>
        <a:graphic>
          <a:graphicData uri="http://schemas.openxmlformats.org/presentationml/2006/ole">
            <p:oleObj spid="_x0000_s3048456" name="Equation" r:id="rId9" imgW="761760" imgH="203040" progId="Equation.DSMT4">
              <p:embed/>
            </p:oleObj>
          </a:graphicData>
        </a:graphic>
      </p:graphicFrame>
      <p:graphicFrame>
        <p:nvGraphicFramePr>
          <p:cNvPr id="3048457" name="Object 9"/>
          <p:cNvGraphicFramePr>
            <a:graphicFrameLocks noChangeAspect="1"/>
          </p:cNvGraphicFramePr>
          <p:nvPr/>
        </p:nvGraphicFramePr>
        <p:xfrm>
          <a:off x="6806565" y="5435600"/>
          <a:ext cx="371475" cy="355600"/>
        </p:xfrm>
        <a:graphic>
          <a:graphicData uri="http://schemas.openxmlformats.org/presentationml/2006/ole">
            <p:oleObj spid="_x0000_s3048457" name="Equation" r:id="rId10" imgW="139680" imgH="126720" progId="Equation.DSMT4">
              <p:embed/>
            </p:oleObj>
          </a:graphicData>
        </a:graphic>
      </p:graphicFrame>
      <p:graphicFrame>
        <p:nvGraphicFramePr>
          <p:cNvPr id="14" name="Object 13"/>
          <p:cNvGraphicFramePr>
            <a:graphicFrameLocks noChangeAspect="1"/>
          </p:cNvGraphicFramePr>
          <p:nvPr/>
        </p:nvGraphicFramePr>
        <p:xfrm>
          <a:off x="1645920" y="3522785"/>
          <a:ext cx="381000" cy="439615"/>
        </p:xfrm>
        <a:graphic>
          <a:graphicData uri="http://schemas.openxmlformats.org/presentationml/2006/ole">
            <p:oleObj spid="_x0000_s3048458" name="Equation" r:id="rId11" imgW="164880" imgH="190440" progId="Equation.DSMT4">
              <p:embed/>
            </p:oleObj>
          </a:graphicData>
        </a:graphic>
      </p:graphicFrame>
      <p:graphicFrame>
        <p:nvGraphicFramePr>
          <p:cNvPr id="15" name="Object 14"/>
          <p:cNvGraphicFramePr>
            <a:graphicFrameLocks noChangeAspect="1"/>
          </p:cNvGraphicFramePr>
          <p:nvPr/>
        </p:nvGraphicFramePr>
        <p:xfrm>
          <a:off x="2819399" y="76200"/>
          <a:ext cx="1930399" cy="914400"/>
        </p:xfrm>
        <a:graphic>
          <a:graphicData uri="http://schemas.openxmlformats.org/presentationml/2006/ole">
            <p:oleObj spid="_x0000_s3048459" name="Equation" r:id="rId12" imgW="965160" imgH="457200" progId="Equation.DSMT4">
              <p:embed/>
            </p:oleObj>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600" dirty="0" smtClean="0">
                <a:latin typeface="Comic Sans MS" pitchFamily="66" charset="0"/>
              </a:rPr>
              <a:t>XI. A simple conclusion</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270</a:t>
            </a:fld>
            <a:endParaRPr lang="en-US" dirty="0"/>
          </a:p>
        </p:txBody>
      </p:sp>
      <p:sp>
        <p:nvSpPr>
          <p:cNvPr id="3" name="Content Placeholder 2"/>
          <p:cNvSpPr>
            <a:spLocks noGrp="1"/>
          </p:cNvSpPr>
          <p:nvPr>
            <p:ph sz="quarter" idx="1"/>
          </p:nvPr>
        </p:nvSpPr>
        <p:spPr>
          <a:xfrm>
            <a:off x="0" y="990600"/>
            <a:ext cx="8915400" cy="5410200"/>
          </a:xfrm>
        </p:spPr>
        <p:txBody>
          <a:bodyPr>
            <a:normAutofit fontScale="92500" lnSpcReduction="10000"/>
          </a:bodyPr>
          <a:lstStyle/>
          <a:p>
            <a:r>
              <a:rPr lang="en-US" sz="2800" dirty="0" smtClean="0">
                <a:latin typeface="Comic Sans MS" pitchFamily="66" charset="0"/>
              </a:rPr>
              <a:t>Dark matter posts a welcome challenge to particle physics </a:t>
            </a:r>
            <a:r>
              <a:rPr lang="en-US" altLang="zh-TW" sz="2800" dirty="0" smtClean="0">
                <a:latin typeface="Comic Sans MS" pitchFamily="66" charset="0"/>
              </a:rPr>
              <a:t>(</a:t>
            </a:r>
            <a:r>
              <a:rPr lang="en-US" sz="2800" dirty="0" smtClean="0">
                <a:latin typeface="Comic Sans MS" pitchFamily="66" charset="0"/>
              </a:rPr>
              <a:t>and cosmology/astrophysics</a:t>
            </a:r>
            <a:r>
              <a:rPr lang="en-US" altLang="zh-TW" sz="2800" dirty="0" smtClean="0">
                <a:latin typeface="Comic Sans MS" pitchFamily="66" charset="0"/>
              </a:rPr>
              <a:t>)</a:t>
            </a:r>
            <a:r>
              <a:rPr lang="en-US" sz="2800" dirty="0" smtClean="0">
                <a:latin typeface="Comic Sans MS" pitchFamily="66" charset="0"/>
              </a:rPr>
              <a:t>. The number of experimental studies is more than those devoted to neutrinos a decade ago and the stake and challenge are also higher.  </a:t>
            </a:r>
          </a:p>
          <a:p>
            <a:r>
              <a:rPr lang="en-US" sz="2800" dirty="0" smtClean="0">
                <a:latin typeface="Comic Sans MS" pitchFamily="66" charset="0"/>
              </a:rPr>
              <a:t>Presently the challenge is data driven.</a:t>
            </a:r>
          </a:p>
          <a:p>
            <a:r>
              <a:rPr lang="en-US" sz="2800" dirty="0" smtClean="0">
                <a:latin typeface="Comic Sans MS" pitchFamily="66" charset="0"/>
              </a:rPr>
              <a:t>Theorists can contribute in better understanding the data in connection with theoretical models, to gain new insights, and propose new model if needed. </a:t>
            </a:r>
          </a:p>
          <a:p>
            <a:r>
              <a:rPr lang="en-US" sz="2800" dirty="0" smtClean="0">
                <a:latin typeface="Comic Sans MS" pitchFamily="66" charset="0"/>
              </a:rPr>
              <a:t>The elucidation of properties of the dark matter and finding out what particle physics framework DM belongs to will turn a new page for fundamental sciences.  </a:t>
            </a:r>
          </a:p>
          <a:p>
            <a:endParaRPr lang="en-US" sz="2400" dirty="0" smtClean="0">
              <a:latin typeface="Comic Sans MS" pitchFamily="66" charset="0"/>
            </a:endParaRPr>
          </a:p>
          <a:p>
            <a:pPr>
              <a:buNone/>
            </a:pPr>
            <a:endParaRPr lang="en-US" dirty="0" smtClean="0"/>
          </a:p>
          <a:p>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305800" cy="1371600"/>
          </a:xfrm>
        </p:spPr>
        <p:txBody>
          <a:bodyPr>
            <a:noAutofit/>
          </a:bodyPr>
          <a:lstStyle/>
          <a:p>
            <a:r>
              <a:rPr lang="en-US" sz="3600" dirty="0" smtClean="0"/>
              <a:t>To solve                                  with many</a:t>
            </a:r>
            <a:br>
              <a:rPr lang="en-US" sz="3600" dirty="0" smtClean="0"/>
            </a:br>
            <a:r>
              <a:rPr lang="en-US" sz="3600" dirty="0" smtClean="0"/>
              <a:t> a puzzle                                 pieces</a:t>
            </a:r>
            <a:endParaRPr lang="en-US" sz="3600"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8" name="Rounded Rectangle 7"/>
          <p:cNvSpPr/>
          <p:nvPr/>
        </p:nvSpPr>
        <p:spPr>
          <a:xfrm>
            <a:off x="6629400" y="2286000"/>
            <a:ext cx="1828800" cy="914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very large Universe</a:t>
            </a:r>
          </a:p>
          <a:p>
            <a:pPr algn="ctr"/>
            <a:r>
              <a:rPr lang="en-US" dirty="0" smtClean="0"/>
              <a:t>cosmology </a:t>
            </a:r>
            <a:endParaRPr lang="en-US" dirty="0"/>
          </a:p>
        </p:txBody>
      </p:sp>
      <p:sp>
        <p:nvSpPr>
          <p:cNvPr id="9" name="Rounded Rectangle 8"/>
          <p:cNvSpPr/>
          <p:nvPr/>
        </p:nvSpPr>
        <p:spPr>
          <a:xfrm>
            <a:off x="533400" y="4267200"/>
            <a:ext cx="21336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very small</a:t>
            </a:r>
          </a:p>
          <a:p>
            <a:pPr algn="ctr"/>
            <a:r>
              <a:rPr lang="en-US" dirty="0" smtClean="0"/>
              <a:t>Terrestrial </a:t>
            </a:r>
          </a:p>
          <a:p>
            <a:pPr algn="ctr"/>
            <a:r>
              <a:rPr lang="en-US" dirty="0" smtClean="0"/>
              <a:t>Particle physics</a:t>
            </a:r>
            <a:endParaRPr lang="en-US" dirty="0"/>
          </a:p>
        </p:txBody>
      </p:sp>
      <p:sp>
        <p:nvSpPr>
          <p:cNvPr id="10" name="Rounded Rectangle 9"/>
          <p:cNvSpPr/>
          <p:nvPr/>
        </p:nvSpPr>
        <p:spPr>
          <a:xfrm>
            <a:off x="6705600" y="4114800"/>
            <a:ext cx="1676400"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Dark matter &amp;</a:t>
            </a:r>
          </a:p>
          <a:p>
            <a:pPr algn="ctr"/>
            <a:r>
              <a:rPr lang="en-US" dirty="0" smtClean="0"/>
              <a:t>Dark energy</a:t>
            </a:r>
            <a:endParaRPr lang="en-US" dirty="0"/>
          </a:p>
        </p:txBody>
      </p:sp>
      <p:cxnSp>
        <p:nvCxnSpPr>
          <p:cNvPr id="12" name="Straight Arrow Connector 11"/>
          <p:cNvCxnSpPr/>
          <p:nvPr/>
        </p:nvCxnSpPr>
        <p:spPr>
          <a:xfrm>
            <a:off x="6934200" y="22860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1"/>
            <a:endCxn id="10" idx="1"/>
          </p:cNvCxnSpPr>
          <p:nvPr/>
        </p:nvCxnSpPr>
        <p:spPr>
          <a:xfrm>
            <a:off x="6705600" y="45720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7200" y="2286000"/>
            <a:ext cx="2209800" cy="990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Terrestrial physics</a:t>
            </a:r>
          </a:p>
          <a:p>
            <a:pPr algn="ctr"/>
            <a:r>
              <a:rPr lang="en-US" dirty="0" smtClean="0"/>
              <a:t> Normal particles</a:t>
            </a:r>
            <a:endParaRPr lang="en-US" dirty="0"/>
          </a:p>
        </p:txBody>
      </p:sp>
      <p:pic>
        <p:nvPicPr>
          <p:cNvPr id="20" name="Picture 2"/>
          <p:cNvPicPr>
            <a:picLocks noChangeAspect="1" noChangeArrowheads="1"/>
          </p:cNvPicPr>
          <p:nvPr/>
        </p:nvPicPr>
        <p:blipFill>
          <a:blip r:embed="rId2" cstate="print"/>
          <a:srcRect/>
          <a:stretch>
            <a:fillRect/>
          </a:stretch>
        </p:blipFill>
        <p:spPr bwMode="auto">
          <a:xfrm>
            <a:off x="2889565" y="1925876"/>
            <a:ext cx="3206435" cy="3331924"/>
          </a:xfrm>
          <a:prstGeom prst="rect">
            <a:avLst/>
          </a:prstGeom>
          <a:noFill/>
          <a:ln w="9525">
            <a:noFill/>
            <a:miter lim="800000"/>
            <a:headEnd/>
            <a:tailEnd/>
          </a:ln>
        </p:spPr>
      </p:pic>
      <p:pic>
        <p:nvPicPr>
          <p:cNvPr id="2780162" name="Picture 2"/>
          <p:cNvPicPr>
            <a:picLocks noChangeAspect="1" noChangeArrowheads="1"/>
          </p:cNvPicPr>
          <p:nvPr/>
        </p:nvPicPr>
        <p:blipFill>
          <a:blip r:embed="rId3" cstate="print"/>
          <a:srcRect/>
          <a:stretch>
            <a:fillRect/>
          </a:stretch>
        </p:blipFill>
        <p:spPr bwMode="auto">
          <a:xfrm>
            <a:off x="2590800" y="121334"/>
            <a:ext cx="3505200" cy="1631266"/>
          </a:xfrm>
          <a:prstGeom prst="rect">
            <a:avLst/>
          </a:prstGeom>
          <a:noFill/>
          <a:ln w="9525">
            <a:noFill/>
            <a:miter lim="800000"/>
            <a:headEnd/>
            <a:tailEnd/>
          </a:ln>
        </p:spPr>
      </p:pic>
      <p:sp>
        <p:nvSpPr>
          <p:cNvPr id="15" name="Date Placeholder 14"/>
          <p:cNvSpPr>
            <a:spLocks noGrp="1"/>
          </p:cNvSpPr>
          <p:nvPr>
            <p:ph type="dt" sz="half" idx="10"/>
          </p:nvPr>
        </p:nvSpPr>
        <p:spPr/>
        <p:txBody>
          <a:bodyPr/>
          <a:lstStyle/>
          <a:p>
            <a:r>
              <a:rPr lang="en-US" smtClean="0"/>
              <a:t>8/4-10/2015</a:t>
            </a:r>
            <a:endParaRPr lang="en-US"/>
          </a:p>
        </p:txBody>
      </p:sp>
      <p:sp>
        <p:nvSpPr>
          <p:cNvPr id="16" name="Slide Number Placeholder 15"/>
          <p:cNvSpPr>
            <a:spLocks noGrp="1"/>
          </p:cNvSpPr>
          <p:nvPr>
            <p:ph type="sldNum" sz="quarter" idx="12"/>
          </p:nvPr>
        </p:nvSpPr>
        <p:spPr/>
        <p:txBody>
          <a:bodyPr>
            <a:normAutofit fontScale="85000" lnSpcReduction="20000"/>
          </a:bodyPr>
          <a:lstStyle/>
          <a:p>
            <a:fld id="{B6F15528-21DE-4FAA-801E-634DDDAF4B2B}" type="slidenum">
              <a:rPr lang="en-US" smtClean="0"/>
              <a:pPr/>
              <a:t>271</a:t>
            </a:fld>
            <a:endParaRPr lang="en-US"/>
          </a:p>
        </p:txBody>
      </p:sp>
      <p:sp>
        <p:nvSpPr>
          <p:cNvPr id="14" name="TextBox 13"/>
          <p:cNvSpPr txBox="1"/>
          <p:nvPr/>
        </p:nvSpPr>
        <p:spPr>
          <a:xfrm>
            <a:off x="2133600" y="5334000"/>
            <a:ext cx="5105400" cy="830997"/>
          </a:xfrm>
          <a:prstGeom prst="rect">
            <a:avLst/>
          </a:prstGeom>
          <a:noFill/>
        </p:spPr>
        <p:txBody>
          <a:bodyPr wrap="square" rtlCol="0">
            <a:spAutoFit/>
          </a:bodyPr>
          <a:lstStyle/>
          <a:p>
            <a:r>
              <a:rPr lang="zh-TW" altLang="en-US" sz="2400" dirty="0" smtClean="0">
                <a:solidFill>
                  <a:srgbClr val="00B0F0"/>
                </a:solidFill>
              </a:rPr>
              <a:t>耿耿星河欲曙天</a:t>
            </a:r>
            <a:r>
              <a:rPr lang="zh-CN" altLang="en-US" sz="2400" dirty="0" smtClean="0">
                <a:solidFill>
                  <a:srgbClr val="00B0F0"/>
                </a:solidFill>
              </a:rPr>
              <a:t>，</a:t>
            </a:r>
            <a:r>
              <a:rPr lang="zh-TW" altLang="en-US" sz="2400" dirty="0" smtClean="0">
                <a:solidFill>
                  <a:srgbClr val="00B0F0"/>
                </a:solidFill>
              </a:rPr>
              <a:t>升天入地求之遍</a:t>
            </a:r>
            <a:r>
              <a:rPr lang="zh-CN" altLang="en-US" sz="2400" dirty="0" smtClean="0">
                <a:solidFill>
                  <a:srgbClr val="00B0F0"/>
                </a:solidFill>
              </a:rPr>
              <a:t>。</a:t>
            </a:r>
            <a:endParaRPr lang="en-US" altLang="zh-CN" sz="2400" dirty="0" smtClean="0">
              <a:solidFill>
                <a:srgbClr val="00B0F0"/>
              </a:solidFill>
            </a:endParaRPr>
          </a:p>
          <a:p>
            <a:r>
              <a:rPr lang="zh-CN" altLang="en-US" sz="2400" dirty="0" smtClean="0">
                <a:solidFill>
                  <a:srgbClr val="00B0F0"/>
                </a:solidFill>
              </a:rPr>
              <a:t>上穷碧落下黄泉，两处茫茫皆不见。</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normAutofit fontScale="90000"/>
          </a:bodyPr>
          <a:lstStyle/>
          <a:p>
            <a:pPr algn="ctr"/>
            <a:r>
              <a:rPr lang="en-US" sz="2400" dirty="0" smtClean="0"/>
              <a:t/>
            </a:r>
            <a:br>
              <a:rPr lang="en-US" sz="2400" dirty="0" smtClean="0"/>
            </a:br>
            <a:r>
              <a:rPr lang="en-US" sz="2400" dirty="0" smtClean="0"/>
              <a:t> </a:t>
            </a:r>
            <a:r>
              <a:rPr lang="en-US" sz="4000" dirty="0" smtClean="0"/>
              <a:t> Acknowledgement and remarks</a:t>
            </a:r>
            <a:r>
              <a:rPr lang="en-US" sz="2400" dirty="0" smtClean="0"/>
              <a:t> </a:t>
            </a:r>
            <a:br>
              <a:rPr lang="en-US" sz="2400" dirty="0" smtClean="0"/>
            </a:br>
            <a:r>
              <a:rPr lang="en-US" sz="2400" dirty="0" smtClean="0">
                <a:hlinkClick r:id="rId2"/>
              </a:rPr>
              <a:t>http://indico.ihep.ac.cn/event/4869/contribution/7</a:t>
            </a:r>
            <a:r>
              <a:rPr lang="en-US" sz="2400" dirty="0" smtClean="0"/>
              <a:t/>
            </a:r>
            <a:br>
              <a:rPr lang="en-US" sz="2400" dirty="0" smtClean="0"/>
            </a:br>
            <a:r>
              <a:rPr lang="en-US" sz="2400" dirty="0" smtClean="0"/>
              <a:t>http://indico.ihep.ac.cn/event/4869/contribution/10</a:t>
            </a:r>
            <a:endParaRPr lang="en-US" sz="2700" dirty="0"/>
          </a:p>
        </p:txBody>
      </p:sp>
      <p:sp>
        <p:nvSpPr>
          <p:cNvPr id="3" name="Content Placeholder 2"/>
          <p:cNvSpPr>
            <a:spLocks noGrp="1"/>
          </p:cNvSpPr>
          <p:nvPr>
            <p:ph idx="1"/>
          </p:nvPr>
        </p:nvSpPr>
        <p:spPr>
          <a:xfrm>
            <a:off x="304800" y="1600200"/>
            <a:ext cx="8610600" cy="4876800"/>
          </a:xfrm>
        </p:spPr>
        <p:txBody>
          <a:bodyPr/>
          <a:lstStyle/>
          <a:p>
            <a:r>
              <a:rPr lang="en-US" dirty="0" smtClean="0"/>
              <a:t>The written up lecture notes will be modified and updated at the website listed above where the </a:t>
            </a:r>
            <a:r>
              <a:rPr lang="en-US" dirty="0" err="1" smtClean="0"/>
              <a:t>ppt</a:t>
            </a:r>
            <a:r>
              <a:rPr lang="en-US" dirty="0" smtClean="0"/>
              <a:t> lectures will be stored too. </a:t>
            </a:r>
          </a:p>
          <a:p>
            <a:r>
              <a:rPr lang="en-US" dirty="0" smtClean="0"/>
              <a:t>I welcome your feedback on the lecture notes. Please contact me at young@iastate.edu.</a:t>
            </a:r>
          </a:p>
          <a:p>
            <a:r>
              <a:rPr lang="en-US" dirty="0" smtClean="0"/>
              <a:t>Thanks to Prof. </a:t>
            </a:r>
            <a:r>
              <a:rPr lang="en-US" dirty="0" err="1" smtClean="0"/>
              <a:t>Rong</a:t>
            </a:r>
            <a:r>
              <a:rPr lang="en-US" dirty="0" smtClean="0"/>
              <a:t>-Gen </a:t>
            </a:r>
            <a:r>
              <a:rPr lang="en-US" dirty="0" err="1" smtClean="0"/>
              <a:t>Cai</a:t>
            </a:r>
            <a:r>
              <a:rPr lang="en-US" dirty="0" smtClean="0"/>
              <a:t> for his invitation to  participate in the first WHEPS program . </a:t>
            </a:r>
          </a:p>
          <a:p>
            <a:r>
              <a:rPr lang="en-US" dirty="0" smtClean="0"/>
              <a:t>Thanks to the Local Committee for the kind hospitality they have provided to me.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272</a:t>
            </a:fld>
            <a:endParaRPr lang="en-US"/>
          </a:p>
        </p:txBody>
      </p:sp>
      <p:sp>
        <p:nvSpPr>
          <p:cNvPr id="7" name="Rectangle 6"/>
          <p:cNvSpPr/>
          <p:nvPr/>
        </p:nvSpPr>
        <p:spPr>
          <a:xfrm>
            <a:off x="3715434" y="5638800"/>
            <a:ext cx="1466166" cy="769441"/>
          </a:xfrm>
          <a:prstGeom prst="rect">
            <a:avLst/>
          </a:prstGeom>
        </p:spPr>
        <p:txBody>
          <a:bodyPr wrap="square">
            <a:spAutoFit/>
          </a:bodyPr>
          <a:lstStyle/>
          <a:p>
            <a:r>
              <a:rPr lang="zh-TW" altLang="en-US" sz="4400" b="1" dirty="0" smtClean="0">
                <a:solidFill>
                  <a:srgbClr val="00B050"/>
                </a:solidFill>
              </a:rPr>
              <a:t>謝謝</a:t>
            </a:r>
            <a:endParaRPr lang="en-US" sz="4400" b="1" dirty="0">
              <a:solidFill>
                <a:srgbClr val="00B050"/>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Remark: The CDM problem </a:t>
            </a:r>
            <a:r>
              <a:rPr lang="en-US" dirty="0" err="1" smtClean="0"/>
              <a:t>vs</a:t>
            </a:r>
            <a:r>
              <a:rPr lang="en-US" dirty="0" smtClean="0"/>
              <a:t> WDM</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273</a:t>
            </a:fld>
            <a:endParaRPr lang="en-US"/>
          </a:p>
        </p:txBody>
      </p:sp>
      <p:sp>
        <p:nvSpPr>
          <p:cNvPr id="6" name="Content Placeholder 5"/>
          <p:cNvSpPr>
            <a:spLocks noGrp="1"/>
          </p:cNvSpPr>
          <p:nvPr>
            <p:ph sz="quarter" idx="1"/>
          </p:nvPr>
        </p:nvSpPr>
        <p:spPr>
          <a:xfrm>
            <a:off x="304800" y="1600200"/>
            <a:ext cx="8534400" cy="4724400"/>
          </a:xfrm>
        </p:spPr>
        <p:txBody>
          <a:bodyPr>
            <a:normAutofit fontScale="92500" lnSpcReduction="20000"/>
          </a:bodyPr>
          <a:lstStyle/>
          <a:p>
            <a:r>
              <a:rPr lang="en-US" sz="2600" dirty="0" smtClean="0">
                <a:latin typeface="Comic Sans MS" pitchFamily="66" charset="0"/>
              </a:rPr>
              <a:t>It is often referred that the standard model of the Big Bang cosmology is the cold dark matter with dark energy, abbreviated as</a:t>
            </a:r>
            <a:r>
              <a:rPr lang="en-US" sz="2600" dirty="0" smtClean="0">
                <a:latin typeface="Conneticut" pitchFamily="66" charset="0"/>
              </a:rPr>
              <a:t>, </a:t>
            </a:r>
            <a:r>
              <a:rPr lang="en-US" sz="2600" dirty="0" smtClean="0">
                <a:latin typeface="Comic Sans MS" pitchFamily="66" charset="0"/>
              </a:rPr>
              <a:t>         . </a:t>
            </a:r>
          </a:p>
          <a:p>
            <a:r>
              <a:rPr lang="en-US" sz="2600" dirty="0" smtClean="0">
                <a:latin typeface="Comic Sans MS" pitchFamily="66" charset="0"/>
              </a:rPr>
              <a:t>It has been pointed out, that CDM has difficulties with small structure of the universe, such as the prediction of cusped profiles and the overabundance of substructures, such as many satellite dwarf galaxies.</a:t>
            </a:r>
          </a:p>
          <a:p>
            <a:r>
              <a:rPr lang="en-US" sz="2600" dirty="0" smtClean="0">
                <a:latin typeface="Comic Sans MS" pitchFamily="66" charset="0"/>
              </a:rPr>
              <a:t>These difficulties, as it was claimed, can be solved with WDM, such as sterile neutrinos (~3 </a:t>
            </a:r>
            <a:r>
              <a:rPr lang="en-US" sz="2600" dirty="0" err="1" smtClean="0">
                <a:latin typeface="Comic Sans MS" pitchFamily="66" charset="0"/>
              </a:rPr>
              <a:t>KeV</a:t>
            </a:r>
            <a:r>
              <a:rPr lang="en-US" sz="2600" dirty="0" smtClean="0">
                <a:latin typeface="Comic Sans MS" pitchFamily="66" charset="0"/>
              </a:rPr>
              <a:t>). </a:t>
            </a:r>
          </a:p>
          <a:p>
            <a:r>
              <a:rPr lang="en-US" sz="2600" dirty="0" smtClean="0">
                <a:latin typeface="Comic Sans MS" pitchFamily="66" charset="0"/>
              </a:rPr>
              <a:t>A series of workshop has been dedicated to the study of WDM, see,</a:t>
            </a:r>
            <a:r>
              <a:rPr lang="en-US" sz="2600" dirty="0" smtClean="0">
                <a:solidFill>
                  <a:srgbClr val="0070C0"/>
                </a:solidFill>
                <a:latin typeface="Comic Sans MS" pitchFamily="66" charset="0"/>
              </a:rPr>
              <a:t> the latest  </a:t>
            </a:r>
            <a:r>
              <a:rPr lang="en-US" sz="2600" dirty="0" smtClean="0">
                <a:solidFill>
                  <a:srgbClr val="0070C0"/>
                </a:solidFill>
                <a:latin typeface="Comic Sans MS" pitchFamily="66" charset="0"/>
                <a:hlinkClick r:id="rId4"/>
              </a:rPr>
              <a:t>http://chalonge.obspm.fr/Cias_Meudon2014.html </a:t>
            </a:r>
            <a:endParaRPr lang="en-US" sz="2600" dirty="0" smtClean="0">
              <a:solidFill>
                <a:srgbClr val="0070C0"/>
              </a:solidFill>
              <a:latin typeface="Comic Sans MS" pitchFamily="66" charset="0"/>
            </a:endParaRPr>
          </a:p>
          <a:p>
            <a:r>
              <a:rPr lang="en-US" sz="2600" dirty="0" smtClean="0">
                <a:latin typeface="Comic Sans MS" pitchFamily="66" charset="0"/>
              </a:rPr>
              <a:t>Small structure problem may be solved in other approaches</a:t>
            </a:r>
            <a:r>
              <a:rPr lang="en-US" sz="2400" dirty="0" smtClean="0">
                <a:latin typeface="Comic Sans MS" pitchFamily="66" charset="0"/>
              </a:rPr>
              <a:t>.</a:t>
            </a:r>
            <a:endParaRPr lang="en-US" sz="2400" dirty="0">
              <a:latin typeface="Comic Sans MS" pitchFamily="66" charset="0"/>
            </a:endParaRPr>
          </a:p>
        </p:txBody>
      </p:sp>
      <p:graphicFrame>
        <p:nvGraphicFramePr>
          <p:cNvPr id="8" name="Object 7"/>
          <p:cNvGraphicFramePr>
            <a:graphicFrameLocks noChangeAspect="1"/>
          </p:cNvGraphicFramePr>
          <p:nvPr/>
        </p:nvGraphicFramePr>
        <p:xfrm>
          <a:off x="4038599" y="2209800"/>
          <a:ext cx="893763" cy="304800"/>
        </p:xfrm>
        <a:graphic>
          <a:graphicData uri="http://schemas.openxmlformats.org/presentationml/2006/ole">
            <p:oleObj spid="_x0000_s693251" name="Equation" r:id="rId5" imgW="520560" imgH="177480" progId="Equation.DSMT4">
              <p:embed/>
            </p:oleObj>
          </a:graphicData>
        </a:graphic>
      </p:graphicFrame>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55638"/>
            <a:ext cx="8610600" cy="1477962"/>
          </a:xfrm>
        </p:spPr>
        <p:txBody>
          <a:bodyPr>
            <a:normAutofit fontScale="90000"/>
          </a:bodyPr>
          <a:lstStyle/>
          <a:p>
            <a:r>
              <a:rPr lang="en-US" sz="4000" b="1" dirty="0" smtClean="0">
                <a:solidFill>
                  <a:srgbClr val="00B0F0"/>
                </a:solidFill>
                <a:latin typeface="Comic Sans MS" pitchFamily="66" charset="0"/>
              </a:rPr>
              <a:t>What evidence do we have?</a:t>
            </a:r>
            <a:r>
              <a:rPr lang="en-US" sz="3600" b="1" dirty="0" smtClean="0">
                <a:solidFill>
                  <a:srgbClr val="00B0F0"/>
                </a:solidFill>
                <a:latin typeface="Comic Sans MS" pitchFamily="66" charset="0"/>
              </a:rPr>
              <a:t/>
            </a:r>
            <a:br>
              <a:rPr lang="en-US" sz="3600" b="1" dirty="0" smtClean="0">
                <a:solidFill>
                  <a:srgbClr val="00B0F0"/>
                </a:solidFill>
                <a:latin typeface="Comic Sans MS" pitchFamily="66" charset="0"/>
              </a:rPr>
            </a:br>
            <a:r>
              <a:rPr lang="en-US" sz="3600" b="1" dirty="0" smtClean="0">
                <a:latin typeface="Comic Sans MS" pitchFamily="66" charset="0"/>
              </a:rPr>
              <a:t/>
            </a:r>
            <a:br>
              <a:rPr lang="en-US" sz="3600" b="1" dirty="0" smtClean="0">
                <a:latin typeface="Comic Sans MS" pitchFamily="66" charset="0"/>
              </a:rPr>
            </a:br>
            <a:r>
              <a:rPr lang="en-US" sz="3100" b="1" dirty="0" smtClean="0">
                <a:latin typeface="Comic Sans MS" pitchFamily="66" charset="0"/>
              </a:rPr>
              <a:t>First a quick summary, then more details follow</a:t>
            </a:r>
            <a:endParaRPr lang="en-US" sz="3100" b="1" dirty="0">
              <a:latin typeface="Comic Sans MS" pitchFamily="66" charset="0"/>
            </a:endParaRPr>
          </a:p>
        </p:txBody>
      </p:sp>
      <p:sp>
        <p:nvSpPr>
          <p:cNvPr id="4" name="Content Placeholder 3"/>
          <p:cNvSpPr>
            <a:spLocks noGrp="1"/>
          </p:cNvSpPr>
          <p:nvPr>
            <p:ph sz="quarter" idx="2"/>
          </p:nvPr>
        </p:nvSpPr>
        <p:spPr>
          <a:xfrm>
            <a:off x="457200" y="3733800"/>
            <a:ext cx="7696200" cy="2286000"/>
          </a:xfrm>
        </p:spPr>
        <p:txBody>
          <a:bodyPr>
            <a:normAutofit fontScale="92500" lnSpcReduction="10000"/>
          </a:bodyPr>
          <a:lstStyle/>
          <a:p>
            <a:r>
              <a:rPr lang="en-US" sz="2800" dirty="0" smtClean="0">
                <a:latin typeface="Comic Sans MS" pitchFamily="66" charset="0"/>
              </a:rPr>
              <a:t>Big Bang </a:t>
            </a:r>
            <a:r>
              <a:rPr lang="en-US" sz="2800" dirty="0" err="1" smtClean="0">
                <a:latin typeface="Comic Sans MS" pitchFamily="66" charset="0"/>
              </a:rPr>
              <a:t>nucleosynthesis</a:t>
            </a:r>
            <a:r>
              <a:rPr lang="en-US" sz="2800" dirty="0" smtClean="0">
                <a:latin typeface="Comic Sans MS" pitchFamily="66" charset="0"/>
              </a:rPr>
              <a:t>, the calculation of the production of light nuclear elements, shows that about 5% of the universe is in the form of the baryonic matter. Something else of non-baryonic in nature has to exit to make up the rest of the universe.</a:t>
            </a:r>
            <a:endParaRPr lang="en-US" sz="2800" dirty="0">
              <a:latin typeface="Comic Sans MS" pitchFamily="66" charset="0"/>
            </a:endParaRPr>
          </a:p>
        </p:txBody>
      </p:sp>
      <p:sp>
        <p:nvSpPr>
          <p:cNvPr id="7" name="Date Placeholder 6"/>
          <p:cNvSpPr>
            <a:spLocks noGrp="1"/>
          </p:cNvSpPr>
          <p:nvPr>
            <p:ph type="dt" sz="half" idx="15"/>
          </p:nvPr>
        </p:nvSpPr>
        <p:spPr/>
        <p:txBody>
          <a:bodyPr/>
          <a:lstStyle/>
          <a:p>
            <a:r>
              <a:rPr lang="en-US" smtClean="0"/>
              <a:t>8/4-10/2015</a:t>
            </a:r>
            <a:endParaRPr lang="en-US"/>
          </a:p>
        </p:txBody>
      </p:sp>
      <p:sp>
        <p:nvSpPr>
          <p:cNvPr id="9" name="Slide Number Placeholder 8"/>
          <p:cNvSpPr>
            <a:spLocks noGrp="1"/>
          </p:cNvSpPr>
          <p:nvPr>
            <p:ph type="sldNum" sz="quarter" idx="16"/>
          </p:nvPr>
        </p:nvSpPr>
        <p:spPr/>
        <p:txBody>
          <a:bodyPr>
            <a:normAutofit fontScale="85000" lnSpcReduction="20000"/>
          </a:bodyPr>
          <a:lstStyle/>
          <a:p>
            <a:fld id="{B6F15528-21DE-4FAA-801E-634DDDAF4B2B}" type="slidenum">
              <a:rPr lang="en-US" smtClean="0"/>
              <a:pPr/>
              <a:t>274</a:t>
            </a:fld>
            <a:endParaRPr lang="en-US"/>
          </a:p>
        </p:txBody>
      </p:sp>
      <p:sp>
        <p:nvSpPr>
          <p:cNvPr id="8" name="Footer Placeholder 7"/>
          <p:cNvSpPr>
            <a:spLocks noGrp="1"/>
          </p:cNvSpPr>
          <p:nvPr>
            <p:ph type="ftr" sz="quarter" idx="17"/>
          </p:nvPr>
        </p:nvSpPr>
        <p:spPr/>
        <p:txBody>
          <a:bodyPr/>
          <a:lstStyle/>
          <a:p>
            <a:r>
              <a:rPr lang="en-US" smtClean="0"/>
              <a:t>Bing-Lin Young</a:t>
            </a:r>
            <a:endParaRPr lang="en-US"/>
          </a:p>
        </p:txBody>
      </p:sp>
      <p:sp>
        <p:nvSpPr>
          <p:cNvPr id="3" name="Text Placeholder 2"/>
          <p:cNvSpPr>
            <a:spLocks noGrp="1"/>
          </p:cNvSpPr>
          <p:nvPr>
            <p:ph type="body" sz="quarter" idx="1"/>
          </p:nvPr>
        </p:nvSpPr>
        <p:spPr>
          <a:xfrm>
            <a:off x="457200" y="2286000"/>
            <a:ext cx="8153400" cy="1143000"/>
          </a:xfrm>
        </p:spPr>
        <p:txBody>
          <a:bodyPr>
            <a:noAutofit/>
          </a:bodyPr>
          <a:lstStyle/>
          <a:p>
            <a:r>
              <a:rPr lang="en-US" sz="3200" dirty="0" smtClean="0">
                <a:latin typeface="Comic Sans MS" pitchFamily="66" charset="0"/>
              </a:rPr>
              <a:t>Indirect evidence: non-gravitational</a:t>
            </a:r>
          </a:p>
          <a:p>
            <a:r>
              <a:rPr lang="en-US" sz="2800" b="0" dirty="0" smtClean="0">
                <a:latin typeface="Comic Sans MS" pitchFamily="66" charset="0"/>
              </a:rPr>
              <a:t>Too little baryonic (the standard model) matter</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dirty="0" smtClean="0"/>
              <a:t>Hot relics</a:t>
            </a:r>
            <a:endParaRPr lang="en-US" dirty="0"/>
          </a:p>
        </p:txBody>
      </p:sp>
      <p:sp>
        <p:nvSpPr>
          <p:cNvPr id="3" name="Content Placeholder 2"/>
          <p:cNvSpPr>
            <a:spLocks noGrp="1"/>
          </p:cNvSpPr>
          <p:nvPr>
            <p:ph idx="1"/>
          </p:nvPr>
        </p:nvSpPr>
        <p:spPr>
          <a:xfrm>
            <a:off x="228600" y="914400"/>
            <a:ext cx="8534400" cy="5410200"/>
          </a:xfrm>
        </p:spPr>
        <p:txBody>
          <a:bodyPr/>
          <a:lstStyle/>
          <a:p>
            <a:r>
              <a:rPr lang="en-US" dirty="0" smtClean="0"/>
              <a:t>Particles freeze out when still relativistic (</a:t>
            </a:r>
            <a:r>
              <a:rPr lang="en-US" dirty="0" err="1" smtClean="0"/>
              <a:t>x</a:t>
            </a:r>
            <a:r>
              <a:rPr lang="en-US" baseline="-25000" dirty="0" err="1" smtClean="0"/>
              <a:t>f</a:t>
            </a:r>
            <a:r>
              <a:rPr lang="en-US" dirty="0" smtClean="0"/>
              <a:t> &lt;2)</a:t>
            </a:r>
          </a:p>
          <a:p>
            <a:r>
              <a:rPr lang="en-US" dirty="0" smtClean="0"/>
              <a:t>Needed expressions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275</a:t>
            </a:fld>
            <a:endParaRPr lang="en-US"/>
          </a:p>
        </p:txBody>
      </p:sp>
      <p:pic>
        <p:nvPicPr>
          <p:cNvPr id="4182020" name="Picture 4"/>
          <p:cNvPicPr>
            <a:picLocks noChangeAspect="1" noChangeArrowheads="1"/>
          </p:cNvPicPr>
          <p:nvPr/>
        </p:nvPicPr>
        <p:blipFill>
          <a:blip r:embed="rId2" cstate="print"/>
          <a:srcRect/>
          <a:stretch>
            <a:fillRect/>
          </a:stretch>
        </p:blipFill>
        <p:spPr bwMode="auto">
          <a:xfrm>
            <a:off x="609600" y="1905000"/>
            <a:ext cx="2314575" cy="1276350"/>
          </a:xfrm>
          <a:prstGeom prst="rect">
            <a:avLst/>
          </a:prstGeom>
          <a:noFill/>
          <a:ln w="9525">
            <a:noFill/>
            <a:miter lim="800000"/>
            <a:headEnd/>
            <a:tailEnd/>
          </a:ln>
        </p:spPr>
      </p:pic>
      <p:pic>
        <p:nvPicPr>
          <p:cNvPr id="4182021" name="Picture 5"/>
          <p:cNvPicPr>
            <a:picLocks noChangeAspect="1" noChangeArrowheads="1"/>
          </p:cNvPicPr>
          <p:nvPr/>
        </p:nvPicPr>
        <p:blipFill>
          <a:blip r:embed="rId3" cstate="print"/>
          <a:srcRect/>
          <a:stretch>
            <a:fillRect/>
          </a:stretch>
        </p:blipFill>
        <p:spPr bwMode="auto">
          <a:xfrm>
            <a:off x="1219200" y="3276600"/>
            <a:ext cx="1905000" cy="609600"/>
          </a:xfrm>
          <a:prstGeom prst="rect">
            <a:avLst/>
          </a:prstGeom>
          <a:noFill/>
          <a:ln w="9525">
            <a:noFill/>
            <a:miter lim="800000"/>
            <a:headEnd/>
            <a:tailEnd/>
          </a:ln>
        </p:spPr>
      </p:pic>
      <p:pic>
        <p:nvPicPr>
          <p:cNvPr id="4182024" name="Picture 8"/>
          <p:cNvPicPr>
            <a:picLocks noChangeAspect="1" noChangeArrowheads="1"/>
          </p:cNvPicPr>
          <p:nvPr/>
        </p:nvPicPr>
        <p:blipFill>
          <a:blip r:embed="rId4" cstate="print"/>
          <a:srcRect/>
          <a:stretch>
            <a:fillRect/>
          </a:stretch>
        </p:blipFill>
        <p:spPr bwMode="auto">
          <a:xfrm>
            <a:off x="6486525" y="2057400"/>
            <a:ext cx="2276475" cy="266700"/>
          </a:xfrm>
          <a:prstGeom prst="rect">
            <a:avLst/>
          </a:prstGeom>
          <a:noFill/>
          <a:ln w="9525">
            <a:noFill/>
            <a:miter lim="800000"/>
            <a:headEnd/>
            <a:tailEnd/>
          </a:ln>
        </p:spPr>
      </p:pic>
      <p:pic>
        <p:nvPicPr>
          <p:cNvPr id="4182026" name="Picture 10"/>
          <p:cNvPicPr>
            <a:picLocks noChangeAspect="1" noChangeArrowheads="1"/>
          </p:cNvPicPr>
          <p:nvPr/>
        </p:nvPicPr>
        <p:blipFill>
          <a:blip r:embed="rId5" cstate="print"/>
          <a:srcRect/>
          <a:stretch>
            <a:fillRect/>
          </a:stretch>
        </p:blipFill>
        <p:spPr bwMode="auto">
          <a:xfrm>
            <a:off x="3457575" y="2000250"/>
            <a:ext cx="2943225" cy="361950"/>
          </a:xfrm>
          <a:prstGeom prst="rect">
            <a:avLst/>
          </a:prstGeom>
          <a:noFill/>
          <a:ln w="9525">
            <a:noFill/>
            <a:miter lim="800000"/>
            <a:headEnd/>
            <a:tailEnd/>
          </a:ln>
        </p:spPr>
      </p:pic>
      <p:pic>
        <p:nvPicPr>
          <p:cNvPr id="4182027" name="Picture 11"/>
          <p:cNvPicPr>
            <a:picLocks noChangeAspect="1" noChangeArrowheads="1"/>
          </p:cNvPicPr>
          <p:nvPr/>
        </p:nvPicPr>
        <p:blipFill>
          <a:blip r:embed="rId6" cstate="print"/>
          <a:srcRect/>
          <a:stretch>
            <a:fillRect/>
          </a:stretch>
        </p:blipFill>
        <p:spPr bwMode="auto">
          <a:xfrm>
            <a:off x="685800" y="3962400"/>
            <a:ext cx="3314700" cy="762000"/>
          </a:xfrm>
          <a:prstGeom prst="rect">
            <a:avLst/>
          </a:prstGeom>
          <a:noFill/>
          <a:ln w="9525">
            <a:noFill/>
            <a:miter lim="800000"/>
            <a:headEnd/>
            <a:tailEnd/>
          </a:ln>
        </p:spPr>
      </p:pic>
      <p:pic>
        <p:nvPicPr>
          <p:cNvPr id="4182028" name="Picture 12"/>
          <p:cNvPicPr>
            <a:picLocks noChangeAspect="1" noChangeArrowheads="1"/>
          </p:cNvPicPr>
          <p:nvPr/>
        </p:nvPicPr>
        <p:blipFill>
          <a:blip r:embed="rId7" cstate="print"/>
          <a:srcRect/>
          <a:stretch>
            <a:fillRect/>
          </a:stretch>
        </p:blipFill>
        <p:spPr bwMode="auto">
          <a:xfrm>
            <a:off x="4092348" y="3002659"/>
            <a:ext cx="4910138" cy="3550541"/>
          </a:xfrm>
          <a:prstGeom prst="rect">
            <a:avLst/>
          </a:prstGeom>
          <a:noFill/>
          <a:ln w="9525">
            <a:noFill/>
            <a:miter lim="800000"/>
            <a:headEnd/>
            <a:tailEnd/>
          </a:ln>
        </p:spPr>
      </p:pic>
      <p:cxnSp>
        <p:nvCxnSpPr>
          <p:cNvPr id="29" name="Straight Arrow Connector 28"/>
          <p:cNvCxnSpPr/>
          <p:nvPr/>
        </p:nvCxnSpPr>
        <p:spPr>
          <a:xfrm>
            <a:off x="7565572" y="2808516"/>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598228" y="586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76400" y="6226628"/>
            <a:ext cx="5943600" cy="21772"/>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84567" y="5401270"/>
            <a:ext cx="3049233" cy="923330"/>
          </a:xfrm>
          <a:prstGeom prst="rect">
            <a:avLst/>
          </a:prstGeom>
          <a:noFill/>
        </p:spPr>
        <p:txBody>
          <a:bodyPr wrap="none" rtlCol="0">
            <a:spAutoFit/>
          </a:bodyPr>
          <a:lstStyle/>
          <a:p>
            <a:r>
              <a:rPr lang="en-US" dirty="0" smtClean="0"/>
              <a:t>m/T=2, both relativistic</a:t>
            </a:r>
          </a:p>
          <a:p>
            <a:r>
              <a:rPr lang="en-US" dirty="0" smtClean="0"/>
              <a:t>&amp; non-relativistic approx.</a:t>
            </a:r>
          </a:p>
          <a:p>
            <a:r>
              <a:rPr lang="en-US" dirty="0" smtClean="0"/>
              <a:t>are good within a factor 2.</a:t>
            </a:r>
            <a:endParaRPr lang="en-US" dirty="0"/>
          </a:p>
        </p:txBody>
      </p:sp>
      <p:sp>
        <p:nvSpPr>
          <p:cNvPr id="66" name="TextBox 65"/>
          <p:cNvSpPr txBox="1"/>
          <p:nvPr/>
        </p:nvSpPr>
        <p:spPr>
          <a:xfrm>
            <a:off x="6721997" y="2602468"/>
            <a:ext cx="898003" cy="369332"/>
          </a:xfrm>
          <a:prstGeom prst="rect">
            <a:avLst/>
          </a:prstGeom>
          <a:noFill/>
        </p:spPr>
        <p:txBody>
          <a:bodyPr wrap="square" rtlCol="0">
            <a:spAutoFit/>
          </a:bodyPr>
          <a:lstStyle/>
          <a:p>
            <a:r>
              <a:rPr lang="en-US" dirty="0" smtClean="0"/>
              <a:t>m/T=2</a:t>
            </a:r>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276</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lstStyle/>
          <a:p>
            <a:r>
              <a:rPr lang="en-US" b="1" dirty="0" err="1" smtClean="0"/>
              <a:t>Comoving</a:t>
            </a:r>
            <a:r>
              <a:rPr lang="en-US" b="1" dirty="0" smtClean="0"/>
              <a:t> frame </a:t>
            </a:r>
            <a:endParaRPr lang="en-US"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
        <p:nvSpPr>
          <p:cNvPr id="6" name="Content Placeholder 5"/>
          <p:cNvSpPr>
            <a:spLocks noGrp="1"/>
          </p:cNvSpPr>
          <p:nvPr>
            <p:ph sz="quarter" idx="1"/>
          </p:nvPr>
        </p:nvSpPr>
        <p:spPr>
          <a:xfrm>
            <a:off x="304800" y="1295400"/>
            <a:ext cx="7772400" cy="4953000"/>
          </a:xfrm>
        </p:spPr>
        <p:txBody>
          <a:bodyPr/>
          <a:lstStyle/>
          <a:p>
            <a:r>
              <a:rPr lang="en-US" dirty="0" smtClean="0">
                <a:latin typeface="Comic Sans MS" pitchFamily="66" charset="0"/>
              </a:rPr>
              <a:t>This coordinate system is </a:t>
            </a:r>
          </a:p>
          <a:p>
            <a:pPr>
              <a:buNone/>
            </a:pPr>
            <a:r>
              <a:rPr lang="en-US" dirty="0" smtClean="0">
                <a:latin typeface="Comic Sans MS" pitchFamily="66" charset="0"/>
              </a:rPr>
              <a:t>    the so-call </a:t>
            </a:r>
            <a:r>
              <a:rPr lang="en-US" i="1" dirty="0" err="1" smtClean="0">
                <a:solidFill>
                  <a:srgbClr val="00B050"/>
                </a:solidFill>
                <a:latin typeface="Comic Sans MS" pitchFamily="66" charset="0"/>
              </a:rPr>
              <a:t>comoving</a:t>
            </a:r>
            <a:r>
              <a:rPr lang="en-US" i="1" dirty="0" smtClean="0">
                <a:solidFill>
                  <a:srgbClr val="00B050"/>
                </a:solidFill>
                <a:latin typeface="Comic Sans MS" pitchFamily="66" charset="0"/>
              </a:rPr>
              <a:t> frame</a:t>
            </a:r>
            <a:r>
              <a:rPr lang="en-US" i="1" dirty="0" smtClean="0">
                <a:latin typeface="Comic Sans MS" pitchFamily="66" charset="0"/>
              </a:rPr>
              <a:t>,  </a:t>
            </a:r>
          </a:p>
          <a:p>
            <a:pPr>
              <a:buNone/>
            </a:pPr>
            <a:r>
              <a:rPr lang="en-US" i="1" dirty="0" smtClean="0">
                <a:latin typeface="Comic Sans MS" pitchFamily="66" charset="0"/>
              </a:rPr>
              <a:t>    </a:t>
            </a:r>
            <a:r>
              <a:rPr lang="en-US" dirty="0" smtClean="0">
                <a:latin typeface="Comic Sans MS" pitchFamily="66" charset="0"/>
              </a:rPr>
              <a:t>in which cosmologic objects </a:t>
            </a:r>
          </a:p>
          <a:p>
            <a:pPr>
              <a:buNone/>
            </a:pPr>
            <a:r>
              <a:rPr lang="en-US" dirty="0" smtClean="0">
                <a:latin typeface="Comic Sans MS" pitchFamily="66" charset="0"/>
              </a:rPr>
              <a:t>    like galaxies are fixed in </a:t>
            </a:r>
          </a:p>
          <a:p>
            <a:pPr>
              <a:buNone/>
            </a:pPr>
            <a:r>
              <a:rPr lang="en-US" dirty="0" smtClean="0">
                <a:latin typeface="Comic Sans MS" pitchFamily="66" charset="0"/>
              </a:rPr>
              <a:t>    the coordinate                    , </a:t>
            </a:r>
          </a:p>
          <a:p>
            <a:pPr>
              <a:buNone/>
            </a:pPr>
            <a:r>
              <a:rPr lang="en-US" dirty="0" smtClean="0">
                <a:latin typeface="Comic Sans MS" pitchFamily="66" charset="0"/>
              </a:rPr>
              <a:t>    while the scale factor a(t) </a:t>
            </a:r>
          </a:p>
          <a:p>
            <a:pPr>
              <a:buNone/>
            </a:pPr>
            <a:r>
              <a:rPr lang="en-US" dirty="0" smtClean="0">
                <a:latin typeface="Comic Sans MS" pitchFamily="66" charset="0"/>
              </a:rPr>
              <a:t>    expands in time. So do the </a:t>
            </a:r>
          </a:p>
          <a:p>
            <a:pPr>
              <a:buNone/>
            </a:pPr>
            <a:r>
              <a:rPr lang="en-US" dirty="0" smtClean="0">
                <a:latin typeface="Comic Sans MS" pitchFamily="66" charset="0"/>
              </a:rPr>
              <a:t>    wave lengths of light rays. </a:t>
            </a:r>
          </a:p>
          <a:p>
            <a:r>
              <a:rPr lang="en-US" dirty="0" err="1" smtClean="0">
                <a:latin typeface="Comic Sans MS" pitchFamily="66" charset="0"/>
              </a:rPr>
              <a:t>Comoving</a:t>
            </a:r>
            <a:r>
              <a:rPr lang="en-US" dirty="0" smtClean="0">
                <a:latin typeface="Comic Sans MS" pitchFamily="66" charset="0"/>
              </a:rPr>
              <a:t> volume:        .</a:t>
            </a:r>
            <a:endParaRPr lang="en-US" dirty="0"/>
          </a:p>
        </p:txBody>
      </p:sp>
      <p:graphicFrame>
        <p:nvGraphicFramePr>
          <p:cNvPr id="7" name="Object 6"/>
          <p:cNvGraphicFramePr>
            <a:graphicFrameLocks noChangeAspect="1"/>
          </p:cNvGraphicFramePr>
          <p:nvPr/>
        </p:nvGraphicFramePr>
        <p:xfrm>
          <a:off x="3124200" y="3250324"/>
          <a:ext cx="1752600" cy="483476"/>
        </p:xfrm>
        <a:graphic>
          <a:graphicData uri="http://schemas.openxmlformats.org/presentationml/2006/ole">
            <p:oleObj spid="_x0000_s3192834" name="Equation" r:id="rId3" imgW="736560" imgH="203040" progId="Equation.DSMT4">
              <p:embed/>
            </p:oleObj>
          </a:graphicData>
        </a:graphic>
      </p:graphicFrame>
      <p:sp>
        <p:nvSpPr>
          <p:cNvPr id="3050499" name="AutoShape 3" descr="https://universe-review.ca/I02-06-expansio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50502" name="Picture 6" descr="http://scienceblogs.com/startswithabang/files/2012/08/expanding.jpg"/>
          <p:cNvPicPr>
            <a:picLocks noChangeAspect="1" noChangeArrowheads="1"/>
          </p:cNvPicPr>
          <p:nvPr/>
        </p:nvPicPr>
        <p:blipFill>
          <a:blip r:embed="rId4" cstate="print"/>
          <a:srcRect/>
          <a:stretch>
            <a:fillRect/>
          </a:stretch>
        </p:blipFill>
        <p:spPr bwMode="auto">
          <a:xfrm>
            <a:off x="5257800" y="2586859"/>
            <a:ext cx="3729789" cy="3665482"/>
          </a:xfrm>
          <a:prstGeom prst="rect">
            <a:avLst/>
          </a:prstGeom>
          <a:noFill/>
        </p:spPr>
      </p:pic>
      <p:graphicFrame>
        <p:nvGraphicFramePr>
          <p:cNvPr id="11" name="Object 10"/>
          <p:cNvGraphicFramePr>
            <a:graphicFrameLocks noChangeAspect="1"/>
          </p:cNvGraphicFramePr>
          <p:nvPr/>
        </p:nvGraphicFramePr>
        <p:xfrm>
          <a:off x="3398520" y="5074920"/>
          <a:ext cx="685800" cy="457200"/>
        </p:xfrm>
        <a:graphic>
          <a:graphicData uri="http://schemas.openxmlformats.org/presentationml/2006/ole">
            <p:oleObj spid="_x0000_s3192835" name="Equation" r:id="rId5" imgW="342720" imgH="228600" progId="Equation.DSMT4">
              <p:embed/>
            </p:oleObj>
          </a:graphicData>
        </a:graphic>
      </p:graphicFrame>
      <p:graphicFrame>
        <p:nvGraphicFramePr>
          <p:cNvPr id="12" name="Object 11"/>
          <p:cNvGraphicFramePr>
            <a:graphicFrameLocks noChangeAspect="1"/>
          </p:cNvGraphicFramePr>
          <p:nvPr/>
        </p:nvGraphicFramePr>
        <p:xfrm>
          <a:off x="5359400" y="1905000"/>
          <a:ext cx="660400" cy="457200"/>
        </p:xfrm>
        <a:graphic>
          <a:graphicData uri="http://schemas.openxmlformats.org/presentationml/2006/ole">
            <p:oleObj spid="_x0000_s3192836" name="Equation" r:id="rId6" imgW="330120" imgH="228600" progId="Equation.DSMT4">
              <p:embed/>
            </p:oleObj>
          </a:graphicData>
        </a:graphic>
      </p:graphicFrame>
      <p:graphicFrame>
        <p:nvGraphicFramePr>
          <p:cNvPr id="13" name="Object 12"/>
          <p:cNvGraphicFramePr>
            <a:graphicFrameLocks noChangeAspect="1"/>
          </p:cNvGraphicFramePr>
          <p:nvPr/>
        </p:nvGraphicFramePr>
        <p:xfrm>
          <a:off x="6553200" y="1905000"/>
          <a:ext cx="685800" cy="457200"/>
        </p:xfrm>
        <a:graphic>
          <a:graphicData uri="http://schemas.openxmlformats.org/presentationml/2006/ole">
            <p:oleObj spid="_x0000_s3192837" name="Equation" r:id="rId7" imgW="342720" imgH="228600" progId="Equation.DSMT4">
              <p:embed/>
            </p:oleObj>
          </a:graphicData>
        </a:graphic>
      </p:graphicFrame>
      <p:graphicFrame>
        <p:nvGraphicFramePr>
          <p:cNvPr id="14" name="Object 13"/>
          <p:cNvGraphicFramePr>
            <a:graphicFrameLocks noChangeAspect="1"/>
          </p:cNvGraphicFramePr>
          <p:nvPr/>
        </p:nvGraphicFramePr>
        <p:xfrm>
          <a:off x="7975599" y="1944858"/>
          <a:ext cx="558801" cy="386862"/>
        </p:xfrm>
        <a:graphic>
          <a:graphicData uri="http://schemas.openxmlformats.org/presentationml/2006/ole">
            <p:oleObj spid="_x0000_s3192838" name="Equation" r:id="rId8" imgW="330120" imgH="228600" progId="Equation.DSMT4">
              <p:embed/>
            </p:oleObj>
          </a:graphicData>
        </a:graphic>
      </p:graphicFrame>
      <p:graphicFrame>
        <p:nvGraphicFramePr>
          <p:cNvPr id="15" name="Object 14"/>
          <p:cNvGraphicFramePr>
            <a:graphicFrameLocks noChangeAspect="1"/>
          </p:cNvGraphicFramePr>
          <p:nvPr/>
        </p:nvGraphicFramePr>
        <p:xfrm>
          <a:off x="6172200" y="1447800"/>
          <a:ext cx="1600200" cy="457200"/>
        </p:xfrm>
        <a:graphic>
          <a:graphicData uri="http://schemas.openxmlformats.org/presentationml/2006/ole">
            <p:oleObj spid="_x0000_s3192839" name="Equation" r:id="rId9" imgW="799920" imgH="228600" progId="Equation.DSMT4">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a:p>
        </p:txBody>
      </p:sp>
      <p:sp>
        <p:nvSpPr>
          <p:cNvPr id="6" name="Content Placeholder 5"/>
          <p:cNvSpPr>
            <a:spLocks noGrp="1"/>
          </p:cNvSpPr>
          <p:nvPr>
            <p:ph sz="quarter" idx="1"/>
          </p:nvPr>
        </p:nvSpPr>
        <p:spPr>
          <a:xfrm>
            <a:off x="304800" y="228600"/>
            <a:ext cx="8839200" cy="6019800"/>
          </a:xfrm>
        </p:spPr>
        <p:txBody>
          <a:bodyPr/>
          <a:lstStyle/>
          <a:p>
            <a:r>
              <a:rPr lang="en-US" sz="2400" dirty="0" smtClean="0"/>
              <a:t>The metric of the flat space becomes much simplified, the </a:t>
            </a:r>
            <a:r>
              <a:rPr lang="en-US" dirty="0" smtClean="0"/>
              <a:t>FLRW </a:t>
            </a:r>
            <a:r>
              <a:rPr lang="en-US" sz="2400" dirty="0" smtClean="0">
                <a:latin typeface="Comic Sans MS" pitchFamily="66" charset="0"/>
              </a:rPr>
              <a:t>(</a:t>
            </a:r>
            <a:r>
              <a:rPr lang="en-US" sz="2400" dirty="0" err="1" smtClean="0">
                <a:latin typeface="Comic Sans MS" pitchFamily="66" charset="0"/>
              </a:rPr>
              <a:t>Friedmann</a:t>
            </a:r>
            <a:r>
              <a:rPr lang="en-US" sz="2400" dirty="0" smtClean="0">
                <a:latin typeface="Comic Sans MS" pitchFamily="66" charset="0"/>
              </a:rPr>
              <a:t>-Lemaitre-Robertson-Walker) metric</a:t>
            </a:r>
            <a:endParaRPr lang="en-US" sz="2400" dirty="0" smtClean="0"/>
          </a:p>
          <a:p>
            <a:endParaRPr lang="en-US" dirty="0" smtClean="0"/>
          </a:p>
          <a:p>
            <a:endParaRPr lang="en-US" dirty="0" smtClean="0"/>
          </a:p>
          <a:p>
            <a:endParaRPr lang="en-US" dirty="0" smtClean="0"/>
          </a:p>
          <a:p>
            <a:endParaRPr lang="en-US" dirty="0" smtClean="0"/>
          </a:p>
          <a:p>
            <a:pPr>
              <a:buNone/>
            </a:pPr>
            <a:r>
              <a:rPr lang="en-US" sz="3200" dirty="0" smtClean="0">
                <a:solidFill>
                  <a:srgbClr val="0070C0"/>
                </a:solidFill>
              </a:rPr>
              <a:t>Einstein field equation in the FLRW metric</a:t>
            </a:r>
          </a:p>
          <a:p>
            <a:r>
              <a:rPr lang="en-US" sz="2800" dirty="0" smtClean="0">
                <a:solidFill>
                  <a:schemeClr val="tx1">
                    <a:lumMod val="95000"/>
                    <a:lumOff val="5000"/>
                  </a:schemeClr>
                </a:solidFill>
              </a:rPr>
              <a:t>The energy-momentum tensor</a:t>
            </a:r>
          </a:p>
          <a:p>
            <a:endParaRPr lang="en-US" dirty="0" smtClean="0"/>
          </a:p>
          <a:p>
            <a:endParaRPr lang="en-US" dirty="0" smtClean="0"/>
          </a:p>
          <a:p>
            <a:pPr>
              <a:buNone/>
            </a:pPr>
            <a:endParaRPr lang="en-US" dirty="0">
              <a:solidFill>
                <a:schemeClr val="tx1">
                  <a:lumMod val="95000"/>
                  <a:lumOff val="5000"/>
                </a:schemeClr>
              </a:solidFill>
            </a:endParaRPr>
          </a:p>
        </p:txBody>
      </p:sp>
      <p:pic>
        <p:nvPicPr>
          <p:cNvPr id="3049474" name="Picture 2"/>
          <p:cNvPicPr>
            <a:picLocks noChangeAspect="1" noChangeArrowheads="1"/>
          </p:cNvPicPr>
          <p:nvPr/>
        </p:nvPicPr>
        <p:blipFill>
          <a:blip r:embed="rId3" cstate="print"/>
          <a:srcRect/>
          <a:stretch>
            <a:fillRect/>
          </a:stretch>
        </p:blipFill>
        <p:spPr bwMode="auto">
          <a:xfrm>
            <a:off x="762000" y="1143000"/>
            <a:ext cx="3227384" cy="509587"/>
          </a:xfrm>
          <a:prstGeom prst="rect">
            <a:avLst/>
          </a:prstGeom>
          <a:noFill/>
          <a:ln w="9525">
            <a:noFill/>
            <a:miter lim="800000"/>
            <a:headEnd/>
            <a:tailEnd/>
          </a:ln>
        </p:spPr>
      </p:pic>
      <p:pic>
        <p:nvPicPr>
          <p:cNvPr id="3049475" name="Picture 3"/>
          <p:cNvPicPr>
            <a:picLocks noChangeAspect="1" noChangeArrowheads="1"/>
          </p:cNvPicPr>
          <p:nvPr/>
        </p:nvPicPr>
        <p:blipFill>
          <a:blip r:embed="rId4" cstate="print"/>
          <a:srcRect/>
          <a:stretch>
            <a:fillRect/>
          </a:stretch>
        </p:blipFill>
        <p:spPr bwMode="auto">
          <a:xfrm>
            <a:off x="609600" y="1752600"/>
            <a:ext cx="4204996" cy="1219200"/>
          </a:xfrm>
          <a:prstGeom prst="rect">
            <a:avLst/>
          </a:prstGeom>
          <a:noFill/>
          <a:ln w="9525">
            <a:noFill/>
            <a:miter lim="800000"/>
            <a:headEnd/>
            <a:tailEnd/>
          </a:ln>
        </p:spPr>
      </p:pic>
      <p:pic>
        <p:nvPicPr>
          <p:cNvPr id="3049476" name="Picture 4"/>
          <p:cNvPicPr>
            <a:picLocks noChangeAspect="1" noChangeArrowheads="1"/>
          </p:cNvPicPr>
          <p:nvPr/>
        </p:nvPicPr>
        <p:blipFill>
          <a:blip r:embed="rId5" cstate="print"/>
          <a:srcRect/>
          <a:stretch>
            <a:fillRect/>
          </a:stretch>
        </p:blipFill>
        <p:spPr bwMode="auto">
          <a:xfrm>
            <a:off x="4953000" y="1676400"/>
            <a:ext cx="4016188" cy="1219200"/>
          </a:xfrm>
          <a:prstGeom prst="rect">
            <a:avLst/>
          </a:prstGeom>
          <a:noFill/>
          <a:ln w="9525">
            <a:noFill/>
            <a:miter lim="800000"/>
            <a:headEnd/>
            <a:tailEnd/>
          </a:ln>
        </p:spPr>
      </p:pic>
      <p:pic>
        <p:nvPicPr>
          <p:cNvPr id="3049477" name="Picture 5"/>
          <p:cNvPicPr>
            <a:picLocks noChangeAspect="1" noChangeArrowheads="1"/>
          </p:cNvPicPr>
          <p:nvPr/>
        </p:nvPicPr>
        <p:blipFill>
          <a:blip r:embed="rId6" cstate="print"/>
          <a:srcRect/>
          <a:stretch>
            <a:fillRect/>
          </a:stretch>
        </p:blipFill>
        <p:spPr bwMode="auto">
          <a:xfrm>
            <a:off x="990600" y="4057650"/>
            <a:ext cx="4162425" cy="257175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5562600" y="4114800"/>
          <a:ext cx="3200400" cy="457200"/>
        </p:xfrm>
        <a:graphic>
          <a:graphicData uri="http://schemas.openxmlformats.org/presentationml/2006/ole">
            <p:oleObj spid="_x0000_s3049478" name="Equation" r:id="rId7" imgW="1600200" imgH="228600" progId="Equation.DSMT4">
              <p:embed/>
            </p:oleObj>
          </a:graphicData>
        </a:graphic>
      </p:graphicFrame>
      <p:sp>
        <p:nvSpPr>
          <p:cNvPr id="12" name="TextBox 11"/>
          <p:cNvSpPr txBox="1"/>
          <p:nvPr/>
        </p:nvSpPr>
        <p:spPr>
          <a:xfrm>
            <a:off x="5498804" y="4503003"/>
            <a:ext cx="3187996" cy="830997"/>
          </a:xfrm>
          <a:prstGeom prst="rect">
            <a:avLst/>
          </a:prstGeom>
          <a:noFill/>
        </p:spPr>
        <p:txBody>
          <a:bodyPr wrap="square" rtlCol="0">
            <a:spAutoFit/>
          </a:bodyPr>
          <a:lstStyle/>
          <a:p>
            <a:r>
              <a:rPr lang="en-US" sz="2400" dirty="0" smtClean="0"/>
              <a:t>P: pressure density</a:t>
            </a:r>
          </a:p>
          <a:p>
            <a:r>
              <a:rPr lang="el-GR" sz="2400" dirty="0" smtClean="0">
                <a:latin typeface="Calibri"/>
              </a:rPr>
              <a:t>ρ</a:t>
            </a:r>
            <a:r>
              <a:rPr lang="en-US" sz="2400" dirty="0" smtClean="0">
                <a:latin typeface="Calibri"/>
              </a:rPr>
              <a:t>: energy density </a:t>
            </a:r>
            <a:endParaRPr lang="en-US" sz="2400" dirty="0"/>
          </a:p>
        </p:txBody>
      </p:sp>
      <p:graphicFrame>
        <p:nvGraphicFramePr>
          <p:cNvPr id="13" name="Object 12"/>
          <p:cNvGraphicFramePr>
            <a:graphicFrameLocks noChangeAspect="1"/>
          </p:cNvGraphicFramePr>
          <p:nvPr/>
        </p:nvGraphicFramePr>
        <p:xfrm>
          <a:off x="5626100" y="5443095"/>
          <a:ext cx="1460500" cy="957705"/>
        </p:xfrm>
        <a:graphic>
          <a:graphicData uri="http://schemas.openxmlformats.org/presentationml/2006/ole">
            <p:oleObj spid="_x0000_s3049479" name="Equation" r:id="rId8" imgW="774360" imgH="507960" progId="Equation.DSMT4">
              <p:embed/>
            </p:oleObj>
          </a:graphicData>
        </a:graphic>
      </p:graphicFrame>
      <p:sp>
        <p:nvSpPr>
          <p:cNvPr id="14" name="TextBox 13"/>
          <p:cNvSpPr txBox="1"/>
          <p:nvPr/>
        </p:nvSpPr>
        <p:spPr>
          <a:xfrm>
            <a:off x="7239000" y="5555159"/>
            <a:ext cx="1069011" cy="769441"/>
          </a:xfrm>
          <a:prstGeom prst="rect">
            <a:avLst/>
          </a:prstGeom>
          <a:noFill/>
        </p:spPr>
        <p:txBody>
          <a:bodyPr wrap="none" rtlCol="0">
            <a:spAutoFit/>
          </a:bodyPr>
          <a:lstStyle/>
          <a:p>
            <a:r>
              <a:rPr lang="en-US" sz="2200" dirty="0" smtClean="0"/>
              <a:t>Velocity </a:t>
            </a:r>
          </a:p>
          <a:p>
            <a:r>
              <a:rPr lang="en-US" sz="2200" dirty="0" smtClean="0"/>
              <a:t>4-vector</a:t>
            </a:r>
            <a:endParaRPr lang="en-US" sz="2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80288"/>
          </a:xfrm>
        </p:spPr>
        <p:txBody>
          <a:bodyPr>
            <a:normAutofit fontScale="90000"/>
          </a:bodyPr>
          <a:lstStyle/>
          <a:p>
            <a:r>
              <a:rPr lang="en-US" sz="4000" dirty="0" smtClean="0"/>
              <a:t>Lecture schedule &amp; related matter  </a:t>
            </a:r>
            <a:endParaRPr lang="en-US" sz="4000" dirty="0"/>
          </a:p>
        </p:txBody>
      </p:sp>
      <p:sp>
        <p:nvSpPr>
          <p:cNvPr id="3" name="Content Placeholder 2"/>
          <p:cNvSpPr>
            <a:spLocks noGrp="1"/>
          </p:cNvSpPr>
          <p:nvPr>
            <p:ph idx="1"/>
          </p:nvPr>
        </p:nvSpPr>
        <p:spPr>
          <a:xfrm>
            <a:off x="457200" y="1295400"/>
            <a:ext cx="8229600" cy="5105400"/>
          </a:xfrm>
        </p:spPr>
        <p:txBody>
          <a:bodyPr>
            <a:normAutofit/>
          </a:bodyPr>
          <a:lstStyle/>
          <a:p>
            <a:r>
              <a:rPr lang="en-US" dirty="0" smtClean="0"/>
              <a:t>Lectures</a:t>
            </a:r>
          </a:p>
          <a:p>
            <a:pPr lvl="1"/>
            <a:r>
              <a:rPr lang="en-US" dirty="0" smtClean="0">
                <a:solidFill>
                  <a:srgbClr val="1A1FF6"/>
                </a:solidFill>
              </a:rPr>
              <a:t>1:30-3:00 PM,  August 4  </a:t>
            </a:r>
          </a:p>
          <a:p>
            <a:pPr lvl="1"/>
            <a:r>
              <a:rPr lang="en-US" dirty="0" smtClean="0">
                <a:solidFill>
                  <a:srgbClr val="1A1FF6"/>
                </a:solidFill>
              </a:rPr>
              <a:t>10:30-12:00 AM,  August 5, 7, 8, 9, &amp; 10 </a:t>
            </a:r>
          </a:p>
          <a:p>
            <a:r>
              <a:rPr lang="en-US" dirty="0" smtClean="0"/>
              <a:t>Please see me any time you wish or send me an email:</a:t>
            </a:r>
          </a:p>
          <a:p>
            <a:pPr lvl="1"/>
            <a:r>
              <a:rPr lang="en-US" dirty="0" smtClean="0"/>
              <a:t>Office:  </a:t>
            </a:r>
          </a:p>
          <a:p>
            <a:pPr lvl="1"/>
            <a:r>
              <a:rPr lang="en-US" dirty="0" smtClean="0"/>
              <a:t>Email: </a:t>
            </a:r>
            <a:r>
              <a:rPr lang="en-US" dirty="0" smtClean="0">
                <a:solidFill>
                  <a:srgbClr val="C00000"/>
                </a:solidFill>
                <a:hlinkClick r:id="rId2"/>
              </a:rPr>
              <a:t>young@iastate.edu</a:t>
            </a:r>
            <a:r>
              <a:rPr lang="en-US" dirty="0" smtClean="0">
                <a:solidFill>
                  <a:srgbClr val="C00000"/>
                </a:solidFill>
              </a:rPr>
              <a:t>   young@iastate.edu</a:t>
            </a:r>
          </a:p>
          <a:p>
            <a:r>
              <a:rPr lang="en-US" dirty="0" smtClean="0"/>
              <a:t>Lectures will be largely in English.  Questions can be in English, Chinese, or their mixture.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68362"/>
          </a:xfrm>
        </p:spPr>
        <p:txBody>
          <a:bodyPr/>
          <a:lstStyle/>
          <a:p>
            <a:r>
              <a:rPr lang="en-US" dirty="0" smtClean="0">
                <a:latin typeface="Comic Sans MS" pitchFamily="66" charset="0"/>
              </a:rPr>
              <a:t>Einstein equation in FLRW</a:t>
            </a:r>
            <a:endParaRPr lang="en-US"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sp>
        <p:nvSpPr>
          <p:cNvPr id="6" name="Content Placeholder 5"/>
          <p:cNvSpPr>
            <a:spLocks noGrp="1"/>
          </p:cNvSpPr>
          <p:nvPr>
            <p:ph sz="quarter" idx="1"/>
          </p:nvPr>
        </p:nvSpPr>
        <p:spPr>
          <a:xfrm>
            <a:off x="304800" y="914400"/>
            <a:ext cx="8610600" cy="5105400"/>
          </a:xfrm>
        </p:spPr>
        <p:txBody>
          <a:bodyPr/>
          <a:lstStyle/>
          <a:p>
            <a:r>
              <a:rPr lang="en-US" dirty="0" smtClean="0">
                <a:latin typeface="Comic Sans MS" pitchFamily="66" charset="0"/>
              </a:rPr>
              <a:t>The Ricci and energy-momentum tensors are simple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Equation of state</a:t>
            </a:r>
            <a:endParaRPr lang="en-US" dirty="0">
              <a:latin typeface="Comic Sans MS" pitchFamily="66" charset="0"/>
            </a:endParaRPr>
          </a:p>
        </p:txBody>
      </p:sp>
      <p:pic>
        <p:nvPicPr>
          <p:cNvPr id="3193858" name="Picture 2"/>
          <p:cNvPicPr>
            <a:picLocks noChangeAspect="1" noChangeArrowheads="1"/>
          </p:cNvPicPr>
          <p:nvPr/>
        </p:nvPicPr>
        <p:blipFill>
          <a:blip r:embed="rId3" cstate="print"/>
          <a:srcRect/>
          <a:stretch>
            <a:fillRect/>
          </a:stretch>
        </p:blipFill>
        <p:spPr bwMode="auto">
          <a:xfrm>
            <a:off x="761999" y="1447800"/>
            <a:ext cx="8127917" cy="1343025"/>
          </a:xfrm>
          <a:prstGeom prst="rect">
            <a:avLst/>
          </a:prstGeom>
          <a:noFill/>
          <a:ln w="9525">
            <a:noFill/>
            <a:miter lim="800000"/>
            <a:headEnd/>
            <a:tailEnd/>
          </a:ln>
        </p:spPr>
      </p:pic>
      <p:pic>
        <p:nvPicPr>
          <p:cNvPr id="3193859" name="Picture 3"/>
          <p:cNvPicPr>
            <a:picLocks noChangeAspect="1" noChangeArrowheads="1"/>
          </p:cNvPicPr>
          <p:nvPr/>
        </p:nvPicPr>
        <p:blipFill>
          <a:blip r:embed="rId4" cstate="print"/>
          <a:srcRect/>
          <a:stretch>
            <a:fillRect/>
          </a:stretch>
        </p:blipFill>
        <p:spPr bwMode="auto">
          <a:xfrm>
            <a:off x="838200" y="2743200"/>
            <a:ext cx="7585563" cy="1800225"/>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899159" y="5181600"/>
          <a:ext cx="1604211" cy="609600"/>
        </p:xfrm>
        <a:graphic>
          <a:graphicData uri="http://schemas.openxmlformats.org/presentationml/2006/ole">
            <p:oleObj spid="_x0000_s4901889" name="Equation" r:id="rId5" imgW="634680" imgH="241200" progId="Equation.DSMT4">
              <p:embed/>
            </p:oleObj>
          </a:graphicData>
        </a:graphic>
      </p:graphicFrame>
      <p:pic>
        <p:nvPicPr>
          <p:cNvPr id="4901891" name="Picture 3"/>
          <p:cNvPicPr>
            <a:picLocks noChangeAspect="1" noChangeArrowheads="1"/>
          </p:cNvPicPr>
          <p:nvPr/>
        </p:nvPicPr>
        <p:blipFill>
          <a:blip r:embed="rId6" cstate="print"/>
          <a:srcRect/>
          <a:stretch>
            <a:fillRect/>
          </a:stretch>
        </p:blipFill>
        <p:spPr bwMode="auto">
          <a:xfrm>
            <a:off x="3534383" y="4800600"/>
            <a:ext cx="4847617"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sp>
        <p:nvSpPr>
          <p:cNvPr id="6" name="Content Placeholder 5"/>
          <p:cNvSpPr>
            <a:spLocks noGrp="1"/>
          </p:cNvSpPr>
          <p:nvPr>
            <p:ph sz="quarter" idx="1"/>
          </p:nvPr>
        </p:nvSpPr>
        <p:spPr>
          <a:xfrm>
            <a:off x="304800" y="228600"/>
            <a:ext cx="8610600" cy="5638800"/>
          </a:xfrm>
        </p:spPr>
        <p:txBody>
          <a:bodyPr/>
          <a:lstStyle/>
          <a:p>
            <a:r>
              <a:rPr lang="en-US" dirty="0" smtClean="0">
                <a:latin typeface="Comic Sans MS" pitchFamily="66" charset="0"/>
              </a:rPr>
              <a:t>The (00) component of the Einstein equation</a:t>
            </a: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The (</a:t>
            </a:r>
            <a:r>
              <a:rPr lang="en-US" dirty="0" err="1" smtClean="0">
                <a:latin typeface="Comic Sans MS" pitchFamily="66" charset="0"/>
              </a:rPr>
              <a:t>jk</a:t>
            </a:r>
            <a:r>
              <a:rPr lang="en-US" dirty="0" smtClean="0">
                <a:latin typeface="Comic Sans MS" pitchFamily="66" charset="0"/>
              </a:rPr>
              <a:t>) component</a:t>
            </a: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Combining the two gives the important equation for the Hubble expansion rate (Hubble “constant”) , the </a:t>
            </a:r>
            <a:r>
              <a:rPr lang="en-US" i="1" dirty="0" err="1" smtClean="0">
                <a:solidFill>
                  <a:srgbClr val="0070C0"/>
                </a:solidFill>
                <a:latin typeface="Comic Sans MS" pitchFamily="66" charset="0"/>
              </a:rPr>
              <a:t>Friedmann</a:t>
            </a:r>
            <a:r>
              <a:rPr lang="en-US" i="1" dirty="0" smtClean="0">
                <a:solidFill>
                  <a:srgbClr val="0070C0"/>
                </a:solidFill>
                <a:latin typeface="Comic Sans MS" pitchFamily="66" charset="0"/>
              </a:rPr>
              <a:t> equation </a:t>
            </a:r>
            <a:r>
              <a:rPr lang="en-US" dirty="0" smtClean="0">
                <a:latin typeface="Comic Sans MS" pitchFamily="66" charset="0"/>
              </a:rPr>
              <a:t>for an isotropic, homogeneous, and flat (        ) universe</a:t>
            </a:r>
            <a:endParaRPr lang="en-US" dirty="0"/>
          </a:p>
        </p:txBody>
      </p:sp>
      <p:pic>
        <p:nvPicPr>
          <p:cNvPr id="3194882" name="Picture 2"/>
          <p:cNvPicPr>
            <a:picLocks noChangeAspect="1" noChangeArrowheads="1"/>
          </p:cNvPicPr>
          <p:nvPr/>
        </p:nvPicPr>
        <p:blipFill>
          <a:blip r:embed="rId3" cstate="print"/>
          <a:srcRect/>
          <a:stretch>
            <a:fillRect/>
          </a:stretch>
        </p:blipFill>
        <p:spPr bwMode="auto">
          <a:xfrm>
            <a:off x="914400" y="685800"/>
            <a:ext cx="4267201" cy="1018746"/>
          </a:xfrm>
          <a:prstGeom prst="rect">
            <a:avLst/>
          </a:prstGeom>
          <a:noFill/>
          <a:ln w="9525">
            <a:noFill/>
            <a:miter lim="800000"/>
            <a:headEnd/>
            <a:tailEnd/>
          </a:ln>
        </p:spPr>
      </p:pic>
      <p:pic>
        <p:nvPicPr>
          <p:cNvPr id="3194883" name="Picture 3"/>
          <p:cNvPicPr>
            <a:picLocks noChangeAspect="1" noChangeArrowheads="1"/>
          </p:cNvPicPr>
          <p:nvPr/>
        </p:nvPicPr>
        <p:blipFill>
          <a:blip r:embed="rId4" cstate="print"/>
          <a:srcRect/>
          <a:stretch>
            <a:fillRect/>
          </a:stretch>
        </p:blipFill>
        <p:spPr bwMode="auto">
          <a:xfrm>
            <a:off x="979487" y="2209800"/>
            <a:ext cx="4278313" cy="838200"/>
          </a:xfrm>
          <a:prstGeom prst="rect">
            <a:avLst/>
          </a:prstGeom>
          <a:noFill/>
          <a:ln w="9525">
            <a:noFill/>
            <a:miter lim="800000"/>
            <a:headEnd/>
            <a:tailEnd/>
          </a:ln>
        </p:spPr>
      </p:pic>
      <p:pic>
        <p:nvPicPr>
          <p:cNvPr id="3194884" name="Picture 4"/>
          <p:cNvPicPr>
            <a:picLocks noChangeAspect="1" noChangeArrowheads="1"/>
          </p:cNvPicPr>
          <p:nvPr/>
        </p:nvPicPr>
        <p:blipFill>
          <a:blip r:embed="rId5" cstate="print"/>
          <a:srcRect/>
          <a:stretch>
            <a:fillRect/>
          </a:stretch>
        </p:blipFill>
        <p:spPr bwMode="auto">
          <a:xfrm>
            <a:off x="685800" y="4724400"/>
            <a:ext cx="3757188" cy="1524000"/>
          </a:xfrm>
          <a:prstGeom prst="rect">
            <a:avLst/>
          </a:prstGeom>
          <a:noFill/>
          <a:ln w="9525">
            <a:noFill/>
            <a:miter lim="800000"/>
            <a:headEnd/>
            <a:tailEnd/>
          </a:ln>
        </p:spPr>
      </p:pic>
      <p:pic>
        <p:nvPicPr>
          <p:cNvPr id="3194885" name="Picture 5"/>
          <p:cNvPicPr>
            <a:picLocks noChangeAspect="1" noChangeArrowheads="1"/>
          </p:cNvPicPr>
          <p:nvPr/>
        </p:nvPicPr>
        <p:blipFill>
          <a:blip r:embed="rId6" cstate="print"/>
          <a:srcRect/>
          <a:stretch>
            <a:fillRect/>
          </a:stretch>
        </p:blipFill>
        <p:spPr bwMode="auto">
          <a:xfrm>
            <a:off x="5010150" y="4800600"/>
            <a:ext cx="2990850" cy="868311"/>
          </a:xfrm>
          <a:prstGeom prst="rect">
            <a:avLst/>
          </a:prstGeom>
          <a:noFill/>
          <a:ln w="9525">
            <a:noFill/>
            <a:miter lim="800000"/>
            <a:headEnd/>
            <a:tailEnd/>
          </a:ln>
        </p:spPr>
      </p:pic>
      <p:pic>
        <p:nvPicPr>
          <p:cNvPr id="3194886" name="Picture 6"/>
          <p:cNvPicPr>
            <a:picLocks noChangeAspect="1" noChangeArrowheads="1"/>
          </p:cNvPicPr>
          <p:nvPr/>
        </p:nvPicPr>
        <p:blipFill>
          <a:blip r:embed="rId7" cstate="print"/>
          <a:srcRect/>
          <a:stretch>
            <a:fillRect/>
          </a:stretch>
        </p:blipFill>
        <p:spPr bwMode="auto">
          <a:xfrm>
            <a:off x="5090159" y="5638800"/>
            <a:ext cx="1669773" cy="68580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2057400" y="4249420"/>
          <a:ext cx="838200" cy="404648"/>
        </p:xfrm>
        <a:graphic>
          <a:graphicData uri="http://schemas.openxmlformats.org/presentationml/2006/ole">
            <p:oleObj spid="_x0000_s3196929" name="Equation" r:id="rId8" imgW="368280" imgH="177480" progId="Equation.DSMT4">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43712"/>
          </a:xfrm>
        </p:spPr>
        <p:txBody>
          <a:bodyPr>
            <a:normAutofit/>
          </a:bodyPr>
          <a:lstStyle/>
          <a:p>
            <a:r>
              <a:rPr lang="en-US" sz="4000" dirty="0" smtClean="0"/>
              <a:t>Cosmological </a:t>
            </a:r>
            <a:r>
              <a:rPr lang="en-US" sz="4000" dirty="0" err="1" smtClean="0"/>
              <a:t>redshift</a:t>
            </a:r>
            <a:endParaRPr lang="en-US" sz="4000" dirty="0"/>
          </a:p>
        </p:txBody>
      </p:sp>
      <p:sp>
        <p:nvSpPr>
          <p:cNvPr id="3" name="Content Placeholder 2"/>
          <p:cNvSpPr>
            <a:spLocks noGrp="1"/>
          </p:cNvSpPr>
          <p:nvPr>
            <p:ph idx="1"/>
          </p:nvPr>
        </p:nvSpPr>
        <p:spPr>
          <a:xfrm>
            <a:off x="228600" y="1021080"/>
            <a:ext cx="8915400" cy="5379720"/>
          </a:xfrm>
        </p:spPr>
        <p:txBody>
          <a:bodyPr/>
          <a:lstStyle/>
          <a:p>
            <a:r>
              <a:rPr lang="en-US" dirty="0" smtClean="0"/>
              <a:t>An important and useful quantity in cosmology is the </a:t>
            </a:r>
            <a:r>
              <a:rPr lang="en-US" b="1" i="1" dirty="0" err="1" smtClean="0">
                <a:solidFill>
                  <a:srgbClr val="00B050"/>
                </a:solidFill>
              </a:rPr>
              <a:t>redshift</a:t>
            </a:r>
            <a:r>
              <a:rPr lang="en-US" i="1" dirty="0" smtClean="0"/>
              <a:t>  </a:t>
            </a:r>
            <a:r>
              <a:rPr lang="en-US" b="1" i="1" dirty="0" smtClean="0">
                <a:solidFill>
                  <a:srgbClr val="00B050"/>
                </a:solidFill>
              </a:rPr>
              <a:t>z </a:t>
            </a:r>
            <a:r>
              <a:rPr lang="en-US" dirty="0" smtClean="0"/>
              <a:t>which can be described quite simply.</a:t>
            </a:r>
          </a:p>
          <a:p>
            <a:r>
              <a:rPr lang="en-US" dirty="0" smtClean="0"/>
              <a:t>Consider light propagation in an interval </a:t>
            </a:r>
            <a:r>
              <a:rPr lang="en-US" dirty="0" err="1" smtClean="0"/>
              <a:t>dr</a:t>
            </a:r>
            <a:r>
              <a:rPr lang="en-US" dirty="0" smtClean="0"/>
              <a:t> along the radial direction. FLRW metric null path in flat space </a:t>
            </a:r>
          </a:p>
          <a:p>
            <a:endParaRPr lang="en-US" dirty="0" smtClean="0"/>
          </a:p>
          <a:p>
            <a:r>
              <a:rPr lang="en-US" dirty="0" smtClean="0"/>
              <a:t>Consider the ratio of 2 time intervals, respectively the periods of the light  at the given times:</a:t>
            </a:r>
          </a:p>
          <a:p>
            <a:endParaRPr lang="en-US" dirty="0" smtClean="0"/>
          </a:p>
          <a:p>
            <a:pPr>
              <a:buNone/>
            </a:pPr>
            <a:endParaRPr lang="en-US" dirty="0" smtClean="0"/>
          </a:p>
          <a:p>
            <a:r>
              <a:rPr lang="en-US" dirty="0" smtClean="0"/>
              <a:t>Taking     to be the present time, the scale factor at another time is know by their </a:t>
            </a:r>
            <a:r>
              <a:rPr lang="en-US" dirty="0" err="1" smtClean="0"/>
              <a:t>redshift</a:t>
            </a:r>
            <a:r>
              <a:rPr lang="en-US" dirty="0" smtClean="0"/>
              <a:t>. The cosmology </a:t>
            </a:r>
            <a:r>
              <a:rPr lang="en-US" dirty="0" err="1" smtClean="0"/>
              <a:t>redshift</a:t>
            </a:r>
            <a:r>
              <a:rPr lang="en-US" dirty="0" smtClean="0"/>
              <a:t> is not the relativistic Doppler shift.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7" name="Object 6"/>
          <p:cNvGraphicFramePr>
            <a:graphicFrameLocks noChangeAspect="1"/>
          </p:cNvGraphicFramePr>
          <p:nvPr/>
        </p:nvGraphicFramePr>
        <p:xfrm>
          <a:off x="990599" y="2743200"/>
          <a:ext cx="6059969" cy="533400"/>
        </p:xfrm>
        <a:graphic>
          <a:graphicData uri="http://schemas.openxmlformats.org/presentationml/2006/ole">
            <p:oleObj spid="_x0000_s3195906" name="Equation" r:id="rId3" imgW="2590560" imgH="228600" progId="Equation.DSMT4">
              <p:embed/>
            </p:oleObj>
          </a:graphicData>
        </a:graphic>
      </p:graphicFrame>
      <p:graphicFrame>
        <p:nvGraphicFramePr>
          <p:cNvPr id="10" name="Object 9"/>
          <p:cNvGraphicFramePr>
            <a:graphicFrameLocks noChangeAspect="1"/>
          </p:cNvGraphicFramePr>
          <p:nvPr/>
        </p:nvGraphicFramePr>
        <p:xfrm>
          <a:off x="685800" y="4114800"/>
          <a:ext cx="3922244" cy="914400"/>
        </p:xfrm>
        <a:graphic>
          <a:graphicData uri="http://schemas.openxmlformats.org/presentationml/2006/ole">
            <p:oleObj spid="_x0000_s3195909" name="Equation" r:id="rId4" imgW="1854000" imgH="431640" progId="Equation.DSMT4">
              <p:embed/>
            </p:oleObj>
          </a:graphicData>
        </a:graphic>
      </p:graphicFrame>
      <p:graphicFrame>
        <p:nvGraphicFramePr>
          <p:cNvPr id="11" name="Object 10"/>
          <p:cNvGraphicFramePr>
            <a:graphicFrameLocks noChangeAspect="1"/>
          </p:cNvGraphicFramePr>
          <p:nvPr/>
        </p:nvGraphicFramePr>
        <p:xfrm>
          <a:off x="4906962" y="4160838"/>
          <a:ext cx="1738465" cy="868362"/>
        </p:xfrm>
        <a:graphic>
          <a:graphicData uri="http://schemas.openxmlformats.org/presentationml/2006/ole">
            <p:oleObj spid="_x0000_s3195910" name="Equation" r:id="rId5" imgW="863280" imgH="431640" progId="Equation.DSMT4">
              <p:embed/>
            </p:oleObj>
          </a:graphicData>
        </a:graphic>
      </p:graphicFrame>
      <p:graphicFrame>
        <p:nvGraphicFramePr>
          <p:cNvPr id="12" name="Object 11"/>
          <p:cNvGraphicFramePr>
            <a:graphicFrameLocks noChangeAspect="1"/>
          </p:cNvGraphicFramePr>
          <p:nvPr/>
        </p:nvGraphicFramePr>
        <p:xfrm>
          <a:off x="1676400" y="5069840"/>
          <a:ext cx="381000" cy="508000"/>
        </p:xfrm>
        <a:graphic>
          <a:graphicData uri="http://schemas.openxmlformats.org/presentationml/2006/ole">
            <p:oleObj spid="_x0000_s3195911" name="Equation" r:id="rId6" imgW="126720" imgH="228600" progId="Equation.DSMT4">
              <p:embed/>
            </p:oleObj>
          </a:graphicData>
        </a:graphic>
      </p:graphicFrame>
      <p:graphicFrame>
        <p:nvGraphicFramePr>
          <p:cNvPr id="13" name="Object 12"/>
          <p:cNvGraphicFramePr>
            <a:graphicFrameLocks noChangeAspect="1"/>
          </p:cNvGraphicFramePr>
          <p:nvPr/>
        </p:nvGraphicFramePr>
        <p:xfrm>
          <a:off x="6985000" y="4343400"/>
          <a:ext cx="863600" cy="485775"/>
        </p:xfrm>
        <a:graphic>
          <a:graphicData uri="http://schemas.openxmlformats.org/presentationml/2006/ole">
            <p:oleObj spid="_x0000_s3195912" name="Equation" r:id="rId7" imgW="406080" imgH="228600" progId="Equation.DSMT4">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8915400" cy="6324600"/>
          </a:xfrm>
        </p:spPr>
        <p:txBody>
          <a:bodyPr>
            <a:normAutofit/>
          </a:bodyPr>
          <a:lstStyle/>
          <a:p>
            <a:pPr lvl="1"/>
            <a:r>
              <a:rPr lang="en-US" sz="2600" dirty="0" smtClean="0">
                <a:latin typeface="Comic Sans MS" pitchFamily="66" charset="0"/>
              </a:rPr>
              <a:t>Thermodynamics governs the average properties of the cosmos.  Number density of a particle at equilibrium</a:t>
            </a:r>
            <a:r>
              <a:rPr lang="en-US" dirty="0" smtClean="0">
                <a:latin typeface="Comic Sans MS" pitchFamily="66" charset="0"/>
              </a:rPr>
              <a:t>,</a:t>
            </a:r>
          </a:p>
          <a:p>
            <a:pPr lvl="1"/>
            <a:endParaRPr lang="en-US" dirty="0" smtClean="0">
              <a:latin typeface="Comic Sans MS" pitchFamily="66" charset="0"/>
            </a:endParaRPr>
          </a:p>
          <a:p>
            <a:pPr lvl="2">
              <a:buFont typeface="Wingdings" pitchFamily="2" charset="2"/>
              <a:buChar char="v"/>
            </a:pPr>
            <a:endParaRPr lang="en-US" dirty="0" smtClean="0">
              <a:latin typeface="Comic Sans MS" pitchFamily="66" charset="0"/>
            </a:endParaRPr>
          </a:p>
          <a:p>
            <a:pPr lvl="2">
              <a:buFont typeface="Wingdings" pitchFamily="2" charset="2"/>
              <a:buChar char="v"/>
            </a:pPr>
            <a:r>
              <a:rPr lang="en-US" sz="2600" dirty="0" smtClean="0">
                <a:latin typeface="Comic Sans MS" pitchFamily="66" charset="0"/>
              </a:rPr>
              <a:t>                , internal degrees of freedom.      </a:t>
            </a:r>
          </a:p>
          <a:p>
            <a:pPr lvl="2">
              <a:buFont typeface="Wingdings" pitchFamily="2" charset="2"/>
              <a:buChar char="v"/>
            </a:pPr>
            <a:r>
              <a:rPr lang="en-US" sz="2600" dirty="0" smtClean="0">
                <a:latin typeface="Comic Sans MS" pitchFamily="66" charset="0"/>
              </a:rPr>
              <a:t>    , the chemical potential. </a:t>
            </a:r>
          </a:p>
          <a:p>
            <a:pPr lvl="1"/>
            <a:r>
              <a:rPr lang="en-US" sz="2600" dirty="0" smtClean="0">
                <a:latin typeface="Comic Sans MS" pitchFamily="66" charset="0"/>
              </a:rPr>
              <a:t>A deviation (perturbation) from H&amp;I (      ), </a:t>
            </a:r>
            <a:r>
              <a:rPr lang="en-US" sz="2600" dirty="0" err="1" smtClean="0">
                <a:latin typeface="Comic Sans MS" pitchFamily="66" charset="0"/>
              </a:rPr>
              <a:t>i,.e</a:t>
            </a:r>
            <a:r>
              <a:rPr lang="en-US" sz="2600" dirty="0" smtClean="0">
                <a:latin typeface="Comic Sans MS" pitchFamily="66" charset="0"/>
              </a:rPr>
              <a:t>. CMB anisotropy, for the formation of stars and galaxies. </a:t>
            </a:r>
          </a:p>
          <a:p>
            <a:pPr lvl="1"/>
            <a:r>
              <a:rPr lang="en-US" sz="2600" dirty="0" smtClean="0">
                <a:solidFill>
                  <a:srgbClr val="00B0F0"/>
                </a:solidFill>
                <a:latin typeface="Comic Sans MS" pitchFamily="66" charset="0"/>
              </a:rPr>
              <a:t>A conspicuous feature: No matter content is prescribed, except may be the presence of dark energy, but not its size.</a:t>
            </a:r>
          </a:p>
          <a:p>
            <a:pPr lvl="1"/>
            <a:endParaRPr lang="en-US"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graphicFrame>
        <p:nvGraphicFramePr>
          <p:cNvPr id="10" name="Object 9"/>
          <p:cNvGraphicFramePr>
            <a:graphicFrameLocks noChangeAspect="1"/>
          </p:cNvGraphicFramePr>
          <p:nvPr/>
        </p:nvGraphicFramePr>
        <p:xfrm>
          <a:off x="838200" y="2387600"/>
          <a:ext cx="4064000" cy="889000"/>
        </p:xfrm>
        <a:graphic>
          <a:graphicData uri="http://schemas.openxmlformats.org/presentationml/2006/ole">
            <p:oleObj spid="_x0000_s485382" name="Equation" r:id="rId3" imgW="1625400" imgH="355320" progId="Equation.3">
              <p:embed/>
            </p:oleObj>
          </a:graphicData>
        </a:graphic>
      </p:graphicFrame>
      <p:graphicFrame>
        <p:nvGraphicFramePr>
          <p:cNvPr id="11" name="Object 10"/>
          <p:cNvGraphicFramePr>
            <a:graphicFrameLocks noChangeAspect="1"/>
          </p:cNvGraphicFramePr>
          <p:nvPr/>
        </p:nvGraphicFramePr>
        <p:xfrm>
          <a:off x="1005840" y="3733800"/>
          <a:ext cx="351694" cy="457200"/>
        </p:xfrm>
        <a:graphic>
          <a:graphicData uri="http://schemas.openxmlformats.org/presentationml/2006/ole">
            <p:oleObj spid="_x0000_s485383" name="Equation" r:id="rId4" imgW="152280" imgH="164880" progId="Equation.3">
              <p:embed/>
            </p:oleObj>
          </a:graphicData>
        </a:graphic>
      </p:graphicFrame>
      <p:graphicFrame>
        <p:nvGraphicFramePr>
          <p:cNvPr id="13" name="Object 12"/>
          <p:cNvGraphicFramePr>
            <a:graphicFrameLocks noChangeAspect="1"/>
          </p:cNvGraphicFramePr>
          <p:nvPr/>
        </p:nvGraphicFramePr>
        <p:xfrm>
          <a:off x="1127760" y="3230880"/>
          <a:ext cx="1419726" cy="457200"/>
        </p:xfrm>
        <a:graphic>
          <a:graphicData uri="http://schemas.openxmlformats.org/presentationml/2006/ole">
            <p:oleObj spid="_x0000_s485385" name="Equation" r:id="rId5" imgW="749160" imgH="241200" progId="Equation.DSMT4">
              <p:embed/>
            </p:oleObj>
          </a:graphicData>
        </a:graphic>
      </p:graphicFrame>
      <p:sp>
        <p:nvSpPr>
          <p:cNvPr id="12" name="TextBox 11"/>
          <p:cNvSpPr txBox="1"/>
          <p:nvPr/>
        </p:nvSpPr>
        <p:spPr>
          <a:xfrm>
            <a:off x="304800" y="329625"/>
            <a:ext cx="3611886" cy="584775"/>
          </a:xfrm>
          <a:prstGeom prst="rect">
            <a:avLst/>
          </a:prstGeom>
          <a:noFill/>
        </p:spPr>
        <p:txBody>
          <a:bodyPr wrap="none" rtlCol="0">
            <a:spAutoFit/>
          </a:bodyPr>
          <a:lstStyle/>
          <a:p>
            <a:r>
              <a:rPr lang="en-US" sz="3200" dirty="0" smtClean="0">
                <a:solidFill>
                  <a:srgbClr val="0070C0"/>
                </a:solidFill>
              </a:rPr>
              <a:t>Thermal dynamics</a:t>
            </a:r>
            <a:endParaRPr lang="en-US" sz="3200" dirty="0">
              <a:solidFill>
                <a:srgbClr val="0070C0"/>
              </a:solidFill>
            </a:endParaRPr>
          </a:p>
        </p:txBody>
      </p:sp>
      <p:graphicFrame>
        <p:nvGraphicFramePr>
          <p:cNvPr id="14" name="Object 13"/>
          <p:cNvGraphicFramePr>
            <a:graphicFrameLocks noChangeAspect="1"/>
          </p:cNvGraphicFramePr>
          <p:nvPr/>
        </p:nvGraphicFramePr>
        <p:xfrm>
          <a:off x="6537960" y="4114800"/>
          <a:ext cx="628651" cy="457201"/>
        </p:xfrm>
        <a:graphic>
          <a:graphicData uri="http://schemas.openxmlformats.org/presentationml/2006/ole">
            <p:oleObj spid="_x0000_s485386" name="Equation" r:id="rId6" imgW="279360" imgH="203040" progId="Equation.DSMT4">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88"/>
            <a:ext cx="8229600" cy="743712"/>
          </a:xfrm>
        </p:spPr>
        <p:txBody>
          <a:bodyPr>
            <a:normAutofit fontScale="90000"/>
          </a:bodyPr>
          <a:lstStyle/>
          <a:p>
            <a:r>
              <a:rPr lang="en-US" dirty="0" smtClean="0"/>
              <a:t>A few key points-I</a:t>
            </a:r>
            <a:endParaRPr lang="en-US" dirty="0"/>
          </a:p>
        </p:txBody>
      </p:sp>
      <p:sp>
        <p:nvSpPr>
          <p:cNvPr id="3" name="Content Placeholder 2"/>
          <p:cNvSpPr>
            <a:spLocks noGrp="1"/>
          </p:cNvSpPr>
          <p:nvPr>
            <p:ph idx="1"/>
          </p:nvPr>
        </p:nvSpPr>
        <p:spPr>
          <a:xfrm>
            <a:off x="76200" y="1143000"/>
            <a:ext cx="8915400" cy="5181600"/>
          </a:xfrm>
        </p:spPr>
        <p:txBody>
          <a:bodyPr>
            <a:normAutofit/>
          </a:bodyPr>
          <a:lstStyle/>
          <a:p>
            <a:r>
              <a:rPr lang="en-US" sz="2800" dirty="0" smtClean="0"/>
              <a:t>In equilibrium,  </a:t>
            </a:r>
          </a:p>
          <a:p>
            <a:pPr lvl="1"/>
            <a:r>
              <a:rPr lang="en-US" sz="2800" dirty="0" smtClean="0"/>
              <a:t>For         , the highly relativistic case</a:t>
            </a:r>
          </a:p>
          <a:p>
            <a:pPr lvl="1"/>
            <a:endParaRPr lang="en-US" sz="2800" dirty="0" smtClean="0"/>
          </a:p>
          <a:p>
            <a:pPr lvl="1"/>
            <a:endParaRPr lang="en-US" sz="2800" dirty="0" smtClean="0"/>
          </a:p>
          <a:p>
            <a:pPr lvl="1">
              <a:buNone/>
            </a:pPr>
            <a:endParaRPr lang="en-US" sz="2800" dirty="0" smtClean="0"/>
          </a:p>
          <a:p>
            <a:pPr lvl="1"/>
            <a:r>
              <a:rPr lang="en-US" sz="2800" dirty="0" smtClean="0"/>
              <a:t>For         , the non-relativistic case (Maxwell-Boltzmann)</a:t>
            </a:r>
          </a:p>
          <a:p>
            <a:pPr lvl="1"/>
            <a:endParaRPr lang="en-US" sz="2800" dirty="0" smtClean="0"/>
          </a:p>
          <a:p>
            <a:pPr lvl="1">
              <a:buNone/>
            </a:pPr>
            <a:endParaRPr lang="en-US" sz="2800" dirty="0" smtClean="0"/>
          </a:p>
          <a:p>
            <a:pPr lvl="1"/>
            <a:r>
              <a:rPr lang="en-US" sz="2800" dirty="0" smtClean="0"/>
              <a:t>g internal degrees of freedom: 2s+1.</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a:t>
            </a:fld>
            <a:endParaRPr lang="en-US"/>
          </a:p>
        </p:txBody>
      </p:sp>
      <p:graphicFrame>
        <p:nvGraphicFramePr>
          <p:cNvPr id="7" name="Object 6"/>
          <p:cNvGraphicFramePr>
            <a:graphicFrameLocks noChangeAspect="1"/>
          </p:cNvGraphicFramePr>
          <p:nvPr/>
        </p:nvGraphicFramePr>
        <p:xfrm>
          <a:off x="1447800" y="1752600"/>
          <a:ext cx="889000" cy="321028"/>
        </p:xfrm>
        <a:graphic>
          <a:graphicData uri="http://schemas.openxmlformats.org/presentationml/2006/ole">
            <p:oleObj spid="_x0000_s1324034" name="Equation" r:id="rId3" imgW="457200" imgH="164880" progId="Equation.DSMT4">
              <p:embed/>
            </p:oleObj>
          </a:graphicData>
        </a:graphic>
      </p:graphicFrame>
      <p:graphicFrame>
        <p:nvGraphicFramePr>
          <p:cNvPr id="8" name="Object 7"/>
          <p:cNvGraphicFramePr>
            <a:graphicFrameLocks noChangeAspect="1"/>
          </p:cNvGraphicFramePr>
          <p:nvPr/>
        </p:nvGraphicFramePr>
        <p:xfrm>
          <a:off x="838199" y="2133600"/>
          <a:ext cx="7408609" cy="838200"/>
        </p:xfrm>
        <a:graphic>
          <a:graphicData uri="http://schemas.openxmlformats.org/presentationml/2006/ole">
            <p:oleObj spid="_x0000_s1324035" name="Equation" r:id="rId4" imgW="3479760" imgH="393480" progId="Equation.DSMT4">
              <p:embed/>
            </p:oleObj>
          </a:graphicData>
        </a:graphic>
      </p:graphicFrame>
      <p:graphicFrame>
        <p:nvGraphicFramePr>
          <p:cNvPr id="9" name="Object 8"/>
          <p:cNvGraphicFramePr>
            <a:graphicFrameLocks noChangeAspect="1"/>
          </p:cNvGraphicFramePr>
          <p:nvPr/>
        </p:nvGraphicFramePr>
        <p:xfrm>
          <a:off x="1447800" y="3810000"/>
          <a:ext cx="849220" cy="304800"/>
        </p:xfrm>
        <a:graphic>
          <a:graphicData uri="http://schemas.openxmlformats.org/presentationml/2006/ole">
            <p:oleObj spid="_x0000_s1324036" name="Equation" r:id="rId5" imgW="457200" imgH="164880" progId="Equation.DSMT4">
              <p:embed/>
            </p:oleObj>
          </a:graphicData>
        </a:graphic>
      </p:graphicFrame>
      <p:graphicFrame>
        <p:nvGraphicFramePr>
          <p:cNvPr id="10" name="Object 9"/>
          <p:cNvGraphicFramePr>
            <a:graphicFrameLocks noChangeAspect="1"/>
          </p:cNvGraphicFramePr>
          <p:nvPr/>
        </p:nvGraphicFramePr>
        <p:xfrm>
          <a:off x="914400" y="4648199"/>
          <a:ext cx="3657600" cy="1012873"/>
        </p:xfrm>
        <a:graphic>
          <a:graphicData uri="http://schemas.openxmlformats.org/presentationml/2006/ole">
            <p:oleObj spid="_x0000_s1324037" name="Equation" r:id="rId6" imgW="1650960" imgH="457200" progId="Equation.DSMT4">
              <p:embed/>
            </p:oleObj>
          </a:graphicData>
        </a:graphic>
      </p:graphicFrame>
      <p:graphicFrame>
        <p:nvGraphicFramePr>
          <p:cNvPr id="11" name="Object 10"/>
          <p:cNvGraphicFramePr>
            <a:graphicFrameLocks noChangeAspect="1"/>
          </p:cNvGraphicFramePr>
          <p:nvPr/>
        </p:nvGraphicFramePr>
        <p:xfrm>
          <a:off x="868680" y="2880360"/>
          <a:ext cx="4267200" cy="853440"/>
        </p:xfrm>
        <a:graphic>
          <a:graphicData uri="http://schemas.openxmlformats.org/presentationml/2006/ole">
            <p:oleObj spid="_x0000_s1324038" name="Equation" r:id="rId7" imgW="2095200" imgH="419040" progId="Equation.DSMT4">
              <p:embed/>
            </p:oleObj>
          </a:graphicData>
        </a:graphic>
      </p:graphicFrame>
      <p:graphicFrame>
        <p:nvGraphicFramePr>
          <p:cNvPr id="1324039" name="Object 7"/>
          <p:cNvGraphicFramePr>
            <a:graphicFrameLocks noChangeAspect="1"/>
          </p:cNvGraphicFramePr>
          <p:nvPr/>
        </p:nvGraphicFramePr>
        <p:xfrm>
          <a:off x="3048000" y="914400"/>
          <a:ext cx="4114800" cy="900113"/>
        </p:xfrm>
        <a:graphic>
          <a:graphicData uri="http://schemas.openxmlformats.org/presentationml/2006/ole">
            <p:oleObj spid="_x0000_s1324039" name="Equation" r:id="rId8" imgW="1625400" imgH="355320" progId="Equation.3">
              <p:embed/>
            </p:oleObj>
          </a:graphicData>
        </a:graphic>
      </p:graphicFrame>
      <p:sp>
        <p:nvSpPr>
          <p:cNvPr id="13" name="TextBox 12"/>
          <p:cNvSpPr txBox="1"/>
          <p:nvPr/>
        </p:nvSpPr>
        <p:spPr>
          <a:xfrm>
            <a:off x="6172200" y="2971800"/>
            <a:ext cx="2971800" cy="461665"/>
          </a:xfrm>
          <a:prstGeom prst="rect">
            <a:avLst/>
          </a:prstGeom>
          <a:noFill/>
        </p:spPr>
        <p:txBody>
          <a:bodyPr wrap="square" rtlCol="0">
            <a:spAutoFit/>
          </a:bodyPr>
          <a:lstStyle/>
          <a:p>
            <a:r>
              <a:rPr lang="en-US" sz="2400" dirty="0" err="1" smtClean="0"/>
              <a:t>Apery’s</a:t>
            </a:r>
            <a:r>
              <a:rPr lang="en-US" sz="2400" dirty="0" smtClean="0"/>
              <a:t> constant</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1066800"/>
          </a:xfrm>
        </p:spPr>
        <p:txBody>
          <a:bodyPr>
            <a:noAutofit/>
          </a:bodyPr>
          <a:lstStyle/>
          <a:p>
            <a:r>
              <a:rPr lang="en-US" sz="2800" dirty="0" smtClean="0"/>
              <a:t>Relationship among dominant energy densities, </a:t>
            </a:r>
            <a:br>
              <a:rPr lang="en-US" sz="2800" dirty="0" smtClean="0"/>
            </a:br>
            <a:r>
              <a:rPr lang="en-US" sz="2800" dirty="0" smtClean="0"/>
              <a:t>scale factor, temperature, and cosmic time</a:t>
            </a:r>
            <a:endParaRPr lang="en-US" sz="2800" dirty="0"/>
          </a:p>
        </p:txBody>
      </p:sp>
      <p:sp>
        <p:nvSpPr>
          <p:cNvPr id="3" name="Content Placeholder 2"/>
          <p:cNvSpPr>
            <a:spLocks noGrp="1"/>
          </p:cNvSpPr>
          <p:nvPr>
            <p:ph idx="1"/>
          </p:nvPr>
        </p:nvSpPr>
        <p:spPr>
          <a:xfrm>
            <a:off x="304800" y="5867400"/>
            <a:ext cx="8534400" cy="457200"/>
          </a:xfrm>
        </p:spPr>
        <p:txBody>
          <a:bodyPr>
            <a:normAutofit fontScale="85000" lnSpcReduction="10000"/>
          </a:bodyPr>
          <a:lstStyle/>
          <a:p>
            <a:r>
              <a:rPr lang="en-US" sz="2400" dirty="0" smtClean="0"/>
              <a:t>Real universe contains a mixture of all types of energy densities. </a:t>
            </a: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pic>
        <p:nvPicPr>
          <p:cNvPr id="3051522" name="Picture 2"/>
          <p:cNvPicPr>
            <a:picLocks noChangeAspect="1" noChangeArrowheads="1"/>
          </p:cNvPicPr>
          <p:nvPr/>
        </p:nvPicPr>
        <p:blipFill>
          <a:blip r:embed="rId2" cstate="print"/>
          <a:srcRect/>
          <a:stretch>
            <a:fillRect/>
          </a:stretch>
        </p:blipFill>
        <p:spPr bwMode="auto">
          <a:xfrm>
            <a:off x="137160" y="1767840"/>
            <a:ext cx="877726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96112"/>
          </a:xfrm>
        </p:spPr>
        <p:txBody>
          <a:bodyPr/>
          <a:lstStyle/>
          <a:p>
            <a:r>
              <a:rPr lang="en-US" dirty="0" smtClean="0"/>
              <a:t>A few key points-II</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Hubble expansion flow: From Einstein field </a:t>
            </a:r>
            <a:r>
              <a:rPr lang="en-US" dirty="0" err="1" smtClean="0"/>
              <a:t>Eq</a:t>
            </a:r>
            <a:r>
              <a:rPr lang="en-US" dirty="0" smtClean="0"/>
              <a:t>: </a:t>
            </a:r>
          </a:p>
          <a:p>
            <a:endParaRPr lang="en-US" dirty="0" smtClean="0"/>
          </a:p>
          <a:p>
            <a:endParaRPr lang="en-US" dirty="0" smtClean="0"/>
          </a:p>
          <a:p>
            <a:pPr>
              <a:buNone/>
            </a:pPr>
            <a:r>
              <a:rPr lang="en-US" dirty="0" smtClean="0"/>
              <a:t>                                                    ,   will set K=0.</a:t>
            </a:r>
          </a:p>
          <a:p>
            <a:r>
              <a:rPr lang="en-US" dirty="0" smtClean="0"/>
              <a:t>Reaction rate of individual particles</a:t>
            </a:r>
          </a:p>
          <a:p>
            <a:pPr>
              <a:buNone/>
            </a:pPr>
            <a:r>
              <a:rPr lang="en-US" dirty="0" smtClean="0"/>
              <a:t> </a:t>
            </a:r>
          </a:p>
          <a:p>
            <a:pPr>
              <a:buNone/>
            </a:pPr>
            <a:r>
              <a:rPr lang="en-US" dirty="0" smtClean="0"/>
              <a:t>   determines if a particle is in equilibrium or not.</a:t>
            </a:r>
          </a:p>
          <a:p>
            <a:pPr lvl="1"/>
            <a:r>
              <a:rPr lang="en-US" dirty="0" smtClean="0"/>
              <a:t>        , particle in equilibrium    </a:t>
            </a:r>
          </a:p>
          <a:p>
            <a:pPr lvl="1"/>
            <a:r>
              <a:rPr lang="en-US" dirty="0" smtClean="0"/>
              <a:t>        , particle out of equilibrium, being frozen out.</a:t>
            </a:r>
          </a:p>
          <a:p>
            <a:r>
              <a:rPr lang="en-US" dirty="0" smtClean="0">
                <a:solidFill>
                  <a:srgbClr val="00B0F0"/>
                </a:solidFill>
              </a:rPr>
              <a:t>A conspicuous feature: the energy-mass content determines the time evolution of the universe.</a:t>
            </a:r>
            <a:endParaRPr lang="en-US" dirty="0">
              <a:solidFill>
                <a:srgbClr val="00B0F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graphicFrame>
        <p:nvGraphicFramePr>
          <p:cNvPr id="7" name="Object 6"/>
          <p:cNvGraphicFramePr>
            <a:graphicFrameLocks noChangeAspect="1"/>
          </p:cNvGraphicFramePr>
          <p:nvPr/>
        </p:nvGraphicFramePr>
        <p:xfrm>
          <a:off x="1087438" y="1765300"/>
          <a:ext cx="5402262" cy="903288"/>
        </p:xfrm>
        <a:graphic>
          <a:graphicData uri="http://schemas.openxmlformats.org/presentationml/2006/ole">
            <p:oleObj spid="_x0000_s1325058" name="Equation" r:id="rId3" imgW="3416040" imgH="571320" progId="Equation.DSMT4">
              <p:embed/>
            </p:oleObj>
          </a:graphicData>
        </a:graphic>
      </p:graphicFrame>
      <p:graphicFrame>
        <p:nvGraphicFramePr>
          <p:cNvPr id="8" name="Object 7"/>
          <p:cNvGraphicFramePr>
            <a:graphicFrameLocks noChangeAspect="1"/>
          </p:cNvGraphicFramePr>
          <p:nvPr/>
        </p:nvGraphicFramePr>
        <p:xfrm>
          <a:off x="2442882" y="2514600"/>
          <a:ext cx="3348318" cy="685800"/>
        </p:xfrm>
        <a:graphic>
          <a:graphicData uri="http://schemas.openxmlformats.org/presentationml/2006/ole">
            <p:oleObj spid="_x0000_s1325059" name="Equation" r:id="rId4" imgW="2108160" imgH="431640" progId="Equation.DSMT4">
              <p:embed/>
            </p:oleObj>
          </a:graphicData>
        </a:graphic>
      </p:graphicFrame>
      <p:graphicFrame>
        <p:nvGraphicFramePr>
          <p:cNvPr id="10" name="Object 9"/>
          <p:cNvGraphicFramePr>
            <a:graphicFrameLocks noChangeAspect="1"/>
          </p:cNvGraphicFramePr>
          <p:nvPr/>
        </p:nvGraphicFramePr>
        <p:xfrm>
          <a:off x="895350" y="3657600"/>
          <a:ext cx="2262188" cy="428625"/>
        </p:xfrm>
        <a:graphic>
          <a:graphicData uri="http://schemas.openxmlformats.org/presentationml/2006/ole">
            <p:oleObj spid="_x0000_s1325061" name="Equation" r:id="rId5" imgW="1206360" imgH="228600" progId="Equation.DSMT4">
              <p:embed/>
            </p:oleObj>
          </a:graphicData>
        </a:graphic>
      </p:graphicFrame>
      <p:graphicFrame>
        <p:nvGraphicFramePr>
          <p:cNvPr id="11" name="Object 10"/>
          <p:cNvGraphicFramePr>
            <a:graphicFrameLocks noChangeAspect="1"/>
          </p:cNvGraphicFramePr>
          <p:nvPr/>
        </p:nvGraphicFramePr>
        <p:xfrm>
          <a:off x="1168400" y="4800600"/>
          <a:ext cx="736600" cy="259976"/>
        </p:xfrm>
        <a:graphic>
          <a:graphicData uri="http://schemas.openxmlformats.org/presentationml/2006/ole">
            <p:oleObj spid="_x0000_s1325062" name="Equation" r:id="rId6" imgW="431640" imgH="152280" progId="Equation.DSMT4">
              <p:embed/>
            </p:oleObj>
          </a:graphicData>
        </a:graphic>
      </p:graphicFrame>
      <p:graphicFrame>
        <p:nvGraphicFramePr>
          <p:cNvPr id="12" name="Object 11"/>
          <p:cNvGraphicFramePr>
            <a:graphicFrameLocks noChangeAspect="1"/>
          </p:cNvGraphicFramePr>
          <p:nvPr/>
        </p:nvGraphicFramePr>
        <p:xfrm>
          <a:off x="1193799" y="5181600"/>
          <a:ext cx="787401" cy="277906"/>
        </p:xfrm>
        <a:graphic>
          <a:graphicData uri="http://schemas.openxmlformats.org/presentationml/2006/ole">
            <p:oleObj spid="_x0000_s1325063" name="Equation" r:id="rId7" imgW="431640" imgH="152280" progId="Equation.DSMT4">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47800"/>
          </a:xfrm>
        </p:spPr>
        <p:txBody>
          <a:bodyPr>
            <a:normAutofit fontScale="90000"/>
          </a:bodyPr>
          <a:lstStyle/>
          <a:p>
            <a:pPr algn="ctr"/>
            <a:r>
              <a:rPr lang="en-US" sz="3600" dirty="0" smtClean="0"/>
              <a:t>Number Density ratio of </a:t>
            </a:r>
            <a:br>
              <a:rPr lang="en-US" sz="3600" dirty="0" smtClean="0"/>
            </a:br>
            <a:r>
              <a:rPr lang="en-US" sz="3600" dirty="0" smtClean="0"/>
              <a:t>massive particles over photons</a:t>
            </a:r>
            <a:r>
              <a:rPr lang="en-US" sz="2700" dirty="0" smtClean="0"/>
              <a:t/>
            </a:r>
            <a:br>
              <a:rPr lang="en-US" sz="2700" dirty="0" smtClean="0"/>
            </a:br>
            <a:r>
              <a:rPr lang="en-US" sz="2700" dirty="0" smtClean="0">
                <a:solidFill>
                  <a:srgbClr val="00B0F0"/>
                </a:solidFill>
              </a:rPr>
              <a:t>Lee-Weinberg theorem: Equilibrium and decoupling</a:t>
            </a:r>
            <a:endParaRPr lang="en-US" sz="2700" dirty="0">
              <a:solidFill>
                <a:srgbClr val="00B0F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pic>
        <p:nvPicPr>
          <p:cNvPr id="2528258" name="Picture 2"/>
          <p:cNvPicPr>
            <a:picLocks noGrp="1" noChangeAspect="1" noChangeArrowheads="1"/>
          </p:cNvPicPr>
          <p:nvPr>
            <p:ph idx="1"/>
          </p:nvPr>
        </p:nvPicPr>
        <p:blipFill>
          <a:blip r:embed="rId3" cstate="print"/>
          <a:srcRect/>
          <a:stretch>
            <a:fillRect/>
          </a:stretch>
        </p:blipFill>
        <p:spPr bwMode="auto">
          <a:xfrm>
            <a:off x="304800" y="1524000"/>
            <a:ext cx="5994216" cy="4800600"/>
          </a:xfrm>
          <a:prstGeom prst="rect">
            <a:avLst/>
          </a:prstGeom>
          <a:noFill/>
          <a:ln w="9525">
            <a:noFill/>
            <a:miter lim="800000"/>
            <a:headEnd/>
            <a:tailEnd/>
          </a:ln>
        </p:spPr>
      </p:pic>
      <p:sp>
        <p:nvSpPr>
          <p:cNvPr id="8" name="Arc 7"/>
          <p:cNvSpPr/>
          <p:nvPr/>
        </p:nvSpPr>
        <p:spPr>
          <a:xfrm rot="10961516">
            <a:off x="4268774" y="2417431"/>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a:off x="4648200" y="3337560"/>
            <a:ext cx="1295400" cy="1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a:off x="3505200" y="1874520"/>
            <a:ext cx="2895600" cy="30480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00800" y="1996440"/>
            <a:ext cx="2188420" cy="369332"/>
          </a:xfrm>
          <a:prstGeom prst="rect">
            <a:avLst/>
          </a:prstGeom>
          <a:noFill/>
        </p:spPr>
        <p:txBody>
          <a:bodyPr wrap="none" rtlCol="0">
            <a:spAutoFit/>
          </a:bodyPr>
          <a:lstStyle/>
          <a:p>
            <a:r>
              <a:rPr lang="en-US" dirty="0" smtClean="0">
                <a:solidFill>
                  <a:srgbClr val="00B050"/>
                </a:solidFill>
              </a:rPr>
              <a:t>Relativistic regime</a:t>
            </a:r>
            <a:endParaRPr lang="en-US" dirty="0">
              <a:solidFill>
                <a:srgbClr val="00B050"/>
              </a:solidFill>
            </a:endParaRPr>
          </a:p>
        </p:txBody>
      </p:sp>
      <p:sp>
        <p:nvSpPr>
          <p:cNvPr id="20" name="Rectangle 19"/>
          <p:cNvSpPr/>
          <p:nvPr/>
        </p:nvSpPr>
        <p:spPr>
          <a:xfrm>
            <a:off x="6248400" y="2413338"/>
            <a:ext cx="2743200" cy="2308324"/>
          </a:xfrm>
          <a:prstGeom prst="rect">
            <a:avLst/>
          </a:prstGeom>
        </p:spPr>
        <p:txBody>
          <a:bodyPr wrap="square">
            <a:spAutoFit/>
          </a:bodyPr>
          <a:lstStyle/>
          <a:p>
            <a:r>
              <a:rPr lang="en-US" dirty="0" smtClean="0"/>
              <a:t> </a:t>
            </a:r>
          </a:p>
          <a:p>
            <a:r>
              <a:rPr lang="en-US" b="1" dirty="0" smtClean="0">
                <a:solidFill>
                  <a:srgbClr val="1A1FF6"/>
                </a:solidFill>
              </a:rPr>
              <a:t>Cosmic dynamics freezes the number density of the massive particle and arrests the exponential decrease</a:t>
            </a:r>
          </a:p>
          <a:p>
            <a:r>
              <a:rPr lang="en-US" dirty="0" smtClean="0">
                <a:solidFill>
                  <a:srgbClr val="1A1FF6"/>
                </a:solidFill>
              </a:rPr>
              <a:t>n*a^3=constant</a:t>
            </a:r>
            <a:endParaRPr lang="en-US" dirty="0">
              <a:solidFill>
                <a:srgbClr val="1A1FF6"/>
              </a:solidFill>
            </a:endParaRPr>
          </a:p>
        </p:txBody>
      </p:sp>
      <p:sp>
        <p:nvSpPr>
          <p:cNvPr id="22" name="Rectangle 21"/>
          <p:cNvSpPr/>
          <p:nvPr/>
        </p:nvSpPr>
        <p:spPr>
          <a:xfrm>
            <a:off x="6096000" y="4648200"/>
            <a:ext cx="1939955" cy="369332"/>
          </a:xfrm>
          <a:prstGeom prst="rect">
            <a:avLst/>
          </a:prstGeom>
        </p:spPr>
        <p:txBody>
          <a:bodyPr wrap="none">
            <a:spAutoFit/>
          </a:bodyPr>
          <a:lstStyle/>
          <a:p>
            <a:r>
              <a:rPr lang="en-US" b="1" dirty="0" smtClean="0">
                <a:solidFill>
                  <a:srgbClr val="00B0F0"/>
                </a:solidFill>
              </a:rPr>
              <a:t>Non-relativistic</a:t>
            </a:r>
          </a:p>
        </p:txBody>
      </p:sp>
      <p:cxnSp>
        <p:nvCxnSpPr>
          <p:cNvPr id="24" name="Straight Arrow Connector 23"/>
          <p:cNvCxnSpPr/>
          <p:nvPr/>
        </p:nvCxnSpPr>
        <p:spPr>
          <a:xfrm flipH="1" flipV="1">
            <a:off x="4648200" y="4251960"/>
            <a:ext cx="1447800" cy="5656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28259" name="Object 3"/>
          <p:cNvGraphicFramePr>
            <a:graphicFrameLocks noChangeAspect="1"/>
          </p:cNvGraphicFramePr>
          <p:nvPr/>
        </p:nvGraphicFramePr>
        <p:xfrm>
          <a:off x="6426200" y="4991100"/>
          <a:ext cx="1016000" cy="431800"/>
        </p:xfrm>
        <a:graphic>
          <a:graphicData uri="http://schemas.openxmlformats.org/presentationml/2006/ole">
            <p:oleObj spid="_x0000_s2528259" name="Equation" r:id="rId4" imgW="507960" imgH="215640" progId="Equation.DSMT4">
              <p:embed/>
            </p:oleObj>
          </a:graphicData>
        </a:graphic>
      </p:graphicFrame>
      <p:graphicFrame>
        <p:nvGraphicFramePr>
          <p:cNvPr id="31" name="Object 30"/>
          <p:cNvGraphicFramePr>
            <a:graphicFrameLocks noChangeAspect="1"/>
          </p:cNvGraphicFramePr>
          <p:nvPr/>
        </p:nvGraphicFramePr>
        <p:xfrm>
          <a:off x="7467600" y="4953000"/>
          <a:ext cx="898071" cy="381000"/>
        </p:xfrm>
        <a:graphic>
          <a:graphicData uri="http://schemas.openxmlformats.org/presentationml/2006/ole">
            <p:oleObj spid="_x0000_s2528260" name="Equation" r:id="rId5" imgW="419040" imgH="177480" progId="Equation.DSMT4">
              <p:embed/>
            </p:oleObj>
          </a:graphicData>
        </a:graphic>
      </p:graphicFrame>
      <p:sp>
        <p:nvSpPr>
          <p:cNvPr id="32" name="Rounded Rectangle 31"/>
          <p:cNvSpPr/>
          <p:nvPr/>
        </p:nvSpPr>
        <p:spPr>
          <a:xfrm>
            <a:off x="1600200" y="4800600"/>
            <a:ext cx="26670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A1FF6"/>
                </a:solidFill>
              </a:rPr>
              <a:t>Blue dotted, Fermions</a:t>
            </a:r>
          </a:p>
          <a:p>
            <a:pPr algn="ctr"/>
            <a:r>
              <a:rPr lang="en-US" dirty="0" smtClean="0">
                <a:solidFill>
                  <a:srgbClr val="FF0000"/>
                </a:solidFill>
              </a:rPr>
              <a:t>Red solid, </a:t>
            </a:r>
            <a:r>
              <a:rPr lang="en-US" dirty="0" err="1" smtClean="0">
                <a:solidFill>
                  <a:srgbClr val="FF0000"/>
                </a:solidFill>
              </a:rPr>
              <a:t>bosob</a:t>
            </a:r>
            <a:endParaRPr lang="en-US" dirty="0" smtClean="0">
              <a:solidFill>
                <a:srgbClr val="FF0000"/>
              </a:solidFill>
            </a:endParaRPr>
          </a:p>
        </p:txBody>
      </p:sp>
      <p:cxnSp>
        <p:nvCxnSpPr>
          <p:cNvPr id="18" name="Straight Arrow Connector 17"/>
          <p:cNvCxnSpPr/>
          <p:nvPr/>
        </p:nvCxnSpPr>
        <p:spPr>
          <a:xfrm flipH="1" flipV="1">
            <a:off x="5029200" y="3429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28762" y="5574268"/>
            <a:ext cx="2231701" cy="369332"/>
          </a:xfrm>
          <a:prstGeom prst="rect">
            <a:avLst/>
          </a:prstGeom>
          <a:noFill/>
        </p:spPr>
        <p:txBody>
          <a:bodyPr wrap="none" rtlCol="0">
            <a:spAutoFit/>
          </a:bodyPr>
          <a:lstStyle/>
          <a:p>
            <a:r>
              <a:rPr lang="en-US" b="1" dirty="0" smtClean="0">
                <a:solidFill>
                  <a:srgbClr val="00B050"/>
                </a:solidFill>
              </a:rPr>
              <a:t>More details later</a:t>
            </a:r>
            <a:endParaRPr lang="en-US" b="1" dirty="0">
              <a:solidFill>
                <a:srgbClr val="00B05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553200" cy="533400"/>
          </a:xfrm>
        </p:spPr>
        <p:txBody>
          <a:bodyPr>
            <a:normAutofit fontScale="90000"/>
          </a:bodyPr>
          <a:lstStyle/>
          <a:p>
            <a:r>
              <a:rPr lang="en-US" sz="4000" dirty="0" smtClean="0"/>
              <a:t>Cosmic history &amp; landmarks</a:t>
            </a:r>
            <a:endParaRPr lang="en-US" sz="40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pic>
        <p:nvPicPr>
          <p:cNvPr id="2632706" name="Picture 2"/>
          <p:cNvPicPr>
            <a:picLocks noChangeAspect="1" noChangeArrowheads="1"/>
          </p:cNvPicPr>
          <p:nvPr/>
        </p:nvPicPr>
        <p:blipFill>
          <a:blip r:embed="rId2" cstate="print"/>
          <a:srcRect/>
          <a:stretch>
            <a:fillRect/>
          </a:stretch>
        </p:blipFill>
        <p:spPr bwMode="auto">
          <a:xfrm>
            <a:off x="381000" y="812027"/>
            <a:ext cx="8206608" cy="5588773"/>
          </a:xfrm>
          <a:prstGeom prst="rect">
            <a:avLst/>
          </a:prstGeom>
          <a:noFill/>
          <a:ln w="9525">
            <a:noFill/>
            <a:miter lim="800000"/>
            <a:headEnd/>
            <a:tailEnd/>
          </a:ln>
        </p:spPr>
      </p:pic>
      <p:sp>
        <p:nvSpPr>
          <p:cNvPr id="8" name="TextBox 7"/>
          <p:cNvSpPr txBox="1"/>
          <p:nvPr/>
        </p:nvSpPr>
        <p:spPr>
          <a:xfrm>
            <a:off x="7162800" y="76200"/>
            <a:ext cx="2079415" cy="830997"/>
          </a:xfrm>
          <a:prstGeom prst="rect">
            <a:avLst/>
          </a:prstGeom>
          <a:noFill/>
        </p:spPr>
        <p:txBody>
          <a:bodyPr wrap="none" rtlCol="0">
            <a:spAutoFit/>
          </a:bodyPr>
          <a:lstStyle/>
          <a:p>
            <a:r>
              <a:rPr lang="en-US" sz="2400" dirty="0" smtClean="0">
                <a:solidFill>
                  <a:srgbClr val="FF0000"/>
                </a:solidFill>
              </a:rPr>
              <a:t>High </a:t>
            </a:r>
          </a:p>
          <a:p>
            <a:r>
              <a:rPr lang="en-US" sz="2400" dirty="0" smtClean="0">
                <a:solidFill>
                  <a:srgbClr val="FF0000"/>
                </a:solidFill>
              </a:rPr>
              <a:t>uncertainties</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lgn="ctr"/>
            <a:r>
              <a:rPr lang="en-US" dirty="0" smtClean="0"/>
              <a:t>Some important epochs in cosmic evolution: </a:t>
            </a:r>
            <a:endParaRPr lang="en-US" dirty="0"/>
          </a:p>
        </p:txBody>
      </p:sp>
      <p:sp>
        <p:nvSpPr>
          <p:cNvPr id="3" name="Content Placeholder 2"/>
          <p:cNvSpPr>
            <a:spLocks noGrp="1"/>
          </p:cNvSpPr>
          <p:nvPr>
            <p:ph idx="1"/>
          </p:nvPr>
        </p:nvSpPr>
        <p:spPr>
          <a:xfrm>
            <a:off x="304800" y="1935480"/>
            <a:ext cx="8534400" cy="4389120"/>
          </a:xfrm>
        </p:spPr>
        <p:txBody>
          <a:bodyPr>
            <a:normAutofit/>
          </a:bodyPr>
          <a:lstStyle/>
          <a:p>
            <a:r>
              <a:rPr lang="en-US" sz="2800" dirty="0" smtClean="0"/>
              <a:t>Radiation dominated for cosmic temperature &gt; a few </a:t>
            </a:r>
            <a:r>
              <a:rPr lang="en-US" sz="2800" dirty="0" err="1" smtClean="0"/>
              <a:t>MeV</a:t>
            </a:r>
            <a:endParaRPr lang="en-US" sz="2800" dirty="0" smtClean="0"/>
          </a:p>
          <a:p>
            <a:r>
              <a:rPr lang="en-US" sz="2800" dirty="0" smtClean="0"/>
              <a:t>Matter-radiation equality: T=10</a:t>
            </a:r>
            <a:r>
              <a:rPr lang="en-US" sz="2800" baseline="30000" dirty="0" smtClean="0"/>
              <a:t>4</a:t>
            </a:r>
            <a:r>
              <a:rPr lang="en-US" sz="2800" dirty="0" smtClean="0"/>
              <a:t> k, t=50000 yr</a:t>
            </a:r>
          </a:p>
          <a:p>
            <a:r>
              <a:rPr lang="en-US" sz="2800" dirty="0" smtClean="0"/>
              <a:t>Last scattering surface: photons decoupled from charged particles &amp; universe became transparent, T=3000 K, t=0.38 </a:t>
            </a:r>
            <a:r>
              <a:rPr lang="en-US" sz="2800" dirty="0" err="1" smtClean="0"/>
              <a:t>Myr</a:t>
            </a:r>
            <a:endParaRPr lang="en-US" sz="2800" dirty="0" smtClean="0"/>
          </a:p>
          <a:p>
            <a:r>
              <a:rPr lang="en-US" sz="2800" dirty="0" smtClean="0"/>
              <a:t>Λ-matter equality, dark energy dominated afterward, T=3.9 K, t=9.2 </a:t>
            </a:r>
            <a:r>
              <a:rPr lang="en-US" sz="2800" dirty="0" err="1" smtClean="0"/>
              <a:t>Gyr</a:t>
            </a:r>
            <a:endParaRPr lang="en-US" sz="2800" dirty="0" smtClean="0"/>
          </a:p>
          <a:p>
            <a:r>
              <a:rPr lang="en-US" sz="2800" dirty="0" smtClean="0"/>
              <a:t>Present epoch, T=2.75 K, t=13.8 </a:t>
            </a:r>
            <a:r>
              <a:rPr lang="en-US" sz="2800" dirty="0" err="1" smtClean="0"/>
              <a:t>Gyr</a:t>
            </a:r>
            <a:endParaRPr lang="en-US" sz="2800" dirty="0" smtClean="0"/>
          </a:p>
          <a:p>
            <a:endParaRPr lang="en-US" sz="2800" dirty="0" smtClean="0"/>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43712"/>
          </a:xfrm>
        </p:spPr>
        <p:txBody>
          <a:bodyPr>
            <a:normAutofit fontScale="90000"/>
          </a:bodyPr>
          <a:lstStyle/>
          <a:p>
            <a:r>
              <a:rPr lang="en-US" dirty="0" smtClean="0"/>
              <a:t>Progress of lectures</a:t>
            </a:r>
            <a:endParaRPr lang="en-US" dirty="0"/>
          </a:p>
        </p:txBody>
      </p:sp>
      <p:sp>
        <p:nvSpPr>
          <p:cNvPr id="3" name="Content Placeholder 2"/>
          <p:cNvSpPr>
            <a:spLocks noGrp="1"/>
          </p:cNvSpPr>
          <p:nvPr>
            <p:ph idx="1"/>
          </p:nvPr>
        </p:nvSpPr>
        <p:spPr>
          <a:xfrm>
            <a:off x="457200" y="1447800"/>
            <a:ext cx="8229600" cy="4389120"/>
          </a:xfrm>
        </p:spPr>
        <p:txBody>
          <a:bodyPr/>
          <a:lstStyle/>
          <a:p>
            <a:r>
              <a:rPr lang="en-US" dirty="0" smtClean="0"/>
              <a:t>Tuesday, 8/4/2015; pp. 1-46</a:t>
            </a:r>
          </a:p>
          <a:p>
            <a:r>
              <a:rPr lang="en-US" dirty="0" smtClean="0"/>
              <a:t>Wednesday, 8/5/2015; pp</a:t>
            </a:r>
            <a:r>
              <a:rPr lang="en-US" dirty="0" smtClean="0"/>
              <a:t>. 47-100</a:t>
            </a:r>
            <a:endParaRPr lang="en-US" dirty="0" smtClean="0"/>
          </a:p>
          <a:p>
            <a:r>
              <a:rPr lang="en-US" dirty="0" smtClean="0"/>
              <a:t>Thursday, 8/6/2015;  break, no lectures</a:t>
            </a:r>
          </a:p>
          <a:p>
            <a:r>
              <a:rPr lang="en-US" dirty="0" smtClean="0"/>
              <a:t>Friday, 8/7/2015; pp. </a:t>
            </a:r>
            <a:r>
              <a:rPr lang="en-US" dirty="0" smtClean="0"/>
              <a:t>101-</a:t>
            </a:r>
            <a:endParaRPr lang="en-US" dirty="0" smtClean="0"/>
          </a:p>
          <a:p>
            <a:r>
              <a:rPr lang="en-US" dirty="0" smtClean="0"/>
              <a:t>Saturday, 8/8/2015; pp. </a:t>
            </a:r>
          </a:p>
          <a:p>
            <a:r>
              <a:rPr lang="en-US" dirty="0" smtClean="0"/>
              <a:t>Sunday, 8/9/2015; pp. </a:t>
            </a:r>
          </a:p>
          <a:p>
            <a:r>
              <a:rPr lang="en-US" dirty="0" smtClean="0"/>
              <a:t>Monday, 8/10/2015; pp.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
        <p:nvSpPr>
          <p:cNvPr id="7" name="TextBox 6"/>
          <p:cNvSpPr txBox="1"/>
          <p:nvPr/>
        </p:nvSpPr>
        <p:spPr>
          <a:xfrm>
            <a:off x="533400" y="5105400"/>
            <a:ext cx="6647974" cy="461665"/>
          </a:xfrm>
          <a:prstGeom prst="rect">
            <a:avLst/>
          </a:prstGeom>
          <a:noFill/>
        </p:spPr>
        <p:txBody>
          <a:bodyPr wrap="none" rtlCol="0">
            <a:spAutoFit/>
          </a:bodyPr>
          <a:lstStyle/>
          <a:p>
            <a:r>
              <a:rPr lang="en-US" sz="2400" dirty="0" smtClean="0">
                <a:solidFill>
                  <a:srgbClr val="7030A0"/>
                </a:solidFill>
              </a:rPr>
              <a:t>Changes made after this file was last posted:</a:t>
            </a:r>
            <a:endParaRPr lang="en-US" sz="2400" dirty="0">
              <a:solidFill>
                <a:srgbClr val="7030A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40</a:t>
            </a:fld>
            <a:endParaRPr lang="en-US"/>
          </a:p>
        </p:txBody>
      </p:sp>
      <p:pic>
        <p:nvPicPr>
          <p:cNvPr id="3196930" name="Picture 2" descr="C:\Users\Bing-Lin Young\Documents\A-My Documents\Research\Cosmology\DarkMatter\MyNotes\Notes&amp;Talk[Draft]\Fig[Draft]\Timeline.jpg"/>
          <p:cNvPicPr>
            <a:picLocks noChangeAspect="1" noChangeArrowheads="1"/>
          </p:cNvPicPr>
          <p:nvPr/>
        </p:nvPicPr>
        <p:blipFill>
          <a:blip r:embed="rId3" cstate="print"/>
          <a:srcRect/>
          <a:stretch>
            <a:fillRect/>
          </a:stretch>
        </p:blipFill>
        <p:spPr bwMode="auto">
          <a:xfrm>
            <a:off x="335280" y="243840"/>
            <a:ext cx="8458200" cy="618202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41</a:t>
            </a:fld>
            <a:endParaRPr lang="en-US"/>
          </a:p>
        </p:txBody>
      </p:sp>
      <p:pic>
        <p:nvPicPr>
          <p:cNvPr id="3197954" name="Picture 2" descr="C:\Users\Bing-Lin Young\Documents\A-My Documents\Research\Cosmology\DarkMatter\MyNotes\Notes&amp;Talk[Draft]\Fig[Draft]\Timeline[2]-2013.jpg"/>
          <p:cNvPicPr>
            <a:picLocks noChangeAspect="1" noChangeArrowheads="1"/>
          </p:cNvPicPr>
          <p:nvPr/>
        </p:nvPicPr>
        <p:blipFill>
          <a:blip r:embed="rId2" cstate="print"/>
          <a:srcRect/>
          <a:stretch>
            <a:fillRect/>
          </a:stretch>
        </p:blipFill>
        <p:spPr bwMode="auto">
          <a:xfrm>
            <a:off x="396240" y="0"/>
            <a:ext cx="8382000" cy="650318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Particle physics and cosmology operate on very different scales</a:t>
            </a:r>
            <a:endParaRPr lang="en-US" sz="3600" dirty="0"/>
          </a:p>
        </p:txBody>
      </p:sp>
      <p:sp>
        <p:nvSpPr>
          <p:cNvPr id="3" name="Content Placeholder 2"/>
          <p:cNvSpPr>
            <a:spLocks noGrp="1"/>
          </p:cNvSpPr>
          <p:nvPr>
            <p:ph idx="1"/>
          </p:nvPr>
        </p:nvSpPr>
        <p:spPr>
          <a:xfrm>
            <a:off x="228600" y="1447800"/>
            <a:ext cx="8534400" cy="5562600"/>
          </a:xfrm>
        </p:spPr>
        <p:txBody>
          <a:bodyPr>
            <a:normAutofit/>
          </a:bodyPr>
          <a:lstStyle/>
          <a:p>
            <a:r>
              <a:rPr lang="en-US" sz="2800" dirty="0" smtClean="0"/>
              <a:t>Different distance scales:</a:t>
            </a:r>
          </a:p>
          <a:p>
            <a:pPr lvl="1"/>
            <a:r>
              <a:rPr lang="en-US" sz="2800" dirty="0" smtClean="0"/>
              <a:t>Particle physics ~</a:t>
            </a:r>
          </a:p>
          <a:p>
            <a:pPr lvl="1"/>
            <a:r>
              <a:rPr lang="en-US" sz="2800" dirty="0" smtClean="0"/>
              <a:t>Cosmology, tens </a:t>
            </a:r>
            <a:r>
              <a:rPr lang="en-US" sz="2800" dirty="0" err="1" smtClean="0"/>
              <a:t>kpc</a:t>
            </a:r>
            <a:r>
              <a:rPr lang="en-US" sz="2800" dirty="0" smtClean="0"/>
              <a:t> ~</a:t>
            </a:r>
          </a:p>
          <a:p>
            <a:pPr lvl="1"/>
            <a:r>
              <a:rPr lang="en-US" sz="2800" dirty="0" smtClean="0"/>
              <a:t>Difference: 39 orders of magnitude</a:t>
            </a:r>
          </a:p>
          <a:p>
            <a:r>
              <a:rPr lang="en-US" sz="2800" dirty="0" smtClean="0"/>
              <a:t>Different time scales:</a:t>
            </a:r>
          </a:p>
          <a:p>
            <a:pPr lvl="1"/>
            <a:r>
              <a:rPr lang="en-US" sz="2800" dirty="0" smtClean="0"/>
              <a:t>Reaction time for EM interactions ~ </a:t>
            </a:r>
          </a:p>
          <a:p>
            <a:pPr lvl="1"/>
            <a:r>
              <a:rPr lang="en-US" sz="2800" dirty="0" smtClean="0"/>
              <a:t>In the cosmos hundred million years ~</a:t>
            </a:r>
          </a:p>
          <a:p>
            <a:pPr lvl="1"/>
            <a:r>
              <a:rPr lang="en-US" sz="2800" dirty="0" smtClean="0"/>
              <a:t>Difference: 32 orders of magnitude</a:t>
            </a:r>
          </a:p>
          <a:p>
            <a:r>
              <a:rPr lang="en-US" sz="2800" dirty="0" smtClean="0"/>
              <a:t>A useful number to remember: 1 yr</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42</a:t>
            </a:fld>
            <a:endParaRPr lang="en-US"/>
          </a:p>
        </p:txBody>
      </p:sp>
      <p:graphicFrame>
        <p:nvGraphicFramePr>
          <p:cNvPr id="7" name="Object 6"/>
          <p:cNvGraphicFramePr>
            <a:graphicFrameLocks noChangeAspect="1"/>
          </p:cNvGraphicFramePr>
          <p:nvPr/>
        </p:nvGraphicFramePr>
        <p:xfrm>
          <a:off x="3962399" y="1981200"/>
          <a:ext cx="1274233" cy="533400"/>
        </p:xfrm>
        <a:graphic>
          <a:graphicData uri="http://schemas.openxmlformats.org/presentationml/2006/ole">
            <p:oleObj spid="_x0000_s1072130" name="Equation" r:id="rId3" imgW="545760" imgH="228600" progId="Equation.DSMT4">
              <p:embed/>
            </p:oleObj>
          </a:graphicData>
        </a:graphic>
      </p:graphicFrame>
      <p:graphicFrame>
        <p:nvGraphicFramePr>
          <p:cNvPr id="8" name="Object 7"/>
          <p:cNvGraphicFramePr>
            <a:graphicFrameLocks noChangeAspect="1"/>
          </p:cNvGraphicFramePr>
          <p:nvPr/>
        </p:nvGraphicFramePr>
        <p:xfrm>
          <a:off x="4648200" y="2484120"/>
          <a:ext cx="1143000" cy="527540"/>
        </p:xfrm>
        <a:graphic>
          <a:graphicData uri="http://schemas.openxmlformats.org/presentationml/2006/ole">
            <p:oleObj spid="_x0000_s1072131" name="Equation" r:id="rId4" imgW="495000" imgH="228600" progId="Equation.DSMT4">
              <p:embed/>
            </p:oleObj>
          </a:graphicData>
        </a:graphic>
      </p:graphicFrame>
      <p:graphicFrame>
        <p:nvGraphicFramePr>
          <p:cNvPr id="9" name="Object 8"/>
          <p:cNvGraphicFramePr>
            <a:graphicFrameLocks noChangeAspect="1"/>
          </p:cNvGraphicFramePr>
          <p:nvPr/>
        </p:nvGraphicFramePr>
        <p:xfrm>
          <a:off x="7254240" y="4541520"/>
          <a:ext cx="1143001" cy="527541"/>
        </p:xfrm>
        <a:graphic>
          <a:graphicData uri="http://schemas.openxmlformats.org/presentationml/2006/ole">
            <p:oleObj spid="_x0000_s1072132" name="Equation" r:id="rId5" imgW="495000" imgH="228600" progId="Equation.DSMT4">
              <p:embed/>
            </p:oleObj>
          </a:graphicData>
        </a:graphic>
      </p:graphicFrame>
      <p:graphicFrame>
        <p:nvGraphicFramePr>
          <p:cNvPr id="13" name="Object 12"/>
          <p:cNvGraphicFramePr>
            <a:graphicFrameLocks noChangeAspect="1"/>
          </p:cNvGraphicFramePr>
          <p:nvPr/>
        </p:nvGraphicFramePr>
        <p:xfrm>
          <a:off x="6959600" y="3981450"/>
          <a:ext cx="1422400" cy="533400"/>
        </p:xfrm>
        <a:graphic>
          <a:graphicData uri="http://schemas.openxmlformats.org/presentationml/2006/ole">
            <p:oleObj spid="_x0000_s1072136" name="Equation" r:id="rId6" imgW="558720" imgH="228600" progId="Equation.DSMT4">
              <p:embed/>
            </p:oleObj>
          </a:graphicData>
        </a:graphic>
      </p:graphicFrame>
      <p:graphicFrame>
        <p:nvGraphicFramePr>
          <p:cNvPr id="14" name="Object 13"/>
          <p:cNvGraphicFramePr>
            <a:graphicFrameLocks noChangeAspect="1"/>
          </p:cNvGraphicFramePr>
          <p:nvPr/>
        </p:nvGraphicFramePr>
        <p:xfrm>
          <a:off x="5753100" y="2108200"/>
          <a:ext cx="114300" cy="177800"/>
        </p:xfrm>
        <a:graphic>
          <a:graphicData uri="http://schemas.openxmlformats.org/presentationml/2006/ole">
            <p:oleObj spid="_x0000_s1072137" name="Equation" r:id="rId7" imgW="914400" imgH="179640" progId="Equation.DSMT4">
              <p:embed/>
            </p:oleObj>
          </a:graphicData>
        </a:graphic>
      </p:graphicFrame>
      <p:graphicFrame>
        <p:nvGraphicFramePr>
          <p:cNvPr id="15" name="Object 14"/>
          <p:cNvGraphicFramePr>
            <a:graphicFrameLocks noChangeAspect="1"/>
          </p:cNvGraphicFramePr>
          <p:nvPr/>
        </p:nvGraphicFramePr>
        <p:xfrm>
          <a:off x="6446520" y="5532120"/>
          <a:ext cx="1985434" cy="533400"/>
        </p:xfrm>
        <a:graphic>
          <a:graphicData uri="http://schemas.openxmlformats.org/presentationml/2006/ole">
            <p:oleObj spid="_x0000_s1072138" name="Equation" r:id="rId8" imgW="850680" imgH="228600" progId="Equation.DSMT4">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43</a:t>
            </a:fld>
            <a:endParaRPr lang="en-US"/>
          </a:p>
        </p:txBody>
      </p:sp>
      <p:sp>
        <p:nvSpPr>
          <p:cNvPr id="3" name="Content Placeholder 2"/>
          <p:cNvSpPr>
            <a:spLocks noGrp="1"/>
          </p:cNvSpPr>
          <p:nvPr>
            <p:ph sz="quarter" idx="1"/>
          </p:nvPr>
        </p:nvSpPr>
        <p:spPr>
          <a:xfrm>
            <a:off x="381000" y="304800"/>
            <a:ext cx="8534400" cy="5943600"/>
          </a:xfrm>
        </p:spPr>
        <p:txBody>
          <a:bodyPr>
            <a:noAutofit/>
          </a:bodyPr>
          <a:lstStyle/>
          <a:p>
            <a:pPr>
              <a:buNone/>
            </a:pPr>
            <a:r>
              <a:rPr lang="en-US" sz="2600" dirty="0" smtClean="0">
                <a:latin typeface="Comic Sans MS" pitchFamily="66" charset="0"/>
              </a:rPr>
              <a:t>Given their sizes of about 32-39 orders of magnitude difference what is the relation between the two? </a:t>
            </a:r>
          </a:p>
          <a:p>
            <a:r>
              <a:rPr lang="en-US" sz="2600" dirty="0" smtClean="0">
                <a:solidFill>
                  <a:srgbClr val="7030A0"/>
                </a:solidFill>
                <a:latin typeface="Comic Sans MS" pitchFamily="66" charset="0"/>
              </a:rPr>
              <a:t>Note that the conspicuous features of the two theories are complementary to each other and perhaps closely related.</a:t>
            </a:r>
          </a:p>
          <a:p>
            <a:r>
              <a:rPr lang="en-US" sz="2600" dirty="0" smtClean="0">
                <a:latin typeface="Comic Sans MS" pitchFamily="66" charset="0"/>
              </a:rPr>
              <a:t>Studies in cosmology/astrophysics, e.g., the inflationary scenario, primordial </a:t>
            </a:r>
            <a:r>
              <a:rPr lang="en-US" sz="2600" dirty="0" err="1" smtClean="0">
                <a:latin typeface="Comic Sans MS" pitchFamily="66" charset="0"/>
              </a:rPr>
              <a:t>nucleosynthesis</a:t>
            </a:r>
            <a:r>
              <a:rPr lang="en-US" sz="2600" dirty="0" smtClean="0">
                <a:latin typeface="Comic Sans MS" pitchFamily="66" charset="0"/>
              </a:rPr>
              <a:t>, explanation of many astrophysical phenomena, details of supernova explosions, cosmic rays, etc., are made in the framework of the microscopic particle physics. </a:t>
            </a:r>
          </a:p>
          <a:p>
            <a:r>
              <a:rPr lang="en-US" sz="2600" dirty="0" smtClean="0">
                <a:latin typeface="Comic Sans MS" pitchFamily="66" charset="0"/>
              </a:rPr>
              <a:t>So, the elucidation of the Big Bang theory connects the large and small theories. The very large cosmic theory has to use the very small microscopic theory to fill its details. </a:t>
            </a:r>
            <a:endParaRPr lang="en-US" sz="2600" dirty="0">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2238"/>
            <a:ext cx="7391400" cy="944562"/>
          </a:xfrm>
        </p:spPr>
        <p:txBody>
          <a:bodyPr>
            <a:normAutofit fontScale="90000"/>
          </a:bodyPr>
          <a:lstStyle/>
          <a:p>
            <a:r>
              <a:rPr lang="en-US" sz="4400" dirty="0" smtClean="0">
                <a:solidFill>
                  <a:schemeClr val="accent6">
                    <a:lumMod val="50000"/>
                  </a:schemeClr>
                </a:solidFill>
                <a:latin typeface="Comic Sans MS" pitchFamily="66" charset="0"/>
              </a:rPr>
              <a:t>Problem and connection</a:t>
            </a:r>
            <a:r>
              <a:rPr lang="en-US" sz="3200" dirty="0" smtClean="0">
                <a:solidFill>
                  <a:schemeClr val="accent6">
                    <a:lumMod val="50000"/>
                  </a:schemeClr>
                </a:solidFill>
                <a:latin typeface="Comic Sans MS" pitchFamily="66" charset="0"/>
              </a:rPr>
              <a:t>: </a:t>
            </a:r>
            <a:r>
              <a:rPr lang="en-US" sz="3100" dirty="0" smtClean="0">
                <a:solidFill>
                  <a:schemeClr val="accent6">
                    <a:lumMod val="50000"/>
                  </a:schemeClr>
                </a:solidFill>
                <a:latin typeface="Comic Sans MS" pitchFamily="66" charset="0"/>
              </a:rPr>
              <a:t>cosmic composition, large &amp; small connection</a:t>
            </a:r>
            <a:endParaRPr lang="en-US" sz="3100" dirty="0">
              <a:solidFill>
                <a:schemeClr val="accent6">
                  <a:lumMod val="50000"/>
                </a:schemeClr>
              </a:solidFill>
              <a:latin typeface="Comic Sans MS" pitchFamily="66" charset="0"/>
            </a:endParaRPr>
          </a:p>
        </p:txBody>
      </p:sp>
      <p:sp>
        <p:nvSpPr>
          <p:cNvPr id="6" name="Content Placeholder 5"/>
          <p:cNvSpPr>
            <a:spLocks noGrp="1"/>
          </p:cNvSpPr>
          <p:nvPr>
            <p:ph idx="1"/>
          </p:nvPr>
        </p:nvSpPr>
        <p:spPr>
          <a:xfrm>
            <a:off x="381000" y="2057400"/>
            <a:ext cx="8305800" cy="4572000"/>
          </a:xfrm>
        </p:spPr>
        <p:txBody>
          <a:bodyPr>
            <a:normAutofit fontScale="92500"/>
          </a:bodyPr>
          <a:lstStyle/>
          <a:p>
            <a:endParaRPr lang="en-US" dirty="0" smtClean="0"/>
          </a:p>
          <a:p>
            <a:endParaRPr lang="en-US" dirty="0" smtClean="0"/>
          </a:p>
          <a:p>
            <a:endParaRPr lang="en-US" dirty="0" smtClean="0"/>
          </a:p>
          <a:p>
            <a:endParaRPr lang="en-US" dirty="0" smtClean="0"/>
          </a:p>
          <a:p>
            <a:pPr>
              <a:buNone/>
            </a:pPr>
            <a:endParaRPr lang="en-US" dirty="0" smtClean="0">
              <a:latin typeface="Comic Sans MS" pitchFamily="66" charset="0"/>
            </a:endParaRPr>
          </a:p>
          <a:p>
            <a:r>
              <a:rPr lang="en-US" dirty="0" smtClean="0">
                <a:latin typeface="Comic Sans MS" pitchFamily="66" charset="0"/>
              </a:rPr>
              <a:t>Is dark energy the cosmological constant ?</a:t>
            </a:r>
          </a:p>
          <a:p>
            <a:endParaRPr lang="en-US" dirty="0" smtClean="0"/>
          </a:p>
          <a:p>
            <a:r>
              <a:rPr lang="en-US" dirty="0" smtClean="0">
                <a:latin typeface="Comic Sans MS" pitchFamily="66" charset="0"/>
              </a:rPr>
              <a:t>What is dark matter, can it be part of the family of elementary particles? </a:t>
            </a:r>
          </a:p>
          <a:p>
            <a:r>
              <a:rPr lang="en-US" dirty="0" smtClean="0">
                <a:latin typeface="Comic Sans MS" pitchFamily="66" charset="0"/>
              </a:rPr>
              <a:t>These are Challenges to both theories, small and large.</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pic>
        <p:nvPicPr>
          <p:cNvPr id="7" name="Picture 13" descr="C:\Users\Bing-Lin Young\Documents\A-My Documents\Research\Cosmology\DarkMatter\MyTalk\Talk[Draft]\Fig[Draft]\UnivCompo[a].png"/>
          <p:cNvPicPr>
            <a:picLocks noChangeAspect="1" noChangeArrowheads="1"/>
          </p:cNvPicPr>
          <p:nvPr/>
        </p:nvPicPr>
        <p:blipFill>
          <a:blip r:embed="rId3" cstate="print"/>
          <a:srcRect/>
          <a:stretch>
            <a:fillRect/>
          </a:stretch>
        </p:blipFill>
        <p:spPr bwMode="auto">
          <a:xfrm>
            <a:off x="685800" y="1516184"/>
            <a:ext cx="3657600" cy="2674816"/>
          </a:xfrm>
          <a:prstGeom prst="rect">
            <a:avLst/>
          </a:prstGeom>
          <a:noFill/>
        </p:spPr>
      </p:pic>
      <p:graphicFrame>
        <p:nvGraphicFramePr>
          <p:cNvPr id="320514" name="Object 2"/>
          <p:cNvGraphicFramePr>
            <a:graphicFrameLocks noChangeAspect="1"/>
          </p:cNvGraphicFramePr>
          <p:nvPr/>
        </p:nvGraphicFramePr>
        <p:xfrm>
          <a:off x="1184275" y="4703763"/>
          <a:ext cx="4254500" cy="477837"/>
        </p:xfrm>
        <a:graphic>
          <a:graphicData uri="http://schemas.openxmlformats.org/presentationml/2006/ole">
            <p:oleObj spid="_x0000_s320514" name="Equation" r:id="rId4" imgW="2260440" imgH="253800" progId="Equation.3">
              <p:embed/>
            </p:oleObj>
          </a:graphicData>
        </a:graphic>
      </p:graphicFrame>
      <p:pic>
        <p:nvPicPr>
          <p:cNvPr id="10" name="Picture 14" descr="C:\Users\Bing-Lin Young\Documents\A-My Documents\Research\Cosmology\DarkMatter\MyTalk\Talk[Draft]\Fig[Draft]\UnivCompo[b].png"/>
          <p:cNvPicPr>
            <a:picLocks noChangeAspect="1" noChangeArrowheads="1"/>
          </p:cNvPicPr>
          <p:nvPr/>
        </p:nvPicPr>
        <p:blipFill>
          <a:blip r:embed="rId5" cstate="print"/>
          <a:srcRect/>
          <a:stretch>
            <a:fillRect/>
          </a:stretch>
        </p:blipFill>
        <p:spPr bwMode="auto">
          <a:xfrm>
            <a:off x="4495799" y="1435224"/>
            <a:ext cx="3505201" cy="2527176"/>
          </a:xfrm>
          <a:prstGeom prst="rect">
            <a:avLst/>
          </a:prstGeom>
          <a:noFill/>
        </p:spPr>
      </p:pic>
      <p:graphicFrame>
        <p:nvGraphicFramePr>
          <p:cNvPr id="11" name="Object 10"/>
          <p:cNvGraphicFramePr>
            <a:graphicFrameLocks noChangeAspect="1"/>
          </p:cNvGraphicFramePr>
          <p:nvPr/>
        </p:nvGraphicFramePr>
        <p:xfrm>
          <a:off x="5845175" y="4724400"/>
          <a:ext cx="1951038" cy="430213"/>
        </p:xfrm>
        <a:graphic>
          <a:graphicData uri="http://schemas.openxmlformats.org/presentationml/2006/ole">
            <p:oleObj spid="_x0000_s320515" name="Equation" r:id="rId6" imgW="1091880" imgH="241200" progId="Equation.DSMT4">
              <p:embed/>
            </p:oleObj>
          </a:graphicData>
        </a:graphic>
      </p:graphicFrame>
      <p:sp>
        <p:nvSpPr>
          <p:cNvPr id="12" name="Rounded Rectangle 11"/>
          <p:cNvSpPr/>
          <p:nvPr/>
        </p:nvSpPr>
        <p:spPr>
          <a:xfrm>
            <a:off x="7086600" y="3200400"/>
            <a:ext cx="1447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At the last</a:t>
            </a:r>
          </a:p>
          <a:p>
            <a:pPr algn="ctr"/>
            <a:r>
              <a:rPr lang="en-US" sz="1600" dirty="0" smtClean="0"/>
              <a:t>scattering </a:t>
            </a:r>
            <a:endParaRPr lang="en-US" sz="1600" dirty="0"/>
          </a:p>
        </p:txBody>
      </p:sp>
      <p:sp>
        <p:nvSpPr>
          <p:cNvPr id="14" name="TextBox 13"/>
          <p:cNvSpPr txBox="1"/>
          <p:nvPr/>
        </p:nvSpPr>
        <p:spPr>
          <a:xfrm>
            <a:off x="3505200" y="2286000"/>
            <a:ext cx="896399" cy="369332"/>
          </a:xfrm>
          <a:prstGeom prst="rect">
            <a:avLst/>
          </a:prstGeom>
          <a:noFill/>
        </p:spPr>
        <p:txBody>
          <a:bodyPr wrap="none" rtlCol="0">
            <a:spAutoFit/>
          </a:bodyPr>
          <a:lstStyle/>
          <a:p>
            <a:r>
              <a:rPr lang="en-US" b="1" dirty="0" smtClean="0">
                <a:solidFill>
                  <a:srgbClr val="FF0000"/>
                </a:solidFill>
              </a:rPr>
              <a:t>68.3%</a:t>
            </a:r>
            <a:endParaRPr lang="en-US" b="1" dirty="0">
              <a:solidFill>
                <a:srgbClr val="FF0000"/>
              </a:solidFill>
            </a:endParaRPr>
          </a:p>
        </p:txBody>
      </p:sp>
      <p:sp>
        <p:nvSpPr>
          <p:cNvPr id="15" name="TextBox 14"/>
          <p:cNvSpPr txBox="1"/>
          <p:nvPr/>
        </p:nvSpPr>
        <p:spPr>
          <a:xfrm>
            <a:off x="838200" y="2819400"/>
            <a:ext cx="896399" cy="369332"/>
          </a:xfrm>
          <a:prstGeom prst="rect">
            <a:avLst/>
          </a:prstGeom>
          <a:noFill/>
        </p:spPr>
        <p:txBody>
          <a:bodyPr wrap="none" rtlCol="0">
            <a:spAutoFit/>
          </a:bodyPr>
          <a:lstStyle/>
          <a:p>
            <a:r>
              <a:rPr lang="en-US" b="1" dirty="0" smtClean="0">
                <a:solidFill>
                  <a:srgbClr val="FF0000"/>
                </a:solidFill>
              </a:rPr>
              <a:t>26.8%</a:t>
            </a:r>
            <a:endParaRPr lang="en-US" b="1" dirty="0">
              <a:solidFill>
                <a:srgbClr val="FF0000"/>
              </a:solidFill>
            </a:endParaRPr>
          </a:p>
        </p:txBody>
      </p:sp>
      <p:sp>
        <p:nvSpPr>
          <p:cNvPr id="16" name="TextBox 15"/>
          <p:cNvSpPr txBox="1"/>
          <p:nvPr/>
        </p:nvSpPr>
        <p:spPr>
          <a:xfrm>
            <a:off x="1066800" y="1295400"/>
            <a:ext cx="755335" cy="369332"/>
          </a:xfrm>
          <a:prstGeom prst="rect">
            <a:avLst/>
          </a:prstGeom>
          <a:noFill/>
        </p:spPr>
        <p:txBody>
          <a:bodyPr wrap="none" rtlCol="0">
            <a:spAutoFit/>
          </a:bodyPr>
          <a:lstStyle/>
          <a:p>
            <a:r>
              <a:rPr lang="en-US" b="1" dirty="0" smtClean="0">
                <a:solidFill>
                  <a:srgbClr val="FF0000"/>
                </a:solidFill>
              </a:rPr>
              <a:t>4.9%</a:t>
            </a:r>
            <a:endParaRPr lang="en-US" b="1" dirty="0">
              <a:solidFill>
                <a:srgbClr val="FF0000"/>
              </a:solidFill>
            </a:endParaRPr>
          </a:p>
        </p:txBody>
      </p:sp>
      <p:sp>
        <p:nvSpPr>
          <p:cNvPr id="17" name="TextBox 16"/>
          <p:cNvSpPr txBox="1"/>
          <p:nvPr/>
        </p:nvSpPr>
        <p:spPr>
          <a:xfrm>
            <a:off x="381000" y="3276600"/>
            <a:ext cx="1122423" cy="369332"/>
          </a:xfrm>
          <a:prstGeom prst="rect">
            <a:avLst/>
          </a:prstGeom>
          <a:noFill/>
        </p:spPr>
        <p:txBody>
          <a:bodyPr wrap="none" rtlCol="0">
            <a:spAutoFit/>
          </a:bodyPr>
          <a:lstStyle/>
          <a:p>
            <a:r>
              <a:rPr lang="en-US" b="1" dirty="0" smtClean="0">
                <a:solidFill>
                  <a:srgbClr val="FF0000"/>
                </a:solidFill>
              </a:rPr>
              <a:t>h=0.673</a:t>
            </a:r>
            <a:endParaRPr lang="en-US" b="1" dirty="0">
              <a:solidFill>
                <a:srgbClr val="FF0000"/>
              </a:solidFill>
            </a:endParaRPr>
          </a:p>
        </p:txBody>
      </p:sp>
      <p:graphicFrame>
        <p:nvGraphicFramePr>
          <p:cNvPr id="18" name="Object 17"/>
          <p:cNvGraphicFramePr>
            <a:graphicFrameLocks noChangeAspect="1"/>
          </p:cNvGraphicFramePr>
          <p:nvPr/>
        </p:nvGraphicFramePr>
        <p:xfrm>
          <a:off x="457200" y="3581400"/>
          <a:ext cx="1502834" cy="381000"/>
        </p:xfrm>
        <a:graphic>
          <a:graphicData uri="http://schemas.openxmlformats.org/presentationml/2006/ole">
            <p:oleObj spid="_x0000_s320516" name="Equation" r:id="rId7" imgW="901440" imgH="228600" progId="Equation.DSMT4">
              <p:embed/>
            </p:oleObj>
          </a:graphicData>
        </a:graphic>
      </p:graphicFrame>
      <p:sp>
        <p:nvSpPr>
          <p:cNvPr id="19" name="TextBox 18"/>
          <p:cNvSpPr txBox="1"/>
          <p:nvPr/>
        </p:nvSpPr>
        <p:spPr>
          <a:xfrm>
            <a:off x="52523" y="762000"/>
            <a:ext cx="938077" cy="1200329"/>
          </a:xfrm>
          <a:prstGeom prst="rect">
            <a:avLst/>
          </a:prstGeom>
          <a:noFill/>
        </p:spPr>
        <p:txBody>
          <a:bodyPr wrap="none" rtlCol="0">
            <a:spAutoFit/>
          </a:bodyPr>
          <a:lstStyle/>
          <a:p>
            <a:r>
              <a:rPr lang="en-US" b="1" dirty="0" smtClean="0">
                <a:solidFill>
                  <a:srgbClr val="FF0000"/>
                </a:solidFill>
              </a:rPr>
              <a:t>Red</a:t>
            </a:r>
            <a:r>
              <a:rPr lang="en-US" dirty="0" smtClean="0"/>
              <a:t>:</a:t>
            </a:r>
          </a:p>
          <a:p>
            <a:r>
              <a:rPr lang="en-US" dirty="0" smtClean="0">
                <a:solidFill>
                  <a:srgbClr val="FF0000"/>
                </a:solidFill>
              </a:rPr>
              <a:t>Planck</a:t>
            </a:r>
          </a:p>
          <a:p>
            <a:r>
              <a:rPr lang="en-US" dirty="0" smtClean="0">
                <a:solidFill>
                  <a:srgbClr val="FF0000"/>
                </a:solidFill>
              </a:rPr>
              <a:t>March </a:t>
            </a:r>
          </a:p>
          <a:p>
            <a:r>
              <a:rPr lang="en-US" dirty="0" smtClean="0">
                <a:solidFill>
                  <a:srgbClr val="FF0000"/>
                </a:solidFill>
              </a:rPr>
              <a:t>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a:p>
        </p:txBody>
      </p:sp>
      <p:sp>
        <p:nvSpPr>
          <p:cNvPr id="3" name="Content Placeholder 2"/>
          <p:cNvSpPr>
            <a:spLocks noGrp="1"/>
          </p:cNvSpPr>
          <p:nvPr>
            <p:ph sz="quarter" idx="1"/>
          </p:nvPr>
        </p:nvSpPr>
        <p:spPr>
          <a:xfrm>
            <a:off x="228600" y="228600"/>
            <a:ext cx="8763000" cy="6477000"/>
          </a:xfrm>
        </p:spPr>
        <p:txBody>
          <a:bodyPr>
            <a:normAutofit/>
          </a:bodyPr>
          <a:lstStyle/>
          <a:p>
            <a:r>
              <a:rPr lang="en-US" sz="2400" dirty="0" smtClean="0">
                <a:latin typeface="Comic Sans MS" pitchFamily="66" charset="0"/>
              </a:rPr>
              <a:t>Can we understand the dark matter in the framework of particle physics, which is supposedly to include all forms of matter of the universe, and at the same time resolves some problems of particle physics?  </a:t>
            </a:r>
          </a:p>
          <a:p>
            <a:r>
              <a:rPr lang="en-US" sz="2400" dirty="0" smtClean="0">
                <a:latin typeface="Comic Sans MS" pitchFamily="66" charset="0"/>
              </a:rPr>
              <a:t>Studies in the last couple of decades, with progresses made in both theoretical and experimental developments lead us to believe that such an understanding is not only possible, it is also necessary.  DM represents what physics is beyond the standard model.</a:t>
            </a:r>
          </a:p>
          <a:p>
            <a:r>
              <a:rPr lang="en-US" sz="2400" dirty="0" smtClean="0">
                <a:latin typeface="Comic Sans MS" pitchFamily="66" charset="0"/>
              </a:rPr>
              <a:t>Take SUSY.  SUSY solves the hierarchy problem, but it has a very complicated structure containing a huge number of unknown parameters, seems to be overbearing.  If the lightest SUSY particle is also the  dark matter, a very different perspective is brought to life for SUSY: the unification of Bosons and Fermions, bringing us the DM, is necessary for what the universe is today.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86800" cy="5943600"/>
          </a:xfrm>
        </p:spPr>
        <p:txBody>
          <a:bodyPr>
            <a:normAutofit lnSpcReduction="10000"/>
          </a:bodyPr>
          <a:lstStyle/>
          <a:p>
            <a:r>
              <a:rPr lang="en-US" sz="2400" dirty="0" smtClean="0">
                <a:latin typeface="Comic Sans MS" pitchFamily="66" charset="0"/>
              </a:rPr>
              <a:t>Particle physics, and physics in general, have provided the needed inputs for the development of cosmology</a:t>
            </a:r>
            <a:r>
              <a:rPr lang="en-US" sz="2400" dirty="0" smtClean="0"/>
              <a:t>: </a:t>
            </a:r>
            <a:r>
              <a:rPr lang="en-US" sz="2400" dirty="0" smtClean="0">
                <a:latin typeface="Comic Sans MS" pitchFamily="66" charset="0"/>
              </a:rPr>
              <a:t>thermodynamics, nuclear physics, fundamental particles and their interactions, etc.  These are established on Earth in terrestrial laboratories. </a:t>
            </a:r>
          </a:p>
          <a:p>
            <a:r>
              <a:rPr lang="en-US" sz="2400" dirty="0" smtClean="0">
                <a:latin typeface="Comic Sans MS" pitchFamily="66" charset="0"/>
              </a:rPr>
              <a:t>The existence of dark matter is for cosmology to return the favor to physics, from its perspective in galaxies, and regions of the size of millions of light years, remnants of things of very high energies and early times. </a:t>
            </a:r>
          </a:p>
          <a:p>
            <a:r>
              <a:rPr lang="en-US" sz="2400" dirty="0" smtClean="0">
                <a:latin typeface="Comic Sans MS" pitchFamily="66" charset="0"/>
              </a:rPr>
              <a:t>Dark matter reveals the need of a new matter ingredient which is insensitive to terrestrial probes, but nevertheless  should be a fundamental part of matter, especially if dark matter is made of WIMPs.</a:t>
            </a:r>
          </a:p>
          <a:p>
            <a:r>
              <a:rPr lang="en-US" sz="2400" dirty="0" smtClean="0">
                <a:latin typeface="Comic Sans MS" pitchFamily="66" charset="0"/>
              </a:rPr>
              <a:t>The rest of the lecture is to try to show how this storyline has been developed and where it may possibly lead to.</a:t>
            </a:r>
          </a:p>
          <a:p>
            <a:endParaRPr lang="en-US" sz="2400" dirty="0" smtClean="0">
              <a:latin typeface="Comic Sans MS" pitchFamily="66" charset="0"/>
            </a:endParaRPr>
          </a:p>
          <a:p>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pPr algn="ctr"/>
            <a:r>
              <a:rPr lang="en-US" dirty="0" smtClean="0">
                <a:latin typeface="Comic Sans MS" pitchFamily="66" charset="0"/>
              </a:rPr>
              <a:t>III. Evidence of dark matter</a:t>
            </a:r>
            <a:br>
              <a:rPr lang="en-US" dirty="0" smtClean="0">
                <a:latin typeface="Comic Sans MS" pitchFamily="66" charset="0"/>
              </a:rPr>
            </a:br>
            <a:r>
              <a:rPr lang="en-US" dirty="0" smtClean="0">
                <a:latin typeface="Comic Sans MS" pitchFamily="66" charset="0"/>
              </a:rPr>
              <a:t>The beginning (a simplified version)</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
        <p:nvSpPr>
          <p:cNvPr id="3" name="Content Placeholder 2"/>
          <p:cNvSpPr>
            <a:spLocks noGrp="1"/>
          </p:cNvSpPr>
          <p:nvPr>
            <p:ph sz="quarter" idx="1"/>
          </p:nvPr>
        </p:nvSpPr>
        <p:spPr>
          <a:xfrm>
            <a:off x="152400" y="1371600"/>
            <a:ext cx="8763000" cy="5105400"/>
          </a:xfrm>
        </p:spPr>
        <p:txBody>
          <a:bodyPr>
            <a:normAutofit/>
          </a:bodyPr>
          <a:lstStyle/>
          <a:p>
            <a:r>
              <a:rPr lang="en-US" sz="2600" dirty="0" smtClean="0">
                <a:latin typeface="Comic Sans MS" pitchFamily="66" charset="0"/>
              </a:rPr>
              <a:t>The direct evidence of dark matter comes entirely from observations in astrophysics and cosmology, i.e., large distances and large structures .  Data show clearly a large part of the cosmos’ matter component is in some non-luminous form that can escape the identification in terrestrial laboratories. </a:t>
            </a:r>
          </a:p>
          <a:p>
            <a:r>
              <a:rPr lang="en-US" sz="2600" dirty="0" smtClean="0">
                <a:latin typeface="Comic Sans MS" pitchFamily="66" charset="0"/>
              </a:rPr>
              <a:t>The conventional story line of the dark matter began with </a:t>
            </a:r>
            <a:r>
              <a:rPr lang="en-US" sz="2600" dirty="0" err="1" smtClean="0">
                <a:latin typeface="Comic Sans MS" pitchFamily="66" charset="0"/>
              </a:rPr>
              <a:t>Zwicky’s</a:t>
            </a:r>
            <a:r>
              <a:rPr lang="en-US" sz="2600" dirty="0" smtClean="0">
                <a:latin typeface="Comic Sans MS" pitchFamily="66" charset="0"/>
              </a:rPr>
              <a:t> 1933 paper which announced that extra mass would have to exit in the universe in addition to what were visible.</a:t>
            </a:r>
          </a:p>
          <a:p>
            <a:r>
              <a:rPr lang="en-US" sz="2600" dirty="0" smtClean="0">
                <a:latin typeface="Comic Sans MS" pitchFamily="66" charset="0"/>
              </a:rPr>
              <a:t>But the real story is not quite so straightforward.</a:t>
            </a:r>
          </a:p>
          <a:p>
            <a:pPr lvl="1"/>
            <a:endParaRPr lang="en-US" sz="2000" dirty="0" smtClean="0">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pPr algn="ctr"/>
            <a:r>
              <a:rPr lang="en-US" dirty="0" smtClean="0"/>
              <a:t>The Beginning - continued</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48</a:t>
            </a:fld>
            <a:endParaRPr lang="en-US"/>
          </a:p>
        </p:txBody>
      </p:sp>
      <p:sp>
        <p:nvSpPr>
          <p:cNvPr id="3" name="Content Placeholder 2"/>
          <p:cNvSpPr>
            <a:spLocks noGrp="1"/>
          </p:cNvSpPr>
          <p:nvPr>
            <p:ph sz="quarter" idx="1"/>
          </p:nvPr>
        </p:nvSpPr>
        <p:spPr>
          <a:xfrm>
            <a:off x="304800" y="762000"/>
            <a:ext cx="8534400" cy="5791200"/>
          </a:xfrm>
        </p:spPr>
        <p:txBody>
          <a:bodyPr>
            <a:noAutofit/>
          </a:bodyPr>
          <a:lstStyle/>
          <a:p>
            <a:r>
              <a:rPr lang="en-US" sz="2800" dirty="0" smtClean="0">
                <a:latin typeface="Comic Sans MS" pitchFamily="66" charset="0"/>
              </a:rPr>
              <a:t>DM has been observed before </a:t>
            </a:r>
            <a:r>
              <a:rPr lang="en-US" sz="2800" dirty="0" err="1" smtClean="0">
                <a:latin typeface="Comic Sans MS" pitchFamily="66" charset="0"/>
              </a:rPr>
              <a:t>Zwicky</a:t>
            </a:r>
            <a:r>
              <a:rPr lang="en-US" sz="2800" dirty="0" smtClean="0">
                <a:latin typeface="Comic Sans MS" pitchFamily="66" charset="0"/>
              </a:rPr>
              <a:t> in 1933.  </a:t>
            </a:r>
          </a:p>
          <a:p>
            <a:r>
              <a:rPr lang="en-US" sz="2800" dirty="0" smtClean="0">
                <a:latin typeface="Comic Sans MS" pitchFamily="66" charset="0"/>
              </a:rPr>
              <a:t>Earlier observation has been traced to 1922 by </a:t>
            </a:r>
            <a:r>
              <a:rPr lang="en-US" sz="2800" dirty="0" err="1" smtClean="0">
                <a:latin typeface="Comic Sans MS" pitchFamily="66" charset="0"/>
              </a:rPr>
              <a:t>Kapteyn</a:t>
            </a:r>
            <a:r>
              <a:rPr lang="en-US" sz="2800" dirty="0" smtClean="0">
                <a:latin typeface="Comic Sans MS" pitchFamily="66" charset="0"/>
              </a:rPr>
              <a:t> (Dutch), then by </a:t>
            </a:r>
            <a:r>
              <a:rPr lang="en-US" sz="2800" dirty="0" err="1" smtClean="0">
                <a:latin typeface="Comic Sans MS" pitchFamily="66" charset="0"/>
              </a:rPr>
              <a:t>Lundmark</a:t>
            </a:r>
            <a:r>
              <a:rPr lang="en-US" sz="2800" dirty="0" smtClean="0">
                <a:latin typeface="Comic Sans MS" pitchFamily="66" charset="0"/>
              </a:rPr>
              <a:t> (Sweden) in 1930 in galaxies, </a:t>
            </a:r>
            <a:r>
              <a:rPr lang="en-US" sz="2800" dirty="0" err="1" smtClean="0">
                <a:latin typeface="Comic Sans MS" pitchFamily="66" charset="0"/>
              </a:rPr>
              <a:t>Oort</a:t>
            </a:r>
            <a:r>
              <a:rPr lang="en-US" sz="2800" dirty="0" smtClean="0">
                <a:latin typeface="Comic Sans MS" pitchFamily="66" charset="0"/>
              </a:rPr>
              <a:t> (Dutch) in 1932 in Milky Way stars. All observations involving rotation curves implied missing </a:t>
            </a:r>
            <a:r>
              <a:rPr lang="en-US" sz="2800" dirty="0" err="1" smtClean="0">
                <a:latin typeface="Comic Sans MS" pitchFamily="66" charset="0"/>
              </a:rPr>
              <a:t>masss</a:t>
            </a:r>
            <a:r>
              <a:rPr lang="en-US" sz="2800" dirty="0" smtClean="0">
                <a:latin typeface="Comic Sans MS" pitchFamily="66" charset="0"/>
              </a:rPr>
              <a:t>. </a:t>
            </a:r>
          </a:p>
          <a:p>
            <a:r>
              <a:rPr lang="en-US" sz="2800" dirty="0" smtClean="0">
                <a:latin typeface="Comic Sans MS" pitchFamily="66" charset="0"/>
              </a:rPr>
              <a:t>In his paper </a:t>
            </a:r>
            <a:r>
              <a:rPr lang="en-US" sz="2800" dirty="0" err="1" smtClean="0">
                <a:latin typeface="Comic Sans MS" pitchFamily="66" charset="0"/>
              </a:rPr>
              <a:t>Lundmark</a:t>
            </a:r>
            <a:r>
              <a:rPr lang="en-US" sz="2800" dirty="0" smtClean="0">
                <a:latin typeface="Comic Sans MS" pitchFamily="66" charset="0"/>
              </a:rPr>
              <a:t> called the missing mass as “</a:t>
            </a:r>
            <a:r>
              <a:rPr lang="en-US" sz="2800" dirty="0" err="1" smtClean="0">
                <a:latin typeface="Comic Sans MS" pitchFamily="66" charset="0"/>
              </a:rPr>
              <a:t>dunkle</a:t>
            </a:r>
            <a:r>
              <a:rPr lang="en-US" sz="2800" dirty="0" smtClean="0">
                <a:latin typeface="Comic Sans MS" pitchFamily="66" charset="0"/>
              </a:rPr>
              <a:t> </a:t>
            </a:r>
            <a:r>
              <a:rPr lang="en-US" sz="2800" dirty="0" err="1" smtClean="0">
                <a:latin typeface="Comic Sans MS" pitchFamily="66" charset="0"/>
              </a:rPr>
              <a:t>Materie</a:t>
            </a:r>
            <a:r>
              <a:rPr lang="en-US" sz="2800" dirty="0" smtClean="0">
                <a:latin typeface="Comic Sans MS" pitchFamily="66" charset="0"/>
              </a:rPr>
              <a:t>”, “dark matter” in German. </a:t>
            </a:r>
          </a:p>
          <a:p>
            <a:r>
              <a:rPr lang="en-US" sz="2800" dirty="0" err="1" smtClean="0">
                <a:latin typeface="Comic Sans MS" pitchFamily="66" charset="0"/>
              </a:rPr>
              <a:t>Zwicky’s</a:t>
            </a:r>
            <a:r>
              <a:rPr lang="en-US" sz="2800" dirty="0" smtClean="0">
                <a:latin typeface="Comic Sans MS" pitchFamily="66" charset="0"/>
              </a:rPr>
              <a:t> work involved the rotation curves of galaxy clusters, extending the missing mass problem to a much larger scale.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sp>
        <p:nvSpPr>
          <p:cNvPr id="3899394" name="AutoShape 2" descr="https://upload.wikimedia.org/wikipedia/commons/thumb/0/09/Kapteyn2.jpg/220px-Kapteyn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9395" name="Picture 3"/>
          <p:cNvPicPr>
            <a:picLocks noChangeAspect="1" noChangeArrowheads="1"/>
          </p:cNvPicPr>
          <p:nvPr/>
        </p:nvPicPr>
        <p:blipFill>
          <a:blip r:embed="rId2" cstate="print"/>
          <a:srcRect/>
          <a:stretch>
            <a:fillRect/>
          </a:stretch>
        </p:blipFill>
        <p:spPr bwMode="auto">
          <a:xfrm>
            <a:off x="304800" y="701675"/>
            <a:ext cx="2200275" cy="2803525"/>
          </a:xfrm>
          <a:prstGeom prst="rect">
            <a:avLst/>
          </a:prstGeom>
          <a:noFill/>
          <a:ln w="9525">
            <a:noFill/>
            <a:miter lim="800000"/>
            <a:headEnd/>
            <a:tailEnd/>
          </a:ln>
        </p:spPr>
      </p:pic>
      <p:sp>
        <p:nvSpPr>
          <p:cNvPr id="9" name="TextBox 8"/>
          <p:cNvSpPr txBox="1"/>
          <p:nvPr/>
        </p:nvSpPr>
        <p:spPr>
          <a:xfrm>
            <a:off x="434878" y="228600"/>
            <a:ext cx="1927322" cy="461665"/>
          </a:xfrm>
          <a:prstGeom prst="rect">
            <a:avLst/>
          </a:prstGeom>
          <a:noFill/>
        </p:spPr>
        <p:txBody>
          <a:bodyPr wrap="none" rtlCol="0">
            <a:spAutoFit/>
          </a:bodyPr>
          <a:lstStyle/>
          <a:p>
            <a:r>
              <a:rPr lang="en-US" sz="2400" dirty="0" err="1" smtClean="0"/>
              <a:t>Jacobus</a:t>
            </a:r>
            <a:r>
              <a:rPr lang="en-US" sz="2400" dirty="0" smtClean="0"/>
              <a:t> </a:t>
            </a:r>
            <a:r>
              <a:rPr lang="en-US" sz="2400" dirty="0" err="1" smtClean="0"/>
              <a:t>Tapteyn</a:t>
            </a:r>
            <a:endParaRPr lang="en-US" sz="2400" dirty="0"/>
          </a:p>
        </p:txBody>
      </p:sp>
      <p:pic>
        <p:nvPicPr>
          <p:cNvPr id="3899396" name="Picture 4"/>
          <p:cNvPicPr>
            <a:picLocks noChangeAspect="1" noChangeArrowheads="1"/>
          </p:cNvPicPr>
          <p:nvPr/>
        </p:nvPicPr>
        <p:blipFill>
          <a:blip r:embed="rId3" cstate="print"/>
          <a:srcRect/>
          <a:stretch>
            <a:fillRect/>
          </a:stretch>
        </p:blipFill>
        <p:spPr bwMode="auto">
          <a:xfrm>
            <a:off x="2971800" y="685801"/>
            <a:ext cx="1856880" cy="2819400"/>
          </a:xfrm>
          <a:prstGeom prst="rect">
            <a:avLst/>
          </a:prstGeom>
          <a:noFill/>
          <a:ln w="9525">
            <a:noFill/>
            <a:miter lim="800000"/>
            <a:headEnd/>
            <a:tailEnd/>
          </a:ln>
        </p:spPr>
      </p:pic>
      <p:pic>
        <p:nvPicPr>
          <p:cNvPr id="3899397" name="Picture 5"/>
          <p:cNvPicPr>
            <a:picLocks noChangeAspect="1" noChangeArrowheads="1"/>
          </p:cNvPicPr>
          <p:nvPr/>
        </p:nvPicPr>
        <p:blipFill>
          <a:blip r:embed="rId4" cstate="print"/>
          <a:srcRect/>
          <a:stretch>
            <a:fillRect/>
          </a:stretch>
        </p:blipFill>
        <p:spPr bwMode="auto">
          <a:xfrm>
            <a:off x="5189539" y="697563"/>
            <a:ext cx="3290132" cy="2883837"/>
          </a:xfrm>
          <a:prstGeom prst="rect">
            <a:avLst/>
          </a:prstGeom>
          <a:noFill/>
          <a:ln w="9525">
            <a:noFill/>
            <a:miter lim="800000"/>
            <a:headEnd/>
            <a:tailEnd/>
          </a:ln>
        </p:spPr>
      </p:pic>
      <p:sp>
        <p:nvSpPr>
          <p:cNvPr id="12" name="TextBox 11"/>
          <p:cNvSpPr txBox="1"/>
          <p:nvPr/>
        </p:nvSpPr>
        <p:spPr>
          <a:xfrm>
            <a:off x="2971800" y="261258"/>
            <a:ext cx="1981200" cy="461665"/>
          </a:xfrm>
          <a:prstGeom prst="rect">
            <a:avLst/>
          </a:prstGeom>
          <a:noFill/>
        </p:spPr>
        <p:txBody>
          <a:bodyPr wrap="square" rtlCol="0">
            <a:spAutoFit/>
          </a:bodyPr>
          <a:lstStyle/>
          <a:p>
            <a:r>
              <a:rPr lang="en-US" sz="2400" dirty="0" smtClean="0"/>
              <a:t>Knut </a:t>
            </a:r>
            <a:r>
              <a:rPr lang="en-US" sz="2400" dirty="0" err="1" smtClean="0"/>
              <a:t>Lundmark</a:t>
            </a:r>
            <a:endParaRPr lang="en-US" sz="2400" dirty="0"/>
          </a:p>
        </p:txBody>
      </p:sp>
      <p:pic>
        <p:nvPicPr>
          <p:cNvPr id="13" name="Picture 2" descr="C:\Users\Bing-Lin Young\Documents\A-My Documents\Research\Cosmology\DarkMatter\MyNotes\Notes&amp;Talk[Draft]\FiguresToBeUsed\Zwicky.jpg"/>
          <p:cNvPicPr>
            <a:picLocks noChangeAspect="1" noChangeArrowheads="1"/>
          </p:cNvPicPr>
          <p:nvPr/>
        </p:nvPicPr>
        <p:blipFill>
          <a:blip r:embed="rId5" cstate="print"/>
          <a:srcRect/>
          <a:stretch>
            <a:fillRect/>
          </a:stretch>
        </p:blipFill>
        <p:spPr bwMode="auto">
          <a:xfrm>
            <a:off x="2667000" y="3657600"/>
            <a:ext cx="2209800" cy="2842165"/>
          </a:xfrm>
          <a:prstGeom prst="rect">
            <a:avLst/>
          </a:prstGeom>
          <a:noFill/>
        </p:spPr>
      </p:pic>
      <p:sp>
        <p:nvSpPr>
          <p:cNvPr id="15" name="Rectangle 14"/>
          <p:cNvSpPr/>
          <p:nvPr/>
        </p:nvSpPr>
        <p:spPr>
          <a:xfrm>
            <a:off x="4861365" y="4888468"/>
            <a:ext cx="1615635" cy="461665"/>
          </a:xfrm>
          <a:prstGeom prst="rect">
            <a:avLst/>
          </a:prstGeom>
        </p:spPr>
        <p:txBody>
          <a:bodyPr wrap="none">
            <a:spAutoFit/>
          </a:bodyPr>
          <a:lstStyle/>
          <a:p>
            <a:r>
              <a:rPr lang="en-US" sz="2400" dirty="0" smtClean="0"/>
              <a:t>Fritz </a:t>
            </a:r>
            <a:r>
              <a:rPr lang="en-US" sz="2400" dirty="0" err="1" smtClean="0"/>
              <a:t>Zwicky</a:t>
            </a:r>
            <a:endParaRPr lang="en-US" sz="2400" dirty="0"/>
          </a:p>
        </p:txBody>
      </p:sp>
      <p:sp>
        <p:nvSpPr>
          <p:cNvPr id="17" name="TextBox 16"/>
          <p:cNvSpPr txBox="1"/>
          <p:nvPr/>
        </p:nvSpPr>
        <p:spPr>
          <a:xfrm>
            <a:off x="6143212" y="300335"/>
            <a:ext cx="1171988" cy="461665"/>
          </a:xfrm>
          <a:prstGeom prst="rect">
            <a:avLst/>
          </a:prstGeom>
          <a:noFill/>
        </p:spPr>
        <p:txBody>
          <a:bodyPr wrap="none" rtlCol="0">
            <a:spAutoFit/>
          </a:bodyPr>
          <a:lstStyle/>
          <a:p>
            <a:r>
              <a:rPr lang="en-US" sz="2400" dirty="0" smtClean="0"/>
              <a:t>Jan </a:t>
            </a:r>
            <a:r>
              <a:rPr lang="en-US" sz="2400" dirty="0" err="1" smtClean="0"/>
              <a:t>Oort</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dirty="0" smtClean="0"/>
              <a:t>Changes made:</a:t>
            </a:r>
            <a:endParaRPr lang="en-US" dirty="0"/>
          </a:p>
        </p:txBody>
      </p:sp>
      <p:sp>
        <p:nvSpPr>
          <p:cNvPr id="3" name="Content Placeholder 2"/>
          <p:cNvSpPr>
            <a:spLocks noGrp="1"/>
          </p:cNvSpPr>
          <p:nvPr>
            <p:ph idx="1"/>
          </p:nvPr>
        </p:nvSpPr>
        <p:spPr>
          <a:xfrm>
            <a:off x="457200" y="914400"/>
            <a:ext cx="8229600" cy="5410200"/>
          </a:xfrm>
        </p:spPr>
        <p:txBody>
          <a:bodyPr>
            <a:normAutofit lnSpcReduction="10000"/>
          </a:bodyPr>
          <a:lstStyle/>
          <a:p>
            <a:r>
              <a:rPr lang="en-US" dirty="0" smtClean="0"/>
              <a:t>August 4 , 2015</a:t>
            </a:r>
          </a:p>
          <a:p>
            <a:pPr lvl="1">
              <a:buFont typeface="Wingdings" pitchFamily="2" charset="2"/>
              <a:buChar char="Ø"/>
            </a:pPr>
            <a:r>
              <a:rPr lang="en-US" dirty="0" smtClean="0">
                <a:solidFill>
                  <a:srgbClr val="0070C0"/>
                </a:solidFill>
              </a:rPr>
              <a:t>Pages 25</a:t>
            </a:r>
          </a:p>
          <a:p>
            <a:r>
              <a:rPr lang="en-US" dirty="0" smtClean="0"/>
              <a:t>August 5, 2015</a:t>
            </a:r>
          </a:p>
          <a:p>
            <a:pPr lvl="1">
              <a:buFont typeface="Wingdings" pitchFamily="2" charset="2"/>
              <a:buChar char="Ø"/>
            </a:pPr>
            <a:r>
              <a:rPr lang="en-US" dirty="0" smtClean="0"/>
              <a:t>Pages </a:t>
            </a:r>
            <a:r>
              <a:rPr lang="en-US" dirty="0" smtClean="0"/>
              <a:t>(Having trouble with </a:t>
            </a:r>
            <a:r>
              <a:rPr lang="en-US" dirty="0" err="1" smtClean="0"/>
              <a:t>pdf</a:t>
            </a:r>
            <a:r>
              <a:rPr lang="en-US" dirty="0" smtClean="0"/>
              <a:t> and </a:t>
            </a:r>
            <a:r>
              <a:rPr lang="en-US" dirty="0" err="1" smtClean="0"/>
              <a:t>ppt</a:t>
            </a:r>
            <a:r>
              <a:rPr lang="en-US" dirty="0" smtClean="0"/>
              <a:t>)</a:t>
            </a:r>
            <a:endParaRPr lang="en-US" dirty="0" smtClean="0"/>
          </a:p>
          <a:p>
            <a:r>
              <a:rPr lang="en-US" dirty="0" smtClean="0"/>
              <a:t>August 7, 2015</a:t>
            </a:r>
          </a:p>
          <a:p>
            <a:pPr lvl="1">
              <a:buFont typeface="Wingdings" pitchFamily="2" charset="2"/>
              <a:buChar char="Ø"/>
            </a:pPr>
            <a:r>
              <a:rPr lang="en-US" dirty="0" smtClean="0"/>
              <a:t>Pages</a:t>
            </a:r>
          </a:p>
          <a:p>
            <a:r>
              <a:rPr lang="en-US" dirty="0" smtClean="0"/>
              <a:t>August 8, 2015</a:t>
            </a:r>
          </a:p>
          <a:p>
            <a:pPr lvl="1">
              <a:buFont typeface="Wingdings" pitchFamily="2" charset="2"/>
              <a:buChar char="Ø"/>
            </a:pPr>
            <a:r>
              <a:rPr lang="en-US" dirty="0" smtClean="0"/>
              <a:t>Pages</a:t>
            </a:r>
          </a:p>
          <a:p>
            <a:r>
              <a:rPr lang="en-US" dirty="0" smtClean="0"/>
              <a:t>August 9, 2015</a:t>
            </a:r>
          </a:p>
          <a:p>
            <a:pPr lvl="1">
              <a:buFont typeface="Wingdings" pitchFamily="2" charset="2"/>
              <a:buChar char="Ø"/>
            </a:pPr>
            <a:r>
              <a:rPr lang="en-US" dirty="0" smtClean="0"/>
              <a:t>Pages</a:t>
            </a:r>
          </a:p>
          <a:p>
            <a:r>
              <a:rPr lang="en-US" dirty="0" smtClean="0"/>
              <a:t>August 10, 2015</a:t>
            </a:r>
          </a:p>
          <a:p>
            <a:pPr lvl="1">
              <a:buFont typeface="Wingdings" pitchFamily="2" charset="2"/>
              <a:buChar char="Ø"/>
            </a:pPr>
            <a:r>
              <a:rPr lang="en-US" dirty="0" smtClean="0"/>
              <a:t>Pages</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Autofit/>
          </a:bodyPr>
          <a:lstStyle/>
          <a:p>
            <a:pPr algn="ctr"/>
            <a:r>
              <a:rPr lang="en-US" dirty="0" smtClean="0"/>
              <a:t>The Beginning - continued</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50</a:t>
            </a:fld>
            <a:endParaRPr lang="en-US"/>
          </a:p>
        </p:txBody>
      </p:sp>
      <p:sp>
        <p:nvSpPr>
          <p:cNvPr id="3" name="Content Placeholder 2"/>
          <p:cNvSpPr>
            <a:spLocks noGrp="1"/>
          </p:cNvSpPr>
          <p:nvPr>
            <p:ph sz="quarter" idx="1"/>
          </p:nvPr>
        </p:nvSpPr>
        <p:spPr>
          <a:xfrm>
            <a:off x="304800" y="990600"/>
            <a:ext cx="8534400" cy="5410200"/>
          </a:xfrm>
        </p:spPr>
        <p:txBody>
          <a:bodyPr>
            <a:noAutofit/>
          </a:bodyPr>
          <a:lstStyle/>
          <a:p>
            <a:r>
              <a:rPr lang="en-US" sz="2800" dirty="0" smtClean="0">
                <a:latin typeface="Comic Sans MS" pitchFamily="66" charset="0"/>
              </a:rPr>
              <a:t>For sometime, the astronomical community didn’t pay much attention to these early observations.</a:t>
            </a:r>
          </a:p>
          <a:p>
            <a:r>
              <a:rPr lang="en-US" sz="2800" dirty="0" smtClean="0">
                <a:latin typeface="Comic Sans MS" pitchFamily="66" charset="0"/>
              </a:rPr>
              <a:t>In the 1970s Vera Rubin and Kent Ford mapped the motions of stars within galaxies close by, the rotation curve showed that each galaxy required the presence of an enormous amount of dark matter.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51</a:t>
            </a:fld>
            <a:endParaRPr lang="en-US"/>
          </a:p>
        </p:txBody>
      </p:sp>
      <p:pic>
        <p:nvPicPr>
          <p:cNvPr id="3326978" name="Picture 2"/>
          <p:cNvPicPr>
            <a:picLocks noGrp="1" noChangeAspect="1" noChangeArrowheads="1"/>
          </p:cNvPicPr>
          <p:nvPr>
            <p:ph idx="1"/>
          </p:nvPr>
        </p:nvPicPr>
        <p:blipFill>
          <a:blip r:embed="rId2" cstate="print"/>
          <a:srcRect/>
          <a:stretch>
            <a:fillRect/>
          </a:stretch>
        </p:blipFill>
        <p:spPr bwMode="auto">
          <a:xfrm>
            <a:off x="3017" y="60960"/>
            <a:ext cx="7159783" cy="5410200"/>
          </a:xfrm>
          <a:prstGeom prst="rect">
            <a:avLst/>
          </a:prstGeom>
          <a:noFill/>
          <a:ln w="9525">
            <a:noFill/>
            <a:miter lim="800000"/>
            <a:headEnd/>
            <a:tailEnd/>
          </a:ln>
        </p:spPr>
      </p:pic>
      <p:sp>
        <p:nvSpPr>
          <p:cNvPr id="8" name="TextBox 7"/>
          <p:cNvSpPr txBox="1"/>
          <p:nvPr/>
        </p:nvSpPr>
        <p:spPr>
          <a:xfrm>
            <a:off x="76200" y="5623561"/>
            <a:ext cx="8610600" cy="707886"/>
          </a:xfrm>
          <a:prstGeom prst="rect">
            <a:avLst/>
          </a:prstGeom>
          <a:noFill/>
        </p:spPr>
        <p:txBody>
          <a:bodyPr wrap="square" rtlCol="0">
            <a:spAutoFit/>
          </a:bodyPr>
          <a:lstStyle/>
          <a:p>
            <a:r>
              <a:rPr lang="en-US" sz="2000" dirty="0" smtClean="0"/>
              <a:t>Joe </a:t>
            </a:r>
            <a:r>
              <a:rPr lang="en-US" sz="2000" dirty="0" err="1" smtClean="0"/>
              <a:t>Primack</a:t>
            </a:r>
            <a:r>
              <a:rPr lang="en-US" sz="2000" dirty="0" smtClean="0"/>
              <a:t>: A brief history of dark matter</a:t>
            </a:r>
          </a:p>
          <a:p>
            <a:r>
              <a:rPr lang="en-US" sz="2000" dirty="0" smtClean="0"/>
              <a:t>http://physics.ucsc.edu/~joel/Ay/214/Jan12-Primack-DM-History.pdf</a:t>
            </a:r>
            <a:endParaRPr lang="en-US" sz="2000" dirty="0"/>
          </a:p>
        </p:txBody>
      </p:sp>
      <p:sp>
        <p:nvSpPr>
          <p:cNvPr id="9" name="TextBox 8"/>
          <p:cNvSpPr txBox="1"/>
          <p:nvPr/>
        </p:nvSpPr>
        <p:spPr>
          <a:xfrm>
            <a:off x="7227232" y="2362200"/>
            <a:ext cx="1916768" cy="3139321"/>
          </a:xfrm>
          <a:prstGeom prst="rect">
            <a:avLst/>
          </a:prstGeom>
          <a:noFill/>
        </p:spPr>
        <p:txBody>
          <a:bodyPr wrap="square" rtlCol="0">
            <a:spAutoFit/>
          </a:bodyPr>
          <a:lstStyle/>
          <a:p>
            <a:r>
              <a:rPr lang="en-US" sz="2200" dirty="0" smtClean="0"/>
              <a:t>M31:</a:t>
            </a:r>
          </a:p>
          <a:p>
            <a:r>
              <a:rPr lang="en-US" sz="2200" dirty="0" smtClean="0"/>
              <a:t>Andromeda </a:t>
            </a:r>
          </a:p>
          <a:p>
            <a:r>
              <a:rPr lang="en-US" sz="2200" dirty="0" smtClean="0"/>
              <a:t>galaxy: the</a:t>
            </a:r>
          </a:p>
          <a:p>
            <a:r>
              <a:rPr lang="en-US" sz="2200" dirty="0" smtClean="0"/>
              <a:t>Major galaxy</a:t>
            </a:r>
          </a:p>
          <a:p>
            <a:r>
              <a:rPr lang="en-US" sz="2200" dirty="0" smtClean="0"/>
              <a:t>in the local group nearest</a:t>
            </a:r>
          </a:p>
          <a:p>
            <a:r>
              <a:rPr lang="en-US" sz="2200" dirty="0" smtClean="0"/>
              <a:t>to Milky Way</a:t>
            </a:r>
          </a:p>
          <a:p>
            <a:r>
              <a:rPr lang="en-US" sz="2200" dirty="0" smtClean="0"/>
              <a:t>(~2.9 </a:t>
            </a:r>
            <a:r>
              <a:rPr lang="en-US" sz="2200" dirty="0" err="1" smtClean="0"/>
              <a:t>Mlys</a:t>
            </a:r>
            <a:r>
              <a:rPr lang="en-US" sz="2200" dirty="0" smtClean="0"/>
              <a:t>),</a:t>
            </a:r>
          </a:p>
        </p:txBody>
      </p:sp>
      <p:pic>
        <p:nvPicPr>
          <p:cNvPr id="3207170" name="Picture 2" descr="http://www.physics.hku.hk/~nature/notes/lectures/images/chap19/gal_pos.gif"/>
          <p:cNvPicPr>
            <a:picLocks noChangeAspect="1" noChangeArrowheads="1"/>
          </p:cNvPicPr>
          <p:nvPr/>
        </p:nvPicPr>
        <p:blipFill>
          <a:blip r:embed="rId3" cstate="print"/>
          <a:srcRect/>
          <a:stretch>
            <a:fillRect/>
          </a:stretch>
        </p:blipFill>
        <p:spPr bwMode="auto">
          <a:xfrm>
            <a:off x="7254240" y="685800"/>
            <a:ext cx="1895550" cy="159226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sz="3600" dirty="0" smtClean="0">
                <a:latin typeface="Comic Sans MS" pitchFamily="66" charset="0"/>
              </a:rPr>
              <a:t>What the dark matter is and is not</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52</a:t>
            </a:fld>
            <a:endParaRPr lang="en-US"/>
          </a:p>
        </p:txBody>
      </p:sp>
      <p:sp>
        <p:nvSpPr>
          <p:cNvPr id="3" name="Content Placeholder 2"/>
          <p:cNvSpPr>
            <a:spLocks noGrp="1"/>
          </p:cNvSpPr>
          <p:nvPr>
            <p:ph sz="quarter" idx="1"/>
          </p:nvPr>
        </p:nvSpPr>
        <p:spPr>
          <a:xfrm>
            <a:off x="533400" y="1143000"/>
            <a:ext cx="8229600" cy="5029200"/>
          </a:xfrm>
        </p:spPr>
        <p:txBody>
          <a:bodyPr>
            <a:normAutofit/>
          </a:bodyPr>
          <a:lstStyle/>
          <a:p>
            <a:r>
              <a:rPr lang="en-US" sz="2800" dirty="0" smtClean="0">
                <a:latin typeface="Comic Sans MS" pitchFamily="66" charset="0"/>
              </a:rPr>
              <a:t>In the past few decades, significant understanding of DM  has been made, mostly on what they are not.  But we also have a fair amount of information about the DM</a:t>
            </a:r>
          </a:p>
          <a:p>
            <a:r>
              <a:rPr lang="en-US" sz="2800" dirty="0" smtClean="0">
                <a:latin typeface="Comic Sans MS" pitchFamily="66" charset="0"/>
              </a:rPr>
              <a:t>It is not baryonic and carries no electric or color charges.  It is not composed of particles of the standard model.</a:t>
            </a:r>
          </a:p>
          <a:p>
            <a:r>
              <a:rPr lang="en-US" sz="2800" dirty="0" smtClean="0">
                <a:latin typeface="Comic Sans MS" pitchFamily="66" charset="0"/>
              </a:rPr>
              <a:t>It does not (significantly) emit or absorb light, having no direct electromagnetic interaction.</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808038"/>
          </a:xfrm>
        </p:spPr>
        <p:txBody>
          <a:bodyPr>
            <a:normAutofit/>
          </a:bodyPr>
          <a:lstStyle/>
          <a:p>
            <a:r>
              <a:rPr lang="en-US" dirty="0" smtClean="0"/>
              <a:t>What we know </a:t>
            </a:r>
            <a:r>
              <a:rPr lang="en-US" dirty="0" err="1" smtClean="0"/>
              <a:t>aobut</a:t>
            </a:r>
            <a:r>
              <a:rPr lang="en-US" dirty="0" smtClean="0"/>
              <a:t> DM</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a:p>
        </p:txBody>
      </p:sp>
      <p:sp>
        <p:nvSpPr>
          <p:cNvPr id="6" name="Content Placeholder 5"/>
          <p:cNvSpPr>
            <a:spLocks noGrp="1"/>
          </p:cNvSpPr>
          <p:nvPr>
            <p:ph sz="quarter" idx="1"/>
          </p:nvPr>
        </p:nvSpPr>
        <p:spPr>
          <a:xfrm>
            <a:off x="381000" y="1447800"/>
            <a:ext cx="8305800" cy="4572000"/>
          </a:xfrm>
        </p:spPr>
        <p:txBody>
          <a:bodyPr>
            <a:normAutofit/>
          </a:bodyPr>
          <a:lstStyle/>
          <a:p>
            <a:r>
              <a:rPr lang="en-US" sz="2800" dirty="0" smtClean="0">
                <a:latin typeface="Comic Sans MS" pitchFamily="66" charset="0"/>
              </a:rPr>
              <a:t>It is mostly cold, non-relativistic, low kinetic energy, does not diffuse in large range in the universe.  </a:t>
            </a:r>
          </a:p>
          <a:p>
            <a:r>
              <a:rPr lang="en-US" sz="2800" dirty="0" smtClean="0">
                <a:latin typeface="Comic Sans MS" pitchFamily="66" charset="0"/>
              </a:rPr>
              <a:t>It does interact via gravity, showing ubiquitously in many aspects of the detailed properties of large structures of the universe.</a:t>
            </a:r>
          </a:p>
          <a:p>
            <a:r>
              <a:rPr lang="en-US" sz="2800" dirty="0" smtClean="0">
                <a:latin typeface="Comic Sans MS" pitchFamily="66" charset="0"/>
              </a:rPr>
              <a:t>We know where it is distributed in the universe.  And it is a crucial mater component for the structure of galaxies, cluster, etc. </a:t>
            </a:r>
          </a:p>
          <a:p>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54</a:t>
            </a:fld>
            <a:endParaRPr lang="en-US"/>
          </a:p>
        </p:txBody>
      </p:sp>
      <p:pic>
        <p:nvPicPr>
          <p:cNvPr id="240642" name="Picture 2"/>
          <p:cNvPicPr>
            <a:picLocks noChangeAspect="1" noChangeArrowheads="1"/>
          </p:cNvPicPr>
          <p:nvPr/>
        </p:nvPicPr>
        <p:blipFill>
          <a:blip r:embed="rId2" cstate="print"/>
          <a:srcRect/>
          <a:stretch>
            <a:fillRect/>
          </a:stretch>
        </p:blipFill>
        <p:spPr bwMode="auto">
          <a:xfrm>
            <a:off x="15240" y="0"/>
            <a:ext cx="9095649" cy="6248400"/>
          </a:xfrm>
          <a:prstGeom prst="rect">
            <a:avLst/>
          </a:prstGeom>
          <a:noFill/>
          <a:ln w="9525">
            <a:noFill/>
            <a:miter lim="800000"/>
            <a:headEnd/>
            <a:tailEnd/>
          </a:ln>
        </p:spPr>
      </p:pic>
      <p:sp>
        <p:nvSpPr>
          <p:cNvPr id="10" name="Rounded Rectangle 9"/>
          <p:cNvSpPr/>
          <p:nvPr/>
        </p:nvSpPr>
        <p:spPr>
          <a:xfrm>
            <a:off x="2819400" y="76200"/>
            <a:ext cx="5943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Synopsis of Direct Evidences </a:t>
            </a:r>
            <a:endParaRPr lang="en-US" sz="28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latin typeface="Comic Sans MS" pitchFamily="66" charset="0"/>
              </a:rPr>
              <a:t>III.A Galactic rotation curves</a:t>
            </a:r>
            <a:endParaRPr lang="en-US" sz="3600" dirty="0">
              <a:latin typeface="Comic Sans MS" pitchFamily="66" charset="0"/>
            </a:endParaRPr>
          </a:p>
        </p:txBody>
      </p:sp>
      <p:sp>
        <p:nvSpPr>
          <p:cNvPr id="17" name="Content Placeholder 16"/>
          <p:cNvSpPr>
            <a:spLocks noGrp="1"/>
          </p:cNvSpPr>
          <p:nvPr>
            <p:ph idx="1"/>
          </p:nvPr>
        </p:nvSpPr>
        <p:spPr>
          <a:xfrm>
            <a:off x="152400" y="1066800"/>
            <a:ext cx="8686800" cy="5486400"/>
          </a:xfrm>
        </p:spPr>
        <p:txBody>
          <a:bodyPr>
            <a:normAutofit/>
          </a:bodyPr>
          <a:lstStyle/>
          <a:p>
            <a:r>
              <a:rPr lang="en-US" sz="2400" dirty="0" smtClean="0">
                <a:latin typeface="Comic Sans MS" pitchFamily="66" charset="0"/>
              </a:rPr>
              <a:t>Galactic rotation curves provide the bulk of the early evidence of dark matter and is the basis of </a:t>
            </a:r>
            <a:r>
              <a:rPr lang="en-US" sz="2400" dirty="0" err="1" smtClean="0">
                <a:latin typeface="Comic Sans MS" pitchFamily="66" charset="0"/>
              </a:rPr>
              <a:t>Zwicky’s</a:t>
            </a:r>
            <a:r>
              <a:rPr lang="en-US" sz="2400" dirty="0" smtClean="0">
                <a:latin typeface="Comic Sans MS" pitchFamily="66" charset="0"/>
              </a:rPr>
              <a:t> announcement (1933).</a:t>
            </a: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55</a:t>
            </a:fld>
            <a:endParaRPr lang="en-US"/>
          </a:p>
        </p:txBody>
      </p:sp>
      <p:pic>
        <p:nvPicPr>
          <p:cNvPr id="19" name="Picture 3" descr="C:\Users\Bing-Lin Young\Documents\A-My Documents\Research\Cosmology\DarkMatter\MyTalk\Talk[Draft]\Fig[Draft]\RotationCurve.png"/>
          <p:cNvPicPr>
            <a:picLocks noChangeAspect="1" noChangeArrowheads="1"/>
          </p:cNvPicPr>
          <p:nvPr/>
        </p:nvPicPr>
        <p:blipFill>
          <a:blip r:embed="rId3" cstate="print"/>
          <a:srcRect/>
          <a:stretch>
            <a:fillRect/>
          </a:stretch>
        </p:blipFill>
        <p:spPr bwMode="auto">
          <a:xfrm>
            <a:off x="382839" y="2743200"/>
            <a:ext cx="3960561" cy="2802097"/>
          </a:xfrm>
          <a:prstGeom prst="rect">
            <a:avLst/>
          </a:prstGeom>
          <a:noFill/>
        </p:spPr>
      </p:pic>
      <p:pic>
        <p:nvPicPr>
          <p:cNvPr id="17412" name="Picture 4" descr="C:\Users\Bing-Lin Young\Documents\A-My Documents\My Pictures\Cosmology\DarkMatter\Mass-A.png"/>
          <p:cNvPicPr>
            <a:picLocks noChangeAspect="1" noChangeArrowheads="1"/>
          </p:cNvPicPr>
          <p:nvPr/>
        </p:nvPicPr>
        <p:blipFill>
          <a:blip r:embed="rId4" cstate="print"/>
          <a:srcRect/>
          <a:stretch>
            <a:fillRect/>
          </a:stretch>
        </p:blipFill>
        <p:spPr bwMode="auto">
          <a:xfrm>
            <a:off x="4419601" y="2514600"/>
            <a:ext cx="3809999" cy="473326"/>
          </a:xfrm>
          <a:prstGeom prst="rect">
            <a:avLst/>
          </a:prstGeom>
          <a:noFill/>
        </p:spPr>
      </p:pic>
      <p:pic>
        <p:nvPicPr>
          <p:cNvPr id="17413" name="Picture 5" descr="C:\Users\Bing-Lin Young\Documents\A-My Documents\My Pictures\Cosmology\DarkMatter\Velocity-A.png"/>
          <p:cNvPicPr>
            <a:picLocks noChangeAspect="1" noChangeArrowheads="1"/>
          </p:cNvPicPr>
          <p:nvPr/>
        </p:nvPicPr>
        <p:blipFill>
          <a:blip r:embed="rId5" cstate="print"/>
          <a:srcRect/>
          <a:stretch>
            <a:fillRect/>
          </a:stretch>
        </p:blipFill>
        <p:spPr bwMode="auto">
          <a:xfrm>
            <a:off x="4419600" y="3048000"/>
            <a:ext cx="3962400" cy="620179"/>
          </a:xfrm>
          <a:prstGeom prst="rect">
            <a:avLst/>
          </a:prstGeom>
          <a:noFill/>
        </p:spPr>
      </p:pic>
      <p:pic>
        <p:nvPicPr>
          <p:cNvPr id="17414" name="Picture 6" descr="C:\Users\Bing-Lin Young\Documents\A-My Documents\My Pictures\Cosmology\DarkMatter\Mass-B.png"/>
          <p:cNvPicPr>
            <a:picLocks noChangeAspect="1" noChangeArrowheads="1"/>
          </p:cNvPicPr>
          <p:nvPr/>
        </p:nvPicPr>
        <p:blipFill>
          <a:blip r:embed="rId6" cstate="print"/>
          <a:srcRect/>
          <a:stretch>
            <a:fillRect/>
          </a:stretch>
        </p:blipFill>
        <p:spPr bwMode="auto">
          <a:xfrm>
            <a:off x="4443413" y="4191000"/>
            <a:ext cx="4167187" cy="472415"/>
          </a:xfrm>
          <a:prstGeom prst="rect">
            <a:avLst/>
          </a:prstGeom>
          <a:noFill/>
        </p:spPr>
      </p:pic>
      <p:pic>
        <p:nvPicPr>
          <p:cNvPr id="17415" name="Picture 7" descr="C:\Users\Bing-Lin Young\Documents\A-My Documents\My Pictures\Cosmology\DarkMatter\Velocity-B.png"/>
          <p:cNvPicPr>
            <a:picLocks noChangeAspect="1" noChangeArrowheads="1"/>
          </p:cNvPicPr>
          <p:nvPr/>
        </p:nvPicPr>
        <p:blipFill>
          <a:blip r:embed="rId7" cstate="print"/>
          <a:srcRect/>
          <a:stretch>
            <a:fillRect/>
          </a:stretch>
        </p:blipFill>
        <p:spPr bwMode="auto">
          <a:xfrm>
            <a:off x="4495800" y="4641880"/>
            <a:ext cx="3886200" cy="692120"/>
          </a:xfrm>
          <a:prstGeom prst="rect">
            <a:avLst/>
          </a:prstGeom>
          <a:noFill/>
        </p:spPr>
      </p:pic>
      <p:sp>
        <p:nvSpPr>
          <p:cNvPr id="12" name="Rounded Rectangle 11"/>
          <p:cNvSpPr/>
          <p:nvPr/>
        </p:nvSpPr>
        <p:spPr>
          <a:xfrm>
            <a:off x="762000" y="2286000"/>
            <a:ext cx="3429000" cy="685800"/>
          </a:xfrm>
          <a:prstGeom prst="round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simple illustration: </a:t>
            </a:r>
            <a:r>
              <a:rPr lang="en-US" sz="2000" dirty="0" smtClean="0">
                <a:solidFill>
                  <a:schemeClr val="tx1"/>
                </a:solidFill>
              </a:rPr>
              <a:t>only mass within r=R is visible:</a:t>
            </a:r>
            <a:endParaRPr lang="en-US" sz="2400" dirty="0">
              <a:solidFill>
                <a:schemeClr val="tx1"/>
              </a:solidFill>
            </a:endParaRPr>
          </a:p>
        </p:txBody>
      </p:sp>
      <p:graphicFrame>
        <p:nvGraphicFramePr>
          <p:cNvPr id="13" name="Object 12"/>
          <p:cNvGraphicFramePr>
            <a:graphicFrameLocks noChangeAspect="1"/>
          </p:cNvGraphicFramePr>
          <p:nvPr/>
        </p:nvGraphicFramePr>
        <p:xfrm>
          <a:off x="4559299" y="2057400"/>
          <a:ext cx="2908301" cy="415920"/>
        </p:xfrm>
        <a:graphic>
          <a:graphicData uri="http://schemas.openxmlformats.org/presentationml/2006/ole">
            <p:oleObj spid="_x0000_s328705" name="Equation" r:id="rId8" imgW="1688760" imgH="241200" progId="Equation.3">
              <p:embed/>
            </p:oleObj>
          </a:graphicData>
        </a:graphic>
      </p:graphicFrame>
      <p:graphicFrame>
        <p:nvGraphicFramePr>
          <p:cNvPr id="14" name="Object 13"/>
          <p:cNvGraphicFramePr>
            <a:graphicFrameLocks noChangeAspect="1"/>
          </p:cNvGraphicFramePr>
          <p:nvPr/>
        </p:nvGraphicFramePr>
        <p:xfrm>
          <a:off x="4584700" y="3657600"/>
          <a:ext cx="2806700" cy="471715"/>
        </p:xfrm>
        <a:graphic>
          <a:graphicData uri="http://schemas.openxmlformats.org/presentationml/2006/ole">
            <p:oleObj spid="_x0000_s328706" name="Equation" r:id="rId9" imgW="1511280" imgH="253800" progId="Equation.3">
              <p:embed/>
            </p:oleObj>
          </a:graphicData>
        </a:graphic>
      </p:graphicFrame>
      <p:cxnSp>
        <p:nvCxnSpPr>
          <p:cNvPr id="16" name="Straight Connector 15"/>
          <p:cNvCxnSpPr/>
          <p:nvPr/>
        </p:nvCxnSpPr>
        <p:spPr>
          <a:xfrm>
            <a:off x="990600" y="50292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24200" y="4876800"/>
            <a:ext cx="295274" cy="369332"/>
          </a:xfrm>
          <a:prstGeom prst="rect">
            <a:avLst/>
          </a:prstGeom>
          <a:noFill/>
        </p:spPr>
        <p:txBody>
          <a:bodyPr wrap="none" rtlCol="0">
            <a:spAutoFit/>
          </a:bodyPr>
          <a:lstStyle/>
          <a:p>
            <a:r>
              <a:rPr lang="en-US" b="1" dirty="0" smtClean="0"/>
              <a:t>r</a:t>
            </a:r>
            <a:endParaRPr lang="en-US" b="1" dirty="0"/>
          </a:p>
        </p:txBody>
      </p:sp>
      <p:sp>
        <p:nvSpPr>
          <p:cNvPr id="18" name="TextBox 17"/>
          <p:cNvSpPr txBox="1"/>
          <p:nvPr/>
        </p:nvSpPr>
        <p:spPr>
          <a:xfrm>
            <a:off x="1752600" y="5334000"/>
            <a:ext cx="7162800" cy="1569660"/>
          </a:xfrm>
          <a:prstGeom prst="rect">
            <a:avLst/>
          </a:prstGeom>
          <a:noFill/>
        </p:spPr>
        <p:txBody>
          <a:bodyPr wrap="square" rtlCol="0">
            <a:spAutoFit/>
          </a:bodyPr>
          <a:lstStyle/>
          <a:p>
            <a:r>
              <a:rPr lang="en-US" sz="2400" dirty="0" smtClean="0"/>
              <a:t>If only      were taken into account,     would have  reached the escape velocity at            Then all stars beyond           should not be there.</a:t>
            </a:r>
          </a:p>
          <a:p>
            <a:endParaRPr lang="en-US" sz="2400" dirty="0"/>
          </a:p>
        </p:txBody>
      </p:sp>
      <p:graphicFrame>
        <p:nvGraphicFramePr>
          <p:cNvPr id="20" name="Object 19"/>
          <p:cNvGraphicFramePr>
            <a:graphicFrameLocks noChangeAspect="1"/>
          </p:cNvGraphicFramePr>
          <p:nvPr/>
        </p:nvGraphicFramePr>
        <p:xfrm>
          <a:off x="2895600" y="5334000"/>
          <a:ext cx="358588" cy="381000"/>
        </p:xfrm>
        <a:graphic>
          <a:graphicData uri="http://schemas.openxmlformats.org/presentationml/2006/ole">
            <p:oleObj spid="_x0000_s328707" name="Equation" r:id="rId10" imgW="203040" imgH="215640" progId="Equation.3">
              <p:embed/>
            </p:oleObj>
          </a:graphicData>
        </a:graphic>
      </p:graphicFrame>
      <p:graphicFrame>
        <p:nvGraphicFramePr>
          <p:cNvPr id="21" name="Object 20"/>
          <p:cNvGraphicFramePr>
            <a:graphicFrameLocks noChangeAspect="1"/>
          </p:cNvGraphicFramePr>
          <p:nvPr/>
        </p:nvGraphicFramePr>
        <p:xfrm>
          <a:off x="6858000" y="5334000"/>
          <a:ext cx="381000" cy="431800"/>
        </p:xfrm>
        <a:graphic>
          <a:graphicData uri="http://schemas.openxmlformats.org/presentationml/2006/ole">
            <p:oleObj spid="_x0000_s328708" name="Equation" r:id="rId11" imgW="190440" imgH="215640" progId="Equation.3">
              <p:embed/>
            </p:oleObj>
          </a:graphicData>
        </a:graphic>
      </p:graphicFrame>
      <p:graphicFrame>
        <p:nvGraphicFramePr>
          <p:cNvPr id="22" name="Object 21"/>
          <p:cNvGraphicFramePr>
            <a:graphicFrameLocks noChangeAspect="1"/>
          </p:cNvGraphicFramePr>
          <p:nvPr/>
        </p:nvGraphicFramePr>
        <p:xfrm>
          <a:off x="6248400" y="5764212"/>
          <a:ext cx="896938" cy="331788"/>
        </p:xfrm>
        <a:graphic>
          <a:graphicData uri="http://schemas.openxmlformats.org/presentationml/2006/ole">
            <p:oleObj spid="_x0000_s328709" name="Equation" r:id="rId12" imgW="482400" imgH="177480" progId="Equation.DSMT4">
              <p:embed/>
            </p:oleObj>
          </a:graphicData>
        </a:graphic>
      </p:graphicFrame>
      <p:cxnSp>
        <p:nvCxnSpPr>
          <p:cNvPr id="27" name="Straight Connector 26"/>
          <p:cNvCxnSpPr/>
          <p:nvPr/>
        </p:nvCxnSpPr>
        <p:spPr>
          <a:xfrm flipV="1">
            <a:off x="1371600" y="5029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1066800" y="53340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533400" y="3733800"/>
            <a:ext cx="1828800" cy="45719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Rotation velocity </a:t>
            </a:r>
            <a:endParaRPr lang="en-US" dirty="0"/>
          </a:p>
        </p:txBody>
      </p:sp>
      <p:sp>
        <p:nvSpPr>
          <p:cNvPr id="36" name="Rectangle 35"/>
          <p:cNvSpPr/>
          <p:nvPr/>
        </p:nvSpPr>
        <p:spPr>
          <a:xfrm>
            <a:off x="2057400" y="4876800"/>
            <a:ext cx="914400" cy="304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Radius</a:t>
            </a:r>
            <a:endParaRPr lang="en-US" dirty="0"/>
          </a:p>
        </p:txBody>
      </p:sp>
      <p:sp>
        <p:nvSpPr>
          <p:cNvPr id="28" name="TextBox 27"/>
          <p:cNvSpPr txBox="1"/>
          <p:nvPr/>
        </p:nvSpPr>
        <p:spPr>
          <a:xfrm>
            <a:off x="738837" y="5650468"/>
            <a:ext cx="556563" cy="369332"/>
          </a:xfrm>
          <a:prstGeom prst="rect">
            <a:avLst/>
          </a:prstGeom>
          <a:noFill/>
        </p:spPr>
        <p:txBody>
          <a:bodyPr wrap="none" rtlCol="0">
            <a:spAutoFit/>
          </a:bodyPr>
          <a:lstStyle/>
          <a:p>
            <a:r>
              <a:rPr lang="en-US" dirty="0" smtClean="0"/>
              <a:t>r=R</a:t>
            </a:r>
            <a:endParaRPr lang="en-US" dirty="0"/>
          </a:p>
        </p:txBody>
      </p:sp>
      <p:cxnSp>
        <p:nvCxnSpPr>
          <p:cNvPr id="30" name="Straight Arrow Connector 29"/>
          <p:cNvCxnSpPr/>
          <p:nvPr/>
        </p:nvCxnSpPr>
        <p:spPr>
          <a:xfrm flipV="1">
            <a:off x="990600" y="52578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28710" name="Object 6"/>
          <p:cNvGraphicFramePr>
            <a:graphicFrameLocks noChangeAspect="1"/>
          </p:cNvGraphicFramePr>
          <p:nvPr/>
        </p:nvGraphicFramePr>
        <p:xfrm>
          <a:off x="3733800" y="6096000"/>
          <a:ext cx="849313" cy="306387"/>
        </p:xfrm>
        <a:graphic>
          <a:graphicData uri="http://schemas.openxmlformats.org/presentationml/2006/ole">
            <p:oleObj spid="_x0000_s328710" name="Equation" r:id="rId13" imgW="457200" imgH="164880" progId="Equation.DSMT4">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648200"/>
            <a:ext cx="3733800" cy="1600200"/>
          </a:xfrm>
        </p:spPr>
        <p:txBody>
          <a:bodyPr>
            <a:noAutofit/>
          </a:bodyPr>
          <a:lstStyle/>
          <a:p>
            <a:r>
              <a:rPr lang="en-US" sz="2400" dirty="0" smtClean="0"/>
              <a:t>Mass in </a:t>
            </a:r>
            <a:r>
              <a:rPr lang="en-US" sz="2400" dirty="0" err="1" smtClean="0"/>
              <a:t>brigth</a:t>
            </a:r>
            <a:r>
              <a:rPr lang="en-US" sz="2400" dirty="0" smtClean="0"/>
              <a:t> sphere is visible.</a:t>
            </a:r>
          </a:p>
          <a:p>
            <a:r>
              <a:rPr lang="en-US" sz="2400" dirty="0" smtClean="0"/>
              <a:t>Mass in dark sphere is invisible</a:t>
            </a:r>
            <a:endParaRPr lang="en-US" sz="2400" dirty="0"/>
          </a:p>
        </p:txBody>
      </p:sp>
      <p:sp>
        <p:nvSpPr>
          <p:cNvPr id="5" name="Footer Placeholder 4"/>
          <p:cNvSpPr>
            <a:spLocks noGrp="1"/>
          </p:cNvSpPr>
          <p:nvPr>
            <p:ph type="ftr" sz="quarter" idx="11"/>
          </p:nvPr>
        </p:nvSpPr>
        <p:spPr/>
        <p:txBody>
          <a:bodyPr/>
          <a:lstStyle/>
          <a:p>
            <a:r>
              <a:rPr lang="en-US" smtClean="0"/>
              <a:t>Bing-Lin Young</a:t>
            </a:r>
            <a:endParaRPr lang="en-US"/>
          </a:p>
        </p:txBody>
      </p:sp>
      <p:pic>
        <p:nvPicPr>
          <p:cNvPr id="2669570" name="Picture 2" descr="C:\Users\Bing-Lin Young\Documents\A-My Documents\PeopOrganPlac\Organization\China\ITP\2012\DarkMatter\2Sphere[d].jpg"/>
          <p:cNvPicPr>
            <a:picLocks noChangeAspect="1" noChangeArrowheads="1"/>
          </p:cNvPicPr>
          <p:nvPr/>
        </p:nvPicPr>
        <p:blipFill>
          <a:blip r:embed="rId3" cstate="print"/>
          <a:srcRect/>
          <a:stretch>
            <a:fillRect/>
          </a:stretch>
        </p:blipFill>
        <p:spPr bwMode="auto">
          <a:xfrm>
            <a:off x="1" y="685800"/>
            <a:ext cx="5334000" cy="3782834"/>
          </a:xfrm>
          <a:prstGeom prst="rect">
            <a:avLst/>
          </a:prstGeom>
          <a:noFill/>
        </p:spPr>
      </p:pic>
      <p:graphicFrame>
        <p:nvGraphicFramePr>
          <p:cNvPr id="2669571" name="Object 3"/>
          <p:cNvGraphicFramePr>
            <a:graphicFrameLocks noChangeAspect="1"/>
          </p:cNvGraphicFramePr>
          <p:nvPr/>
        </p:nvGraphicFramePr>
        <p:xfrm>
          <a:off x="5213350" y="2784475"/>
          <a:ext cx="2973388" cy="415925"/>
        </p:xfrm>
        <a:graphic>
          <a:graphicData uri="http://schemas.openxmlformats.org/presentationml/2006/ole">
            <p:oleObj spid="_x0000_s4476930" name="Equation" r:id="rId4" imgW="1726920" imgH="241200" progId="Equation.DSMT4">
              <p:embed/>
            </p:oleObj>
          </a:graphicData>
        </a:graphic>
      </p:graphicFrame>
      <p:pic>
        <p:nvPicPr>
          <p:cNvPr id="9" name="Picture 4" descr="C:\Users\Bing-Lin Young\Documents\A-My Documents\My Pictures\Cosmology\DarkMatter\Mass-A.png"/>
          <p:cNvPicPr>
            <a:picLocks noChangeAspect="1" noChangeArrowheads="1"/>
          </p:cNvPicPr>
          <p:nvPr/>
        </p:nvPicPr>
        <p:blipFill>
          <a:blip r:embed="rId5" cstate="print"/>
          <a:srcRect/>
          <a:stretch>
            <a:fillRect/>
          </a:stretch>
        </p:blipFill>
        <p:spPr bwMode="auto">
          <a:xfrm>
            <a:off x="5181601" y="3203207"/>
            <a:ext cx="3657599" cy="454393"/>
          </a:xfrm>
          <a:prstGeom prst="rect">
            <a:avLst/>
          </a:prstGeom>
          <a:noFill/>
        </p:spPr>
      </p:pic>
      <p:pic>
        <p:nvPicPr>
          <p:cNvPr id="10" name="Picture 5" descr="C:\Users\Bing-Lin Young\Documents\A-My Documents\My Pictures\Cosmology\DarkMatter\Velocity-A.png"/>
          <p:cNvPicPr>
            <a:picLocks noChangeAspect="1" noChangeArrowheads="1"/>
          </p:cNvPicPr>
          <p:nvPr/>
        </p:nvPicPr>
        <p:blipFill>
          <a:blip r:embed="rId6" cstate="print"/>
          <a:srcRect/>
          <a:stretch>
            <a:fillRect/>
          </a:stretch>
        </p:blipFill>
        <p:spPr bwMode="auto">
          <a:xfrm>
            <a:off x="5181600" y="3647021"/>
            <a:ext cx="3962400" cy="620179"/>
          </a:xfrm>
          <a:prstGeom prst="rect">
            <a:avLst/>
          </a:prstGeom>
          <a:noFill/>
        </p:spPr>
      </p:pic>
      <p:graphicFrame>
        <p:nvGraphicFramePr>
          <p:cNvPr id="2669572" name="Object 4"/>
          <p:cNvGraphicFramePr>
            <a:graphicFrameLocks noChangeAspect="1"/>
          </p:cNvGraphicFramePr>
          <p:nvPr/>
        </p:nvGraphicFramePr>
        <p:xfrm>
          <a:off x="4854575" y="4318000"/>
          <a:ext cx="2852738" cy="495300"/>
        </p:xfrm>
        <a:graphic>
          <a:graphicData uri="http://schemas.openxmlformats.org/presentationml/2006/ole">
            <p:oleObj spid="_x0000_s4476931" name="Equation" r:id="rId7" imgW="1536480" imgH="266400" progId="Equation.DSMT4">
              <p:embed/>
            </p:oleObj>
          </a:graphicData>
        </a:graphic>
      </p:graphicFrame>
      <p:pic>
        <p:nvPicPr>
          <p:cNvPr id="12" name="Picture 6" descr="C:\Users\Bing-Lin Young\Documents\A-My Documents\My Pictures\Cosmology\DarkMatter\Mass-B.png"/>
          <p:cNvPicPr>
            <a:picLocks noChangeAspect="1" noChangeArrowheads="1"/>
          </p:cNvPicPr>
          <p:nvPr/>
        </p:nvPicPr>
        <p:blipFill>
          <a:blip r:embed="rId8" cstate="print"/>
          <a:srcRect/>
          <a:stretch>
            <a:fillRect/>
          </a:stretch>
        </p:blipFill>
        <p:spPr bwMode="auto">
          <a:xfrm>
            <a:off x="4824413" y="4861585"/>
            <a:ext cx="4167187" cy="472415"/>
          </a:xfrm>
          <a:prstGeom prst="rect">
            <a:avLst/>
          </a:prstGeom>
          <a:noFill/>
        </p:spPr>
      </p:pic>
      <p:pic>
        <p:nvPicPr>
          <p:cNvPr id="13" name="Picture 7" descr="C:\Users\Bing-Lin Young\Documents\A-My Documents\My Pictures\Cosmology\DarkMatter\Velocity-B.png"/>
          <p:cNvPicPr>
            <a:picLocks noChangeAspect="1" noChangeArrowheads="1"/>
          </p:cNvPicPr>
          <p:nvPr/>
        </p:nvPicPr>
        <p:blipFill>
          <a:blip r:embed="rId9" cstate="print"/>
          <a:srcRect/>
          <a:stretch>
            <a:fillRect/>
          </a:stretch>
        </p:blipFill>
        <p:spPr bwMode="auto">
          <a:xfrm>
            <a:off x="4876800" y="5327680"/>
            <a:ext cx="3886200" cy="692120"/>
          </a:xfrm>
          <a:prstGeom prst="rect">
            <a:avLst/>
          </a:prstGeom>
          <a:noFill/>
        </p:spPr>
      </p:pic>
      <p:sp>
        <p:nvSpPr>
          <p:cNvPr id="14" name="TextBox 13"/>
          <p:cNvSpPr txBox="1"/>
          <p:nvPr/>
        </p:nvSpPr>
        <p:spPr>
          <a:xfrm>
            <a:off x="5486400" y="2067580"/>
            <a:ext cx="3518912" cy="523220"/>
          </a:xfrm>
          <a:prstGeom prst="rect">
            <a:avLst/>
          </a:prstGeom>
          <a:noFill/>
        </p:spPr>
        <p:txBody>
          <a:bodyPr wrap="none" rtlCol="0">
            <a:spAutoFit/>
          </a:bodyPr>
          <a:lstStyle/>
          <a:p>
            <a:r>
              <a:rPr lang="en-US" sz="2800" dirty="0" smtClean="0"/>
              <a:t>A very simple model</a:t>
            </a:r>
            <a:endParaRPr lang="en-US" sz="2800" dirty="0"/>
          </a:p>
        </p:txBody>
      </p:sp>
      <p:sp>
        <p:nvSpPr>
          <p:cNvPr id="15" name="TextBox 14"/>
          <p:cNvSpPr txBox="1"/>
          <p:nvPr/>
        </p:nvSpPr>
        <p:spPr>
          <a:xfrm>
            <a:off x="1524000" y="2057400"/>
            <a:ext cx="862737" cy="369332"/>
          </a:xfrm>
          <a:prstGeom prst="rect">
            <a:avLst/>
          </a:prstGeom>
          <a:noFill/>
        </p:spPr>
        <p:txBody>
          <a:bodyPr wrap="none" rtlCol="0">
            <a:spAutoFit/>
          </a:bodyPr>
          <a:lstStyle/>
          <a:p>
            <a:r>
              <a:rPr lang="en-US" dirty="0" smtClean="0">
                <a:solidFill>
                  <a:srgbClr val="FF0000"/>
                </a:solidFill>
              </a:rPr>
              <a:t>visible</a:t>
            </a:r>
            <a:endParaRPr lang="en-US" dirty="0">
              <a:solidFill>
                <a:srgbClr val="FF0000"/>
              </a:solidFill>
            </a:endParaRPr>
          </a:p>
        </p:txBody>
      </p:sp>
      <p:sp>
        <p:nvSpPr>
          <p:cNvPr id="16" name="TextBox 15"/>
          <p:cNvSpPr txBox="1"/>
          <p:nvPr/>
        </p:nvSpPr>
        <p:spPr>
          <a:xfrm>
            <a:off x="1447800" y="3810000"/>
            <a:ext cx="1047082" cy="369332"/>
          </a:xfrm>
          <a:prstGeom prst="rect">
            <a:avLst/>
          </a:prstGeom>
          <a:noFill/>
        </p:spPr>
        <p:txBody>
          <a:bodyPr wrap="none" rtlCol="0">
            <a:spAutoFit/>
          </a:bodyPr>
          <a:lstStyle/>
          <a:p>
            <a:r>
              <a:rPr lang="en-US" dirty="0" smtClean="0">
                <a:solidFill>
                  <a:srgbClr val="1A1FF6"/>
                </a:solidFill>
              </a:rPr>
              <a:t>invisible</a:t>
            </a:r>
            <a:endParaRPr lang="en-US" dirty="0">
              <a:solidFill>
                <a:srgbClr val="1A1FF6"/>
              </a:solidFill>
            </a:endParaRPr>
          </a:p>
        </p:txBody>
      </p:sp>
      <p:sp>
        <p:nvSpPr>
          <p:cNvPr id="17" name="Date Placeholder 16"/>
          <p:cNvSpPr>
            <a:spLocks noGrp="1"/>
          </p:cNvSpPr>
          <p:nvPr>
            <p:ph type="dt" sz="half" idx="10"/>
          </p:nvPr>
        </p:nvSpPr>
        <p:spPr/>
        <p:txBody>
          <a:bodyPr/>
          <a:lstStyle/>
          <a:p>
            <a:r>
              <a:rPr lang="en-US" smtClean="0"/>
              <a:t>8/4-10/2015</a:t>
            </a:r>
            <a:endParaRPr lang="en-US"/>
          </a:p>
        </p:txBody>
      </p:sp>
      <p:sp>
        <p:nvSpPr>
          <p:cNvPr id="18" name="Slide Number Placeholder 17"/>
          <p:cNvSpPr>
            <a:spLocks noGrp="1"/>
          </p:cNvSpPr>
          <p:nvPr>
            <p:ph type="sldNum" sz="quarter" idx="12"/>
          </p:nvPr>
        </p:nvSpPr>
        <p:spPr/>
        <p:txBody>
          <a:bodyPr/>
          <a:lstStyle/>
          <a:p>
            <a:fld id="{B6F15528-21DE-4FAA-801E-634DDDAF4B2B}" type="slidenum">
              <a:rPr lang="en-US" smtClean="0"/>
              <a:pPr/>
              <a:t>56</a:t>
            </a:fld>
            <a:endParaRPr lang="en-US"/>
          </a:p>
        </p:txBody>
      </p:sp>
      <p:sp>
        <p:nvSpPr>
          <p:cNvPr id="19" name="TextBox 18"/>
          <p:cNvSpPr txBox="1"/>
          <p:nvPr/>
        </p:nvSpPr>
        <p:spPr>
          <a:xfrm>
            <a:off x="6317870" y="171271"/>
            <a:ext cx="2140330" cy="1200329"/>
          </a:xfrm>
          <a:prstGeom prst="rect">
            <a:avLst/>
          </a:prstGeom>
          <a:noFill/>
        </p:spPr>
        <p:txBody>
          <a:bodyPr wrap="none" rtlCol="0">
            <a:spAutoFit/>
          </a:bodyPr>
          <a:lstStyle/>
          <a:p>
            <a:r>
              <a:rPr lang="en-US" sz="3600" dirty="0" smtClean="0"/>
              <a:t>Rotation </a:t>
            </a:r>
          </a:p>
          <a:p>
            <a:r>
              <a:rPr lang="en-US" sz="3600" dirty="0" smtClean="0"/>
              <a:t>curves</a:t>
            </a:r>
            <a:endParaRPr lang="en-US"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latin typeface="Comic Sans MS" pitchFamily="66" charset="0"/>
              </a:rPr>
              <a:t>Observation: </a:t>
            </a:r>
            <a:r>
              <a:rPr lang="en-US" sz="2800" dirty="0" smtClean="0">
                <a:latin typeface="Comic Sans MS" pitchFamily="66" charset="0"/>
              </a:rPr>
              <a:t>velocity of stars as a function of the radial distance from the galactic center</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57</a:t>
            </a:fld>
            <a:endParaRPr lang="en-US"/>
          </a:p>
        </p:txBody>
      </p:sp>
      <p:pic>
        <p:nvPicPr>
          <p:cNvPr id="7" name="Picture 2" descr="C:\Users\Bing-Lin Young\Documents\A-My Documents\Research\Cosmology\DarkMatter\MyTalk\Talk[Draft]\Fig[Draft]\NGC6503.png"/>
          <p:cNvPicPr>
            <a:picLocks noChangeAspect="1" noChangeArrowheads="1"/>
          </p:cNvPicPr>
          <p:nvPr/>
        </p:nvPicPr>
        <p:blipFill>
          <a:blip r:embed="rId2" cstate="print"/>
          <a:srcRect/>
          <a:stretch>
            <a:fillRect/>
          </a:stretch>
        </p:blipFill>
        <p:spPr bwMode="auto">
          <a:xfrm>
            <a:off x="304800" y="1293810"/>
            <a:ext cx="5638800" cy="4268790"/>
          </a:xfrm>
          <a:prstGeom prst="rect">
            <a:avLst/>
          </a:prstGeom>
          <a:noFill/>
        </p:spPr>
      </p:pic>
      <p:pic>
        <p:nvPicPr>
          <p:cNvPr id="8" name="Picture 2" descr="C:\Users\Bing-Lin Young\Documents\A-My Documents\My Pictures\Cosmology\DarkMatter\Velocity-Total.png"/>
          <p:cNvPicPr>
            <a:picLocks noChangeAspect="1" noChangeArrowheads="1"/>
          </p:cNvPicPr>
          <p:nvPr/>
        </p:nvPicPr>
        <p:blipFill>
          <a:blip r:embed="rId3" cstate="print"/>
          <a:srcRect/>
          <a:stretch>
            <a:fillRect/>
          </a:stretch>
        </p:blipFill>
        <p:spPr bwMode="auto">
          <a:xfrm>
            <a:off x="1295400" y="5486400"/>
            <a:ext cx="3886200" cy="731067"/>
          </a:xfrm>
          <a:prstGeom prst="rect">
            <a:avLst/>
          </a:prstGeom>
          <a:noFill/>
        </p:spPr>
      </p:pic>
      <p:sp>
        <p:nvSpPr>
          <p:cNvPr id="9" name="Rounded Rectangle 8"/>
          <p:cNvSpPr/>
          <p:nvPr/>
        </p:nvSpPr>
        <p:spPr>
          <a:xfrm>
            <a:off x="6172200" y="1371600"/>
            <a:ext cx="2133600" cy="3124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NGC is a  spiral dwarf galaxy of low visible mass, 17  million light-years from Earth</a:t>
            </a:r>
            <a:endParaRPr lang="en-US" sz="2400" dirty="0">
              <a:solidFill>
                <a:schemeClr val="tx1"/>
              </a:solidFill>
            </a:endParaRPr>
          </a:p>
        </p:txBody>
      </p:sp>
      <p:sp>
        <p:nvSpPr>
          <p:cNvPr id="4935684" name="AutoShape 4" descr="http://www.free-picture.net/albums/galaxy/nasa-spiral-galaxy-ngc.jpg"/>
          <p:cNvSpPr>
            <a:spLocks noChangeAspect="1" noChangeArrowheads="1"/>
          </p:cNvSpPr>
          <p:nvPr/>
        </p:nvSpPr>
        <p:spPr bwMode="auto">
          <a:xfrm>
            <a:off x="63500" y="-136525"/>
            <a:ext cx="7639050" cy="4772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35685" name="Picture 5"/>
          <p:cNvPicPr>
            <a:picLocks noChangeAspect="1" noChangeArrowheads="1"/>
          </p:cNvPicPr>
          <p:nvPr/>
        </p:nvPicPr>
        <p:blipFill>
          <a:blip r:embed="rId4" cstate="print"/>
          <a:srcRect/>
          <a:stretch>
            <a:fillRect/>
          </a:stretch>
        </p:blipFill>
        <p:spPr bwMode="auto">
          <a:xfrm>
            <a:off x="5943600" y="4800600"/>
            <a:ext cx="2590800" cy="161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188913"/>
            <a:ext cx="8229600" cy="628650"/>
          </a:xfrm>
          <a:solidFill>
            <a:srgbClr val="CCFFCC"/>
          </a:solidFill>
          <a:ln w="25400" cap="flat">
            <a:solidFill>
              <a:schemeClr val="tx1"/>
            </a:solidFill>
            <a:prstDash val="dashDot"/>
          </a:ln>
        </p:spPr>
        <p:txBody>
          <a:bodyPr>
            <a:normAutofit fontScale="90000"/>
          </a:bodyPr>
          <a:lstStyle/>
          <a:p>
            <a:r>
              <a:rPr lang="en-US" altLang="ja-JP" sz="4000"/>
              <a:t>Dark Matter in the Milky Way</a:t>
            </a:r>
          </a:p>
        </p:txBody>
      </p:sp>
      <p:sp>
        <p:nvSpPr>
          <p:cNvPr id="16" name="Date Placeholder 15"/>
          <p:cNvSpPr>
            <a:spLocks noGrp="1"/>
          </p:cNvSpPr>
          <p:nvPr>
            <p:ph type="dt" sz="half" idx="10"/>
          </p:nvPr>
        </p:nvSpPr>
        <p:spPr/>
        <p:txBody>
          <a:bodyPr/>
          <a:lstStyle/>
          <a:p>
            <a:r>
              <a:rPr lang="en-US" smtClean="0"/>
              <a:t>8/4-10/2015</a:t>
            </a:r>
            <a:endParaRPr lang="en-US"/>
          </a:p>
        </p:txBody>
      </p:sp>
      <p:sp>
        <p:nvSpPr>
          <p:cNvPr id="18" name="Footer Placeholder 17"/>
          <p:cNvSpPr>
            <a:spLocks noGrp="1"/>
          </p:cNvSpPr>
          <p:nvPr>
            <p:ph type="ftr" sz="quarter" idx="11"/>
          </p:nvPr>
        </p:nvSpPr>
        <p:spPr/>
        <p:txBody>
          <a:bodyPr/>
          <a:lstStyle/>
          <a:p>
            <a:r>
              <a:rPr lang="en-US" smtClean="0"/>
              <a:t>Bing-Lin Young</a:t>
            </a:r>
            <a:endParaRPr lang="en-US"/>
          </a:p>
        </p:txBody>
      </p:sp>
      <p:sp>
        <p:nvSpPr>
          <p:cNvPr id="17" name="Slide Number Placeholder 16"/>
          <p:cNvSpPr>
            <a:spLocks noGrp="1"/>
          </p:cNvSpPr>
          <p:nvPr>
            <p:ph type="sldNum" sz="quarter" idx="12"/>
          </p:nvPr>
        </p:nvSpPr>
        <p:spPr/>
        <p:txBody>
          <a:bodyPr/>
          <a:lstStyle/>
          <a:p>
            <a:fld id="{B6F15528-21DE-4FAA-801E-634DDDAF4B2B}" type="slidenum">
              <a:rPr lang="en-US" smtClean="0"/>
              <a:pPr/>
              <a:t>58</a:t>
            </a:fld>
            <a:endParaRPr lang="en-US"/>
          </a:p>
        </p:txBody>
      </p:sp>
      <p:sp>
        <p:nvSpPr>
          <p:cNvPr id="50179" name="Rectangle 3"/>
          <p:cNvSpPr>
            <a:spLocks noGrp="1" noChangeArrowheads="1"/>
          </p:cNvSpPr>
          <p:nvPr>
            <p:ph sz="quarter" idx="1"/>
          </p:nvPr>
        </p:nvSpPr>
        <p:spPr>
          <a:xfrm>
            <a:off x="179388" y="5445125"/>
            <a:ext cx="8964612" cy="1152525"/>
          </a:xfrm>
        </p:spPr>
        <p:txBody>
          <a:bodyPr/>
          <a:lstStyle/>
          <a:p>
            <a:r>
              <a:rPr lang="en-US" altLang="ja-JP" dirty="0" smtClean="0"/>
              <a:t>The </a:t>
            </a:r>
            <a:r>
              <a:rPr lang="en-US" altLang="ja-JP" dirty="0"/>
              <a:t>Milky Way (our galaxy) has a large amount of Dark Matter.</a:t>
            </a:r>
          </a:p>
        </p:txBody>
      </p:sp>
      <p:sp>
        <p:nvSpPr>
          <p:cNvPr id="50181" name="Text Box 5"/>
          <p:cNvSpPr txBox="1">
            <a:spLocks noChangeArrowheads="1"/>
          </p:cNvSpPr>
          <p:nvPr/>
        </p:nvSpPr>
        <p:spPr bwMode="auto">
          <a:xfrm>
            <a:off x="1547813" y="981075"/>
            <a:ext cx="5784850" cy="366713"/>
          </a:xfrm>
          <a:prstGeom prst="rect">
            <a:avLst/>
          </a:prstGeom>
          <a:noFill/>
          <a:ln w="9525">
            <a:noFill/>
            <a:miter lim="800000"/>
            <a:headEnd/>
            <a:tailEnd/>
          </a:ln>
          <a:effectLst/>
        </p:spPr>
        <p:txBody>
          <a:bodyPr wrap="none">
            <a:spAutoFit/>
          </a:bodyPr>
          <a:lstStyle/>
          <a:p>
            <a:r>
              <a:rPr lang="en-US" altLang="ja-JP" sz="1800"/>
              <a:t>R.P.Olling and M.R.Merrifield MNRAS 311, 369- (2000)</a:t>
            </a:r>
          </a:p>
        </p:txBody>
      </p:sp>
      <p:pic>
        <p:nvPicPr>
          <p:cNvPr id="50182" name="Picture 6"/>
          <p:cNvPicPr>
            <a:picLocks noChangeAspect="1" noChangeArrowheads="1"/>
          </p:cNvPicPr>
          <p:nvPr/>
        </p:nvPicPr>
        <p:blipFill>
          <a:blip r:embed="rId3" cstate="print"/>
          <a:srcRect/>
          <a:stretch>
            <a:fillRect/>
          </a:stretch>
        </p:blipFill>
        <p:spPr bwMode="auto">
          <a:xfrm>
            <a:off x="1403350" y="1484313"/>
            <a:ext cx="6057900" cy="3792537"/>
          </a:xfrm>
          <a:prstGeom prst="rect">
            <a:avLst/>
          </a:prstGeom>
          <a:noFill/>
          <a:ln w="9525">
            <a:noFill/>
            <a:miter lim="800000"/>
            <a:headEnd/>
            <a:tailEnd/>
          </a:ln>
          <a:effectLst/>
        </p:spPr>
      </p:pic>
      <p:sp>
        <p:nvSpPr>
          <p:cNvPr id="50183" name="Text Box 7"/>
          <p:cNvSpPr txBox="1">
            <a:spLocks noChangeArrowheads="1"/>
          </p:cNvSpPr>
          <p:nvPr/>
        </p:nvSpPr>
        <p:spPr bwMode="auto">
          <a:xfrm>
            <a:off x="3779838" y="3284538"/>
            <a:ext cx="895350" cy="366712"/>
          </a:xfrm>
          <a:prstGeom prst="rect">
            <a:avLst/>
          </a:prstGeom>
          <a:solidFill>
            <a:srgbClr val="00FFFF"/>
          </a:solidFill>
          <a:ln w="9525">
            <a:noFill/>
            <a:miter lim="800000"/>
            <a:headEnd/>
            <a:tailEnd/>
          </a:ln>
          <a:effectLst/>
        </p:spPr>
        <p:txBody>
          <a:bodyPr wrap="none">
            <a:spAutoFit/>
          </a:bodyPr>
          <a:lstStyle/>
          <a:p>
            <a:r>
              <a:rPr lang="en-US" altLang="ja-JP" sz="1800">
                <a:solidFill>
                  <a:srgbClr val="3333CC"/>
                </a:solidFill>
              </a:rPr>
              <a:t>Buldge</a:t>
            </a:r>
          </a:p>
        </p:txBody>
      </p:sp>
      <p:sp>
        <p:nvSpPr>
          <p:cNvPr id="50184" name="Text Box 8"/>
          <p:cNvSpPr txBox="1">
            <a:spLocks noChangeArrowheads="1"/>
          </p:cNvSpPr>
          <p:nvPr/>
        </p:nvSpPr>
        <p:spPr bwMode="auto">
          <a:xfrm>
            <a:off x="5076825" y="2924175"/>
            <a:ext cx="1301750" cy="366713"/>
          </a:xfrm>
          <a:prstGeom prst="rect">
            <a:avLst/>
          </a:prstGeom>
          <a:solidFill>
            <a:srgbClr val="FFFF00"/>
          </a:solidFill>
          <a:ln w="9525">
            <a:noFill/>
            <a:miter lim="800000"/>
            <a:headEnd/>
            <a:tailEnd/>
          </a:ln>
          <a:effectLst/>
        </p:spPr>
        <p:txBody>
          <a:bodyPr wrap="none">
            <a:spAutoFit/>
          </a:bodyPr>
          <a:lstStyle/>
          <a:p>
            <a:r>
              <a:rPr lang="en-US" altLang="ja-JP" sz="1800">
                <a:solidFill>
                  <a:srgbClr val="3333CC"/>
                </a:solidFill>
              </a:rPr>
              <a:t>Steller disk</a:t>
            </a:r>
          </a:p>
        </p:txBody>
      </p:sp>
      <p:sp>
        <p:nvSpPr>
          <p:cNvPr id="50185" name="Text Box 9"/>
          <p:cNvSpPr txBox="1">
            <a:spLocks noChangeArrowheads="1"/>
          </p:cNvSpPr>
          <p:nvPr/>
        </p:nvSpPr>
        <p:spPr bwMode="auto">
          <a:xfrm>
            <a:off x="5795963" y="2420938"/>
            <a:ext cx="1200150" cy="366712"/>
          </a:xfrm>
          <a:prstGeom prst="rect">
            <a:avLst/>
          </a:prstGeom>
          <a:solidFill>
            <a:srgbClr val="FF3300"/>
          </a:solidFill>
          <a:ln w="9525">
            <a:noFill/>
            <a:miter lim="800000"/>
            <a:headEnd/>
            <a:tailEnd/>
          </a:ln>
          <a:effectLst/>
        </p:spPr>
        <p:txBody>
          <a:bodyPr wrap="none">
            <a:spAutoFit/>
          </a:bodyPr>
          <a:lstStyle/>
          <a:p>
            <a:r>
              <a:rPr lang="en-US" altLang="ja-JP" sz="1800">
                <a:solidFill>
                  <a:srgbClr val="3333CC"/>
                </a:solidFill>
              </a:rPr>
              <a:t>Dark Halo</a:t>
            </a:r>
          </a:p>
        </p:txBody>
      </p:sp>
      <p:sp>
        <p:nvSpPr>
          <p:cNvPr id="50186" name="Line 10"/>
          <p:cNvSpPr>
            <a:spLocks noChangeShapeType="1"/>
          </p:cNvSpPr>
          <p:nvPr/>
        </p:nvSpPr>
        <p:spPr bwMode="auto">
          <a:xfrm>
            <a:off x="4095750" y="1557338"/>
            <a:ext cx="0" cy="576262"/>
          </a:xfrm>
          <a:prstGeom prst="line">
            <a:avLst/>
          </a:prstGeom>
          <a:noFill/>
          <a:ln w="63500">
            <a:solidFill>
              <a:srgbClr val="FF3300"/>
            </a:solidFill>
            <a:round/>
            <a:headEnd/>
            <a:tailEnd type="triangle" w="med" len="med"/>
          </a:ln>
          <a:effectLst/>
        </p:spPr>
        <p:txBody>
          <a:bodyPr/>
          <a:lstStyle/>
          <a:p>
            <a:endParaRPr lang="en-US"/>
          </a:p>
        </p:txBody>
      </p:sp>
      <p:sp>
        <p:nvSpPr>
          <p:cNvPr id="10" name="Rounded Rectangle 9"/>
          <p:cNvSpPr/>
          <p:nvPr/>
        </p:nvSpPr>
        <p:spPr>
          <a:xfrm>
            <a:off x="5486400" y="6019800"/>
            <a:ext cx="34290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KEKPH07-Moriyama: (direct) DM Searches &amp; XMASS Exp.</a:t>
            </a:r>
            <a:endParaRPr lang="en-US" dirty="0"/>
          </a:p>
        </p:txBody>
      </p:sp>
      <p:pic>
        <p:nvPicPr>
          <p:cNvPr id="500737" name="Picture 1"/>
          <p:cNvPicPr>
            <a:picLocks noChangeAspect="1" noChangeArrowheads="1"/>
          </p:cNvPicPr>
          <p:nvPr/>
        </p:nvPicPr>
        <p:blipFill>
          <a:blip r:embed="rId4" cstate="print"/>
          <a:srcRect/>
          <a:stretch>
            <a:fillRect/>
          </a:stretch>
        </p:blipFill>
        <p:spPr bwMode="auto">
          <a:xfrm>
            <a:off x="7031037" y="1600200"/>
            <a:ext cx="2036763" cy="1018890"/>
          </a:xfrm>
          <a:prstGeom prst="rect">
            <a:avLst/>
          </a:prstGeom>
          <a:noFill/>
          <a:ln w="9525">
            <a:noFill/>
            <a:miter lim="800000"/>
            <a:headEnd/>
            <a:tailEnd/>
          </a:ln>
        </p:spPr>
      </p:pic>
      <p:pic>
        <p:nvPicPr>
          <p:cNvPr id="500738" name="Picture 2"/>
          <p:cNvPicPr>
            <a:picLocks noChangeAspect="1" noChangeArrowheads="1"/>
          </p:cNvPicPr>
          <p:nvPr/>
        </p:nvPicPr>
        <p:blipFill>
          <a:blip r:embed="rId5" cstate="print"/>
          <a:srcRect/>
          <a:stretch>
            <a:fillRect/>
          </a:stretch>
        </p:blipFill>
        <p:spPr bwMode="auto">
          <a:xfrm>
            <a:off x="0" y="4435563"/>
            <a:ext cx="2209800" cy="974637"/>
          </a:xfrm>
          <a:prstGeom prst="rect">
            <a:avLst/>
          </a:prstGeom>
          <a:noFill/>
          <a:ln w="9525">
            <a:noFill/>
            <a:miter lim="800000"/>
            <a:headEnd/>
            <a:tailEnd/>
          </a:ln>
        </p:spPr>
      </p:pic>
      <p:sp>
        <p:nvSpPr>
          <p:cNvPr id="13" name="Pentagon 12"/>
          <p:cNvSpPr/>
          <p:nvPr/>
        </p:nvSpPr>
        <p:spPr>
          <a:xfrm>
            <a:off x="457200" y="2133600"/>
            <a:ext cx="838200" cy="304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sun</a:t>
            </a:r>
            <a:endParaRPr lang="en-US" b="1" dirty="0"/>
          </a:p>
        </p:txBody>
      </p:sp>
      <p:cxnSp>
        <p:nvCxnSpPr>
          <p:cNvPr id="15" name="Straight Arrow Connector 14"/>
          <p:cNvCxnSpPr/>
          <p:nvPr/>
        </p:nvCxnSpPr>
        <p:spPr>
          <a:xfrm>
            <a:off x="1295400" y="2286000"/>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III.B Gravitational </a:t>
            </a:r>
            <a:r>
              <a:rPr lang="en-US" dirty="0" err="1" smtClean="0"/>
              <a:t>lenzing</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59</a:t>
            </a:fld>
            <a:endParaRPr lang="en-US"/>
          </a:p>
        </p:txBody>
      </p:sp>
      <p:sp>
        <p:nvSpPr>
          <p:cNvPr id="3" name="Content Placeholder 2"/>
          <p:cNvSpPr>
            <a:spLocks noGrp="1"/>
          </p:cNvSpPr>
          <p:nvPr>
            <p:ph sz="quarter" idx="1"/>
          </p:nvPr>
        </p:nvSpPr>
        <p:spPr>
          <a:xfrm>
            <a:off x="152400" y="914400"/>
            <a:ext cx="8763000" cy="5334000"/>
          </a:xfrm>
        </p:spPr>
        <p:txBody>
          <a:bodyPr>
            <a:normAutofit/>
          </a:bodyPr>
          <a:lstStyle/>
          <a:p>
            <a:r>
              <a:rPr lang="en-US" sz="2400" dirty="0" smtClean="0">
                <a:latin typeface="Comic Sans MS" pitchFamily="66" charset="0"/>
              </a:rPr>
              <a:t>Gravitational </a:t>
            </a:r>
            <a:r>
              <a:rPr lang="en-US" sz="2400" dirty="0" err="1" smtClean="0">
                <a:latin typeface="Comic Sans MS" pitchFamily="66" charset="0"/>
              </a:rPr>
              <a:t>lensing</a:t>
            </a:r>
            <a:r>
              <a:rPr lang="en-US" sz="2400" dirty="0" smtClean="0">
                <a:latin typeface="Comic Sans MS" pitchFamily="66" charset="0"/>
              </a:rPr>
              <a:t> refers to the phenomenon of light bending around a massive object, such as a cluster of galaxies, due to general relativity,  providing a strong evidence for DM.</a:t>
            </a:r>
          </a:p>
          <a:p>
            <a:pPr lvl="1"/>
            <a:r>
              <a:rPr lang="en-US" sz="2400" dirty="0" smtClean="0">
                <a:latin typeface="Comic Sans MS" pitchFamily="66" charset="0"/>
              </a:rPr>
              <a:t>Measuring mass without resorting to dynamics</a:t>
            </a:r>
          </a:p>
          <a:p>
            <a:pPr lvl="1"/>
            <a:r>
              <a:rPr lang="en-US" sz="2400" dirty="0" smtClean="0">
                <a:latin typeface="Comic Sans MS" pitchFamily="66" charset="0"/>
              </a:rPr>
              <a:t>Providing a unique probe of distribution of matter</a:t>
            </a:r>
          </a:p>
          <a:p>
            <a:pPr lvl="1"/>
            <a:r>
              <a:rPr lang="en-US" sz="2400" dirty="0" smtClean="0">
                <a:latin typeface="Comic Sans MS" pitchFamily="66" charset="0"/>
              </a:rPr>
              <a:t>A unique calibrator between luminous and DM</a:t>
            </a:r>
          </a:p>
          <a:p>
            <a:pPr lvl="1">
              <a:buNone/>
            </a:pPr>
            <a:endParaRPr lang="en-US" sz="2000" dirty="0" smtClean="0">
              <a:latin typeface="Comic Sans MS" pitchFamily="66" charset="0"/>
            </a:endParaRPr>
          </a:p>
          <a:p>
            <a:endParaRPr lang="en-US" sz="2400" dirty="0">
              <a:latin typeface="Comic Sans MS" pitchFamily="66" charset="0"/>
            </a:endParaRPr>
          </a:p>
        </p:txBody>
      </p:sp>
      <p:pic>
        <p:nvPicPr>
          <p:cNvPr id="20482" name="Picture 2" descr="C:\Users\Bing-Lin Young\Documents\A-My Documents\Research\Cosmology\DarkMatter\MyTalk\Talk[Draft]\Fig[Draft]\LensingGalaxy.png"/>
          <p:cNvPicPr>
            <a:picLocks noChangeAspect="1" noChangeArrowheads="1"/>
          </p:cNvPicPr>
          <p:nvPr/>
        </p:nvPicPr>
        <p:blipFill>
          <a:blip r:embed="rId3" cstate="print"/>
          <a:srcRect/>
          <a:stretch>
            <a:fillRect/>
          </a:stretch>
        </p:blipFill>
        <p:spPr bwMode="auto">
          <a:xfrm>
            <a:off x="967393" y="3810000"/>
            <a:ext cx="3299807" cy="2476428"/>
          </a:xfrm>
          <a:prstGeom prst="rect">
            <a:avLst/>
          </a:prstGeom>
          <a:noFill/>
        </p:spPr>
      </p:pic>
      <p:pic>
        <p:nvPicPr>
          <p:cNvPr id="3354625" name="Picture 1" descr="C:\Users\Bing-Lin Young\Documents\A-My Documents\PeopOrganPlac\Organization\China\WHEPS2015\Lectures\Figures\Lensing.png"/>
          <p:cNvPicPr>
            <a:picLocks noChangeAspect="1" noChangeArrowheads="1"/>
          </p:cNvPicPr>
          <p:nvPr/>
        </p:nvPicPr>
        <p:blipFill>
          <a:blip r:embed="rId4" cstate="print"/>
          <a:srcRect/>
          <a:stretch>
            <a:fillRect/>
          </a:stretch>
        </p:blipFill>
        <p:spPr bwMode="auto">
          <a:xfrm>
            <a:off x="4813485" y="3752630"/>
            <a:ext cx="3416115" cy="257197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err="1" smtClean="0">
                <a:latin typeface="Comic Sans MS" pitchFamily="66" charset="0"/>
              </a:rPr>
              <a:t>Contents:</a:t>
            </a:r>
            <a:r>
              <a:rPr lang="en-US" sz="3600" dirty="0" err="1" smtClean="0">
                <a:latin typeface="Comic Sans MS" pitchFamily="66" charset="0"/>
              </a:rPr>
              <a:t>A</a:t>
            </a:r>
            <a:r>
              <a:rPr lang="en-US" sz="3600" dirty="0" smtClean="0">
                <a:latin typeface="Comic Sans MS" pitchFamily="66" charset="0"/>
              </a:rPr>
              <a:t> survey of Dark Matter</a:t>
            </a:r>
            <a:endParaRPr lang="en-US" sz="3600" dirty="0">
              <a:latin typeface="Comic Sans MS" pitchFamily="66" charset="0"/>
            </a:endParaRPr>
          </a:p>
        </p:txBody>
      </p:sp>
      <p:sp>
        <p:nvSpPr>
          <p:cNvPr id="3" name="Content Placeholder 2"/>
          <p:cNvSpPr>
            <a:spLocks noGrp="1"/>
          </p:cNvSpPr>
          <p:nvPr>
            <p:ph idx="1"/>
          </p:nvPr>
        </p:nvSpPr>
        <p:spPr>
          <a:xfrm>
            <a:off x="533400" y="1066800"/>
            <a:ext cx="8686800" cy="5257800"/>
          </a:xfrm>
        </p:spPr>
        <p:txBody>
          <a:bodyPr>
            <a:normAutofit fontScale="85000" lnSpcReduction="20000"/>
          </a:bodyPr>
          <a:lstStyle/>
          <a:p>
            <a:pPr marL="514350" indent="-514350">
              <a:buFont typeface="+mj-lt"/>
              <a:buAutoNum type="arabicPeriod"/>
            </a:pPr>
            <a:r>
              <a:rPr lang="en-US" dirty="0" smtClean="0">
                <a:latin typeface="Comic Sans MS" pitchFamily="66" charset="0"/>
              </a:rPr>
              <a:t>Preamble</a:t>
            </a:r>
          </a:p>
          <a:p>
            <a:pPr marL="514350" indent="-514350">
              <a:buFont typeface="+mj-lt"/>
              <a:buAutoNum type="arabicPeriod"/>
            </a:pPr>
            <a:r>
              <a:rPr lang="en-US" dirty="0" smtClean="0">
                <a:latin typeface="Comic Sans MS" pitchFamily="66" charset="0"/>
              </a:rPr>
              <a:t>Introduction</a:t>
            </a:r>
          </a:p>
          <a:p>
            <a:pPr marL="514350" indent="-514350">
              <a:buFont typeface="+mj-lt"/>
              <a:buAutoNum type="arabicPeriod"/>
            </a:pPr>
            <a:r>
              <a:rPr lang="en-US" dirty="0" smtClean="0">
                <a:latin typeface="Comic Sans MS" pitchFamily="66" charset="0"/>
              </a:rPr>
              <a:t>Evidence of dark matter, the beginning</a:t>
            </a:r>
          </a:p>
          <a:p>
            <a:pPr marL="514350" indent="-514350">
              <a:buFont typeface="+mj-lt"/>
              <a:buAutoNum type="arabicPeriod"/>
            </a:pPr>
            <a:r>
              <a:rPr lang="en-US" dirty="0" smtClean="0">
                <a:latin typeface="Comic Sans MS" pitchFamily="66" charset="0"/>
              </a:rPr>
              <a:t>Dark matter candidates </a:t>
            </a:r>
          </a:p>
          <a:p>
            <a:pPr marL="514350" indent="-514350">
              <a:buFont typeface="+mj-lt"/>
              <a:buAutoNum type="arabicPeriod"/>
            </a:pPr>
            <a:r>
              <a:rPr lang="en-US" dirty="0" smtClean="0">
                <a:latin typeface="Comic Sans MS" pitchFamily="66" charset="0"/>
              </a:rPr>
              <a:t>SUSY and WIMP miracles</a:t>
            </a:r>
          </a:p>
          <a:p>
            <a:pPr marL="514350" indent="-514350">
              <a:buFont typeface="+mj-lt"/>
              <a:buAutoNum type="arabicPeriod"/>
            </a:pPr>
            <a:r>
              <a:rPr lang="en-US" dirty="0" smtClean="0">
                <a:latin typeface="Comic Sans MS" pitchFamily="66" charset="0"/>
              </a:rPr>
              <a:t>Searches for DM in general: ground-based labs, in space, in ice, and under water</a:t>
            </a:r>
          </a:p>
          <a:p>
            <a:pPr marL="514350" indent="-514350">
              <a:buFont typeface="+mj-lt"/>
              <a:buAutoNum type="arabicPeriod"/>
            </a:pPr>
            <a:r>
              <a:rPr lang="en-US" dirty="0" smtClean="0">
                <a:latin typeface="Comic Sans MS" pitchFamily="66" charset="0"/>
              </a:rPr>
              <a:t>Searches for DM-light particles </a:t>
            </a:r>
          </a:p>
          <a:p>
            <a:pPr marL="514350" indent="-514350">
              <a:buFont typeface="+mj-lt"/>
              <a:buAutoNum type="arabicPeriod"/>
            </a:pPr>
            <a:r>
              <a:rPr lang="en-US" dirty="0" smtClean="0">
                <a:latin typeface="Comic Sans MS" pitchFamily="66" charset="0"/>
              </a:rPr>
              <a:t>Searches for DM- heavy particles</a:t>
            </a:r>
          </a:p>
          <a:p>
            <a:pPr marL="514350" indent="-514350">
              <a:buFont typeface="+mj-lt"/>
              <a:buAutoNum type="arabicPeriod"/>
            </a:pPr>
            <a:r>
              <a:rPr lang="en-US" dirty="0" smtClean="0">
                <a:latin typeface="Comic Sans MS" pitchFamily="66" charset="0"/>
              </a:rPr>
              <a:t>Current status of dark matter searches: direct and indirect detections</a:t>
            </a:r>
          </a:p>
          <a:p>
            <a:pPr marL="514350" indent="-514350">
              <a:buFont typeface="+mj-lt"/>
              <a:buAutoNum type="arabicPeriod"/>
            </a:pPr>
            <a:r>
              <a:rPr lang="en-US" dirty="0" smtClean="0">
                <a:latin typeface="Comic Sans MS" pitchFamily="66" charset="0"/>
              </a:rPr>
              <a:t>Summary and a glance into the future</a:t>
            </a:r>
          </a:p>
          <a:p>
            <a:pPr marL="514350" indent="-514350">
              <a:buFont typeface="+mj-lt"/>
              <a:buAutoNum type="arabicPeriod"/>
            </a:pPr>
            <a:r>
              <a:rPr lang="en-US" dirty="0" smtClean="0">
                <a:latin typeface="Comic Sans MS" pitchFamily="66" charset="0"/>
              </a:rPr>
              <a:t>A simple conclusion</a:t>
            </a:r>
          </a:p>
          <a:p>
            <a:pPr marL="514350" indent="-514350">
              <a:buFont typeface="+mj-lt"/>
              <a:buAutoNum type="arabicPeriod"/>
            </a:pPr>
            <a:endParaRPr lang="en-US" dirty="0" smtClean="0">
              <a:latin typeface="Comic Sans MS" pitchFamily="66" charset="0"/>
            </a:endParaRPr>
          </a:p>
          <a:p>
            <a:pPr marL="514350" indent="-514350">
              <a:buFont typeface="+mj-lt"/>
              <a:buAutoNum type="arabicPeriod"/>
            </a:pPr>
            <a:endParaRPr lang="en-US" dirty="0"/>
          </a:p>
        </p:txBody>
      </p:sp>
      <p:sp>
        <p:nvSpPr>
          <p:cNvPr id="5" name="Date Placeholder 4"/>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pPr algn="ctr"/>
            <a:r>
              <a:rPr lang="en-US" sz="4000" dirty="0" smtClean="0"/>
              <a:t>Gravitational </a:t>
            </a:r>
            <a:r>
              <a:rPr lang="en-US" sz="4000" dirty="0" err="1" smtClean="0"/>
              <a:t>lensing</a:t>
            </a:r>
            <a:r>
              <a:rPr lang="en-US" sz="4000" dirty="0" smtClean="0"/>
              <a:t>-a bit of history </a:t>
            </a:r>
            <a:endParaRPr lang="en-US" sz="4000" dirty="0"/>
          </a:p>
        </p:txBody>
      </p:sp>
      <p:sp>
        <p:nvSpPr>
          <p:cNvPr id="3" name="Content Placeholder 2"/>
          <p:cNvSpPr>
            <a:spLocks noGrp="1"/>
          </p:cNvSpPr>
          <p:nvPr>
            <p:ph idx="1"/>
          </p:nvPr>
        </p:nvSpPr>
        <p:spPr>
          <a:xfrm>
            <a:off x="0" y="762000"/>
            <a:ext cx="9144000" cy="5715000"/>
          </a:xfrm>
        </p:spPr>
        <p:txBody>
          <a:bodyPr>
            <a:normAutofit/>
          </a:bodyPr>
          <a:lstStyle/>
          <a:p>
            <a:r>
              <a:rPr lang="en-US" sz="2400" dirty="0" err="1" smtClean="0"/>
              <a:t>Orest</a:t>
            </a:r>
            <a:r>
              <a:rPr lang="en-US" sz="2400" dirty="0" smtClean="0"/>
              <a:t> </a:t>
            </a:r>
            <a:r>
              <a:rPr lang="en-US" sz="2400" dirty="0" err="1" smtClean="0"/>
              <a:t>Chwolson</a:t>
            </a:r>
            <a:r>
              <a:rPr lang="en-US" sz="2400" dirty="0" smtClean="0"/>
              <a:t> discussed </a:t>
            </a:r>
            <a:r>
              <a:rPr lang="en-US" sz="2400" dirty="0" err="1" smtClean="0"/>
              <a:t>lensing</a:t>
            </a:r>
            <a:r>
              <a:rPr lang="en-US" sz="2400" dirty="0" smtClean="0"/>
              <a:t> effect in 1924.</a:t>
            </a:r>
          </a:p>
          <a:p>
            <a:r>
              <a:rPr lang="en-US" sz="2400" dirty="0" smtClean="0"/>
              <a:t>Einstein published the details in 1936. (an interesting story)</a:t>
            </a:r>
          </a:p>
          <a:p>
            <a:pPr>
              <a:buNone/>
            </a:pPr>
            <a:r>
              <a:rPr lang="en-US" sz="2000" dirty="0" smtClean="0"/>
              <a:t>    http://www.einstein-online.info/spotlights/grav_lensing_history</a:t>
            </a:r>
          </a:p>
          <a:p>
            <a:r>
              <a:rPr lang="en-US" sz="2400" dirty="0" smtClean="0"/>
              <a:t>The effect was confirmed in 1979.</a:t>
            </a:r>
          </a:p>
          <a:p>
            <a:r>
              <a:rPr lang="en-US" sz="2400" dirty="0" err="1" smtClean="0"/>
              <a:t>Lensing</a:t>
            </a:r>
            <a:r>
              <a:rPr lang="en-US" sz="2400" dirty="0" smtClean="0"/>
              <a:t>: A useful tool to measure the distribution of mass such as galaxy surveys. </a:t>
            </a:r>
            <a:r>
              <a:rPr lang="en-US" sz="2400" dirty="0" err="1" smtClean="0"/>
              <a:t>Lensing</a:t>
            </a:r>
            <a:r>
              <a:rPr lang="en-US" sz="2400" dirty="0" smtClean="0"/>
              <a:t> measures all mass, dark mass as well as luminous matter. </a:t>
            </a:r>
          </a:p>
          <a:p>
            <a:pPr lvl="1"/>
            <a:r>
              <a:rPr lang="en-US" sz="2000" dirty="0" smtClean="0"/>
              <a:t>Strong </a:t>
            </a:r>
            <a:r>
              <a:rPr lang="en-US" sz="2000" dirty="0" err="1" smtClean="0"/>
              <a:t>lensing</a:t>
            </a:r>
            <a:r>
              <a:rPr lang="en-US" sz="2000" dirty="0" smtClean="0"/>
              <a:t> – strong bending of light to form multiple images or arcs.  Can be used to study massive objects like clusters.</a:t>
            </a:r>
          </a:p>
          <a:p>
            <a:pPr lvl="1"/>
            <a:r>
              <a:rPr lang="en-US" sz="2000" dirty="0" smtClean="0"/>
              <a:t>Weak </a:t>
            </a:r>
            <a:r>
              <a:rPr lang="en-US" sz="2000" dirty="0" err="1" smtClean="0"/>
              <a:t>lensing</a:t>
            </a:r>
            <a:r>
              <a:rPr lang="en-US" sz="2000" dirty="0" smtClean="0"/>
              <a:t> – not strong enough to form multiple images of arcs, but the source image can be distorted by both being stretched and magnified.  </a:t>
            </a:r>
          </a:p>
          <a:p>
            <a:pPr lvl="1"/>
            <a:r>
              <a:rPr lang="en-US" sz="2000" dirty="0" err="1" smtClean="0"/>
              <a:t>Microlensing</a:t>
            </a:r>
            <a:r>
              <a:rPr lang="en-US" sz="2000" dirty="0" smtClean="0"/>
              <a:t> – very weak </a:t>
            </a:r>
            <a:r>
              <a:rPr lang="en-US" sz="2000" dirty="0" err="1" smtClean="0"/>
              <a:t>lensing</a:t>
            </a:r>
            <a:r>
              <a:rPr lang="en-US" sz="2000" dirty="0" smtClean="0"/>
              <a:t> effect but can enhance the brightness of an image which may not be otherwise visible.  </a:t>
            </a:r>
          </a:p>
          <a:p>
            <a:r>
              <a:rPr lang="en-US" sz="2400" dirty="0" smtClean="0"/>
              <a:t>Modern simulation makes </a:t>
            </a:r>
            <a:r>
              <a:rPr lang="en-US" sz="2400" dirty="0" err="1" smtClean="0"/>
              <a:t>lensing</a:t>
            </a:r>
            <a:r>
              <a:rPr lang="en-US" sz="2400" dirty="0" smtClean="0"/>
              <a:t> a very powerful tool.</a:t>
            </a:r>
          </a:p>
          <a:p>
            <a:endParaRPr lang="en-US" sz="2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Autofit/>
          </a:bodyPr>
          <a:lstStyle/>
          <a:p>
            <a:r>
              <a:rPr lang="en-US" sz="3600" dirty="0" smtClean="0"/>
              <a:t>An exotic idea now has become a major tool for dark matter study.</a:t>
            </a:r>
          </a:p>
        </p:txBody>
      </p:sp>
      <p:sp>
        <p:nvSpPr>
          <p:cNvPr id="3" name="Content Placeholder 2"/>
          <p:cNvSpPr>
            <a:spLocks noGrp="1"/>
          </p:cNvSpPr>
          <p:nvPr>
            <p:ph idx="1"/>
          </p:nvPr>
        </p:nvSpPr>
        <p:spPr/>
        <p:txBody>
          <a:bodyPr/>
          <a:lstStyle/>
          <a:p>
            <a:r>
              <a:rPr lang="en-US" sz="2800" dirty="0" smtClean="0"/>
              <a:t>Einstein published his note no gravitational </a:t>
            </a:r>
            <a:r>
              <a:rPr lang="en-US" sz="2800" dirty="0" err="1" smtClean="0"/>
              <a:t>lensing</a:t>
            </a:r>
            <a:r>
              <a:rPr lang="en-US" sz="2800" dirty="0" smtClean="0"/>
              <a:t> with a statement:</a:t>
            </a:r>
          </a:p>
          <a:p>
            <a:r>
              <a:rPr lang="en-US" dirty="0" smtClean="0"/>
              <a:t>Of course, there is no hope of observing this phenomenon directly. First, we shall scarcely ever approach closely enough to such a central line. Second, the angle β will defy the resolving power of our instruments.</a:t>
            </a:r>
          </a:p>
          <a:p>
            <a:pPr>
              <a:buNone/>
            </a:pPr>
            <a:r>
              <a:rPr lang="en-US" dirty="0" smtClean="0"/>
              <a:t>   —</a:t>
            </a:r>
            <a:r>
              <a:rPr lang="en-US" i="1" dirty="0" smtClean="0"/>
              <a:t>Science</a:t>
            </a:r>
            <a:r>
              <a:rPr lang="en-US" dirty="0" smtClean="0"/>
              <a:t> </a:t>
            </a:r>
            <a:r>
              <a:rPr lang="en-US" dirty="0" err="1" smtClean="0"/>
              <a:t>vol</a:t>
            </a:r>
            <a:r>
              <a:rPr lang="en-US" dirty="0" smtClean="0"/>
              <a:t> 84 p 506 1936</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r>
              <a:rPr lang="en-US" sz="3600" dirty="0" smtClean="0"/>
              <a:t>Examples of </a:t>
            </a:r>
            <a:r>
              <a:rPr lang="en-US" sz="3600" dirty="0" err="1" smtClean="0"/>
              <a:t>lensing</a:t>
            </a:r>
            <a:r>
              <a:rPr lang="en-US" sz="3600" dirty="0" smtClean="0"/>
              <a:t> images </a:t>
            </a:r>
            <a:endParaRPr lang="en-US" sz="3600" dirty="0"/>
          </a:p>
        </p:txBody>
      </p:sp>
      <p:sp>
        <p:nvSpPr>
          <p:cNvPr id="3" name="Content Placeholder 2"/>
          <p:cNvSpPr>
            <a:spLocks noGrp="1"/>
          </p:cNvSpPr>
          <p:nvPr>
            <p:ph idx="1"/>
          </p:nvPr>
        </p:nvSpPr>
        <p:spPr>
          <a:xfrm>
            <a:off x="457200" y="914400"/>
            <a:ext cx="8229600" cy="5410200"/>
          </a:xfrm>
        </p:spPr>
        <p:txBody>
          <a:bodyPr/>
          <a:lstStyle/>
          <a:p>
            <a:r>
              <a:rPr lang="en-US" dirty="0" smtClean="0"/>
              <a:t>An exotic idea now has become a major tool for dark matter study.</a:t>
            </a:r>
          </a:p>
          <a:p>
            <a:r>
              <a:rPr lang="en-US" dirty="0" smtClean="0"/>
              <a:t>Einstein cross                           Einstein ring</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62</a:t>
            </a:fld>
            <a:endParaRPr lang="en-US"/>
          </a:p>
        </p:txBody>
      </p:sp>
      <p:sp>
        <p:nvSpPr>
          <p:cNvPr id="3342338" name="AutoShape 2" descr="Einstein cros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42340" name="AutoShape 4" descr="Einstein cros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42341" name="Picture 5"/>
          <p:cNvPicPr>
            <a:picLocks noChangeAspect="1" noChangeArrowheads="1"/>
          </p:cNvPicPr>
          <p:nvPr/>
        </p:nvPicPr>
        <p:blipFill>
          <a:blip r:embed="rId3" cstate="print"/>
          <a:srcRect/>
          <a:stretch>
            <a:fillRect/>
          </a:stretch>
        </p:blipFill>
        <p:spPr bwMode="auto">
          <a:xfrm>
            <a:off x="761998" y="3733800"/>
            <a:ext cx="3182925" cy="2590800"/>
          </a:xfrm>
          <a:prstGeom prst="rect">
            <a:avLst/>
          </a:prstGeom>
          <a:noFill/>
          <a:ln w="9525">
            <a:noFill/>
            <a:miter lim="800000"/>
            <a:headEnd/>
            <a:tailEnd/>
          </a:ln>
        </p:spPr>
      </p:pic>
      <p:sp>
        <p:nvSpPr>
          <p:cNvPr id="10" name="TextBox 9"/>
          <p:cNvSpPr txBox="1"/>
          <p:nvPr/>
        </p:nvSpPr>
        <p:spPr>
          <a:xfrm>
            <a:off x="685800" y="2286000"/>
            <a:ext cx="3631122" cy="1600438"/>
          </a:xfrm>
          <a:prstGeom prst="rect">
            <a:avLst/>
          </a:prstGeom>
          <a:noFill/>
        </p:spPr>
        <p:txBody>
          <a:bodyPr wrap="square" rtlCol="0">
            <a:spAutoFit/>
          </a:bodyPr>
          <a:lstStyle/>
          <a:p>
            <a:r>
              <a:rPr lang="en-US" dirty="0" smtClean="0"/>
              <a:t>"</a:t>
            </a:r>
            <a:r>
              <a:rPr lang="en-US" sz="2000" dirty="0" smtClean="0"/>
              <a:t>Einstein cross" by NASA, ESA,  and </a:t>
            </a:r>
            <a:r>
              <a:rPr lang="en-US" sz="2000" dirty="0" err="1" smtClean="0"/>
              <a:t>STScI</a:t>
            </a:r>
            <a:r>
              <a:rPr lang="en-US" sz="2000" dirty="0" smtClean="0"/>
              <a:t>  </a:t>
            </a:r>
          </a:p>
          <a:p>
            <a:r>
              <a:rPr lang="en-US" sz="2000" dirty="0" smtClean="0"/>
              <a:t>4 images of the quasar Pegasus</a:t>
            </a:r>
          </a:p>
          <a:p>
            <a:endParaRPr lang="en-US" dirty="0"/>
          </a:p>
        </p:txBody>
      </p:sp>
      <p:sp>
        <p:nvSpPr>
          <p:cNvPr id="11" name="TextBox 10"/>
          <p:cNvSpPr txBox="1"/>
          <p:nvPr/>
        </p:nvSpPr>
        <p:spPr>
          <a:xfrm>
            <a:off x="381000" y="3135868"/>
            <a:ext cx="184731" cy="369332"/>
          </a:xfrm>
          <a:prstGeom prst="rect">
            <a:avLst/>
          </a:prstGeom>
          <a:noFill/>
        </p:spPr>
        <p:txBody>
          <a:bodyPr wrap="none" rtlCol="0">
            <a:spAutoFit/>
          </a:bodyPr>
          <a:lstStyle/>
          <a:p>
            <a:endParaRPr lang="en-US" dirty="0"/>
          </a:p>
        </p:txBody>
      </p:sp>
      <p:pic>
        <p:nvPicPr>
          <p:cNvPr id="3342342" name="Picture 6"/>
          <p:cNvPicPr>
            <a:picLocks noChangeAspect="1" noChangeArrowheads="1"/>
          </p:cNvPicPr>
          <p:nvPr/>
        </p:nvPicPr>
        <p:blipFill>
          <a:blip r:embed="rId4" cstate="print"/>
          <a:srcRect/>
          <a:stretch>
            <a:fillRect/>
          </a:stretch>
        </p:blipFill>
        <p:spPr bwMode="auto">
          <a:xfrm>
            <a:off x="5257798" y="3718560"/>
            <a:ext cx="3109827" cy="2606040"/>
          </a:xfrm>
          <a:prstGeom prst="rect">
            <a:avLst/>
          </a:prstGeom>
          <a:noFill/>
          <a:ln w="9525">
            <a:noFill/>
            <a:miter lim="800000"/>
            <a:headEnd/>
            <a:tailEnd/>
          </a:ln>
        </p:spPr>
      </p:pic>
      <p:sp>
        <p:nvSpPr>
          <p:cNvPr id="13" name="TextBox 12"/>
          <p:cNvSpPr txBox="1"/>
          <p:nvPr/>
        </p:nvSpPr>
        <p:spPr>
          <a:xfrm>
            <a:off x="5060601" y="2286000"/>
            <a:ext cx="3693640" cy="1015663"/>
          </a:xfrm>
          <a:prstGeom prst="rect">
            <a:avLst/>
          </a:prstGeom>
          <a:noFill/>
        </p:spPr>
        <p:txBody>
          <a:bodyPr wrap="none" rtlCol="0">
            <a:spAutoFit/>
          </a:bodyPr>
          <a:lstStyle/>
          <a:p>
            <a:r>
              <a:rPr lang="en-US" sz="2000" dirty="0" smtClean="0"/>
              <a:t> A Horseshoe “Einstein Ring” </a:t>
            </a:r>
          </a:p>
          <a:p>
            <a:r>
              <a:rPr lang="en-US" sz="2000" dirty="0" smtClean="0"/>
              <a:t> of  LRG 3-757 from Hubble</a:t>
            </a:r>
          </a:p>
          <a:p>
            <a:r>
              <a:rPr lang="en-US" sz="2000" dirty="0" smtClean="0"/>
              <a:t> by Lensshoe_hubble.jpg</a:t>
            </a:r>
            <a:endParaRPr lang="en-US" sz="2000" dirty="0"/>
          </a:p>
        </p:txBody>
      </p:sp>
      <p:graphicFrame>
        <p:nvGraphicFramePr>
          <p:cNvPr id="14" name="Object 13"/>
          <p:cNvGraphicFramePr>
            <a:graphicFrameLocks noChangeAspect="1"/>
          </p:cNvGraphicFramePr>
          <p:nvPr/>
        </p:nvGraphicFramePr>
        <p:xfrm>
          <a:off x="2806700" y="1892300"/>
          <a:ext cx="914400" cy="179388"/>
        </p:xfrm>
        <a:graphic>
          <a:graphicData uri="http://schemas.openxmlformats.org/presentationml/2006/ole">
            <p:oleObj spid="_x0000_s4928513" name="Equation" r:id="rId5" imgW="914400" imgH="179640" progId="Equation.DSMT4">
              <p:embed/>
            </p:oleObj>
          </a:graphicData>
        </a:graphic>
      </p:graphicFrame>
      <p:graphicFrame>
        <p:nvGraphicFramePr>
          <p:cNvPr id="16" name="Object 15"/>
          <p:cNvGraphicFramePr>
            <a:graphicFrameLocks noChangeAspect="1"/>
          </p:cNvGraphicFramePr>
          <p:nvPr/>
        </p:nvGraphicFramePr>
        <p:xfrm>
          <a:off x="5187950" y="1902460"/>
          <a:ext cx="298450" cy="292100"/>
        </p:xfrm>
        <a:graphic>
          <a:graphicData uri="http://schemas.openxmlformats.org/presentationml/2006/ole">
            <p:oleObj spid="_x0000_s4928515" name="Equation" r:id="rId6" imgW="114120" imgH="126720" progId="Equation.DSMT4">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Hubble </a:t>
            </a:r>
            <a:r>
              <a:rPr lang="en-US" sz="3600" dirty="0" err="1" smtClean="0"/>
              <a:t>Lenzing</a:t>
            </a:r>
            <a:r>
              <a:rPr lang="en-US" sz="3600" dirty="0" smtClean="0"/>
              <a:t> image, foreground is the galaxy cluster CL0024+1654 ( 4 </a:t>
            </a:r>
            <a:r>
              <a:rPr lang="en-US" sz="3600" dirty="0" err="1" smtClean="0"/>
              <a:t>byrs</a:t>
            </a:r>
            <a:r>
              <a:rPr lang="en-US" sz="3600" dirty="0" smtClean="0"/>
              <a:t> away)</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63</a:t>
            </a:fld>
            <a:endParaRPr lang="en-US"/>
          </a:p>
        </p:txBody>
      </p:sp>
      <p:pic>
        <p:nvPicPr>
          <p:cNvPr id="21506" name="Picture 2" descr="C:\Users\Bing-Lin Young\Documents\A-My Documents\Research\Cosmology\DarkMatter\MyTalk\Talk[Draft]\Fig[Draft]\CL0024+1654.png"/>
          <p:cNvPicPr>
            <a:picLocks noChangeAspect="1" noChangeArrowheads="1"/>
          </p:cNvPicPr>
          <p:nvPr/>
        </p:nvPicPr>
        <p:blipFill>
          <a:blip r:embed="rId2" cstate="print"/>
          <a:srcRect/>
          <a:stretch>
            <a:fillRect/>
          </a:stretch>
        </p:blipFill>
        <p:spPr bwMode="auto">
          <a:xfrm>
            <a:off x="457200" y="1772285"/>
            <a:ext cx="5105400" cy="4552315"/>
          </a:xfrm>
          <a:prstGeom prst="rect">
            <a:avLst/>
          </a:prstGeom>
          <a:noFill/>
        </p:spPr>
      </p:pic>
      <p:sp>
        <p:nvSpPr>
          <p:cNvPr id="8" name="Rounded Rectangle 7"/>
          <p:cNvSpPr/>
          <p:nvPr/>
        </p:nvSpPr>
        <p:spPr>
          <a:xfrm>
            <a:off x="5867400" y="1905000"/>
            <a:ext cx="2895600" cy="4343400"/>
          </a:xfrm>
          <a:prstGeom prst="roundRect">
            <a:avLst/>
          </a:prstGeom>
          <a:solidFill>
            <a:schemeClr val="tx2">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Multiple  image of  a single galaxy behind the cluster CL0024+1654, formed by the huge mass of dark matter in the cluster  which bends the light of the background galaxy</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64</a:t>
            </a:fld>
            <a:endParaRPr lang="en-US"/>
          </a:p>
        </p:txBody>
      </p:sp>
      <p:pic>
        <p:nvPicPr>
          <p:cNvPr id="2006018" name="Picture 2" descr="http://www.pha.jhu.edu/%7Epapovich/astropics/Cl0024_fix.gif"/>
          <p:cNvPicPr>
            <a:picLocks noChangeAspect="1" noChangeArrowheads="1"/>
          </p:cNvPicPr>
          <p:nvPr/>
        </p:nvPicPr>
        <p:blipFill>
          <a:blip r:embed="rId2" cstate="print"/>
          <a:srcRect/>
          <a:stretch>
            <a:fillRect/>
          </a:stretch>
        </p:blipFill>
        <p:spPr bwMode="auto">
          <a:xfrm>
            <a:off x="0" y="1600200"/>
            <a:ext cx="4568825" cy="4575920"/>
          </a:xfrm>
          <a:prstGeom prst="rect">
            <a:avLst/>
          </a:prstGeom>
          <a:noFill/>
        </p:spPr>
      </p:pic>
      <p:pic>
        <p:nvPicPr>
          <p:cNvPr id="2006019" name="Picture 3"/>
          <p:cNvPicPr>
            <a:picLocks noChangeAspect="1" noChangeArrowheads="1"/>
          </p:cNvPicPr>
          <p:nvPr/>
        </p:nvPicPr>
        <p:blipFill>
          <a:blip r:embed="rId3" cstate="print"/>
          <a:srcRect/>
          <a:stretch>
            <a:fillRect/>
          </a:stretch>
        </p:blipFill>
        <p:spPr bwMode="auto">
          <a:xfrm>
            <a:off x="4665157" y="1621970"/>
            <a:ext cx="4478843" cy="4583112"/>
          </a:xfrm>
          <a:prstGeom prst="rect">
            <a:avLst/>
          </a:prstGeom>
          <a:noFill/>
          <a:ln w="9525">
            <a:noFill/>
            <a:miter lim="800000"/>
            <a:headEnd/>
            <a:tailEnd/>
          </a:ln>
        </p:spPr>
      </p:pic>
      <p:sp>
        <p:nvSpPr>
          <p:cNvPr id="8" name="Rounded Rectangle 7"/>
          <p:cNvSpPr/>
          <p:nvPr/>
        </p:nvSpPr>
        <p:spPr>
          <a:xfrm>
            <a:off x="990600" y="6096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 0024+1654</a:t>
            </a:r>
            <a:endParaRPr lang="en-US" sz="2400" dirty="0"/>
          </a:p>
        </p:txBody>
      </p:sp>
      <p:sp>
        <p:nvSpPr>
          <p:cNvPr id="9" name="Rounded Rectangle 8"/>
          <p:cNvSpPr/>
          <p:nvPr/>
        </p:nvSpPr>
        <p:spPr>
          <a:xfrm>
            <a:off x="5562600" y="642256"/>
            <a:ext cx="2514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 0024+17</a:t>
            </a: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smtClean="0">
                <a:latin typeface="Comic Sans MS" pitchFamily="66" charset="0"/>
              </a:rPr>
              <a:t/>
            </a:r>
            <a:br>
              <a:rPr lang="en-US" sz="3200" dirty="0" smtClean="0">
                <a:latin typeface="Comic Sans MS" pitchFamily="66" charset="0"/>
              </a:rPr>
            </a:br>
            <a:r>
              <a:rPr lang="en-US" sz="3200" dirty="0" smtClean="0">
                <a:latin typeface="Comic Sans MS" pitchFamily="66" charset="0"/>
              </a:rPr>
              <a:t>A strong indication of dark matter</a:t>
            </a:r>
            <a:br>
              <a:rPr lang="en-US" sz="3200" dirty="0" smtClean="0">
                <a:latin typeface="Comic Sans MS" pitchFamily="66" charset="0"/>
              </a:rPr>
            </a:br>
            <a:r>
              <a:rPr lang="en-US" sz="3200" dirty="0" smtClean="0">
                <a:latin typeface="Comic Sans MS" pitchFamily="66" charset="0"/>
              </a:rPr>
              <a:t>Foreground: Galaxy cluster CL0024+17</a:t>
            </a:r>
            <a:br>
              <a:rPr lang="en-US" sz="3200" dirty="0" smtClean="0">
                <a:latin typeface="Comic Sans MS" pitchFamily="66" charset="0"/>
              </a:rPr>
            </a:b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65</a:t>
            </a:fld>
            <a:endParaRPr lang="en-US"/>
          </a:p>
        </p:txBody>
      </p:sp>
      <p:pic>
        <p:nvPicPr>
          <p:cNvPr id="22530" name="Picture 2" descr="C:\Users\Bing-Lin Young\Documents\A-My Documents\Research\Cosmology\DarkMatter\MyTalk\Talk[Draft]\Fig[Draft]\DMRing[b].png"/>
          <p:cNvPicPr>
            <a:picLocks noChangeAspect="1" noChangeArrowheads="1"/>
          </p:cNvPicPr>
          <p:nvPr/>
        </p:nvPicPr>
        <p:blipFill>
          <a:blip r:embed="rId2" cstate="print"/>
          <a:srcRect/>
          <a:stretch>
            <a:fillRect/>
          </a:stretch>
        </p:blipFill>
        <p:spPr bwMode="auto">
          <a:xfrm>
            <a:off x="381000" y="1447800"/>
            <a:ext cx="4916057" cy="4876800"/>
          </a:xfrm>
          <a:prstGeom prst="rect">
            <a:avLst/>
          </a:prstGeom>
          <a:noFill/>
        </p:spPr>
      </p:pic>
      <p:sp>
        <p:nvSpPr>
          <p:cNvPr id="8" name="Rectangle 7"/>
          <p:cNvSpPr/>
          <p:nvPr/>
        </p:nvSpPr>
        <p:spPr>
          <a:xfrm>
            <a:off x="5410200" y="1447800"/>
            <a:ext cx="3352800" cy="48768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Comic Sans MS" pitchFamily="66" charset="0"/>
              </a:rPr>
              <a:t>Fussy blue thick ring (2.6 million light years across) is a DM distribution which causes multiple images of a background galaxy.</a:t>
            </a:r>
          </a:p>
          <a:p>
            <a:endParaRPr lang="en-US" sz="2000" dirty="0" smtClean="0">
              <a:solidFill>
                <a:schemeClr val="tx1"/>
              </a:solidFill>
              <a:latin typeface="Comic Sans MS" pitchFamily="66" charset="0"/>
            </a:endParaRPr>
          </a:p>
          <a:p>
            <a:r>
              <a:rPr lang="en-US" sz="2000" dirty="0" smtClean="0">
                <a:solidFill>
                  <a:schemeClr val="tx1"/>
                </a:solidFill>
                <a:latin typeface="Comic Sans MS" pitchFamily="66" charset="0"/>
              </a:rPr>
              <a:t>CL0024+17 consists of tan bright images.</a:t>
            </a:r>
          </a:p>
          <a:p>
            <a:endParaRPr lang="en-US" sz="2000" dirty="0" smtClean="0">
              <a:solidFill>
                <a:schemeClr val="tx1"/>
              </a:solidFill>
              <a:latin typeface="Comic Sans MS" pitchFamily="66" charset="0"/>
            </a:endParaRPr>
          </a:p>
          <a:p>
            <a:r>
              <a:rPr lang="en-US" sz="2000" dirty="0" smtClean="0">
                <a:solidFill>
                  <a:schemeClr val="tx1"/>
                </a:solidFill>
                <a:latin typeface="Comic Sans MS" pitchFamily="66" charset="0"/>
              </a:rPr>
              <a:t>The dark matter ring is caused by the collision of CL0024+17 with another galaxy cluster. The axis of collision is the Earth line of sight. </a:t>
            </a:r>
            <a:r>
              <a:rPr lang="en-US" sz="2000" dirty="0" smtClean="0">
                <a:solidFill>
                  <a:schemeClr val="accent1">
                    <a:lumMod val="40000"/>
                    <a:lumOff val="60000"/>
                  </a:schemeClr>
                </a:solidFill>
                <a:latin typeface="Comic Sans MS" pitchFamily="66" charset="0"/>
              </a:rPr>
              <a:t>y </a:t>
            </a:r>
            <a:endParaRPr lang="en-US" sz="2000" dirty="0">
              <a:solidFill>
                <a:schemeClr val="accent1">
                  <a:lumMod val="40000"/>
                  <a:lumOff val="6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46150"/>
          </a:xfrm>
        </p:spPr>
        <p:txBody>
          <a:bodyPr>
            <a:normAutofit fontScale="90000"/>
          </a:bodyPr>
          <a:lstStyle/>
          <a:p>
            <a:pPr algn="ctr"/>
            <a:r>
              <a:rPr lang="en-US" dirty="0" smtClean="0">
                <a:solidFill>
                  <a:srgbClr val="00B050"/>
                </a:solidFill>
              </a:rPr>
              <a:t>Juxtaposing the two images</a:t>
            </a:r>
            <a:br>
              <a:rPr lang="en-US" dirty="0" smtClean="0">
                <a:solidFill>
                  <a:srgbClr val="00B050"/>
                </a:solidFill>
              </a:rPr>
            </a:br>
            <a:r>
              <a:rPr lang="en-US" sz="3600" dirty="0" smtClean="0">
                <a:solidFill>
                  <a:schemeClr val="accent2"/>
                </a:solidFill>
              </a:rPr>
              <a:t>identical points</a:t>
            </a:r>
            <a:r>
              <a:rPr lang="en-US" dirty="0" smtClean="0">
                <a:solidFill>
                  <a:srgbClr val="00B050"/>
                </a:solidFill>
              </a:rPr>
              <a:t> </a:t>
            </a:r>
            <a:endParaRPr lang="en-US" dirty="0">
              <a:solidFill>
                <a:srgbClr val="00B050"/>
              </a:solidFill>
            </a:endParaRPr>
          </a:p>
        </p:txBody>
      </p:sp>
      <p:sp>
        <p:nvSpPr>
          <p:cNvPr id="3" name="Text Placeholder 2"/>
          <p:cNvSpPr>
            <a:spLocks noGrp="1"/>
          </p:cNvSpPr>
          <p:nvPr>
            <p:ph type="body" idx="1"/>
          </p:nvPr>
        </p:nvSpPr>
        <p:spPr>
          <a:xfrm>
            <a:off x="381000" y="5638800"/>
            <a:ext cx="4114800" cy="762000"/>
          </a:xfrm>
        </p:spPr>
        <p:txBody>
          <a:bodyPr>
            <a:normAutofit fontScale="92500" lnSpcReduction="10000"/>
          </a:bodyPr>
          <a:lstStyle/>
          <a:p>
            <a:pPr algn="ctr"/>
            <a:r>
              <a:rPr lang="en-US" dirty="0" smtClean="0"/>
              <a:t>Optical image, </a:t>
            </a:r>
          </a:p>
          <a:p>
            <a:pPr algn="ctr"/>
            <a:r>
              <a:rPr lang="en-US" dirty="0" smtClean="0"/>
              <a:t>without </a:t>
            </a:r>
            <a:r>
              <a:rPr lang="en-US" dirty="0" err="1" smtClean="0"/>
              <a:t>lensing</a:t>
            </a:r>
            <a:endParaRPr lang="en-US" dirty="0"/>
          </a:p>
        </p:txBody>
      </p:sp>
      <p:sp>
        <p:nvSpPr>
          <p:cNvPr id="4" name="Text Placeholder 3"/>
          <p:cNvSpPr>
            <a:spLocks noGrp="1"/>
          </p:cNvSpPr>
          <p:nvPr>
            <p:ph type="body" sz="half" idx="3"/>
          </p:nvPr>
        </p:nvSpPr>
        <p:spPr>
          <a:xfrm>
            <a:off x="4645026" y="5638800"/>
            <a:ext cx="4194174" cy="762000"/>
          </a:xfrm>
        </p:spPr>
        <p:txBody>
          <a:bodyPr>
            <a:normAutofit lnSpcReduction="10000"/>
          </a:bodyPr>
          <a:lstStyle/>
          <a:p>
            <a:pPr algn="ctr"/>
            <a:r>
              <a:rPr lang="en-US" dirty="0" smtClean="0"/>
              <a:t>Superimposing with dark matter, with </a:t>
            </a:r>
            <a:r>
              <a:rPr lang="en-US" dirty="0" err="1" smtClean="0"/>
              <a:t>lensing</a:t>
            </a:r>
            <a:endParaRPr lang="en-US" dirty="0"/>
          </a:p>
        </p:txBody>
      </p:sp>
      <p:pic>
        <p:nvPicPr>
          <p:cNvPr id="691204" name="Picture 4" descr="C:\Users\Bing-Lin Young\Documents\A-My Documents\Research\Cosmology\DarkMatter\MyNotes\Notes&amp;Talk[Draft]\Fig[Draft]\CL0024+17[original].jpg"/>
          <p:cNvPicPr>
            <a:picLocks noGrp="1" noChangeAspect="1" noChangeArrowheads="1"/>
          </p:cNvPicPr>
          <p:nvPr>
            <p:ph sz="quarter" idx="2"/>
          </p:nvPr>
        </p:nvPicPr>
        <p:blipFill>
          <a:blip r:embed="rId2" cstate="print"/>
          <a:srcRect/>
          <a:stretch>
            <a:fillRect/>
          </a:stretch>
        </p:blipFill>
        <p:spPr bwMode="auto">
          <a:xfrm>
            <a:off x="381000" y="1371600"/>
            <a:ext cx="4095801" cy="4193652"/>
          </a:xfrm>
          <a:prstGeom prst="rect">
            <a:avLst/>
          </a:prstGeom>
          <a:noFill/>
        </p:spPr>
      </p:pic>
      <p:pic>
        <p:nvPicPr>
          <p:cNvPr id="691202" name="Picture 2" descr="C:\Users\Bing-Lin Young\Documents\A-My Documents\Research\Cosmology\DarkMatter\MyNotes\Notes&amp;Talk[Draft]\Fig[Draft]\CL0024+17[DM].jpg"/>
          <p:cNvPicPr>
            <a:picLocks noGrp="1" noChangeAspect="1" noChangeArrowheads="1"/>
          </p:cNvPicPr>
          <p:nvPr>
            <p:ph sz="quarter" idx="4"/>
          </p:nvPr>
        </p:nvPicPr>
        <p:blipFill>
          <a:blip r:embed="rId3" cstate="print"/>
          <a:stretch>
            <a:fillRect/>
          </a:stretch>
        </p:blipFill>
        <p:spPr bwMode="auto">
          <a:xfrm>
            <a:off x="4622007" y="1371601"/>
            <a:ext cx="4114800" cy="4114800"/>
          </a:xfrm>
          <a:prstGeom prst="rect">
            <a:avLst/>
          </a:prstGeom>
          <a:noFill/>
        </p:spPr>
      </p:pic>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66</a:t>
            </a:fld>
            <a:endParaRPr lang="en-US"/>
          </a:p>
        </p:txBody>
      </p:sp>
      <p:cxnSp>
        <p:nvCxnSpPr>
          <p:cNvPr id="11" name="Straight Arrow Connector 10"/>
          <p:cNvCxnSpPr/>
          <p:nvPr/>
        </p:nvCxnSpPr>
        <p:spPr>
          <a:xfrm>
            <a:off x="5410200" y="1203960"/>
            <a:ext cx="2895600" cy="15240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3124200"/>
            <a:ext cx="2590800" cy="5334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67200" y="1219200"/>
            <a:ext cx="1219200" cy="14478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514600" y="3200400"/>
            <a:ext cx="1524000" cy="4572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295400" y="4114800"/>
            <a:ext cx="3276600" cy="9906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572000" y="4114800"/>
            <a:ext cx="914400" cy="9906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838200"/>
            <a:ext cx="1449436" cy="369332"/>
          </a:xfrm>
          <a:prstGeom prst="rect">
            <a:avLst/>
          </a:prstGeom>
          <a:noFill/>
        </p:spPr>
        <p:txBody>
          <a:bodyPr wrap="none" rtlCol="0">
            <a:spAutoFit/>
          </a:bodyPr>
          <a:lstStyle/>
          <a:p>
            <a:r>
              <a:rPr lang="en-US" dirty="0" smtClean="0">
                <a:solidFill>
                  <a:schemeClr val="accent2"/>
                </a:solidFill>
              </a:rPr>
              <a:t>3/26/2013</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67</a:t>
            </a:fld>
            <a:endParaRPr lang="en-US"/>
          </a:p>
        </p:txBody>
      </p:sp>
      <p:sp>
        <p:nvSpPr>
          <p:cNvPr id="3" name="Content Placeholder 2"/>
          <p:cNvSpPr>
            <a:spLocks noGrp="1"/>
          </p:cNvSpPr>
          <p:nvPr>
            <p:ph sz="quarter" idx="1"/>
          </p:nvPr>
        </p:nvSpPr>
        <p:spPr/>
        <p:txBody>
          <a:bodyPr/>
          <a:lstStyle/>
          <a:p>
            <a:endParaRPr lang="en-US"/>
          </a:p>
        </p:txBody>
      </p:sp>
      <p:sp>
        <p:nvSpPr>
          <p:cNvPr id="10" name="TextBox 9"/>
          <p:cNvSpPr txBox="1"/>
          <p:nvPr/>
        </p:nvSpPr>
        <p:spPr>
          <a:xfrm>
            <a:off x="5943600" y="1676400"/>
            <a:ext cx="3200400" cy="4401205"/>
          </a:xfrm>
          <a:prstGeom prst="rect">
            <a:avLst/>
          </a:prstGeom>
          <a:noFill/>
        </p:spPr>
        <p:txBody>
          <a:bodyPr wrap="square" rtlCol="0">
            <a:spAutoFit/>
          </a:bodyPr>
          <a:lstStyle/>
          <a:p>
            <a:r>
              <a:rPr lang="en-US" sz="2000" dirty="0" smtClean="0">
                <a:latin typeface="Comic Sans MS" pitchFamily="66" charset="0"/>
              </a:rPr>
              <a:t>Two galaxy clusters in transit after collision.</a:t>
            </a:r>
          </a:p>
          <a:p>
            <a:r>
              <a:rPr lang="en-US" sz="2000" dirty="0" smtClean="0">
                <a:latin typeface="Comic Sans MS" pitchFamily="66" charset="0"/>
              </a:rPr>
              <a:t>The axis of collision is perpendicular to the Earth line of sight.</a:t>
            </a:r>
          </a:p>
          <a:p>
            <a:endParaRPr lang="en-US" sz="2000" dirty="0" smtClean="0">
              <a:latin typeface="Comic Sans MS" pitchFamily="66" charset="0"/>
            </a:endParaRPr>
          </a:p>
          <a:p>
            <a:r>
              <a:rPr lang="en-US" sz="2000" dirty="0" smtClean="0">
                <a:latin typeface="Comic Sans MS" pitchFamily="66" charset="0"/>
              </a:rPr>
              <a:t>Blue indicates  DM  distribution.  Bright red color blobs are ordinary matter (X-rays). </a:t>
            </a:r>
          </a:p>
          <a:p>
            <a:endParaRPr lang="en-US" sz="2000" dirty="0" smtClean="0">
              <a:latin typeface="Comic Sans MS" pitchFamily="66" charset="0"/>
            </a:endParaRPr>
          </a:p>
          <a:p>
            <a:r>
              <a:rPr lang="en-US" sz="2000" dirty="0" smtClean="0">
                <a:latin typeface="Comic Sans MS" pitchFamily="66" charset="0"/>
              </a:rPr>
              <a:t>Off set of ordinary and dark matter is due to the collision  </a:t>
            </a:r>
            <a:endParaRPr lang="en-US" sz="2000" dirty="0">
              <a:latin typeface="Comic Sans MS" pitchFamily="66" charset="0"/>
            </a:endParaRPr>
          </a:p>
        </p:txBody>
      </p:sp>
      <p:pic>
        <p:nvPicPr>
          <p:cNvPr id="23556" name="Picture 4" descr="C:\Users\Bing-Lin Young\Documents\A-My Documents\Research\Cosmology\DarkMatter\MyTalk\Talk[Draft]\Fig[Draft]\BulletDM[a].png"/>
          <p:cNvPicPr>
            <a:picLocks noChangeAspect="1" noChangeArrowheads="1"/>
          </p:cNvPicPr>
          <p:nvPr/>
        </p:nvPicPr>
        <p:blipFill>
          <a:blip r:embed="rId2" cstate="print"/>
          <a:srcRect/>
          <a:stretch>
            <a:fillRect/>
          </a:stretch>
        </p:blipFill>
        <p:spPr bwMode="auto">
          <a:xfrm>
            <a:off x="457200" y="1752600"/>
            <a:ext cx="5418137" cy="4141348"/>
          </a:xfrm>
          <a:prstGeom prst="rect">
            <a:avLst/>
          </a:prstGeom>
          <a:noFill/>
        </p:spPr>
      </p:pic>
      <p:sp>
        <p:nvSpPr>
          <p:cNvPr id="9" name="Title 8"/>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11" name="Title 1"/>
          <p:cNvSpPr txBox="1">
            <a:spLocks/>
          </p:cNvSpPr>
          <p:nvPr/>
        </p:nvSpPr>
        <p:spPr>
          <a:xfrm>
            <a:off x="765048" y="228600"/>
            <a:ext cx="8153400" cy="990600"/>
          </a:xfrm>
          <a:prstGeom prst="rect">
            <a:avLst/>
          </a:prstGeom>
        </p:spPr>
        <p:txBody>
          <a:bodyPr vert="horz" anchor="ctr">
            <a:noAutofit/>
          </a:bodyPr>
          <a:lstStyle/>
          <a:p>
            <a:pPr lvl="0">
              <a:spcBef>
                <a:spcPct val="0"/>
              </a:spcBef>
            </a:pPr>
            <a:endParaRPr lang="en-US" sz="3600" dirty="0" smtClean="0">
              <a:solidFill>
                <a:schemeClr val="tx2"/>
              </a:solidFill>
            </a:endParaRPr>
          </a:p>
          <a:p>
            <a:pPr lvl="0" algn="ctr">
              <a:spcBef>
                <a:spcPct val="0"/>
              </a:spcBef>
            </a:pPr>
            <a:r>
              <a:rPr lang="en-US" sz="3600" dirty="0" smtClean="0">
                <a:solidFill>
                  <a:schemeClr val="tx2"/>
                </a:solidFill>
              </a:rPr>
              <a:t>Another strong evidence of dark matter</a:t>
            </a:r>
            <a:endParaRPr kumimoji="0" lang="en-US" sz="3600" b="0"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Foreground: 1E 0657-56</a:t>
            </a:r>
            <a:br>
              <a:rPr kumimoji="0" lang="en-US" sz="3600" b="0" i="0" u="none" strike="noStrike" kern="1200" cap="none" spc="0" normalizeH="0" baseline="0" noProof="0" dirty="0" smtClean="0">
                <a:ln>
                  <a:noFill/>
                </a:ln>
                <a:solidFill>
                  <a:schemeClr val="tx2"/>
                </a:solidFill>
                <a:effectLst/>
                <a:uLnTx/>
                <a:uFillTx/>
                <a:latin typeface="+mj-lt"/>
                <a:ea typeface="+mj-ea"/>
                <a:cs typeface="+mj-cs"/>
              </a:rPr>
            </a:b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a:bodyPr>
          <a:lstStyle/>
          <a:p>
            <a:r>
              <a:rPr lang="en-US" sz="3600" dirty="0" smtClean="0">
                <a:latin typeface="Comic Sans MS" pitchFamily="66" charset="0"/>
              </a:rPr>
              <a:t>More detail for 1E 0657-56</a:t>
            </a:r>
            <a:endParaRPr lang="en-US" sz="3600" dirty="0">
              <a:latin typeface="Comic Sans MS" pitchFamily="66" charset="0"/>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68</a:t>
            </a:fld>
            <a:endParaRPr lang="en-US"/>
          </a:p>
        </p:txBody>
      </p:sp>
      <p:pic>
        <p:nvPicPr>
          <p:cNvPr id="7" name="Picture 3" descr="C:\Users\Bing-Lin Young\Documents\A-My Documents\Research\Cosmology\DarkMatter\MyTalk\Talk[Draft]\Fig[Draft]\BulletDM[b].png"/>
          <p:cNvPicPr>
            <a:picLocks noChangeAspect="1" noChangeArrowheads="1"/>
          </p:cNvPicPr>
          <p:nvPr/>
        </p:nvPicPr>
        <p:blipFill>
          <a:blip r:embed="rId3" cstate="print"/>
          <a:srcRect/>
          <a:stretch>
            <a:fillRect/>
          </a:stretch>
        </p:blipFill>
        <p:spPr bwMode="auto">
          <a:xfrm>
            <a:off x="1219200" y="914400"/>
            <a:ext cx="6781800" cy="4876800"/>
          </a:xfrm>
          <a:prstGeom prst="rect">
            <a:avLst/>
          </a:prstGeom>
          <a:noFill/>
        </p:spPr>
      </p:pic>
      <p:sp>
        <p:nvSpPr>
          <p:cNvPr id="9" name="Rounded Rectangle 8"/>
          <p:cNvSpPr/>
          <p:nvPr/>
        </p:nvSpPr>
        <p:spPr>
          <a:xfrm>
            <a:off x="228600" y="1600200"/>
            <a:ext cx="838200" cy="762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 peak</a:t>
            </a:r>
            <a:endParaRPr lang="en-US" dirty="0"/>
          </a:p>
        </p:txBody>
      </p:sp>
      <p:cxnSp>
        <p:nvCxnSpPr>
          <p:cNvPr id="11" name="Straight Arrow Connector 10"/>
          <p:cNvCxnSpPr/>
          <p:nvPr/>
        </p:nvCxnSpPr>
        <p:spPr>
          <a:xfrm>
            <a:off x="1066800" y="2209800"/>
            <a:ext cx="1524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90600" y="1752600"/>
            <a:ext cx="22860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077200" y="2971800"/>
            <a:ext cx="914400" cy="9144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Mass peak</a:t>
            </a:r>
            <a:endParaRPr lang="en-US" dirty="0"/>
          </a:p>
        </p:txBody>
      </p:sp>
      <p:cxnSp>
        <p:nvCxnSpPr>
          <p:cNvPr id="23" name="Straight Arrow Connector 22"/>
          <p:cNvCxnSpPr/>
          <p:nvPr/>
        </p:nvCxnSpPr>
        <p:spPr>
          <a:xfrm flipH="1" flipV="1">
            <a:off x="7315200" y="2286000"/>
            <a:ext cx="838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791200" y="2667000"/>
            <a:ext cx="23622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5867400"/>
            <a:ext cx="6062237" cy="369332"/>
          </a:xfrm>
          <a:prstGeom prst="rect">
            <a:avLst/>
          </a:prstGeom>
          <a:noFill/>
        </p:spPr>
        <p:txBody>
          <a:bodyPr wrap="none" rtlCol="0">
            <a:spAutoFit/>
          </a:bodyPr>
          <a:lstStyle/>
          <a:p>
            <a:r>
              <a:rPr lang="en-US" b="1" dirty="0" smtClean="0"/>
              <a:t>Lack of acceleration in DM limits DM self-interactions: </a:t>
            </a:r>
            <a:endParaRPr lang="en-US" b="1" dirty="0"/>
          </a:p>
        </p:txBody>
      </p:sp>
      <p:graphicFrame>
        <p:nvGraphicFramePr>
          <p:cNvPr id="15" name="Object 14"/>
          <p:cNvGraphicFramePr>
            <a:graphicFrameLocks noChangeAspect="1"/>
          </p:cNvGraphicFramePr>
          <p:nvPr/>
        </p:nvGraphicFramePr>
        <p:xfrm>
          <a:off x="762000" y="6248400"/>
          <a:ext cx="2671010" cy="457200"/>
        </p:xfrm>
        <a:graphic>
          <a:graphicData uri="http://schemas.openxmlformats.org/presentationml/2006/ole">
            <p:oleObj spid="_x0000_s4922369" name="Equation" r:id="rId4" imgW="1409400" imgH="241200" progId="Equation.DSMT4">
              <p:embed/>
            </p:oleObj>
          </a:graphicData>
        </a:graphic>
      </p:graphicFrame>
      <p:sp>
        <p:nvSpPr>
          <p:cNvPr id="16" name="TextBox 15"/>
          <p:cNvSpPr txBox="1"/>
          <p:nvPr/>
        </p:nvSpPr>
        <p:spPr>
          <a:xfrm>
            <a:off x="6934200" y="5867400"/>
            <a:ext cx="2064989" cy="923330"/>
          </a:xfrm>
          <a:prstGeom prst="rect">
            <a:avLst/>
          </a:prstGeom>
          <a:noFill/>
        </p:spPr>
        <p:txBody>
          <a:bodyPr wrap="none" rtlCol="0">
            <a:spAutoFit/>
          </a:bodyPr>
          <a:lstStyle/>
          <a:p>
            <a:r>
              <a:rPr lang="en-US" b="1" dirty="0" smtClean="0"/>
              <a:t>Half dozen more </a:t>
            </a:r>
          </a:p>
          <a:p>
            <a:r>
              <a:rPr lang="en-US" b="1" dirty="0" smtClean="0"/>
              <a:t>galaxies collisions</a:t>
            </a:r>
          </a:p>
          <a:p>
            <a:r>
              <a:rPr lang="en-US" b="1" dirty="0" smtClean="0"/>
              <a:t>detected</a:t>
            </a:r>
            <a:endParaRPr lang="en-US"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69</a:t>
            </a:fld>
            <a:endParaRPr lang="en-US" dirty="0"/>
          </a:p>
        </p:txBody>
      </p:sp>
      <p:pic>
        <p:nvPicPr>
          <p:cNvPr id="1075202" name="Picture 2" descr="C:\Users\Bing-Lin Young\Documents\A-My Documents\Research\Cosmology\DarkMatter\MyNotes\Notes&amp;Talk[Draft]\FiguresToBeUsed\Hsu-2012ICHEP.jpg"/>
          <p:cNvPicPr>
            <a:picLocks noChangeAspect="1" noChangeArrowheads="1"/>
          </p:cNvPicPr>
          <p:nvPr/>
        </p:nvPicPr>
        <p:blipFill>
          <a:blip r:embed="rId2" cstate="print"/>
          <a:srcRect/>
          <a:stretch>
            <a:fillRect/>
          </a:stretch>
        </p:blipFill>
        <p:spPr bwMode="auto">
          <a:xfrm>
            <a:off x="609600" y="228600"/>
            <a:ext cx="8001000" cy="5991608"/>
          </a:xfrm>
          <a:prstGeom prst="rect">
            <a:avLst/>
          </a:prstGeom>
          <a:noFill/>
        </p:spPr>
      </p:pic>
      <p:sp>
        <p:nvSpPr>
          <p:cNvPr id="7" name="TextBox 6"/>
          <p:cNvSpPr txBox="1"/>
          <p:nvPr/>
        </p:nvSpPr>
        <p:spPr>
          <a:xfrm>
            <a:off x="3429000" y="5638800"/>
            <a:ext cx="502061" cy="369332"/>
          </a:xfrm>
          <a:prstGeom prst="rect">
            <a:avLst/>
          </a:prstGeom>
          <a:noFill/>
        </p:spPr>
        <p:txBody>
          <a:bodyPr wrap="none" rtlCol="0">
            <a:spAutoFit/>
          </a:bodyPr>
          <a:lstStyle/>
          <a:p>
            <a:r>
              <a:rPr lang="en-US" dirty="0" smtClean="0"/>
              <a:t>Hsu</a:t>
            </a:r>
            <a:endParaRPr lang="en-US" dirty="0"/>
          </a:p>
        </p:txBody>
      </p:sp>
      <p:sp>
        <p:nvSpPr>
          <p:cNvPr id="8" name="TextBox 7"/>
          <p:cNvSpPr txBox="1"/>
          <p:nvPr/>
        </p:nvSpPr>
        <p:spPr>
          <a:xfrm>
            <a:off x="7682999" y="1600200"/>
            <a:ext cx="1093569" cy="707886"/>
          </a:xfrm>
          <a:prstGeom prst="rect">
            <a:avLst/>
          </a:prstGeom>
          <a:noFill/>
        </p:spPr>
        <p:txBody>
          <a:bodyPr wrap="none" rtlCol="0">
            <a:spAutoFit/>
          </a:bodyPr>
          <a:lstStyle/>
          <a:p>
            <a:r>
              <a:rPr lang="en-US" sz="2000" dirty="0" smtClean="0"/>
              <a:t>Seems to</a:t>
            </a:r>
          </a:p>
          <a:p>
            <a:r>
              <a:rPr lang="en-US" sz="2000" dirty="0" smtClean="0"/>
              <a:t>Interact </a:t>
            </a:r>
            <a:endParaRPr lang="en-US" sz="2000" dirty="0"/>
          </a:p>
        </p:txBody>
      </p:sp>
      <p:cxnSp>
        <p:nvCxnSpPr>
          <p:cNvPr id="28" name="Straight Connector 27"/>
          <p:cNvCxnSpPr/>
          <p:nvPr/>
        </p:nvCxnSpPr>
        <p:spPr>
          <a:xfrm>
            <a:off x="6781800" y="252984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1"/>
          </p:cNvCxnSpPr>
          <p:nvPr/>
        </p:nvCxnSpPr>
        <p:spPr>
          <a:xfrm flipH="1">
            <a:off x="7543800" y="1954143"/>
            <a:ext cx="139199" cy="484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I. Preamble - Look back, at what it is    </a:t>
            </a:r>
            <a:br>
              <a:rPr lang="en-US" sz="3600" dirty="0" smtClean="0"/>
            </a:br>
            <a:r>
              <a:rPr lang="en-US" sz="3600" dirty="0" smtClean="0"/>
              <a:t>   now, and into the future</a:t>
            </a:r>
            <a:endParaRPr lang="en-US" sz="3600" dirty="0"/>
          </a:p>
        </p:txBody>
      </p:sp>
      <p:sp>
        <p:nvSpPr>
          <p:cNvPr id="3" name="Content Placeholder 2"/>
          <p:cNvSpPr>
            <a:spLocks noGrp="1"/>
          </p:cNvSpPr>
          <p:nvPr>
            <p:ph idx="1"/>
          </p:nvPr>
        </p:nvSpPr>
        <p:spPr>
          <a:xfrm>
            <a:off x="228600" y="1371600"/>
            <a:ext cx="8686800" cy="5105400"/>
          </a:xfrm>
        </p:spPr>
        <p:txBody>
          <a:bodyPr>
            <a:normAutofit fontScale="92500" lnSpcReduction="10000"/>
          </a:bodyPr>
          <a:lstStyle/>
          <a:p>
            <a:r>
              <a:rPr lang="en-US" sz="2800" dirty="0" smtClean="0"/>
              <a:t>Dark matter is not exactly a new story, observed  first in 1922 by </a:t>
            </a:r>
            <a:r>
              <a:rPr lang="en-US" sz="2800" dirty="0" err="1" smtClean="0"/>
              <a:t>Kapteyn</a:t>
            </a:r>
            <a:r>
              <a:rPr lang="en-US" sz="2800" dirty="0" smtClean="0"/>
              <a:t> (Dutch), 1930 by </a:t>
            </a:r>
            <a:r>
              <a:rPr lang="en-US" sz="2800" dirty="0" err="1" smtClean="0"/>
              <a:t>Lundmark</a:t>
            </a:r>
            <a:r>
              <a:rPr lang="en-US" sz="2800" dirty="0" smtClean="0"/>
              <a:t> (Sweden), 1933 by </a:t>
            </a:r>
            <a:r>
              <a:rPr lang="en-US" sz="2800" dirty="0" err="1" smtClean="0"/>
              <a:t>Zwicky</a:t>
            </a:r>
            <a:r>
              <a:rPr lang="en-US" sz="2800" dirty="0" smtClean="0"/>
              <a:t> (USA).  Most astronomers have believed its existence since the 1980s </a:t>
            </a:r>
          </a:p>
          <a:p>
            <a:r>
              <a:rPr lang="en-US" sz="2800" dirty="0" smtClean="0"/>
              <a:t>It became a very hot topics when particle physicists  got interested to connect it with physics beyond the standard model</a:t>
            </a:r>
          </a:p>
          <a:p>
            <a:r>
              <a:rPr lang="en-US" sz="2800" dirty="0" smtClean="0"/>
              <a:t>The WIMP miracle (Lee &amp; Weinberg, 1977) made people thinking that it would be discovered eminently in the early part of the new century.</a:t>
            </a:r>
          </a:p>
          <a:p>
            <a:r>
              <a:rPr lang="en-US" sz="2800" dirty="0" smtClean="0"/>
              <a:t>Dan Hooper of </a:t>
            </a:r>
            <a:r>
              <a:rPr lang="en-US" sz="2800" dirty="0" err="1" smtClean="0"/>
              <a:t>FermiLab</a:t>
            </a:r>
            <a:r>
              <a:rPr lang="en-US" sz="2800" dirty="0" smtClean="0"/>
              <a:t> made a bet with Kathryn </a:t>
            </a:r>
            <a:r>
              <a:rPr lang="en-US" sz="2800" dirty="0" err="1" smtClean="0"/>
              <a:t>Zurek</a:t>
            </a:r>
            <a:r>
              <a:rPr lang="en-US" sz="2800" dirty="0" smtClean="0"/>
              <a:t> of Berkeley, both theorists, in 2007.  Hooper  betted on it being definitely discovered in 2012.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fontScale="90000"/>
          </a:bodyPr>
          <a:lstStyle/>
          <a:p>
            <a:r>
              <a:rPr lang="en-US" sz="3800" b="1" dirty="0" smtClean="0"/>
              <a:t>Recent developments on </a:t>
            </a:r>
            <a:r>
              <a:rPr lang="en-US" sz="3800" b="1" dirty="0" err="1" smtClean="0"/>
              <a:t>lensing</a:t>
            </a:r>
            <a:r>
              <a:rPr lang="en-US" sz="3800" b="1" dirty="0" smtClean="0"/>
              <a:t/>
            </a:r>
            <a:br>
              <a:rPr lang="en-US" sz="3800" b="1" dirty="0" smtClean="0"/>
            </a:br>
            <a:r>
              <a:rPr lang="en-US" sz="3800" b="1" dirty="0" smtClean="0"/>
              <a:t>Multiple collisions of clusters </a:t>
            </a:r>
            <a:endParaRPr lang="en-US" sz="38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70</a:t>
            </a:fld>
            <a:endParaRPr lang="en-US"/>
          </a:p>
        </p:txBody>
      </p:sp>
      <p:sp>
        <p:nvSpPr>
          <p:cNvPr id="6" name="Content Placeholder 5"/>
          <p:cNvSpPr>
            <a:spLocks noGrp="1"/>
          </p:cNvSpPr>
          <p:nvPr>
            <p:ph sz="quarter" idx="1"/>
          </p:nvPr>
        </p:nvSpPr>
        <p:spPr>
          <a:xfrm>
            <a:off x="152400" y="1524000"/>
            <a:ext cx="8686800" cy="5486400"/>
          </a:xfrm>
        </p:spPr>
        <p:txBody>
          <a:bodyPr>
            <a:normAutofit/>
          </a:bodyPr>
          <a:lstStyle/>
          <a:p>
            <a:r>
              <a:rPr lang="en-US" sz="2600" dirty="0" smtClean="0">
                <a:latin typeface="Comic Sans MS" pitchFamily="66" charset="0"/>
              </a:rPr>
              <a:t>arXiv:1503.07675: From Chandra and Hubble ST, </a:t>
            </a:r>
            <a:r>
              <a:rPr lang="en-US" sz="2600" dirty="0" smtClean="0">
                <a:solidFill>
                  <a:srgbClr val="00B0F0"/>
                </a:solidFill>
                <a:latin typeface="Comic Sans MS" pitchFamily="66" charset="0"/>
              </a:rPr>
              <a:t>72</a:t>
            </a:r>
            <a:r>
              <a:rPr lang="en-US" sz="2600" dirty="0" smtClean="0">
                <a:latin typeface="Comic Sans MS" pitchFamily="66" charset="0"/>
              </a:rPr>
              <a:t> </a:t>
            </a:r>
            <a:r>
              <a:rPr lang="en-US" sz="2600" dirty="0" smtClean="0">
                <a:solidFill>
                  <a:srgbClr val="00B0F0"/>
                </a:solidFill>
                <a:latin typeface="Comic Sans MS" pitchFamily="66" charset="0"/>
              </a:rPr>
              <a:t>cases of collisions of galaxy clusters </a:t>
            </a:r>
            <a:r>
              <a:rPr lang="en-US" sz="2600" dirty="0" smtClean="0">
                <a:latin typeface="Comic Sans MS" pitchFamily="66" charset="0"/>
              </a:rPr>
              <a:t>of both major and minor merges, taking place at different times, of different angles from the Earth line of sight.  Existence of DM statistically at 7.6</a:t>
            </a:r>
            <a:r>
              <a:rPr lang="el-GR" sz="2600" dirty="0" smtClean="0">
                <a:latin typeface="Comic Sans MS" pitchFamily="66" charset="0"/>
                <a:cs typeface="Times New Roman"/>
              </a:rPr>
              <a:t>σ</a:t>
            </a:r>
            <a:r>
              <a:rPr lang="en-US" sz="2600" dirty="0" smtClean="0">
                <a:latin typeface="Comic Sans MS" pitchFamily="66" charset="0"/>
                <a:cs typeface="Times New Roman"/>
              </a:rPr>
              <a:t>.</a:t>
            </a:r>
            <a:endParaRPr lang="en-US" sz="2600" dirty="0" smtClean="0">
              <a:latin typeface="Comic Sans MS" pitchFamily="66" charset="0"/>
            </a:endParaRPr>
          </a:p>
          <a:p>
            <a:r>
              <a:rPr lang="en-US" sz="2600" dirty="0" smtClean="0">
                <a:latin typeface="Comic Sans MS" pitchFamily="66" charset="0"/>
              </a:rPr>
              <a:t>Stars slid passing through each other, gas clouds greatly slow down due to drag effect, DM also unaffected.  Dark matter is none or very weakly interacting each other or with ordinary matter.  </a:t>
            </a:r>
          </a:p>
          <a:p>
            <a:r>
              <a:rPr lang="en-US" sz="2600" dirty="0" smtClean="0">
                <a:latin typeface="Comic Sans MS" pitchFamily="66" charset="0"/>
              </a:rPr>
              <a:t>DM self interaction                                at 95% CL,  significant improvement over the Bullet Cluster.</a:t>
            </a:r>
            <a:endParaRPr lang="en-US" sz="2600" dirty="0">
              <a:latin typeface="Comic Sans MS" pitchFamily="66" charset="0"/>
            </a:endParaRPr>
          </a:p>
        </p:txBody>
      </p:sp>
      <p:graphicFrame>
        <p:nvGraphicFramePr>
          <p:cNvPr id="7" name="Object 6"/>
          <p:cNvGraphicFramePr>
            <a:graphicFrameLocks noChangeAspect="1"/>
          </p:cNvGraphicFramePr>
          <p:nvPr/>
        </p:nvGraphicFramePr>
        <p:xfrm>
          <a:off x="3657600" y="5257800"/>
          <a:ext cx="2946401" cy="499836"/>
        </p:xfrm>
        <a:graphic>
          <a:graphicData uri="http://schemas.openxmlformats.org/presentationml/2006/ole">
            <p:oleObj spid="_x0000_s3343362" name="Equation" r:id="rId3" imgW="1422360" imgH="241200" progId="Equation.DSMT4">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838200"/>
          </a:xfrm>
        </p:spPr>
        <p:txBody>
          <a:bodyPr>
            <a:normAutofit fontScale="90000"/>
          </a:bodyPr>
          <a:lstStyle/>
          <a:p>
            <a:r>
              <a:rPr lang="en-US" b="1" dirty="0" smtClean="0"/>
              <a:t>G</a:t>
            </a:r>
            <a:r>
              <a:rPr lang="en-US" sz="4400" b="1" dirty="0" smtClean="0"/>
              <a:t>raphic description of the collision result</a:t>
            </a:r>
            <a:endParaRPr lang="en-US" sz="44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71</a:t>
            </a:fld>
            <a:endParaRPr lang="en-US"/>
          </a:p>
        </p:txBody>
      </p:sp>
      <p:sp>
        <p:nvSpPr>
          <p:cNvPr id="6" name="Content Placeholder 5"/>
          <p:cNvSpPr>
            <a:spLocks noGrp="1"/>
          </p:cNvSpPr>
          <p:nvPr>
            <p:ph sz="quarter" idx="1"/>
          </p:nvPr>
        </p:nvSpPr>
        <p:spPr>
          <a:xfrm>
            <a:off x="6553200" y="1447800"/>
            <a:ext cx="2590800" cy="4953000"/>
          </a:xfrm>
        </p:spPr>
        <p:txBody>
          <a:bodyPr/>
          <a:lstStyle/>
          <a:p>
            <a:r>
              <a:rPr lang="en-US" dirty="0" smtClean="0"/>
              <a:t>Note the different techniques  used in identifying different matter components.</a:t>
            </a:r>
          </a:p>
          <a:p>
            <a:r>
              <a:rPr lang="en-US" dirty="0" err="1" smtClean="0"/>
              <a:t>arXiv</a:t>
            </a:r>
            <a:r>
              <a:rPr lang="en-US" dirty="0" smtClean="0"/>
              <a:t>: 1503.07675</a:t>
            </a:r>
            <a:endParaRPr lang="en-US" dirty="0"/>
          </a:p>
        </p:txBody>
      </p:sp>
      <p:pic>
        <p:nvPicPr>
          <p:cNvPr id="3344386" name="Picture 2" descr="C:\Users\Bing-Lin Young\Documents\A-My Documents\Research\Cosmology\DarkMatter\MyNotes\Notes&amp;Talk[Draft]\Fig[Draft]\[4]72Collis[b].png"/>
          <p:cNvPicPr>
            <a:picLocks noChangeAspect="1" noChangeArrowheads="1"/>
          </p:cNvPicPr>
          <p:nvPr/>
        </p:nvPicPr>
        <p:blipFill>
          <a:blip r:embed="rId3" cstate="print"/>
          <a:srcRect/>
          <a:stretch>
            <a:fillRect/>
          </a:stretch>
        </p:blipFill>
        <p:spPr bwMode="auto">
          <a:xfrm>
            <a:off x="381000" y="1573606"/>
            <a:ext cx="6193366" cy="4522394"/>
          </a:xfrm>
          <a:prstGeom prst="rect">
            <a:avLst/>
          </a:prstGeom>
          <a:noFill/>
        </p:spPr>
      </p:pic>
      <p:sp>
        <p:nvSpPr>
          <p:cNvPr id="8" name="TextBox 7"/>
          <p:cNvSpPr txBox="1"/>
          <p:nvPr/>
        </p:nvSpPr>
        <p:spPr>
          <a:xfrm>
            <a:off x="4267200" y="5715000"/>
            <a:ext cx="2377254" cy="369332"/>
          </a:xfrm>
          <a:prstGeom prst="rect">
            <a:avLst/>
          </a:prstGeom>
          <a:noFill/>
        </p:spPr>
        <p:txBody>
          <a:bodyPr wrap="none" rtlCol="0">
            <a:spAutoFit/>
          </a:bodyPr>
          <a:lstStyle/>
          <a:p>
            <a:r>
              <a:rPr lang="en-US" b="1" dirty="0" smtClean="0"/>
              <a:t>Unaffected by collision</a:t>
            </a:r>
            <a:endParaRPr lang="en-US" b="1" dirty="0"/>
          </a:p>
        </p:txBody>
      </p:sp>
      <p:sp>
        <p:nvSpPr>
          <p:cNvPr id="9" name="TextBox 8"/>
          <p:cNvSpPr txBox="1"/>
          <p:nvPr/>
        </p:nvSpPr>
        <p:spPr>
          <a:xfrm>
            <a:off x="1198958" y="3733800"/>
            <a:ext cx="1478675" cy="923330"/>
          </a:xfrm>
          <a:prstGeom prst="rect">
            <a:avLst/>
          </a:prstGeom>
          <a:noFill/>
        </p:spPr>
        <p:txBody>
          <a:bodyPr wrap="none" rtlCol="0">
            <a:spAutoFit/>
          </a:bodyPr>
          <a:lstStyle/>
          <a:p>
            <a:r>
              <a:rPr lang="en-US" b="1" dirty="0" smtClean="0"/>
              <a:t>Significantly </a:t>
            </a:r>
          </a:p>
          <a:p>
            <a:r>
              <a:rPr lang="en-US" b="1" dirty="0" smtClean="0"/>
              <a:t>slowed down</a:t>
            </a:r>
          </a:p>
          <a:p>
            <a:r>
              <a:rPr lang="en-US" b="1" dirty="0" smtClean="0"/>
              <a:t>by collision</a:t>
            </a:r>
            <a:endParaRPr lang="en-US" b="1" dirty="0"/>
          </a:p>
        </p:txBody>
      </p:sp>
      <p:sp>
        <p:nvSpPr>
          <p:cNvPr id="10" name="TextBox 9"/>
          <p:cNvSpPr txBox="1"/>
          <p:nvPr/>
        </p:nvSpPr>
        <p:spPr>
          <a:xfrm>
            <a:off x="3827293" y="1752600"/>
            <a:ext cx="1278107" cy="646331"/>
          </a:xfrm>
          <a:prstGeom prst="rect">
            <a:avLst/>
          </a:prstGeom>
          <a:noFill/>
        </p:spPr>
        <p:txBody>
          <a:bodyPr wrap="none" rtlCol="0">
            <a:spAutoFit/>
          </a:bodyPr>
          <a:lstStyle/>
          <a:p>
            <a:r>
              <a:rPr lang="en-US" b="1" dirty="0" smtClean="0"/>
              <a:t>unaffected </a:t>
            </a:r>
          </a:p>
          <a:p>
            <a:r>
              <a:rPr lang="en-US" b="1" dirty="0" smtClean="0"/>
              <a:t>by collision</a:t>
            </a:r>
            <a:endParaRPr lang="en-US" b="1" dirty="0"/>
          </a:p>
        </p:txBody>
      </p:sp>
      <p:graphicFrame>
        <p:nvGraphicFramePr>
          <p:cNvPr id="11" name="Object 10"/>
          <p:cNvGraphicFramePr>
            <a:graphicFrameLocks noChangeAspect="1"/>
          </p:cNvGraphicFramePr>
          <p:nvPr/>
        </p:nvGraphicFramePr>
        <p:xfrm>
          <a:off x="457200" y="6096000"/>
          <a:ext cx="2695074" cy="457200"/>
        </p:xfrm>
        <a:graphic>
          <a:graphicData uri="http://schemas.openxmlformats.org/presentationml/2006/ole">
            <p:oleObj spid="_x0000_s4937729" name="Equation" r:id="rId4" imgW="1422360" imgH="241200" progId="Equation.DSMT4">
              <p:embed/>
            </p:oleObj>
          </a:graphicData>
        </a:graphic>
      </p:graphicFrame>
      <p:sp>
        <p:nvSpPr>
          <p:cNvPr id="12" name="TextBox 11"/>
          <p:cNvSpPr txBox="1"/>
          <p:nvPr/>
        </p:nvSpPr>
        <p:spPr>
          <a:xfrm>
            <a:off x="381000" y="5772090"/>
            <a:ext cx="2263055" cy="400110"/>
          </a:xfrm>
          <a:prstGeom prst="rect">
            <a:avLst/>
          </a:prstGeom>
          <a:noFill/>
        </p:spPr>
        <p:txBody>
          <a:bodyPr wrap="none" rtlCol="0">
            <a:spAutoFit/>
          </a:bodyPr>
          <a:lstStyle/>
          <a:p>
            <a:r>
              <a:rPr lang="en-US" sz="2000" b="1" dirty="0" smtClean="0"/>
              <a:t>DM self-interaction</a:t>
            </a:r>
            <a:r>
              <a:rPr lang="en-US" b="1" dirty="0" smtClean="0"/>
              <a:t>:</a:t>
            </a:r>
            <a:endParaRPr lang="en-US"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43712"/>
          </a:xfrm>
        </p:spPr>
        <p:txBody>
          <a:bodyPr>
            <a:noAutofit/>
          </a:bodyPr>
          <a:lstStyle/>
          <a:p>
            <a:r>
              <a:rPr lang="en-US" sz="4000" dirty="0" smtClean="0"/>
              <a:t>A quartet colliding galaxies-</a:t>
            </a:r>
            <a:r>
              <a:rPr lang="en-US" sz="4000" dirty="0" err="1" smtClean="0"/>
              <a:t>Abell</a:t>
            </a:r>
            <a:r>
              <a:rPr lang="en-US" sz="4000" dirty="0" smtClean="0"/>
              <a:t> 3827</a:t>
            </a:r>
            <a:endParaRPr lang="en-US" sz="4000" dirty="0"/>
          </a:p>
        </p:txBody>
      </p:sp>
      <p:sp>
        <p:nvSpPr>
          <p:cNvPr id="3" name="Content Placeholder 2"/>
          <p:cNvSpPr>
            <a:spLocks noGrp="1"/>
          </p:cNvSpPr>
          <p:nvPr>
            <p:ph idx="1"/>
          </p:nvPr>
        </p:nvSpPr>
        <p:spPr>
          <a:xfrm>
            <a:off x="304800" y="1143000"/>
            <a:ext cx="8382000" cy="5181600"/>
          </a:xfrm>
        </p:spPr>
        <p:txBody>
          <a:bodyPr/>
          <a:lstStyle/>
          <a:p>
            <a:r>
              <a:rPr lang="en-US" dirty="0" smtClean="0">
                <a:latin typeface="Comic Sans MS" pitchFamily="66" charset="0"/>
              </a:rPr>
              <a:t>arXiv:1504.03388, a simultaneous collision of 4 galaxies in Cluster </a:t>
            </a:r>
            <a:r>
              <a:rPr lang="en-US" dirty="0" err="1" smtClean="0">
                <a:latin typeface="Comic Sans MS" pitchFamily="66" charset="0"/>
              </a:rPr>
              <a:t>Abell</a:t>
            </a:r>
            <a:r>
              <a:rPr lang="en-US" dirty="0" smtClean="0">
                <a:latin typeface="Comic Sans MS" pitchFamily="66" charset="0"/>
              </a:rPr>
              <a:t> 3927, data from Hubble and ESO VLT tracing out mass lying in the system.</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72</a:t>
            </a:fld>
            <a:endParaRPr lang="en-US"/>
          </a:p>
        </p:txBody>
      </p:sp>
      <p:pic>
        <p:nvPicPr>
          <p:cNvPr id="3345411" name="Picture 3" descr="C:\Users\Bing-Lin Young\Documents\A-My Documents\Research\Cosmology\DarkMatter\MyNotes\Notes&amp;Talk[Draft]\Fig[Draft]\[5]Abell3827[f].png"/>
          <p:cNvPicPr>
            <a:picLocks noChangeAspect="1" noChangeArrowheads="1"/>
          </p:cNvPicPr>
          <p:nvPr/>
        </p:nvPicPr>
        <p:blipFill>
          <a:blip r:embed="rId3" cstate="print"/>
          <a:srcRect/>
          <a:stretch>
            <a:fillRect/>
          </a:stretch>
        </p:blipFill>
        <p:spPr bwMode="auto">
          <a:xfrm>
            <a:off x="304799" y="2438400"/>
            <a:ext cx="3891801" cy="3886200"/>
          </a:xfrm>
          <a:prstGeom prst="rect">
            <a:avLst/>
          </a:prstGeom>
          <a:noFill/>
        </p:spPr>
      </p:pic>
      <p:sp>
        <p:nvSpPr>
          <p:cNvPr id="9" name="TextBox 8"/>
          <p:cNvSpPr txBox="1"/>
          <p:nvPr/>
        </p:nvSpPr>
        <p:spPr>
          <a:xfrm>
            <a:off x="4572000" y="2679680"/>
            <a:ext cx="4613635" cy="3416320"/>
          </a:xfrm>
          <a:prstGeom prst="rect">
            <a:avLst/>
          </a:prstGeom>
          <a:noFill/>
        </p:spPr>
        <p:txBody>
          <a:bodyPr wrap="none" rtlCol="0">
            <a:spAutoFit/>
          </a:bodyPr>
          <a:lstStyle/>
          <a:p>
            <a:pPr>
              <a:buFont typeface="Arial" pitchFamily="34" charset="0"/>
              <a:buChar char="•"/>
            </a:pPr>
            <a:r>
              <a:rPr lang="en-US" dirty="0" smtClean="0"/>
              <a:t> </a:t>
            </a:r>
            <a:r>
              <a:rPr lang="en-US" sz="2400" dirty="0" smtClean="0"/>
              <a:t>Comparing positions and </a:t>
            </a:r>
          </a:p>
          <a:p>
            <a:r>
              <a:rPr lang="en-US" sz="2400" dirty="0" smtClean="0"/>
              <a:t>  distributions of luminous stars </a:t>
            </a:r>
          </a:p>
          <a:p>
            <a:r>
              <a:rPr lang="en-US" sz="2400" dirty="0" smtClean="0"/>
              <a:t>  with DM</a:t>
            </a:r>
          </a:p>
          <a:p>
            <a:pPr>
              <a:buFont typeface="Arial" pitchFamily="34" charset="0"/>
              <a:buChar char="•"/>
            </a:pPr>
            <a:r>
              <a:rPr lang="en-US" sz="2400" dirty="0" smtClean="0"/>
              <a:t> For galaxy N1 DM clump lags</a:t>
            </a:r>
          </a:p>
          <a:p>
            <a:r>
              <a:rPr lang="en-US" sz="2400" dirty="0" smtClean="0"/>
              <a:t>   behind visible parts by 5000 </a:t>
            </a:r>
            <a:r>
              <a:rPr lang="en-US" sz="2400" dirty="0" err="1" smtClean="0"/>
              <a:t>lys</a:t>
            </a:r>
            <a:r>
              <a:rPr lang="en-US" sz="2400" dirty="0" smtClean="0"/>
              <a:t>,</a:t>
            </a:r>
          </a:p>
          <a:p>
            <a:r>
              <a:rPr lang="en-US" sz="2400" dirty="0" smtClean="0"/>
              <a:t>   an off-set not observed before</a:t>
            </a:r>
          </a:p>
          <a:p>
            <a:r>
              <a:rPr lang="en-US" sz="2400" dirty="0" smtClean="0"/>
              <a:t>   in single galaxies. </a:t>
            </a:r>
          </a:p>
          <a:p>
            <a:pPr>
              <a:buFont typeface="Arial" pitchFamily="34" charset="0"/>
              <a:buChar char="•"/>
            </a:pPr>
            <a:r>
              <a:rPr lang="en-US" sz="2400" dirty="0" smtClean="0"/>
              <a:t> Offset may be understandable </a:t>
            </a:r>
          </a:p>
          <a:p>
            <a:r>
              <a:rPr lang="en-US" sz="2400" dirty="0" smtClean="0"/>
              <a:t>   as </a:t>
            </a:r>
            <a:r>
              <a:rPr lang="en-US" sz="2400" dirty="0" smtClean="0">
                <a:solidFill>
                  <a:srgbClr val="00B0F0"/>
                </a:solidFill>
              </a:rPr>
              <a:t>DM self-interaction</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762000"/>
          </a:xfrm>
        </p:spPr>
        <p:txBody>
          <a:bodyPr>
            <a:noAutofit/>
          </a:bodyPr>
          <a:lstStyle/>
          <a:p>
            <a:r>
              <a:rPr lang="en-US" sz="4000" dirty="0" smtClean="0"/>
              <a:t>Dark matter self interaction observed (?)</a:t>
            </a:r>
            <a:endParaRPr lang="en-US" sz="4000" dirty="0"/>
          </a:p>
        </p:txBody>
      </p:sp>
      <p:sp>
        <p:nvSpPr>
          <p:cNvPr id="3" name="Content Placeholder 2"/>
          <p:cNvSpPr>
            <a:spLocks noGrp="1"/>
          </p:cNvSpPr>
          <p:nvPr>
            <p:ph idx="1"/>
          </p:nvPr>
        </p:nvSpPr>
        <p:spPr>
          <a:xfrm>
            <a:off x="457200" y="1371600"/>
            <a:ext cx="8229600" cy="4953000"/>
          </a:xfrm>
        </p:spPr>
        <p:txBody>
          <a:bodyPr>
            <a:normAutofit/>
          </a:bodyPr>
          <a:lstStyle/>
          <a:p>
            <a:r>
              <a:rPr lang="en-US" sz="2800" dirty="0" smtClean="0">
                <a:latin typeface="Comic Sans MS" pitchFamily="66" charset="0"/>
              </a:rPr>
              <a:t>Interpreted as DM self-interaction giving</a:t>
            </a:r>
          </a:p>
          <a:p>
            <a:endParaRPr lang="en-US" sz="2800" dirty="0" smtClean="0">
              <a:latin typeface="Comic Sans MS" pitchFamily="66" charset="0"/>
            </a:endParaRPr>
          </a:p>
          <a:p>
            <a:r>
              <a:rPr lang="en-US" sz="2800" dirty="0" smtClean="0">
                <a:latin typeface="Comic Sans MS" pitchFamily="66" charset="0"/>
              </a:rPr>
              <a:t>Conflicting with early result? Numerically not. </a:t>
            </a:r>
          </a:p>
          <a:p>
            <a:endParaRPr lang="en-US" sz="2800" dirty="0" smtClean="0">
              <a:latin typeface="Comic Sans MS" pitchFamily="66" charset="0"/>
            </a:endParaRPr>
          </a:p>
          <a:p>
            <a:r>
              <a:rPr lang="en-US" sz="2800" dirty="0" smtClean="0">
                <a:latin typeface="Comic Sans MS" pitchFamily="66" charset="0"/>
              </a:rPr>
              <a:t>How do we understand the difference? The two studies are on systems of very different scales, galaxies </a:t>
            </a:r>
            <a:r>
              <a:rPr lang="en-US" sz="2800" dirty="0" err="1" smtClean="0">
                <a:latin typeface="Comic Sans MS" pitchFamily="66" charset="0"/>
              </a:rPr>
              <a:t>vs</a:t>
            </a:r>
            <a:r>
              <a:rPr lang="en-US" sz="2800" dirty="0" smtClean="0">
                <a:latin typeface="Comic Sans MS" pitchFamily="66" charset="0"/>
              </a:rPr>
              <a:t> clusters.  Cluster collision may not be sensitive to smaller galaxy effect, hence its effect in DM self-interactions.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73</a:t>
            </a:fld>
            <a:endParaRPr lang="en-US"/>
          </a:p>
        </p:txBody>
      </p:sp>
      <p:graphicFrame>
        <p:nvGraphicFramePr>
          <p:cNvPr id="7" name="Object 6"/>
          <p:cNvGraphicFramePr>
            <a:graphicFrameLocks noChangeAspect="1"/>
          </p:cNvGraphicFramePr>
          <p:nvPr/>
        </p:nvGraphicFramePr>
        <p:xfrm>
          <a:off x="838200" y="1828801"/>
          <a:ext cx="4953000" cy="553572"/>
        </p:xfrm>
        <a:graphic>
          <a:graphicData uri="http://schemas.openxmlformats.org/presentationml/2006/ole">
            <p:oleObj spid="_x0000_s3346434" name="Equation" r:id="rId3" imgW="2158920" imgH="241200" progId="Equation.DSMT4">
              <p:embed/>
            </p:oleObj>
          </a:graphicData>
        </a:graphic>
      </p:graphicFrame>
      <p:graphicFrame>
        <p:nvGraphicFramePr>
          <p:cNvPr id="3346435" name="Object 3"/>
          <p:cNvGraphicFramePr>
            <a:graphicFrameLocks noChangeAspect="1"/>
          </p:cNvGraphicFramePr>
          <p:nvPr/>
        </p:nvGraphicFramePr>
        <p:xfrm>
          <a:off x="914400" y="2895600"/>
          <a:ext cx="3142830" cy="533400"/>
        </p:xfrm>
        <a:graphic>
          <a:graphicData uri="http://schemas.openxmlformats.org/presentationml/2006/ole">
            <p:oleObj spid="_x0000_s3346435" name="Equation" r:id="rId4" imgW="1422360" imgH="241200" progId="Equation.DSMT4">
              <p:embed/>
            </p:oleObj>
          </a:graphicData>
        </a:graphic>
      </p:graphicFrame>
      <p:sp>
        <p:nvSpPr>
          <p:cNvPr id="9" name="TextBox 8"/>
          <p:cNvSpPr txBox="1"/>
          <p:nvPr/>
        </p:nvSpPr>
        <p:spPr>
          <a:xfrm>
            <a:off x="4343400" y="2956560"/>
            <a:ext cx="3400162" cy="461665"/>
          </a:xfrm>
          <a:prstGeom prst="rect">
            <a:avLst/>
          </a:prstGeom>
          <a:noFill/>
        </p:spPr>
        <p:txBody>
          <a:bodyPr wrap="none" rtlCol="0">
            <a:spAutoFit/>
          </a:bodyPr>
          <a:lstStyle/>
          <a:p>
            <a:r>
              <a:rPr lang="en-US" sz="2400" dirty="0" smtClean="0"/>
              <a:t>(from  cluster collisions)</a:t>
            </a:r>
            <a:endParaRPr lang="en-US" sz="2400" dirty="0"/>
          </a:p>
        </p:txBody>
      </p:sp>
      <p:sp>
        <p:nvSpPr>
          <p:cNvPr id="10" name="TextBox 9"/>
          <p:cNvSpPr txBox="1"/>
          <p:nvPr/>
        </p:nvSpPr>
        <p:spPr>
          <a:xfrm>
            <a:off x="5867400" y="1962090"/>
            <a:ext cx="3048000" cy="430887"/>
          </a:xfrm>
          <a:prstGeom prst="rect">
            <a:avLst/>
          </a:prstGeom>
          <a:noFill/>
        </p:spPr>
        <p:txBody>
          <a:bodyPr wrap="square" rtlCol="0">
            <a:spAutoFit/>
          </a:bodyPr>
          <a:lstStyle/>
          <a:p>
            <a:r>
              <a:rPr lang="en-US" sz="2200" dirty="0" smtClean="0"/>
              <a:t>(from galaxies collision) </a:t>
            </a:r>
            <a:endParaRPr lang="en-US" sz="2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85800"/>
          </a:xfrm>
        </p:spPr>
        <p:txBody>
          <a:bodyPr>
            <a:normAutofit/>
          </a:bodyPr>
          <a:lstStyle/>
          <a:p>
            <a:r>
              <a:rPr lang="en-US" sz="4000" dirty="0" smtClean="0"/>
              <a:t>Cosmic map of DM &amp; DM in galaxies</a:t>
            </a:r>
            <a:endParaRPr lang="en-US" sz="4000" dirty="0"/>
          </a:p>
        </p:txBody>
      </p:sp>
      <p:sp>
        <p:nvSpPr>
          <p:cNvPr id="3" name="Content Placeholder 2"/>
          <p:cNvSpPr>
            <a:spLocks noGrp="1"/>
          </p:cNvSpPr>
          <p:nvPr>
            <p:ph idx="1"/>
          </p:nvPr>
        </p:nvSpPr>
        <p:spPr>
          <a:xfrm>
            <a:off x="304800" y="1143000"/>
            <a:ext cx="8382000" cy="5181600"/>
          </a:xfrm>
        </p:spPr>
        <p:txBody>
          <a:bodyPr/>
          <a:lstStyle/>
          <a:p>
            <a:r>
              <a:rPr lang="en-US" dirty="0" smtClean="0"/>
              <a:t>There are a few forms of DM density distributions, e.g. </a:t>
            </a:r>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74</a:t>
            </a:fld>
            <a:endParaRPr lang="en-US"/>
          </a:p>
        </p:txBody>
      </p:sp>
      <p:graphicFrame>
        <p:nvGraphicFramePr>
          <p:cNvPr id="7" name="Object 6"/>
          <p:cNvGraphicFramePr>
            <a:graphicFrameLocks noChangeAspect="1"/>
          </p:cNvGraphicFramePr>
          <p:nvPr/>
        </p:nvGraphicFramePr>
        <p:xfrm>
          <a:off x="1066800" y="1671638"/>
          <a:ext cx="2508971" cy="1452562"/>
        </p:xfrm>
        <a:graphic>
          <a:graphicData uri="http://schemas.openxmlformats.org/presentationml/2006/ole">
            <p:oleObj spid="_x0000_s3347458" name="Equation" r:id="rId3" imgW="1206360" imgH="698400" progId="Equation.DSMT4">
              <p:embed/>
            </p:oleObj>
          </a:graphicData>
        </a:graphic>
      </p:graphicFrame>
      <p:graphicFrame>
        <p:nvGraphicFramePr>
          <p:cNvPr id="8" name="Object 7"/>
          <p:cNvGraphicFramePr>
            <a:graphicFrameLocks noChangeAspect="1"/>
          </p:cNvGraphicFramePr>
          <p:nvPr/>
        </p:nvGraphicFramePr>
        <p:xfrm>
          <a:off x="3270250" y="1778000"/>
          <a:ext cx="114300" cy="177800"/>
        </p:xfrm>
        <a:graphic>
          <a:graphicData uri="http://schemas.openxmlformats.org/presentationml/2006/ole">
            <p:oleObj spid="_x0000_s3347459" name="Equation" r:id="rId4" imgW="114120" imgH="177480" progId="Equation.DSMT4">
              <p:embed/>
            </p:oleObj>
          </a:graphicData>
        </a:graphic>
      </p:graphicFrame>
      <p:sp>
        <p:nvSpPr>
          <p:cNvPr id="9" name="TextBox 8"/>
          <p:cNvSpPr txBox="1"/>
          <p:nvPr/>
        </p:nvSpPr>
        <p:spPr>
          <a:xfrm>
            <a:off x="4038600" y="1912203"/>
            <a:ext cx="3860288" cy="830997"/>
          </a:xfrm>
          <a:prstGeom prst="rect">
            <a:avLst/>
          </a:prstGeom>
          <a:noFill/>
        </p:spPr>
        <p:txBody>
          <a:bodyPr wrap="none" rtlCol="0">
            <a:spAutoFit/>
          </a:bodyPr>
          <a:lstStyle/>
          <a:p>
            <a:r>
              <a:rPr lang="en-US" sz="2400" dirty="0" smtClean="0"/>
              <a:t>widely used Navarro, </a:t>
            </a:r>
            <a:r>
              <a:rPr lang="en-US" sz="2400" dirty="0" err="1" smtClean="0"/>
              <a:t>Frenk</a:t>
            </a:r>
            <a:r>
              <a:rPr lang="en-US" sz="2400" dirty="0" smtClean="0"/>
              <a:t> </a:t>
            </a:r>
          </a:p>
          <a:p>
            <a:r>
              <a:rPr lang="en-US" sz="2400" dirty="0" smtClean="0"/>
              <a:t>and White (NFW) profile </a:t>
            </a:r>
            <a:endParaRPr lang="en-US" sz="2400" dirty="0"/>
          </a:p>
        </p:txBody>
      </p:sp>
      <p:pic>
        <p:nvPicPr>
          <p:cNvPr id="3347460" name="Picture 4"/>
          <p:cNvPicPr>
            <a:picLocks noChangeAspect="1" noChangeArrowheads="1"/>
          </p:cNvPicPr>
          <p:nvPr/>
        </p:nvPicPr>
        <p:blipFill>
          <a:blip r:embed="rId5" cstate="print"/>
          <a:srcRect/>
          <a:stretch>
            <a:fillRect/>
          </a:stretch>
        </p:blipFill>
        <p:spPr bwMode="auto">
          <a:xfrm>
            <a:off x="1066800" y="3196888"/>
            <a:ext cx="4343400" cy="1157123"/>
          </a:xfrm>
          <a:prstGeom prst="rect">
            <a:avLst/>
          </a:prstGeom>
          <a:noFill/>
          <a:ln w="9525">
            <a:noFill/>
            <a:miter lim="800000"/>
            <a:headEnd/>
            <a:tailEnd/>
          </a:ln>
        </p:spPr>
      </p:pic>
      <p:sp>
        <p:nvSpPr>
          <p:cNvPr id="11" name="TextBox 10"/>
          <p:cNvSpPr txBox="1"/>
          <p:nvPr/>
        </p:nvSpPr>
        <p:spPr>
          <a:xfrm>
            <a:off x="5971031" y="3124200"/>
            <a:ext cx="2639569" cy="830997"/>
          </a:xfrm>
          <a:prstGeom prst="rect">
            <a:avLst/>
          </a:prstGeom>
          <a:noFill/>
        </p:spPr>
        <p:txBody>
          <a:bodyPr wrap="none" rtlCol="0">
            <a:spAutoFit/>
          </a:bodyPr>
          <a:lstStyle/>
          <a:p>
            <a:r>
              <a:rPr lang="en-US" sz="2400" dirty="0" smtClean="0"/>
              <a:t>Generalized NFW </a:t>
            </a:r>
          </a:p>
          <a:p>
            <a:r>
              <a:rPr lang="en-US" sz="2400" dirty="0" smtClean="0"/>
              <a:t>profile </a:t>
            </a:r>
            <a:endParaRPr lang="en-US" sz="2400" dirty="0"/>
          </a:p>
        </p:txBody>
      </p:sp>
      <p:pic>
        <p:nvPicPr>
          <p:cNvPr id="3347461" name="Picture 5"/>
          <p:cNvPicPr>
            <a:picLocks noChangeAspect="1" noChangeArrowheads="1"/>
          </p:cNvPicPr>
          <p:nvPr/>
        </p:nvPicPr>
        <p:blipFill>
          <a:blip r:embed="rId6" cstate="print"/>
          <a:srcRect/>
          <a:stretch>
            <a:fillRect/>
          </a:stretch>
        </p:blipFill>
        <p:spPr bwMode="auto">
          <a:xfrm>
            <a:off x="1142999" y="4648200"/>
            <a:ext cx="5636173" cy="990600"/>
          </a:xfrm>
          <a:prstGeom prst="rect">
            <a:avLst/>
          </a:prstGeom>
          <a:noFill/>
          <a:ln w="9525">
            <a:noFill/>
            <a:miter lim="800000"/>
            <a:headEnd/>
            <a:tailEnd/>
          </a:ln>
        </p:spPr>
      </p:pic>
      <p:sp>
        <p:nvSpPr>
          <p:cNvPr id="13" name="TextBox 12"/>
          <p:cNvSpPr txBox="1"/>
          <p:nvPr/>
        </p:nvSpPr>
        <p:spPr>
          <a:xfrm>
            <a:off x="7216322" y="4572000"/>
            <a:ext cx="1241878" cy="830997"/>
          </a:xfrm>
          <a:prstGeom prst="rect">
            <a:avLst/>
          </a:prstGeom>
          <a:noFill/>
        </p:spPr>
        <p:txBody>
          <a:bodyPr wrap="none" rtlCol="0">
            <a:spAutoFit/>
          </a:bodyPr>
          <a:lstStyle/>
          <a:p>
            <a:r>
              <a:rPr lang="en-US" sz="2400" dirty="0" err="1" smtClean="0"/>
              <a:t>Einasto</a:t>
            </a:r>
            <a:r>
              <a:rPr lang="en-US" sz="2400" dirty="0" smtClean="0"/>
              <a:t> </a:t>
            </a:r>
          </a:p>
          <a:p>
            <a:r>
              <a:rPr lang="en-US" sz="2400" dirty="0" smtClean="0"/>
              <a:t>profile</a:t>
            </a:r>
            <a:endParaRPr lang="en-US" sz="2400" dirty="0"/>
          </a:p>
        </p:txBody>
      </p:sp>
      <p:sp>
        <p:nvSpPr>
          <p:cNvPr id="14" name="TextBox 13"/>
          <p:cNvSpPr txBox="1"/>
          <p:nvPr/>
        </p:nvSpPr>
        <p:spPr>
          <a:xfrm>
            <a:off x="1143000" y="5715000"/>
            <a:ext cx="1781129" cy="492443"/>
          </a:xfrm>
          <a:prstGeom prst="rect">
            <a:avLst/>
          </a:prstGeom>
          <a:noFill/>
        </p:spPr>
        <p:txBody>
          <a:bodyPr wrap="none" rtlCol="0">
            <a:spAutoFit/>
          </a:bodyPr>
          <a:lstStyle/>
          <a:p>
            <a:r>
              <a:rPr lang="en-US" sz="2600" dirty="0" smtClean="0"/>
              <a:t>And others</a:t>
            </a:r>
            <a:endParaRPr lang="en-US" sz="2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4495800" cy="609600"/>
          </a:xfrm>
        </p:spPr>
        <p:txBody>
          <a:bodyPr>
            <a:normAutofit fontScale="90000"/>
          </a:bodyPr>
          <a:lstStyle/>
          <a:p>
            <a:r>
              <a:rPr lang="en-US" sz="2800" dirty="0" smtClean="0">
                <a:solidFill>
                  <a:schemeClr val="tx1"/>
                </a:solidFill>
              </a:rPr>
              <a:t>Pierre, </a:t>
            </a:r>
            <a:r>
              <a:rPr lang="en-US" sz="2800" dirty="0" err="1" smtClean="0">
                <a:solidFill>
                  <a:schemeClr val="tx1"/>
                </a:solidFill>
              </a:rPr>
              <a:t>Siegal</a:t>
            </a:r>
            <a:r>
              <a:rPr lang="en-US" sz="2800" dirty="0" smtClean="0">
                <a:solidFill>
                  <a:schemeClr val="tx1"/>
                </a:solidFill>
              </a:rPr>
              <a:t>-Gaskins, &amp; Scott, </a:t>
            </a:r>
            <a:br>
              <a:rPr lang="en-US" sz="2800" dirty="0" smtClean="0">
                <a:solidFill>
                  <a:schemeClr val="tx1"/>
                </a:solidFill>
              </a:rPr>
            </a:br>
            <a:r>
              <a:rPr lang="en-US" sz="2800" dirty="0" smtClean="0">
                <a:solidFill>
                  <a:schemeClr val="tx1"/>
                </a:solidFill>
              </a:rPr>
              <a:t>arXiv:1401.7330</a:t>
            </a:r>
            <a:endParaRPr lang="en-US" sz="2800" dirty="0">
              <a:solidFill>
                <a:schemeClr val="tx1"/>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75</a:t>
            </a:fld>
            <a:endParaRPr lang="en-US"/>
          </a:p>
        </p:txBody>
      </p:sp>
      <p:pic>
        <p:nvPicPr>
          <p:cNvPr id="3350530" name="Picture 2"/>
          <p:cNvPicPr>
            <a:picLocks noChangeAspect="1" noChangeArrowheads="1"/>
          </p:cNvPicPr>
          <p:nvPr/>
        </p:nvPicPr>
        <p:blipFill>
          <a:blip r:embed="rId3" cstate="print"/>
          <a:srcRect/>
          <a:stretch>
            <a:fillRect/>
          </a:stretch>
        </p:blipFill>
        <p:spPr bwMode="auto">
          <a:xfrm>
            <a:off x="91440" y="931093"/>
            <a:ext cx="7696200" cy="5469707"/>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6142549" y="3962400"/>
          <a:ext cx="2620451" cy="469900"/>
        </p:xfrm>
        <a:graphic>
          <a:graphicData uri="http://schemas.openxmlformats.org/presentationml/2006/ole">
            <p:oleObj spid="_x0000_s3350531" name="Equation" r:id="rId4" imgW="1346040" imgH="241200" progId="Equation.DSMT4">
              <p:embed/>
            </p:oleObj>
          </a:graphicData>
        </a:graphic>
      </p:graphicFrame>
      <p:sp>
        <p:nvSpPr>
          <p:cNvPr id="9" name="TextBox 8"/>
          <p:cNvSpPr txBox="1"/>
          <p:nvPr/>
        </p:nvSpPr>
        <p:spPr>
          <a:xfrm>
            <a:off x="6248400" y="3352800"/>
            <a:ext cx="1412694" cy="400110"/>
          </a:xfrm>
          <a:prstGeom prst="rect">
            <a:avLst/>
          </a:prstGeom>
          <a:noFill/>
        </p:spPr>
        <p:txBody>
          <a:bodyPr wrap="none" rtlCol="0">
            <a:spAutoFit/>
          </a:bodyPr>
          <a:lstStyle/>
          <a:p>
            <a:r>
              <a:rPr lang="en-US" sz="2000" b="1" dirty="0" smtClean="0"/>
              <a:t>Core cusp </a:t>
            </a:r>
            <a:endParaRPr lang="en-US" sz="2000" b="1" dirty="0"/>
          </a:p>
        </p:txBody>
      </p:sp>
      <p:sp>
        <p:nvSpPr>
          <p:cNvPr id="10" name="TextBox 9"/>
          <p:cNvSpPr txBox="1"/>
          <p:nvPr/>
        </p:nvSpPr>
        <p:spPr>
          <a:xfrm>
            <a:off x="6096000" y="4736068"/>
            <a:ext cx="1905586" cy="369332"/>
          </a:xfrm>
          <a:prstGeom prst="rect">
            <a:avLst/>
          </a:prstGeom>
          <a:noFill/>
        </p:spPr>
        <p:txBody>
          <a:bodyPr wrap="none" rtlCol="0">
            <a:spAutoFit/>
          </a:bodyPr>
          <a:lstStyle/>
          <a:p>
            <a:r>
              <a:rPr lang="en-US" b="1" dirty="0" smtClean="0"/>
              <a:t>Critical density</a:t>
            </a:r>
            <a:r>
              <a:rPr lang="en-US" dirty="0" smtClean="0"/>
              <a:t>:</a:t>
            </a:r>
            <a:endParaRPr lang="en-US" dirty="0"/>
          </a:p>
        </p:txBody>
      </p:sp>
      <p:graphicFrame>
        <p:nvGraphicFramePr>
          <p:cNvPr id="12" name="Object 11"/>
          <p:cNvGraphicFramePr>
            <a:graphicFrameLocks noChangeAspect="1"/>
          </p:cNvGraphicFramePr>
          <p:nvPr/>
        </p:nvGraphicFramePr>
        <p:xfrm>
          <a:off x="6172200" y="5105400"/>
          <a:ext cx="2692400" cy="457200"/>
        </p:xfrm>
        <a:graphic>
          <a:graphicData uri="http://schemas.openxmlformats.org/presentationml/2006/ole">
            <p:oleObj spid="_x0000_s3350532" name="Equation" r:id="rId5" imgW="1625400" imgH="241200" progId="Equation.DSMT4">
              <p:embed/>
            </p:oleObj>
          </a:graphicData>
        </a:graphic>
      </p:graphicFrame>
      <p:cxnSp>
        <p:nvCxnSpPr>
          <p:cNvPr id="13" name="Straight Arrow Connector 12"/>
          <p:cNvCxnSpPr/>
          <p:nvPr/>
        </p:nvCxnSpPr>
        <p:spPr>
          <a:xfrm flipH="1">
            <a:off x="5029200" y="4236720"/>
            <a:ext cx="10668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1312"/>
          </a:xfrm>
        </p:spPr>
        <p:txBody>
          <a:bodyPr>
            <a:noAutofit/>
          </a:bodyPr>
          <a:lstStyle/>
          <a:p>
            <a:r>
              <a:rPr lang="en-US" sz="4400" dirty="0" smtClean="0"/>
              <a:t>Cosmic map of DM</a:t>
            </a:r>
            <a:endParaRPr lang="en-US" sz="4400" dirty="0"/>
          </a:p>
        </p:txBody>
      </p:sp>
      <p:sp>
        <p:nvSpPr>
          <p:cNvPr id="3" name="Content Placeholder 2"/>
          <p:cNvSpPr>
            <a:spLocks noGrp="1"/>
          </p:cNvSpPr>
          <p:nvPr>
            <p:ph idx="1"/>
          </p:nvPr>
        </p:nvSpPr>
        <p:spPr>
          <a:xfrm>
            <a:off x="0" y="914400"/>
            <a:ext cx="8229600" cy="5410200"/>
          </a:xfrm>
        </p:spPr>
        <p:txBody>
          <a:bodyPr/>
          <a:lstStyle/>
          <a:p>
            <a:r>
              <a:rPr lang="en-US" dirty="0" smtClean="0"/>
              <a:t>Weak </a:t>
            </a:r>
            <a:r>
              <a:rPr lang="en-US" dirty="0" err="1" smtClean="0"/>
              <a:t>lensing</a:t>
            </a:r>
            <a:r>
              <a:rPr lang="en-US" dirty="0" smtClean="0"/>
              <a:t> allows reconstruction </a:t>
            </a:r>
          </a:p>
          <a:p>
            <a:pPr>
              <a:buNone/>
            </a:pPr>
            <a:r>
              <a:rPr lang="en-US" dirty="0" smtClean="0"/>
              <a:t>    of spatial distribution of normal </a:t>
            </a:r>
          </a:p>
          <a:p>
            <a:pPr>
              <a:buNone/>
            </a:pPr>
            <a:r>
              <a:rPr lang="en-US" dirty="0" smtClean="0"/>
              <a:t>    and DM by jointly using optical, </a:t>
            </a:r>
          </a:p>
          <a:p>
            <a:pPr>
              <a:buNone/>
            </a:pPr>
            <a:r>
              <a:rPr lang="en-US" dirty="0" smtClean="0"/>
              <a:t>    X-ray, and </a:t>
            </a:r>
            <a:r>
              <a:rPr lang="en-US" dirty="0" err="1" smtClean="0"/>
              <a:t>lensing</a:t>
            </a:r>
            <a:r>
              <a:rPr lang="en-US" dirty="0" smtClean="0"/>
              <a:t> imagines.</a:t>
            </a:r>
          </a:p>
          <a:p>
            <a:r>
              <a:rPr lang="en-US" dirty="0" smtClean="0"/>
              <a:t>DES first map of  DM</a:t>
            </a:r>
          </a:p>
          <a:p>
            <a:pPr>
              <a:buNone/>
            </a:pPr>
            <a:r>
              <a:rPr lang="en-US" dirty="0" smtClean="0"/>
              <a:t>    distributions, arXiv:1504.03002</a:t>
            </a:r>
          </a:p>
          <a:p>
            <a:r>
              <a:rPr lang="en-US" dirty="0" smtClean="0"/>
              <a:t>Covered 3% of the area surveyed </a:t>
            </a:r>
          </a:p>
          <a:p>
            <a:r>
              <a:rPr lang="en-US" dirty="0" smtClean="0"/>
              <a:t>Red: highest concentration;</a:t>
            </a:r>
          </a:p>
          <a:p>
            <a:pPr>
              <a:buNone/>
            </a:pPr>
            <a:r>
              <a:rPr lang="en-US" dirty="0" smtClean="0"/>
              <a:t>    Orange &amp; Yellow: next highest;</a:t>
            </a:r>
          </a:p>
          <a:p>
            <a:pPr>
              <a:buNone/>
            </a:pPr>
            <a:r>
              <a:rPr lang="en-US" dirty="0" smtClean="0"/>
              <a:t>    Blue: Void; </a:t>
            </a:r>
          </a:p>
          <a:p>
            <a:pPr>
              <a:buNone/>
            </a:pPr>
            <a:r>
              <a:rPr lang="en-US" dirty="0" smtClean="0"/>
              <a:t>     Circles: Clusters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76</a:t>
            </a:fld>
            <a:endParaRPr lang="en-US"/>
          </a:p>
        </p:txBody>
      </p:sp>
      <p:pic>
        <p:nvPicPr>
          <p:cNvPr id="3348482" name="Picture 2" descr="C:\Users\Bing-Lin Young\Documents\A-My Documents\Research\Cosmology\DarkMatter\MyNotes\Notes&amp;Talk[Draft]\Fig[Draft]\[6]CosmosMap[DES].png"/>
          <p:cNvPicPr>
            <a:picLocks noChangeAspect="1" noChangeArrowheads="1"/>
          </p:cNvPicPr>
          <p:nvPr/>
        </p:nvPicPr>
        <p:blipFill>
          <a:blip r:embed="rId3" cstate="print"/>
          <a:srcRect/>
          <a:stretch>
            <a:fillRect/>
          </a:stretch>
        </p:blipFill>
        <p:spPr bwMode="auto">
          <a:xfrm>
            <a:off x="4953000" y="1371600"/>
            <a:ext cx="4191000" cy="48895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944562"/>
          </a:xfrm>
        </p:spPr>
        <p:txBody>
          <a:bodyPr>
            <a:noAutofit/>
          </a:bodyPr>
          <a:lstStyle/>
          <a:p>
            <a:r>
              <a:rPr lang="en-US" sz="3200" dirty="0" smtClean="0">
                <a:latin typeface="Comic Sans MS" pitchFamily="66" charset="0"/>
              </a:rPr>
              <a:t>III.C Cosmic microwave background (CMB)   </a:t>
            </a:r>
            <a:br>
              <a:rPr lang="en-US" sz="3200" dirty="0" smtClean="0">
                <a:latin typeface="Comic Sans MS" pitchFamily="66" charset="0"/>
              </a:rPr>
            </a:br>
            <a:r>
              <a:rPr lang="en-US" sz="3200" dirty="0" smtClean="0">
                <a:latin typeface="Comic Sans MS" pitchFamily="66" charset="0"/>
              </a:rPr>
              <a:t>        anisotropy </a:t>
            </a: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77</a:t>
            </a:fld>
            <a:endParaRPr lang="en-US" dirty="0"/>
          </a:p>
        </p:txBody>
      </p:sp>
      <p:sp>
        <p:nvSpPr>
          <p:cNvPr id="3" name="Content Placeholder 2"/>
          <p:cNvSpPr>
            <a:spLocks noGrp="1"/>
          </p:cNvSpPr>
          <p:nvPr>
            <p:ph sz="quarter" idx="1"/>
          </p:nvPr>
        </p:nvSpPr>
        <p:spPr>
          <a:xfrm>
            <a:off x="0" y="1524000"/>
            <a:ext cx="9144000" cy="5181600"/>
          </a:xfrm>
        </p:spPr>
        <p:txBody>
          <a:bodyPr>
            <a:normAutofit/>
          </a:bodyPr>
          <a:lstStyle/>
          <a:p>
            <a:r>
              <a:rPr lang="en-US" sz="2800" dirty="0" smtClean="0">
                <a:latin typeface="Comic Sans MS" pitchFamily="66" charset="0"/>
              </a:rPr>
              <a:t>CMB radiations, discovered in the 1960s, are imbedded in the theoretical formulation of the early universe and forms a part of quantitative cosmology.</a:t>
            </a:r>
          </a:p>
          <a:p>
            <a:r>
              <a:rPr lang="en-US" sz="2800" dirty="0" smtClean="0">
                <a:latin typeface="Comic Sans MS" pitchFamily="66" charset="0"/>
              </a:rPr>
              <a:t>CMB anisotropies arise from the inflationary epoch, a unique period of the universe. </a:t>
            </a:r>
          </a:p>
          <a:p>
            <a:r>
              <a:rPr lang="en-US" sz="2800" dirty="0" smtClean="0">
                <a:latin typeface="Comic Sans MS" pitchFamily="66" charset="0"/>
              </a:rPr>
              <a:t>CMB is the relic radiation, a nearly uniform and isotropic black body spectrum, of the early universe ~380,000 years after the Big Bang, or about 13.8 billion years ago,  when photons are decoupled.  It is the oldest light we can see.  </a:t>
            </a:r>
          </a:p>
          <a:p>
            <a:endParaRPr lang="en-US" sz="2400" dirty="0" smtClean="0">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lgn="ctr"/>
            <a:r>
              <a:rPr lang="en-US" dirty="0" smtClean="0"/>
              <a:t>CMB anisotropy</a:t>
            </a:r>
            <a:endParaRPr lang="en-US" dirty="0"/>
          </a:p>
        </p:txBody>
      </p:sp>
      <p:sp>
        <p:nvSpPr>
          <p:cNvPr id="3" name="Content Placeholder 2"/>
          <p:cNvSpPr>
            <a:spLocks noGrp="1"/>
          </p:cNvSpPr>
          <p:nvPr>
            <p:ph idx="1"/>
          </p:nvPr>
        </p:nvSpPr>
        <p:spPr>
          <a:xfrm>
            <a:off x="228600" y="990600"/>
            <a:ext cx="8686800" cy="5334000"/>
          </a:xfrm>
        </p:spPr>
        <p:txBody>
          <a:bodyPr>
            <a:normAutofit fontScale="92500"/>
          </a:bodyPr>
          <a:lstStyle/>
          <a:p>
            <a:r>
              <a:rPr lang="en-US" sz="2800" dirty="0" smtClean="0">
                <a:latin typeface="Comic Sans MS" pitchFamily="66" charset="0"/>
              </a:rPr>
              <a:t>CMB carries information of the universe at the time of the last scattering surface when the temperature of the universe was largely uniform and isotropic.</a:t>
            </a:r>
          </a:p>
          <a:p>
            <a:r>
              <a:rPr lang="en-US" sz="2800" dirty="0" smtClean="0">
                <a:latin typeface="Comic Sans MS" pitchFamily="66" charset="0"/>
              </a:rPr>
              <a:t>It has a non-uniformity ~ 10</a:t>
            </a:r>
            <a:r>
              <a:rPr lang="en-US" sz="2800" baseline="30000" dirty="0" smtClean="0">
                <a:latin typeface="Comic Sans MS" pitchFamily="66" charset="0"/>
              </a:rPr>
              <a:t>-5</a:t>
            </a:r>
            <a:r>
              <a:rPr lang="en-US" sz="2800" dirty="0" smtClean="0">
                <a:latin typeface="Comic Sans MS" pitchFamily="66" charset="0"/>
              </a:rPr>
              <a:t> left as the imprint of tiny variations of matter density which has encoded a wealth of cosmological information that can be extracted by studies of the CMB anisotropy. </a:t>
            </a:r>
          </a:p>
          <a:p>
            <a:r>
              <a:rPr lang="en-US" sz="2800" dirty="0" smtClean="0"/>
              <a:t>Smallness of the </a:t>
            </a:r>
            <a:r>
              <a:rPr lang="en-US" sz="2800" i="1" dirty="0" smtClean="0"/>
              <a:t>anisotropy</a:t>
            </a:r>
            <a:r>
              <a:rPr lang="en-US" sz="2800" dirty="0" smtClean="0"/>
              <a:t>  is the result of a linear process. The small matter density fluctuations, originated from the inflationary period of quantum fluctuation, grew by gravity, over a very long time, into observable large-structures.</a:t>
            </a:r>
          </a:p>
          <a:p>
            <a:endParaRPr lang="en-US" sz="28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8839200" cy="5791200"/>
          </a:xfrm>
        </p:spPr>
        <p:txBody>
          <a:bodyPr>
            <a:normAutofit/>
          </a:bodyPr>
          <a:lstStyle/>
          <a:p>
            <a:r>
              <a:rPr lang="en-US" sz="2800" dirty="0" smtClean="0">
                <a:latin typeface="Comic Sans MS" pitchFamily="66" charset="0"/>
              </a:rPr>
              <a:t>It provides reliable information on the cosmic composition, the amount of dark energy and matter, and the cosmic geometry, all embodied in the so-called angular power spectrum. </a:t>
            </a:r>
            <a:endParaRPr lang="en-US" sz="2800" dirty="0" smtClean="0"/>
          </a:p>
          <a:p>
            <a:r>
              <a:rPr lang="en-US" sz="2800" dirty="0" smtClean="0"/>
              <a:t>A beautiful theoretical framework parallel to that of HEP has been developed: perturbations theory in metric and densities, and gauge invariance in coordinate transformation. These are of great interest to particle physicists. </a:t>
            </a:r>
          </a:p>
          <a:p>
            <a:r>
              <a:rPr lang="en-US" sz="2800" dirty="0" smtClean="0"/>
              <a:t>Below a quick sketch of the CMB anisotropy is given. Details can be found in Ch. 12 of the lecture notes.</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79</a:t>
            </a:fld>
            <a:endParaRPr lang="en-US"/>
          </a:p>
        </p:txBody>
      </p:sp>
      <p:sp>
        <p:nvSpPr>
          <p:cNvPr id="7" name="TextBox 6"/>
          <p:cNvSpPr txBox="1"/>
          <p:nvPr/>
        </p:nvSpPr>
        <p:spPr>
          <a:xfrm>
            <a:off x="2971800" y="152400"/>
            <a:ext cx="3172663" cy="584775"/>
          </a:xfrm>
          <a:prstGeom prst="rect">
            <a:avLst/>
          </a:prstGeom>
          <a:noFill/>
        </p:spPr>
        <p:txBody>
          <a:bodyPr wrap="square" rtlCol="0">
            <a:spAutoFit/>
          </a:bodyPr>
          <a:lstStyle/>
          <a:p>
            <a:r>
              <a:rPr lang="en-US" sz="3200" dirty="0" smtClean="0"/>
              <a:t>CMB anisotropy</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144000" cy="5791200"/>
          </a:xfrm>
        </p:spPr>
        <p:txBody>
          <a:bodyPr>
            <a:noAutofit/>
          </a:bodyPr>
          <a:lstStyle/>
          <a:p>
            <a:r>
              <a:rPr lang="en-US" sz="2800" dirty="0" smtClean="0"/>
              <a:t>October 2012 Arthur M. </a:t>
            </a:r>
            <a:r>
              <a:rPr lang="en-US" sz="2800" dirty="0" err="1" smtClean="0"/>
              <a:t>Sacler</a:t>
            </a:r>
            <a:r>
              <a:rPr lang="en-US" sz="2800" dirty="0" smtClean="0"/>
              <a:t> Colloquium, Dark Matter Universe: On the Threshold of Discovery</a:t>
            </a:r>
          </a:p>
          <a:p>
            <a:r>
              <a:rPr lang="en-US" sz="2800" dirty="0" smtClean="0"/>
              <a:t>Michael Turner: Figuring out what is DM matter has become a problem that astrophysicists, cosmologists and particle physicists all want to solve, because DM is central to our understanding of the universe. We now have a compelling hypothesis, namely that dark matter is comprised of WIMPs, particles that don’t radiate light and interact rarely with ordinary matter. After decades of trying to figure out how to test the idea that DM is made up of WIMPs, we have 3 ways to test this hypothesis. Best of all, all 3 methods are closing in on being able to either confirm or falsify the WIMP.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pPr algn="ctr"/>
            <a:r>
              <a:rPr lang="en-US" sz="3400" dirty="0" smtClean="0"/>
              <a:t>Primordial CMB anisotropy &amp;</a:t>
            </a:r>
            <a:br>
              <a:rPr lang="en-US" sz="3400" dirty="0" smtClean="0"/>
            </a:br>
            <a:r>
              <a:rPr lang="en-US" sz="3400" dirty="0" smtClean="0"/>
              <a:t>the power spectrum - a quick sketch</a:t>
            </a:r>
            <a:endParaRPr lang="en-US" sz="3400" dirty="0"/>
          </a:p>
        </p:txBody>
      </p:sp>
      <p:sp>
        <p:nvSpPr>
          <p:cNvPr id="3" name="Content Placeholder 2"/>
          <p:cNvSpPr>
            <a:spLocks noGrp="1"/>
          </p:cNvSpPr>
          <p:nvPr>
            <p:ph idx="1"/>
          </p:nvPr>
        </p:nvSpPr>
        <p:spPr>
          <a:xfrm>
            <a:off x="304800" y="990600"/>
            <a:ext cx="8458200" cy="4389120"/>
          </a:xfrm>
        </p:spPr>
        <p:txBody>
          <a:bodyPr>
            <a:normAutofit lnSpcReduction="10000"/>
          </a:bodyPr>
          <a:lstStyle/>
          <a:p>
            <a:r>
              <a:rPr lang="en-US" dirty="0" smtClean="0"/>
              <a:t>Temperature variation over the sky can be represented by a </a:t>
            </a:r>
            <a:r>
              <a:rPr lang="en-US" dirty="0" err="1" smtClean="0"/>
              <a:t>multipole</a:t>
            </a:r>
            <a:r>
              <a:rPr lang="en-US" dirty="0" smtClean="0"/>
              <a:t> expansion (see Weinberg C, Sec. 2.6)</a:t>
            </a:r>
          </a:p>
          <a:p>
            <a:pPr>
              <a:buNone/>
            </a:pPr>
            <a:endParaRPr lang="en-US" dirty="0" smtClean="0"/>
          </a:p>
          <a:p>
            <a:pPr>
              <a:buNone/>
            </a:pPr>
            <a:endParaRPr lang="en-US" dirty="0" smtClean="0"/>
          </a:p>
          <a:p>
            <a:r>
              <a:rPr lang="en-US" dirty="0" smtClean="0"/>
              <a:t>Angular power spectrum:                                </a:t>
            </a:r>
          </a:p>
          <a:p>
            <a:pPr>
              <a:buNone/>
            </a:pPr>
            <a:r>
              <a:rPr lang="en-US" dirty="0" smtClean="0"/>
              <a:t>       : temperature </a:t>
            </a:r>
            <a:r>
              <a:rPr lang="en-US" dirty="0" err="1" smtClean="0"/>
              <a:t>multipole</a:t>
            </a:r>
            <a:r>
              <a:rPr lang="en-US" dirty="0" smtClean="0"/>
              <a:t> coefficient;     </a:t>
            </a:r>
          </a:p>
          <a:p>
            <a:pPr>
              <a:buNone/>
            </a:pPr>
            <a:r>
              <a:rPr lang="en-US" dirty="0" smtClean="0"/>
              <a:t>         : temperature partial wave amplitude </a:t>
            </a:r>
          </a:p>
          <a:p>
            <a:r>
              <a:rPr lang="en-US" dirty="0" smtClean="0"/>
              <a:t>For a Gaussian distribution, the temperature anisotropy distributions over two directions is:</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80</a:t>
            </a:fld>
            <a:endParaRPr lang="en-US"/>
          </a:p>
        </p:txBody>
      </p:sp>
      <p:graphicFrame>
        <p:nvGraphicFramePr>
          <p:cNvPr id="7" name="Object 6"/>
          <p:cNvGraphicFramePr>
            <a:graphicFrameLocks noChangeAspect="1"/>
          </p:cNvGraphicFramePr>
          <p:nvPr/>
        </p:nvGraphicFramePr>
        <p:xfrm>
          <a:off x="1066800" y="2116322"/>
          <a:ext cx="6629400" cy="779278"/>
        </p:xfrm>
        <a:graphic>
          <a:graphicData uri="http://schemas.openxmlformats.org/presentationml/2006/ole">
            <p:oleObj spid="_x0000_s1208322" name="Equation" r:id="rId4" imgW="4000320" imgH="469800" progId="Equation.DSMT4">
              <p:embed/>
            </p:oleObj>
          </a:graphicData>
        </a:graphic>
      </p:graphicFrame>
      <p:graphicFrame>
        <p:nvGraphicFramePr>
          <p:cNvPr id="9" name="Object 8"/>
          <p:cNvGraphicFramePr>
            <a:graphicFrameLocks noChangeAspect="1"/>
          </p:cNvGraphicFramePr>
          <p:nvPr/>
        </p:nvGraphicFramePr>
        <p:xfrm>
          <a:off x="4572000" y="2971800"/>
          <a:ext cx="3032125" cy="533400"/>
        </p:xfrm>
        <a:graphic>
          <a:graphicData uri="http://schemas.openxmlformats.org/presentationml/2006/ole">
            <p:oleObj spid="_x0000_s1208324" name="Equation" r:id="rId5" imgW="1371600" imgH="241200" progId="Equation.DSMT4">
              <p:embed/>
            </p:oleObj>
          </a:graphicData>
        </a:graphic>
      </p:graphicFrame>
      <p:graphicFrame>
        <p:nvGraphicFramePr>
          <p:cNvPr id="10" name="Object 9"/>
          <p:cNvGraphicFramePr>
            <a:graphicFrameLocks noChangeAspect="1"/>
          </p:cNvGraphicFramePr>
          <p:nvPr/>
        </p:nvGraphicFramePr>
        <p:xfrm>
          <a:off x="1447800" y="5179725"/>
          <a:ext cx="5410200" cy="992475"/>
        </p:xfrm>
        <a:graphic>
          <a:graphicData uri="http://schemas.openxmlformats.org/presentationml/2006/ole">
            <p:oleObj spid="_x0000_s1208325" name="Equation" r:id="rId6" imgW="2768400" imgH="507960" progId="Equation.DSMT4">
              <p:embed/>
            </p:oleObj>
          </a:graphicData>
        </a:graphic>
      </p:graphicFrame>
      <p:graphicFrame>
        <p:nvGraphicFramePr>
          <p:cNvPr id="12" name="Object 11"/>
          <p:cNvGraphicFramePr>
            <a:graphicFrameLocks noChangeAspect="1"/>
          </p:cNvGraphicFramePr>
          <p:nvPr/>
        </p:nvGraphicFramePr>
        <p:xfrm>
          <a:off x="685800" y="3429000"/>
          <a:ext cx="426720" cy="512064"/>
        </p:xfrm>
        <a:graphic>
          <a:graphicData uri="http://schemas.openxmlformats.org/presentationml/2006/ole">
            <p:oleObj spid="_x0000_s1208327" name="Equation" r:id="rId7" imgW="190440" imgH="228600" progId="Equation.DSMT4">
              <p:embed/>
            </p:oleObj>
          </a:graphicData>
        </a:graphic>
      </p:graphicFrame>
      <p:graphicFrame>
        <p:nvGraphicFramePr>
          <p:cNvPr id="13" name="Object 12"/>
          <p:cNvGraphicFramePr>
            <a:graphicFrameLocks noChangeAspect="1"/>
          </p:cNvGraphicFramePr>
          <p:nvPr/>
        </p:nvGraphicFramePr>
        <p:xfrm>
          <a:off x="685800" y="3810000"/>
          <a:ext cx="533400" cy="533400"/>
        </p:xfrm>
        <a:graphic>
          <a:graphicData uri="http://schemas.openxmlformats.org/presentationml/2006/ole">
            <p:oleObj spid="_x0000_s1208328" name="Equation" r:id="rId8" imgW="228600" imgH="228600" progId="Equation.DSMT4">
              <p:embed/>
            </p:oleObj>
          </a:graphicData>
        </a:graphic>
      </p:graphicFrame>
      <p:graphicFrame>
        <p:nvGraphicFramePr>
          <p:cNvPr id="14" name="Object 13"/>
          <p:cNvGraphicFramePr>
            <a:graphicFrameLocks noChangeAspect="1"/>
          </p:cNvGraphicFramePr>
          <p:nvPr/>
        </p:nvGraphicFramePr>
        <p:xfrm>
          <a:off x="2806700" y="1892300"/>
          <a:ext cx="914400" cy="179388"/>
        </p:xfrm>
        <a:graphic>
          <a:graphicData uri="http://schemas.openxmlformats.org/presentationml/2006/ole">
            <p:oleObj spid="_x0000_s1208329" name="Equation" r:id="rId9" imgW="914400" imgH="179640" progId="Equation.DSMT4">
              <p:embed/>
            </p:oleObj>
          </a:graphicData>
        </a:graphic>
      </p:graphicFrame>
      <p:graphicFrame>
        <p:nvGraphicFramePr>
          <p:cNvPr id="15" name="Object 14"/>
          <p:cNvGraphicFramePr>
            <a:graphicFrameLocks noChangeAspect="1"/>
          </p:cNvGraphicFramePr>
          <p:nvPr/>
        </p:nvGraphicFramePr>
        <p:xfrm>
          <a:off x="3206750" y="1892300"/>
          <a:ext cx="114300" cy="177800"/>
        </p:xfrm>
        <a:graphic>
          <a:graphicData uri="http://schemas.openxmlformats.org/presentationml/2006/ole">
            <p:oleObj spid="_x0000_s1208330" name="Equation" r:id="rId10" imgW="114120" imgH="177480" progId="Equation.DSMT4">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3712"/>
          </a:xfrm>
        </p:spPr>
        <p:txBody>
          <a:bodyPr>
            <a:normAutofit fontScale="90000"/>
          </a:bodyPr>
          <a:lstStyle/>
          <a:p>
            <a:pPr algn="ctr"/>
            <a:r>
              <a:rPr lang="en-US" dirty="0" smtClean="0"/>
              <a:t>Power spectrum</a:t>
            </a:r>
            <a:endParaRPr lang="en-US" dirty="0"/>
          </a:p>
        </p:txBody>
      </p:sp>
      <p:sp>
        <p:nvSpPr>
          <p:cNvPr id="3" name="Content Placeholder 2"/>
          <p:cNvSpPr>
            <a:spLocks noGrp="1"/>
          </p:cNvSpPr>
          <p:nvPr>
            <p:ph idx="1"/>
          </p:nvPr>
        </p:nvSpPr>
        <p:spPr>
          <a:xfrm>
            <a:off x="152400" y="914400"/>
            <a:ext cx="8915400" cy="5334000"/>
          </a:xfrm>
        </p:spPr>
        <p:txBody>
          <a:bodyPr>
            <a:noAutofit/>
          </a:bodyPr>
          <a:lstStyle/>
          <a:p>
            <a:r>
              <a:rPr lang="en-US" sz="2800" dirty="0" smtClean="0"/>
              <a:t>The power spectrum measurements by astronomers are restricted by reality as we have only one universe to observe.  What we can do is to make observations at a fixed point on earth and observe  different points </a:t>
            </a:r>
            <a:r>
              <a:rPr lang="en-US" sz="2800" dirty="0" smtClean="0">
                <a:latin typeface="Mathcad UniMath"/>
              </a:rPr>
              <a:t>(</a:t>
            </a:r>
            <a:r>
              <a:rPr lang="el-GR" sz="2800" dirty="0" smtClean="0">
                <a:latin typeface="Mathcad UniMath"/>
              </a:rPr>
              <a:t>θ</a:t>
            </a:r>
            <a:r>
              <a:rPr lang="en-US" sz="2800" dirty="0" smtClean="0">
                <a:latin typeface="Mathcad UniMath"/>
              </a:rPr>
              <a:t>, </a:t>
            </a:r>
            <a:r>
              <a:rPr lang="el-GR" sz="2800" dirty="0" smtClean="0">
                <a:latin typeface="Mathcad UniMath"/>
              </a:rPr>
              <a:t>ϕ</a:t>
            </a:r>
            <a:r>
              <a:rPr lang="en-US" sz="2800" dirty="0" smtClean="0">
                <a:latin typeface="Mathcad UniMath"/>
              </a:rPr>
              <a:t>)</a:t>
            </a:r>
            <a:r>
              <a:rPr lang="en-US" sz="2800" dirty="0" smtClean="0"/>
              <a:t> in the sky.</a:t>
            </a:r>
          </a:p>
          <a:p>
            <a:r>
              <a:rPr lang="en-US" sz="2800" dirty="0" smtClean="0"/>
              <a:t>But how good is this approximation?  For Gaussian distributions,</a:t>
            </a:r>
          </a:p>
          <a:p>
            <a:endParaRPr lang="en-US" sz="2800" dirty="0" smtClean="0"/>
          </a:p>
          <a:p>
            <a:endParaRPr lang="en-US" sz="2800" dirty="0" smtClean="0"/>
          </a:p>
          <a:p>
            <a:r>
              <a:rPr lang="en-US" sz="2800" dirty="0" smtClean="0"/>
              <a:t>For large </a:t>
            </a:r>
            <a:r>
              <a:rPr lang="en-US" sz="2800" dirty="0" smtClean="0">
                <a:latin typeface="Mathcad UniMath"/>
              </a:rPr>
              <a:t>ℓ</a:t>
            </a:r>
            <a:r>
              <a:rPr lang="en-US" sz="2800" dirty="0" smtClean="0"/>
              <a:t> there is very little difference between the real thing and the earth observation.</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81</a:t>
            </a:fld>
            <a:endParaRPr lang="en-US"/>
          </a:p>
        </p:txBody>
      </p:sp>
      <p:graphicFrame>
        <p:nvGraphicFramePr>
          <p:cNvPr id="7" name="Object 6"/>
          <p:cNvGraphicFramePr>
            <a:graphicFrameLocks noChangeAspect="1"/>
          </p:cNvGraphicFramePr>
          <p:nvPr/>
        </p:nvGraphicFramePr>
        <p:xfrm>
          <a:off x="3200400" y="-914400"/>
          <a:ext cx="714375" cy="381000"/>
        </p:xfrm>
        <a:graphic>
          <a:graphicData uri="http://schemas.openxmlformats.org/presentationml/2006/ole">
            <p:oleObj spid="_x0000_s2634754" name="Equation" r:id="rId3" imgW="380880" imgH="203040" progId="Equation.DSMT4">
              <p:embed/>
            </p:oleObj>
          </a:graphicData>
        </a:graphic>
      </p:graphicFrame>
      <p:graphicFrame>
        <p:nvGraphicFramePr>
          <p:cNvPr id="8" name="Object 7"/>
          <p:cNvGraphicFramePr>
            <a:graphicFrameLocks noChangeAspect="1"/>
          </p:cNvGraphicFramePr>
          <p:nvPr/>
        </p:nvGraphicFramePr>
        <p:xfrm>
          <a:off x="2413000" y="1282700"/>
          <a:ext cx="914400" cy="179388"/>
        </p:xfrm>
        <a:graphic>
          <a:graphicData uri="http://schemas.openxmlformats.org/presentationml/2006/ole">
            <p:oleObj spid="_x0000_s2634755" name="Equation" r:id="rId4" imgW="914400" imgH="179640" progId="Equation.DSMT4">
              <p:embed/>
            </p:oleObj>
          </a:graphicData>
        </a:graphic>
      </p:graphicFrame>
      <p:graphicFrame>
        <p:nvGraphicFramePr>
          <p:cNvPr id="9" name="Object 8"/>
          <p:cNvGraphicFramePr>
            <a:graphicFrameLocks noChangeAspect="1"/>
          </p:cNvGraphicFramePr>
          <p:nvPr/>
        </p:nvGraphicFramePr>
        <p:xfrm>
          <a:off x="1720850" y="4160520"/>
          <a:ext cx="4137660" cy="914400"/>
        </p:xfrm>
        <a:graphic>
          <a:graphicData uri="http://schemas.openxmlformats.org/presentationml/2006/ole">
            <p:oleObj spid="_x0000_s2634756" name="Equation" r:id="rId5" imgW="2298600" imgH="507960" progId="Equation.DSMT4">
              <p:embed/>
            </p:oleObj>
          </a:graphicData>
        </a:graphic>
      </p:graphicFrame>
      <p:graphicFrame>
        <p:nvGraphicFramePr>
          <p:cNvPr id="10" name="Object 9"/>
          <p:cNvGraphicFramePr>
            <a:graphicFrameLocks noChangeAspect="1"/>
          </p:cNvGraphicFramePr>
          <p:nvPr/>
        </p:nvGraphicFramePr>
        <p:xfrm>
          <a:off x="2787650" y="3566160"/>
          <a:ext cx="4070350" cy="609600"/>
        </p:xfrm>
        <a:graphic>
          <a:graphicData uri="http://schemas.openxmlformats.org/presentationml/2006/ole">
            <p:oleObj spid="_x0000_s2634757" name="Equation" r:id="rId6" imgW="1498320" imgH="241200" progId="Equation.DSMT4">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3600" dirty="0" smtClean="0">
                <a:latin typeface="Comic Sans MS" pitchFamily="66" charset="0"/>
              </a:rPr>
              <a:t>Power spectrum plot of WMAP 7 plus other observations</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a:xfrm>
            <a:off x="4419600" y="6248206"/>
            <a:ext cx="1600199"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82</a:t>
            </a:fld>
            <a:endParaRPr lang="en-US"/>
          </a:p>
        </p:txBody>
      </p:sp>
      <p:sp>
        <p:nvSpPr>
          <p:cNvPr id="3" name="Content Placeholder 2"/>
          <p:cNvSpPr>
            <a:spLocks noGrp="1"/>
          </p:cNvSpPr>
          <p:nvPr>
            <p:ph sz="quarter" idx="1"/>
          </p:nvPr>
        </p:nvSpPr>
        <p:spPr/>
        <p:txBody>
          <a:bodyPr/>
          <a:lstStyle/>
          <a:p>
            <a:endParaRPr lang="en-US" dirty="0"/>
          </a:p>
        </p:txBody>
      </p:sp>
      <p:pic>
        <p:nvPicPr>
          <p:cNvPr id="18437" name="Picture 5"/>
          <p:cNvPicPr>
            <a:picLocks noChangeAspect="1" noChangeArrowheads="1"/>
          </p:cNvPicPr>
          <p:nvPr/>
        </p:nvPicPr>
        <p:blipFill>
          <a:blip r:embed="rId3" cstate="print"/>
          <a:srcRect/>
          <a:stretch>
            <a:fillRect/>
          </a:stretch>
        </p:blipFill>
        <p:spPr bwMode="auto">
          <a:xfrm>
            <a:off x="2061408" y="1371600"/>
            <a:ext cx="6777792" cy="4800600"/>
          </a:xfrm>
          <a:prstGeom prst="rect">
            <a:avLst/>
          </a:prstGeom>
          <a:noFill/>
          <a:ln w="9525">
            <a:noFill/>
            <a:miter lim="800000"/>
            <a:headEnd/>
            <a:tailEnd/>
          </a:ln>
        </p:spPr>
      </p:pic>
      <p:pic>
        <p:nvPicPr>
          <p:cNvPr id="18438" name="Picture 6"/>
          <p:cNvPicPr>
            <a:picLocks noChangeAspect="1" noChangeArrowheads="1"/>
          </p:cNvPicPr>
          <p:nvPr/>
        </p:nvPicPr>
        <p:blipFill>
          <a:blip r:embed="rId4" cstate="print"/>
          <a:srcRect/>
          <a:stretch>
            <a:fillRect/>
          </a:stretch>
        </p:blipFill>
        <p:spPr bwMode="auto">
          <a:xfrm>
            <a:off x="381000" y="1676400"/>
            <a:ext cx="6477000" cy="4244806"/>
          </a:xfrm>
          <a:prstGeom prst="rect">
            <a:avLst/>
          </a:prstGeom>
          <a:noFill/>
          <a:ln w="9525">
            <a:noFill/>
            <a:miter lim="800000"/>
            <a:headEnd/>
            <a:tailEnd/>
          </a:ln>
        </p:spPr>
      </p:pic>
      <p:sp>
        <p:nvSpPr>
          <p:cNvPr id="12" name="Rectangle 11"/>
          <p:cNvSpPr/>
          <p:nvPr/>
        </p:nvSpPr>
        <p:spPr>
          <a:xfrm>
            <a:off x="1371600" y="2438400"/>
            <a:ext cx="1295400" cy="381000"/>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WMAP 7yr</a:t>
            </a:r>
            <a:endParaRPr lang="en-US" dirty="0">
              <a:solidFill>
                <a:schemeClr val="bg1"/>
              </a:solidFill>
            </a:endParaRPr>
          </a:p>
        </p:txBody>
      </p:sp>
      <p:sp>
        <p:nvSpPr>
          <p:cNvPr id="13" name="Down Arrow Callout 12"/>
          <p:cNvSpPr/>
          <p:nvPr/>
        </p:nvSpPr>
        <p:spPr>
          <a:xfrm>
            <a:off x="4800600" y="2971800"/>
            <a:ext cx="1981200" cy="838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r>
              <a:rPr lang="en-US" sz="1600" baseline="30000" dirty="0" smtClean="0"/>
              <a:t>rd</a:t>
            </a:r>
            <a:r>
              <a:rPr lang="en-US" sz="1600" dirty="0" smtClean="0"/>
              <a:t>  peak  about dark &amp; ordinary matter</a:t>
            </a:r>
            <a:endParaRPr lang="en-US" sz="1600" dirty="0"/>
          </a:p>
        </p:txBody>
      </p:sp>
      <p:cxnSp>
        <p:nvCxnSpPr>
          <p:cNvPr id="17" name="Straight Arrow Connector 16"/>
          <p:cNvCxnSpPr/>
          <p:nvPr/>
        </p:nvCxnSpPr>
        <p:spPr>
          <a:xfrm flipV="1">
            <a:off x="6248400" y="5791200"/>
            <a:ext cx="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76600" y="5867400"/>
            <a:ext cx="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0" y="5943600"/>
            <a:ext cx="1371600" cy="369332"/>
          </a:xfrm>
          <a:prstGeom prst="rect">
            <a:avLst/>
          </a:prstGeom>
          <a:noFill/>
        </p:spPr>
        <p:txBody>
          <a:bodyPr wrap="square" rtlCol="0">
            <a:spAutoFit/>
          </a:bodyPr>
          <a:lstStyle/>
          <a:p>
            <a:r>
              <a:rPr lang="en-US" dirty="0" smtClean="0">
                <a:solidFill>
                  <a:srgbClr val="C00000"/>
                </a:solidFill>
              </a:rPr>
              <a:t>LSS thickness</a:t>
            </a:r>
            <a:endParaRPr lang="en-US" dirty="0">
              <a:solidFill>
                <a:srgbClr val="C00000"/>
              </a:solidFill>
            </a:endParaRPr>
          </a:p>
        </p:txBody>
      </p:sp>
      <p:sp>
        <p:nvSpPr>
          <p:cNvPr id="28" name="TextBox 27"/>
          <p:cNvSpPr txBox="1"/>
          <p:nvPr/>
        </p:nvSpPr>
        <p:spPr>
          <a:xfrm>
            <a:off x="3352800" y="6019800"/>
            <a:ext cx="388248" cy="369332"/>
          </a:xfrm>
          <a:prstGeom prst="rect">
            <a:avLst/>
          </a:prstGeom>
          <a:noFill/>
        </p:spPr>
        <p:txBody>
          <a:bodyPr wrap="none" rtlCol="0">
            <a:spAutoFit/>
          </a:bodyPr>
          <a:lstStyle/>
          <a:p>
            <a:r>
              <a:rPr lang="en-US" dirty="0" smtClean="0">
                <a:solidFill>
                  <a:srgbClr val="C00000"/>
                </a:solidFill>
              </a:rPr>
              <a:t>LS</a:t>
            </a:r>
            <a:endParaRPr lang="en-US" dirty="0">
              <a:solidFill>
                <a:srgbClr val="C00000"/>
              </a:solidFill>
            </a:endParaRPr>
          </a:p>
        </p:txBody>
      </p:sp>
      <p:graphicFrame>
        <p:nvGraphicFramePr>
          <p:cNvPr id="18" name="Object 17"/>
          <p:cNvGraphicFramePr>
            <a:graphicFrameLocks noChangeAspect="1"/>
          </p:cNvGraphicFramePr>
          <p:nvPr/>
        </p:nvGraphicFramePr>
        <p:xfrm>
          <a:off x="609600" y="5791200"/>
          <a:ext cx="1181100" cy="685800"/>
        </p:xfrm>
        <a:graphic>
          <a:graphicData uri="http://schemas.openxmlformats.org/presentationml/2006/ole">
            <p:oleObj spid="_x0000_s1095681" name="Equation" r:id="rId5" imgW="787320" imgH="457200" progId="Equation.DSMT4">
              <p:embed/>
            </p:oleObj>
          </a:graphicData>
        </a:graphic>
      </p:graphicFrame>
      <p:sp>
        <p:nvSpPr>
          <p:cNvPr id="19" name="Rounded Rectangle 18"/>
          <p:cNvSpPr/>
          <p:nvPr/>
        </p:nvSpPr>
        <p:spPr>
          <a:xfrm>
            <a:off x="4267200" y="1828800"/>
            <a:ext cx="2209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r>
              <a:rPr lang="en-US" baseline="30000" dirty="0" smtClean="0"/>
              <a:t>st</a:t>
            </a:r>
            <a:r>
              <a:rPr lang="en-US" dirty="0" smtClean="0"/>
              <a:t> peak is about all matter &amp; energy, determines geometry</a:t>
            </a:r>
            <a:endParaRPr lang="en-US" dirty="0"/>
          </a:p>
        </p:txBody>
      </p:sp>
      <p:sp>
        <p:nvSpPr>
          <p:cNvPr id="21" name="Up Arrow Callout 20"/>
          <p:cNvSpPr/>
          <p:nvPr/>
        </p:nvSpPr>
        <p:spPr>
          <a:xfrm>
            <a:off x="4343400" y="4267200"/>
            <a:ext cx="1524000" cy="914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r>
              <a:rPr lang="en-US" baseline="30000" dirty="0" smtClean="0"/>
              <a:t>nd</a:t>
            </a:r>
            <a:r>
              <a:rPr lang="en-US" dirty="0" smtClean="0"/>
              <a:t> peak is about baryons</a:t>
            </a:r>
            <a:endParaRPr lang="en-US" dirty="0"/>
          </a:p>
        </p:txBody>
      </p:sp>
      <p:sp>
        <p:nvSpPr>
          <p:cNvPr id="22" name="Rounded Rectangle 21"/>
          <p:cNvSpPr/>
          <p:nvPr/>
        </p:nvSpPr>
        <p:spPr>
          <a:xfrm>
            <a:off x="1447800" y="3276600"/>
            <a:ext cx="914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ISW</a:t>
            </a:r>
          </a:p>
          <a:p>
            <a:pPr algn="ctr"/>
            <a:r>
              <a:rPr lang="en-US" dirty="0" smtClean="0"/>
              <a:t>Rise </a:t>
            </a:r>
            <a:endParaRPr lang="en-US" dirty="0"/>
          </a:p>
        </p:txBody>
      </p:sp>
      <p:cxnSp>
        <p:nvCxnSpPr>
          <p:cNvPr id="24" name="Straight Arrow Connector 23"/>
          <p:cNvCxnSpPr/>
          <p:nvPr/>
        </p:nvCxnSpPr>
        <p:spPr>
          <a:xfrm flipH="1">
            <a:off x="1828800" y="3810000"/>
            <a:ext cx="76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971800" y="45720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 plateau</a:t>
            </a:r>
            <a:endParaRPr lang="en-US" dirty="0"/>
          </a:p>
        </p:txBody>
      </p:sp>
      <p:cxnSp>
        <p:nvCxnSpPr>
          <p:cNvPr id="30" name="Straight Arrow Connector 29"/>
          <p:cNvCxnSpPr/>
          <p:nvPr/>
        </p:nvCxnSpPr>
        <p:spPr>
          <a:xfrm flipH="1" flipV="1">
            <a:off x="2590800" y="4724400"/>
            <a:ext cx="381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38600" y="19812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856488"/>
            <a:ext cx="762000" cy="1124712"/>
          </a:xfrm>
        </p:spPr>
        <p:txBody>
          <a:bodyPr>
            <a:normAutofit/>
          </a:bodyPr>
          <a:lstStyle/>
          <a:p>
            <a:r>
              <a:rPr lang="en-US" sz="1400" dirty="0" smtClean="0"/>
              <a:t>Planck</a:t>
            </a:r>
            <a:endParaRPr lang="en-US" sz="1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83</a:t>
            </a:fld>
            <a:endParaRPr lang="en-US"/>
          </a:p>
        </p:txBody>
      </p:sp>
      <p:pic>
        <p:nvPicPr>
          <p:cNvPr id="2633730" name="Picture 2"/>
          <p:cNvPicPr>
            <a:picLocks noGrp="1" noChangeAspect="1" noChangeArrowheads="1"/>
          </p:cNvPicPr>
          <p:nvPr>
            <p:ph idx="1"/>
          </p:nvPr>
        </p:nvPicPr>
        <p:blipFill>
          <a:blip r:embed="rId3" cstate="print"/>
          <a:srcRect/>
          <a:stretch>
            <a:fillRect/>
          </a:stretch>
        </p:blipFill>
        <p:spPr bwMode="auto">
          <a:xfrm>
            <a:off x="0" y="46268"/>
            <a:ext cx="8915400" cy="6451789"/>
          </a:xfrm>
          <a:prstGeom prst="rect">
            <a:avLst/>
          </a:prstGeom>
          <a:noFill/>
          <a:ln w="9525">
            <a:noFill/>
            <a:miter lim="800000"/>
            <a:headEnd/>
            <a:tailEnd/>
          </a:ln>
        </p:spPr>
      </p:pic>
      <p:sp>
        <p:nvSpPr>
          <p:cNvPr id="8" name="TextBox 7"/>
          <p:cNvSpPr txBox="1"/>
          <p:nvPr/>
        </p:nvSpPr>
        <p:spPr>
          <a:xfrm>
            <a:off x="7152176" y="838200"/>
            <a:ext cx="1229824" cy="830997"/>
          </a:xfrm>
          <a:prstGeom prst="rect">
            <a:avLst/>
          </a:prstGeom>
          <a:noFill/>
        </p:spPr>
        <p:txBody>
          <a:bodyPr wrap="none" rtlCol="0">
            <a:spAutoFit/>
          </a:bodyPr>
          <a:lstStyle/>
          <a:p>
            <a:r>
              <a:rPr lang="en-US" sz="2400" dirty="0" smtClean="0"/>
              <a:t>Planck </a:t>
            </a:r>
          </a:p>
          <a:p>
            <a:r>
              <a:rPr lang="en-US" sz="2400" dirty="0" smtClean="0"/>
              <a:t>3/2013</a:t>
            </a:r>
            <a:endParaRPr lang="en-US" sz="2400" dirty="0"/>
          </a:p>
        </p:txBody>
      </p:sp>
      <p:graphicFrame>
        <p:nvGraphicFramePr>
          <p:cNvPr id="9" name="Object 8"/>
          <p:cNvGraphicFramePr>
            <a:graphicFrameLocks noChangeAspect="1"/>
          </p:cNvGraphicFramePr>
          <p:nvPr/>
        </p:nvGraphicFramePr>
        <p:xfrm>
          <a:off x="6619567" y="1752600"/>
          <a:ext cx="1725561" cy="685800"/>
        </p:xfrm>
        <a:graphic>
          <a:graphicData uri="http://schemas.openxmlformats.org/presentationml/2006/ole">
            <p:oleObj spid="_x0000_s2635777" name="Equation" r:id="rId4" imgW="990360" imgH="393480" progId="Equation.DSMT4">
              <p:embed/>
            </p:oleObj>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84</a:t>
            </a:fld>
            <a:endParaRPr lang="en-US"/>
          </a:p>
        </p:txBody>
      </p:sp>
      <p:sp>
        <p:nvSpPr>
          <p:cNvPr id="5" name="Rectangle 4"/>
          <p:cNvSpPr/>
          <p:nvPr/>
        </p:nvSpPr>
        <p:spPr>
          <a:xfrm>
            <a:off x="381000" y="920889"/>
            <a:ext cx="8610600" cy="5170646"/>
          </a:xfrm>
          <a:prstGeom prst="rect">
            <a:avLst/>
          </a:prstGeom>
        </p:spPr>
        <p:txBody>
          <a:bodyPr wrap="square">
            <a:spAutoFit/>
          </a:bodyPr>
          <a:lstStyle/>
          <a:p>
            <a:pPr>
              <a:buFont typeface="Wingdings" pitchFamily="2" charset="2"/>
              <a:buChar char="q"/>
            </a:pPr>
            <a:r>
              <a:rPr lang="en-US" sz="3000" dirty="0" smtClean="0">
                <a:latin typeface="Comic Sans MS" pitchFamily="66" charset="0"/>
              </a:rPr>
              <a:t>The first peak contains information about the total amount of stuff in the universe: ordinary matter, dark matter, photons, neutrinos, dark energy, and anything else we might not yet know about. The size and location of the peak is related to the geometry of the universe: how flat it is.  The peak value and the total matter-energy density is related by                    .  For              which says the total density is about the critical density, i.e.,                            </a:t>
            </a:r>
          </a:p>
          <a:p>
            <a:r>
              <a:rPr lang="en-US" sz="3000" dirty="0" smtClean="0">
                <a:latin typeface="Comic Sans MS" pitchFamily="66" charset="0"/>
              </a:rPr>
              <a:t>         , so the universe is flat.</a:t>
            </a:r>
          </a:p>
        </p:txBody>
      </p:sp>
      <p:graphicFrame>
        <p:nvGraphicFramePr>
          <p:cNvPr id="7" name="Object 6"/>
          <p:cNvGraphicFramePr>
            <a:graphicFrameLocks noChangeAspect="1"/>
          </p:cNvGraphicFramePr>
          <p:nvPr/>
        </p:nvGraphicFramePr>
        <p:xfrm>
          <a:off x="1021080" y="4622157"/>
          <a:ext cx="2209800" cy="559443"/>
        </p:xfrm>
        <a:graphic>
          <a:graphicData uri="http://schemas.openxmlformats.org/presentationml/2006/ole">
            <p:oleObj spid="_x0000_s1463299" name="Equation" r:id="rId3" imgW="1002960" imgH="253800" progId="Equation.DSMT4">
              <p:embed/>
            </p:oleObj>
          </a:graphicData>
        </a:graphic>
      </p:graphicFrame>
      <p:graphicFrame>
        <p:nvGraphicFramePr>
          <p:cNvPr id="8" name="Object 7"/>
          <p:cNvGraphicFramePr>
            <a:graphicFrameLocks noChangeAspect="1"/>
          </p:cNvGraphicFramePr>
          <p:nvPr/>
        </p:nvGraphicFramePr>
        <p:xfrm>
          <a:off x="4175760" y="4678680"/>
          <a:ext cx="1367590" cy="464003"/>
        </p:xfrm>
        <a:graphic>
          <a:graphicData uri="http://schemas.openxmlformats.org/presentationml/2006/ole">
            <p:oleObj spid="_x0000_s1463300" name="Equation" r:id="rId4" imgW="711000" imgH="241200" progId="Equation.DSMT4">
              <p:embed/>
            </p:oleObj>
          </a:graphicData>
        </a:graphic>
      </p:graphicFrame>
      <p:graphicFrame>
        <p:nvGraphicFramePr>
          <p:cNvPr id="9" name="Object 8"/>
          <p:cNvGraphicFramePr>
            <a:graphicFrameLocks noChangeAspect="1"/>
          </p:cNvGraphicFramePr>
          <p:nvPr/>
        </p:nvGraphicFramePr>
        <p:xfrm>
          <a:off x="457200" y="5562600"/>
          <a:ext cx="965200" cy="457200"/>
        </p:xfrm>
        <a:graphic>
          <a:graphicData uri="http://schemas.openxmlformats.org/presentationml/2006/ole">
            <p:oleObj spid="_x0000_s1463301" name="Equation" r:id="rId5" imgW="482400" imgH="228600" progId="Equation.DSMT4">
              <p:embed/>
            </p:oleObj>
          </a:graphicData>
        </a:graphic>
      </p:graphicFrame>
      <p:sp>
        <p:nvSpPr>
          <p:cNvPr id="10" name="TextBox 9"/>
          <p:cNvSpPr txBox="1"/>
          <p:nvPr/>
        </p:nvSpPr>
        <p:spPr>
          <a:xfrm>
            <a:off x="1371600" y="191869"/>
            <a:ext cx="6085320" cy="646331"/>
          </a:xfrm>
          <a:prstGeom prst="rect">
            <a:avLst/>
          </a:prstGeom>
          <a:noFill/>
        </p:spPr>
        <p:txBody>
          <a:bodyPr wrap="none" rtlCol="0">
            <a:spAutoFit/>
          </a:bodyPr>
          <a:lstStyle/>
          <a:p>
            <a:r>
              <a:rPr lang="en-US" sz="3600" dirty="0" smtClean="0"/>
              <a:t>Anisotropy power spectrum</a:t>
            </a:r>
            <a:endParaRPr lang="en-US" sz="36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85</a:t>
            </a:fld>
            <a:endParaRPr lang="en-US"/>
          </a:p>
        </p:txBody>
      </p:sp>
      <p:sp>
        <p:nvSpPr>
          <p:cNvPr id="5" name="Rectangle 4"/>
          <p:cNvSpPr/>
          <p:nvPr/>
        </p:nvSpPr>
        <p:spPr>
          <a:xfrm>
            <a:off x="228600" y="1066800"/>
            <a:ext cx="8610600" cy="4401205"/>
          </a:xfrm>
          <a:prstGeom prst="rect">
            <a:avLst/>
          </a:prstGeom>
        </p:spPr>
        <p:txBody>
          <a:bodyPr wrap="square">
            <a:spAutoFit/>
          </a:bodyPr>
          <a:lstStyle/>
          <a:p>
            <a:pPr>
              <a:buFont typeface="Wingdings" pitchFamily="2" charset="2"/>
              <a:buChar char="q"/>
            </a:pPr>
            <a:r>
              <a:rPr lang="en-US" sz="2800" dirty="0" smtClean="0">
                <a:latin typeface="Comic Sans MS" pitchFamily="66" charset="0"/>
              </a:rPr>
              <a:t>The 1st peak covers an area of about     of the sky, much larger than the temperature fluctuations we’re seeing (the Sun is 0.5° on the sky!), so it’s not produced by sound waves in the early universe, but by the total energy that drives the expansion.</a:t>
            </a:r>
          </a:p>
          <a:p>
            <a:pPr>
              <a:buFont typeface="Wingdings" pitchFamily="2" charset="2"/>
              <a:buChar char="q"/>
            </a:pPr>
            <a:r>
              <a:rPr lang="en-US" sz="2800" dirty="0" smtClean="0">
                <a:latin typeface="Comic Sans MS" pitchFamily="66" charset="0"/>
              </a:rPr>
              <a:t>The second peak tells us exactly how much baryonic matter there is in the universe.  It gives a baryonic matter of the order of 5%, agreeing with the value obtained from BBN. </a:t>
            </a:r>
          </a:p>
        </p:txBody>
      </p:sp>
      <p:graphicFrame>
        <p:nvGraphicFramePr>
          <p:cNvPr id="2558977" name="Object 1"/>
          <p:cNvGraphicFramePr>
            <a:graphicFrameLocks noChangeAspect="1"/>
          </p:cNvGraphicFramePr>
          <p:nvPr/>
        </p:nvGraphicFramePr>
        <p:xfrm>
          <a:off x="6918960" y="1082040"/>
          <a:ext cx="304800" cy="415925"/>
        </p:xfrm>
        <a:graphic>
          <a:graphicData uri="http://schemas.openxmlformats.org/presentationml/2006/ole">
            <p:oleObj spid="_x0000_s2558977" name="Equation" r:id="rId4" imgW="139680" imgH="190440" progId="Equation.DSMT4">
              <p:embed/>
            </p:oleObj>
          </a:graphicData>
        </a:graphic>
      </p:graphicFrame>
      <p:sp>
        <p:nvSpPr>
          <p:cNvPr id="9" name="TextBox 8"/>
          <p:cNvSpPr txBox="1"/>
          <p:nvPr/>
        </p:nvSpPr>
        <p:spPr>
          <a:xfrm>
            <a:off x="1447800" y="304800"/>
            <a:ext cx="6085320" cy="646331"/>
          </a:xfrm>
          <a:prstGeom prst="rect">
            <a:avLst/>
          </a:prstGeom>
          <a:noFill/>
        </p:spPr>
        <p:txBody>
          <a:bodyPr wrap="none" rtlCol="0">
            <a:spAutoFit/>
          </a:bodyPr>
          <a:lstStyle/>
          <a:p>
            <a:r>
              <a:rPr lang="en-US" sz="3600" dirty="0" smtClean="0"/>
              <a:t>Anisotropy power spectrum</a:t>
            </a:r>
            <a:endParaRPr lang="en-US" sz="3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34200" cy="515112"/>
          </a:xfrm>
        </p:spPr>
        <p:txBody>
          <a:bodyPr>
            <a:noAutofit/>
          </a:bodyPr>
          <a:lstStyle/>
          <a:p>
            <a:r>
              <a:rPr lang="en-US" sz="4000" dirty="0" smtClean="0"/>
              <a:t>Anisotropy Power spectrum </a:t>
            </a:r>
            <a:endParaRPr lang="en-US" sz="4000" dirty="0"/>
          </a:p>
        </p:txBody>
      </p:sp>
      <p:sp>
        <p:nvSpPr>
          <p:cNvPr id="3" name="Content Placeholder 2"/>
          <p:cNvSpPr>
            <a:spLocks noGrp="1"/>
          </p:cNvSpPr>
          <p:nvPr>
            <p:ph idx="1"/>
          </p:nvPr>
        </p:nvSpPr>
        <p:spPr>
          <a:xfrm>
            <a:off x="304800" y="1447800"/>
            <a:ext cx="8534400" cy="4876800"/>
          </a:xfrm>
        </p:spPr>
        <p:txBody>
          <a:bodyPr>
            <a:normAutofit/>
          </a:bodyPr>
          <a:lstStyle/>
          <a:p>
            <a:r>
              <a:rPr lang="en-US" sz="2800" dirty="0" smtClean="0">
                <a:latin typeface="Comic Sans MS" pitchFamily="66" charset="0"/>
              </a:rPr>
              <a:t>The third peak takes into account both the ordinary and dark matter. Combining the 2nd and 3rd peak gives us the amount of dark matter in the universe.</a:t>
            </a:r>
            <a:endParaRPr lang="en-US" sz="2800" dirty="0" smtClean="0"/>
          </a:p>
          <a:p>
            <a:r>
              <a:rPr lang="en-US" sz="2800" dirty="0" smtClean="0"/>
              <a:t>So when the first three peaks are measured, of heights and positions, with good precession, the geometry of the universe, the baryon density, and the total density of non-relativistic matter can be accurately determined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fontScale="90000"/>
          </a:bodyPr>
          <a:lstStyle/>
          <a:p>
            <a:r>
              <a:rPr lang="en-US" sz="3200" dirty="0" smtClean="0"/>
              <a:t>III.D  </a:t>
            </a:r>
            <a:r>
              <a:rPr lang="en-US" sz="3600" dirty="0" smtClean="0">
                <a:latin typeface="Comic Sans MS" pitchFamily="66" charset="0"/>
              </a:rPr>
              <a:t>Large scale structures formation</a:t>
            </a:r>
            <a:br>
              <a:rPr lang="en-US" sz="3600" dirty="0" smtClean="0">
                <a:latin typeface="Comic Sans MS" pitchFamily="66" charset="0"/>
              </a:rPr>
            </a:br>
            <a:r>
              <a:rPr lang="en-US" sz="3600" dirty="0" smtClean="0">
                <a:latin typeface="Comic Sans MS" pitchFamily="66" charset="0"/>
              </a:rPr>
              <a:t>      requiring a large amount of cold DM</a:t>
            </a:r>
            <a:endParaRPr lang="en-US" sz="3600" dirty="0"/>
          </a:p>
        </p:txBody>
      </p:sp>
      <p:sp>
        <p:nvSpPr>
          <p:cNvPr id="3" name="Content Placeholder 2"/>
          <p:cNvSpPr>
            <a:spLocks noGrp="1"/>
          </p:cNvSpPr>
          <p:nvPr>
            <p:ph idx="1"/>
          </p:nvPr>
        </p:nvSpPr>
        <p:spPr>
          <a:xfrm>
            <a:off x="76200" y="1447800"/>
            <a:ext cx="8839200" cy="4953000"/>
          </a:xfrm>
        </p:spPr>
        <p:txBody>
          <a:bodyPr>
            <a:noAutofit/>
          </a:bodyPr>
          <a:lstStyle/>
          <a:p>
            <a:r>
              <a:rPr lang="en-US" sz="2800" dirty="0" smtClean="0">
                <a:latin typeface="Comic Sans MS" pitchFamily="66" charset="0"/>
              </a:rPr>
              <a:t>Observations suggest a bottom up approach to structure formation: smallest structures like stars and galaxies are formed first, and a group of galaxies together to form  a cluster, then super clusters, walls and filaments, and voids.  This picture cannot be realized with the baryonic matter known to exist.</a:t>
            </a:r>
          </a:p>
          <a:p>
            <a:r>
              <a:rPr lang="en-US" sz="2800" dirty="0" smtClean="0">
                <a:latin typeface="Comic Sans MS" pitchFamily="66" charset="0"/>
              </a:rPr>
              <a:t>Ordinary baryon matter has too high a temperature and too much pressure to form small structures.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3200" dirty="0" smtClean="0">
                <a:latin typeface="Comic Sans MS" pitchFamily="66" charset="0"/>
              </a:rPr>
              <a:t>Large scale structures formation</a:t>
            </a:r>
            <a:br>
              <a:rPr lang="en-US" sz="3200" dirty="0" smtClean="0">
                <a:latin typeface="Comic Sans MS" pitchFamily="66" charset="0"/>
              </a:rPr>
            </a:br>
            <a:r>
              <a:rPr lang="en-US" sz="3200" dirty="0" smtClean="0">
                <a:latin typeface="Comic Sans MS" pitchFamily="66" charset="0"/>
              </a:rPr>
              <a:t> requiring a large amount of cold DM</a:t>
            </a:r>
            <a:endParaRPr lang="en-US" sz="3200" dirty="0"/>
          </a:p>
        </p:txBody>
      </p:sp>
      <p:sp>
        <p:nvSpPr>
          <p:cNvPr id="3" name="Content Placeholder 2"/>
          <p:cNvSpPr>
            <a:spLocks noGrp="1"/>
          </p:cNvSpPr>
          <p:nvPr>
            <p:ph idx="1"/>
          </p:nvPr>
        </p:nvSpPr>
        <p:spPr>
          <a:xfrm>
            <a:off x="228600" y="1600200"/>
            <a:ext cx="8610600" cy="4876800"/>
          </a:xfrm>
        </p:spPr>
        <p:txBody>
          <a:bodyPr>
            <a:normAutofit fontScale="92500" lnSpcReduction="10000"/>
          </a:bodyPr>
          <a:lstStyle/>
          <a:p>
            <a:r>
              <a:rPr lang="en-US" sz="3000" dirty="0" smtClean="0">
                <a:latin typeface="Comic Sans MS" pitchFamily="66" charset="0"/>
              </a:rPr>
              <a:t>And galaxies are observed to move with sufficiently large velocity that the gravity of visible masses would not be able to hold the individual galaxies to a cluster. </a:t>
            </a:r>
          </a:p>
          <a:p>
            <a:r>
              <a:rPr lang="en-US" sz="3000" dirty="0" smtClean="0">
                <a:latin typeface="Comic Sans MS" pitchFamily="66" charset="0"/>
              </a:rPr>
              <a:t>Aside from altering general relativity, the only way to explain the existence of galaxy &amp; clusters is to postulate the existence of a large amount of DM.</a:t>
            </a:r>
          </a:p>
          <a:p>
            <a:r>
              <a:rPr lang="en-US" sz="3000" dirty="0" smtClean="0">
                <a:latin typeface="Comic Sans MS" pitchFamily="66" charset="0"/>
              </a:rPr>
              <a:t>Simulation shows that </a:t>
            </a:r>
            <a:r>
              <a:rPr lang="en-US" sz="3000" dirty="0" smtClean="0">
                <a:solidFill>
                  <a:schemeClr val="accent1"/>
                </a:solidFill>
                <a:latin typeface="Comic Sans MS" pitchFamily="66" charset="0"/>
              </a:rPr>
              <a:t>cold DM can act as a compactor </a:t>
            </a:r>
            <a:r>
              <a:rPr lang="en-US" sz="3000" dirty="0" smtClean="0">
                <a:latin typeface="Comic Sans MS" pitchFamily="66" charset="0"/>
              </a:rPr>
              <a:t>for the structure formation to take place .     </a:t>
            </a:r>
            <a:endParaRPr lang="en-US" sz="3000"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5072"/>
            <a:ext cx="8534400" cy="1252728"/>
          </a:xfrm>
        </p:spPr>
        <p:txBody>
          <a:bodyPr>
            <a:normAutofit fontScale="90000"/>
          </a:bodyPr>
          <a:lstStyle/>
          <a:p>
            <a:r>
              <a:rPr lang="en-US" sz="3000" dirty="0" smtClean="0">
                <a:latin typeface="Comic Sans MS" pitchFamily="66" charset="0"/>
              </a:rPr>
              <a:t>Structure formation simulations with the inclusion of a large quantities of cold dark matter can better reproduce observations.</a:t>
            </a:r>
            <a:endParaRPr lang="en-US" sz="30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89</a:t>
            </a:fld>
            <a:endParaRPr lang="en-US"/>
          </a:p>
        </p:txBody>
      </p:sp>
      <p:sp>
        <p:nvSpPr>
          <p:cNvPr id="3" name="Content Placeholder 2"/>
          <p:cNvSpPr>
            <a:spLocks noGrp="1"/>
          </p:cNvSpPr>
          <p:nvPr>
            <p:ph sz="quarter" idx="1"/>
          </p:nvPr>
        </p:nvSpPr>
        <p:spPr/>
        <p:txBody>
          <a:bodyPr/>
          <a:lstStyle/>
          <a:p>
            <a:endParaRPr lang="en-US" dirty="0"/>
          </a:p>
        </p:txBody>
      </p:sp>
      <p:pic>
        <p:nvPicPr>
          <p:cNvPr id="19458" name="Picture 2" descr="C:\Users\Bing-Lin Young\Documents\A-My Documents\Research\Cosmology\DarkMatter\MyTalk\Talk[Draft]\Fig[Draft]\LargeStruc.png"/>
          <p:cNvPicPr>
            <a:picLocks noChangeAspect="1" noChangeArrowheads="1"/>
          </p:cNvPicPr>
          <p:nvPr/>
        </p:nvPicPr>
        <p:blipFill>
          <a:blip r:embed="rId2" cstate="print"/>
          <a:srcRect/>
          <a:stretch>
            <a:fillRect/>
          </a:stretch>
        </p:blipFill>
        <p:spPr bwMode="auto">
          <a:xfrm>
            <a:off x="4151863" y="1885870"/>
            <a:ext cx="4763537" cy="3885323"/>
          </a:xfrm>
          <a:prstGeom prst="rect">
            <a:avLst/>
          </a:prstGeom>
          <a:noFill/>
        </p:spPr>
      </p:pic>
      <p:pic>
        <p:nvPicPr>
          <p:cNvPr id="8" name="Picture 3" descr="C:\Users\Bing-Lin Young\Documents\A-My Documents\My Pictures\Cosmology\DarkMatter\DarkMatterDist[B].png"/>
          <p:cNvPicPr>
            <a:picLocks noChangeAspect="1" noChangeArrowheads="1"/>
          </p:cNvPicPr>
          <p:nvPr/>
        </p:nvPicPr>
        <p:blipFill>
          <a:blip r:embed="rId3" cstate="print"/>
          <a:srcRect/>
          <a:stretch>
            <a:fillRect/>
          </a:stretch>
        </p:blipFill>
        <p:spPr bwMode="auto">
          <a:xfrm>
            <a:off x="270102" y="1905000"/>
            <a:ext cx="3844698" cy="3810000"/>
          </a:xfrm>
          <a:prstGeom prst="rect">
            <a:avLst/>
          </a:prstGeom>
          <a:noFill/>
        </p:spPr>
      </p:pic>
      <p:sp>
        <p:nvSpPr>
          <p:cNvPr id="9" name="Rounded Rectangle 8"/>
          <p:cNvSpPr/>
          <p:nvPr/>
        </p:nvSpPr>
        <p:spPr>
          <a:xfrm>
            <a:off x="4572000" y="5791200"/>
            <a:ext cx="3962400" cy="914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omic Sans MS" pitchFamily="66" charset="0"/>
              </a:rPr>
              <a:t>A 200 </a:t>
            </a:r>
            <a:r>
              <a:rPr lang="en-US" dirty="0" err="1" smtClean="0">
                <a:latin typeface="Comic Sans MS" pitchFamily="66" charset="0"/>
              </a:rPr>
              <a:t>Mpc</a:t>
            </a:r>
            <a:r>
              <a:rPr lang="en-US" dirty="0" smtClean="0">
                <a:latin typeface="Comic Sans MS" pitchFamily="66" charset="0"/>
              </a:rPr>
              <a:t> simulation of the  DM structure in the universe</a:t>
            </a:r>
          </a:p>
          <a:p>
            <a:pPr algn="ctr"/>
            <a:r>
              <a:rPr lang="en-US" dirty="0" smtClean="0">
                <a:latin typeface="Comic Sans MS" pitchFamily="66" charset="0"/>
              </a:rPr>
              <a:t>(credit: </a:t>
            </a:r>
            <a:r>
              <a:rPr lang="en-US" dirty="0" err="1" smtClean="0">
                <a:latin typeface="Comic Sans MS" pitchFamily="66" charset="0"/>
              </a:rPr>
              <a:t>Suvendra</a:t>
            </a:r>
            <a:r>
              <a:rPr lang="en-US" dirty="0" smtClean="0">
                <a:latin typeface="Comic Sans MS" pitchFamily="66" charset="0"/>
              </a:rPr>
              <a:t> </a:t>
            </a:r>
            <a:r>
              <a:rPr lang="en-US" dirty="0" err="1" smtClean="0">
                <a:latin typeface="Comic Sans MS" pitchFamily="66" charset="0"/>
              </a:rPr>
              <a:t>Dutta</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sz="3600" dirty="0" smtClean="0"/>
              <a:t>Hooper announced in the 2014 SLAC Summer Institute that he lost the bet</a:t>
            </a:r>
            <a:endParaRPr lang="en-US" sz="3600" dirty="0"/>
          </a:p>
        </p:txBody>
      </p:sp>
      <p:sp>
        <p:nvSpPr>
          <p:cNvPr id="3" name="Content Placeholder 2"/>
          <p:cNvSpPr>
            <a:spLocks noGrp="1"/>
          </p:cNvSpPr>
          <p:nvPr>
            <p:ph idx="1"/>
          </p:nvPr>
        </p:nvSpPr>
        <p:spPr/>
        <p:txBody>
          <a:bodyPr/>
          <a:lstStyle/>
          <a:p>
            <a:r>
              <a:rPr lang="en-US" dirty="0" smtClean="0"/>
              <a:t>In 2014 SLACS Summer Institute</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pic>
        <p:nvPicPr>
          <p:cNvPr id="3730435" name="Picture 3"/>
          <p:cNvPicPr>
            <a:picLocks noChangeAspect="1" noChangeArrowheads="1"/>
          </p:cNvPicPr>
          <p:nvPr/>
        </p:nvPicPr>
        <p:blipFill>
          <a:blip r:embed="rId2" cstate="print"/>
          <a:srcRect/>
          <a:stretch>
            <a:fillRect/>
          </a:stretch>
        </p:blipFill>
        <p:spPr bwMode="auto">
          <a:xfrm>
            <a:off x="350838" y="1417637"/>
            <a:ext cx="8440737" cy="505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r>
              <a:rPr lang="en-US" sz="3600" dirty="0" smtClean="0">
                <a:latin typeface="Comic Sans MS" pitchFamily="66" charset="0"/>
              </a:rPr>
              <a:t>III.E Big Bang </a:t>
            </a:r>
            <a:r>
              <a:rPr lang="en-US" sz="3600" dirty="0" err="1" smtClean="0">
                <a:latin typeface="Comic Sans MS" pitchFamily="66" charset="0"/>
              </a:rPr>
              <a:t>nucleosynthesis</a:t>
            </a:r>
            <a:r>
              <a:rPr lang="en-US" sz="3600" dirty="0" smtClean="0">
                <a:latin typeface="Comic Sans MS" pitchFamily="66" charset="0"/>
              </a:rPr>
              <a:t> </a:t>
            </a:r>
            <a:endParaRPr lang="en-US" sz="3600" dirty="0">
              <a:latin typeface="Comic Sans MS" pitchFamily="66" charset="0"/>
            </a:endParaRPr>
          </a:p>
        </p:txBody>
      </p:sp>
      <p:sp>
        <p:nvSpPr>
          <p:cNvPr id="3" name="Content Placeholder 2"/>
          <p:cNvSpPr>
            <a:spLocks noGrp="1"/>
          </p:cNvSpPr>
          <p:nvPr>
            <p:ph idx="1"/>
          </p:nvPr>
        </p:nvSpPr>
        <p:spPr>
          <a:xfrm>
            <a:off x="0" y="838200"/>
            <a:ext cx="9144000" cy="5562600"/>
          </a:xfrm>
        </p:spPr>
        <p:txBody>
          <a:bodyPr>
            <a:normAutofit lnSpcReduction="10000"/>
          </a:bodyPr>
          <a:lstStyle/>
          <a:p>
            <a:r>
              <a:rPr lang="en-US" dirty="0" smtClean="0">
                <a:latin typeface="Comic Sans MS" pitchFamily="66" charset="0"/>
              </a:rPr>
              <a:t>Big Bang </a:t>
            </a:r>
            <a:r>
              <a:rPr lang="en-US" dirty="0" err="1" smtClean="0">
                <a:latin typeface="Comic Sans MS" pitchFamily="66" charset="0"/>
              </a:rPr>
              <a:t>Nucleosynthesis</a:t>
            </a:r>
            <a:r>
              <a:rPr lang="en-US" dirty="0" smtClean="0">
                <a:latin typeface="Comic Sans MS" pitchFamily="66" charset="0"/>
              </a:rPr>
              <a:t> is among the most successful quantitative calculations in cosmology, predicting the abundance of light elements, D, He-3, He-4, and Li-7, synthesized at the end of the first 3 minutes after the Big Bang.</a:t>
            </a:r>
          </a:p>
          <a:p>
            <a:r>
              <a:rPr lang="en-US" dirty="0" smtClean="0">
                <a:latin typeface="Comic Sans MS" pitchFamily="66" charset="0"/>
              </a:rPr>
              <a:t>The predictions, which are in good agreement with the primordial abundance inferred from observations, are  very impressive in view of the huge differences in ratios of light elements to the hydrogen:                    ,                  </a:t>
            </a:r>
          </a:p>
          <a:p>
            <a:pPr>
              <a:buNone/>
            </a:pPr>
            <a:r>
              <a:rPr lang="en-US" dirty="0" smtClean="0">
                <a:latin typeface="Comic Sans MS" pitchFamily="66" charset="0"/>
              </a:rPr>
              <a:t>                    , and                    .                                                                                                                         </a:t>
            </a:r>
          </a:p>
          <a:p>
            <a:r>
              <a:rPr lang="en-US" dirty="0" smtClean="0">
                <a:latin typeface="Comic Sans MS" pitchFamily="66" charset="0"/>
              </a:rPr>
              <a:t>The prediction requires                                   , which gives                           , i.e.,             . Other studies gives the total matter fraction                  .</a:t>
            </a:r>
          </a:p>
          <a:p>
            <a:r>
              <a:rPr lang="en-US" dirty="0" smtClean="0">
                <a:latin typeface="Comic Sans MS" pitchFamily="66" charset="0"/>
              </a:rPr>
              <a:t>In earlier time, the only evidence of DM beyond gravity.</a:t>
            </a:r>
          </a:p>
          <a:p>
            <a:endParaRPr lang="en-US" dirty="0" smtClean="0">
              <a:latin typeface="Comic Sans MS" pitchFamily="66" charset="0"/>
            </a:endParaRPr>
          </a:p>
          <a:p>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90</a:t>
            </a:fld>
            <a:endParaRPr lang="en-US"/>
          </a:p>
        </p:txBody>
      </p:sp>
      <p:graphicFrame>
        <p:nvGraphicFramePr>
          <p:cNvPr id="8" name="Object 7"/>
          <p:cNvGraphicFramePr>
            <a:graphicFrameLocks noChangeAspect="1"/>
          </p:cNvGraphicFramePr>
          <p:nvPr/>
        </p:nvGraphicFramePr>
        <p:xfrm>
          <a:off x="381000" y="4107204"/>
          <a:ext cx="1752600" cy="693396"/>
        </p:xfrm>
        <a:graphic>
          <a:graphicData uri="http://schemas.openxmlformats.org/presentationml/2006/ole">
            <p:oleObj spid="_x0000_s251907" name="Equation" r:id="rId3" imgW="545760" imgH="215640" progId="Equation.3">
              <p:embed/>
            </p:oleObj>
          </a:graphicData>
        </a:graphic>
      </p:graphicFrame>
      <p:graphicFrame>
        <p:nvGraphicFramePr>
          <p:cNvPr id="9" name="Object 8"/>
          <p:cNvGraphicFramePr>
            <a:graphicFrameLocks noChangeAspect="1"/>
          </p:cNvGraphicFramePr>
          <p:nvPr/>
        </p:nvGraphicFramePr>
        <p:xfrm>
          <a:off x="2819401" y="4191000"/>
          <a:ext cx="1828800" cy="412123"/>
        </p:xfrm>
        <a:graphic>
          <a:graphicData uri="http://schemas.openxmlformats.org/presentationml/2006/ole">
            <p:oleObj spid="_x0000_s251909" name="Equation" r:id="rId4" imgW="901440" imgH="203040" progId="Equation.3">
              <p:embed/>
            </p:oleObj>
          </a:graphicData>
        </a:graphic>
      </p:graphicFrame>
      <p:graphicFrame>
        <p:nvGraphicFramePr>
          <p:cNvPr id="10" name="Object 9"/>
          <p:cNvGraphicFramePr>
            <a:graphicFrameLocks noChangeAspect="1"/>
          </p:cNvGraphicFramePr>
          <p:nvPr/>
        </p:nvGraphicFramePr>
        <p:xfrm>
          <a:off x="4076700" y="4648200"/>
          <a:ext cx="3314700" cy="457200"/>
        </p:xfrm>
        <a:graphic>
          <a:graphicData uri="http://schemas.openxmlformats.org/presentationml/2006/ole">
            <p:oleObj spid="_x0000_s251910" name="Equation" r:id="rId5" imgW="1841400" imgH="253800" progId="Equation.3">
              <p:embed/>
            </p:oleObj>
          </a:graphicData>
        </a:graphic>
      </p:graphicFrame>
      <p:graphicFrame>
        <p:nvGraphicFramePr>
          <p:cNvPr id="11" name="Object 10"/>
          <p:cNvGraphicFramePr>
            <a:graphicFrameLocks noChangeAspect="1"/>
          </p:cNvGraphicFramePr>
          <p:nvPr/>
        </p:nvGraphicFramePr>
        <p:xfrm>
          <a:off x="1295400" y="4953000"/>
          <a:ext cx="2526631" cy="457200"/>
        </p:xfrm>
        <a:graphic>
          <a:graphicData uri="http://schemas.openxmlformats.org/presentationml/2006/ole">
            <p:oleObj spid="_x0000_s251911" name="Equation" r:id="rId6" imgW="1333440" imgH="241200" progId="Equation.3">
              <p:embed/>
            </p:oleObj>
          </a:graphicData>
        </a:graphic>
      </p:graphicFrame>
      <p:graphicFrame>
        <p:nvGraphicFramePr>
          <p:cNvPr id="12" name="Object 11"/>
          <p:cNvGraphicFramePr>
            <a:graphicFrameLocks noChangeAspect="1"/>
          </p:cNvGraphicFramePr>
          <p:nvPr/>
        </p:nvGraphicFramePr>
        <p:xfrm>
          <a:off x="4572000" y="5029200"/>
          <a:ext cx="1143000" cy="411480"/>
        </p:xfrm>
        <a:graphic>
          <a:graphicData uri="http://schemas.openxmlformats.org/presentationml/2006/ole">
            <p:oleObj spid="_x0000_s251912" name="Equation" r:id="rId7" imgW="634680" imgH="228600" progId="Equation.3">
              <p:embed/>
            </p:oleObj>
          </a:graphicData>
        </a:graphic>
      </p:graphicFrame>
      <p:graphicFrame>
        <p:nvGraphicFramePr>
          <p:cNvPr id="13" name="Object 12"/>
          <p:cNvGraphicFramePr>
            <a:graphicFrameLocks noChangeAspect="1"/>
          </p:cNvGraphicFramePr>
          <p:nvPr/>
        </p:nvGraphicFramePr>
        <p:xfrm>
          <a:off x="4343400" y="5353050"/>
          <a:ext cx="1752600" cy="438150"/>
        </p:xfrm>
        <a:graphic>
          <a:graphicData uri="http://schemas.openxmlformats.org/presentationml/2006/ole">
            <p:oleObj spid="_x0000_s251913" name="Equation" r:id="rId8" imgW="914400" imgH="228600" progId="Equation.3">
              <p:embed/>
            </p:oleObj>
          </a:graphicData>
        </a:graphic>
      </p:graphicFrame>
      <p:graphicFrame>
        <p:nvGraphicFramePr>
          <p:cNvPr id="14" name="Object 13"/>
          <p:cNvGraphicFramePr>
            <a:graphicFrameLocks noChangeAspect="1"/>
          </p:cNvGraphicFramePr>
          <p:nvPr/>
        </p:nvGraphicFramePr>
        <p:xfrm>
          <a:off x="3149600" y="1435100"/>
          <a:ext cx="914400" cy="179388"/>
        </p:xfrm>
        <a:graphic>
          <a:graphicData uri="http://schemas.openxmlformats.org/presentationml/2006/ole">
            <p:oleObj spid="_x0000_s251914" name="Equation" r:id="rId9" imgW="914400" imgH="179640" progId="Equation.DSMT4">
              <p:embed/>
            </p:oleObj>
          </a:graphicData>
        </a:graphic>
      </p:graphicFrame>
      <p:graphicFrame>
        <p:nvGraphicFramePr>
          <p:cNvPr id="16" name="Object 15"/>
          <p:cNvGraphicFramePr>
            <a:graphicFrameLocks noChangeAspect="1"/>
          </p:cNvGraphicFramePr>
          <p:nvPr/>
        </p:nvGraphicFramePr>
        <p:xfrm>
          <a:off x="6753225" y="3810000"/>
          <a:ext cx="1857375" cy="381000"/>
        </p:xfrm>
        <a:graphic>
          <a:graphicData uri="http://schemas.openxmlformats.org/presentationml/2006/ole">
            <p:oleObj spid="_x0000_s251916" name="Equation" r:id="rId10" imgW="990360" imgH="203040" progId="Equation.DSMT4">
              <p:embed/>
            </p:oleObj>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dirty="0"/>
          </a:p>
        </p:txBody>
      </p:sp>
      <p:pic>
        <p:nvPicPr>
          <p:cNvPr id="253954" name="Picture 2" descr="C:\Users\Bing-Lin Young\Documents\A-My Documents\Research\Cosmology\DarkMatter\MyNotes\Notes&amp;Talk[Draft]\Fig[Draft]\LightElements.png"/>
          <p:cNvPicPr>
            <a:picLocks noGrp="1" noChangeAspect="1" noChangeArrowheads="1"/>
          </p:cNvPicPr>
          <p:nvPr>
            <p:ph sz="half" idx="1"/>
          </p:nvPr>
        </p:nvPicPr>
        <p:blipFill>
          <a:blip r:embed="rId3" cstate="print"/>
          <a:srcRect/>
          <a:stretch>
            <a:fillRect/>
          </a:stretch>
        </p:blipFill>
        <p:spPr>
          <a:xfrm>
            <a:off x="381000" y="228600"/>
            <a:ext cx="5029200" cy="6245802"/>
          </a:xfrm>
        </p:spPr>
      </p:pic>
      <p:graphicFrame>
        <p:nvGraphicFramePr>
          <p:cNvPr id="9" name="Content Placeholder 8"/>
          <p:cNvGraphicFramePr>
            <a:graphicFrameLocks noChangeAspect="1"/>
          </p:cNvGraphicFramePr>
          <p:nvPr>
            <p:ph sz="half" idx="2"/>
          </p:nvPr>
        </p:nvGraphicFramePr>
        <p:xfrm>
          <a:off x="5819775" y="990600"/>
          <a:ext cx="2006600" cy="533400"/>
        </p:xfrm>
        <a:graphic>
          <a:graphicData uri="http://schemas.openxmlformats.org/presentationml/2006/ole">
            <p:oleObj spid="_x0000_s256002" name="Equation" r:id="rId4" imgW="1002960" imgH="266400" progId="Equation.DSMT4">
              <p:embed/>
            </p:oleObj>
          </a:graphicData>
        </a:graphic>
      </p:graphicFrame>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91</a:t>
            </a:fld>
            <a:endParaRPr lang="en-US"/>
          </a:p>
        </p:txBody>
      </p:sp>
      <p:sp>
        <p:nvSpPr>
          <p:cNvPr id="8" name="Rectangle 7"/>
          <p:cNvSpPr/>
          <p:nvPr/>
        </p:nvSpPr>
        <p:spPr>
          <a:xfrm>
            <a:off x="5867400" y="1828800"/>
            <a:ext cx="2286000" cy="12954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Ratio of number of baryons in helium-4 to the total number of baryons </a:t>
            </a:r>
            <a:endParaRPr lang="en-US" dirty="0">
              <a:solidFill>
                <a:schemeClr val="tx1"/>
              </a:solidFill>
            </a:endParaRPr>
          </a:p>
        </p:txBody>
      </p:sp>
      <p:sp>
        <p:nvSpPr>
          <p:cNvPr id="10" name="Rounded Rectangle 9"/>
          <p:cNvSpPr/>
          <p:nvPr/>
        </p:nvSpPr>
        <p:spPr>
          <a:xfrm>
            <a:off x="5638800" y="3352800"/>
            <a:ext cx="3200400" cy="2209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Details of the calculation of </a:t>
            </a:r>
            <a:r>
              <a:rPr lang="en-US" dirty="0" err="1" smtClean="0">
                <a:latin typeface="Arial" pitchFamily="34" charset="0"/>
                <a:cs typeface="Arial" pitchFamily="34" charset="0"/>
              </a:rPr>
              <a:t>Y</a:t>
            </a:r>
            <a:r>
              <a:rPr lang="en-US" baseline="-25000" dirty="0" err="1" smtClean="0">
                <a:latin typeface="Arial" pitchFamily="34" charset="0"/>
                <a:cs typeface="Arial" pitchFamily="34" charset="0"/>
              </a:rPr>
              <a:t>p</a:t>
            </a:r>
            <a:r>
              <a:rPr lang="en-US" dirty="0" smtClean="0">
                <a:latin typeface="Arial" pitchFamily="34" charset="0"/>
                <a:cs typeface="Arial" pitchFamily="34" charset="0"/>
              </a:rPr>
              <a:t> </a:t>
            </a:r>
            <a:r>
              <a:rPr lang="en-US" dirty="0" smtClean="0"/>
              <a:t>is given in Ch. 10.  In good approximation, it can be done in analytical calculations plus simple  numerical integrations.</a:t>
            </a:r>
            <a:endParaRPr lang="en-US" dirty="0"/>
          </a:p>
        </p:txBody>
      </p:sp>
      <p:sp>
        <p:nvSpPr>
          <p:cNvPr id="12" name="TextBox 11"/>
          <p:cNvSpPr txBox="1"/>
          <p:nvPr/>
        </p:nvSpPr>
        <p:spPr>
          <a:xfrm>
            <a:off x="5776684" y="5955268"/>
            <a:ext cx="3321743" cy="461665"/>
          </a:xfrm>
          <a:prstGeom prst="rect">
            <a:avLst/>
          </a:prstGeom>
          <a:solidFill>
            <a:srgbClr val="FFFF00"/>
          </a:solidFill>
        </p:spPr>
        <p:txBody>
          <a:bodyPr wrap="none" rtlCol="0">
            <a:spAutoFit/>
          </a:bodyPr>
          <a:lstStyle/>
          <a:p>
            <a:r>
              <a:rPr lang="en-US" sz="2400" b="1" dirty="0" smtClean="0">
                <a:solidFill>
                  <a:srgbClr val="00B0F0"/>
                </a:solidFill>
              </a:rPr>
              <a:t>The lithium problem?</a:t>
            </a:r>
            <a:endParaRPr lang="en-US" sz="2400" b="1" dirty="0">
              <a:solidFill>
                <a:srgbClr val="00B0F0"/>
              </a:solidFill>
            </a:endParaRPr>
          </a:p>
        </p:txBody>
      </p:sp>
      <p:cxnSp>
        <p:nvCxnSpPr>
          <p:cNvPr id="14" name="Straight Arrow Connector 13"/>
          <p:cNvCxnSpPr>
            <a:stCxn id="12" idx="1"/>
          </p:cNvCxnSpPr>
          <p:nvPr/>
        </p:nvCxnSpPr>
        <p:spPr>
          <a:xfrm flipH="1" flipV="1">
            <a:off x="3962400" y="5562600"/>
            <a:ext cx="1814284" cy="623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57200"/>
            <a:ext cx="7772400" cy="685800"/>
          </a:xfrm>
        </p:spPr>
        <p:txBody>
          <a:bodyPr>
            <a:normAutofit fontScale="90000"/>
          </a:bodyPr>
          <a:lstStyle/>
          <a:p>
            <a:pPr algn="ctr"/>
            <a:r>
              <a:rPr lang="en-US" dirty="0" smtClean="0"/>
              <a:t/>
            </a:r>
            <a:br>
              <a:rPr lang="en-US" dirty="0" smtClean="0"/>
            </a:br>
            <a:r>
              <a:rPr lang="en-US" sz="4900" dirty="0" smtClean="0"/>
              <a:t>The </a:t>
            </a:r>
            <a:r>
              <a:rPr lang="en-US" sz="4900" dirty="0" err="1" smtClean="0"/>
              <a:t>lithum</a:t>
            </a:r>
            <a:r>
              <a:rPr lang="en-US" sz="4900" dirty="0" smtClean="0"/>
              <a:t> problem!</a:t>
            </a:r>
            <a:endParaRPr lang="en-US" sz="4900" dirty="0"/>
          </a:p>
        </p:txBody>
      </p:sp>
      <p:sp>
        <p:nvSpPr>
          <p:cNvPr id="2" name="Text Placeholder 1"/>
          <p:cNvSpPr>
            <a:spLocks noGrp="1"/>
          </p:cNvSpPr>
          <p:nvPr>
            <p:ph type="body" idx="1"/>
          </p:nvPr>
        </p:nvSpPr>
        <p:spPr>
          <a:xfrm>
            <a:off x="304800" y="1219200"/>
            <a:ext cx="8610600" cy="5334000"/>
          </a:xfrm>
        </p:spPr>
        <p:txBody>
          <a:bodyPr>
            <a:noAutofit/>
          </a:bodyPr>
          <a:lstStyle/>
          <a:p>
            <a:pPr>
              <a:buFont typeface="Arial" pitchFamily="34" charset="0"/>
              <a:buChar char="•"/>
            </a:pPr>
            <a:r>
              <a:rPr lang="en-US" sz="2800" dirty="0" smtClean="0"/>
              <a:t>The overabundance prediction of Lithium-7 has been a problem for more than a decade. </a:t>
            </a:r>
          </a:p>
          <a:p>
            <a:pPr>
              <a:buFont typeface="Arial" pitchFamily="34" charset="0"/>
              <a:buChar char="•"/>
            </a:pPr>
            <a:r>
              <a:rPr lang="en-US" sz="2800" dirty="0" smtClean="0"/>
              <a:t> Recent update of theoretical inputs in nuclear physics, astrophysics, and cosmology have increased the discrepancy to a 5.3 </a:t>
            </a:r>
            <a:r>
              <a:rPr lang="el-GR" sz="3200" dirty="0" smtClean="0">
                <a:latin typeface="Times New Roman"/>
                <a:cs typeface="Times New Roman"/>
              </a:rPr>
              <a:t>σ</a:t>
            </a:r>
            <a:r>
              <a:rPr lang="en-US" sz="3200" dirty="0" smtClean="0"/>
              <a:t> </a:t>
            </a:r>
            <a:r>
              <a:rPr lang="en-US" sz="2800" dirty="0" smtClean="0"/>
              <a:t>effect.</a:t>
            </a:r>
            <a:r>
              <a:rPr lang="en-US" sz="2800" dirty="0" smtClean="0">
                <a:latin typeface="Mathematica1" pitchFamily="2" charset="2"/>
              </a:rPr>
              <a:t> </a:t>
            </a:r>
          </a:p>
          <a:p>
            <a:pPr>
              <a:buFont typeface="Arial" pitchFamily="34" charset="0"/>
              <a:buChar char="•"/>
            </a:pPr>
            <a:r>
              <a:rPr lang="en-US" sz="2800" dirty="0" smtClean="0"/>
              <a:t>A pressing, unresolved problem for BBN.  Since  agreements in D/H, He4/H and CMB are significant, this problem may be due to new physics, for example, </a:t>
            </a:r>
            <a:r>
              <a:rPr lang="en-US" sz="2800" dirty="0" err="1" smtClean="0"/>
              <a:t>axion</a:t>
            </a:r>
            <a:r>
              <a:rPr lang="en-US" sz="2800" dirty="0" smtClean="0"/>
              <a:t> condensation. There are other explanations.  May be a loophole in the computation.  No consensus yet.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7391400" y="5562600"/>
            <a:ext cx="1295400" cy="990600"/>
          </a:xfrm>
        </p:spPr>
        <p:txBody>
          <a:bodyPr/>
          <a:lstStyle/>
          <a:p>
            <a:fld id="{B6F15528-21DE-4FAA-801E-634DDDAF4B2B}"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2800" dirty="0" smtClean="0"/>
              <a:t>III.F CDM and the cosmological concordance/     </a:t>
            </a:r>
            <a:br>
              <a:rPr lang="en-US" sz="2800" dirty="0" smtClean="0"/>
            </a:br>
            <a:r>
              <a:rPr lang="en-US" sz="2800" dirty="0" smtClean="0"/>
              <a:t>       standard model           and </a:t>
            </a:r>
            <a:r>
              <a:rPr lang="en-US" sz="2800" dirty="0" smtClean="0">
                <a:solidFill>
                  <a:srgbClr val="00B050"/>
                </a:solidFill>
              </a:rPr>
              <a:t>its challenges</a:t>
            </a:r>
            <a:endParaRPr lang="en-US" sz="2800" dirty="0">
              <a:solidFill>
                <a:srgbClr val="00B050"/>
              </a:solidFill>
            </a:endParaRPr>
          </a:p>
        </p:txBody>
      </p:sp>
      <p:sp>
        <p:nvSpPr>
          <p:cNvPr id="3" name="Content Placeholder 2"/>
          <p:cNvSpPr>
            <a:spLocks noGrp="1"/>
          </p:cNvSpPr>
          <p:nvPr>
            <p:ph idx="1"/>
          </p:nvPr>
        </p:nvSpPr>
        <p:spPr>
          <a:xfrm>
            <a:off x="76200" y="1447800"/>
            <a:ext cx="9067800" cy="5715000"/>
          </a:xfrm>
        </p:spPr>
        <p:txBody>
          <a:bodyPr>
            <a:normAutofit fontScale="62500" lnSpcReduction="20000"/>
          </a:bodyPr>
          <a:lstStyle/>
          <a:p>
            <a:r>
              <a:rPr lang="en-US" sz="4500" dirty="0" smtClean="0"/>
              <a:t>The cosmological standard model (Big Bang cosmology parameterized with cosmological constant    + cold dark matter) was proposed in 1982 by 3 independent groups.  It has been widely accepted by the 1990s.  </a:t>
            </a:r>
          </a:p>
          <a:p>
            <a:pPr>
              <a:buNone/>
            </a:pPr>
            <a:r>
              <a:rPr lang="en-US" sz="3100" dirty="0" smtClean="0"/>
              <a:t>    </a:t>
            </a:r>
            <a:r>
              <a:rPr lang="en-US" sz="3100" dirty="0" smtClean="0">
                <a:hlinkClick r:id="rId4"/>
              </a:rPr>
              <a:t>https://en.wikipedia.org/wiki/Cold_dark_matter</a:t>
            </a:r>
            <a:endParaRPr lang="en-US" sz="3100" dirty="0" smtClean="0"/>
          </a:p>
          <a:p>
            <a:r>
              <a:rPr lang="en-US" sz="4200" dirty="0" smtClean="0"/>
              <a:t>Spatially flat Six-parameter </a:t>
            </a:r>
            <a:r>
              <a:rPr lang="el-GR" sz="4200" dirty="0" smtClean="0">
                <a:latin typeface="Mathcad UniMath"/>
              </a:rPr>
              <a:t>Λ</a:t>
            </a:r>
            <a:r>
              <a:rPr lang="en-US" sz="4200" dirty="0" smtClean="0">
                <a:latin typeface="Mathcad UniMath"/>
              </a:rPr>
              <a:t>CDM</a:t>
            </a:r>
          </a:p>
          <a:p>
            <a:pPr lvl="1">
              <a:buFont typeface="Wingdings" pitchFamily="2" charset="2"/>
              <a:buChar char="Ø"/>
            </a:pPr>
            <a:r>
              <a:rPr lang="en-US" sz="4000" dirty="0" smtClean="0">
                <a:solidFill>
                  <a:srgbClr val="1A1FF6"/>
                </a:solidFill>
              </a:rPr>
              <a:t>Baryon density </a:t>
            </a:r>
            <a:r>
              <a:rPr lang="el-GR" sz="4000" dirty="0" smtClean="0">
                <a:solidFill>
                  <a:srgbClr val="1A1FF6"/>
                </a:solidFill>
                <a:latin typeface="Mathcad UniMath"/>
              </a:rPr>
              <a:t>Ω</a:t>
            </a:r>
            <a:r>
              <a:rPr lang="en-US" sz="4000" baseline="-25000" dirty="0" smtClean="0">
                <a:solidFill>
                  <a:srgbClr val="1A1FF6"/>
                </a:solidFill>
                <a:latin typeface="Mathcad UniMath"/>
              </a:rPr>
              <a:t>b</a:t>
            </a:r>
            <a:endParaRPr lang="en-US" sz="4000" dirty="0" smtClean="0">
              <a:solidFill>
                <a:srgbClr val="1A1FF6"/>
              </a:solidFill>
            </a:endParaRPr>
          </a:p>
          <a:p>
            <a:pPr lvl="1">
              <a:buFont typeface="Wingdings" pitchFamily="2" charset="2"/>
              <a:buChar char="Ø"/>
            </a:pPr>
            <a:r>
              <a:rPr lang="en-US" sz="4000" dirty="0" smtClean="0">
                <a:solidFill>
                  <a:srgbClr val="1A1FF6"/>
                </a:solidFill>
              </a:rPr>
              <a:t>Cold dark matter density </a:t>
            </a:r>
            <a:r>
              <a:rPr lang="el-GR" sz="4000" dirty="0" smtClean="0">
                <a:solidFill>
                  <a:srgbClr val="1A1FF6"/>
                </a:solidFill>
                <a:latin typeface="Mathcad UniMath"/>
              </a:rPr>
              <a:t>Ω</a:t>
            </a:r>
            <a:r>
              <a:rPr lang="en-US" sz="4000" baseline="-25000" dirty="0" err="1" smtClean="0">
                <a:solidFill>
                  <a:srgbClr val="1A1FF6"/>
                </a:solidFill>
                <a:latin typeface="Mathcad UniMath"/>
              </a:rPr>
              <a:t>cdm</a:t>
            </a:r>
            <a:endParaRPr lang="en-US" sz="4000" dirty="0" smtClean="0">
              <a:solidFill>
                <a:srgbClr val="1A1FF6"/>
              </a:solidFill>
            </a:endParaRPr>
          </a:p>
          <a:p>
            <a:pPr lvl="1">
              <a:buFont typeface="Wingdings" pitchFamily="2" charset="2"/>
              <a:buChar char="Ø"/>
            </a:pPr>
            <a:r>
              <a:rPr lang="en-US" sz="4000" dirty="0" smtClean="0"/>
              <a:t>Hubble expansion rate H</a:t>
            </a:r>
            <a:r>
              <a:rPr lang="en-US" sz="4000" baseline="-25000" dirty="0" smtClean="0"/>
              <a:t>0</a:t>
            </a:r>
            <a:endParaRPr lang="en-US" sz="4000" dirty="0" smtClean="0"/>
          </a:p>
          <a:p>
            <a:pPr lvl="1">
              <a:buFont typeface="Wingdings" pitchFamily="2" charset="2"/>
              <a:buChar char="Ø"/>
            </a:pPr>
            <a:r>
              <a:rPr lang="en-US" sz="4000" dirty="0" smtClean="0"/>
              <a:t>Scalar spectral index n</a:t>
            </a:r>
            <a:r>
              <a:rPr lang="en-US" sz="4000" baseline="-25000" dirty="0" smtClean="0"/>
              <a:t>s</a:t>
            </a:r>
            <a:endParaRPr lang="en-US" sz="4000" dirty="0" smtClean="0"/>
          </a:p>
          <a:p>
            <a:pPr lvl="1">
              <a:buFont typeface="Wingdings" pitchFamily="2" charset="2"/>
              <a:buChar char="Ø"/>
            </a:pPr>
            <a:r>
              <a:rPr lang="en-US" sz="4000" dirty="0" smtClean="0"/>
              <a:t>Scalar amplitude A</a:t>
            </a:r>
            <a:r>
              <a:rPr lang="en-US" sz="4000" baseline="-25000" dirty="0" smtClean="0"/>
              <a:t>s</a:t>
            </a:r>
            <a:endParaRPr lang="en-US" sz="4000" dirty="0" smtClean="0"/>
          </a:p>
          <a:p>
            <a:pPr lvl="1">
              <a:buFont typeface="Wingdings" pitchFamily="2" charset="2"/>
              <a:buChar char="Ø"/>
            </a:pPr>
            <a:r>
              <a:rPr lang="en-US" sz="4000" dirty="0" err="1" smtClean="0"/>
              <a:t>Reionization</a:t>
            </a:r>
            <a:r>
              <a:rPr lang="en-US" sz="4000" dirty="0" smtClean="0"/>
              <a:t> optical depth </a:t>
            </a:r>
            <a:r>
              <a:rPr lang="el-GR" sz="4000" dirty="0" smtClean="0">
                <a:latin typeface="Mathcad UniMath"/>
              </a:rPr>
              <a:t>τ</a:t>
            </a:r>
            <a:endParaRPr lang="en-US" sz="4000" dirty="0" smtClean="0"/>
          </a:p>
          <a:p>
            <a:pPr lvl="1"/>
            <a:endParaRPr lang="en-US" sz="4000" dirty="0" smtClean="0">
              <a:latin typeface="Mathcad UniMath"/>
            </a:endParaRPr>
          </a:p>
          <a:p>
            <a:pPr lvl="1">
              <a:buNone/>
            </a:pPr>
            <a:r>
              <a:rPr lang="en-US" dirty="0" smtClean="0"/>
              <a:t/>
            </a:r>
            <a:br>
              <a:rPr lang="en-US" dirty="0" smtClean="0"/>
            </a:br>
            <a:endParaRPr lang="en-US" dirty="0" smtClean="0"/>
          </a:p>
          <a:p>
            <a:pPr>
              <a:buNone/>
            </a:pPr>
            <a:endParaRPr lang="en-US" sz="2000" dirty="0" smtClean="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93</a:t>
            </a:fld>
            <a:endParaRPr lang="en-US"/>
          </a:p>
        </p:txBody>
      </p:sp>
      <p:graphicFrame>
        <p:nvGraphicFramePr>
          <p:cNvPr id="7" name="Object 6"/>
          <p:cNvGraphicFramePr>
            <a:graphicFrameLocks noChangeAspect="1"/>
          </p:cNvGraphicFramePr>
          <p:nvPr/>
        </p:nvGraphicFramePr>
        <p:xfrm>
          <a:off x="3804556" y="685800"/>
          <a:ext cx="1039586" cy="354980"/>
        </p:xfrm>
        <a:graphic>
          <a:graphicData uri="http://schemas.openxmlformats.org/presentationml/2006/ole">
            <p:oleObj spid="_x0000_s4060162" name="Equation" r:id="rId5" imgW="520560" imgH="177480" progId="Equation.DSMT4">
              <p:embed/>
            </p:oleObj>
          </a:graphicData>
        </a:graphic>
      </p:graphicFrame>
      <p:graphicFrame>
        <p:nvGraphicFramePr>
          <p:cNvPr id="8" name="Object 7"/>
          <p:cNvGraphicFramePr>
            <a:graphicFrameLocks noChangeAspect="1"/>
          </p:cNvGraphicFramePr>
          <p:nvPr/>
        </p:nvGraphicFramePr>
        <p:xfrm>
          <a:off x="7010400" y="1600200"/>
          <a:ext cx="304800" cy="304800"/>
        </p:xfrm>
        <a:graphic>
          <a:graphicData uri="http://schemas.openxmlformats.org/presentationml/2006/ole">
            <p:oleObj spid="_x0000_s4060163" name="Equation" r:id="rId6" imgW="164880" imgH="164880" progId="Equation.DSMT4">
              <p:embed/>
            </p:oleObj>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sz="4000" dirty="0" smtClean="0"/>
              <a:t>Challenges to the CDM paradigm</a:t>
            </a:r>
            <a:endParaRPr lang="en-US" sz="4000" dirty="0"/>
          </a:p>
        </p:txBody>
      </p:sp>
      <p:sp>
        <p:nvSpPr>
          <p:cNvPr id="3" name="Content Placeholder 2"/>
          <p:cNvSpPr>
            <a:spLocks noGrp="1"/>
          </p:cNvSpPr>
          <p:nvPr>
            <p:ph idx="1"/>
          </p:nvPr>
        </p:nvSpPr>
        <p:spPr>
          <a:xfrm>
            <a:off x="304800" y="1295400"/>
            <a:ext cx="8229600" cy="5181600"/>
          </a:xfrm>
        </p:spPr>
        <p:txBody>
          <a:bodyPr/>
          <a:lstStyle/>
          <a:p>
            <a:r>
              <a:rPr lang="en-US" dirty="0" smtClean="0"/>
              <a:t>The CDM entering the theory is a pristine entity. Besides being massive, non-relativistic, and interacting weakly with regular particles, it has no other complications. </a:t>
            </a:r>
          </a:p>
          <a:p>
            <a:r>
              <a:rPr lang="en-US" dirty="0" smtClean="0"/>
              <a:t>But CMD so defined has not been found to date by extensive experimental searches.</a:t>
            </a:r>
          </a:p>
          <a:p>
            <a:r>
              <a:rPr lang="en-US" dirty="0" smtClean="0"/>
              <a:t>Theoretically , it faces challenges related to small structures formation of the universe when studied in numerical simulation.  </a:t>
            </a:r>
          </a:p>
          <a:p>
            <a:r>
              <a:rPr lang="en-US" dirty="0" smtClean="0"/>
              <a:t>Studies of galaxy collisions suggest that DM may have significant self interactions which may help alleviate the small structure problem.</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67512"/>
          </a:xfrm>
        </p:spPr>
        <p:txBody>
          <a:bodyPr>
            <a:normAutofit/>
          </a:bodyPr>
          <a:lstStyle/>
          <a:p>
            <a:r>
              <a:rPr lang="en-US" sz="3000" b="1" dirty="0" smtClean="0"/>
              <a:t>Challenges to the CDM paradigm</a:t>
            </a:r>
            <a:endParaRPr lang="en-US" sz="3000" b="1" dirty="0"/>
          </a:p>
        </p:txBody>
      </p:sp>
      <p:sp>
        <p:nvSpPr>
          <p:cNvPr id="3" name="Content Placeholder 2"/>
          <p:cNvSpPr>
            <a:spLocks noGrp="1"/>
          </p:cNvSpPr>
          <p:nvPr>
            <p:ph idx="1"/>
          </p:nvPr>
        </p:nvSpPr>
        <p:spPr>
          <a:xfrm>
            <a:off x="152400" y="914400"/>
            <a:ext cx="8534400" cy="5410200"/>
          </a:xfrm>
        </p:spPr>
        <p:txBody>
          <a:bodyPr/>
          <a:lstStyle/>
          <a:p>
            <a:r>
              <a:rPr lang="en-US" dirty="0" smtClean="0"/>
              <a:t>The cusp core problem: Simulations indicate that DM densities of halos of galaxies and clusters are sharply peaked at their centers        but high concentration of DM in these </a:t>
            </a:r>
            <a:r>
              <a:rPr lang="en-US" dirty="0" err="1" smtClean="0"/>
              <a:t>cneters</a:t>
            </a:r>
            <a:r>
              <a:rPr lang="en-US" dirty="0" smtClean="0"/>
              <a:t> are not observed.</a:t>
            </a:r>
          </a:p>
          <a:p>
            <a:r>
              <a:rPr lang="en-US" dirty="0" smtClean="0"/>
              <a:t>The missing satellite problem: CDM predicts the existence of a large amount of substructures. In particular the Milky Way will have more dwarfs or satellite galaxies than observed.</a:t>
            </a:r>
          </a:p>
          <a:p>
            <a:r>
              <a:rPr lang="en-US" dirty="0" smtClean="0"/>
              <a:t>Too-big-to-Fail problem: The CDM predicts the existence of massive satellite galaxies, but this is not supported by observation ether.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95</a:t>
            </a:fld>
            <a:endParaRPr lang="en-US"/>
          </a:p>
        </p:txBody>
      </p:sp>
      <p:graphicFrame>
        <p:nvGraphicFramePr>
          <p:cNvPr id="7" name="Object 6"/>
          <p:cNvGraphicFramePr>
            <a:graphicFrameLocks noChangeAspect="1"/>
          </p:cNvGraphicFramePr>
          <p:nvPr/>
        </p:nvGraphicFramePr>
        <p:xfrm>
          <a:off x="5410200" y="1676400"/>
          <a:ext cx="717550" cy="398639"/>
        </p:xfrm>
        <a:graphic>
          <a:graphicData uri="http://schemas.openxmlformats.org/presentationml/2006/ole">
            <p:oleObj spid="_x0000_s4061186" name="Equation" r:id="rId3" imgW="342720" imgH="190440" progId="Equation.DSMT4">
              <p:embed/>
            </p:oleObj>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648200"/>
            <a:ext cx="3733800" cy="2362200"/>
          </a:xfrm>
        </p:spPr>
        <p:txBody>
          <a:bodyPr>
            <a:normAutofit/>
          </a:bodyPr>
          <a:lstStyle/>
          <a:p>
            <a:r>
              <a:rPr lang="en-US" sz="2400" dirty="0" smtClean="0"/>
              <a:t>Has a sharp rise in DM density for r goes to 0, in conflict with observation . </a:t>
            </a: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96</a:t>
            </a:fld>
            <a:endParaRPr lang="en-US"/>
          </a:p>
        </p:txBody>
      </p:sp>
      <p:pic>
        <p:nvPicPr>
          <p:cNvPr id="7" name="Picture 2"/>
          <p:cNvPicPr>
            <a:picLocks noChangeAspect="1" noChangeArrowheads="1"/>
          </p:cNvPicPr>
          <p:nvPr/>
        </p:nvPicPr>
        <p:blipFill>
          <a:blip r:embed="rId2" cstate="print"/>
          <a:srcRect/>
          <a:stretch>
            <a:fillRect/>
          </a:stretch>
        </p:blipFill>
        <p:spPr bwMode="auto">
          <a:xfrm>
            <a:off x="76200" y="877447"/>
            <a:ext cx="5334000" cy="3465953"/>
          </a:xfrm>
          <a:prstGeom prst="rect">
            <a:avLst/>
          </a:prstGeom>
          <a:noFill/>
          <a:ln w="9525">
            <a:noFill/>
            <a:miter lim="800000"/>
            <a:headEnd/>
            <a:tailEnd/>
          </a:ln>
        </p:spPr>
      </p:pic>
      <p:sp>
        <p:nvSpPr>
          <p:cNvPr id="8" name="Slide Number Placeholder 5"/>
          <p:cNvSpPr txBox="1">
            <a:spLocks/>
          </p:cNvSpPr>
          <p:nvPr/>
        </p:nvSpPr>
        <p:spPr>
          <a:xfrm>
            <a:off x="8077200" y="650875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pic>
        <p:nvPicPr>
          <p:cNvPr id="9" name="Picture 2"/>
          <p:cNvPicPr>
            <a:picLocks noChangeAspect="1" noChangeArrowheads="1"/>
          </p:cNvPicPr>
          <p:nvPr/>
        </p:nvPicPr>
        <p:blipFill>
          <a:blip r:embed="rId3" cstate="print"/>
          <a:srcRect/>
          <a:stretch>
            <a:fillRect/>
          </a:stretch>
        </p:blipFill>
        <p:spPr bwMode="auto">
          <a:xfrm>
            <a:off x="5410200" y="3505200"/>
            <a:ext cx="3657600" cy="2743200"/>
          </a:xfrm>
          <a:prstGeom prst="rect">
            <a:avLst/>
          </a:prstGeom>
          <a:noFill/>
          <a:ln w="9525">
            <a:noFill/>
            <a:miter lim="800000"/>
            <a:headEnd/>
            <a:tailEnd/>
          </a:ln>
        </p:spPr>
      </p:pic>
      <p:sp>
        <p:nvSpPr>
          <p:cNvPr id="10" name="TextBox 9"/>
          <p:cNvSpPr txBox="1"/>
          <p:nvPr/>
        </p:nvSpPr>
        <p:spPr>
          <a:xfrm>
            <a:off x="5562600" y="2000071"/>
            <a:ext cx="3510898" cy="1200329"/>
          </a:xfrm>
          <a:prstGeom prst="rect">
            <a:avLst/>
          </a:prstGeom>
          <a:noFill/>
        </p:spPr>
        <p:txBody>
          <a:bodyPr wrap="none" rtlCol="0">
            <a:spAutoFit/>
          </a:bodyPr>
          <a:lstStyle/>
          <a:p>
            <a:r>
              <a:rPr lang="en-US" sz="2400" dirty="0" smtClean="0"/>
              <a:t>CDM predicate many</a:t>
            </a:r>
          </a:p>
          <a:p>
            <a:r>
              <a:rPr lang="en-US" sz="2400" dirty="0" smtClean="0"/>
              <a:t>More satellites/dwarf</a:t>
            </a:r>
          </a:p>
          <a:p>
            <a:r>
              <a:rPr lang="en-US" sz="2400" dirty="0" smtClean="0"/>
              <a:t>Galaxies than observed</a:t>
            </a:r>
            <a:endParaRPr lang="en-US" sz="2400" dirty="0"/>
          </a:p>
        </p:txBody>
      </p:sp>
      <p:sp>
        <p:nvSpPr>
          <p:cNvPr id="11" name="TextBox 10"/>
          <p:cNvSpPr txBox="1"/>
          <p:nvPr/>
        </p:nvSpPr>
        <p:spPr>
          <a:xfrm>
            <a:off x="5105400" y="370582"/>
            <a:ext cx="2308645" cy="1077218"/>
          </a:xfrm>
          <a:prstGeom prst="rect">
            <a:avLst/>
          </a:prstGeom>
          <a:noFill/>
        </p:spPr>
        <p:txBody>
          <a:bodyPr wrap="none" rtlCol="0">
            <a:spAutoFit/>
          </a:bodyPr>
          <a:lstStyle/>
          <a:p>
            <a:pPr algn="ctr"/>
            <a:r>
              <a:rPr lang="en-US" sz="3200" dirty="0" smtClean="0">
                <a:solidFill>
                  <a:srgbClr val="00B050"/>
                </a:solidFill>
              </a:rPr>
              <a:t>Challenges </a:t>
            </a:r>
          </a:p>
          <a:p>
            <a:pPr algn="ctr"/>
            <a:r>
              <a:rPr lang="en-US" sz="3200" dirty="0" smtClean="0">
                <a:solidFill>
                  <a:srgbClr val="00B050"/>
                </a:solidFill>
              </a:rPr>
              <a:t>to CDM</a:t>
            </a:r>
            <a:endParaRPr lang="en-US" sz="3200" dirty="0">
              <a:solidFill>
                <a:srgbClr val="00B05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Autofit/>
          </a:bodyPr>
          <a:lstStyle/>
          <a:p>
            <a:r>
              <a:rPr lang="en-US" sz="3200" dirty="0" smtClean="0"/>
              <a:t>Possible solutions to the Challenges-complicating the DM scenario. </a:t>
            </a:r>
            <a:endParaRPr lang="en-US" sz="3200" dirty="0"/>
          </a:p>
        </p:txBody>
      </p:sp>
      <p:sp>
        <p:nvSpPr>
          <p:cNvPr id="3" name="Content Placeholder 2"/>
          <p:cNvSpPr>
            <a:spLocks noGrp="1"/>
          </p:cNvSpPr>
          <p:nvPr>
            <p:ph idx="1"/>
          </p:nvPr>
        </p:nvSpPr>
        <p:spPr>
          <a:xfrm>
            <a:off x="76200" y="1219200"/>
            <a:ext cx="8915400" cy="5105400"/>
          </a:xfrm>
        </p:spPr>
        <p:txBody>
          <a:bodyPr/>
          <a:lstStyle/>
          <a:p>
            <a:r>
              <a:rPr lang="en-US" dirty="0" smtClean="0"/>
              <a:t>Solution by baryon physics: </a:t>
            </a:r>
            <a:r>
              <a:rPr lang="en-US" dirty="0" err="1" smtClean="0"/>
              <a:t>Overdensity</a:t>
            </a:r>
            <a:r>
              <a:rPr lang="en-US" dirty="0" smtClean="0"/>
              <a:t> of CDM can be reduced when more complicate baryonic processes are included in the structure formation.</a:t>
            </a:r>
          </a:p>
          <a:p>
            <a:r>
              <a:rPr lang="en-US" dirty="0" smtClean="0"/>
              <a:t>Solution by DM physics-WDM: Warm DM has longer main-free path to be able to erase some of the small structures. But detail consideration shows that the WDM scenario does no do better than CDM.</a:t>
            </a:r>
          </a:p>
          <a:p>
            <a:r>
              <a:rPr lang="en-US" dirty="0" smtClean="0"/>
              <a:t> Solutions by DM physics-SIDM (self interacting DM): DM particles have interactions among themselves. For the cusp problem, the elastic scattering among DM particles can redistribute the DM in the halo center so as to reduce its concentration there.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609600"/>
          </a:xfrm>
        </p:spPr>
        <p:txBody>
          <a:bodyPr>
            <a:normAutofit fontScale="90000"/>
          </a:bodyPr>
          <a:lstStyle/>
          <a:p>
            <a:r>
              <a:rPr lang="en-US" dirty="0" smtClean="0"/>
              <a:t>III.G  Brief summary &amp; find a solution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98</a:t>
            </a:fld>
            <a:endParaRPr lang="en-US"/>
          </a:p>
        </p:txBody>
      </p:sp>
      <p:sp>
        <p:nvSpPr>
          <p:cNvPr id="3" name="Content Placeholder 2"/>
          <p:cNvSpPr>
            <a:spLocks noGrp="1"/>
          </p:cNvSpPr>
          <p:nvPr>
            <p:ph sz="quarter" idx="1"/>
          </p:nvPr>
        </p:nvSpPr>
        <p:spPr>
          <a:xfrm>
            <a:off x="152400" y="990600"/>
            <a:ext cx="8915400" cy="5943600"/>
          </a:xfrm>
        </p:spPr>
        <p:txBody>
          <a:bodyPr>
            <a:normAutofit/>
          </a:bodyPr>
          <a:lstStyle/>
          <a:p>
            <a:r>
              <a:rPr lang="en-US" sz="2800" smtClean="0"/>
              <a:t>All evidence comes </a:t>
            </a:r>
            <a:r>
              <a:rPr lang="en-US" sz="2800" dirty="0" smtClean="0"/>
              <a:t>from astrophysical/cosmological observations and theoretical  simulations-over huge distance scales (gravity) </a:t>
            </a:r>
          </a:p>
          <a:p>
            <a:pPr lvl="1"/>
            <a:r>
              <a:rPr lang="en-US" sz="2800" dirty="0" smtClean="0"/>
              <a:t>Given Einstein’s general relativity, the cosmos observed today, including galaxies, clusters, etc. require the existence  of a large amount of non-luminous matter which should be </a:t>
            </a:r>
            <a:r>
              <a:rPr lang="en-US" sz="2800" dirty="0" err="1" smtClean="0"/>
              <a:t>kinematically</a:t>
            </a:r>
            <a:r>
              <a:rPr lang="en-US" sz="2800" dirty="0" smtClean="0"/>
              <a:t> cold (non-relativistic) (or warm?).</a:t>
            </a:r>
          </a:p>
          <a:p>
            <a:pPr lvl="1"/>
            <a:r>
              <a:rPr lang="en-US" sz="2800" dirty="0" smtClean="0"/>
              <a:t> The BBN restricts how much baryonic matter there can be.  Again a large amount of the missing mass is needed. </a:t>
            </a:r>
          </a:p>
          <a:p>
            <a:pPr lvl="1"/>
            <a:r>
              <a:rPr lang="en-US" sz="2800" dirty="0" smtClean="0"/>
              <a:t>The power spectrum of the CMB anisotropy requires also both baryonic and non-baryonic matters.</a:t>
            </a:r>
          </a:p>
          <a:p>
            <a:r>
              <a:rPr lang="en-US" sz="2800" dirty="0" smtClean="0"/>
              <a:t>The three approaches converge into the conclusion on the existence of DM.</a:t>
            </a:r>
          </a:p>
          <a:p>
            <a:pPr>
              <a:buNone/>
            </a:pP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a:bodyPr>
          <a:lstStyle/>
          <a:p>
            <a:r>
              <a:rPr lang="en-US" sz="3600" dirty="0" smtClean="0"/>
              <a:t>Finding a solution may require a multi-prong approach </a:t>
            </a:r>
            <a:endParaRPr lang="en-US" sz="3600" dirty="0"/>
          </a:p>
        </p:txBody>
      </p:sp>
      <p:sp>
        <p:nvSpPr>
          <p:cNvPr id="3" name="Content Placeholder 2"/>
          <p:cNvSpPr>
            <a:spLocks noGrp="1"/>
          </p:cNvSpPr>
          <p:nvPr>
            <p:ph idx="1"/>
          </p:nvPr>
        </p:nvSpPr>
        <p:spPr>
          <a:xfrm>
            <a:off x="152400" y="1219200"/>
            <a:ext cx="8763000" cy="5257800"/>
          </a:xfrm>
        </p:spPr>
        <p:txBody>
          <a:bodyPr>
            <a:normAutofit fontScale="92500" lnSpcReduction="10000"/>
          </a:bodyPr>
          <a:lstStyle/>
          <a:p>
            <a:r>
              <a:rPr lang="en-US" sz="3000" dirty="0" smtClean="0"/>
              <a:t>Assuming the existence of DM, its effects in many aspects in cosmology/astrophysics can be studied through N-body numerical simulation. </a:t>
            </a:r>
          </a:p>
          <a:p>
            <a:r>
              <a:rPr lang="en-US" sz="3000" dirty="0" smtClean="0"/>
              <a:t>To find out what the DM stuff is made of is anther story:  It is a particle physics problem, in which both theoretical and experimental efforts are necessary. The efforts of search and identification involve </a:t>
            </a:r>
            <a:r>
              <a:rPr lang="en-US" sz="3000" dirty="0" err="1" smtClean="0"/>
              <a:t>astro</a:t>
            </a:r>
            <a:r>
              <a:rPr lang="en-US" sz="3000" dirty="0" smtClean="0"/>
              <a:t>/particle and accelerator experiments.</a:t>
            </a:r>
          </a:p>
          <a:p>
            <a:r>
              <a:rPr lang="en-US" sz="3000" dirty="0" smtClean="0"/>
              <a:t>Interface of the above efforts: if LHC found a new massive neutral particle, detailed studies are needed to see if it has the right properties to be a DM particle.</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1" Type="http://schemas.openxmlformats.org/officeDocument/2006/relationships/image" Target="../media/image8.jpeg"/></Relationships>
</file>

<file path=ppt/theme/_rels/theme15.xml.rels><?xml version="1.0" encoding="UTF-8" standalone="yes"?>
<Relationships xmlns="http://schemas.openxmlformats.org/package/2006/relationships"><Relationship Id="rId1" Type="http://schemas.openxmlformats.org/officeDocument/2006/relationships/image" Target="../media/image9.jpeg"/></Relationships>
</file>

<file path=ppt/theme/_rels/theme16.xml.rels><?xml version="1.0" encoding="UTF-8" standalone="yes"?>
<Relationships xmlns="http://schemas.openxmlformats.org/package/2006/relationships"><Relationship Id="rId1" Type="http://schemas.openxmlformats.org/officeDocument/2006/relationships/image" Target="../media/image10.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Comic Sans MS"/>
        <a:ea typeface=""/>
        <a:cs typeface=""/>
      </a:majorFont>
      <a:minorFont>
        <a:latin typeface="Comic Sans MS"/>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5.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stom 2">
      <a:majorFont>
        <a:latin typeface="Comic Sans MS"/>
        <a:ea typeface=""/>
        <a:cs typeface=""/>
      </a:majorFont>
      <a:minorFont>
        <a:latin typeface="Comic Sans MS"/>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41942</TotalTime>
  <Words>18264</Words>
  <Application>Microsoft Office PowerPoint</Application>
  <PresentationFormat>On-screen Show (4:3)</PresentationFormat>
  <Paragraphs>2579</Paragraphs>
  <Slides>276</Slides>
  <Notes>27</Notes>
  <HiddenSlides>0</HiddenSlides>
  <MMClips>0</MMClips>
  <ScaleCrop>false</ScaleCrop>
  <HeadingPairs>
    <vt:vector size="6" baseType="variant">
      <vt:variant>
        <vt:lpstr>Theme</vt:lpstr>
      </vt:variant>
      <vt:variant>
        <vt:i4>19</vt:i4>
      </vt:variant>
      <vt:variant>
        <vt:lpstr>Embedded OLE Servers</vt:lpstr>
      </vt:variant>
      <vt:variant>
        <vt:i4>2</vt:i4>
      </vt:variant>
      <vt:variant>
        <vt:lpstr>Slide Titles</vt:lpstr>
      </vt:variant>
      <vt:variant>
        <vt:i4>276</vt:i4>
      </vt:variant>
    </vt:vector>
  </HeadingPairs>
  <TitlesOfParts>
    <vt:vector size="297" baseType="lpstr">
      <vt:lpstr>Flow</vt:lpstr>
      <vt:lpstr>Median</vt:lpstr>
      <vt:lpstr>Oriel</vt:lpstr>
      <vt:lpstr>1_Office Theme</vt:lpstr>
      <vt:lpstr>1_Technic</vt:lpstr>
      <vt:lpstr>1_Median</vt:lpstr>
      <vt:lpstr>Office Theme</vt:lpstr>
      <vt:lpstr>Equity</vt:lpstr>
      <vt:lpstr>Origin</vt:lpstr>
      <vt:lpstr>1_Flow</vt:lpstr>
      <vt:lpstr>2_Median</vt:lpstr>
      <vt:lpstr>1_Equity</vt:lpstr>
      <vt:lpstr>Verve</vt:lpstr>
      <vt:lpstr>1_Module</vt:lpstr>
      <vt:lpstr>Concourse</vt:lpstr>
      <vt:lpstr>1_Solstice</vt:lpstr>
      <vt:lpstr>2_Office Theme</vt:lpstr>
      <vt:lpstr>3_Office Theme</vt:lpstr>
      <vt:lpstr>4_Office Theme</vt:lpstr>
      <vt:lpstr>Equation</vt:lpstr>
      <vt:lpstr>MathType 6.0 Equation</vt:lpstr>
      <vt:lpstr> A Survey of   Dark Matter  &amp; Some Related Topics in Cosmology/Astrophysics</vt:lpstr>
      <vt:lpstr>Physics of the Dark Universe  Frontiers in Particle Astrophysics and Cosmology  Physics of the Dark Universe is  a new online-only, fully open access journal, started in 2012,  offering rapid publication of peer-reviewed, original research articles.   View full aims and scope Editor-in-Chief: G. Bertone View full editorial board </vt:lpstr>
      <vt:lpstr>Lecture schedule &amp; related matter  </vt:lpstr>
      <vt:lpstr>Progress of lectures</vt:lpstr>
      <vt:lpstr>Changes made:</vt:lpstr>
      <vt:lpstr>Contents:A survey of Dark Matter</vt:lpstr>
      <vt:lpstr>I. Preamble - Look back, at what it is        now, and into the future</vt:lpstr>
      <vt:lpstr>Slide 8</vt:lpstr>
      <vt:lpstr>Hooper announced in the 2014 SLAC Summer Institute that he lost the bet</vt:lpstr>
      <vt:lpstr>Goals &amp; desired backgrounds </vt:lpstr>
      <vt:lpstr>Outline of the lectures</vt:lpstr>
      <vt:lpstr>Let us start with some quotations </vt:lpstr>
      <vt:lpstr>References :</vt:lpstr>
      <vt:lpstr>Interesting videos</vt:lpstr>
      <vt:lpstr>Remarks</vt:lpstr>
      <vt:lpstr>Remarks-continued</vt:lpstr>
      <vt:lpstr>II. Introduction</vt:lpstr>
      <vt:lpstr>Slide 18</vt:lpstr>
      <vt:lpstr> Look at some aspects of  Particle physics and Cosmology</vt:lpstr>
      <vt:lpstr>Extended Natural unites</vt:lpstr>
      <vt:lpstr>Slide 21</vt:lpstr>
      <vt:lpstr>The spectrum: Supposedly, the SM gives a complete classification of matter</vt:lpstr>
      <vt:lpstr>Some subtelities:</vt:lpstr>
      <vt:lpstr>Mass problem:  Fermion mass hierarchy and neutrinos masses </vt:lpstr>
      <vt:lpstr>II. A brief review of cosmology We give a very brief introduction to general relativity and cosmology. </vt:lpstr>
      <vt:lpstr>Slide 26</vt:lpstr>
      <vt:lpstr>Slide 27</vt:lpstr>
      <vt:lpstr>Comoving frame </vt:lpstr>
      <vt:lpstr>Slide 29</vt:lpstr>
      <vt:lpstr>Einstein equation in FLRW</vt:lpstr>
      <vt:lpstr>Slide 31</vt:lpstr>
      <vt:lpstr>Cosmological redshift</vt:lpstr>
      <vt:lpstr>Slide 33</vt:lpstr>
      <vt:lpstr>A few key points-I</vt:lpstr>
      <vt:lpstr>Relationship among dominant energy densities,  scale factor, temperature, and cosmic time</vt:lpstr>
      <vt:lpstr>A few key points-II</vt:lpstr>
      <vt:lpstr>Number Density ratio of  massive particles over photons Lee-Weinberg theorem: Equilibrium and decoupling</vt:lpstr>
      <vt:lpstr>Cosmic history &amp; landmarks</vt:lpstr>
      <vt:lpstr>Some important epochs in cosmic evolution: </vt:lpstr>
      <vt:lpstr>Slide 40</vt:lpstr>
      <vt:lpstr>Slide 41</vt:lpstr>
      <vt:lpstr>Particle physics and cosmology operate on very different scales</vt:lpstr>
      <vt:lpstr>Slide 43</vt:lpstr>
      <vt:lpstr>Problem and connection: cosmic composition, large &amp; small connection</vt:lpstr>
      <vt:lpstr>Slide 45</vt:lpstr>
      <vt:lpstr>Slide 46</vt:lpstr>
      <vt:lpstr>III. Evidence of dark matter The beginning (a simplified version)</vt:lpstr>
      <vt:lpstr>The Beginning - continued</vt:lpstr>
      <vt:lpstr>Slide 49</vt:lpstr>
      <vt:lpstr>The Beginning - continued</vt:lpstr>
      <vt:lpstr>Slide 51</vt:lpstr>
      <vt:lpstr>What the dark matter is and is not</vt:lpstr>
      <vt:lpstr>What we know aobut DM</vt:lpstr>
      <vt:lpstr>Slide 54</vt:lpstr>
      <vt:lpstr>III.A Galactic rotation curves</vt:lpstr>
      <vt:lpstr>Slide 56</vt:lpstr>
      <vt:lpstr>Observation: velocity of stars as a function of the radial distance from the galactic center</vt:lpstr>
      <vt:lpstr>Dark Matter in the Milky Way</vt:lpstr>
      <vt:lpstr>III.B Gravitational lenzing</vt:lpstr>
      <vt:lpstr>Gravitational lensing-a bit of history </vt:lpstr>
      <vt:lpstr>An exotic idea now has become a major tool for dark matter study.</vt:lpstr>
      <vt:lpstr>Examples of lensing images </vt:lpstr>
      <vt:lpstr>Hubble Lenzing image, foreground is the galaxy cluster CL0024+1654 ( 4 byrs away)</vt:lpstr>
      <vt:lpstr>Slide 64</vt:lpstr>
      <vt:lpstr> A strong indication of dark matter Foreground: Galaxy cluster CL0024+17 </vt:lpstr>
      <vt:lpstr>Juxtaposing the two images identical points </vt:lpstr>
      <vt:lpstr> </vt:lpstr>
      <vt:lpstr>More detail for 1E 0657-56</vt:lpstr>
      <vt:lpstr>Slide 69</vt:lpstr>
      <vt:lpstr>Recent developments on lensing Multiple collisions of clusters </vt:lpstr>
      <vt:lpstr>Graphic description of the collision result</vt:lpstr>
      <vt:lpstr>A quartet colliding galaxies-Abell 3827</vt:lpstr>
      <vt:lpstr>Dark matter self interaction observed (?)</vt:lpstr>
      <vt:lpstr>Cosmic map of DM &amp; DM in galaxies</vt:lpstr>
      <vt:lpstr>Pierre, Siegal-Gaskins, &amp; Scott,  arXiv:1401.7330</vt:lpstr>
      <vt:lpstr>Cosmic map of DM</vt:lpstr>
      <vt:lpstr>III.C Cosmic microwave background (CMB)            anisotropy </vt:lpstr>
      <vt:lpstr>CMB anisotropy</vt:lpstr>
      <vt:lpstr>Slide 79</vt:lpstr>
      <vt:lpstr>Primordial CMB anisotropy &amp; the power spectrum - a quick sketch</vt:lpstr>
      <vt:lpstr>Power spectrum</vt:lpstr>
      <vt:lpstr>Power spectrum plot of WMAP 7 plus other observations</vt:lpstr>
      <vt:lpstr>Planck</vt:lpstr>
      <vt:lpstr>Slide 84</vt:lpstr>
      <vt:lpstr>Slide 85</vt:lpstr>
      <vt:lpstr>Anisotropy Power spectrum </vt:lpstr>
      <vt:lpstr>III.D  Large scale structures formation       requiring a large amount of cold DM</vt:lpstr>
      <vt:lpstr>Large scale structures formation  requiring a large amount of cold DM</vt:lpstr>
      <vt:lpstr>Structure formation simulations with the inclusion of a large quantities of cold dark matter can better reproduce observations.</vt:lpstr>
      <vt:lpstr>III.E Big Bang nucleosynthesis </vt:lpstr>
      <vt:lpstr>Slide 91</vt:lpstr>
      <vt:lpstr> The lithum problem!</vt:lpstr>
      <vt:lpstr>III.F CDM and the cosmological concordance/             standard model           and its challenges</vt:lpstr>
      <vt:lpstr>Challenges to the CDM paradigm</vt:lpstr>
      <vt:lpstr>Challenges to the CDM paradigm</vt:lpstr>
      <vt:lpstr>Slide 96</vt:lpstr>
      <vt:lpstr>Possible solutions to the Challenges-complicating the DM scenario. </vt:lpstr>
      <vt:lpstr>III.G  Brief summary &amp; find a solution </vt:lpstr>
      <vt:lpstr>Finding a solution may require a multi-prong approach </vt:lpstr>
      <vt:lpstr>III. H  Alternatives to DM</vt:lpstr>
      <vt:lpstr>IV. Dark matter candidates </vt:lpstr>
      <vt:lpstr>IV.A DM-kinematic types (A)</vt:lpstr>
      <vt:lpstr>DM-kinematic types (B)</vt:lpstr>
      <vt:lpstr>IV. B DM-Production mechanism</vt:lpstr>
      <vt:lpstr>Thermal &amp; non-thermal DM</vt:lpstr>
      <vt:lpstr>IV.C  DM candidates-particle type          Various classifications</vt:lpstr>
      <vt:lpstr>Particles beyond the standard model contained in extension of Standard Model  </vt:lpstr>
      <vt:lpstr>Particles beyond the standard model </vt:lpstr>
      <vt:lpstr>More exotic particles </vt:lpstr>
      <vt:lpstr>    A note on superWIMPs</vt:lpstr>
      <vt:lpstr>Slide 111</vt:lpstr>
      <vt:lpstr>Broader characterization Dark sector/Hidden section</vt:lpstr>
      <vt:lpstr>             </vt:lpstr>
      <vt:lpstr>Some models </vt:lpstr>
      <vt:lpstr>Some more examples M. Graham, SLAC SS 2012</vt:lpstr>
      <vt:lpstr>SIDM/SIMP</vt:lpstr>
      <vt:lpstr>IV.D  Summary of dark matter candidates  physical problems they address to &amp; their detection</vt:lpstr>
      <vt:lpstr>IV.E Summary of mass and cross section ranges of DM candidates Estimates by Different authors are not the same. </vt:lpstr>
      <vt:lpstr>A newer plot</vt:lpstr>
      <vt:lpstr>Mass bounds</vt:lpstr>
      <vt:lpstr>       IV.E What is a good DM candidate? </vt:lpstr>
      <vt:lpstr>Some well-motivated “good” candidates </vt:lpstr>
      <vt:lpstr>IV.F Alternative to DM</vt:lpstr>
      <vt:lpstr>DM is more attractive</vt:lpstr>
      <vt:lpstr>V. SUSY and the WIMP miracle</vt:lpstr>
      <vt:lpstr>Thermal WIMPs in cosmic evolution-a description of the approach</vt:lpstr>
      <vt:lpstr>Behavior of thermal WIMPs in early universe </vt:lpstr>
      <vt:lpstr>Behavior of WIMP in early universe</vt:lpstr>
      <vt:lpstr>Slide 129</vt:lpstr>
      <vt:lpstr>Particle decoupling – origin of species a cartoon illustration</vt:lpstr>
      <vt:lpstr>Slide 131</vt:lpstr>
      <vt:lpstr>The WIMP miracle-thermal relics, a schetch </vt:lpstr>
      <vt:lpstr>WIMP miracle</vt:lpstr>
      <vt:lpstr>Hot relics</vt:lpstr>
      <vt:lpstr>Hot relics</vt:lpstr>
      <vt:lpstr>Remark on neutrino relics</vt:lpstr>
      <vt:lpstr>Cold relics-the WIMP miracle</vt:lpstr>
      <vt:lpstr>The WIMP miracle</vt:lpstr>
      <vt:lpstr>The WIMP miricle</vt:lpstr>
      <vt:lpstr>Reaction channels and  degrees of freedom</vt:lpstr>
      <vt:lpstr>State the WIMP miracle again</vt:lpstr>
      <vt:lpstr>Remark: Thermal &amp; non-thermal DM</vt:lpstr>
      <vt:lpstr>More on solving the BTE</vt:lpstr>
      <vt:lpstr>Derivation of the WIMP miracle Decoupling of heavy particles (II)</vt:lpstr>
      <vt:lpstr>Test of boundary condition</vt:lpstr>
      <vt:lpstr>Comparison of  results on freeze-out</vt:lpstr>
      <vt:lpstr>VI. Searches for DM in ground-based labs, in space, in Ice, &amp; under water </vt:lpstr>
      <vt:lpstr>Survey of the DM Landscape</vt:lpstr>
      <vt:lpstr>Slide 149</vt:lpstr>
      <vt:lpstr>Slide 150</vt:lpstr>
      <vt:lpstr>The universe is a busy place The grand unified photon spectrum</vt:lpstr>
      <vt:lpstr>VI.A approaches to Dark Matter searches Many experiments in worldwide locations</vt:lpstr>
      <vt:lpstr>Let us remind ourselves:</vt:lpstr>
      <vt:lpstr>Some theoretical bounds on DM mass</vt:lpstr>
      <vt:lpstr>Slide 155</vt:lpstr>
      <vt:lpstr>Slide 156</vt:lpstr>
      <vt:lpstr>VI.B  Cartoon - The Galactic (Milky Way) Environment where DM may concentrate</vt:lpstr>
      <vt:lpstr>The local group-Sources of DM</vt:lpstr>
      <vt:lpstr>Relevant data about DM in MW</vt:lpstr>
      <vt:lpstr>Short note on Galactic dark matter density profile</vt:lpstr>
      <vt:lpstr>Slide 161</vt:lpstr>
      <vt:lpstr>Slide 162</vt:lpstr>
      <vt:lpstr>Slide 163</vt:lpstr>
      <vt:lpstr>Slide 164</vt:lpstr>
      <vt:lpstr>World deep underground laboratories</vt:lpstr>
      <vt:lpstr>Slide 166</vt:lpstr>
      <vt:lpstr>Comparison of worldwide major ULs</vt:lpstr>
      <vt:lpstr>Underground Lab, depth &amp; background</vt:lpstr>
      <vt:lpstr>VI.D World wide DM experiments</vt:lpstr>
      <vt:lpstr>Experiments with (significant) results</vt:lpstr>
      <vt:lpstr>VII. Searches for DM-      light particle candidates</vt:lpstr>
      <vt:lpstr>VII.A Light DM candidate: axions </vt:lpstr>
      <vt:lpstr>Axion effective coupling </vt:lpstr>
      <vt:lpstr>Most of the mass regions have been excluded </vt:lpstr>
      <vt:lpstr>The most recent results</vt:lpstr>
      <vt:lpstr>VII.B  Light DM candidate:        KeV sterile neutrinos</vt:lpstr>
      <vt:lpstr>KeV sterile neutrino</vt:lpstr>
      <vt:lpstr>Region of exclusion of keV sterile neutrinos</vt:lpstr>
      <vt:lpstr>A possible candidate of 7 KeV  sterile neutrino</vt:lpstr>
      <vt:lpstr>Slide 180</vt:lpstr>
      <vt:lpstr>VIII. Searches for DM-WIMPs </vt:lpstr>
      <vt:lpstr>Searches for DM-WIMPs</vt:lpstr>
      <vt:lpstr>VIII.A  Direct Detections DM-nucleus elastic scattering </vt:lpstr>
      <vt:lpstr>More on basic principle of  direct detection</vt:lpstr>
      <vt:lpstr>Cartoon on Terrestrial lab setting for  cosmic detections-annual modulation </vt:lpstr>
      <vt:lpstr>Cartoon on Terrestrial lab setting for  cosmic detections-annual modulation </vt:lpstr>
      <vt:lpstr>Cartoon of direct detection of DM- energy deposition</vt:lpstr>
      <vt:lpstr>Scattering cross sections</vt:lpstr>
      <vt:lpstr>Slide 189</vt:lpstr>
      <vt:lpstr>Direct Detection experiments and technologies </vt:lpstr>
      <vt:lpstr>Slide 191</vt:lpstr>
      <vt:lpstr>Slide 192</vt:lpstr>
      <vt:lpstr>Some Direct search Experiments &amp; Acronyms </vt:lpstr>
      <vt:lpstr>Some Direct search Experiments Acronyms </vt:lpstr>
      <vt:lpstr> Direct Detection experiments in Asia </vt:lpstr>
      <vt:lpstr>Slide 196</vt:lpstr>
      <vt:lpstr>VIII.B Indirect detections-DM annihilation</vt:lpstr>
      <vt:lpstr>Slide 198</vt:lpstr>
      <vt:lpstr>Example: to look for photons</vt:lpstr>
      <vt:lpstr>Example-Fermi Large Area Telescope (originally called GLAST)</vt:lpstr>
      <vt:lpstr>Indirect search experiments Detectors are usually referred to as telescopes, look for signals usually having low background</vt:lpstr>
      <vt:lpstr>VIII.C Accelerator production of DM particle</vt:lpstr>
      <vt:lpstr>  Accelerator production of DM</vt:lpstr>
      <vt:lpstr>Production of WIMPs at LHC</vt:lpstr>
      <vt:lpstr>Signal of WIMP (neutralinos) at LHC</vt:lpstr>
      <vt:lpstr>CMS simulation of production of  a SUSY DM particle </vt:lpstr>
      <vt:lpstr>An explicit event of  missing transverse energy </vt:lpstr>
      <vt:lpstr>Slide 208</vt:lpstr>
      <vt:lpstr>IX. Current status of DM searches-        direct &amp; indirect searches </vt:lpstr>
      <vt:lpstr>IX.A A brief summary of the status                of direct detections (DS)</vt:lpstr>
      <vt:lpstr>Claims of positive signals: DAMA, CoGeNT, &amp; CRESST, CDMSII-Si:  DM in Milky Way halo or subtle background?</vt:lpstr>
      <vt:lpstr>DM in Milky Way halo or subtle background?</vt:lpstr>
      <vt:lpstr>DAMA/LIBR-some details </vt:lpstr>
      <vt:lpstr>DAMA/NaI &amp; DAMA/LIBRA modulation data</vt:lpstr>
      <vt:lpstr>CoGeNT (Coherent Germanium Neutrino Technology)</vt:lpstr>
      <vt:lpstr>           CoGeNT data analyzed independenly by  Kopp, Lisanti, &amp; Weiner (arXiv:1107.1707)</vt:lpstr>
      <vt:lpstr>CRESST (Cryogenic Rare Event Search with Superconducting Thermometers, Gran Sasso)</vt:lpstr>
      <vt:lpstr>CRESST</vt:lpstr>
      <vt:lpstr>CDMS PRL 112 241302 (arXiv:1402.7137)</vt:lpstr>
      <vt:lpstr>Remark:</vt:lpstr>
      <vt:lpstr>Earlier information: Dark Attack conference, July 15-20, 2012</vt:lpstr>
      <vt:lpstr>Spin dependent DS </vt:lpstr>
      <vt:lpstr>Slide 223</vt:lpstr>
      <vt:lpstr>Resolving conflicts among exps examples of relevant works</vt:lpstr>
      <vt:lpstr>CDMS II April 15, 2013 (USA) </vt:lpstr>
      <vt:lpstr>Slide 226</vt:lpstr>
      <vt:lpstr>IX.B  A brief summary of the status of indirect detections (ID)</vt:lpstr>
      <vt:lpstr>Slide 228</vt:lpstr>
      <vt:lpstr>Slide 229</vt:lpstr>
      <vt:lpstr>Focus of indirect detections (ID)</vt:lpstr>
      <vt:lpstr>Indirect detection</vt:lpstr>
      <vt:lpstr>      IX.B.1 Charge particles  </vt:lpstr>
      <vt:lpstr>Acronyms</vt:lpstr>
      <vt:lpstr>Illustration: Charged particle distributions with/without WIMPs</vt:lpstr>
      <vt:lpstr>    For contrast Prior to AMS-02 precision data</vt:lpstr>
      <vt:lpstr>Earlier results fitted with a massive particle </vt:lpstr>
      <vt:lpstr>Explanation of the earlier data</vt:lpstr>
      <vt:lpstr>Most recent data from AMS-02</vt:lpstr>
      <vt:lpstr>Alpha Magnetic Spectrometer (AMS) in the  International Space Station (ISS)</vt:lpstr>
      <vt:lpstr>Slide 240</vt:lpstr>
      <vt:lpstr>How to understand the  positron results</vt:lpstr>
      <vt:lpstr>Understand AMS-02  Anti-proton data</vt:lpstr>
      <vt:lpstr>Understand AMS-02 Positron data</vt:lpstr>
      <vt:lpstr>IX.B.2 ID searches-photons, photon signature of DM annihilation/decay</vt:lpstr>
      <vt:lpstr>Diffuse gamma ray</vt:lpstr>
      <vt:lpstr>Prompt gamma line 130 GeV prompt photon line</vt:lpstr>
      <vt:lpstr>Observation of the Galactic center Tantalizing signalls</vt:lpstr>
      <vt:lpstr>The 511 KeV      annihilation emission</vt:lpstr>
      <vt:lpstr>IX.B.3 ID search-neutrinos</vt:lpstr>
      <vt:lpstr>Indirect detection-neutrinos</vt:lpstr>
      <vt:lpstr>Some early data S-K and some DS for Spin-Independent </vt:lpstr>
      <vt:lpstr>S-K and some DS for Spin-Dependent  </vt:lpstr>
      <vt:lpstr>   Most recent data from IceCube PRL 110 (13)131302 </vt:lpstr>
      <vt:lpstr>Recent status  in conjunction  with  direct searches results</vt:lpstr>
      <vt:lpstr>Comparison of 4 Icecube measurements with other indirect searches.</vt:lpstr>
      <vt:lpstr>Indirect search-anti-deuteron</vt:lpstr>
      <vt:lpstr>Slide 257</vt:lpstr>
      <vt:lpstr>X.  summary &amp; a glance into the future</vt:lpstr>
      <vt:lpstr>Bergstrom arXiv: 1205.4882</vt:lpstr>
      <vt:lpstr> Moore’s law of DM direct detection</vt:lpstr>
      <vt:lpstr>In direct detection exps</vt:lpstr>
      <vt:lpstr>Slide 262</vt:lpstr>
      <vt:lpstr>Slide 263</vt:lpstr>
      <vt:lpstr>CF1 Snowmass arXiv:1310.8327</vt:lpstr>
      <vt:lpstr>Compared with Currently covered area</vt:lpstr>
      <vt:lpstr>Indirect detection</vt:lpstr>
      <vt:lpstr>On the theory side Some very brief comment-I</vt:lpstr>
      <vt:lpstr>On the theory side Some very brief comment-II</vt:lpstr>
      <vt:lpstr>Looking more widely?</vt:lpstr>
      <vt:lpstr>XI. A simple conclusion</vt:lpstr>
      <vt:lpstr>To solve                                  with many  a puzzle                                 pieces</vt:lpstr>
      <vt:lpstr>   Acknowledgement and remarks  http://indico.ihep.ac.cn/event/4869/contribution/7 http://indico.ihep.ac.cn/event/4869/contribution/10</vt:lpstr>
      <vt:lpstr>Remark: The CDM problem vs WDM</vt:lpstr>
      <vt:lpstr>What evidence do we have?  First a quick summary, then more details follow</vt:lpstr>
      <vt:lpstr>Hot relics</vt:lpstr>
      <vt:lpstr>Slide 276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 A Pedestrian View</dc:title>
  <dc:creator>Bing-Lin Young</dc:creator>
  <cp:lastModifiedBy>Bing-Lin Young</cp:lastModifiedBy>
  <cp:revision>1097</cp:revision>
  <dcterms:created xsi:type="dcterms:W3CDTF">2006-08-16T00:00:00Z</dcterms:created>
  <dcterms:modified xsi:type="dcterms:W3CDTF">2015-08-07T01:52:27Z</dcterms:modified>
</cp:coreProperties>
</file>