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285" r:id="rId1"/>
  </p:sldMasterIdLst>
  <p:notesMasterIdLst>
    <p:notesMasterId r:id="rId30"/>
  </p:notesMasterIdLst>
  <p:handoutMasterIdLst>
    <p:handoutMasterId r:id="rId31"/>
  </p:handoutMasterIdLst>
  <p:sldIdLst>
    <p:sldId id="385" r:id="rId2"/>
    <p:sldId id="386" r:id="rId3"/>
    <p:sldId id="389" r:id="rId4"/>
    <p:sldId id="343" r:id="rId5"/>
    <p:sldId id="312" r:id="rId6"/>
    <p:sldId id="376" r:id="rId7"/>
    <p:sldId id="314" r:id="rId8"/>
    <p:sldId id="318" r:id="rId9"/>
    <p:sldId id="320" r:id="rId10"/>
    <p:sldId id="400" r:id="rId11"/>
    <p:sldId id="321" r:id="rId12"/>
    <p:sldId id="352" r:id="rId13"/>
    <p:sldId id="353" r:id="rId14"/>
    <p:sldId id="323" r:id="rId15"/>
    <p:sldId id="324" r:id="rId16"/>
    <p:sldId id="399" r:id="rId17"/>
    <p:sldId id="350" r:id="rId18"/>
    <p:sldId id="327" r:id="rId19"/>
    <p:sldId id="390" r:id="rId20"/>
    <p:sldId id="391" r:id="rId21"/>
    <p:sldId id="328" r:id="rId22"/>
    <p:sldId id="392" r:id="rId23"/>
    <p:sldId id="329" r:id="rId24"/>
    <p:sldId id="393" r:id="rId25"/>
    <p:sldId id="395" r:id="rId26"/>
    <p:sldId id="396" r:id="rId27"/>
    <p:sldId id="397" r:id="rId28"/>
    <p:sldId id="398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62">
          <p15:clr>
            <a:srgbClr val="A4A3A4"/>
          </p15:clr>
        </p15:guide>
        <p15:guide id="2" pos="2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70D"/>
    <a:srgbClr val="FF0000"/>
    <a:srgbClr val="008000"/>
    <a:srgbClr val="000099"/>
    <a:srgbClr val="0034E7"/>
    <a:srgbClr val="CC9900"/>
    <a:srgbClr val="0B3CED"/>
    <a:srgbClr val="FF3399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6" autoAdjust="0"/>
    <p:restoredTop sz="89640" autoAdjust="0"/>
  </p:normalViewPr>
  <p:slideViewPr>
    <p:cSldViewPr snapToObjects="1" showGuides="1">
      <p:cViewPr varScale="1">
        <p:scale>
          <a:sx n="83" d="100"/>
          <a:sy n="83" d="100"/>
        </p:scale>
        <p:origin x="1050" y="78"/>
      </p:cViewPr>
      <p:guideLst>
        <p:guide orient="horz" pos="2562"/>
        <p:guide pos="2841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28B00CD-CD8D-3B44-AD22-E4C9112C3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1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C1CE60B-1D6C-6948-B1CF-E346C43D0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77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0" y="4343913"/>
            <a:ext cx="5487041" cy="411436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452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3" y="4344138"/>
            <a:ext cx="5487041" cy="4114799"/>
          </a:xfrm>
          <a:prstGeom prst="rect">
            <a:avLst/>
          </a:prstGeom>
        </p:spPr>
        <p:txBody>
          <a:bodyPr lIns="91733" tIns="45867" rIns="91733" bIns="45867"/>
          <a:lstStyle/>
          <a:p>
            <a:r>
              <a:rPr lang="en-GB" dirty="0" smtClean="0"/>
              <a:t>Photons</a:t>
            </a:r>
            <a:r>
              <a:rPr lang="en-GB" baseline="0" dirty="0" smtClean="0"/>
              <a:t> create signal, fired pixels are red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91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0" y="4343913"/>
            <a:ext cx="5487041" cy="4114361"/>
          </a:xfrm>
          <a:prstGeom prst="rect">
            <a:avLst/>
          </a:prstGeom>
        </p:spPr>
        <p:txBody>
          <a:bodyPr/>
          <a:lstStyle/>
          <a:p>
            <a:r>
              <a:rPr lang="en-GB" baseline="0" dirty="0" smtClean="0"/>
              <a:t>Left plot illustrates the superior performance of the </a:t>
            </a:r>
            <a:r>
              <a:rPr lang="en-GB" baseline="0" dirty="0" err="1" smtClean="0"/>
              <a:t>SciFi</a:t>
            </a:r>
            <a:r>
              <a:rPr lang="en-GB" baseline="0" dirty="0" smtClean="0"/>
              <a:t> Tracker compared to the OT.</a:t>
            </a:r>
          </a:p>
          <a:p>
            <a:r>
              <a:rPr lang="en-GB" baseline="0" dirty="0" smtClean="0"/>
              <a:t>Adding UT hits has the advantage that the momentum resolution improves significantly.</a:t>
            </a:r>
          </a:p>
          <a:p>
            <a:r>
              <a:rPr lang="en-GB" baseline="0" dirty="0" smtClean="0"/>
              <a:t>Moreover, the requirement to have at least three UT hits reduces the ghost rate while keeping the efficiency.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178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3" y="4344138"/>
            <a:ext cx="5487041" cy="4114799"/>
          </a:xfrm>
          <a:prstGeom prst="rect">
            <a:avLst/>
          </a:prstGeom>
        </p:spPr>
        <p:txBody>
          <a:bodyPr lIns="91733" tIns="45867" rIns="91733" bIns="45867"/>
          <a:lstStyle/>
          <a:p>
            <a:r>
              <a:rPr lang="en-GB" dirty="0" smtClean="0"/>
              <a:t>Bottom</a:t>
            </a:r>
            <a:r>
              <a:rPr lang="en-GB" baseline="0" dirty="0" smtClean="0"/>
              <a:t> table: track finding efficiencies.</a:t>
            </a:r>
          </a:p>
          <a:p>
            <a:r>
              <a:rPr lang="en-GB" baseline="0" dirty="0" smtClean="0"/>
              <a:t>B-daughter tracks have </a:t>
            </a:r>
            <a:r>
              <a:rPr lang="en-GB" baseline="0" dirty="0" err="1" smtClean="0"/>
              <a:t>pT</a:t>
            </a:r>
            <a:r>
              <a:rPr lang="en-GB" baseline="0" dirty="0" smtClean="0"/>
              <a:t> more than 500MeV.</a:t>
            </a:r>
          </a:p>
          <a:p>
            <a:r>
              <a:rPr lang="en-GB" baseline="0" dirty="0" smtClean="0"/>
              <a:t>Relative means relative to offline.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604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3" y="4344138"/>
            <a:ext cx="5487041" cy="4114799"/>
          </a:xfrm>
          <a:prstGeom prst="rect">
            <a:avLst/>
          </a:prstGeom>
        </p:spPr>
        <p:txBody>
          <a:bodyPr lIns="91733" tIns="45867" rIns="91733" bIns="45867"/>
          <a:lstStyle/>
          <a:p>
            <a:r>
              <a:rPr lang="en-GB" dirty="0" smtClean="0"/>
              <a:t>Reconstructed Cherenkov angle as a function of track momentum</a:t>
            </a:r>
            <a:r>
              <a:rPr lang="en-GB" baseline="0" dirty="0" smtClean="0"/>
              <a:t> </a:t>
            </a:r>
            <a:r>
              <a:rPr lang="en-GB" dirty="0" smtClean="0"/>
              <a:t>in the C4F10 radiator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033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3" y="4344138"/>
            <a:ext cx="5487041" cy="4114799"/>
          </a:xfrm>
          <a:prstGeom prst="rect">
            <a:avLst/>
          </a:prstGeom>
        </p:spPr>
        <p:txBody>
          <a:bodyPr lIns="91733" tIns="45867" rIns="91733" bIns="45867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458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3" y="4344138"/>
            <a:ext cx="5487041" cy="4114799"/>
          </a:xfrm>
          <a:prstGeom prst="rect">
            <a:avLst/>
          </a:prstGeom>
        </p:spPr>
        <p:txBody>
          <a:bodyPr lIns="91733" tIns="45867" rIns="91733" bIns="45867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515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3" y="4344138"/>
            <a:ext cx="5487041" cy="4114799"/>
          </a:xfrm>
          <a:prstGeom prst="rect">
            <a:avLst/>
          </a:prstGeom>
        </p:spPr>
        <p:txBody>
          <a:bodyPr lIns="91733" tIns="45867" rIns="91733" bIns="45867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07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3" y="4344138"/>
            <a:ext cx="5487041" cy="4114799"/>
          </a:xfrm>
          <a:prstGeom prst="rect">
            <a:avLst/>
          </a:prstGeom>
        </p:spPr>
        <p:txBody>
          <a:bodyPr lIns="91733" tIns="45867" rIns="91733" bIns="45867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091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3" y="4344138"/>
            <a:ext cx="5487041" cy="4114799"/>
          </a:xfrm>
          <a:prstGeom prst="rect">
            <a:avLst/>
          </a:prstGeom>
        </p:spPr>
        <p:txBody>
          <a:bodyPr lIns="91733" tIns="45867" rIns="91733" bIns="45867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502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3" y="4344138"/>
            <a:ext cx="5487041" cy="4114799"/>
          </a:xfrm>
          <a:prstGeom prst="rect">
            <a:avLst/>
          </a:prstGeom>
        </p:spPr>
        <p:txBody>
          <a:bodyPr lIns="91733" tIns="45867" rIns="91733" bIns="45867"/>
          <a:lstStyle/>
          <a:p>
            <a:r>
              <a:rPr lang="en-GB" dirty="0" smtClean="0"/>
              <a:t>CP violating phase </a:t>
            </a:r>
            <a:r>
              <a:rPr lang="el-GR" dirty="0" smtClean="0"/>
              <a:t>φ</a:t>
            </a:r>
            <a:r>
              <a:rPr lang="en-GB" dirty="0" smtClean="0"/>
              <a:t>s in </a:t>
            </a:r>
            <a:r>
              <a:rPr lang="en-GB" dirty="0" err="1" smtClean="0"/>
              <a:t>Bs</a:t>
            </a:r>
            <a:r>
              <a:rPr lang="en-GB" dirty="0" smtClean="0"/>
              <a:t> mixing</a:t>
            </a:r>
          </a:p>
          <a:p>
            <a:r>
              <a:rPr lang="en-GB" dirty="0" smtClean="0"/>
              <a:t>Zero crossing point of</a:t>
            </a:r>
            <a:r>
              <a:rPr lang="en-GB" baseline="0" dirty="0" smtClean="0"/>
              <a:t> the </a:t>
            </a:r>
            <a:r>
              <a:rPr lang="en-GB" baseline="0" dirty="0" err="1" smtClean="0"/>
              <a:t>Fwd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Bwd</a:t>
            </a:r>
            <a:r>
              <a:rPr lang="en-GB" baseline="0" dirty="0" smtClean="0"/>
              <a:t> asymmetry in B0</a:t>
            </a:r>
            <a:r>
              <a:rPr lang="en-GB" baseline="0" dirty="0" smtClean="0">
                <a:sym typeface="Wingdings" panose="05000000000000000000" pitchFamily="2" charset="2"/>
              </a:rPr>
              <a:t>K*</a:t>
            </a:r>
            <a:r>
              <a:rPr lang="el-GR" baseline="0" dirty="0" smtClean="0">
                <a:sym typeface="Wingdings" panose="05000000000000000000" pitchFamily="2" charset="2"/>
              </a:rPr>
              <a:t>μ</a:t>
            </a:r>
            <a:r>
              <a:rPr lang="en-GB" baseline="0" dirty="0" smtClean="0">
                <a:sym typeface="Wingdings" panose="05000000000000000000" pitchFamily="2" charset="2"/>
              </a:rPr>
              <a:t>+</a:t>
            </a:r>
            <a:r>
              <a:rPr lang="el-GR" baseline="0" dirty="0" smtClean="0">
                <a:sym typeface="Wingdings" panose="05000000000000000000" pitchFamily="2" charset="2"/>
              </a:rPr>
              <a:t>μ</a:t>
            </a:r>
            <a:r>
              <a:rPr lang="en-GB" baseline="0" dirty="0" smtClean="0">
                <a:sym typeface="Wingdings" panose="05000000000000000000" pitchFamily="2" charset="2"/>
              </a:rPr>
              <a:t>- decays.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726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3" y="4344138"/>
            <a:ext cx="5487041" cy="4114799"/>
          </a:xfrm>
          <a:prstGeom prst="rect">
            <a:avLst/>
          </a:prstGeom>
        </p:spPr>
        <p:txBody>
          <a:bodyPr lIns="91733" tIns="45867" rIns="91733" bIns="45867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502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Expected statistical uncertainties on a few selected physics channels before and after the upgrade, compared to theory.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CP violating observables, rare decays and fundamental parameters of the CKM unitary triangle.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CE60B-1D6C-6948-B1CF-E346C43D05D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11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3" y="4344138"/>
            <a:ext cx="5487041" cy="4114799"/>
          </a:xfrm>
          <a:prstGeom prst="rect">
            <a:avLst/>
          </a:prstGeom>
        </p:spPr>
        <p:txBody>
          <a:bodyPr lIns="91733" tIns="45867" rIns="91733" bIns="45867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121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3" y="4344138"/>
            <a:ext cx="5487041" cy="4114799"/>
          </a:xfrm>
          <a:prstGeom prst="rect">
            <a:avLst/>
          </a:prstGeom>
        </p:spPr>
        <p:txBody>
          <a:bodyPr lIns="91733" tIns="45867" rIns="91733" bIns="45867"/>
          <a:lstStyle/>
          <a:p>
            <a:r>
              <a:rPr lang="en-GB" dirty="0" smtClean="0"/>
              <a:t>8.5 tracks/chip/event correspond to a data-rate of 15 </a:t>
            </a:r>
            <a:r>
              <a:rPr lang="en-GB" dirty="0" err="1" smtClean="0"/>
              <a:t>Gbit</a:t>
            </a:r>
            <a:r>
              <a:rPr lang="en-GB" dirty="0" smtClean="0"/>
              <a:t>/s (no buffering).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343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3" y="4344138"/>
            <a:ext cx="5487041" cy="4114799"/>
          </a:xfrm>
          <a:prstGeom prst="rect">
            <a:avLst/>
          </a:prstGeom>
        </p:spPr>
        <p:txBody>
          <a:bodyPr lIns="91733" tIns="45867" rIns="91733" bIns="45867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508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3" y="4344138"/>
            <a:ext cx="5487041" cy="4114799"/>
          </a:xfrm>
          <a:prstGeom prst="rect">
            <a:avLst/>
          </a:prstGeom>
        </p:spPr>
        <p:txBody>
          <a:bodyPr lIns="91733" tIns="45867" rIns="91733" bIns="45867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54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-36512" y="-144016"/>
            <a:ext cx="9180512" cy="7029400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8A5BDD73-6D57-4F46-B2A7-816E92E7B3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DDA77-2CD4-2541-B86B-1DE89DB19C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50F45-5EFD-F74B-BADF-EF7A2A2E92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0"/>
            <a:ext cx="8229600" cy="8429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4526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4526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4526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G. Passaleva         </a:t>
            </a:r>
            <a:fld id="{FE43A637-F1F5-4FC1-B542-DEB2D6CDF9B5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04" y="116632"/>
            <a:ext cx="7534612" cy="681264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6848" y="6476999"/>
            <a:ext cx="1786880" cy="27432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476999"/>
            <a:ext cx="5520531" cy="27432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839AC-D2D8-2C4E-881E-39003C2A9E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812" y="44624"/>
            <a:ext cx="7462604" cy="104435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905A7-C380-224C-AE77-88C3488D35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812" y="44624"/>
            <a:ext cx="7462604" cy="1044352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45E1E-8160-1040-BBB3-5E3335AE46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17827-B6E8-6244-B0E8-0BC60B1C24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CAFF2-80D6-E445-B7A0-D67A1074A2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736E5-5E46-934F-9FD5-92CBD07D99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6379B981-40D1-3846-81C0-5B5459A6CD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6858000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62604" cy="104435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bg1">
                    <a:lumMod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B9EB6061-3124-3D47-80B4-8262D6A9DB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" pitchFamily="2" charset="2"/>
        <a:buChar char="§"/>
        <a:defRPr kumimoji="0" sz="32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Tx/>
        <a:buSzPct val="90000"/>
        <a:buFont typeface="Wingdings" pitchFamily="2" charset="2"/>
        <a:buChar char="§"/>
        <a:defRPr kumimoji="0" sz="28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Tx/>
        <a:buFont typeface="Arial"/>
        <a:buChar char="▪"/>
        <a:defRPr kumimoji="0" sz="24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Tx/>
        <a:buFont typeface="Arial"/>
        <a:buChar char="▪"/>
        <a:defRPr kumimoji="0" sz="20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Tx/>
        <a:buFont typeface="Wingdings 3"/>
        <a:buChar char=""/>
        <a:defRPr kumimoji="0" lang="en-US" sz="2000" kern="1200" smtClean="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1.png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png"/><Relationship Id="rId9" Type="http://schemas.openxmlformats.org/officeDocument/2006/relationships/image" Target="../media/image5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36512" y="3933056"/>
            <a:ext cx="9144000" cy="22494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High-Luminosity upgrade of the LHC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>Physics and Technology Challenges for the Accelerator and the Experiments 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771800" y="6182472"/>
            <a:ext cx="3359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Burkhard Schmidt, CERN</a:t>
            </a:r>
            <a:endParaRPr lang="en-GB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268760"/>
            <a:ext cx="9180512" cy="212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769" y="152400"/>
            <a:ext cx="7610655" cy="457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Some highlights of LHCb results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1C200-3A00-42FE-B0FA-53B0F3BCD125}" type="slidenum">
              <a:rPr lang="fr-FR" smtClean="0"/>
              <a:pPr>
                <a:defRPr/>
              </a:pPr>
              <a:t>10</a:t>
            </a:fld>
            <a:endParaRPr lang="fr-FR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4884550" y="3764942"/>
            <a:ext cx="3863914" cy="2904418"/>
            <a:chOff x="228600" y="3789040"/>
            <a:chExt cx="3887253" cy="2736304"/>
          </a:xfrm>
        </p:grpSpPr>
        <p:grpSp>
          <p:nvGrpSpPr>
            <p:cNvPr id="2063" name="Group 2062"/>
            <p:cNvGrpSpPr/>
            <p:nvPr/>
          </p:nvGrpSpPr>
          <p:grpSpPr>
            <a:xfrm>
              <a:off x="228600" y="3789040"/>
              <a:ext cx="3767336" cy="2736304"/>
              <a:chOff x="228600" y="3805974"/>
              <a:chExt cx="3692949" cy="2664296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228600" y="3805974"/>
                <a:ext cx="3692949" cy="2664296"/>
                <a:chOff x="296283" y="3933056"/>
                <a:chExt cx="3561058" cy="2520280"/>
              </a:xfrm>
            </p:grpSpPr>
            <p:pic>
              <p:nvPicPr>
                <p:cNvPr id="2056" name="Picture 8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03" r="5416"/>
                <a:stretch/>
              </p:blipFill>
              <p:spPr bwMode="auto">
                <a:xfrm>
                  <a:off x="296283" y="3933056"/>
                  <a:ext cx="3561058" cy="25202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5" name="Rectangle 24"/>
                <p:cNvSpPr/>
                <p:nvPr/>
              </p:nvSpPr>
              <p:spPr>
                <a:xfrm>
                  <a:off x="1429365" y="5295370"/>
                  <a:ext cx="1268552" cy="3118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r>
                    <a:rPr lang="en-US" sz="1600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</a:t>
                  </a:r>
                  <a:r>
                    <a:rPr lang="en-US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/>
                    </a:rPr>
                    <a:t>→ </a:t>
                  </a:r>
                  <a:r>
                    <a:rPr lang="en-US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K*</a:t>
                  </a:r>
                  <a:r>
                    <a:rPr lang="en-US" sz="1600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μ</a:t>
                  </a:r>
                  <a:r>
                    <a:rPr lang="en-US" sz="1600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en-US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μ</a:t>
                  </a:r>
                  <a:r>
                    <a:rPr lang="en-US" sz="1600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endPara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62" name="TextBox 2061"/>
              <p:cNvSpPr txBox="1"/>
              <p:nvPr/>
            </p:nvSpPr>
            <p:spPr>
              <a:xfrm>
                <a:off x="1466430" y="4287195"/>
                <a:ext cx="567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latin typeface="Times New Roman" pitchFamily="18" charset="0"/>
                    <a:cs typeface="Times New Roman" pitchFamily="18" charset="0"/>
                  </a:rPr>
                  <a:t>1 fb</a:t>
                </a:r>
                <a:r>
                  <a:rPr lang="en-GB" sz="1400" baseline="300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420607" y="5585325"/>
              <a:ext cx="20954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GB" sz="16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GB" sz="16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4.9 ± 0.9 GeV</a:t>
              </a:r>
              <a:r>
                <a:rPr lang="en-GB" sz="16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/c</a:t>
              </a:r>
              <a:r>
                <a:rPr lang="en-GB" sz="16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2624592" y="5034083"/>
              <a:ext cx="273630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1000" dirty="0"/>
                <a:t>JHEP 1308 (2013) 131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84550" y="908720"/>
            <a:ext cx="3863914" cy="2739658"/>
            <a:chOff x="4668526" y="3586635"/>
            <a:chExt cx="3863914" cy="273965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526" y="3586635"/>
              <a:ext cx="3634509" cy="2557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" name="Rectangle 2049"/>
            <p:cNvSpPr/>
            <p:nvPr/>
          </p:nvSpPr>
          <p:spPr>
            <a:xfrm rot="5400000">
              <a:off x="7083989" y="4802480"/>
              <a:ext cx="265068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1000" dirty="0" smtClean="0"/>
                <a:t>PRL 111 (2013) 101805</a:t>
              </a:r>
              <a:endParaRPr lang="en-GB" sz="1000" dirty="0"/>
            </a:p>
          </p:txBody>
        </p:sp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526" y="6034907"/>
              <a:ext cx="3863914" cy="29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5868144" y="1124744"/>
            <a:ext cx="115448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16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16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→ µ</a:t>
            </a:r>
            <a:r>
              <a:rPr lang="en-GB" sz="16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GB" sz="1600" baseline="30000" dirty="0" smtClean="0">
                <a:latin typeface="Times New Roman" pitchFamily="18" charset="0"/>
                <a:cs typeface="Times New Roman" pitchFamily="18" charset="0"/>
              </a:rPr>
              <a:t> ̶ </a:t>
            </a:r>
          </a:p>
        </p:txBody>
      </p:sp>
      <p:pic>
        <p:nvPicPr>
          <p:cNvPr id="8194" name="Picture 2" descr="\\cern.ch\dfs\Users\s\schmidtb\Documents\My Pictures\P5pMar2015_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551" y="3794665"/>
            <a:ext cx="3863914" cy="287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93460" y="857268"/>
            <a:ext cx="3846492" cy="2787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460" y="3859864"/>
            <a:ext cx="3846492" cy="280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9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LHCb data-taking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91624"/>
            <a:ext cx="8840024" cy="31134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Until 2018:</a:t>
            </a:r>
          </a:p>
          <a:p>
            <a:r>
              <a:rPr lang="en-US" sz="2200" dirty="0" smtClean="0"/>
              <a:t>Running at 4x10</a:t>
            </a:r>
            <a:r>
              <a:rPr lang="en-US" sz="2200" baseline="30000" dirty="0" smtClean="0"/>
              <a:t>32</a:t>
            </a:r>
            <a:r>
              <a:rPr lang="en-US" sz="2200" dirty="0" smtClean="0"/>
              <a:t> cm</a:t>
            </a:r>
            <a:r>
              <a:rPr lang="en-US" sz="2200" baseline="30000" dirty="0" smtClean="0"/>
              <a:t>-2</a:t>
            </a:r>
            <a:r>
              <a:rPr lang="en-US" sz="2200" dirty="0" smtClean="0"/>
              <a:t>s</a:t>
            </a:r>
            <a:r>
              <a:rPr lang="en-US" sz="2200" baseline="30000" dirty="0" smtClean="0"/>
              <a:t>-1</a:t>
            </a:r>
            <a:r>
              <a:rPr lang="en-US" sz="2200" dirty="0" smtClean="0"/>
              <a:t> LHCb can collect ~ 1.5/</a:t>
            </a:r>
            <a:r>
              <a:rPr lang="en-US" sz="2200" dirty="0" err="1" smtClean="0"/>
              <a:t>fb</a:t>
            </a:r>
            <a:r>
              <a:rPr lang="en-US" sz="2200" dirty="0" smtClean="0"/>
              <a:t> per year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By 2018 we should have ~8/fb on tape or ~</a:t>
            </a:r>
            <a:r>
              <a:rPr lang="en-US" sz="2200" dirty="0"/>
              <a:t>3</a:t>
            </a:r>
            <a:r>
              <a:rPr lang="en-US" sz="2200" dirty="0" smtClean="0"/>
              <a:t>x the Run I sample in terms of physics yields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Understanding New Physics phenomena will need more statistics</a:t>
            </a:r>
          </a:p>
          <a:p>
            <a:endParaRPr lang="en-US" sz="1900" dirty="0" smtClean="0"/>
          </a:p>
          <a:p>
            <a:pPr>
              <a:buNone/>
            </a:pP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From 2020:  </a:t>
            </a:r>
          </a:p>
          <a:p>
            <a:r>
              <a:rPr lang="en-US" sz="2200" dirty="0" smtClean="0"/>
              <a:t>Run at 1-2 x10</a:t>
            </a:r>
            <a:r>
              <a:rPr lang="en-US" sz="2200" baseline="30000" dirty="0" smtClean="0"/>
              <a:t>33</a:t>
            </a:r>
            <a:r>
              <a:rPr lang="en-US" sz="2200" dirty="0" smtClean="0"/>
              <a:t> cm</a:t>
            </a:r>
            <a:r>
              <a:rPr lang="en-US" sz="2200" baseline="30000" dirty="0" smtClean="0"/>
              <a:t>-2</a:t>
            </a:r>
            <a:r>
              <a:rPr lang="en-US" sz="2200" dirty="0" smtClean="0"/>
              <a:t>s</a:t>
            </a:r>
            <a:r>
              <a:rPr lang="en-US" sz="2200" baseline="30000" dirty="0" smtClean="0"/>
              <a:t>-1</a:t>
            </a:r>
            <a:r>
              <a:rPr lang="en-US" sz="2200" dirty="0" smtClean="0"/>
              <a:t> and collect 4-8/fb per year 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To profit of an increase in luminosity, it is required to overcome the current hardware limitation of 1 MHz LO-trigger</a:t>
            </a:r>
          </a:p>
          <a:p>
            <a:endParaRPr lang="en-US" sz="29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1520" y="3933056"/>
            <a:ext cx="5328592" cy="225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o"/>
              <a:defRPr sz="3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o"/>
              <a:defRPr sz="23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-360000">
              <a:buNone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At present:</a:t>
            </a:r>
          </a:p>
          <a:p>
            <a:pPr marL="0" indent="-360000"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  <a:cs typeface="Arial"/>
              </a:rPr>
              <a:t>Final states with </a:t>
            </a:r>
            <a:r>
              <a:rPr lang="en-US" sz="2000" dirty="0" err="1" smtClean="0">
                <a:solidFill>
                  <a:schemeClr val="bg2"/>
                </a:solidFill>
                <a:cs typeface="Arial"/>
              </a:rPr>
              <a:t>muons</a:t>
            </a:r>
            <a:r>
              <a:rPr lang="en-US" sz="2000" dirty="0" smtClean="0">
                <a:solidFill>
                  <a:schemeClr val="bg2"/>
                </a:solidFill>
                <a:cs typeface="Arial"/>
              </a:rPr>
              <a:t> 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Arial"/>
                <a:sym typeface="Wingdings" pitchFamily="2" charset="2"/>
              </a:rPr>
              <a:t>   Linear gain</a:t>
            </a:r>
          </a:p>
          <a:p>
            <a:pPr marL="0" indent="-360000">
              <a:buClrTx/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bg2"/>
                </a:solidFill>
                <a:cs typeface="Arial"/>
                <a:sym typeface="Wingdings" pitchFamily="2" charset="2"/>
              </a:rPr>
              <a:t>Hadronic</a:t>
            </a:r>
            <a:r>
              <a:rPr lang="en-US" sz="2000" dirty="0" smtClean="0">
                <a:solidFill>
                  <a:schemeClr val="bg2"/>
                </a:solidFill>
                <a:cs typeface="Arial"/>
                <a:sym typeface="Wingdings" pitchFamily="2" charset="2"/>
              </a:rPr>
              <a:t> final states      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Arial"/>
                <a:sym typeface="Wingdings" pitchFamily="2" charset="2"/>
              </a:rPr>
              <a:t>   Yield flattens out </a:t>
            </a:r>
          </a:p>
          <a:p>
            <a:pPr marL="0" indent="-360000">
              <a:buNone/>
            </a:pPr>
            <a:r>
              <a:rPr lang="en-US" sz="1800" dirty="0" smtClean="0">
                <a:solidFill>
                  <a:srgbClr val="FFC000"/>
                </a:solidFill>
                <a:cs typeface="Arial"/>
                <a:sym typeface="Wingdings" pitchFamily="2" charset="2"/>
              </a:rPr>
              <a:t>        </a:t>
            </a:r>
            <a:r>
              <a:rPr lang="en-US" sz="1700" dirty="0" smtClean="0">
                <a:solidFill>
                  <a:schemeClr val="bg1">
                    <a:lumMod val="85000"/>
                  </a:schemeClr>
                </a:solidFill>
                <a:cs typeface="Arial"/>
                <a:sym typeface="Wingdings" pitchFamily="2" charset="2"/>
              </a:rPr>
              <a:t>(E</a:t>
            </a:r>
            <a:r>
              <a:rPr lang="en-US" sz="1700" baseline="-25000" dirty="0" smtClean="0">
                <a:solidFill>
                  <a:schemeClr val="bg1">
                    <a:lumMod val="85000"/>
                  </a:schemeClr>
                </a:solidFill>
                <a:cs typeface="Arial"/>
                <a:sym typeface="Wingdings" pitchFamily="2" charset="2"/>
              </a:rPr>
              <a:t>T</a:t>
            </a:r>
            <a:r>
              <a:rPr lang="en-US" sz="1700" dirty="0" smtClean="0">
                <a:solidFill>
                  <a:schemeClr val="bg1">
                    <a:lumMod val="85000"/>
                  </a:schemeClr>
                </a:solidFill>
                <a:cs typeface="Arial"/>
                <a:sym typeface="Wingdings" pitchFamily="2" charset="2"/>
              </a:rPr>
              <a:t> cut must be raised to stay within 1 MHz</a:t>
            </a:r>
            <a:r>
              <a:rPr lang="en-GB" sz="1700" dirty="0" smtClean="0">
                <a:solidFill>
                  <a:schemeClr val="bg1">
                    <a:lumMod val="85000"/>
                  </a:schemeClr>
                </a:solidFill>
                <a:cs typeface="Arial"/>
                <a:sym typeface="Wingdings" pitchFamily="2" charset="2"/>
              </a:rPr>
              <a:t> RO </a:t>
            </a:r>
            <a:r>
              <a:rPr lang="en-GB" sz="1700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limit)</a:t>
            </a:r>
            <a:r>
              <a:rPr lang="en-GB" sz="2000" dirty="0" smtClean="0">
                <a:solidFill>
                  <a:srgbClr val="FF0000"/>
                </a:solidFill>
                <a:cs typeface="Arial"/>
              </a:rPr>
              <a:t>	</a:t>
            </a:r>
            <a:endParaRPr lang="en-US" sz="2000" u="sng" dirty="0" smtClean="0">
              <a:solidFill>
                <a:srgbClr val="A784FF"/>
              </a:solidFill>
            </a:endParaRPr>
          </a:p>
          <a:p>
            <a:pPr marL="360000" indent="-360000">
              <a:spcBef>
                <a:spcPts val="100"/>
              </a:spcBef>
              <a:spcAft>
                <a:spcPts val="3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Information has to be introduced that is more discriminating than E</a:t>
            </a:r>
            <a:r>
              <a:rPr lang="en-US" sz="24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T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.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cs typeface="Arial"/>
            </a:endParaRPr>
          </a:p>
          <a:p>
            <a:pPr marL="0">
              <a:buFont typeface="Wingdings" charset="0"/>
              <a:buNone/>
              <a:defRPr/>
            </a:pPr>
            <a:endParaRPr lang="en-US" sz="1800" u="sng" dirty="0" smtClean="0">
              <a:solidFill>
                <a:srgbClr val="A784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68144" y="3547971"/>
            <a:ext cx="2880320" cy="2977373"/>
            <a:chOff x="5004048" y="3157290"/>
            <a:chExt cx="3104227" cy="323810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501008"/>
              <a:ext cx="3104227" cy="2894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6660232" y="3157290"/>
              <a:ext cx="1389932" cy="2871949"/>
              <a:chOff x="7452320" y="3066292"/>
              <a:chExt cx="1389932" cy="2871949"/>
            </a:xfrm>
          </p:grpSpPr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8099331" y="3460532"/>
                <a:ext cx="0" cy="2477709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C70D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7452320" y="3066292"/>
                <a:ext cx="1389932" cy="39036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>
                    <a:solidFill>
                      <a:srgbClr val="FFC70D"/>
                    </a:solidFill>
                    <a:latin typeface="+mn-lt"/>
                    <a:cs typeface="Times New Roman" pitchFamily="18" charset="0"/>
                  </a:rPr>
                  <a:t>LHCb 2012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864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7528"/>
            <a:ext cx="7668344" cy="7271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Motivation for the LHCb upgrade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1C200-3A00-42FE-B0FA-53B0F3BCD125}" type="slidenum">
              <a:rPr lang="fr-FR" smtClean="0"/>
              <a:pPr>
                <a:defRPr/>
              </a:pPr>
              <a:t>12</a:t>
            </a:fld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224118" y="852532"/>
            <a:ext cx="8919882" cy="579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Clr>
                <a:srgbClr val="FFC000"/>
              </a:buClr>
            </a:pPr>
            <a:r>
              <a:rPr lang="en-GB" b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Present </a:t>
            </a:r>
            <a:r>
              <a:rPr lang="en-GB" b="1" dirty="0">
                <a:solidFill>
                  <a:srgbClr val="FFC000"/>
                </a:solidFill>
                <a:latin typeface="+mn-lt"/>
                <a:cs typeface="Times New Roman" pitchFamily="18" charset="0"/>
              </a:rPr>
              <a:t>experimental status:</a:t>
            </a:r>
          </a:p>
          <a:p>
            <a:pPr marL="342900" indent="-342900">
              <a:spcBef>
                <a:spcPts val="3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flavour changing processes are consistent with the CKM mechanism</a:t>
            </a:r>
          </a:p>
          <a:p>
            <a:pPr marL="342900" indent="-342900">
              <a:spcBef>
                <a:spcPts val="3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large sources of flavour symmetry breaking are excluded at the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TeV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scale</a:t>
            </a:r>
          </a:p>
          <a:p>
            <a:pPr marL="342900" indent="-342900">
              <a:spcBef>
                <a:spcPts val="3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the flavour structure of NP would be very peculiar at the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TeV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scale (MFV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)</a:t>
            </a:r>
          </a:p>
          <a:p>
            <a:pPr marL="342900" indent="-342900">
              <a:spcBef>
                <a:spcPts val="3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>
              <a:spcBef>
                <a:spcPts val="300"/>
              </a:spcBef>
            </a:pPr>
            <a:r>
              <a:rPr lang="en-GB" b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Why is the LHCb upgrade important:</a:t>
            </a:r>
            <a:endParaRPr lang="en-GB" b="1" dirty="0">
              <a:solidFill>
                <a:srgbClr val="FFC000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ts val="3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measurable deviations from the SM are still expected, but should be small</a:t>
            </a:r>
          </a:p>
          <a:p>
            <a:pPr marL="342900" indent="-342900">
              <a:spcBef>
                <a:spcPts val="3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need to go to 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high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precision measurements to probe 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clean observables</a:t>
            </a:r>
            <a:endParaRPr lang="en-GB" sz="2000" dirty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>
              <a:spcBef>
                <a:spcPts val="300"/>
              </a:spcBef>
              <a:buClr>
                <a:srgbClr val="FFC000"/>
              </a:buClr>
            </a:pPr>
            <a:r>
              <a:rPr lang="en-GB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 LHCb </a:t>
            </a:r>
            <a:r>
              <a:rPr lang="en-GB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upgrade essential</a:t>
            </a:r>
            <a:r>
              <a:rPr lang="en-GB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 to increase statistical precision </a:t>
            </a:r>
            <a:r>
              <a:rPr lang="en-GB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significantly</a:t>
            </a:r>
          </a:p>
          <a:p>
            <a:pPr>
              <a:spcBef>
                <a:spcPts val="300"/>
              </a:spcBef>
              <a:buClr>
                <a:srgbClr val="FFC000"/>
              </a:buClr>
            </a:pPr>
            <a:endParaRPr lang="en-US" sz="1900" dirty="0" smtClean="0">
              <a:solidFill>
                <a:schemeClr val="bg1">
                  <a:lumMod val="95000"/>
                </a:schemeClr>
              </a:solidFill>
              <a:latin typeface="+mn-lt"/>
              <a:cs typeface="Arial"/>
            </a:endParaRPr>
          </a:p>
          <a:p>
            <a:pPr marL="342900" indent="-342900">
              <a:spcBef>
                <a:spcPts val="3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Arial"/>
              </a:rPr>
              <a:t>Quark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+mn-lt"/>
                <a:cs typeface="Arial"/>
              </a:rPr>
              <a:t>flavour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Arial"/>
              </a:rPr>
              <a:t> physics main component, but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Arial"/>
              </a:rPr>
              <a:t>physics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Arial"/>
              </a:rPr>
              <a:t>program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Arial"/>
              </a:rPr>
              <a:t>includes also:</a:t>
            </a:r>
          </a:p>
          <a:p>
            <a:pPr marL="800100" lvl="1" indent="-342900">
              <a:spcBef>
                <a:spcPts val="30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Arial"/>
              </a:rPr>
              <a:t>Lepton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+mn-lt"/>
                <a:cs typeface="Arial"/>
              </a:rPr>
              <a:t>flavour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Arial"/>
              </a:rPr>
              <a:t>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Arial"/>
              </a:rPr>
              <a:t>physics</a:t>
            </a:r>
          </a:p>
          <a:p>
            <a:pPr marL="800100" lvl="1" indent="-342900">
              <a:spcBef>
                <a:spcPts val="30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Arial"/>
              </a:rPr>
              <a:t>Electroweak physics</a:t>
            </a:r>
          </a:p>
          <a:p>
            <a:pPr marL="800100" lvl="1" indent="-342900">
              <a:spcBef>
                <a:spcPts val="30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Arial"/>
              </a:rPr>
              <a:t>Exotic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Arial"/>
              </a:rPr>
              <a:t>searches </a:t>
            </a:r>
          </a:p>
          <a:p>
            <a:pPr marL="800100" lvl="1" indent="-342900">
              <a:spcBef>
                <a:spcPts val="30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Arial"/>
              </a:rPr>
              <a:t>Heavy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Arial"/>
              </a:rPr>
              <a:t>-ion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Arial"/>
              </a:rPr>
              <a:t>physics</a:t>
            </a:r>
          </a:p>
          <a:p>
            <a:pPr>
              <a:spcBef>
                <a:spcPts val="300"/>
              </a:spcBef>
              <a:buClr>
                <a:srgbClr val="FFC000"/>
              </a:buClr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/>
                <a:sym typeface="Wingdings" panose="05000000000000000000" pitchFamily="2" charset="2"/>
              </a:rPr>
              <a:t> Reinforce LHCb as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/>
                <a:sym typeface="Wingdings" panose="05000000000000000000" pitchFamily="2" charset="2"/>
              </a:rPr>
              <a:t>g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/>
              </a:rPr>
              <a:t>eneral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/>
              </a:rPr>
              <a:t>purpose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/>
              </a:rPr>
              <a:t>forward detector 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226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8136904" cy="1044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LHCb upgrade - expected precision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56" y="1268760"/>
            <a:ext cx="3894584" cy="227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4" y="836712"/>
            <a:ext cx="4020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C000"/>
                </a:solidFill>
                <a:latin typeface="+mn-lt"/>
              </a:rPr>
              <a:t>B</a:t>
            </a:r>
            <a:r>
              <a:rPr lang="en-US" i="1" baseline="-25000" dirty="0" err="1">
                <a:solidFill>
                  <a:srgbClr val="FFC000"/>
                </a:solidFill>
                <a:latin typeface="+mn-lt"/>
              </a:rPr>
              <a:t>s</a:t>
            </a:r>
            <a:r>
              <a:rPr lang="en-US" i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dirty="0">
                <a:solidFill>
                  <a:srgbClr val="FFC000"/>
                </a:solidFill>
                <a:latin typeface="+mn-lt"/>
              </a:rPr>
              <a:t>mixing phase 𝜙</a:t>
            </a:r>
            <a:r>
              <a:rPr lang="en-US" i="1" baseline="-25000" dirty="0" smtClean="0">
                <a:solidFill>
                  <a:srgbClr val="FFC000"/>
                </a:solidFill>
                <a:latin typeface="+mn-lt"/>
              </a:rPr>
              <a:t>s  </a:t>
            </a:r>
            <a:r>
              <a:rPr lang="en-US" dirty="0" smtClean="0">
                <a:solidFill>
                  <a:srgbClr val="FFC000"/>
                </a:solidFill>
                <a:latin typeface="+mn-lt"/>
              </a:rPr>
              <a:t>from</a:t>
            </a:r>
            <a:r>
              <a:rPr lang="en-US" i="1" dirty="0" smtClean="0">
                <a:solidFill>
                  <a:srgbClr val="FFC000"/>
                </a:solidFill>
                <a:latin typeface="+mn-lt"/>
              </a:rPr>
              <a:t> J/</a:t>
            </a:r>
            <a:r>
              <a:rPr lang="el-GR" i="1" dirty="0" smtClean="0">
                <a:solidFill>
                  <a:srgbClr val="FFC000"/>
                </a:solidFill>
                <a:latin typeface="+mn-lt"/>
              </a:rPr>
              <a:t>ψ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𝜙</a:t>
            </a:r>
            <a:r>
              <a:rPr lang="en-US" i="1" dirty="0" smtClean="0">
                <a:solidFill>
                  <a:srgbClr val="FFC000"/>
                </a:solidFill>
                <a:latin typeface="+mn-lt"/>
              </a:rPr>
              <a:t> </a:t>
            </a:r>
            <a:endParaRPr lang="en-GB" baseline="-250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764704"/>
            <a:ext cx="216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FFC000"/>
                </a:solidFill>
                <a:latin typeface="+mn-lt"/>
              </a:rPr>
              <a:t>q</a:t>
            </a:r>
            <a:r>
              <a:rPr lang="en-GB" baseline="-25000" dirty="0">
                <a:solidFill>
                  <a:srgbClr val="FFC000"/>
                </a:solidFill>
                <a:latin typeface="+mn-lt"/>
              </a:rPr>
              <a:t>0</a:t>
            </a:r>
            <a:r>
              <a:rPr lang="en-GB" dirty="0">
                <a:solidFill>
                  <a:srgbClr val="FFC000"/>
                </a:solidFill>
                <a:latin typeface="+mn-lt"/>
              </a:rPr>
              <a:t> from </a:t>
            </a:r>
            <a:r>
              <a:rPr lang="en-GB" i="1" dirty="0">
                <a:solidFill>
                  <a:srgbClr val="FFC000"/>
                </a:solidFill>
                <a:latin typeface="+mn-lt"/>
              </a:rPr>
              <a:t>B→K</a:t>
            </a:r>
            <a:r>
              <a:rPr lang="en-GB" i="1" baseline="30000" dirty="0">
                <a:solidFill>
                  <a:srgbClr val="FFC000"/>
                </a:solidFill>
                <a:latin typeface="+mn-lt"/>
              </a:rPr>
              <a:t>*</a:t>
            </a:r>
            <a:r>
              <a:rPr lang="en-GB" i="1" dirty="0" err="1">
                <a:solidFill>
                  <a:srgbClr val="FFC000"/>
                </a:solidFill>
                <a:latin typeface="+mn-lt"/>
              </a:rPr>
              <a:t>ll</a:t>
            </a:r>
            <a:endParaRPr lang="en-GB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3687415"/>
            <a:ext cx="317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CKM angle 𝛾 from trees</a:t>
            </a:r>
            <a:endParaRPr lang="en-GB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3687415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FFC000"/>
                </a:solidFill>
                <a:latin typeface="+mn-lt"/>
              </a:rPr>
              <a:t>σ (BR(</a:t>
            </a:r>
            <a:r>
              <a:rPr lang="en-US" i="1" dirty="0" err="1" smtClean="0">
                <a:solidFill>
                  <a:srgbClr val="FFC000"/>
                </a:solidFill>
                <a:latin typeface="+mn-lt"/>
              </a:rPr>
              <a:t>B</a:t>
            </a:r>
            <a:r>
              <a:rPr lang="en-US" i="1" baseline="-25000" dirty="0" err="1" smtClean="0">
                <a:solidFill>
                  <a:srgbClr val="FFC000"/>
                </a:solidFill>
                <a:latin typeface="+mn-lt"/>
              </a:rPr>
              <a:t>s</a:t>
            </a:r>
            <a:r>
              <a:rPr lang="en-US" i="1" dirty="0" smtClean="0">
                <a:solidFill>
                  <a:srgbClr val="FFC000"/>
                </a:solidFill>
                <a:latin typeface="+mn-lt"/>
                <a:sym typeface="Wingdings" panose="05000000000000000000" pitchFamily="2" charset="2"/>
              </a:rPr>
              <a:t> µ</a:t>
            </a:r>
            <a:r>
              <a:rPr lang="en-US" i="1" baseline="30000" dirty="0" smtClean="0">
                <a:solidFill>
                  <a:srgbClr val="FFC000"/>
                </a:solidFill>
                <a:latin typeface="+mn-lt"/>
                <a:sym typeface="Wingdings" panose="05000000000000000000" pitchFamily="2" charset="2"/>
              </a:rPr>
              <a:t>+</a:t>
            </a:r>
            <a:r>
              <a:rPr lang="en-US" i="1" dirty="0" smtClean="0">
                <a:solidFill>
                  <a:srgbClr val="FFC000"/>
                </a:solidFill>
                <a:latin typeface="+mn-lt"/>
                <a:sym typeface="Wingdings" panose="05000000000000000000" pitchFamily="2" charset="2"/>
              </a:rPr>
              <a:t> µ</a:t>
            </a:r>
            <a:r>
              <a:rPr lang="en-US" i="1" baseline="30000" dirty="0" smtClean="0">
                <a:solidFill>
                  <a:srgbClr val="FFC000"/>
                </a:solidFill>
                <a:latin typeface="+mn-lt"/>
                <a:sym typeface="Wingdings" panose="05000000000000000000" pitchFamily="2" charset="2"/>
              </a:rPr>
              <a:t>-</a:t>
            </a:r>
            <a:r>
              <a:rPr lang="en-US" i="1" dirty="0" smtClean="0">
                <a:solidFill>
                  <a:srgbClr val="FFC000"/>
                </a:solidFill>
                <a:latin typeface="+mn-lt"/>
              </a:rPr>
              <a:t>)/ BR(</a:t>
            </a:r>
            <a:r>
              <a:rPr lang="en-US" i="1" dirty="0" err="1" smtClean="0">
                <a:solidFill>
                  <a:srgbClr val="FFC000"/>
                </a:solidFill>
                <a:latin typeface="+mn-lt"/>
              </a:rPr>
              <a:t>B</a:t>
            </a:r>
            <a:r>
              <a:rPr lang="en-US" i="1" baseline="-25000" dirty="0" err="1" smtClean="0">
                <a:solidFill>
                  <a:srgbClr val="FFC000"/>
                </a:solidFill>
                <a:latin typeface="+mn-lt"/>
              </a:rPr>
              <a:t>d</a:t>
            </a:r>
            <a:r>
              <a:rPr lang="en-US" i="1" dirty="0" smtClean="0">
                <a:solidFill>
                  <a:srgbClr val="FFC000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n-US" i="1" dirty="0">
                <a:solidFill>
                  <a:srgbClr val="FFC000"/>
                </a:solidFill>
                <a:latin typeface="+mn-lt"/>
                <a:sym typeface="Wingdings" panose="05000000000000000000" pitchFamily="2" charset="2"/>
              </a:rPr>
              <a:t>µ</a:t>
            </a:r>
            <a:r>
              <a:rPr lang="en-US" i="1" baseline="30000" dirty="0">
                <a:solidFill>
                  <a:srgbClr val="FFC000"/>
                </a:solidFill>
                <a:latin typeface="+mn-lt"/>
                <a:sym typeface="Wingdings" panose="05000000000000000000" pitchFamily="2" charset="2"/>
              </a:rPr>
              <a:t>+</a:t>
            </a:r>
            <a:r>
              <a:rPr lang="en-US" i="1" dirty="0">
                <a:solidFill>
                  <a:srgbClr val="FFC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i="1" dirty="0" smtClean="0">
                <a:solidFill>
                  <a:srgbClr val="FFC000"/>
                </a:solidFill>
                <a:latin typeface="+mn-lt"/>
                <a:sym typeface="Wingdings" panose="05000000000000000000" pitchFamily="2" charset="2"/>
              </a:rPr>
              <a:t>µ</a:t>
            </a:r>
            <a:r>
              <a:rPr lang="en-US" i="1" baseline="30000" dirty="0" smtClean="0">
                <a:solidFill>
                  <a:srgbClr val="FFC000"/>
                </a:solidFill>
                <a:latin typeface="+mn-lt"/>
                <a:sym typeface="Wingdings" panose="05000000000000000000" pitchFamily="2" charset="2"/>
              </a:rPr>
              <a:t>-</a:t>
            </a:r>
            <a:r>
              <a:rPr lang="en-GB" dirty="0" smtClean="0">
                <a:solidFill>
                  <a:srgbClr val="FFC000"/>
                </a:solidFill>
                <a:latin typeface="+mn-lt"/>
                <a:sym typeface="Wingdings" panose="05000000000000000000" pitchFamily="2" charset="2"/>
              </a:rPr>
              <a:t>)</a:t>
            </a:r>
            <a:endParaRPr lang="en-GB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4178698"/>
            <a:ext cx="3932575" cy="2346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3" y="1268760"/>
            <a:ext cx="3930641" cy="229106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57200" y="4193893"/>
            <a:ext cx="3940984" cy="233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27456"/>
            <a:ext cx="7534612" cy="681264"/>
          </a:xfrm>
        </p:spPr>
        <p:txBody>
          <a:bodyPr>
            <a:normAutofit fontScale="90000"/>
          </a:bodyPr>
          <a:lstStyle/>
          <a:p>
            <a:r>
              <a:rPr lang="en-GB" dirty="0"/>
              <a:t>LHCb statistical sensitivity to flavour observables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16" y="5811830"/>
            <a:ext cx="8779436" cy="665169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sz="2000" dirty="0">
                <a:solidFill>
                  <a:srgbClr val="FFC000"/>
                </a:solidFill>
              </a:rPr>
              <a:t>Getting </a:t>
            </a:r>
            <a:r>
              <a:rPr lang="en-US" sz="2000" dirty="0" smtClean="0">
                <a:solidFill>
                  <a:srgbClr val="FFC000"/>
                </a:solidFill>
              </a:rPr>
              <a:t>close </a:t>
            </a:r>
            <a:r>
              <a:rPr lang="en-US" sz="2000" dirty="0">
                <a:solidFill>
                  <a:srgbClr val="FFC000"/>
                </a:solidFill>
              </a:rPr>
              <a:t>to the theoretical </a:t>
            </a:r>
            <a:r>
              <a:rPr lang="en-US" sz="2000" dirty="0" smtClean="0">
                <a:solidFill>
                  <a:srgbClr val="FFC000"/>
                </a:solidFill>
              </a:rPr>
              <a:t>uncertainties           </a:t>
            </a:r>
            <a:r>
              <a:rPr lang="en-GB" sz="2000" b="1" dirty="0" smtClean="0">
                <a:solidFill>
                  <a:srgbClr val="008000"/>
                </a:solidFill>
                <a:cs typeface="Times New Roman" pitchFamily="18" charset="0"/>
              </a:rPr>
              <a:t>8 fb</a:t>
            </a:r>
            <a:r>
              <a:rPr lang="en-GB" sz="2000" b="1" baseline="30000" dirty="0" smtClean="0">
                <a:solidFill>
                  <a:srgbClr val="008000"/>
                </a:solidFill>
                <a:cs typeface="Times New Roman" pitchFamily="18" charset="0"/>
              </a:rPr>
              <a:t>-1  </a:t>
            </a:r>
            <a:r>
              <a:rPr lang="en-GB" sz="2000" b="1" dirty="0" smtClean="0">
                <a:solidFill>
                  <a:srgbClr val="008000"/>
                </a:solidFill>
                <a:cs typeface="Times New Roman" pitchFamily="18" charset="0"/>
              </a:rPr>
              <a:t>up to 2018</a:t>
            </a:r>
          </a:p>
          <a:p>
            <a:pPr marL="118872" indent="0">
              <a:buNone/>
            </a:pPr>
            <a:r>
              <a:rPr lang="en-US" sz="2000" b="1" dirty="0">
                <a:solidFill>
                  <a:srgbClr val="FFC70D"/>
                </a:solidFill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FFC70D"/>
                </a:solidFill>
                <a:cs typeface="Times New Roman" pitchFamily="18" charset="0"/>
              </a:rPr>
              <a:t>					</a:t>
            </a:r>
            <a:r>
              <a:rPr lang="en-GB" sz="2000" b="1" dirty="0">
                <a:solidFill>
                  <a:srgbClr val="FFC70D"/>
                </a:solidFill>
                <a:cs typeface="Times New Roman" pitchFamily="18" charset="0"/>
              </a:rPr>
              <a:t> </a:t>
            </a:r>
            <a:r>
              <a:rPr lang="en-GB" sz="2000" b="1" dirty="0" smtClean="0">
                <a:solidFill>
                  <a:srgbClr val="FFC70D"/>
                </a:solidFill>
                <a:cs typeface="Times New Roman" pitchFamily="18" charset="0"/>
              </a:rPr>
              <a:t>       </a:t>
            </a:r>
            <a:r>
              <a:rPr lang="en-GB" sz="2000" b="1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≥ </a:t>
            </a:r>
            <a:r>
              <a:rPr lang="en-GB" sz="2000" b="1" dirty="0" smtClean="0">
                <a:solidFill>
                  <a:srgbClr val="FF0000"/>
                </a:solidFill>
                <a:cs typeface="Times New Roman" pitchFamily="18" charset="0"/>
              </a:rPr>
              <a:t>50 </a:t>
            </a:r>
            <a:r>
              <a:rPr lang="en-GB" sz="2000" b="1" dirty="0">
                <a:solidFill>
                  <a:srgbClr val="FF0000"/>
                </a:solidFill>
                <a:cs typeface="Times New Roman" pitchFamily="18" charset="0"/>
              </a:rPr>
              <a:t>fb</a:t>
            </a:r>
            <a:r>
              <a:rPr lang="en-GB" sz="2000" b="1" baseline="30000" dirty="0">
                <a:solidFill>
                  <a:srgbClr val="FF0000"/>
                </a:solidFill>
                <a:cs typeface="Times New Roman" pitchFamily="18" charset="0"/>
              </a:rPr>
              <a:t>-1  </a:t>
            </a:r>
            <a:r>
              <a:rPr lang="en-GB" sz="2000" b="1" dirty="0" smtClean="0">
                <a:solidFill>
                  <a:srgbClr val="FF0000"/>
                </a:solidFill>
                <a:cs typeface="Times New Roman" pitchFamily="18" charset="0"/>
              </a:rPr>
              <a:t>for the upgrade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403802" cy="428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6879914" y="3253412"/>
            <a:ext cx="3954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Framework TDR for the  LHCb Upgrade </a:t>
            </a:r>
          </a:p>
          <a:p>
            <a:pPr algn="ctr"/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CERN-LHCC-2012-007</a:t>
            </a:r>
            <a:endParaRPr lang="en-GB" sz="18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82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960" y="44624"/>
            <a:ext cx="7437512" cy="1143000"/>
          </a:xfrm>
        </p:spPr>
        <p:txBody>
          <a:bodyPr/>
          <a:lstStyle/>
          <a:p>
            <a:r>
              <a:rPr lang="en-US" dirty="0" smtClean="0">
                <a:solidFill>
                  <a:srgbClr val="FFC70D"/>
                </a:solidFill>
              </a:rPr>
              <a:t>LHCb Upgrade TDRs</a:t>
            </a:r>
            <a:endParaRPr lang="en-GB" dirty="0">
              <a:solidFill>
                <a:srgbClr val="FFC70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943" y="4941168"/>
            <a:ext cx="8148505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All TDRs have been approved by the CERN Research Board, 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after having been recommended for approval by the LHCC.</a:t>
            </a:r>
          </a:p>
          <a:p>
            <a:pPr algn="ctr"/>
            <a:endParaRPr lang="en-US" sz="105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268760"/>
            <a:ext cx="2051223" cy="2952328"/>
          </a:xfrm>
          <a:prstGeom prst="rect">
            <a:avLst/>
          </a:prstGeom>
        </p:spPr>
      </p:pic>
      <p:sp>
        <p:nvSpPr>
          <p:cNvPr id="7" name="object 24"/>
          <p:cNvSpPr txBox="1"/>
          <p:nvPr/>
        </p:nvSpPr>
        <p:spPr>
          <a:xfrm>
            <a:off x="6876256" y="4293096"/>
            <a:ext cx="230425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sz="1800" spc="-20" dirty="0" smtClean="0">
                <a:solidFill>
                  <a:srgbClr val="FFC000"/>
                </a:solidFill>
                <a:latin typeface="+mn-lt"/>
                <a:cs typeface="Arial"/>
              </a:rPr>
              <a:t>CERN-LHCC-201</a:t>
            </a:r>
            <a:r>
              <a:rPr lang="en-GB" sz="1800" spc="-20" dirty="0" smtClean="0">
                <a:solidFill>
                  <a:srgbClr val="FFC000"/>
                </a:solidFill>
                <a:latin typeface="+mn-lt"/>
                <a:cs typeface="Arial"/>
              </a:rPr>
              <a:t>4</a:t>
            </a:r>
            <a:r>
              <a:rPr sz="1800" spc="-20" dirty="0" smtClean="0">
                <a:solidFill>
                  <a:srgbClr val="FFC000"/>
                </a:solidFill>
                <a:latin typeface="+mn-lt"/>
                <a:cs typeface="Arial"/>
              </a:rPr>
              <a:t>-0</a:t>
            </a:r>
            <a:r>
              <a:rPr lang="en-GB" sz="1800" spc="-20" dirty="0" smtClean="0">
                <a:solidFill>
                  <a:srgbClr val="FFC000"/>
                </a:solidFill>
                <a:latin typeface="+mn-lt"/>
                <a:cs typeface="Arial"/>
              </a:rPr>
              <a:t>16</a:t>
            </a:r>
            <a:endParaRPr sz="1800" dirty="0">
              <a:solidFill>
                <a:srgbClr val="FFC000"/>
              </a:solidFill>
              <a:latin typeface="+mn-lt"/>
              <a:cs typeface="Arial"/>
            </a:endParaRP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2016470" cy="2952328"/>
          </a:xfrm>
          <a:prstGeom prst="rect">
            <a:avLst/>
          </a:prstGeom>
        </p:spPr>
      </p:pic>
      <p:sp>
        <p:nvSpPr>
          <p:cNvPr id="9" name="object 24"/>
          <p:cNvSpPr txBox="1"/>
          <p:nvPr/>
        </p:nvSpPr>
        <p:spPr>
          <a:xfrm>
            <a:off x="179512" y="4293096"/>
            <a:ext cx="230425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sz="1800" spc="-20" dirty="0" smtClean="0">
                <a:solidFill>
                  <a:srgbClr val="FFC000"/>
                </a:solidFill>
                <a:latin typeface="+mn-lt"/>
                <a:cs typeface="Arial"/>
              </a:rPr>
              <a:t>CERN-LHCC-201</a:t>
            </a:r>
            <a:r>
              <a:rPr lang="en-GB" sz="1800" spc="-20" dirty="0" smtClean="0">
                <a:solidFill>
                  <a:srgbClr val="FFC000"/>
                </a:solidFill>
                <a:latin typeface="+mn-lt"/>
                <a:cs typeface="Arial"/>
              </a:rPr>
              <a:t>3</a:t>
            </a:r>
            <a:r>
              <a:rPr sz="1800" spc="-20" dirty="0" smtClean="0">
                <a:solidFill>
                  <a:srgbClr val="FFC000"/>
                </a:solidFill>
                <a:latin typeface="+mn-lt"/>
                <a:cs typeface="Arial"/>
              </a:rPr>
              <a:t>-0</a:t>
            </a:r>
            <a:r>
              <a:rPr lang="en-GB" sz="1800" spc="-20" dirty="0">
                <a:solidFill>
                  <a:srgbClr val="FFC000"/>
                </a:solidFill>
                <a:latin typeface="+mn-lt"/>
                <a:cs typeface="Arial"/>
              </a:rPr>
              <a:t>2</a:t>
            </a:r>
            <a:r>
              <a:rPr lang="en-GB" sz="1800" spc="-20" dirty="0" smtClean="0">
                <a:solidFill>
                  <a:srgbClr val="FFC000"/>
                </a:solidFill>
                <a:latin typeface="+mn-lt"/>
                <a:cs typeface="Arial"/>
              </a:rPr>
              <a:t>1</a:t>
            </a:r>
            <a:endParaRPr sz="1800" dirty="0">
              <a:solidFill>
                <a:srgbClr val="FFC000"/>
              </a:solidFill>
              <a:latin typeface="+mn-lt"/>
              <a:cs typeface="Arial"/>
            </a:endParaRPr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68760"/>
            <a:ext cx="2088150" cy="2952328"/>
          </a:xfrm>
          <a:prstGeom prst="rect">
            <a:avLst/>
          </a:prstGeom>
        </p:spPr>
      </p:pic>
      <p:pic>
        <p:nvPicPr>
          <p:cNvPr id="11" name="Content Placeholder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1987420" cy="2952328"/>
          </a:xfrm>
          <a:prstGeom prst="rect">
            <a:avLst/>
          </a:prstGeom>
        </p:spPr>
      </p:pic>
      <p:sp>
        <p:nvSpPr>
          <p:cNvPr id="12" name="object 24"/>
          <p:cNvSpPr txBox="1"/>
          <p:nvPr/>
        </p:nvSpPr>
        <p:spPr>
          <a:xfrm>
            <a:off x="4644008" y="4293096"/>
            <a:ext cx="230425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sz="1800" spc="-20" dirty="0" smtClean="0">
                <a:solidFill>
                  <a:srgbClr val="FFC000"/>
                </a:solidFill>
                <a:latin typeface="+mn-lt"/>
                <a:cs typeface="Arial"/>
              </a:rPr>
              <a:t>CERN-LHCC-201</a:t>
            </a:r>
            <a:r>
              <a:rPr lang="en-GB" sz="1800" spc="-20" dirty="0">
                <a:solidFill>
                  <a:srgbClr val="FFC000"/>
                </a:solidFill>
                <a:latin typeface="+mn-lt"/>
                <a:cs typeface="Arial"/>
              </a:rPr>
              <a:t>4</a:t>
            </a:r>
            <a:r>
              <a:rPr sz="1800" spc="-20" dirty="0" smtClean="0">
                <a:solidFill>
                  <a:srgbClr val="FFC000"/>
                </a:solidFill>
                <a:latin typeface="+mn-lt"/>
                <a:cs typeface="Arial"/>
              </a:rPr>
              <a:t>-0</a:t>
            </a:r>
            <a:r>
              <a:rPr lang="en-GB" sz="1800" spc="-20" dirty="0" smtClean="0">
                <a:solidFill>
                  <a:srgbClr val="FFC000"/>
                </a:solidFill>
                <a:latin typeface="+mn-lt"/>
                <a:cs typeface="Arial"/>
              </a:rPr>
              <a:t>01</a:t>
            </a:r>
            <a:endParaRPr sz="1800" dirty="0">
              <a:solidFill>
                <a:srgbClr val="FFC000"/>
              </a:solidFill>
              <a:latin typeface="+mn-lt"/>
              <a:cs typeface="Arial"/>
            </a:endParaRPr>
          </a:p>
        </p:txBody>
      </p:sp>
      <p:sp>
        <p:nvSpPr>
          <p:cNvPr id="13" name="object 24"/>
          <p:cNvSpPr txBox="1"/>
          <p:nvPr/>
        </p:nvSpPr>
        <p:spPr>
          <a:xfrm>
            <a:off x="2339752" y="4293096"/>
            <a:ext cx="230425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sz="1800" spc="-20" dirty="0" smtClean="0">
                <a:solidFill>
                  <a:srgbClr val="FFC000"/>
                </a:solidFill>
                <a:latin typeface="+mn-lt"/>
                <a:cs typeface="Arial"/>
              </a:rPr>
              <a:t>CERN-LHCC-201</a:t>
            </a:r>
            <a:r>
              <a:rPr lang="en-GB" sz="1800" spc="-20" dirty="0" smtClean="0">
                <a:solidFill>
                  <a:srgbClr val="FFC000"/>
                </a:solidFill>
                <a:latin typeface="+mn-lt"/>
                <a:cs typeface="Arial"/>
              </a:rPr>
              <a:t>3</a:t>
            </a:r>
            <a:r>
              <a:rPr sz="1800" spc="-20" dirty="0" smtClean="0">
                <a:solidFill>
                  <a:srgbClr val="FFC000"/>
                </a:solidFill>
                <a:latin typeface="+mn-lt"/>
                <a:cs typeface="Arial"/>
              </a:rPr>
              <a:t>-0</a:t>
            </a:r>
            <a:r>
              <a:rPr lang="en-GB" sz="1800" spc="-20" dirty="0" smtClean="0">
                <a:solidFill>
                  <a:srgbClr val="FFC000"/>
                </a:solidFill>
                <a:latin typeface="+mn-lt"/>
                <a:cs typeface="Arial"/>
              </a:rPr>
              <a:t>22</a:t>
            </a:r>
            <a:endParaRPr sz="1800" dirty="0">
              <a:solidFill>
                <a:srgbClr val="FFC000"/>
              </a:solidFill>
              <a:latin typeface="+mn-lt"/>
              <a:cs typeface="Arial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5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LHCb Trigger Evolution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669" y="981318"/>
            <a:ext cx="2932028" cy="426849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7503" y="5377401"/>
            <a:ext cx="8928055" cy="1147943"/>
          </a:xfrm>
        </p:spPr>
        <p:txBody>
          <a:bodyPr>
            <a:noAutofit/>
          </a:bodyPr>
          <a:lstStyle/>
          <a:p>
            <a:r>
              <a:rPr lang="en-GB" sz="2400" dirty="0" smtClean="0"/>
              <a:t>Valuable experience has been gained during Run I</a:t>
            </a:r>
          </a:p>
          <a:p>
            <a:r>
              <a:rPr lang="en-GB" sz="2400" dirty="0" smtClean="0"/>
              <a:t>A significantly improved trigger is used in Run II, testing concepts that will be used for the upgrade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705" y="980730"/>
            <a:ext cx="2945463" cy="4248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980729"/>
            <a:ext cx="287938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 descr="E:\schmidtb\My Documents\MPI@LHC 2013\LHCb3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63659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04" y="188640"/>
            <a:ext cx="7606620" cy="457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Detector upgrade to 40 MHz R/O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1C200-3A00-42FE-B0FA-53B0F3BCD125}" type="slidenum">
              <a:rPr lang="fr-FR" smtClean="0"/>
              <a:pPr>
                <a:defRPr/>
              </a:pPr>
              <a:t>17</a:t>
            </a:fld>
            <a:endParaRPr lang="fr-FR" sz="1400" dirty="0"/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251520" y="2856686"/>
            <a:ext cx="1728715" cy="5847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Times New Roman" pitchFamily="18" charset="0"/>
              </a:rPr>
              <a:t>New   VELO</a:t>
            </a:r>
          </a:p>
          <a:p>
            <a:pPr algn="ctr" eaLnBrk="0" hangingPunct="0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Times New Roman" pitchFamily="18" charset="0"/>
              </a:rPr>
              <a:t>(Vertex Locator)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1691680" y="3429000"/>
            <a:ext cx="0" cy="851635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060724" y="5759887"/>
            <a:ext cx="1728716" cy="584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Times New Roman" pitchFamily="18" charset="0"/>
              </a:rPr>
              <a:t>New Tracking System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 flipV="1">
            <a:off x="5076056" y="4149080"/>
            <a:ext cx="1152128" cy="161080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 flipV="1">
            <a:off x="2843808" y="4797154"/>
            <a:ext cx="2216916" cy="96273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9" name="Group 61"/>
          <p:cNvGrpSpPr/>
          <p:nvPr/>
        </p:nvGrpSpPr>
        <p:grpSpPr>
          <a:xfrm>
            <a:off x="615434" y="5301209"/>
            <a:ext cx="2300382" cy="1274116"/>
            <a:chOff x="-931343" y="4539214"/>
            <a:chExt cx="2491326" cy="1449746"/>
          </a:xfrm>
        </p:grpSpPr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-931343" y="5043415"/>
              <a:ext cx="2491326" cy="945545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smtClean="0">
                  <a:solidFill>
                    <a:schemeClr val="bg1">
                      <a:lumMod val="85000"/>
                    </a:schemeClr>
                  </a:solidFill>
                  <a:latin typeface="+mn-lt"/>
                  <a:cs typeface="Times New Roman" pitchFamily="18" charset="0"/>
                </a:rPr>
                <a:t>RICH Detectors:</a:t>
              </a:r>
            </a:p>
            <a:p>
              <a:pPr algn="ctr" eaLnBrk="0" hangingPunct="0"/>
              <a:r>
                <a:rPr lang="en-US" sz="1600" dirty="0" smtClean="0">
                  <a:solidFill>
                    <a:schemeClr val="bg1">
                      <a:lumMod val="85000"/>
                    </a:schemeClr>
                  </a:solidFill>
                  <a:latin typeface="+mn-lt"/>
                  <a:cs typeface="Times New Roman" pitchFamily="18" charset="0"/>
                </a:rPr>
                <a:t>Replace </a:t>
              </a:r>
              <a:r>
                <a:rPr lang="en-US" sz="1600" dirty="0" err="1" smtClean="0">
                  <a:solidFill>
                    <a:schemeClr val="bg1">
                      <a:lumMod val="85000"/>
                    </a:schemeClr>
                  </a:solidFill>
                  <a:latin typeface="+mn-lt"/>
                  <a:cs typeface="Times New Roman" pitchFamily="18" charset="0"/>
                </a:rPr>
                <a:t>photodetectors</a:t>
              </a:r>
              <a:r>
                <a:rPr lang="en-US" sz="1600" dirty="0" smtClean="0">
                  <a:solidFill>
                    <a:schemeClr val="bg1">
                      <a:lumMod val="85000"/>
                    </a:schemeClr>
                  </a:solidFill>
                  <a:latin typeface="+mn-lt"/>
                  <a:cs typeface="Times New Roman" pitchFamily="18" charset="0"/>
                </a:rPr>
                <a:t> and change RICH1 optics </a:t>
              </a:r>
              <a:endParaRPr lang="en-US" sz="1600" dirty="0">
                <a:solidFill>
                  <a:schemeClr val="bg1">
                    <a:lumMod val="85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 flipV="1">
              <a:off x="1018284" y="4539214"/>
              <a:ext cx="0" cy="491601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30" name="Straight Arrow Connector 29"/>
          <p:cNvCxnSpPr/>
          <p:nvPr/>
        </p:nvCxnSpPr>
        <p:spPr bwMode="auto">
          <a:xfrm flipV="1">
            <a:off x="2915816" y="4962604"/>
            <a:ext cx="2592288" cy="781724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7163765" y="5733256"/>
            <a:ext cx="1728715" cy="584774"/>
          </a:xfrm>
          <a:prstGeom prst="rect">
            <a:avLst/>
          </a:prstGeom>
          <a:noFill/>
          <a:ln w="19050">
            <a:solidFill>
              <a:srgbClr val="006C3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  <a:latin typeface="+mn-lt"/>
                <a:cs typeface="Times New Roman" pitchFamily="18" charset="0"/>
              </a:rPr>
              <a:t>Muon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Times New Roman" pitchFamily="18" charset="0"/>
              </a:rPr>
              <a:t> System</a:t>
            </a:r>
          </a:p>
          <a:p>
            <a:pPr algn="ctr" eaLnBrk="0" hangingPunct="0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Times New Roman" pitchFamily="18" charset="0"/>
              </a:rPr>
              <a:t>Replace ODE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 flipV="1">
            <a:off x="7884368" y="5445224"/>
            <a:ext cx="288033" cy="288032"/>
          </a:xfrm>
          <a:prstGeom prst="straightConnector1">
            <a:avLst/>
          </a:prstGeom>
          <a:noFill/>
          <a:ln w="19050" cap="flat" cmpd="sng" algn="ctr">
            <a:solidFill>
              <a:srgbClr val="006C3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3687661" y="2268161"/>
            <a:ext cx="1460403" cy="584775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Times New Roman" pitchFamily="18" charset="0"/>
              </a:rPr>
              <a:t>Calorimeters</a:t>
            </a:r>
          </a:p>
          <a:p>
            <a:pPr algn="ctr" eaLnBrk="0" hangingPunct="0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Times New Roman" pitchFamily="18" charset="0"/>
              </a:rPr>
              <a:t>Replace R/O 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rot="5400000" flipH="1" flipV="1">
            <a:off x="4185364" y="2075935"/>
            <a:ext cx="319671" cy="1466"/>
          </a:xfrm>
          <a:prstGeom prst="straightConnector1">
            <a:avLst/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483446" y="836712"/>
            <a:ext cx="8337026" cy="140038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00"/>
              </a:spcBef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upgrade ALL sub-systems to 40 MHz Front-End (FE) electronics</a:t>
            </a:r>
          </a:p>
          <a:p>
            <a:pPr marL="342900" indent="-342900">
              <a:spcBef>
                <a:spcPts val="200"/>
              </a:spcBef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replace complete sub-systems with embedded FE electronics</a:t>
            </a:r>
          </a:p>
          <a:p>
            <a:pPr marL="342900" indent="-342900">
              <a:spcBef>
                <a:spcPts val="200"/>
              </a:spcBef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adapt sub-systems to increased occupancies due to higher luminosity</a:t>
            </a:r>
          </a:p>
          <a:p>
            <a:pPr marL="342900" indent="-342900">
              <a:spcBef>
                <a:spcPts val="200"/>
              </a:spcBef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k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eep excellent performance of sub-systems with 5 times higher luminosity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6876" y="3669308"/>
            <a:ext cx="354409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IP</a:t>
            </a:r>
          </a:p>
        </p:txBody>
      </p:sp>
    </p:spTree>
    <p:extLst>
      <p:ext uri="{BB962C8B-B14F-4D97-AF65-F5344CB8AC3E}">
        <p14:creationId xmlns:p14="http://schemas.microsoft.com/office/powerpoint/2010/main" val="3147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6660232" y="620688"/>
            <a:ext cx="2232248" cy="3744416"/>
            <a:chOff x="4499992" y="764704"/>
            <a:chExt cx="1656184" cy="269165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9992" y="764704"/>
              <a:ext cx="1656184" cy="2206959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4644008" y="2970605"/>
              <a:ext cx="1512168" cy="485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rgbClr val="CC9B00"/>
                  </a:solidFill>
                  <a:latin typeface="+mn-lt"/>
                  <a:cs typeface="Times New Roman" pitchFamily="18" charset="0"/>
                </a:rPr>
                <a:t>tracks/chip/event </a:t>
              </a:r>
              <a:r>
                <a:rPr lang="en-GB" sz="1600" dirty="0">
                  <a:solidFill>
                    <a:srgbClr val="CC9B00"/>
                  </a:solidFill>
                  <a:latin typeface="+mn-lt"/>
                  <a:cs typeface="Times New Roman" pitchFamily="18" charset="0"/>
                </a:rPr>
                <a:t>at </a:t>
              </a:r>
              <a:r>
                <a:rPr lang="en-GB" sz="1600" i="1" dirty="0">
                  <a:solidFill>
                    <a:srgbClr val="CC9B00"/>
                  </a:solidFill>
                  <a:latin typeface="+mn-lt"/>
                  <a:cs typeface="Times New Roman" pitchFamily="18" charset="0"/>
                </a:rPr>
                <a:t>L</a:t>
              </a:r>
              <a:r>
                <a:rPr lang="en-GB" sz="1600" dirty="0">
                  <a:solidFill>
                    <a:srgbClr val="CC9B00"/>
                  </a:solidFill>
                  <a:latin typeface="+mn-lt"/>
                  <a:cs typeface="Times New Roman" pitchFamily="18" charset="0"/>
                </a:rPr>
                <a:t>=2∙10</a:t>
              </a:r>
              <a:r>
                <a:rPr lang="en-GB" sz="1600" baseline="30000" dirty="0">
                  <a:solidFill>
                    <a:srgbClr val="CC9B00"/>
                  </a:solidFill>
                  <a:latin typeface="+mn-lt"/>
                  <a:cs typeface="Times New Roman" pitchFamily="18" charset="0"/>
                </a:rPr>
                <a:t>33 </a:t>
              </a:r>
              <a:r>
                <a:rPr lang="en-GB" sz="1600" dirty="0">
                  <a:solidFill>
                    <a:srgbClr val="CC9B00"/>
                  </a:solidFill>
                  <a:latin typeface="+mn-lt"/>
                  <a:cs typeface="Times New Roman" pitchFamily="18" charset="0"/>
                </a:rPr>
                <a:t>cm</a:t>
              </a:r>
              <a:r>
                <a:rPr lang="en-GB" sz="1600" baseline="30000" dirty="0">
                  <a:solidFill>
                    <a:srgbClr val="CC9B00"/>
                  </a:solidFill>
                  <a:latin typeface="+mn-lt"/>
                  <a:cs typeface="Times New Roman" pitchFamily="18" charset="0"/>
                </a:rPr>
                <a:t>-2</a:t>
              </a:r>
              <a:r>
                <a:rPr lang="en-GB" sz="1600" dirty="0">
                  <a:solidFill>
                    <a:srgbClr val="CC9B00"/>
                  </a:solidFill>
                  <a:latin typeface="+mn-lt"/>
                  <a:cs typeface="Times New Roman" pitchFamily="18" charset="0"/>
                </a:rPr>
                <a:t>s</a:t>
              </a:r>
              <a:r>
                <a:rPr lang="en-GB" sz="1600" baseline="30000" dirty="0">
                  <a:solidFill>
                    <a:srgbClr val="CC9B00"/>
                  </a:solidFill>
                  <a:latin typeface="+mn-lt"/>
                  <a:cs typeface="Times New Roman" pitchFamily="18" charset="0"/>
                </a:rPr>
                <a:t>-1</a:t>
              </a:r>
              <a:endParaRPr lang="en-GB" sz="1600" dirty="0" smtClean="0">
                <a:solidFill>
                  <a:srgbClr val="CC9B00"/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1C200-3A00-42FE-B0FA-53B0F3BCD125}" type="slidenum">
              <a:rPr lang="fr-FR" smtClean="0"/>
              <a:pPr>
                <a:defRPr/>
              </a:pPr>
              <a:t>18</a:t>
            </a:fld>
            <a:endParaRPr lang="fr-FR" sz="1400" dirty="0"/>
          </a:p>
        </p:txBody>
      </p:sp>
      <p:sp>
        <p:nvSpPr>
          <p:cNvPr id="3" name="Rectangle 2"/>
          <p:cNvSpPr/>
          <p:nvPr/>
        </p:nvSpPr>
        <p:spPr>
          <a:xfrm>
            <a:off x="179513" y="836712"/>
            <a:ext cx="4608512" cy="319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GB" dirty="0">
                <a:solidFill>
                  <a:srgbClr val="FFC70D"/>
                </a:solidFill>
                <a:latin typeface="+mn-lt"/>
                <a:cs typeface="Times New Roman" pitchFamily="18" charset="0"/>
              </a:rPr>
              <a:t>U</a:t>
            </a:r>
            <a:r>
              <a:rPr lang="en-GB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pgrade challenge:</a:t>
            </a:r>
          </a:p>
          <a:p>
            <a:pPr marL="342900" indent="-342900">
              <a:spcBef>
                <a:spcPts val="300"/>
              </a:spcBef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withstand increased radiation</a:t>
            </a:r>
          </a:p>
          <a:p>
            <a:pPr marL="612775" indent="-342900">
              <a:spcBef>
                <a:spcPts val="300"/>
              </a:spcBef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(highly </a:t>
            </a:r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non-uniform </a:t>
            </a: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radiation </a:t>
            </a:r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of </a:t>
            </a: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up </a:t>
            </a:r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to </a:t>
            </a: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8∙10</a:t>
            </a:r>
            <a:r>
              <a:rPr lang="en-GB" sz="1800" baseline="30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15</a:t>
            </a: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n</a:t>
            </a:r>
            <a:r>
              <a:rPr lang="en-GB" sz="1800" baseline="-25000" dirty="0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eq</a:t>
            </a:r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/cm</a:t>
            </a:r>
            <a:r>
              <a:rPr lang="en-GB" sz="1800" baseline="30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 for 50 </a:t>
            </a: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fb</a:t>
            </a:r>
            <a:r>
              <a:rPr lang="en-GB" sz="1800" baseline="30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-1</a:t>
            </a: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)</a:t>
            </a:r>
            <a:endParaRPr lang="en-GB" sz="2000" baseline="30000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ts val="300"/>
              </a:spcBef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andle high data volume</a:t>
            </a:r>
          </a:p>
          <a:p>
            <a:pPr marL="342900" indent="-342900">
              <a:spcBef>
                <a:spcPts val="300"/>
              </a:spcBef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keep (improve) current performance</a:t>
            </a:r>
          </a:p>
          <a:p>
            <a:pPr marL="608012" lvl="1" indent="-342900">
              <a:spcBef>
                <a:spcPts val="300"/>
              </a:spcBef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lower materiel budget</a:t>
            </a:r>
          </a:p>
          <a:p>
            <a:pPr marL="608012" lvl="1" indent="-342900">
              <a:spcBef>
                <a:spcPts val="300"/>
              </a:spcBef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enlarge acceptance</a:t>
            </a:r>
          </a:p>
          <a:p>
            <a:pPr>
              <a:spcBef>
                <a:spcPts val="300"/>
              </a:spcBef>
            </a:pPr>
            <a:endParaRPr lang="en-GB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4464496" cy="457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VELO upgrade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97283" y="3645024"/>
            <a:ext cx="6353735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</a:pPr>
            <a:r>
              <a:rPr lang="en-GB" dirty="0">
                <a:solidFill>
                  <a:srgbClr val="FFC70D"/>
                </a:solidFill>
                <a:latin typeface="+mn-lt"/>
                <a:cs typeface="Times New Roman" pitchFamily="18" charset="0"/>
              </a:rPr>
              <a:t>Technical </a:t>
            </a:r>
            <a:r>
              <a:rPr lang="en-GB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choices </a:t>
            </a:r>
            <a:r>
              <a:rPr lang="en-GB" dirty="0">
                <a:solidFill>
                  <a:srgbClr val="FFC70D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 marL="342900" lvl="0" indent="-342900">
              <a:spcBef>
                <a:spcPts val="300"/>
              </a:spcBef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55x55 µm</a:t>
            </a:r>
            <a:r>
              <a:rPr lang="en-GB" sz="2000" baseline="30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pixel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sensors with micro channel CO</a:t>
            </a:r>
            <a:r>
              <a:rPr lang="en-GB" sz="2000" baseline="-25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cooling</a:t>
            </a:r>
          </a:p>
          <a:p>
            <a:pPr lvl="0">
              <a:spcBef>
                <a:spcPts val="300"/>
              </a:spcBef>
              <a:buClr>
                <a:srgbClr val="FFC70D"/>
              </a:buClr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	40 MHz VELOPIX (</a:t>
            </a: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130 nm technology )</a:t>
            </a:r>
          </a:p>
          <a:p>
            <a:pPr marL="342900" lvl="0" indent="-342900">
              <a:spcBef>
                <a:spcPts val="300"/>
              </a:spcBef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replace RF-foil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between 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detector and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beam vacuum</a:t>
            </a:r>
          </a:p>
          <a:p>
            <a:pPr marL="800100" lvl="1" indent="-342900">
              <a:spcBef>
                <a:spcPts val="300"/>
              </a:spcBef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r</a:t>
            </a: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educe thickness from </a:t>
            </a:r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300 </a:t>
            </a:r>
            <a:r>
              <a:rPr lang="en-GB" sz="1800" dirty="0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μm</a:t>
            </a:r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→ </a:t>
            </a: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≤ 250 </a:t>
            </a:r>
            <a:r>
              <a:rPr lang="en-GB" sz="1800" dirty="0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μm</a:t>
            </a:r>
            <a:endParaRPr lang="en-GB" sz="1800" dirty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342900" lvl="0" indent="-342900">
              <a:spcBef>
                <a:spcPts val="300"/>
              </a:spcBef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move closer to the 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beam</a:t>
            </a:r>
            <a:endParaRPr lang="en-GB" sz="2000" dirty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800100" lvl="1" indent="-342900">
              <a:spcBef>
                <a:spcPts val="300"/>
              </a:spcBef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r</a:t>
            </a: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educe inner </a:t>
            </a:r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aperture </a:t>
            </a: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from 5.5 </a:t>
            </a:r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mm → 3.5 mm</a:t>
            </a:r>
          </a:p>
        </p:txBody>
      </p:sp>
      <p:grpSp>
        <p:nvGrpSpPr>
          <p:cNvPr id="45" name="Group 44"/>
          <p:cNvGrpSpPr>
            <a:grpSpLocks noChangeAspect="1"/>
          </p:cNvGrpSpPr>
          <p:nvPr/>
        </p:nvGrpSpPr>
        <p:grpSpPr>
          <a:xfrm flipH="1">
            <a:off x="6203666" y="4499168"/>
            <a:ext cx="2760822" cy="2079591"/>
            <a:chOff x="23887" y="4138448"/>
            <a:chExt cx="3168794" cy="2386896"/>
          </a:xfrm>
        </p:grpSpPr>
        <p:pic>
          <p:nvPicPr>
            <p:cNvPr id="46" name="Picture 45" descr="rf_foil_2.eps"/>
            <p:cNvPicPr preferRelativeResize="0"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02" t="-91" r="21290" b="21896"/>
            <a:stretch/>
          </p:blipFill>
          <p:spPr bwMode="auto">
            <a:xfrm>
              <a:off x="23887" y="4138448"/>
              <a:ext cx="3168794" cy="2386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107504" y="4495544"/>
              <a:ext cx="8130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866600"/>
                  </a:solidFill>
                  <a:latin typeface="Times New Roman" pitchFamily="18" charset="0"/>
                  <a:cs typeface="Times New Roman" pitchFamily="18" charset="0"/>
                </a:rPr>
                <a:t>RF-foil</a:t>
              </a:r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6156176" y="4471092"/>
            <a:ext cx="2808312" cy="2164292"/>
            <a:chOff x="6012160" y="4234328"/>
            <a:chExt cx="2760737" cy="2042919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4260831"/>
              <a:ext cx="2760737" cy="1966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037674" y="4234328"/>
              <a:ext cx="27238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dirty="0" err="1">
                  <a:solidFill>
                    <a:srgbClr val="FF0000"/>
                  </a:solidFill>
                </a:rPr>
                <a:t>c</a:t>
              </a:r>
              <a:r>
                <a:rPr lang="fr-FR" sz="1400" b="1" dirty="0" err="1" smtClean="0">
                  <a:solidFill>
                    <a:srgbClr val="FF0000"/>
                  </a:solidFill>
                </a:rPr>
                <a:t>urrent</a:t>
              </a:r>
              <a:r>
                <a:rPr lang="fr-FR" sz="1400" b="1" dirty="0" smtClean="0">
                  <a:solidFill>
                    <a:srgbClr val="FF0000"/>
                  </a:solidFill>
                </a:rPr>
                <a:t> </a:t>
              </a:r>
              <a:r>
                <a:rPr lang="fr-FR" sz="1400" b="1" dirty="0" err="1">
                  <a:solidFill>
                    <a:srgbClr val="FF0000"/>
                  </a:solidFill>
                </a:rPr>
                <a:t>i</a:t>
              </a:r>
              <a:r>
                <a:rPr lang="fr-FR" sz="1400" b="1" dirty="0" err="1" smtClean="0">
                  <a:solidFill>
                    <a:srgbClr val="FF0000"/>
                  </a:solidFill>
                </a:rPr>
                <a:t>nner</a:t>
              </a:r>
              <a:r>
                <a:rPr lang="fr-FR" sz="1400" b="1" dirty="0" smtClean="0">
                  <a:solidFill>
                    <a:srgbClr val="FF0000"/>
                  </a:solidFill>
                </a:rPr>
                <a:t> </a:t>
              </a:r>
              <a:r>
                <a:rPr lang="fr-FR" sz="1400" b="1" dirty="0">
                  <a:solidFill>
                    <a:srgbClr val="FF0000"/>
                  </a:solidFill>
                </a:rPr>
                <a:t>a</a:t>
              </a:r>
              <a:r>
                <a:rPr lang="fr-FR" sz="1400" b="1" dirty="0" smtClean="0">
                  <a:solidFill>
                    <a:srgbClr val="FF0000"/>
                  </a:solidFill>
                </a:rPr>
                <a:t>perture </a:t>
              </a:r>
              <a:r>
                <a:rPr lang="fr-FR" sz="1400" b="1" dirty="0">
                  <a:solidFill>
                    <a:srgbClr val="FF0000"/>
                  </a:solidFill>
                </a:rPr>
                <a:t>5.5 mm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444208" y="5969470"/>
              <a:ext cx="194867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n</a:t>
              </a:r>
              <a:r>
                <a:rPr lang="en-GB" sz="1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ew aperture 3.5 </a:t>
              </a:r>
              <a:r>
                <a:rPr lang="en-GB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28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03648" y="-99392"/>
            <a:ext cx="7462604" cy="1044352"/>
          </a:xfrm>
        </p:spPr>
        <p:txBody>
          <a:bodyPr>
            <a:normAutofit/>
          </a:bodyPr>
          <a:lstStyle/>
          <a:p>
            <a:r>
              <a:rPr lang="en-GB" sz="4100" dirty="0" smtClean="0"/>
              <a:t>VELO upgrade </a:t>
            </a:r>
            <a:r>
              <a:rPr lang="en-GB" sz="4100" dirty="0" smtClean="0">
                <a:solidFill>
                  <a:srgbClr val="FFC70D"/>
                </a:solidFill>
              </a:rPr>
              <a:t>performance</a:t>
            </a:r>
            <a:endParaRPr lang="en-GB" sz="41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5842992" cy="24906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better </a:t>
            </a:r>
            <a:r>
              <a:rPr lang="en-GB" sz="2400" dirty="0"/>
              <a:t>impact parameter </a:t>
            </a:r>
            <a:r>
              <a:rPr lang="en-GB" sz="2400" dirty="0" smtClean="0"/>
              <a:t>resolution due to </a:t>
            </a:r>
            <a:r>
              <a:rPr lang="en-GB" sz="2400" dirty="0"/>
              <a:t>reduced material </a:t>
            </a:r>
            <a:r>
              <a:rPr lang="en-GB" sz="2400" dirty="0" smtClean="0"/>
              <a:t>budget</a:t>
            </a:r>
            <a:endParaRPr lang="en-GB" sz="2400" dirty="0"/>
          </a:p>
          <a:p>
            <a:r>
              <a:rPr lang="en-GB" sz="2400" dirty="0" smtClean="0"/>
              <a:t>reduced </a:t>
            </a:r>
            <a:r>
              <a:rPr lang="en-GB" sz="2400" dirty="0"/>
              <a:t>ghost rate</a:t>
            </a:r>
          </a:p>
          <a:p>
            <a:r>
              <a:rPr lang="en-GB" sz="2400" dirty="0" smtClean="0"/>
              <a:t>improved </a:t>
            </a:r>
            <a:r>
              <a:rPr lang="en-GB" sz="2400" dirty="0"/>
              <a:t>efficiency over </a:t>
            </a:r>
            <a:r>
              <a:rPr lang="en-GB" sz="2400" dirty="0" err="1"/>
              <a:t>p</a:t>
            </a:r>
            <a:r>
              <a:rPr lang="en-GB" sz="2400" baseline="-25000" dirty="0" err="1"/>
              <a:t>T</a:t>
            </a:r>
            <a:r>
              <a:rPr lang="en-GB" sz="2400" dirty="0"/>
              <a:t>, 𝜙, 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1C200-3A00-42FE-B0FA-53B0F3BCD125}" type="slidenum">
              <a:rPr lang="fr-FR" smtClean="0"/>
              <a:pPr>
                <a:defRPr/>
              </a:pPr>
              <a:t>19</a:t>
            </a:fld>
            <a:endParaRPr lang="fr-FR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3030051"/>
            <a:ext cx="259228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3D </a:t>
            </a:r>
            <a:r>
              <a:rPr lang="en-GB" dirty="0">
                <a:solidFill>
                  <a:srgbClr val="FFC70D"/>
                </a:solidFill>
                <a:latin typeface="+mn-lt"/>
                <a:cs typeface="Times New Roman" pitchFamily="18" charset="0"/>
              </a:rPr>
              <a:t>I</a:t>
            </a:r>
            <a:r>
              <a:rPr lang="en-GB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P resolution at  </a:t>
            </a:r>
          </a:p>
          <a:p>
            <a:pPr lvl="0"/>
            <a:r>
              <a:rPr lang="en-GB" i="1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L </a:t>
            </a:r>
            <a:r>
              <a:rPr lang="en-GB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= 2∙10</a:t>
            </a:r>
            <a:r>
              <a:rPr lang="en-GB" baseline="30000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33 </a:t>
            </a:r>
            <a:r>
              <a:rPr lang="en-GB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cm</a:t>
            </a:r>
            <a:r>
              <a:rPr lang="en-GB" baseline="30000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-2</a:t>
            </a:r>
            <a:r>
              <a:rPr lang="en-GB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s</a:t>
            </a:r>
            <a:r>
              <a:rPr lang="en-GB" baseline="30000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-1</a:t>
            </a:r>
            <a:endParaRPr lang="en-GB" baseline="30000" dirty="0">
              <a:solidFill>
                <a:srgbClr val="FFC70D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6197242"/>
            <a:ext cx="7851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n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ote: full GEANT Monte Carlo with standard LHCb simulation framework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3" y="3950171"/>
            <a:ext cx="23145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56" y="3950170"/>
            <a:ext cx="2355269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73" y="3950170"/>
            <a:ext cx="22764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79351"/>
            <a:ext cx="2216421" cy="218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4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81060" cy="518457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C70D"/>
                </a:solidFill>
              </a:rPr>
              <a:t>Lecture I</a:t>
            </a:r>
          </a:p>
          <a:p>
            <a:pPr lvl="1"/>
            <a:r>
              <a:rPr lang="en-US" dirty="0" smtClean="0"/>
              <a:t>Physics Motivation for the  HL-LHC</a:t>
            </a:r>
          </a:p>
          <a:p>
            <a:r>
              <a:rPr lang="en-US" dirty="0">
                <a:solidFill>
                  <a:srgbClr val="FFC70D"/>
                </a:solidFill>
              </a:rPr>
              <a:t>Lecture </a:t>
            </a:r>
            <a:r>
              <a:rPr lang="en-US" dirty="0" smtClean="0">
                <a:solidFill>
                  <a:srgbClr val="FFC70D"/>
                </a:solidFill>
              </a:rPr>
              <a:t>II</a:t>
            </a:r>
            <a:endParaRPr lang="en-US" dirty="0" smtClean="0"/>
          </a:p>
          <a:p>
            <a:pPr lvl="1"/>
            <a:r>
              <a:rPr lang="en-US" dirty="0"/>
              <a:t>An overview </a:t>
            </a:r>
            <a:r>
              <a:rPr lang="en-US" dirty="0" smtClean="0"/>
              <a:t>of the High-Luminosity </a:t>
            </a:r>
            <a:r>
              <a:rPr lang="en-US" dirty="0"/>
              <a:t>upgrade of the LHC 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C70D"/>
                </a:solidFill>
              </a:rPr>
              <a:t>Lecture III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erformance </a:t>
            </a:r>
            <a:r>
              <a:rPr lang="en-US" dirty="0"/>
              <a:t>requirements </a:t>
            </a:r>
            <a:r>
              <a:rPr lang="en-US" dirty="0" smtClean="0"/>
              <a:t>and the upgrades of ATLAS and CMS</a:t>
            </a:r>
          </a:p>
          <a:p>
            <a:r>
              <a:rPr lang="en-US" dirty="0">
                <a:solidFill>
                  <a:srgbClr val="FFC70D"/>
                </a:solidFill>
              </a:rPr>
              <a:t>Lecture </a:t>
            </a:r>
            <a:r>
              <a:rPr lang="en-US" dirty="0" smtClean="0">
                <a:solidFill>
                  <a:srgbClr val="FFC70D"/>
                </a:solidFill>
              </a:rPr>
              <a:t>IV</a:t>
            </a:r>
            <a:endParaRPr lang="en-US" dirty="0" smtClean="0"/>
          </a:p>
          <a:p>
            <a:pPr lvl="1"/>
            <a:r>
              <a:rPr lang="en-US" dirty="0" err="1" smtClean="0"/>
              <a:t>Flavour</a:t>
            </a:r>
            <a:r>
              <a:rPr lang="en-US" dirty="0" smtClean="0"/>
              <a:t> Physics and the upgrade of LHCb</a:t>
            </a:r>
            <a:endParaRPr lang="en-US" dirty="0"/>
          </a:p>
          <a:p>
            <a:pPr marL="118872" indent="0">
              <a:buNone/>
            </a:pPr>
            <a:r>
              <a:rPr lang="en-US" dirty="0" smtClean="0"/>
              <a:t> </a:t>
            </a:r>
          </a:p>
          <a:p>
            <a:r>
              <a:rPr lang="en-US" dirty="0">
                <a:solidFill>
                  <a:srgbClr val="FFC70D"/>
                </a:solidFill>
              </a:rPr>
              <a:t>Lecture IV</a:t>
            </a:r>
            <a:endParaRPr lang="en-US" dirty="0"/>
          </a:p>
          <a:p>
            <a:pPr lvl="1"/>
            <a:r>
              <a:rPr lang="en-GB" dirty="0" smtClean="0"/>
              <a:t>Heavy-Ion </a:t>
            </a:r>
            <a:r>
              <a:rPr lang="en-GB" dirty="0"/>
              <a:t>Physics and the ALICE </a:t>
            </a:r>
            <a:r>
              <a:rPr lang="en-GB" dirty="0" smtClean="0"/>
              <a:t>upgrade</a:t>
            </a:r>
            <a:endParaRPr lang="en-US" dirty="0" smtClean="0"/>
          </a:p>
          <a:p>
            <a:r>
              <a:rPr lang="en-US" dirty="0" smtClean="0">
                <a:solidFill>
                  <a:srgbClr val="FFC70D"/>
                </a:solidFill>
              </a:rPr>
              <a:t>Lecture VI</a:t>
            </a:r>
            <a:endParaRPr lang="en-US" dirty="0">
              <a:solidFill>
                <a:srgbClr val="FFC70D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 smtClean="0"/>
              <a:t>Challenges and </a:t>
            </a:r>
            <a:r>
              <a:rPr lang="en-US" dirty="0" err="1" smtClean="0"/>
              <a:t>developmets</a:t>
            </a:r>
            <a:r>
              <a:rPr lang="en-US" dirty="0" smtClean="0"/>
              <a:t> in </a:t>
            </a:r>
            <a:r>
              <a:rPr lang="en-US" dirty="0"/>
              <a:t>detector technologies, electronics and computing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21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63488"/>
            <a:ext cx="8496944" cy="457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TT upgrade: Upstream Tracker </a:t>
            </a:r>
            <a:r>
              <a:rPr lang="en-GB" sz="4000" dirty="0" smtClean="0"/>
              <a:t>(UT)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1C200-3A00-42FE-B0FA-53B0F3BCD125}" type="slidenum">
              <a:rPr lang="fr-FR" smtClean="0"/>
              <a:pPr>
                <a:defRPr/>
              </a:pPr>
              <a:t>20</a:t>
            </a:fld>
            <a:endParaRPr lang="fr-FR" sz="1400" dirty="0"/>
          </a:p>
        </p:txBody>
      </p:sp>
      <p:grpSp>
        <p:nvGrpSpPr>
          <p:cNvPr id="504" name="Group 503"/>
          <p:cNvGrpSpPr/>
          <p:nvPr/>
        </p:nvGrpSpPr>
        <p:grpSpPr>
          <a:xfrm>
            <a:off x="1115616" y="2626774"/>
            <a:ext cx="7952721" cy="4903200"/>
            <a:chOff x="1087908" y="1258622"/>
            <a:chExt cx="7952721" cy="4903200"/>
          </a:xfrm>
        </p:grpSpPr>
        <p:grpSp>
          <p:nvGrpSpPr>
            <p:cNvPr id="505" name="Group 504"/>
            <p:cNvGrpSpPr>
              <a:grpSpLocks noChangeAspect="1"/>
            </p:cNvGrpSpPr>
            <p:nvPr/>
          </p:nvGrpSpPr>
          <p:grpSpPr>
            <a:xfrm>
              <a:off x="5412100" y="1258622"/>
              <a:ext cx="3628529" cy="3957034"/>
              <a:chOff x="5137647" y="2382309"/>
              <a:chExt cx="3316721" cy="3637053"/>
            </a:xfrm>
          </p:grpSpPr>
          <p:pic>
            <p:nvPicPr>
              <p:cNvPr id="510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" b="2256"/>
              <a:stretch/>
            </p:blipFill>
            <p:spPr bwMode="auto">
              <a:xfrm>
                <a:off x="5137647" y="2382309"/>
                <a:ext cx="3316721" cy="3581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11" name="Group 510"/>
              <p:cNvGrpSpPr/>
              <p:nvPr/>
            </p:nvGrpSpPr>
            <p:grpSpPr>
              <a:xfrm>
                <a:off x="7752998" y="5836980"/>
                <a:ext cx="377114" cy="182382"/>
                <a:chOff x="7752998" y="5836980"/>
                <a:chExt cx="377114" cy="182382"/>
              </a:xfrm>
            </p:grpSpPr>
            <p:sp>
              <p:nvSpPr>
                <p:cNvPr id="515" name="Parallelogram 514"/>
                <p:cNvSpPr/>
                <p:nvPr/>
              </p:nvSpPr>
              <p:spPr bwMode="auto">
                <a:xfrm rot="10800000" flipH="1">
                  <a:off x="7770072" y="5871986"/>
                  <a:ext cx="360040" cy="144000"/>
                </a:xfrm>
                <a:prstGeom prst="parallelogram">
                  <a:avLst>
                    <a:gd name="adj" fmla="val 44041"/>
                  </a:avLst>
                </a:prstGeom>
                <a:solidFill>
                  <a:srgbClr val="FFC000"/>
                </a:solidFill>
                <a:ln w="19050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2075" tIns="46038" rIns="92075" bIns="46038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0" i="0" u="none" strike="noStrike" cap="none" normalizeH="0" baseline="0" smtClean="0">
                    <a:ln>
                      <a:noFill/>
                    </a:ln>
                    <a:solidFill>
                      <a:srgbClr val="0234B0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516" name="TextBox 515"/>
                <p:cNvSpPr txBox="1"/>
                <p:nvPr/>
              </p:nvSpPr>
              <p:spPr>
                <a:xfrm>
                  <a:off x="7752998" y="5836980"/>
                  <a:ext cx="337650" cy="1823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800" b="1" dirty="0" smtClean="0">
                      <a:cs typeface="Times New Roman" pitchFamily="18" charset="0"/>
                    </a:rPr>
                    <a:t>GBT</a:t>
                  </a:r>
                </a:p>
              </p:txBody>
            </p:sp>
          </p:grpSp>
          <p:grpSp>
            <p:nvGrpSpPr>
              <p:cNvPr id="512" name="Group 511"/>
              <p:cNvGrpSpPr/>
              <p:nvPr/>
            </p:nvGrpSpPr>
            <p:grpSpPr>
              <a:xfrm>
                <a:off x="6156438" y="2391627"/>
                <a:ext cx="360040" cy="182382"/>
                <a:chOff x="7826484" y="6260331"/>
                <a:chExt cx="360040" cy="182382"/>
              </a:xfrm>
            </p:grpSpPr>
            <p:sp>
              <p:nvSpPr>
                <p:cNvPr id="513" name="Parallelogram 512"/>
                <p:cNvSpPr/>
                <p:nvPr/>
              </p:nvSpPr>
              <p:spPr bwMode="auto">
                <a:xfrm rot="10800000" flipH="1">
                  <a:off x="7826484" y="6260331"/>
                  <a:ext cx="360040" cy="144000"/>
                </a:xfrm>
                <a:prstGeom prst="parallelogram">
                  <a:avLst>
                    <a:gd name="adj" fmla="val 44041"/>
                  </a:avLst>
                </a:prstGeom>
                <a:solidFill>
                  <a:srgbClr val="FFC000"/>
                </a:solidFill>
                <a:ln w="19050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2075" tIns="46038" rIns="92075" bIns="46038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0" i="0" u="none" strike="noStrike" cap="none" normalizeH="0" baseline="0" smtClean="0">
                    <a:ln>
                      <a:noFill/>
                    </a:ln>
                    <a:solidFill>
                      <a:srgbClr val="0234B0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514" name="TextBox 513"/>
                <p:cNvSpPr txBox="1"/>
                <p:nvPr/>
              </p:nvSpPr>
              <p:spPr>
                <a:xfrm>
                  <a:off x="7848874" y="6260331"/>
                  <a:ext cx="337650" cy="1823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800" b="1" dirty="0" smtClean="0">
                      <a:cs typeface="Times New Roman" pitchFamily="18" charset="0"/>
                    </a:rPr>
                    <a:t>GBT</a:t>
                  </a:r>
                </a:p>
              </p:txBody>
            </p:sp>
          </p:grpSp>
        </p:grpSp>
        <p:sp>
          <p:nvSpPr>
            <p:cNvPr id="507" name="TextBox 506"/>
            <p:cNvSpPr txBox="1"/>
            <p:nvPr/>
          </p:nvSpPr>
          <p:spPr>
            <a:xfrm>
              <a:off x="1087908" y="5515491"/>
              <a:ext cx="20316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40MHz silicon strip R/O </a:t>
              </a:r>
              <a:r>
                <a:rPr lang="en-GB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 </a:t>
              </a:r>
              <a:r>
                <a:rPr lang="en-GB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SALT chip</a:t>
              </a:r>
            </a:p>
          </p:txBody>
        </p:sp>
        <p:sp>
          <p:nvSpPr>
            <p:cNvPr id="508" name="Rectangle 507"/>
            <p:cNvSpPr/>
            <p:nvPr/>
          </p:nvSpPr>
          <p:spPr bwMode="auto">
            <a:xfrm>
              <a:off x="5580112" y="2897901"/>
              <a:ext cx="1224136" cy="3816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rgbClr val="0234B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9" name="TextBox 508"/>
            <p:cNvSpPr txBox="1"/>
            <p:nvPr/>
          </p:nvSpPr>
          <p:spPr>
            <a:xfrm>
              <a:off x="6292443" y="2804175"/>
              <a:ext cx="108012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  <a:latin typeface="Arial Rounded MT Bold" pitchFamily="34" charset="0"/>
                  <a:cs typeface="Times New Roman" pitchFamily="18" charset="0"/>
                </a:rPr>
                <a:t>KAPTON TAPE</a:t>
              </a:r>
            </a:p>
          </p:txBody>
        </p:sp>
      </p:grpSp>
      <p:pic>
        <p:nvPicPr>
          <p:cNvPr id="7171" name="Picture 3" descr="\\cern.ch\dfs\Users\s\sandreas\Documents\My Pictures\UT-stave-crosssec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75535" y="4815053"/>
            <a:ext cx="1198844" cy="222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635896" y="908720"/>
            <a:ext cx="3688807" cy="1571402"/>
            <a:chOff x="2913911" y="577676"/>
            <a:chExt cx="3688807" cy="1571402"/>
          </a:xfrm>
        </p:grpSpPr>
        <p:sp>
          <p:nvSpPr>
            <p:cNvPr id="20" name="TextBox 19"/>
            <p:cNvSpPr txBox="1"/>
            <p:nvPr/>
          </p:nvSpPr>
          <p:spPr>
            <a:xfrm>
              <a:off x="2913911" y="577676"/>
              <a:ext cx="36888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  <a:cs typeface="Times New Roman" pitchFamily="18" charset="0"/>
                </a:rPr>
                <a:t>adapt segmentation to varying occupancies (out </a:t>
              </a:r>
              <a:r>
                <a:rPr lang="en-GB" sz="200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  <a:cs typeface="Times New Roman" pitchFamily="18" charset="0"/>
                  <a:sym typeface="Wingdings" pitchFamily="2" charset="2"/>
                </a:rPr>
                <a:t> in-side)</a:t>
              </a:r>
              <a:r>
                <a:rPr lang="en-GB" sz="200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  <a:cs typeface="Times New Roman" pitchFamily="18" charset="0"/>
                </a:rPr>
                <a:t>: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15816" y="1225748"/>
              <a:ext cx="273183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GB" sz="1800" dirty="0" smtClean="0">
                  <a:solidFill>
                    <a:srgbClr val="FFC70D"/>
                  </a:solidFill>
                  <a:latin typeface="+mn-lt"/>
                  <a:cs typeface="Times New Roman" pitchFamily="18" charset="0"/>
                </a:rPr>
                <a:t>98 </a:t>
              </a:r>
              <a:r>
                <a:rPr lang="en-GB" sz="1800" dirty="0" smtClean="0">
                  <a:solidFill>
                    <a:srgbClr val="FFC70D"/>
                  </a:solidFill>
                  <a:latin typeface="+mn-lt"/>
                  <a:cs typeface="Times New Roman" pitchFamily="18" charset="0"/>
                  <a:sym typeface="Wingdings" pitchFamily="2" charset="2"/>
                </a:rPr>
                <a:t> 49</a:t>
              </a:r>
              <a:r>
                <a:rPr lang="en-GB" sz="1800" dirty="0" smtClean="0">
                  <a:solidFill>
                    <a:srgbClr val="FFC70D"/>
                  </a:solidFill>
                  <a:latin typeface="+mn-lt"/>
                  <a:cs typeface="Times New Roman" pitchFamily="18" charset="0"/>
                </a:rPr>
                <a:t> </a:t>
              </a:r>
              <a:r>
                <a:rPr lang="en-GB" sz="1800" dirty="0">
                  <a:solidFill>
                    <a:srgbClr val="FFC70D"/>
                  </a:solidFill>
                  <a:latin typeface="+mn-lt"/>
                  <a:cs typeface="Times New Roman" pitchFamily="18" charset="0"/>
                </a:rPr>
                <a:t>m</a:t>
              </a:r>
              <a:r>
                <a:rPr lang="en-GB" sz="1800" dirty="0" smtClean="0">
                  <a:solidFill>
                    <a:srgbClr val="FFC70D"/>
                  </a:solidFill>
                  <a:latin typeface="+mn-lt"/>
                  <a:cs typeface="Times New Roman" pitchFamily="18" charset="0"/>
                </a:rPr>
                <a:t>m long strips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GB" sz="1800" dirty="0" smtClean="0">
                  <a:solidFill>
                    <a:srgbClr val="FFC70D"/>
                  </a:solidFill>
                  <a:latin typeface="+mn-lt"/>
                  <a:cs typeface="Times New Roman" pitchFamily="18" charset="0"/>
                </a:rPr>
                <a:t>190 </a:t>
              </a:r>
              <a:r>
                <a:rPr lang="en-GB" sz="1800" dirty="0" smtClean="0">
                  <a:solidFill>
                    <a:srgbClr val="FFC70D"/>
                  </a:solidFill>
                  <a:latin typeface="+mn-lt"/>
                  <a:cs typeface="Times New Roman" pitchFamily="18" charset="0"/>
                  <a:sym typeface="Wingdings" pitchFamily="2" charset="2"/>
                </a:rPr>
                <a:t> </a:t>
              </a:r>
              <a:r>
                <a:rPr lang="en-GB" sz="1800" dirty="0" smtClean="0">
                  <a:solidFill>
                    <a:srgbClr val="FFC70D"/>
                  </a:solidFill>
                  <a:latin typeface="+mn-lt"/>
                  <a:cs typeface="Times New Roman" pitchFamily="18" charset="0"/>
                </a:rPr>
                <a:t>95 µm pitch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GB" sz="1800" dirty="0">
                  <a:solidFill>
                    <a:srgbClr val="FFC70D"/>
                  </a:solidFill>
                  <a:latin typeface="+mn-lt"/>
                  <a:cs typeface="Times New Roman" pitchFamily="18" charset="0"/>
                </a:rPr>
                <a:t>p</a:t>
              </a:r>
              <a:r>
                <a:rPr lang="en-GB" sz="1800" baseline="30000" dirty="0" smtClean="0">
                  <a:solidFill>
                    <a:srgbClr val="FFC70D"/>
                  </a:solidFill>
                  <a:latin typeface="+mn-lt"/>
                  <a:cs typeface="Times New Roman" pitchFamily="18" charset="0"/>
                </a:rPr>
                <a:t>+</a:t>
              </a:r>
              <a:r>
                <a:rPr lang="en-GB" sz="1800" dirty="0" smtClean="0">
                  <a:solidFill>
                    <a:srgbClr val="FFC70D"/>
                  </a:solidFill>
                  <a:latin typeface="+mn-lt"/>
                  <a:cs typeface="Times New Roman" pitchFamily="18" charset="0"/>
                </a:rPr>
                <a:t>-in-n </a:t>
              </a:r>
              <a:r>
                <a:rPr lang="en-GB" sz="1800" dirty="0" smtClean="0">
                  <a:solidFill>
                    <a:srgbClr val="FFC70D"/>
                  </a:solidFill>
                  <a:latin typeface="+mn-lt"/>
                  <a:cs typeface="Times New Roman" pitchFamily="18" charset="0"/>
                  <a:sym typeface="Wingdings" pitchFamily="2" charset="2"/>
                </a:rPr>
                <a:t> </a:t>
              </a:r>
              <a:r>
                <a:rPr lang="en-GB" sz="1800" dirty="0" smtClean="0">
                  <a:solidFill>
                    <a:srgbClr val="FFC70D"/>
                  </a:solidFill>
                  <a:latin typeface="+mn-lt"/>
                  <a:cs typeface="Times New Roman" pitchFamily="18" charset="0"/>
                </a:rPr>
                <a:t>n</a:t>
              </a:r>
              <a:r>
                <a:rPr lang="en-GB" sz="1800" baseline="30000" dirty="0" smtClean="0">
                  <a:solidFill>
                    <a:srgbClr val="FFC70D"/>
                  </a:solidFill>
                  <a:latin typeface="+mn-lt"/>
                  <a:cs typeface="Times New Roman" pitchFamily="18" charset="0"/>
                </a:rPr>
                <a:t>+</a:t>
              </a:r>
              <a:r>
                <a:rPr lang="en-GB" sz="1800" dirty="0" smtClean="0">
                  <a:solidFill>
                    <a:srgbClr val="FFC70D"/>
                  </a:solidFill>
                  <a:latin typeface="+mn-lt"/>
                  <a:cs typeface="Times New Roman" pitchFamily="18" charset="0"/>
                </a:rPr>
                <a:t>-in-p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95536" y="879103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C70D"/>
                </a:solidFill>
                <a:latin typeface="+mn-lt"/>
                <a:cs typeface="Times New Roman" pitchFamily="18" charset="0"/>
              </a:rPr>
              <a:t>s</a:t>
            </a:r>
            <a:r>
              <a:rPr lang="en-GB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ilicon strip detector</a:t>
            </a:r>
          </a:p>
        </p:txBody>
      </p:sp>
      <p:pic>
        <p:nvPicPr>
          <p:cNvPr id="7172" name="Picture 4" descr="\\cern.ch\dfs\Users\s\sandreas\Documents\My Pictures\UT-layou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" y="2626774"/>
            <a:ext cx="5464623" cy="389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2287" y="1196752"/>
            <a:ext cx="3278143" cy="1368152"/>
            <a:chOff x="-2287" y="1196752"/>
            <a:chExt cx="3278143" cy="1368152"/>
          </a:xfrm>
        </p:grpSpPr>
        <p:grpSp>
          <p:nvGrpSpPr>
            <p:cNvPr id="10" name="Group 9"/>
            <p:cNvGrpSpPr/>
            <p:nvPr/>
          </p:nvGrpSpPr>
          <p:grpSpPr>
            <a:xfrm>
              <a:off x="-2287" y="1512289"/>
              <a:ext cx="3278143" cy="1052615"/>
              <a:chOff x="-2287" y="1340768"/>
              <a:chExt cx="3278143" cy="1052615"/>
            </a:xfrm>
          </p:grpSpPr>
          <p:pic>
            <p:nvPicPr>
              <p:cNvPr id="7174" name="Picture 6" descr="\\cern.ch\dfs\Users\s\sandreas\Documents\My Pictures\UT-sensors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87" y="1340768"/>
                <a:ext cx="3278143" cy="1052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Oval 8"/>
              <p:cNvSpPr/>
              <p:nvPr/>
            </p:nvSpPr>
            <p:spPr bwMode="auto">
              <a:xfrm>
                <a:off x="86723" y="1382330"/>
                <a:ext cx="1008112" cy="995338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0" u="none" strike="noStrike" cap="none" normalizeH="0" baseline="0" smtClean="0">
                  <a:ln>
                    <a:noFill/>
                  </a:ln>
                  <a:solidFill>
                    <a:srgbClr val="0234B0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20" name="Oval 519"/>
              <p:cNvSpPr/>
              <p:nvPr/>
            </p:nvSpPr>
            <p:spPr bwMode="auto">
              <a:xfrm>
                <a:off x="1146062" y="1382330"/>
                <a:ext cx="1008112" cy="99533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C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0" u="none" strike="noStrike" cap="none" normalizeH="0" baseline="0" smtClean="0">
                  <a:ln>
                    <a:noFill/>
                  </a:ln>
                  <a:solidFill>
                    <a:srgbClr val="0234B0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21" name="Oval 520"/>
              <p:cNvSpPr/>
              <p:nvPr/>
            </p:nvSpPr>
            <p:spPr bwMode="auto">
              <a:xfrm>
                <a:off x="2202663" y="1385068"/>
                <a:ext cx="1008112" cy="99533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66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0" u="none" strike="noStrike" cap="none" normalizeH="0" baseline="0" smtClean="0">
                  <a:ln>
                    <a:noFill/>
                  </a:ln>
                  <a:solidFill>
                    <a:srgbClr val="0234B0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68145" y="1196752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00FF00"/>
                  </a:solidFill>
                  <a:latin typeface="+mn-lt"/>
                  <a:cs typeface="Times New Roman" pitchFamily="18" charset="0"/>
                </a:rPr>
                <a:t>outer</a:t>
              </a:r>
            </a:p>
          </p:txBody>
        </p:sp>
        <p:sp>
          <p:nvSpPr>
            <p:cNvPr id="524" name="TextBox 523"/>
            <p:cNvSpPr txBox="1"/>
            <p:nvPr/>
          </p:nvSpPr>
          <p:spPr>
            <a:xfrm>
              <a:off x="1290078" y="1196752"/>
              <a:ext cx="7745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FFFF66"/>
                  </a:solidFill>
                  <a:latin typeface="+mn-lt"/>
                  <a:cs typeface="Times New Roman" pitchFamily="18" charset="0"/>
                </a:rPr>
                <a:t>middle</a:t>
              </a:r>
            </a:p>
          </p:txBody>
        </p:sp>
        <p:sp>
          <p:nvSpPr>
            <p:cNvPr id="525" name="TextBox 524"/>
            <p:cNvSpPr txBox="1"/>
            <p:nvPr/>
          </p:nvSpPr>
          <p:spPr>
            <a:xfrm>
              <a:off x="2374902" y="1196752"/>
              <a:ext cx="6222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FF66CC"/>
                  </a:solidFill>
                  <a:latin typeface="+mn-lt"/>
                  <a:cs typeface="Times New Roman" pitchFamily="18" charset="0"/>
                </a:rPr>
                <a:t>inner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883901" y="5384249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SUPPORT</a:t>
            </a:r>
            <a:endParaRPr lang="en-GB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804248" y="1700808"/>
            <a:ext cx="2236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40MHz silicon strip R/O 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  <a:sym typeface="Wingdings" pitchFamily="2" charset="2"/>
              </a:rPr>
              <a:t> 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SALT chip</a:t>
            </a:r>
          </a:p>
        </p:txBody>
      </p:sp>
    </p:spTree>
    <p:extLst>
      <p:ext uri="{BB962C8B-B14F-4D97-AF65-F5344CB8AC3E}">
        <p14:creationId xmlns:p14="http://schemas.microsoft.com/office/powerpoint/2010/main" val="2649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1C200-3A00-42FE-B0FA-53B0F3BCD125}" type="slidenum">
              <a:rPr lang="fr-FR" smtClean="0">
                <a:solidFill>
                  <a:srgbClr val="919191"/>
                </a:solidFill>
              </a:rPr>
              <a:pPr>
                <a:defRPr/>
              </a:pPr>
              <a:t>21</a:t>
            </a:fld>
            <a:endParaRPr lang="fr-FR" sz="1400">
              <a:solidFill>
                <a:srgbClr val="000000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55576" y="163488"/>
            <a:ext cx="7812360" cy="457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T-stations upgrade: Fibre Tracker </a:t>
            </a:r>
            <a:endParaRPr lang="en-GB" dirty="0"/>
          </a:p>
        </p:txBody>
      </p:sp>
      <p:grpSp>
        <p:nvGrpSpPr>
          <p:cNvPr id="14341" name="Group 14340"/>
          <p:cNvGrpSpPr/>
          <p:nvPr/>
        </p:nvGrpSpPr>
        <p:grpSpPr>
          <a:xfrm>
            <a:off x="5640632" y="1613628"/>
            <a:ext cx="3611888" cy="3137817"/>
            <a:chOff x="251520" y="1545895"/>
            <a:chExt cx="5142181" cy="4571739"/>
          </a:xfrm>
          <a:solidFill>
            <a:schemeClr val="bg1"/>
          </a:solidFill>
        </p:grpSpPr>
        <p:grpSp>
          <p:nvGrpSpPr>
            <p:cNvPr id="22" name="Group 21"/>
            <p:cNvGrpSpPr/>
            <p:nvPr/>
          </p:nvGrpSpPr>
          <p:grpSpPr>
            <a:xfrm>
              <a:off x="251520" y="1545895"/>
              <a:ext cx="4794146" cy="4571739"/>
              <a:chOff x="251520" y="1545895"/>
              <a:chExt cx="4794146" cy="4571739"/>
            </a:xfrm>
            <a:grpFill/>
          </p:grpSpPr>
          <p:grpSp>
            <p:nvGrpSpPr>
              <p:cNvPr id="2" name="Group 1"/>
              <p:cNvGrpSpPr/>
              <p:nvPr/>
            </p:nvGrpSpPr>
            <p:grpSpPr>
              <a:xfrm>
                <a:off x="251520" y="5135083"/>
                <a:ext cx="4794146" cy="982551"/>
                <a:chOff x="419838" y="5135083"/>
                <a:chExt cx="4794146" cy="982551"/>
              </a:xfrm>
              <a:grpFill/>
            </p:grpSpPr>
            <p:pic>
              <p:nvPicPr>
                <p:cNvPr id="2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577"/>
                <a:stretch/>
              </p:blipFill>
              <p:spPr bwMode="auto">
                <a:xfrm>
                  <a:off x="419838" y="5135083"/>
                  <a:ext cx="4794146" cy="98255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" name="Rectangle 28"/>
                <p:cNvSpPr/>
                <p:nvPr/>
              </p:nvSpPr>
              <p:spPr bwMode="auto">
                <a:xfrm>
                  <a:off x="1419549" y="5166802"/>
                  <a:ext cx="211910" cy="950832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2075" tIns="46038" rIns="92075" bIns="46038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0" i="0" u="none" strike="noStrike" cap="none" normalizeH="0" baseline="0" smtClean="0">
                    <a:ln>
                      <a:noFill/>
                    </a:ln>
                    <a:solidFill>
                      <a:srgbClr val="0234B0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51520" y="1545895"/>
                <a:ext cx="4708813" cy="4421354"/>
                <a:chOff x="251520" y="1545895"/>
                <a:chExt cx="4708813" cy="4421354"/>
              </a:xfrm>
              <a:grpFill/>
            </p:grpSpPr>
            <p:pic>
              <p:nvPicPr>
                <p:cNvPr id="24578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520" y="1545895"/>
                  <a:ext cx="4683765" cy="358919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7" name="Straight Arrow Connector 26"/>
                <p:cNvCxnSpPr/>
                <p:nvPr/>
              </p:nvCxnSpPr>
              <p:spPr bwMode="auto">
                <a:xfrm flipV="1">
                  <a:off x="1357187" y="4780997"/>
                  <a:ext cx="0" cy="392408"/>
                </a:xfrm>
                <a:prstGeom prst="straightConnector1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5" name="Rectangle 14"/>
                <p:cNvSpPr/>
                <p:nvPr/>
              </p:nvSpPr>
              <p:spPr bwMode="auto">
                <a:xfrm>
                  <a:off x="4015644" y="2519023"/>
                  <a:ext cx="944689" cy="2628001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2075" tIns="46038" rIns="92075" bIns="46038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0" i="0" u="none" strike="noStrike" cap="none" normalizeH="0" baseline="0" dirty="0" smtClean="0">
                    <a:ln>
                      <a:noFill/>
                    </a:ln>
                    <a:solidFill>
                      <a:srgbClr val="0234B0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1458418" y="5294612"/>
                  <a:ext cx="1210874" cy="6726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b="1" dirty="0" smtClean="0">
                      <a:solidFill>
                        <a:schemeClr val="bg1"/>
                      </a:solidFill>
                      <a:cs typeface="Times New Roman" pitchFamily="18" charset="0"/>
                    </a:rPr>
                    <a:t>1 </a:t>
                  </a:r>
                  <a:r>
                    <a:rPr lang="en-GB" sz="1200" b="1" dirty="0" err="1" smtClean="0">
                      <a:solidFill>
                        <a:schemeClr val="bg1"/>
                      </a:solidFill>
                      <a:cs typeface="Times New Roman" pitchFamily="18" charset="0"/>
                    </a:rPr>
                    <a:t>SiPM</a:t>
                  </a:r>
                  <a:r>
                    <a:rPr lang="en-GB" sz="1200" b="1" dirty="0" smtClean="0">
                      <a:solidFill>
                        <a:schemeClr val="bg1"/>
                      </a:solidFill>
                      <a:cs typeface="Times New Roman" pitchFamily="18" charset="0"/>
                    </a:rPr>
                    <a:t> channel</a:t>
                  </a:r>
                </a:p>
              </p:txBody>
            </p:sp>
          </p:grpSp>
        </p:grpSp>
        <p:sp>
          <p:nvSpPr>
            <p:cNvPr id="24" name="TextBox 23"/>
            <p:cNvSpPr txBox="1"/>
            <p:nvPr/>
          </p:nvSpPr>
          <p:spPr>
            <a:xfrm>
              <a:off x="2601975" y="1568000"/>
              <a:ext cx="2356356" cy="8520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err="1" smtClean="0">
                  <a:latin typeface="+mn-lt"/>
                  <a:cs typeface="Times New Roman" pitchFamily="18" charset="0"/>
                </a:rPr>
                <a:t>Scint</a:t>
              </a:r>
              <a:r>
                <a:rPr lang="en-GB" sz="1600" dirty="0" smtClean="0">
                  <a:latin typeface="+mn-lt"/>
                  <a:cs typeface="Times New Roman" pitchFamily="18" charset="0"/>
                </a:rPr>
                <a:t>.-fibre mat (5-6 layers)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96165" y="5390360"/>
              <a:ext cx="2397536" cy="622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err="1" smtClean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SiPM</a:t>
              </a:r>
              <a:r>
                <a:rPr lang="en-GB" sz="2000" b="1" dirty="0" smtClean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 array</a:t>
              </a:r>
            </a:p>
          </p:txBody>
        </p:sp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8368976" y="2348880"/>
            <a:ext cx="451496" cy="1533807"/>
            <a:chOff x="5014773" y="3959794"/>
            <a:chExt cx="544367" cy="2249227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5014773" y="3959794"/>
              <a:ext cx="0" cy="2249227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 rot="16200000">
              <a:off x="4761499" y="4987872"/>
              <a:ext cx="1187089" cy="408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0070C0"/>
                  </a:solidFill>
                </a:rPr>
                <a:t>1.25 mm</a:t>
              </a:r>
            </a:p>
          </p:txBody>
        </p:sp>
      </p:grpSp>
      <p:pic>
        <p:nvPicPr>
          <p:cNvPr id="38" name="Picture 37"/>
          <p:cNvPicPr/>
          <p:nvPr/>
        </p:nvPicPr>
        <p:blipFill rotWithShape="1">
          <a:blip r:embed="rId5">
            <a:clrChange>
              <a:clrFrom>
                <a:srgbClr val="FFFFE5"/>
              </a:clrFrom>
              <a:clrTo>
                <a:srgbClr val="FFFFE5">
                  <a:alpha val="0"/>
                </a:srgbClr>
              </a:clrTo>
            </a:clrChange>
          </a:blip>
          <a:srcRect l="26454" t="4313" r="28649" b="3726"/>
          <a:stretch/>
        </p:blipFill>
        <p:spPr>
          <a:xfrm>
            <a:off x="2440889" y="2060848"/>
            <a:ext cx="1416817" cy="3195375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 rotWithShape="1">
          <a:blip r:embed="rId5">
            <a:clrChange>
              <a:clrFrom>
                <a:srgbClr val="FFFFE5"/>
              </a:clrFrom>
              <a:clrTo>
                <a:srgbClr val="FFFFE5">
                  <a:alpha val="0"/>
                </a:srgbClr>
              </a:clrTo>
            </a:clrChange>
          </a:blip>
          <a:srcRect l="26454" t="4313" r="28649" b="3726"/>
          <a:stretch/>
        </p:blipFill>
        <p:spPr>
          <a:xfrm>
            <a:off x="2129514" y="2060848"/>
            <a:ext cx="1416817" cy="3195375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 rotWithShape="1">
          <a:blip r:embed="rId5">
            <a:clrChange>
              <a:clrFrom>
                <a:srgbClr val="FFFFE5"/>
              </a:clrFrom>
              <a:clrTo>
                <a:srgbClr val="FFFFE5">
                  <a:alpha val="0"/>
                </a:srgbClr>
              </a:clrTo>
            </a:clrChange>
          </a:blip>
          <a:srcRect l="26454" t="4313" r="28649" b="3726"/>
          <a:stretch/>
        </p:blipFill>
        <p:spPr>
          <a:xfrm>
            <a:off x="1889503" y="2093707"/>
            <a:ext cx="1416817" cy="3195375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>
            <a:off x="1824818" y="4424986"/>
            <a:ext cx="1084551" cy="864096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697466" y="4837289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95000"/>
                  </a:schemeClr>
                </a:solidFill>
              </a:rPr>
              <a:t>2 x ~3 m</a:t>
            </a:r>
            <a:endParaRPr lang="fr-F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1907703" y="2327111"/>
            <a:ext cx="1" cy="1893977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33371" y="2780928"/>
            <a:ext cx="1074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95000"/>
                  </a:schemeClr>
                </a:solidFill>
              </a:rPr>
              <a:t>2 x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</a:rPr>
              <a:t>~ </a:t>
            </a:r>
            <a:r>
              <a:rPr lang="en-GB" sz="1400" dirty="0" smtClean="0">
                <a:solidFill>
                  <a:schemeClr val="bg1">
                    <a:lumMod val="95000"/>
                  </a:schemeClr>
                </a:solidFill>
              </a:rPr>
              <a:t>2.5 m</a:t>
            </a:r>
            <a:endParaRPr lang="fr-F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942065" y="3354391"/>
            <a:ext cx="440443" cy="34652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571087" y="3862434"/>
            <a:ext cx="440443" cy="34652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067553" y="4041729"/>
            <a:ext cx="267047" cy="2257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374635" y="3992938"/>
            <a:ext cx="267047" cy="2257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760805" y="2120730"/>
            <a:ext cx="128025" cy="12802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761478" y="4064946"/>
            <a:ext cx="128025" cy="12802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21791" y="3140968"/>
            <a:ext cx="8418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95000"/>
                  </a:schemeClr>
                </a:solidFill>
              </a:rPr>
              <a:t>f</a:t>
            </a:r>
            <a:r>
              <a:rPr lang="en-GB" sz="1100" dirty="0" smtClean="0">
                <a:solidFill>
                  <a:schemeClr val="bg1">
                    <a:lumMod val="95000"/>
                  </a:schemeClr>
                </a:solidFill>
              </a:rPr>
              <a:t>ibre ends </a:t>
            </a:r>
          </a:p>
          <a:p>
            <a:r>
              <a:rPr lang="en-GB" sz="1100" dirty="0" smtClean="0">
                <a:solidFill>
                  <a:schemeClr val="bg1">
                    <a:lumMod val="95000"/>
                  </a:schemeClr>
                </a:solidFill>
              </a:rPr>
              <a:t>mirrored</a:t>
            </a:r>
            <a:endParaRPr lang="fr-FR" sz="11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5" name="Straight Arrow Connector 54"/>
          <p:cNvCxnSpPr>
            <a:stCxn id="54" idx="3"/>
          </p:cNvCxnSpPr>
          <p:nvPr/>
        </p:nvCxnSpPr>
        <p:spPr>
          <a:xfrm>
            <a:off x="1763688" y="3356412"/>
            <a:ext cx="164728" cy="58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4" idx="3"/>
          </p:cNvCxnSpPr>
          <p:nvPr/>
        </p:nvCxnSpPr>
        <p:spPr>
          <a:xfrm>
            <a:off x="1763688" y="3356412"/>
            <a:ext cx="164728" cy="7316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32367" y="916558"/>
            <a:ext cx="844408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3 stations of 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X-U-V-X (±5</a:t>
            </a:r>
            <a:r>
              <a:rPr lang="en-GB" sz="2000" baseline="30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o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 stereo angle) scintillating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fibre 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planes</a:t>
            </a:r>
            <a:endParaRPr lang="en-GB" sz="2000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300"/>
              </a:spcBef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e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very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plane 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made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of 5 layers of 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Ø=250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µ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m fibres, 2.5 m long</a:t>
            </a:r>
          </a:p>
          <a:p>
            <a:pPr marL="285750" indent="-285750">
              <a:spcBef>
                <a:spcPts val="300"/>
              </a:spcBef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40 MHz readout and Silicon PMs at periphery</a:t>
            </a:r>
            <a:endParaRPr lang="en-GB" sz="2000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6595" y="5305271"/>
            <a:ext cx="52674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Challenges: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000" dirty="0" smtClean="0">
                <a:solidFill>
                  <a:srgbClr val="FFC70D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radiation environment</a:t>
            </a:r>
          </a:p>
          <a:p>
            <a:pPr marL="342900" indent="-342900"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i</a:t>
            </a: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onization damage to fibres  tested ok</a:t>
            </a:r>
          </a:p>
          <a:p>
            <a:pPr marL="342900" indent="-342900"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n</a:t>
            </a: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eutron damage to </a:t>
            </a:r>
            <a:r>
              <a:rPr lang="en-GB" sz="1800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SiPM</a:t>
            </a: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  operate at -40</a:t>
            </a:r>
            <a:r>
              <a:rPr lang="en-GB" sz="1800" baseline="30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o</a:t>
            </a: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C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l</a:t>
            </a: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arge </a:t>
            </a:r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size – high </a:t>
            </a: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precision, O(10’000 </a:t>
            </a:r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km) of fibres</a:t>
            </a:r>
          </a:p>
          <a:p>
            <a:pPr marL="342900" indent="-342900">
              <a:buClr>
                <a:srgbClr val="FFC70D"/>
              </a:buClr>
              <a:buFont typeface="Wingdings" panose="05000000000000000000" pitchFamily="2" charset="2"/>
              <a:buChar char="§"/>
            </a:pPr>
            <a:endParaRPr lang="en-GB" sz="1800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21288" y="1988840"/>
            <a:ext cx="1114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chemeClr val="bg1">
                    <a:lumMod val="95000"/>
                  </a:schemeClr>
                </a:solidFill>
              </a:rPr>
              <a:t>SiPM</a:t>
            </a:r>
            <a:r>
              <a:rPr lang="en-GB" sz="1200" dirty="0" smtClean="0">
                <a:solidFill>
                  <a:schemeClr val="bg1">
                    <a:lumMod val="95000"/>
                  </a:schemeClr>
                </a:solidFill>
              </a:rPr>
              <a:t> readout</a:t>
            </a:r>
            <a:endParaRPr lang="fr-FR" sz="12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5576" y="4016097"/>
            <a:ext cx="1114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chemeClr val="bg1">
                    <a:lumMod val="95000"/>
                  </a:schemeClr>
                </a:solidFill>
              </a:rPr>
              <a:t>SiPM</a:t>
            </a:r>
            <a:r>
              <a:rPr lang="en-GB" sz="1200" dirty="0" smtClean="0">
                <a:solidFill>
                  <a:schemeClr val="bg1">
                    <a:lumMod val="95000"/>
                  </a:schemeClr>
                </a:solidFill>
              </a:rPr>
              <a:t> readout</a:t>
            </a:r>
            <a:endParaRPr lang="fr-FR" sz="12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220072" y="4788148"/>
            <a:ext cx="4364633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SzPct val="45000"/>
            </a:pPr>
            <a:r>
              <a:rPr lang="en-GB" sz="2000" b="1" dirty="0">
                <a:solidFill>
                  <a:srgbClr val="FFC70D"/>
                </a:solidFill>
                <a:latin typeface="+mn-lt"/>
                <a:cs typeface="Times New Roman" panose="02020603050405020304" pitchFamily="18" charset="0"/>
              </a:rPr>
              <a:t>Benefits of </a:t>
            </a:r>
            <a:r>
              <a:rPr lang="en-GB" sz="2000" b="1" dirty="0" err="1" smtClean="0">
                <a:solidFill>
                  <a:srgbClr val="FFC70D"/>
                </a:solidFill>
                <a:latin typeface="+mn-lt"/>
                <a:cs typeface="Times New Roman" panose="02020603050405020304" pitchFamily="18" charset="0"/>
              </a:rPr>
              <a:t>SciFi</a:t>
            </a:r>
            <a:r>
              <a:rPr lang="en-GB" sz="2000" b="1" dirty="0" smtClean="0">
                <a:solidFill>
                  <a:srgbClr val="FFC70D"/>
                </a:solidFill>
                <a:latin typeface="+mn-lt"/>
                <a:cs typeface="Times New Roman" panose="02020603050405020304" pitchFamily="18" charset="0"/>
              </a:rPr>
              <a:t> concept:</a:t>
            </a:r>
            <a:endParaRPr lang="en-GB" sz="2000" b="1" dirty="0">
              <a:solidFill>
                <a:srgbClr val="FFC70D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300"/>
              </a:spcBef>
              <a:buClr>
                <a:srgbClr val="FFC70D"/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single technology to operate</a:t>
            </a:r>
          </a:p>
          <a:p>
            <a:pPr marL="285750" indent="-285750">
              <a:spcBef>
                <a:spcPts val="300"/>
              </a:spcBef>
              <a:buClr>
                <a:srgbClr val="FFC70D"/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u</a:t>
            </a: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niform </a:t>
            </a:r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material </a:t>
            </a: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budget </a:t>
            </a:r>
          </a:p>
          <a:p>
            <a:pPr marL="285750" indent="-285750">
              <a:spcBef>
                <a:spcPts val="300"/>
              </a:spcBef>
              <a:buClr>
                <a:srgbClr val="FFC70D"/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1800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SiPM</a:t>
            </a: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 + infrastructure outside accept.</a:t>
            </a:r>
            <a:endParaRPr lang="en-GB" sz="1800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300"/>
              </a:spcBef>
              <a:buClr>
                <a:srgbClr val="FFC70D"/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x-position </a:t>
            </a:r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resolution of 50 – 75 </a:t>
            </a: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µm</a:t>
            </a:r>
          </a:p>
          <a:p>
            <a:pPr marL="285750" indent="-285750">
              <a:spcBef>
                <a:spcPts val="300"/>
              </a:spcBef>
              <a:buClr>
                <a:srgbClr val="FFC70D"/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fast pattern recognition for HLT</a:t>
            </a:r>
            <a:endParaRPr lang="en-GB" sz="1800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300"/>
              </a:spcBef>
              <a:buSzPct val="90000"/>
              <a:buFont typeface="Wingdings" panose="05000000000000000000" pitchFamily="2" charset="2"/>
              <a:buChar char="ü"/>
            </a:pP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9503" y="1988840"/>
            <a:ext cx="2034425" cy="1959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68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52400"/>
            <a:ext cx="6135846" cy="457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Tracking performance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1C200-3A00-42FE-B0FA-53B0F3BCD125}" type="slidenum">
              <a:rPr lang="fr-FR" smtClean="0"/>
              <a:pPr>
                <a:defRPr/>
              </a:pPr>
              <a:t>22</a:t>
            </a:fld>
            <a:endParaRPr lang="fr-FR" sz="1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799540" y="1844824"/>
            <a:ext cx="3700453" cy="576064"/>
            <a:chOff x="2094082" y="1068169"/>
            <a:chExt cx="4752528" cy="69953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2130099" y="1417934"/>
              <a:ext cx="3024338" cy="0"/>
            </a:xfrm>
            <a:prstGeom prst="straightConnector1">
              <a:avLst/>
            </a:prstGeom>
            <a:ln w="19050">
              <a:solidFill>
                <a:schemeClr val="bg1">
                  <a:lumMod val="9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988493" y="1068169"/>
              <a:ext cx="574558" cy="41111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OT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97607" y="1068169"/>
              <a:ext cx="459513" cy="41111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IT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5076725" y="1417934"/>
              <a:ext cx="1728192" cy="0"/>
            </a:xfrm>
            <a:prstGeom prst="straightConnector1">
              <a:avLst/>
            </a:prstGeom>
            <a:ln w="19050">
              <a:solidFill>
                <a:schemeClr val="bg1">
                  <a:lumMod val="9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094082" y="1767699"/>
              <a:ext cx="4752528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979712" y="1356584"/>
              <a:ext cx="867147" cy="411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FFC70D"/>
                  </a:solidFill>
                </a:rPr>
                <a:t>SciFi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59044" y="980728"/>
            <a:ext cx="3535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Efficiency for </a:t>
            </a:r>
            <a:r>
              <a:rPr lang="en-GB" sz="2000" b="1" dirty="0" err="1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B</a:t>
            </a:r>
            <a:r>
              <a:rPr lang="en-GB" sz="2000" b="1" baseline="-25000" dirty="0" err="1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s</a:t>
            </a:r>
            <a:r>
              <a:rPr lang="en-GB" sz="2000" b="1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 → </a:t>
            </a:r>
            <a:r>
              <a:rPr lang="el-GR" sz="2000" b="1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ΦΦ</a:t>
            </a:r>
            <a:r>
              <a:rPr lang="en-GB" sz="2000" b="1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 events:</a:t>
            </a:r>
          </a:p>
          <a:p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  upgrade conditions,</a:t>
            </a:r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endParaRPr lang="en-GB" sz="1800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  current and upgraded T-stations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36256" y="980728"/>
            <a:ext cx="4099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Ghost rate </a:t>
            </a:r>
            <a:r>
              <a:rPr lang="en-GB" sz="2000" b="1" dirty="0">
                <a:solidFill>
                  <a:srgbClr val="FFC70D"/>
                </a:solidFill>
                <a:latin typeface="+mn-lt"/>
                <a:cs typeface="Times New Roman" pitchFamily="18" charset="0"/>
              </a:rPr>
              <a:t>for </a:t>
            </a:r>
            <a:r>
              <a:rPr lang="en-GB" sz="2000" b="1" dirty="0" err="1">
                <a:solidFill>
                  <a:srgbClr val="FFC70D"/>
                </a:solidFill>
                <a:latin typeface="+mn-lt"/>
                <a:cs typeface="Times New Roman" pitchFamily="18" charset="0"/>
              </a:rPr>
              <a:t>B</a:t>
            </a:r>
            <a:r>
              <a:rPr lang="en-GB" sz="2000" b="1" baseline="-25000" dirty="0" err="1">
                <a:solidFill>
                  <a:srgbClr val="FFC70D"/>
                </a:solidFill>
                <a:latin typeface="+mn-lt"/>
                <a:cs typeface="Times New Roman" pitchFamily="18" charset="0"/>
              </a:rPr>
              <a:t>s</a:t>
            </a:r>
            <a:r>
              <a:rPr lang="en-GB" sz="2000" b="1" dirty="0">
                <a:solidFill>
                  <a:srgbClr val="FFC70D"/>
                </a:solidFill>
                <a:latin typeface="+mn-lt"/>
                <a:cs typeface="Times New Roman" pitchFamily="18" charset="0"/>
              </a:rPr>
              <a:t> → </a:t>
            </a:r>
            <a:r>
              <a:rPr lang="el-GR" sz="2000" b="1" dirty="0">
                <a:solidFill>
                  <a:srgbClr val="FFC70D"/>
                </a:solidFill>
                <a:latin typeface="+mn-lt"/>
                <a:cs typeface="Times New Roman" pitchFamily="18" charset="0"/>
              </a:rPr>
              <a:t>ΦΦ</a:t>
            </a:r>
            <a:r>
              <a:rPr lang="en-GB" sz="2000" b="1" dirty="0">
                <a:solidFill>
                  <a:srgbClr val="FFC70D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000" b="1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events:</a:t>
            </a:r>
          </a:p>
          <a:p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	long tracks without UT and </a:t>
            </a:r>
          </a:p>
          <a:p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	with </a:t>
            </a:r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UT </a:t>
            </a: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(≥ 3hits)</a:t>
            </a:r>
            <a:endParaRPr lang="en-GB" sz="1800" dirty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9216" name="Group 9215"/>
          <p:cNvGrpSpPr/>
          <p:nvPr/>
        </p:nvGrpSpPr>
        <p:grpSpPr>
          <a:xfrm>
            <a:off x="4689352" y="2550898"/>
            <a:ext cx="4440163" cy="3182358"/>
            <a:chOff x="4689352" y="2376176"/>
            <a:chExt cx="4440163" cy="3240361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9352" y="2376176"/>
              <a:ext cx="4440163" cy="3240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7092280" y="4129335"/>
              <a:ext cx="7873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GB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ith UT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57013" y="3284984"/>
              <a:ext cx="10166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without UT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79513" y="5805264"/>
            <a:ext cx="43204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n-GB" sz="1800" dirty="0" smtClean="0">
                <a:solidFill>
                  <a:srgbClr val="FFC70D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improve tracking performance at upgrade luminosity with Fibre Tracker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88815" y="5805264"/>
            <a:ext cx="450772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n-GB" sz="1800" dirty="0">
                <a:solidFill>
                  <a:srgbClr val="FFC70D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r</a:t>
            </a:r>
            <a:r>
              <a:rPr lang="en-GB" sz="1800" dirty="0" smtClean="0">
                <a:solidFill>
                  <a:srgbClr val="FFC70D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educe significantly the ghost rate using the Upstream Tracker  information</a:t>
            </a:r>
            <a:endParaRPr lang="en-GB" sz="1800" dirty="0" smtClean="0">
              <a:solidFill>
                <a:srgbClr val="FFC70D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6" y="2550898"/>
            <a:ext cx="4676750" cy="318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5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63488"/>
            <a:ext cx="8182684" cy="457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Tracking algorithm for the Trigger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1C200-3A00-42FE-B0FA-53B0F3BCD125}" type="slidenum">
              <a:rPr lang="fr-FR" smtClean="0"/>
              <a:pPr>
                <a:defRPr/>
              </a:pPr>
              <a:t>23</a:t>
            </a:fld>
            <a:endParaRPr lang="fr-FR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836712"/>
            <a:ext cx="928903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Expected CPU budget with upgraded Event Filter Farm: </a:t>
            </a:r>
          </a:p>
          <a:p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	~13 </a:t>
            </a:r>
            <a:r>
              <a:rPr lang="en-GB" sz="2000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ms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 (10 x current CPU farm)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4037002"/>
            <a:ext cx="431400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C70D"/>
                </a:solidFill>
                <a:latin typeface="+mn-lt"/>
                <a:cs typeface="Times New Roman" pitchFamily="18" charset="0"/>
                <a:sym typeface="Wingdings" pitchFamily="2" charset="2"/>
              </a:rPr>
              <a:t> leaves ~ 6-7 </a:t>
            </a:r>
            <a:r>
              <a:rPr lang="en-GB" sz="2000" dirty="0" err="1" smtClean="0">
                <a:solidFill>
                  <a:srgbClr val="FFC70D"/>
                </a:solidFill>
                <a:latin typeface="+mn-lt"/>
                <a:cs typeface="Times New Roman" pitchFamily="18" charset="0"/>
                <a:sym typeface="Wingdings" pitchFamily="2" charset="2"/>
              </a:rPr>
              <a:t>ms</a:t>
            </a:r>
            <a:r>
              <a:rPr lang="en-GB" sz="2000" dirty="0" smtClean="0">
                <a:solidFill>
                  <a:srgbClr val="FFC70D"/>
                </a:solidFill>
                <a:latin typeface="+mn-lt"/>
                <a:cs typeface="Times New Roman" pitchFamily="18" charset="0"/>
                <a:sym typeface="Wingdings" pitchFamily="2" charset="2"/>
              </a:rPr>
              <a:t> for a trigger decision</a:t>
            </a:r>
            <a:endParaRPr lang="en-GB" sz="2000" dirty="0" smtClean="0">
              <a:solidFill>
                <a:srgbClr val="FFC70D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484784"/>
            <a:ext cx="6682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Performance of HLT tracking with upgraded VELO, UT and FT: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617186" y="1963883"/>
            <a:ext cx="3635334" cy="4161351"/>
            <a:chOff x="5471253" y="1751930"/>
            <a:chExt cx="3834741" cy="4438070"/>
          </a:xfrm>
        </p:grpSpPr>
        <p:pic>
          <p:nvPicPr>
            <p:cNvPr id="8197" name="Picture 5" descr="\\cern.ch\dfs\Users\s\sandreas\Documents\My Pictures\GEC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2622307"/>
              <a:ext cx="3384376" cy="3567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471253" y="1751930"/>
              <a:ext cx="3834741" cy="886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GEC (Global Event Cut)  → multiplicity cut </a:t>
              </a:r>
              <a:r>
                <a:rPr lang="en-GB" sz="1600" dirty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to remove pathological events </a:t>
              </a:r>
              <a:r>
                <a:rPr lang="en-GB" sz="1600" dirty="0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                                       (e.g. hit multiplicity of sub-detector)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6183" y="4509994"/>
            <a:ext cx="4976058" cy="1608872"/>
            <a:chOff x="146183" y="4628440"/>
            <a:chExt cx="4976058" cy="1608872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83" y="4628440"/>
              <a:ext cx="4976058" cy="160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ounded Rectangle 24"/>
            <p:cNvSpPr/>
            <p:nvPr/>
          </p:nvSpPr>
          <p:spPr bwMode="auto">
            <a:xfrm>
              <a:off x="2627388" y="5915160"/>
              <a:ext cx="2369836" cy="240720"/>
            </a:xfrm>
            <a:prstGeom prst="roundRect">
              <a:avLst/>
            </a:prstGeom>
            <a:noFill/>
            <a:ln w="1905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rgbClr val="0234B0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23528" y="1916832"/>
            <a:ext cx="3744416" cy="2107616"/>
            <a:chOff x="323528" y="1753432"/>
            <a:chExt cx="3744416" cy="2107616"/>
          </a:xfrm>
        </p:grpSpPr>
        <p:pic>
          <p:nvPicPr>
            <p:cNvPr id="8194" name="Picture 2" descr="\\cern.ch\dfs\Users\s\sandreas\Documents\My Pictures\trigger-timin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753432"/>
              <a:ext cx="3744416" cy="2107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ounded Rectangle 25"/>
            <p:cNvSpPr/>
            <p:nvPr/>
          </p:nvSpPr>
          <p:spPr bwMode="auto">
            <a:xfrm>
              <a:off x="2188912" y="3535128"/>
              <a:ext cx="1440160" cy="216024"/>
            </a:xfrm>
            <a:prstGeom prst="roundRect">
              <a:avLst/>
            </a:prstGeom>
            <a:noFill/>
            <a:ln w="1905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rgbClr val="0234B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43432" y="3481263"/>
              <a:ext cx="3946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 smtClean="0">
                  <a:latin typeface="Times New Roman" pitchFamily="18" charset="0"/>
                  <a:cs typeface="Times New Roman" pitchFamily="18" charset="0"/>
                </a:rPr>
                <a:t>ms</a:t>
              </a:r>
              <a:endParaRPr lang="en-GB" sz="1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57828" y="6125234"/>
            <a:ext cx="385413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C70D"/>
                </a:solidFill>
                <a:latin typeface="+mn-lt"/>
                <a:cs typeface="Times New Roman" pitchFamily="18" charset="0"/>
                <a:sym typeface="Wingdings" pitchFamily="2" charset="2"/>
              </a:rPr>
              <a:t> high efficiency (even with GEC)</a:t>
            </a:r>
            <a:endParaRPr lang="en-GB" sz="2000" dirty="0" smtClean="0">
              <a:solidFill>
                <a:srgbClr val="FFC70D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5688632" cy="457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RICH upgrade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1C200-3A00-42FE-B0FA-53B0F3BCD125}" type="slidenum">
              <a:rPr lang="fr-FR" smtClean="0"/>
              <a:pPr>
                <a:defRPr/>
              </a:pPr>
              <a:t>24</a:t>
            </a:fld>
            <a:endParaRPr lang="fr-FR" sz="1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932040" y="764704"/>
            <a:ext cx="4176464" cy="2694249"/>
            <a:chOff x="5668356" y="44624"/>
            <a:chExt cx="3436560" cy="2265136"/>
          </a:xfrm>
        </p:grpSpPr>
        <p:pic>
          <p:nvPicPr>
            <p:cNvPr id="20487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576"/>
            <a:stretch/>
          </p:blipFill>
          <p:spPr bwMode="auto">
            <a:xfrm>
              <a:off x="5668356" y="44624"/>
              <a:ext cx="3436560" cy="2265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201042" y="1630570"/>
              <a:ext cx="502976" cy="253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GB" sz="1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GB" sz="1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GB" sz="1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03954" y="3905481"/>
            <a:ext cx="3312462" cy="2691871"/>
            <a:chOff x="5504324" y="3463898"/>
            <a:chExt cx="3384376" cy="2869071"/>
          </a:xfrm>
        </p:grpSpPr>
        <p:pic>
          <p:nvPicPr>
            <p:cNvPr id="20493" name="Picture 13" descr="https://twiki.cern.ch/twiki/pub/LHCb/RICHPicturesAndFigures/hpd-schematic_new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9186" y="4747424"/>
              <a:ext cx="2099514" cy="1585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1" name="Picture 11" descr="https://twiki.cern.ch/twiki/pub/LHCb/RICHPicturesAndFigures/hpdphoto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087129" y="3177238"/>
              <a:ext cx="1283527" cy="1856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504324" y="3589114"/>
              <a:ext cx="12241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  <a:cs typeface="Times New Roman" pitchFamily="18" charset="0"/>
                </a:rPr>
                <a:t>H</a:t>
              </a:r>
              <a:r>
                <a:rPr lang="en-GB" sz="200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  <a:cs typeface="Times New Roman" pitchFamily="18" charset="0"/>
                </a:rPr>
                <a:t>ybrid </a:t>
              </a:r>
              <a:r>
                <a:rPr lang="en-GB" sz="2000" b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  <a:cs typeface="Times New Roman" pitchFamily="18" charset="0"/>
                </a:rPr>
                <a:t>P</a:t>
              </a:r>
              <a:r>
                <a:rPr lang="en-GB" sz="200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  <a:cs typeface="Times New Roman" pitchFamily="18" charset="0"/>
                </a:rPr>
                <a:t>hoton </a:t>
              </a:r>
              <a:r>
                <a:rPr lang="en-GB" sz="2000" b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  <a:cs typeface="Times New Roman" pitchFamily="18" charset="0"/>
                </a:rPr>
                <a:t>D</a:t>
              </a:r>
              <a:r>
                <a:rPr lang="en-GB" sz="200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  <a:cs typeface="Times New Roman" pitchFamily="18" charset="0"/>
                </a:rPr>
                <a:t>etector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76332" y="4946814"/>
              <a:ext cx="10801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  <a:cs typeface="Times New Roman" pitchFamily="18" charset="0"/>
                </a:rPr>
                <a:t>with </a:t>
              </a:r>
              <a:r>
                <a:rPr lang="en-GB" sz="1400" u="sng" dirty="0" smtClean="0">
                  <a:solidFill>
                    <a:schemeClr val="bg1">
                      <a:lumMod val="95000"/>
                    </a:schemeClr>
                  </a:solidFill>
                  <a:latin typeface="+mn-lt"/>
                  <a:cs typeface="Times New Roman" pitchFamily="18" charset="0"/>
                </a:rPr>
                <a:t>embedded</a:t>
              </a:r>
              <a:r>
                <a:rPr lang="en-GB" sz="140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  <a:cs typeface="Times New Roman" pitchFamily="18" charset="0"/>
                </a:rPr>
                <a:t> 1 MHz R/O chip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8384644" y="5900921"/>
              <a:ext cx="504056" cy="379204"/>
            </a:xfrm>
            <a:prstGeom prst="rect">
              <a:avLst/>
            </a:prstGeom>
            <a:noFill/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rgbClr val="0234B0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07504" y="2382895"/>
            <a:ext cx="3505192" cy="4142449"/>
            <a:chOff x="280497" y="923998"/>
            <a:chExt cx="2527391" cy="3070780"/>
          </a:xfrm>
        </p:grpSpPr>
        <p:pic>
          <p:nvPicPr>
            <p:cNvPr id="20485" name="Picture 5" descr="D:\LHCb talks\ECFA 2013\rich1-2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803" y="1195692"/>
              <a:ext cx="3070780" cy="2527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68333" y="978603"/>
              <a:ext cx="558498" cy="250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RICH 1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 rot="20067691">
            <a:off x="1584240" y="5387456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HPDs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1389" y="836712"/>
            <a:ext cx="50266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Particles traversing radiator produce Cherenkov light 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on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an array of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p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hoton detectors 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located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outside the 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acceptance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sz="2000" dirty="0" smtClean="0">
                <a:solidFill>
                  <a:srgbClr val="FFC70D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Maintain excellent charged particle ID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sz="2000" dirty="0" smtClean="0">
                <a:solidFill>
                  <a:srgbClr val="FFC70D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RICH 1 optimized to reduce hit occupancy</a:t>
            </a:r>
            <a:endParaRPr lang="en-GB" sz="2000" dirty="0">
              <a:solidFill>
                <a:srgbClr val="FFC70D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0869" y="3162454"/>
            <a:ext cx="2563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latin typeface="+mn-lt"/>
              </a:rPr>
              <a:t>Eur</a:t>
            </a:r>
            <a:r>
              <a:rPr lang="fr-FR" sz="1600" dirty="0">
                <a:latin typeface="+mn-lt"/>
              </a:rPr>
              <a:t>. Phys. J. C (2013) 73:2431</a:t>
            </a:r>
            <a:endParaRPr lang="en-GB" sz="1600" dirty="0"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149" y="2392935"/>
            <a:ext cx="3403739" cy="415998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35436" y="3501008"/>
            <a:ext cx="4110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C70D"/>
                </a:solidFill>
                <a:latin typeface="+mn-lt"/>
              </a:rPr>
              <a:t>Replace RICH photon detector:</a:t>
            </a:r>
            <a:endParaRPr lang="en-GB" dirty="0">
              <a:solidFill>
                <a:srgbClr val="FFC70D"/>
              </a:solidFill>
              <a:latin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6048" y="3915415"/>
            <a:ext cx="2882455" cy="26819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0128" y="4377080"/>
            <a:ext cx="1778056" cy="22202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94144" y="3903439"/>
            <a:ext cx="1490024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MaPMT</a:t>
            </a:r>
            <a:endParaRPr lang="en-GB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848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0272" y="980728"/>
            <a:ext cx="2088232" cy="5112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1C200-3A00-42FE-B0FA-53B0F3BCD125}" type="slidenum">
              <a:rPr lang="fr-FR" smtClean="0"/>
              <a:pPr>
                <a:defRPr/>
              </a:pPr>
              <a:t>25</a:t>
            </a:fld>
            <a:endParaRPr lang="fr-FR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75656" y="163488"/>
            <a:ext cx="7128792" cy="457200"/>
          </a:xfrm>
        </p:spPr>
        <p:txBody>
          <a:bodyPr>
            <a:normAutofit fontScale="90000"/>
          </a:bodyPr>
          <a:lstStyle/>
          <a:p>
            <a:r>
              <a:rPr lang="en-GB" dirty="0"/>
              <a:t>RICH upgrade </a:t>
            </a:r>
            <a:r>
              <a:rPr lang="en-GB" dirty="0" smtClean="0"/>
              <a:t>performance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020272" y="1484784"/>
            <a:ext cx="2016224" cy="2477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GB" sz="2000" dirty="0" smtClean="0">
                <a:latin typeface="+mn-lt"/>
                <a:cs typeface="Times New Roman" pitchFamily="18" charset="0"/>
              </a:rPr>
              <a:t>Current RICH1</a:t>
            </a:r>
          </a:p>
          <a:p>
            <a:pPr marL="285750" lvl="0" indent="-285750">
              <a:spcBef>
                <a:spcPts val="300"/>
              </a:spcBef>
              <a:buFont typeface="Wingdings" pitchFamily="2" charset="2"/>
              <a:buChar char="Ø"/>
            </a:pPr>
            <a:r>
              <a:rPr lang="en-GB" sz="2000" dirty="0" smtClean="0">
                <a:latin typeface="+mn-lt"/>
                <a:cs typeface="Times New Roman" pitchFamily="18" charset="0"/>
              </a:rPr>
              <a:t>  2∙10</a:t>
            </a:r>
            <a:r>
              <a:rPr lang="en-GB" sz="2000" baseline="30000" dirty="0" smtClean="0">
                <a:latin typeface="+mn-lt"/>
                <a:cs typeface="Times New Roman" pitchFamily="18" charset="0"/>
              </a:rPr>
              <a:t>32 </a:t>
            </a:r>
            <a:r>
              <a:rPr lang="en-GB" sz="2000" dirty="0" smtClean="0">
                <a:latin typeface="+mn-lt"/>
                <a:cs typeface="Times New Roman" pitchFamily="18" charset="0"/>
              </a:rPr>
              <a:t>cm</a:t>
            </a:r>
            <a:r>
              <a:rPr lang="en-GB" sz="2000" baseline="30000" dirty="0" smtClean="0">
                <a:latin typeface="+mn-lt"/>
                <a:cs typeface="Times New Roman" pitchFamily="18" charset="0"/>
              </a:rPr>
              <a:t>-2</a:t>
            </a:r>
            <a:r>
              <a:rPr lang="en-GB" sz="2000" dirty="0" smtClean="0">
                <a:latin typeface="+mn-lt"/>
                <a:cs typeface="Times New Roman" pitchFamily="18" charset="0"/>
              </a:rPr>
              <a:t>s</a:t>
            </a:r>
            <a:r>
              <a:rPr lang="en-GB" sz="2000" baseline="30000" dirty="0" smtClean="0">
                <a:latin typeface="+mn-lt"/>
                <a:cs typeface="Times New Roman" pitchFamily="18" charset="0"/>
              </a:rPr>
              <a:t>-1 </a:t>
            </a:r>
          </a:p>
          <a:p>
            <a:pPr marL="285750" lvl="0" indent="-285750">
              <a:spcBef>
                <a:spcPts val="3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33CC"/>
                </a:solidFill>
                <a:latin typeface="+mn-lt"/>
                <a:cs typeface="Times New Roman" pitchFamily="18" charset="0"/>
              </a:rPr>
              <a:t>10∙</a:t>
            </a:r>
            <a:r>
              <a:rPr lang="en-GB" sz="2000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10</a:t>
            </a:r>
            <a:r>
              <a:rPr lang="en-GB" sz="2000" baseline="30000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32 </a:t>
            </a:r>
            <a:r>
              <a:rPr lang="en-GB" sz="2000" dirty="0" smtClean="0">
                <a:solidFill>
                  <a:srgbClr val="0033CC"/>
                </a:solidFill>
                <a:latin typeface="+mn-lt"/>
                <a:cs typeface="Times New Roman" pitchFamily="18" charset="0"/>
              </a:rPr>
              <a:t>cm</a:t>
            </a:r>
            <a:r>
              <a:rPr lang="en-GB" sz="2000" baseline="30000" dirty="0" smtClean="0">
                <a:solidFill>
                  <a:srgbClr val="0033CC"/>
                </a:solidFill>
                <a:latin typeface="+mn-lt"/>
                <a:cs typeface="Times New Roman" pitchFamily="18" charset="0"/>
              </a:rPr>
              <a:t>-2</a:t>
            </a:r>
            <a:r>
              <a:rPr lang="en-GB" sz="2000" dirty="0" smtClean="0">
                <a:solidFill>
                  <a:srgbClr val="0033CC"/>
                </a:solidFill>
                <a:latin typeface="+mn-lt"/>
                <a:cs typeface="Times New Roman" pitchFamily="18" charset="0"/>
              </a:rPr>
              <a:t>s</a:t>
            </a:r>
            <a:r>
              <a:rPr lang="en-GB" sz="2000" baseline="30000" dirty="0" smtClean="0">
                <a:solidFill>
                  <a:srgbClr val="0033CC"/>
                </a:solidFill>
                <a:latin typeface="+mn-lt"/>
                <a:cs typeface="Times New Roman" pitchFamily="18" charset="0"/>
              </a:rPr>
              <a:t>-1</a:t>
            </a:r>
            <a:endParaRPr lang="en-GB" sz="2000" baseline="30000" dirty="0">
              <a:solidFill>
                <a:srgbClr val="0033CC"/>
              </a:solidFill>
              <a:latin typeface="+mn-lt"/>
              <a:cs typeface="Times New Roman" pitchFamily="18" charset="0"/>
            </a:endParaRPr>
          </a:p>
          <a:p>
            <a:pPr marL="285750" lvl="0" indent="-285750">
              <a:spcBef>
                <a:spcPts val="3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20∙</a:t>
            </a:r>
            <a:r>
              <a:rPr lang="en-GB" sz="20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10</a:t>
            </a:r>
            <a:r>
              <a:rPr lang="en-GB" sz="2000" baseline="300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32 </a:t>
            </a:r>
            <a:r>
              <a:rPr lang="en-GB" sz="20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cm</a:t>
            </a:r>
            <a:r>
              <a:rPr lang="en-GB" sz="2000" baseline="300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-2</a:t>
            </a:r>
            <a:r>
              <a:rPr lang="en-GB" sz="20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s</a:t>
            </a:r>
            <a:r>
              <a:rPr lang="en-GB" sz="2000" baseline="300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-1</a:t>
            </a:r>
          </a:p>
          <a:p>
            <a:pPr>
              <a:spcBef>
                <a:spcPts val="300"/>
              </a:spcBef>
            </a:pPr>
            <a:endParaRPr lang="en-GB" sz="2000" dirty="0" smtClean="0">
              <a:latin typeface="+mn-lt"/>
              <a:cs typeface="Times New Roman" pitchFamily="18" charset="0"/>
            </a:endParaRPr>
          </a:p>
          <a:p>
            <a:pPr>
              <a:spcBef>
                <a:spcPts val="300"/>
              </a:spcBef>
            </a:pPr>
            <a:r>
              <a:rPr lang="en-GB" sz="2000" dirty="0" smtClean="0">
                <a:latin typeface="+mn-lt"/>
                <a:cs typeface="Times New Roman" pitchFamily="18" charset="0"/>
              </a:rPr>
              <a:t>RICH1 upgrade</a:t>
            </a:r>
            <a:endParaRPr lang="en-GB" sz="2000" dirty="0">
              <a:latin typeface="+mn-lt"/>
              <a:cs typeface="Times New Roman" pitchFamily="18" charset="0"/>
            </a:endParaRPr>
          </a:p>
          <a:p>
            <a:pPr marL="285750" lvl="0" indent="-285750">
              <a:spcBef>
                <a:spcPts val="3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928F00"/>
                </a:solidFill>
                <a:latin typeface="+mn-lt"/>
                <a:cs typeface="Times New Roman" pitchFamily="18" charset="0"/>
              </a:rPr>
              <a:t>20∙</a:t>
            </a:r>
            <a:r>
              <a:rPr lang="en-GB" sz="2000" dirty="0">
                <a:solidFill>
                  <a:srgbClr val="928F00"/>
                </a:solidFill>
                <a:latin typeface="+mn-lt"/>
                <a:cs typeface="Times New Roman" pitchFamily="18" charset="0"/>
              </a:rPr>
              <a:t>10</a:t>
            </a:r>
            <a:r>
              <a:rPr lang="en-GB" sz="2000" baseline="30000" dirty="0">
                <a:solidFill>
                  <a:srgbClr val="928F00"/>
                </a:solidFill>
                <a:latin typeface="+mn-lt"/>
                <a:cs typeface="Times New Roman" pitchFamily="18" charset="0"/>
              </a:rPr>
              <a:t>32 </a:t>
            </a:r>
            <a:r>
              <a:rPr lang="en-GB" sz="2000" dirty="0" smtClean="0">
                <a:solidFill>
                  <a:srgbClr val="928F00"/>
                </a:solidFill>
                <a:latin typeface="+mn-lt"/>
                <a:cs typeface="Times New Roman" pitchFamily="18" charset="0"/>
              </a:rPr>
              <a:t>cm</a:t>
            </a:r>
            <a:r>
              <a:rPr lang="en-GB" sz="2000" baseline="30000" dirty="0" smtClean="0">
                <a:solidFill>
                  <a:srgbClr val="928F00"/>
                </a:solidFill>
                <a:latin typeface="+mn-lt"/>
                <a:cs typeface="Times New Roman" pitchFamily="18" charset="0"/>
              </a:rPr>
              <a:t>-2</a:t>
            </a:r>
            <a:r>
              <a:rPr lang="en-GB" sz="2000" dirty="0" smtClean="0">
                <a:solidFill>
                  <a:srgbClr val="928F00"/>
                </a:solidFill>
                <a:latin typeface="+mn-lt"/>
                <a:cs typeface="Times New Roman" pitchFamily="18" charset="0"/>
              </a:rPr>
              <a:t>s</a:t>
            </a:r>
            <a:r>
              <a:rPr lang="en-GB" sz="2000" baseline="30000" dirty="0" smtClean="0">
                <a:solidFill>
                  <a:srgbClr val="928F00"/>
                </a:solidFill>
                <a:latin typeface="+mn-lt"/>
                <a:cs typeface="Times New Roman" pitchFamily="18" charset="0"/>
              </a:rPr>
              <a:t>-1</a:t>
            </a:r>
            <a:endParaRPr lang="en-GB" sz="2000" baseline="30000" dirty="0">
              <a:solidFill>
                <a:srgbClr val="928F00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55463" y="980728"/>
            <a:ext cx="6664809" cy="5112888"/>
            <a:chOff x="427472" y="980728"/>
            <a:chExt cx="6664809" cy="5112888"/>
          </a:xfrm>
          <a:solidFill>
            <a:schemeClr val="bg1"/>
          </a:solidFill>
        </p:grpSpPr>
        <p:grpSp>
          <p:nvGrpSpPr>
            <p:cNvPr id="7" name="Group 6"/>
            <p:cNvGrpSpPr/>
            <p:nvPr/>
          </p:nvGrpSpPr>
          <p:grpSpPr>
            <a:xfrm>
              <a:off x="427472" y="980728"/>
              <a:ext cx="6664809" cy="5112888"/>
              <a:chOff x="4002914" y="1081104"/>
              <a:chExt cx="4673542" cy="3622781"/>
            </a:xfrm>
            <a:grpFill/>
          </p:grpSpPr>
          <p:pic>
            <p:nvPicPr>
              <p:cNvPr id="8" name="Picture 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2789" y="1081104"/>
                <a:ext cx="4423667" cy="335600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 rot="16200000">
                <a:off x="2331808" y="2752210"/>
                <a:ext cx="3622780" cy="28056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2000" dirty="0" smtClean="0">
                    <a:latin typeface="+mn-lt"/>
                    <a:cs typeface="Times New Roman" pitchFamily="18" charset="0"/>
                  </a:rPr>
                  <a:t>Pion misidentification efficiency [%]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260986" y="4420384"/>
                <a:ext cx="4415470" cy="28350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2000" dirty="0" err="1" smtClean="0">
                    <a:latin typeface="+mn-lt"/>
                    <a:cs typeface="Times New Roman" pitchFamily="18" charset="0"/>
                  </a:rPr>
                  <a:t>Kaon</a:t>
                </a:r>
                <a:r>
                  <a:rPr lang="en-GB" sz="2000" dirty="0">
                    <a:latin typeface="+mn-lt"/>
                    <a:cs typeface="Times New Roman" pitchFamily="18" charset="0"/>
                  </a:rPr>
                  <a:t> </a:t>
                </a:r>
                <a:r>
                  <a:rPr lang="en-GB" sz="2000" dirty="0" smtClean="0">
                    <a:latin typeface="+mn-lt"/>
                    <a:cs typeface="Times New Roman" pitchFamily="18" charset="0"/>
                  </a:rPr>
                  <a:t>identification efficiency [%]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 bwMode="auto">
            <a:xfrm>
              <a:off x="795500" y="1652682"/>
              <a:ext cx="0" cy="3406632"/>
            </a:xfrm>
            <a:prstGeom prst="straightConnector1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1484040" y="5717214"/>
              <a:ext cx="4960168" cy="0"/>
            </a:xfrm>
            <a:prstGeom prst="straightConnector1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2" name="TextBox 11"/>
          <p:cNvSpPr txBox="1"/>
          <p:nvPr/>
        </p:nvSpPr>
        <p:spPr>
          <a:xfrm>
            <a:off x="5798032" y="1036385"/>
            <a:ext cx="2616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cs typeface="Times New Roman" pitchFamily="18" charset="0"/>
              </a:rPr>
              <a:t>as function of luminosity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41368" y="4005064"/>
            <a:ext cx="19671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+mn-lt"/>
                <a:cs typeface="Times New Roman" pitchFamily="18" charset="0"/>
              </a:rPr>
              <a:t>n</a:t>
            </a:r>
            <a:r>
              <a:rPr lang="en-GB" sz="2000" u="sng" dirty="0" smtClean="0">
                <a:latin typeface="+mn-lt"/>
                <a:cs typeface="Times New Roman" pitchFamily="18" charset="0"/>
              </a:rPr>
              <a:t>ote</a:t>
            </a:r>
            <a:r>
              <a:rPr lang="en-GB" sz="2000" dirty="0" smtClean="0">
                <a:latin typeface="+mn-lt"/>
                <a:cs typeface="Times New Roman" pitchFamily="18" charset="0"/>
              </a:rPr>
              <a:t>: </a:t>
            </a:r>
          </a:p>
          <a:p>
            <a:r>
              <a:rPr lang="en-GB" sz="2000" dirty="0" smtClean="0">
                <a:latin typeface="+mn-lt"/>
                <a:cs typeface="Times New Roman" pitchFamily="18" charset="0"/>
              </a:rPr>
              <a:t>full GEANT MC with standard LHCb simulation framework</a:t>
            </a:r>
          </a:p>
        </p:txBody>
      </p:sp>
    </p:spTree>
    <p:extLst>
      <p:ext uri="{BB962C8B-B14F-4D97-AF65-F5344CB8AC3E}">
        <p14:creationId xmlns:p14="http://schemas.microsoft.com/office/powerpoint/2010/main" val="399314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932040" y="2436814"/>
            <a:ext cx="4032448" cy="1136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-99392"/>
            <a:ext cx="7462604" cy="1044352"/>
          </a:xfrm>
        </p:spPr>
        <p:txBody>
          <a:bodyPr>
            <a:normAutofit/>
          </a:bodyPr>
          <a:lstStyle/>
          <a:p>
            <a:r>
              <a:rPr lang="en-GB" dirty="0" smtClean="0"/>
              <a:t>Calorimeter  upgrade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1C200-3A00-42FE-B0FA-53B0F3BCD125}" type="slidenum">
              <a:rPr lang="fr-FR" smtClean="0"/>
              <a:pPr>
                <a:defRPr/>
              </a:pPr>
              <a:t>26</a:t>
            </a:fld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288032" y="836712"/>
            <a:ext cx="4139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40 MHz readout electronics:</a:t>
            </a:r>
          </a:p>
          <a:p>
            <a:pPr marL="285750" indent="-285750"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r</a:t>
            </a: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educe photomultiplier gain </a:t>
            </a:r>
          </a:p>
          <a:p>
            <a:pPr marL="285750" indent="-285750"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</a:t>
            </a: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dopt electronics </a:t>
            </a:r>
            <a:endParaRPr lang="en-GB" sz="1800" dirty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003356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Radiation damage on detectors:</a:t>
            </a:r>
          </a:p>
          <a:p>
            <a:pPr marL="342900" indent="-342900"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1800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Preshower</a:t>
            </a: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and SPD removed</a:t>
            </a:r>
          </a:p>
          <a:p>
            <a:pPr marL="342900" indent="-342900"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HCAL modules ok up to ~50 fb</a:t>
            </a:r>
            <a:r>
              <a:rPr lang="en-GB" sz="1800" baseline="30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-1</a:t>
            </a:r>
          </a:p>
          <a:p>
            <a:pPr marL="342900" indent="-342900"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irradiation tests show that most exposed ECAL modules resist up to ~20 fb</a:t>
            </a:r>
            <a:r>
              <a:rPr lang="en-GB" sz="1800" baseline="30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-1 </a:t>
            </a: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  <a:sym typeface="Wingdings" pitchFamily="2" charset="2"/>
              </a:rPr>
              <a:t> LS3</a:t>
            </a:r>
            <a:endParaRPr lang="en-GB" sz="1800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4682" y="3502749"/>
            <a:ext cx="4356498" cy="3094603"/>
            <a:chOff x="179503" y="2350621"/>
            <a:chExt cx="4356498" cy="3094603"/>
          </a:xfrm>
        </p:grpSpPr>
        <p:grpSp>
          <p:nvGrpSpPr>
            <p:cNvPr id="23" name="Group 22"/>
            <p:cNvGrpSpPr/>
            <p:nvPr/>
          </p:nvGrpSpPr>
          <p:grpSpPr>
            <a:xfrm>
              <a:off x="179512" y="2350621"/>
              <a:ext cx="4356489" cy="3094603"/>
              <a:chOff x="4398781" y="3245096"/>
              <a:chExt cx="4637724" cy="309460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404335" y="3861048"/>
                <a:ext cx="4632170" cy="2478651"/>
                <a:chOff x="-1347513" y="3965454"/>
                <a:chExt cx="4632170" cy="2478651"/>
              </a:xfrm>
            </p:grpSpPr>
            <p:pic>
              <p:nvPicPr>
                <p:cNvPr id="1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331"/>
                <a:stretch/>
              </p:blipFill>
              <p:spPr bwMode="auto">
                <a:xfrm>
                  <a:off x="251520" y="3965454"/>
                  <a:ext cx="3033137" cy="24786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47513" y="4211181"/>
                  <a:ext cx="1296144" cy="21305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7" name="Straight Connector 16"/>
                <p:cNvCxnSpPr/>
                <p:nvPr/>
              </p:nvCxnSpPr>
              <p:spPr bwMode="auto">
                <a:xfrm>
                  <a:off x="-819799" y="5815754"/>
                  <a:ext cx="1368152" cy="43204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  <a:headEnd type="arrow" w="med" len="med"/>
                  <a:tailEnd type="none" w="med" len="med"/>
                </a:ln>
                <a:effectLst/>
              </p:spPr>
            </p:cxnSp>
            <p:cxnSp>
              <p:nvCxnSpPr>
                <p:cNvPr id="18" name="Straight Connector 17"/>
                <p:cNvCxnSpPr/>
                <p:nvPr/>
              </p:nvCxnSpPr>
              <p:spPr bwMode="auto">
                <a:xfrm>
                  <a:off x="-819799" y="4735634"/>
                  <a:ext cx="1368152" cy="11521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  <a:headEnd type="arrow" w="med" len="med"/>
                  <a:tailEnd type="none" w="med" len="med"/>
                </a:ln>
                <a:effectLst/>
              </p:spPr>
            </p:cxnSp>
          </p:grpSp>
          <p:sp>
            <p:nvSpPr>
              <p:cNvPr id="3" name="TextBox 2"/>
              <p:cNvSpPr txBox="1"/>
              <p:nvPr/>
            </p:nvSpPr>
            <p:spPr>
              <a:xfrm>
                <a:off x="4398781" y="3245096"/>
                <a:ext cx="45759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 smtClean="0">
                    <a:solidFill>
                      <a:srgbClr val="FFC70D"/>
                    </a:solidFill>
                    <a:latin typeface="+mn-lt"/>
                    <a:cs typeface="Times New Roman" pitchFamily="18" charset="0"/>
                  </a:rPr>
                  <a:t>Innermost ECAL modules around beam-pipe can be replaced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 bwMode="auto">
            <a:xfrm>
              <a:off x="179503" y="3717032"/>
              <a:ext cx="504065" cy="1080120"/>
            </a:xfrm>
            <a:prstGeom prst="rect">
              <a:avLst/>
            </a:prstGeom>
            <a:noFill/>
            <a:ln w="28575" cap="flat" cmpd="sng" algn="ctr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rgbClr val="0234B0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4038600" cy="300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44008" y="836712"/>
            <a:ext cx="44246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C70D"/>
                </a:solidFill>
                <a:latin typeface="+mn-lt"/>
              </a:rPr>
              <a:t> Impact of pile-up on</a:t>
            </a:r>
            <a:r>
              <a:rPr lang="en-GB" dirty="0">
                <a:solidFill>
                  <a:srgbClr val="FFC70D"/>
                </a:solidFill>
                <a:latin typeface="+mn-lt"/>
              </a:rPr>
              <a:t> </a:t>
            </a:r>
            <a:r>
              <a:rPr lang="en-GB" dirty="0" smtClean="0">
                <a:solidFill>
                  <a:srgbClr val="FFC70D"/>
                </a:solidFill>
                <a:latin typeface="+mn-lt"/>
              </a:rPr>
              <a:t>the energy / </a:t>
            </a:r>
          </a:p>
          <a:p>
            <a:r>
              <a:rPr lang="en-GB" dirty="0">
                <a:solidFill>
                  <a:srgbClr val="FFC70D"/>
                </a:solidFill>
                <a:latin typeface="+mn-lt"/>
              </a:rPr>
              <a:t> </a:t>
            </a:r>
            <a:r>
              <a:rPr lang="en-GB" dirty="0" smtClean="0">
                <a:solidFill>
                  <a:srgbClr val="FFC70D"/>
                </a:solidFill>
                <a:latin typeface="+mn-lt"/>
              </a:rPr>
              <a:t>position measurement:</a:t>
            </a:r>
            <a:endParaRPr lang="en-GB" dirty="0">
              <a:solidFill>
                <a:srgbClr val="FFC70D"/>
              </a:solidFill>
              <a:latin typeface="+mn-lt"/>
            </a:endParaRPr>
          </a:p>
          <a:p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Change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the reconstruction and define</a:t>
            </a:r>
          </a:p>
          <a:p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smaller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clusters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75" y="2454853"/>
            <a:ext cx="3547889" cy="11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760" y="152400"/>
            <a:ext cx="6482680" cy="4572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Muon</a:t>
            </a:r>
            <a:r>
              <a:rPr lang="en-GB" dirty="0" smtClean="0"/>
              <a:t> System upgrade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1C200-3A00-42FE-B0FA-53B0F3BCD125}" type="slidenum">
              <a:rPr lang="fr-FR" smtClean="0"/>
              <a:pPr>
                <a:defRPr/>
              </a:pPr>
              <a:t>27</a:t>
            </a:fld>
            <a:endParaRPr lang="fr-FR" sz="1400" dirty="0"/>
          </a:p>
        </p:txBody>
      </p:sp>
      <p:pic>
        <p:nvPicPr>
          <p:cNvPr id="7" name="Picture 6" descr="upgraded system.pptx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" t="12690" r="7198" b="8848"/>
          <a:stretch/>
        </p:blipFill>
        <p:spPr>
          <a:xfrm>
            <a:off x="1778543" y="2470118"/>
            <a:ext cx="6753897" cy="4055226"/>
          </a:xfrm>
          <a:prstGeom prst="rect">
            <a:avLst/>
          </a:prstGeom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899592" y="807983"/>
            <a:ext cx="7848872" cy="204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96600"/>
              </a:buClr>
              <a:buSzPct val="70000"/>
              <a:buFont typeface="+mj-lt"/>
              <a:buNone/>
              <a:defRPr sz="2000" b="1" u="none">
                <a:solidFill>
                  <a:srgbClr val="0234B0"/>
                </a:solidFill>
                <a:effectLst/>
                <a:latin typeface="+mn-lt"/>
                <a:ea typeface="+mn-ea"/>
                <a:cs typeface="+mn-cs"/>
              </a:defRPr>
            </a:lvl1pPr>
            <a:lvl2pPr marL="265113" indent="-265113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2800" b="1">
                <a:solidFill>
                  <a:schemeClr val="accent6">
                    <a:lumMod val="75000"/>
                  </a:schemeClr>
                </a:solidFill>
                <a:latin typeface="+mn-lt"/>
              </a:defRPr>
            </a:lvl2pPr>
            <a:lvl3pPr marL="447675" indent="-182563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1800">
                <a:solidFill>
                  <a:srgbClr val="0234B0"/>
                </a:solidFill>
                <a:latin typeface="+mn-lt"/>
              </a:defRPr>
            </a:lvl3pPr>
            <a:lvl4pPr marL="539750" indent="-2746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itchFamily="2" charset="2"/>
              <a:buChar char="ü"/>
              <a:defRPr sz="1600" b="1">
                <a:solidFill>
                  <a:schemeClr val="tx2"/>
                </a:solidFill>
                <a:latin typeface="+mn-lt"/>
              </a:defRPr>
            </a:lvl4pPr>
            <a:lvl5pPr marL="895350" indent="-265113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1600" b="1" baseline="0">
                <a:solidFill>
                  <a:schemeClr val="tx2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b="0" kern="0" dirty="0" smtClean="0">
                <a:solidFill>
                  <a:srgbClr val="FFC000"/>
                </a:solidFill>
                <a:cs typeface="Times New Roman" pitchFamily="18" charset="0"/>
              </a:rPr>
              <a:t>Modifications due to higher luminosity and 40 MHz readout: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US" sz="1800" b="0" kern="0" dirty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r</a:t>
            </a:r>
            <a:r>
              <a:rPr lang="en-US" sz="1800" b="0" kern="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emove M1 due to too high occupancies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1800" b="0" kern="0" dirty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  <a:sym typeface="Wingdings"/>
              </a:rPr>
              <a:t>additional shielding behind HCAL to reduce the rate in the inner region of </a:t>
            </a:r>
            <a:r>
              <a:rPr lang="en-GB" sz="1800" b="0" kern="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  <a:sym typeface="Wingdings"/>
              </a:rPr>
              <a:t>M2</a:t>
            </a:r>
            <a:endParaRPr lang="en-US" sz="1800" b="0" kern="0" dirty="0" smtClean="0">
              <a:solidFill>
                <a:schemeClr val="bg1">
                  <a:lumMod val="95000"/>
                </a:schemeClr>
              </a:solidFill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US" sz="1800" b="0" kern="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keep on-detector </a:t>
            </a:r>
            <a:r>
              <a:rPr lang="en-US" sz="1800" b="0" kern="0" dirty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e</a:t>
            </a:r>
            <a:r>
              <a:rPr lang="en-US" sz="1800" b="0" kern="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lectronics (CARIOCA); already at 40 MHz readout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US" sz="1800" b="0" kern="0" dirty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n</a:t>
            </a:r>
            <a:r>
              <a:rPr lang="en-US" sz="1800" b="0" kern="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ew off-detector electronics for an efficient readout via PCIe40 R/O boards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n-US" sz="1800" b="0" kern="0" dirty="0" smtClean="0">
              <a:solidFill>
                <a:schemeClr val="bg1">
                  <a:lumMod val="9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3" y="3140968"/>
            <a:ext cx="1584175" cy="707886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o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n-detector electronics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4869160"/>
            <a:ext cx="1584175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off-detector electronics</a:t>
            </a:r>
          </a:p>
        </p:txBody>
      </p:sp>
    </p:spTree>
    <p:extLst>
      <p:ext uri="{BB962C8B-B14F-4D97-AF65-F5344CB8AC3E}">
        <p14:creationId xmlns:p14="http://schemas.microsoft.com/office/powerpoint/2010/main" val="13099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35496"/>
            <a:ext cx="7462604" cy="457200"/>
          </a:xfrm>
        </p:spPr>
        <p:txBody>
          <a:bodyPr>
            <a:normAutofit fontScale="90000"/>
          </a:bodyPr>
          <a:lstStyle/>
          <a:p>
            <a:r>
              <a:rPr lang="en-GB" sz="4800" dirty="0">
                <a:solidFill>
                  <a:srgbClr val="FFC70D"/>
                </a:solidFill>
              </a:rPr>
              <a:t>Conclusion  Lecture </a:t>
            </a:r>
            <a:r>
              <a:rPr lang="en-GB" sz="4800" dirty="0" smtClean="0">
                <a:solidFill>
                  <a:srgbClr val="FFC70D"/>
                </a:solidFill>
              </a:rPr>
              <a:t>IV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1C200-3A00-42FE-B0FA-53B0F3BCD125}" type="slidenum">
              <a:rPr lang="fr-FR" smtClean="0"/>
              <a:pPr>
                <a:defRPr/>
              </a:pPr>
              <a:t>28</a:t>
            </a:fld>
            <a:endParaRPr lang="fr-FR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124744"/>
            <a:ext cx="7632848" cy="5157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LHCb is producing world best measurements in the b- and c-quark sector </a:t>
            </a:r>
            <a:r>
              <a:rPr lang="en-GB" sz="2000" dirty="0">
                <a:solidFill>
                  <a:srgbClr val="FFC70D"/>
                </a:solidFill>
                <a:latin typeface="+mn-lt"/>
                <a:cs typeface="Times New Roman" pitchFamily="18" charset="0"/>
              </a:rPr>
              <a:t>d</a:t>
            </a:r>
            <a:r>
              <a:rPr lang="en-GB" sz="2000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ue </a:t>
            </a:r>
            <a:r>
              <a:rPr lang="en-GB" sz="2000" dirty="0">
                <a:solidFill>
                  <a:srgbClr val="FFC70D"/>
                </a:solidFill>
                <a:latin typeface="+mn-lt"/>
                <a:cs typeface="Times New Roman" pitchFamily="18" charset="0"/>
              </a:rPr>
              <a:t>to its excellent detector </a:t>
            </a:r>
            <a:r>
              <a:rPr lang="en-GB" sz="2000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performance. </a:t>
            </a:r>
          </a:p>
          <a:p>
            <a:pPr marL="342900" indent="-342900">
              <a:spcBef>
                <a:spcPts val="500"/>
              </a:spcBef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B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y 2018 with ~8 fb</a:t>
            </a:r>
            <a:r>
              <a:rPr lang="en-GB" sz="2000" baseline="30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-1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LHCb will find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or rule-out large sources of flavour symmetry breaking at the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TeV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scale.</a:t>
            </a:r>
          </a:p>
          <a:p>
            <a:pPr marL="342900" indent="-342900">
              <a:spcBef>
                <a:spcPts val="500"/>
              </a:spcBef>
              <a:buClr>
                <a:srgbClr val="FFC70D"/>
              </a:buClr>
              <a:buFont typeface="Wingdings" panose="05000000000000000000" pitchFamily="2" charset="2"/>
              <a:buChar char="§"/>
            </a:pPr>
            <a:endParaRPr lang="en-GB" sz="2000" dirty="0" smtClean="0">
              <a:solidFill>
                <a:srgbClr val="FFC70D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FFC70D"/>
                </a:solidFill>
                <a:latin typeface="+mn-lt"/>
                <a:cs typeface="Times New Roman" pitchFamily="18" charset="0"/>
              </a:rPr>
              <a:t>T</a:t>
            </a:r>
            <a:r>
              <a:rPr lang="en-GB" sz="2000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he LHCb upgrade is mandatory to reach experimental precisions of the order of the theoretical uncertainties.</a:t>
            </a:r>
          </a:p>
          <a:p>
            <a:pPr marL="342900" indent="-342900">
              <a:spcBef>
                <a:spcPts val="500"/>
              </a:spcBef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n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efficient and selective software trigger with access to the full detector information at every 25 ns bunch 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crossing will allow to collect the necessary ≥50 fb</a:t>
            </a:r>
            <a:r>
              <a:rPr lang="en-GB" sz="2000" baseline="30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-1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within ~10 years.</a:t>
            </a:r>
          </a:p>
          <a:p>
            <a:pPr marL="342900" indent="-342900">
              <a:spcBef>
                <a:spcPts val="500"/>
              </a:spcBef>
              <a:buClr>
                <a:srgbClr val="FFC70D"/>
              </a:buClr>
              <a:buFont typeface="Wingdings" panose="05000000000000000000" pitchFamily="2" charset="2"/>
              <a:buChar char="§"/>
            </a:pPr>
            <a:endParaRPr lang="en-GB" sz="2000" dirty="0">
              <a:solidFill>
                <a:srgbClr val="FFC70D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FFC70D"/>
                </a:solidFill>
                <a:latin typeface="+mn-lt"/>
                <a:cs typeface="Times New Roman" pitchFamily="18" charset="0"/>
              </a:rPr>
              <a:t>T</a:t>
            </a:r>
            <a:r>
              <a:rPr lang="en-GB" sz="2000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he LHCb </a:t>
            </a:r>
            <a:r>
              <a:rPr lang="en-GB" sz="2000" dirty="0">
                <a:solidFill>
                  <a:srgbClr val="FFC70D"/>
                </a:solidFill>
                <a:latin typeface="+mn-lt"/>
                <a:cs typeface="Times New Roman" pitchFamily="18" charset="0"/>
              </a:rPr>
              <a:t>upgrade is fully </a:t>
            </a:r>
            <a:r>
              <a:rPr lang="en-GB" sz="2000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approved, </a:t>
            </a:r>
            <a:r>
              <a:rPr lang="en-GB" sz="2000" dirty="0">
                <a:solidFill>
                  <a:srgbClr val="FFC70D"/>
                </a:solidFill>
                <a:latin typeface="+mn-lt"/>
                <a:cs typeface="Times New Roman" pitchFamily="18" charset="0"/>
              </a:rPr>
              <a:t>with </a:t>
            </a:r>
            <a:r>
              <a:rPr lang="en-GB" sz="2000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the last </a:t>
            </a:r>
            <a:r>
              <a:rPr lang="en-GB" sz="2000" dirty="0">
                <a:solidFill>
                  <a:srgbClr val="FFC70D"/>
                </a:solidFill>
                <a:latin typeface="+mn-lt"/>
                <a:cs typeface="Times New Roman" pitchFamily="18" charset="0"/>
              </a:rPr>
              <a:t>TDR under </a:t>
            </a:r>
            <a:r>
              <a:rPr lang="en-GB" sz="2000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review.</a:t>
            </a:r>
            <a:endParaRPr lang="en-GB" sz="2000" dirty="0">
              <a:solidFill>
                <a:srgbClr val="FFC70D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ts val="500"/>
              </a:spcBef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T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he detector upgrade to 40 MHz readout sustaining a levelled luminosity of 2 x 10</a:t>
            </a:r>
            <a:r>
              <a:rPr lang="en-GB" sz="2000" baseline="30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33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cm</a:t>
            </a:r>
            <a:r>
              <a:rPr lang="en-GB" sz="2000" baseline="30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-2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s</a:t>
            </a:r>
            <a:r>
              <a:rPr lang="en-GB" sz="2000" baseline="30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-1 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at 25 ns bunch spacing is under preparation, to be operational at the beginning of 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2021.</a:t>
            </a:r>
            <a:endParaRPr lang="en-GB" sz="2000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1895341" y="1501620"/>
            <a:ext cx="936104" cy="142332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1C200-3A00-42FE-B0FA-53B0F3BCD125}" type="slidenum">
              <a:rPr lang="fr-FR" smtClean="0"/>
              <a:pPr>
                <a:defRPr/>
              </a:pPr>
              <a:t>3</a:t>
            </a:fld>
            <a:endParaRPr lang="fr-FR" sz="1400" dirty="0"/>
          </a:p>
        </p:txBody>
      </p:sp>
      <p:sp>
        <p:nvSpPr>
          <p:cNvPr id="16" name="Rectangle 15"/>
          <p:cNvSpPr/>
          <p:nvPr/>
        </p:nvSpPr>
        <p:spPr>
          <a:xfrm>
            <a:off x="4392488" y="4472533"/>
            <a:ext cx="47160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LHCb</a:t>
            </a:r>
            <a:r>
              <a:rPr lang="en-GB" b="1" dirty="0" smtClean="0">
                <a:solidFill>
                  <a:srgbClr val="FFC70D"/>
                </a:solidFill>
                <a:latin typeface="+mn-lt"/>
                <a:cs typeface="Times New Roman" pitchFamily="18" charset="0"/>
                <a:sym typeface="Wingdings" pitchFamily="2" charset="2"/>
              </a:rPr>
              <a:t> </a:t>
            </a:r>
            <a:r>
              <a:rPr lang="en-GB" b="1" dirty="0">
                <a:solidFill>
                  <a:srgbClr val="FFC70D"/>
                </a:solidFill>
                <a:latin typeface="+mn-lt"/>
                <a:cs typeface="Times New Roman" pitchFamily="18" charset="0"/>
              </a:rPr>
              <a:t>upgrade </a:t>
            </a:r>
            <a:r>
              <a:rPr lang="en-GB" b="1" dirty="0" smtClean="0">
                <a:solidFill>
                  <a:srgbClr val="FFC70D"/>
                </a:solidFill>
                <a:latin typeface="+mn-lt"/>
                <a:cs typeface="Times New Roman" pitchFamily="18" charset="0"/>
                <a:sym typeface="Wingdings" pitchFamily="2" charset="2"/>
              </a:rPr>
              <a:t> ≥ </a:t>
            </a:r>
            <a:r>
              <a:rPr lang="en-GB" b="1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50 fb</a:t>
            </a:r>
            <a:r>
              <a:rPr lang="en-GB" b="1" baseline="30000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-1</a:t>
            </a:r>
            <a:r>
              <a:rPr lang="en-GB" b="1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:</a:t>
            </a:r>
            <a:r>
              <a:rPr lang="en-GB" dirty="0" smtClean="0">
                <a:solidFill>
                  <a:srgbClr val="FFC70D"/>
                </a:solidFill>
                <a:latin typeface="+mn-lt"/>
                <a:cs typeface="Times New Roman" pitchFamily="18" charset="0"/>
              </a:rPr>
              <a:t> </a:t>
            </a:r>
            <a:endParaRPr lang="en-GB" dirty="0">
              <a:solidFill>
                <a:srgbClr val="FFC70D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increase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precision on quark flavour physics observables</a:t>
            </a:r>
          </a:p>
          <a:p>
            <a:pPr marL="342900" indent="-342900"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aim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at experimental sensitivities comparable to theoretical 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uncertainties</a:t>
            </a:r>
            <a:endParaRPr lang="en-GB" sz="2000" dirty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49756" y="116632"/>
            <a:ext cx="8686740" cy="457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Expected LHCb </a:t>
            </a:r>
            <a:r>
              <a:rPr lang="en-GB" dirty="0" smtClean="0"/>
              <a:t>luminosity evolution 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4382869" y="3284984"/>
            <a:ext cx="4653627" cy="1384995"/>
            <a:chOff x="539552" y="3464339"/>
            <a:chExt cx="3376400" cy="1384995"/>
          </a:xfrm>
        </p:grpSpPr>
        <p:sp>
          <p:nvSpPr>
            <p:cNvPr id="15" name="Rectangle 14"/>
            <p:cNvSpPr/>
            <p:nvPr/>
          </p:nvSpPr>
          <p:spPr>
            <a:xfrm>
              <a:off x="539552" y="3464339"/>
              <a:ext cx="33764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FFC70D"/>
                  </a:solidFill>
                  <a:latin typeface="+mn-lt"/>
                  <a:cs typeface="Times New Roman" pitchFamily="18" charset="0"/>
                </a:rPr>
                <a:t>LHCb </a:t>
              </a:r>
              <a:r>
                <a:rPr lang="en-GB" b="1" dirty="0" smtClean="0">
                  <a:solidFill>
                    <a:srgbClr val="FFC70D"/>
                  </a:solidFill>
                  <a:latin typeface="+mn-lt"/>
                  <a:cs typeface="Times New Roman" pitchFamily="18" charset="0"/>
                </a:rPr>
                <a:t>up </a:t>
              </a:r>
              <a:r>
                <a:rPr lang="en-GB" b="1" dirty="0">
                  <a:solidFill>
                    <a:srgbClr val="FFC70D"/>
                  </a:solidFill>
                  <a:latin typeface="+mn-lt"/>
                  <a:cs typeface="Times New Roman" pitchFamily="18" charset="0"/>
                </a:rPr>
                <a:t>to 2018 </a:t>
              </a:r>
              <a:r>
                <a:rPr lang="en-GB" b="1" dirty="0" smtClean="0">
                  <a:solidFill>
                    <a:srgbClr val="FFC70D"/>
                  </a:solidFill>
                  <a:latin typeface="+mn-lt"/>
                  <a:cs typeface="Times New Roman" pitchFamily="18" charset="0"/>
                  <a:sym typeface="Wingdings" pitchFamily="2" charset="2"/>
                </a:rPr>
                <a:t> ~ </a:t>
              </a:r>
              <a:r>
                <a:rPr lang="en-GB" b="1" dirty="0" smtClean="0">
                  <a:solidFill>
                    <a:srgbClr val="FFC70D"/>
                  </a:solidFill>
                  <a:latin typeface="+mn-lt"/>
                  <a:cs typeface="Times New Roman" pitchFamily="18" charset="0"/>
                </a:rPr>
                <a:t>8 fb</a:t>
              </a:r>
              <a:r>
                <a:rPr lang="en-GB" b="1" baseline="30000" dirty="0" smtClean="0">
                  <a:solidFill>
                    <a:srgbClr val="FFC70D"/>
                  </a:solidFill>
                  <a:latin typeface="+mn-lt"/>
                  <a:cs typeface="Times New Roman" pitchFamily="18" charset="0"/>
                </a:rPr>
                <a:t>-1</a:t>
              </a:r>
              <a:r>
                <a:rPr lang="en-GB" b="1" dirty="0" smtClean="0">
                  <a:solidFill>
                    <a:srgbClr val="FFC70D"/>
                  </a:solidFill>
                  <a:latin typeface="+mn-lt"/>
                  <a:cs typeface="Times New Roman" pitchFamily="18" charset="0"/>
                </a:rPr>
                <a:t>:</a:t>
              </a:r>
              <a:endParaRPr lang="en-GB" b="1" dirty="0">
                <a:solidFill>
                  <a:srgbClr val="FFC70D"/>
                </a:solidFill>
                <a:latin typeface="+mn-lt"/>
                <a:cs typeface="Times New Roman" pitchFamily="18" charset="0"/>
              </a:endParaRPr>
            </a:p>
            <a:p>
              <a:pPr marL="342900" indent="-342900">
                <a:buClr>
                  <a:srgbClr val="FFC70D"/>
                </a:buClr>
                <a:buFont typeface="Wingdings" panose="05000000000000000000" pitchFamily="2" charset="2"/>
                <a:buChar char="§"/>
              </a:pPr>
              <a:r>
                <a:rPr lang="en-GB" sz="2000" dirty="0">
                  <a:solidFill>
                    <a:schemeClr val="bg1">
                      <a:lumMod val="95000"/>
                    </a:schemeClr>
                  </a:solidFill>
                  <a:latin typeface="+mn-lt"/>
                  <a:cs typeface="Times New Roman" pitchFamily="18" charset="0"/>
                </a:rPr>
                <a:t>f</a:t>
              </a:r>
              <a:r>
                <a:rPr lang="en-GB" sz="200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  <a:cs typeface="Times New Roman" pitchFamily="18" charset="0"/>
                </a:rPr>
                <a:t>ind or rule-out </a:t>
              </a:r>
              <a:r>
                <a:rPr lang="en-GB" sz="2000" dirty="0">
                  <a:solidFill>
                    <a:schemeClr val="bg1">
                      <a:lumMod val="95000"/>
                    </a:schemeClr>
                  </a:solidFill>
                  <a:latin typeface="+mn-lt"/>
                  <a:cs typeface="Times New Roman" pitchFamily="18" charset="0"/>
                </a:rPr>
                <a:t>l</a:t>
              </a:r>
              <a:r>
                <a:rPr lang="en-GB" sz="200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  <a:cs typeface="Times New Roman" pitchFamily="18" charset="0"/>
                </a:rPr>
                <a:t>arge sources </a:t>
              </a:r>
              <a:r>
                <a:rPr lang="en-GB" sz="2000" dirty="0">
                  <a:solidFill>
                    <a:schemeClr val="bg1">
                      <a:lumMod val="95000"/>
                    </a:schemeClr>
                  </a:solidFill>
                  <a:latin typeface="+mn-lt"/>
                  <a:cs typeface="Times New Roman" pitchFamily="18" charset="0"/>
                </a:rPr>
                <a:t>of </a:t>
              </a:r>
              <a:r>
                <a:rPr lang="en-GB" sz="200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  <a:cs typeface="Times New Roman" pitchFamily="18" charset="0"/>
                </a:rPr>
                <a:t>flavour </a:t>
              </a:r>
              <a:r>
                <a:rPr lang="en-GB" sz="2000" dirty="0">
                  <a:solidFill>
                    <a:schemeClr val="bg1">
                      <a:lumMod val="95000"/>
                    </a:schemeClr>
                  </a:solidFill>
                  <a:latin typeface="+mn-lt"/>
                  <a:cs typeface="Times New Roman" pitchFamily="18" charset="0"/>
                </a:rPr>
                <a:t>symmetry </a:t>
              </a:r>
              <a:r>
                <a:rPr lang="en-GB" sz="200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  <a:cs typeface="Times New Roman" pitchFamily="18" charset="0"/>
                </a:rPr>
                <a:t>breaking </a:t>
              </a:r>
              <a:r>
                <a:rPr lang="en-GB" sz="2000" dirty="0">
                  <a:solidFill>
                    <a:schemeClr val="bg1">
                      <a:lumMod val="95000"/>
                    </a:schemeClr>
                  </a:solidFill>
                  <a:latin typeface="+mn-lt"/>
                  <a:cs typeface="Times New Roman" pitchFamily="18" charset="0"/>
                </a:rPr>
                <a:t>at the </a:t>
              </a:r>
              <a:r>
                <a:rPr lang="en-GB" sz="2000" dirty="0" err="1">
                  <a:solidFill>
                    <a:schemeClr val="bg1">
                      <a:lumMod val="95000"/>
                    </a:schemeClr>
                  </a:solidFill>
                  <a:latin typeface="+mn-lt"/>
                  <a:cs typeface="Times New Roman" pitchFamily="18" charset="0"/>
                </a:rPr>
                <a:t>TeV</a:t>
              </a:r>
              <a:r>
                <a:rPr lang="en-GB" sz="2000" dirty="0">
                  <a:solidFill>
                    <a:schemeClr val="bg1">
                      <a:lumMod val="95000"/>
                    </a:schemeClr>
                  </a:solidFill>
                  <a:latin typeface="+mn-lt"/>
                  <a:cs typeface="Times New Roman" pitchFamily="18" charset="0"/>
                </a:rPr>
                <a:t> </a:t>
              </a:r>
              <a:r>
                <a:rPr lang="en-GB" sz="200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  <a:cs typeface="Times New Roman" pitchFamily="18" charset="0"/>
                </a:rPr>
                <a:t>scale</a:t>
              </a:r>
              <a:endPara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91050" y="4249169"/>
              <a:ext cx="3048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6C3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~</a:t>
              </a:r>
              <a:endParaRPr lang="en-GB" dirty="0"/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196062" y="1429613"/>
            <a:ext cx="843528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50422" y="14296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50422" y="1285597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54478" y="1285597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358534" y="1285597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862590" y="1285597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366646" y="1285597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870702" y="1285597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374758" y="1285597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878814" y="1285597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82870" y="1285597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886926" y="1285597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390982" y="1285597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895038" y="1285597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399094" y="1285597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903150" y="1285597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407206" y="1285597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911262" y="1285597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415318" y="1285597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4598894" y="1501621"/>
            <a:ext cx="936104" cy="14233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6903150" y="1501621"/>
            <a:ext cx="1152128" cy="14233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-8098" y="997565"/>
            <a:ext cx="93326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010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 2011   2012   2013   2014   2015   2016   2017   2018   2019   2020   2021   2022   2023   2024   2025  2026</a:t>
            </a:r>
          </a:p>
          <a:p>
            <a:endParaRPr lang="en-US" sz="16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r>
              <a:rPr lang="en-US" sz="1600" b="1" dirty="0" smtClean="0">
                <a:solidFill>
                  <a:srgbClr val="FFC70D"/>
                </a:solidFill>
                <a:latin typeface="+mn-lt"/>
              </a:rPr>
              <a:t>         LHC Run I </a:t>
            </a:r>
            <a:r>
              <a:rPr lang="en-US" sz="1600" dirty="0" smtClean="0">
                <a:solidFill>
                  <a:srgbClr val="FFC70D"/>
                </a:solidFill>
                <a:latin typeface="+mn-lt"/>
              </a:rPr>
              <a:t>  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	      </a:t>
            </a:r>
            <a:r>
              <a:rPr lang="en-US" sz="1600" b="1" dirty="0" smtClean="0">
                <a:solidFill>
                  <a:srgbClr val="FFC70D"/>
                </a:solidFill>
                <a:latin typeface="+mn-lt"/>
              </a:rPr>
              <a:t>LS1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	        </a:t>
            </a:r>
            <a:r>
              <a:rPr lang="en-US" sz="1600" b="1" dirty="0" smtClean="0">
                <a:solidFill>
                  <a:srgbClr val="FFC70D"/>
                </a:solidFill>
                <a:latin typeface="+mn-lt"/>
              </a:rPr>
              <a:t>LHC Run II                 LS 2 	LHC Run III               LS3               LHC Run IV</a:t>
            </a:r>
          </a:p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    pp runs with 	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LHC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splice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	      pp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runs with 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        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LHC injector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	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pp runs with 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    HL-LHC prep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- 50ns bunch spacing	    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consoli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-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	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- 25ns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bunch spacing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,	    upgrade 	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- 25ns 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b.spacing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     GPD phase 2	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- E</a:t>
            </a:r>
            <a:r>
              <a:rPr lang="en-US" sz="1400" baseline="-25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CM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 7TeV and 8 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TeV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	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dation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	    -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E</a:t>
            </a:r>
            <a:r>
              <a:rPr lang="en-US" sz="1400" baseline="-25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CM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13 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TeV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	     LHCb 	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- E</a:t>
            </a:r>
            <a:r>
              <a:rPr lang="en-US" sz="1400" baseline="-25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CM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14 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TeV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            upgrades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LHCb </a:t>
            </a:r>
            <a:r>
              <a:rPr lang="en-GB" sz="1400" dirty="0" smtClean="0">
                <a:solidFill>
                  <a:schemeClr val="bg1"/>
                </a:solidFill>
                <a:latin typeface="Lucida Calligraphy" charset="0"/>
                <a:cs typeface="Lucida Calligraphy" charset="0"/>
                <a:sym typeface="Symbol" charset="0"/>
              </a:rPr>
              <a:t>L~</a:t>
            </a:r>
            <a:r>
              <a:rPr lang="en-GB" sz="1400" dirty="0" smtClean="0">
                <a:solidFill>
                  <a:schemeClr val="bg1"/>
                </a:solidFill>
                <a:latin typeface="+mn-lt"/>
                <a:cs typeface="Lucida Calligraphy" charset="0"/>
                <a:sym typeface="Symbol" charset="0"/>
              </a:rPr>
              <a:t>4x10</a:t>
            </a:r>
            <a:r>
              <a:rPr lang="en-GB" sz="1400" baseline="30000" dirty="0" smtClean="0">
                <a:solidFill>
                  <a:schemeClr val="bg1"/>
                </a:solidFill>
                <a:latin typeface="+mn-lt"/>
                <a:cs typeface="Lucida Calligraphy" charset="0"/>
                <a:sym typeface="Symbol" charset="0"/>
              </a:rPr>
              <a:t>32</a:t>
            </a:r>
            <a:r>
              <a:rPr lang="en-GB" sz="1400" dirty="0" smtClean="0">
                <a:solidFill>
                  <a:schemeClr val="bg1"/>
                </a:solidFill>
                <a:latin typeface="+mn-lt"/>
                <a:cs typeface="Lucida Calligraphy" charset="0"/>
                <a:sym typeface="Symbol" charset="0"/>
              </a:rPr>
              <a:t>/cm</a:t>
            </a:r>
            <a:r>
              <a:rPr lang="en-GB" sz="1400" baseline="30000" dirty="0" smtClean="0">
                <a:solidFill>
                  <a:schemeClr val="bg1"/>
                </a:solidFill>
                <a:latin typeface="+mn-lt"/>
                <a:cs typeface="Lucida Calligraphy" charset="0"/>
                <a:sym typeface="Symbol" charset="0"/>
              </a:rPr>
              <a:t>2</a:t>
            </a:r>
            <a:r>
              <a:rPr lang="en-GB" sz="1400" dirty="0" smtClean="0">
                <a:solidFill>
                  <a:schemeClr val="bg1"/>
                </a:solidFill>
                <a:latin typeface="+mn-lt"/>
                <a:cs typeface="Lucida Calligraphy" charset="0"/>
                <a:sym typeface="Symbol" charset="0"/>
              </a:rPr>
              <a:t>/s                                   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LHCb </a:t>
            </a:r>
            <a:r>
              <a:rPr lang="en-GB" sz="1400" dirty="0" smtClean="0">
                <a:solidFill>
                  <a:schemeClr val="bg1"/>
                </a:solidFill>
                <a:latin typeface="Lucida Calligraphy" charset="0"/>
                <a:cs typeface="Lucida Calligraphy" charset="0"/>
                <a:sym typeface="Symbol" charset="0"/>
              </a:rPr>
              <a:t>L</a:t>
            </a:r>
            <a:r>
              <a:rPr lang="en-GB" sz="1400" dirty="0" smtClean="0">
                <a:solidFill>
                  <a:schemeClr val="bg1"/>
                </a:solidFill>
                <a:latin typeface="+mn-lt"/>
                <a:cs typeface="Lucida Calligraphy" charset="0"/>
                <a:sym typeface="Symbol" charset="0"/>
              </a:rPr>
              <a:t>&gt;4x10</a:t>
            </a:r>
            <a:r>
              <a:rPr lang="en-GB" sz="1400" baseline="30000" dirty="0" smtClean="0">
                <a:solidFill>
                  <a:schemeClr val="bg1"/>
                </a:solidFill>
                <a:latin typeface="+mn-lt"/>
                <a:cs typeface="Lucida Calligraphy" charset="0"/>
                <a:sym typeface="Symbol" charset="0"/>
              </a:rPr>
              <a:t>32</a:t>
            </a:r>
            <a:r>
              <a:rPr lang="en-GB" sz="1400" dirty="0" smtClean="0">
                <a:solidFill>
                  <a:schemeClr val="bg1"/>
                </a:solidFill>
                <a:latin typeface="+mn-lt"/>
                <a:cs typeface="Lucida Calligraphy" charset="0"/>
                <a:sym typeface="Symbol" charset="0"/>
              </a:rPr>
              <a:t>/cm</a:t>
            </a:r>
            <a:r>
              <a:rPr lang="en-GB" sz="1400" baseline="30000" dirty="0" smtClean="0">
                <a:solidFill>
                  <a:schemeClr val="bg1"/>
                </a:solidFill>
                <a:latin typeface="+mn-lt"/>
                <a:cs typeface="Lucida Calligraphy" charset="0"/>
                <a:sym typeface="Symbol" charset="0"/>
              </a:rPr>
              <a:t>2</a:t>
            </a:r>
            <a:r>
              <a:rPr lang="en-GB" sz="1400" dirty="0" smtClean="0">
                <a:solidFill>
                  <a:schemeClr val="bg1"/>
                </a:solidFill>
                <a:latin typeface="+mn-lt"/>
                <a:cs typeface="Lucida Calligraphy" charset="0"/>
                <a:sym typeface="Symbol" charset="0"/>
              </a:rPr>
              <a:t>/s	  upgrade	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+mn-lt"/>
                <a:cs typeface="Lucida Calligraphy" charset="0"/>
                <a:sym typeface="Symbol" charset="0"/>
              </a:rPr>
              <a:t>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Lucida Calligraphy" charset="0"/>
                <a:sym typeface="Symbol" charset="0"/>
              </a:rPr>
              <a:t>  </a:t>
            </a:r>
            <a:r>
              <a:rPr lang="en-GB" sz="1400" dirty="0" smtClean="0">
                <a:solidFill>
                  <a:schemeClr val="bg1"/>
                </a:solidFill>
                <a:latin typeface="Lucida Calligraphy" charset="0"/>
                <a:cs typeface="Lucida Calligraphy" charset="0"/>
                <a:sym typeface="Symbol" charset="0"/>
              </a:rPr>
              <a:t>L </a:t>
            </a:r>
            <a:r>
              <a:rPr lang="en-GB" sz="1400" dirty="0" smtClean="0">
                <a:solidFill>
                  <a:schemeClr val="bg1"/>
                </a:solidFill>
                <a:latin typeface="+mn-lt"/>
                <a:cs typeface="Lucida Calligraphy" charset="0"/>
                <a:sym typeface="Symbol" charset="0"/>
              </a:rPr>
              <a:t>&gt; 1x10</a:t>
            </a:r>
            <a:r>
              <a:rPr lang="en-GB" sz="1400" baseline="30000" dirty="0" smtClean="0">
                <a:solidFill>
                  <a:schemeClr val="bg1"/>
                </a:solidFill>
                <a:latin typeface="+mn-lt"/>
                <a:cs typeface="Lucida Calligraphy" charset="0"/>
                <a:sym typeface="Symbol" charset="0"/>
              </a:rPr>
              <a:t>33</a:t>
            </a:r>
            <a:r>
              <a:rPr lang="en-GB" sz="1400" dirty="0" smtClean="0">
                <a:solidFill>
                  <a:schemeClr val="bg1"/>
                </a:solidFill>
                <a:latin typeface="+mn-lt"/>
                <a:cs typeface="Lucida Calligraphy" charset="0"/>
                <a:sym typeface="Symbol" charset="0"/>
              </a:rPr>
              <a:t>/cm</a:t>
            </a:r>
            <a:r>
              <a:rPr lang="en-GB" sz="1400" baseline="30000" dirty="0" smtClean="0">
                <a:solidFill>
                  <a:schemeClr val="bg1"/>
                </a:solidFill>
                <a:latin typeface="+mn-lt"/>
                <a:cs typeface="Lucida Calligraphy" charset="0"/>
                <a:sym typeface="Symbol" charset="0"/>
              </a:rPr>
              <a:t>2</a:t>
            </a:r>
            <a:r>
              <a:rPr lang="en-GB" sz="1400" dirty="0" smtClean="0">
                <a:solidFill>
                  <a:schemeClr val="bg1"/>
                </a:solidFill>
                <a:latin typeface="+mn-lt"/>
                <a:cs typeface="Lucida Calligraphy" charset="0"/>
                <a:sym typeface="Symbol" charset="0"/>
              </a:rPr>
              <a:t>/s	                  </a:t>
            </a:r>
            <a:r>
              <a:rPr lang="en-GB" sz="1400" dirty="0" smtClean="0">
                <a:solidFill>
                  <a:schemeClr val="bg1"/>
                </a:solidFill>
                <a:latin typeface="Lucida Calligraphy" charset="0"/>
                <a:cs typeface="Lucida Calligraphy" charset="0"/>
                <a:sym typeface="Symbol" charset="0"/>
              </a:rPr>
              <a:t>L</a:t>
            </a:r>
            <a:r>
              <a:rPr lang="en-GB" sz="1400" dirty="0" smtClean="0">
                <a:solidFill>
                  <a:schemeClr val="bg1"/>
                </a:solidFill>
                <a:cs typeface="Lucida Calligraphy" charset="0"/>
                <a:sym typeface="Symbol" charset="0"/>
              </a:rPr>
              <a:t>=</a:t>
            </a:r>
            <a:r>
              <a:rPr lang="en-GB" sz="1400" dirty="0" smtClean="0">
                <a:solidFill>
                  <a:schemeClr val="bg1"/>
                </a:solidFill>
                <a:latin typeface="+mn-lt"/>
                <a:cs typeface="Lucida Calligraphy" charset="0"/>
                <a:sym typeface="Symbol" charset="0"/>
              </a:rPr>
              <a:t>2x10</a:t>
            </a:r>
            <a:r>
              <a:rPr lang="en-GB" sz="1400" baseline="30000" dirty="0" smtClean="0">
                <a:solidFill>
                  <a:schemeClr val="bg1"/>
                </a:solidFill>
                <a:latin typeface="+mn-lt"/>
                <a:cs typeface="Lucida Calligraphy" charset="0"/>
                <a:sym typeface="Symbol" charset="0"/>
              </a:rPr>
              <a:t>33</a:t>
            </a:r>
            <a:r>
              <a:rPr lang="en-GB" sz="1400" dirty="0" smtClean="0">
                <a:solidFill>
                  <a:schemeClr val="bg1"/>
                </a:solidFill>
                <a:latin typeface="+mn-lt"/>
                <a:cs typeface="Lucida Calligraphy" charset="0"/>
                <a:sym typeface="Symbol" charset="0"/>
              </a:rPr>
              <a:t>/cm</a:t>
            </a:r>
            <a:r>
              <a:rPr lang="en-GB" sz="1400" baseline="30000" dirty="0" smtClean="0">
                <a:solidFill>
                  <a:schemeClr val="bg1"/>
                </a:solidFill>
                <a:latin typeface="+mn-lt"/>
                <a:cs typeface="Lucida Calligraphy" charset="0"/>
                <a:sym typeface="Symbol" charset="0"/>
              </a:rPr>
              <a:t>2</a:t>
            </a:r>
            <a:r>
              <a:rPr lang="en-GB" sz="1400" dirty="0" smtClean="0">
                <a:solidFill>
                  <a:schemeClr val="bg1"/>
                </a:solidFill>
                <a:latin typeface="+mn-lt"/>
                <a:cs typeface="Lucida Calligraphy" charset="0"/>
                <a:sym typeface="Symbol" charset="0"/>
              </a:rPr>
              <a:t>/s</a:t>
            </a:r>
            <a:endParaRPr lang="en-US" sz="14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      LHCb 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∫</a:t>
            </a:r>
            <a:r>
              <a:rPr lang="en-GB" sz="1400" dirty="0" smtClean="0">
                <a:solidFill>
                  <a:schemeClr val="bg1"/>
                </a:solidFill>
                <a:latin typeface="Lucida Calligraphy" charset="0"/>
                <a:cs typeface="Lucida Calligraphy" charset="0"/>
                <a:sym typeface="Symbol" charset="0"/>
              </a:rPr>
              <a:t>L ~</a:t>
            </a:r>
            <a:r>
              <a:rPr lang="en-GB" sz="1400" dirty="0" smtClean="0">
                <a:solidFill>
                  <a:schemeClr val="bg1"/>
                </a:solidFill>
                <a:latin typeface="+mn-lt"/>
                <a:cs typeface="Lucida Calligraphy" charset="0"/>
                <a:sym typeface="Symbol" charset="0"/>
              </a:rPr>
              <a:t>3/fb                                     	         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LHCb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∫</a:t>
            </a:r>
            <a:r>
              <a:rPr lang="en-GB" sz="1400" dirty="0" smtClean="0">
                <a:solidFill>
                  <a:schemeClr val="bg1"/>
                </a:solidFill>
                <a:latin typeface="Lucida Calligraphy" charset="0"/>
                <a:cs typeface="Lucida Calligraphy" charset="0"/>
                <a:sym typeface="Symbol" charset="0"/>
              </a:rPr>
              <a:t>L </a:t>
            </a:r>
            <a:r>
              <a:rPr lang="en-GB" sz="1400" dirty="0" smtClean="0">
                <a:solidFill>
                  <a:schemeClr val="bg1"/>
                </a:solidFill>
                <a:latin typeface="+mn-lt"/>
                <a:cs typeface="Lucida Calligraphy" charset="0"/>
                <a:sym typeface="Symbol" charset="0"/>
              </a:rPr>
              <a:t>&gt;5/fb		  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LHCb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∫</a:t>
            </a:r>
            <a:r>
              <a:rPr lang="en-GB" sz="1400" dirty="0">
                <a:solidFill>
                  <a:schemeClr val="bg1"/>
                </a:solidFill>
                <a:latin typeface="Lucida Calligraphy" charset="0"/>
                <a:cs typeface="Lucida Calligraphy" charset="0"/>
                <a:sym typeface="Symbol" charset="0"/>
              </a:rPr>
              <a:t>L </a:t>
            </a:r>
            <a:r>
              <a:rPr lang="en-GB" sz="1400" dirty="0" smtClean="0">
                <a:solidFill>
                  <a:schemeClr val="bg1"/>
                </a:solidFill>
                <a:latin typeface="+mn-lt"/>
                <a:cs typeface="Lucida Calligraphy" charset="0"/>
                <a:sym typeface="Symbol" charset="0"/>
              </a:rPr>
              <a:t>&gt; 15/fb 	               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+mn-lt"/>
                <a:cs typeface="Lucida Calligraphy" charset="0"/>
                <a:sym typeface="Symbol" charset="0"/>
              </a:rPr>
              <a:t>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Lucida Calligraphy" charset="0"/>
                <a:sym typeface="Symbol" charset="0"/>
              </a:rPr>
              <a:t>      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∫</a:t>
            </a:r>
            <a:r>
              <a:rPr lang="en-GB" sz="1400" dirty="0">
                <a:solidFill>
                  <a:schemeClr val="bg1"/>
                </a:solidFill>
                <a:latin typeface="Lucida Calligraphy" charset="0"/>
                <a:cs typeface="Lucida Calligraphy" charset="0"/>
                <a:sym typeface="Symbol" charset="0"/>
              </a:rPr>
              <a:t>L </a:t>
            </a:r>
            <a:r>
              <a:rPr lang="en-GB" sz="1400" dirty="0" smtClean="0">
                <a:solidFill>
                  <a:schemeClr val="bg1"/>
                </a:solidFill>
                <a:latin typeface="+mn-lt"/>
                <a:cs typeface="Lucida Calligraphy" charset="0"/>
                <a:sym typeface="Symbol" charset="0"/>
              </a:rPr>
              <a:t>&gt; 23/fb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chemeClr val="bg1">
                  <a:lumMod val="9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endParaRPr lang="en-GB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68982"/>
            <a:ext cx="3744416" cy="332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6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8077200" cy="1673352"/>
          </a:xfrm>
        </p:spPr>
        <p:txBody>
          <a:bodyPr/>
          <a:lstStyle/>
          <a:p>
            <a:r>
              <a:rPr lang="en-GB" dirty="0" smtClean="0"/>
              <a:t>Flavour </a:t>
            </a:r>
            <a:r>
              <a:rPr lang="en-GB" dirty="0" smtClean="0"/>
              <a:t>Physics and </a:t>
            </a:r>
            <a:br>
              <a:rPr lang="en-GB" dirty="0" smtClean="0"/>
            </a:br>
            <a:r>
              <a:rPr lang="en-GB" dirty="0" smtClean="0"/>
              <a:t>LHCb upgrade plans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744" y="3153520"/>
            <a:ext cx="8350696" cy="243572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Flavour Physics at the LHC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Performance requirements and physics reach for the LHCb upgrade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Overview of the Trigger and Detector upgrades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313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116632"/>
            <a:ext cx="9036496" cy="68126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Reminder about Physics at the LHC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49627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Precision measurements of Standard </a:t>
            </a:r>
            <a:r>
              <a:rPr lang="en-GB" sz="2400" dirty="0"/>
              <a:t>Model </a:t>
            </a:r>
            <a:r>
              <a:rPr lang="en-GB" sz="2400" dirty="0" smtClean="0"/>
              <a:t>(SM) processes, including the Higgs Boson sector.</a:t>
            </a:r>
          </a:p>
          <a:p>
            <a:pPr lvl="1">
              <a:buFont typeface="Wingdings" pitchFamily="2" charset="2"/>
              <a:buChar char="à"/>
            </a:pPr>
            <a:endParaRPr lang="en-GB" sz="2000" dirty="0" smtClean="0"/>
          </a:p>
          <a:p>
            <a:r>
              <a:rPr lang="en-GB" sz="2400" dirty="0" smtClean="0"/>
              <a:t>Search for Physics Beyond the SM (BSM) and Dark Matter candidates in high energy collisions.  Two ways: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D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etect the existence of such particles </a:t>
            </a:r>
            <a:r>
              <a:rPr lang="en-GB" sz="2000" b="1" dirty="0" smtClean="0">
                <a:solidFill>
                  <a:srgbClr val="FFC000"/>
                </a:solidFill>
              </a:rPr>
              <a:t>directly</a:t>
            </a:r>
            <a:r>
              <a:rPr lang="en-GB" sz="2000" dirty="0" smtClean="0">
                <a:solidFill>
                  <a:srgbClr val="FFC000"/>
                </a:solidFill>
              </a:rPr>
              <a:t> 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(on-shell).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Discover the </a:t>
            </a:r>
            <a:r>
              <a:rPr lang="en-US" sz="2000" b="1" dirty="0" smtClean="0">
                <a:solidFill>
                  <a:srgbClr val="FFC000"/>
                </a:solidFill>
              </a:rPr>
              <a:t>indirect </a:t>
            </a:r>
            <a:r>
              <a:rPr lang="en-US" sz="2000" b="1" dirty="0">
                <a:solidFill>
                  <a:srgbClr val="FFC000"/>
                </a:solidFill>
              </a:rPr>
              <a:t>effects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of new states via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their virtual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production in loop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diagrams</a:t>
            </a:r>
            <a:r>
              <a:rPr lang="en-US" sz="2000" i="1" dirty="0" smtClean="0">
                <a:solidFill>
                  <a:schemeClr val="bg1">
                    <a:lumMod val="85000"/>
                  </a:schemeClr>
                </a:solidFill>
              </a:rPr>
              <a:t>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i="1" dirty="0">
              <a:solidFill>
                <a:srgbClr val="FFC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400" i="1" dirty="0" smtClean="0">
              <a:solidFill>
                <a:srgbClr val="FFC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400" i="1" dirty="0" smtClean="0">
              <a:solidFill>
                <a:srgbClr val="FFC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400" i="1" dirty="0" smtClean="0">
              <a:solidFill>
                <a:srgbClr val="FFC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Sensitive </a:t>
            </a:r>
            <a:r>
              <a:rPr lang="en-US" sz="2400" dirty="0"/>
              <a:t>far beyond </a:t>
            </a:r>
            <a:r>
              <a:rPr lang="en-US" sz="2400" dirty="0" smtClean="0"/>
              <a:t>direct </a:t>
            </a:r>
            <a:r>
              <a:rPr lang="en-US" sz="2400" dirty="0"/>
              <a:t>particle production </a:t>
            </a:r>
            <a:r>
              <a:rPr lang="en-US" sz="2400" dirty="0" smtClean="0"/>
              <a:t>reach</a:t>
            </a:r>
            <a:endParaRPr lang="en-GB" dirty="0" smtClean="0"/>
          </a:p>
          <a:p>
            <a:endParaRPr lang="en-GB" dirty="0" smtClean="0"/>
          </a:p>
          <a:p>
            <a:pPr marL="118872" indent="0"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11" y="4221088"/>
            <a:ext cx="61436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2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4624"/>
            <a:ext cx="6984776" cy="7271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Flavour</a:t>
            </a:r>
            <a:r>
              <a:rPr lang="en-US" dirty="0" smtClean="0"/>
              <a:t> Physics with LHCb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1C200-3A00-42FE-B0FA-53B0F3BCD125}" type="slidenum">
              <a:rPr lang="fr-FR" smtClean="0"/>
              <a:pPr>
                <a:defRPr/>
              </a:pPr>
              <a:t>6</a:t>
            </a:fld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224118" y="1124744"/>
            <a:ext cx="878497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Study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CP violation and rare decays in the b and c-quark sectors</a:t>
            </a:r>
          </a:p>
          <a:p>
            <a:pPr marL="342900" indent="-342900">
              <a:spcBef>
                <a:spcPts val="3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Search for deviations from the SM due to virtual contributions of new heavy particles in loop diagrams </a:t>
            </a:r>
            <a:endParaRPr lang="en-GB" sz="2000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ts val="3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S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ensitive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to new particles above the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TeV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scale not accessible to direct 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searches</a:t>
            </a:r>
          </a:p>
        </p:txBody>
      </p:sp>
      <p:pic>
        <p:nvPicPr>
          <p:cNvPr id="11" name="Picture 4" descr="E:\schmidtb\My Documents\MPI@LHC 2013\LHCb3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605" y="3195439"/>
            <a:ext cx="5885723" cy="332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3429000"/>
            <a:ext cx="22140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Vertex Detector</a:t>
            </a:r>
            <a:endParaRPr lang="en-GB" sz="16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reconstruct vertices</a:t>
            </a: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decay time resolution: 45 fs</a:t>
            </a:r>
          </a:p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IP resolution: 20 </a:t>
            </a:r>
            <a:r>
              <a:rPr lang="el-GR" sz="1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μ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16606" y="5757437"/>
            <a:ext cx="1851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Tracking system</a:t>
            </a:r>
          </a:p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momentum resolution</a:t>
            </a:r>
          </a:p>
          <a:p>
            <a:r>
              <a:rPr lang="el-GR" sz="1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Δ</a:t>
            </a:r>
            <a:r>
              <a:rPr lang="en-GB" sz="1400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/</a:t>
            </a:r>
            <a:r>
              <a:rPr lang="en-GB" sz="1400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= 0.4%–0.6%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78247" y="3068960"/>
            <a:ext cx="15183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RICH detectors</a:t>
            </a:r>
          </a:p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K/</a:t>
            </a:r>
            <a:r>
              <a:rPr lang="el-GR" sz="1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π/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 separation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2345" y="5827330"/>
            <a:ext cx="17335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Dipole Magnet</a:t>
            </a:r>
          </a:p>
          <a:p>
            <a:r>
              <a:rPr lang="en-GB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bending power: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4 </a:t>
            </a:r>
            <a:r>
              <a:rPr lang="en-GB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Tm</a:t>
            </a:r>
            <a:endParaRPr lang="en-GB" sz="14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28792" y="5642664"/>
            <a:ext cx="2123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Calorimeters</a:t>
            </a:r>
          </a:p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energy measurement</a:t>
            </a:r>
          </a:p>
          <a:p>
            <a:r>
              <a:rPr lang="en-GB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e/</a:t>
            </a:r>
            <a:r>
              <a:rPr lang="el-GR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γ</a:t>
            </a:r>
            <a:r>
              <a:rPr lang="en-GB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identification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24328" y="3645024"/>
            <a:ext cx="13740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Muon system</a:t>
            </a:r>
          </a:p>
          <a:p>
            <a:r>
              <a:rPr lang="el-GR" sz="1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μ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identification</a:t>
            </a:r>
            <a:endParaRPr lang="en-GB" sz="14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67744" y="4413885"/>
            <a:ext cx="0" cy="311259"/>
          </a:xfrm>
          <a:prstGeom prst="straightConnector1">
            <a:avLst/>
          </a:prstGeom>
          <a:ln w="1905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275856" y="5468452"/>
            <a:ext cx="0" cy="418111"/>
          </a:xfrm>
          <a:prstGeom prst="straightConnector1">
            <a:avLst/>
          </a:prstGeom>
          <a:ln w="1905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860032" y="4797152"/>
            <a:ext cx="0" cy="944873"/>
          </a:xfrm>
          <a:prstGeom prst="straightConnector1">
            <a:avLst/>
          </a:prstGeom>
          <a:ln w="1905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71800" y="3429000"/>
            <a:ext cx="0" cy="720080"/>
          </a:xfrm>
          <a:prstGeom prst="straightConnector1">
            <a:avLst/>
          </a:prstGeom>
          <a:ln w="1905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156176" y="5157192"/>
            <a:ext cx="971890" cy="889634"/>
          </a:xfrm>
          <a:prstGeom prst="straightConnector1">
            <a:avLst/>
          </a:prstGeom>
          <a:ln w="1905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932040" y="3429000"/>
            <a:ext cx="0" cy="432048"/>
          </a:xfrm>
          <a:prstGeom prst="straightConnector1">
            <a:avLst/>
          </a:prstGeom>
          <a:ln w="1905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71800" y="3429000"/>
            <a:ext cx="30644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25593" y="3429000"/>
            <a:ext cx="30644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275856" y="5877272"/>
            <a:ext cx="1320755" cy="929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272518" y="3835510"/>
            <a:ext cx="251810" cy="0"/>
          </a:xfrm>
          <a:prstGeom prst="straightConnector1">
            <a:avLst/>
          </a:prstGeom>
          <a:ln w="1905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94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Z:\MyDocs\Evian2009\LH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7384"/>
            <a:ext cx="9342336" cy="70116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1259632" y="0"/>
            <a:ext cx="7920880" cy="836712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LHCb Detector</a:t>
            </a:r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88" y="1630363"/>
            <a:ext cx="8634412" cy="387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16"/>
          <p:cNvGrpSpPr/>
          <p:nvPr/>
        </p:nvGrpSpPr>
        <p:grpSpPr>
          <a:xfrm>
            <a:off x="747713" y="1000125"/>
            <a:ext cx="8320087" cy="4907061"/>
            <a:chOff x="747713" y="1000125"/>
            <a:chExt cx="8320087" cy="490706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7681913" y="4478338"/>
              <a:ext cx="1385887" cy="523875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Interaction</a:t>
              </a:r>
            </a:p>
            <a:p>
              <a:pPr algn="ctr" eaLnBrk="0" hangingPunct="0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Point</a:t>
              </a:r>
              <a:endParaRPr lang="en-GB" sz="1400" b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rot="16200000" flipH="1">
              <a:off x="6643687" y="1714501"/>
              <a:ext cx="1000125" cy="5715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rot="5400000">
              <a:off x="4071938" y="1643063"/>
              <a:ext cx="428625" cy="14287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rot="16200000" flipH="1">
              <a:off x="2857500" y="1500188"/>
              <a:ext cx="571500" cy="5715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23" idx="2"/>
            </p:cNvCxnSpPr>
            <p:nvPr/>
          </p:nvCxnSpPr>
          <p:spPr bwMode="auto">
            <a:xfrm rot="16200000" flipH="1">
              <a:off x="1670050" y="1598613"/>
              <a:ext cx="319088" cy="5556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3" name="Rectangle 34"/>
            <p:cNvSpPr>
              <a:spLocks noChangeArrowheads="1"/>
            </p:cNvSpPr>
            <p:nvPr/>
          </p:nvSpPr>
          <p:spPr bwMode="auto">
            <a:xfrm>
              <a:off x="747713" y="1000125"/>
              <a:ext cx="2109787" cy="466725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Muon System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rot="5400000" flipH="1" flipV="1">
              <a:off x="6679406" y="4823619"/>
              <a:ext cx="1216025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rot="16200000" flipV="1">
              <a:off x="4606926" y="4965700"/>
              <a:ext cx="787400" cy="14287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flipV="1">
              <a:off x="3286125" y="5002213"/>
              <a:ext cx="1" cy="4984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7" name="Rectangle 36"/>
            <p:cNvSpPr>
              <a:spLocks noChangeArrowheads="1"/>
            </p:cNvSpPr>
            <p:nvPr/>
          </p:nvSpPr>
          <p:spPr bwMode="auto">
            <a:xfrm>
              <a:off x="2143125" y="5445224"/>
              <a:ext cx="2214563" cy="461962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Calorimeters</a:t>
              </a:r>
            </a:p>
          </p:txBody>
        </p:sp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4843463" y="5429250"/>
              <a:ext cx="2871787" cy="461963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Tracking  System</a:t>
              </a:r>
            </a:p>
          </p:txBody>
        </p:sp>
        <p:sp>
          <p:nvSpPr>
            <p:cNvPr id="29" name="Text Box 32"/>
            <p:cNvSpPr txBox="1">
              <a:spLocks noChangeArrowheads="1"/>
            </p:cNvSpPr>
            <p:nvPr/>
          </p:nvSpPr>
          <p:spPr bwMode="auto">
            <a:xfrm>
              <a:off x="7496175" y="1027113"/>
              <a:ext cx="1504950" cy="830262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Vertex Locator</a:t>
              </a:r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4335463" y="1033463"/>
              <a:ext cx="2522537" cy="461962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RICH Detectors</a:t>
              </a:r>
            </a:p>
          </p:txBody>
        </p:sp>
        <p:cxnSp>
          <p:nvCxnSpPr>
            <p:cNvPr id="31" name="Straight Arrow Connector 30"/>
            <p:cNvCxnSpPr>
              <a:stCxn id="29" idx="2"/>
            </p:cNvCxnSpPr>
            <p:nvPr/>
          </p:nvCxnSpPr>
          <p:spPr bwMode="auto">
            <a:xfrm rot="5400000">
              <a:off x="7589044" y="2483644"/>
              <a:ext cx="1285875" cy="3333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rot="16200000" flipV="1">
              <a:off x="7715250" y="4000500"/>
              <a:ext cx="85725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pic>
        <p:nvPicPr>
          <p:cNvPr id="39" name="Picture 7" descr="lhcblogo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12961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6712"/>
            <a:ext cx="9143999" cy="523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5796136" y="5445224"/>
            <a:ext cx="338437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23 sep 2010              19:49:24    </a:t>
            </a:r>
          </a:p>
          <a:p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Run 79646  Event 143858637      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143125" y="5517232"/>
            <a:ext cx="714375" cy="552278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7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5" y="1611703"/>
            <a:ext cx="8424937" cy="5201673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CP</a:t>
            </a:r>
            <a:r>
              <a:rPr lang="en-US" sz="2400" dirty="0" smtClean="0"/>
              <a:t> violating phase </a:t>
            </a:r>
            <a:r>
              <a:rPr lang="en-US" sz="2400" i="1" dirty="0" err="1" smtClean="0"/>
              <a:t>Φ</a:t>
            </a:r>
            <a:r>
              <a:rPr lang="en-US" sz="2400" i="1" baseline="-25000" dirty="0" err="1" smtClean="0"/>
              <a:t>s</a:t>
            </a:r>
            <a:r>
              <a:rPr lang="en-US" sz="2400" i="1" dirty="0" smtClean="0"/>
              <a:t>= </a:t>
            </a:r>
            <a:r>
              <a:rPr lang="en-US" sz="2400" i="1" dirty="0" err="1" smtClean="0"/>
              <a:t>Φ</a:t>
            </a:r>
            <a:r>
              <a:rPr lang="en-US" sz="2400" i="1" baseline="-25000" dirty="0" err="1" smtClean="0"/>
              <a:t>mix</a:t>
            </a:r>
            <a:r>
              <a:rPr lang="en-US" sz="2400" i="1" baseline="-25000" dirty="0" smtClean="0"/>
              <a:t>  </a:t>
            </a:r>
            <a:r>
              <a:rPr lang="en-US" sz="2400" i="1" dirty="0" smtClean="0"/>
              <a:t>- 2Φ</a:t>
            </a:r>
            <a:r>
              <a:rPr lang="en-US" sz="2400" i="1" baseline="-25000" dirty="0" smtClean="0"/>
              <a:t>dec  </a:t>
            </a:r>
            <a:r>
              <a:rPr lang="en-US" sz="2400" dirty="0" smtClean="0"/>
              <a:t>in interference between decay and mixing in B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 decays.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None/>
            </a:pPr>
            <a:endParaRPr lang="en-US" sz="17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000" i="1" dirty="0" err="1" smtClean="0">
                <a:solidFill>
                  <a:schemeClr val="bg1">
                    <a:lumMod val="85000"/>
                  </a:schemeClr>
                </a:solidFill>
              </a:rPr>
              <a:t>Φ</a:t>
            </a:r>
            <a:r>
              <a:rPr lang="en-US" sz="2000" i="1" baseline="-25000" dirty="0" err="1" smtClean="0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lang="en-US" sz="2000" baseline="-25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is expected to be very small </a:t>
            </a:r>
          </a:p>
          <a:p>
            <a:pPr marL="118872" indent="0">
              <a:buNone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	in the Standard Model:</a:t>
            </a:r>
            <a:endParaRPr lang="en-US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smtClean="0">
                <a:solidFill>
                  <a:srgbClr val="FFC70D"/>
                </a:solidFill>
              </a:rPr>
              <a:t>Φ</a:t>
            </a:r>
            <a:r>
              <a:rPr lang="en-US" sz="2400" i="1" baseline="-25000" dirty="0" smtClean="0">
                <a:solidFill>
                  <a:srgbClr val="FFC70D"/>
                </a:solidFill>
              </a:rPr>
              <a:t>s</a:t>
            </a:r>
            <a:r>
              <a:rPr lang="en-US" sz="2400" dirty="0" smtClean="0">
                <a:solidFill>
                  <a:srgbClr val="FFC70D"/>
                </a:solidFill>
              </a:rPr>
              <a:t> (SM)  =  -36.3 </a:t>
            </a:r>
            <a:r>
              <a:rPr lang="en-US" sz="2400" dirty="0" smtClean="0">
                <a:solidFill>
                  <a:srgbClr val="FFC70D"/>
                </a:solidFill>
                <a:latin typeface="Calibri"/>
              </a:rPr>
              <a:t>± 16.0 </a:t>
            </a:r>
            <a:r>
              <a:rPr lang="en-US" sz="2400" dirty="0" err="1" smtClean="0">
                <a:solidFill>
                  <a:srgbClr val="FFC70D"/>
                </a:solidFill>
                <a:latin typeface="Calibri"/>
              </a:rPr>
              <a:t>mrad</a:t>
            </a:r>
            <a:endParaRPr lang="en-US" sz="2800" dirty="0" smtClean="0">
              <a:solidFill>
                <a:srgbClr val="FFC70D"/>
              </a:solidFill>
              <a:latin typeface="Calibri"/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		</a:t>
            </a:r>
            <a:r>
              <a:rPr lang="en-US" sz="1900" dirty="0" smtClean="0">
                <a:solidFill>
                  <a:schemeClr val="accent5">
                    <a:lumMod val="75000"/>
                  </a:schemeClr>
                </a:solidFill>
              </a:rPr>
              <a:t>[Phys. Rev D84 (2011) 033055]</a:t>
            </a:r>
          </a:p>
          <a:p>
            <a:pPr lvl="1">
              <a:buNone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 smtClean="0"/>
              <a:t>It will be difficult to measure it with this precision.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However, good channel to look for deviations from the SM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99464"/>
            <a:ext cx="7992888" cy="681264"/>
          </a:xfrm>
        </p:spPr>
        <p:txBody>
          <a:bodyPr>
            <a:noAutofit/>
          </a:bodyPr>
          <a:lstStyle/>
          <a:p>
            <a:pPr algn="ctr"/>
            <a:r>
              <a:rPr lang="en-GB" sz="4000" i="1" dirty="0"/>
              <a:t>CP</a:t>
            </a:r>
            <a:r>
              <a:rPr lang="en-GB" sz="4000" dirty="0"/>
              <a:t> violation in the interference between decay and mixing</a:t>
            </a:r>
            <a:endParaRPr lang="en-US" sz="4000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22BD6-699F-1A42-856B-5643FAE07902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838" y="2564904"/>
            <a:ext cx="32956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79512" y="1124743"/>
            <a:ext cx="8507288" cy="5352255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GB" dirty="0" smtClean="0"/>
              <a:t>Zoom:</a:t>
            </a:r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endParaRPr lang="en-GB" dirty="0" smtClean="0"/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endParaRPr lang="en-GB" dirty="0" smtClean="0"/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endParaRPr lang="en-GB" dirty="0" smtClean="0"/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endParaRPr lang="en-GB" dirty="0" smtClean="0"/>
          </a:p>
          <a:p>
            <a:pPr marL="118872" indent="0" algn="ctr">
              <a:buNone/>
            </a:pPr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sz="2400" dirty="0" smtClean="0"/>
              <a:t>World average :</a:t>
            </a:r>
            <a:r>
              <a:rPr lang="en-US" sz="2400" i="1" dirty="0">
                <a:solidFill>
                  <a:srgbClr val="FFC70D"/>
                </a:solidFill>
              </a:rPr>
              <a:t> </a:t>
            </a:r>
            <a:r>
              <a:rPr lang="en-US" sz="2400" i="1" dirty="0" err="1">
                <a:solidFill>
                  <a:schemeClr val="bg1">
                    <a:lumMod val="85000"/>
                  </a:schemeClr>
                </a:solidFill>
              </a:rPr>
              <a:t>Φ</a:t>
            </a:r>
            <a:r>
              <a:rPr lang="en-US" sz="2400" i="1" baseline="-25000" dirty="0" err="1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lang="en-US" sz="2400" i="1" baseline="-25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= -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15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±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36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mrad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marL="118872" indent="0" algn="ctr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Present uncertainty dominated by LHCb (</a:t>
            </a:r>
            <a:r>
              <a:rPr lang="en-US" sz="2400" i="1" dirty="0" err="1">
                <a:solidFill>
                  <a:schemeClr val="bg1">
                    <a:lumMod val="85000"/>
                  </a:schemeClr>
                </a:solidFill>
              </a:rPr>
              <a:t>Φ</a:t>
            </a:r>
            <a:r>
              <a:rPr lang="en-US" sz="2400" i="1" baseline="-25000" dirty="0" err="1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lang="en-US" sz="2400" i="1" baseline="-25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= -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10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±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40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mrad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GB" sz="2400" dirty="0" smtClean="0"/>
          </a:p>
          <a:p>
            <a:pPr lvl="3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FFC70D"/>
                </a:solidFill>
              </a:rPr>
              <a:t>    No signs of discrepancy with SM expectations</a:t>
            </a:r>
            <a:endParaRPr lang="en-GB" sz="2400" dirty="0">
              <a:solidFill>
                <a:srgbClr val="FFC70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Combination of measurements</a:t>
            </a:r>
            <a:endParaRPr lang="en-GB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335" y="1124744"/>
            <a:ext cx="571500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36" y="1124744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02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79250</TotalTime>
  <Words>1885</Words>
  <Application>Microsoft Office PowerPoint</Application>
  <PresentationFormat>On-screen Show (4:3)</PresentationFormat>
  <Paragraphs>361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ＭＳ Ｐゴシック</vt:lpstr>
      <vt:lpstr>Arial</vt:lpstr>
      <vt:lpstr>Arial Rounded MT Bold</vt:lpstr>
      <vt:lpstr>Calibri</vt:lpstr>
      <vt:lpstr>Corbel</vt:lpstr>
      <vt:lpstr>Lucida Calligraphy</vt:lpstr>
      <vt:lpstr>Symbol</vt:lpstr>
      <vt:lpstr>Times New Roman</vt:lpstr>
      <vt:lpstr>Wingdings</vt:lpstr>
      <vt:lpstr>Wingdings 2</vt:lpstr>
      <vt:lpstr>Wingdings 3</vt:lpstr>
      <vt:lpstr>Module</vt:lpstr>
      <vt:lpstr>High-Luminosity upgrade of the LHC  Physics and Technology Challenges for the Accelerator and the Experiments  </vt:lpstr>
      <vt:lpstr>Outline</vt:lpstr>
      <vt:lpstr>Expected LHCb luminosity evolution </vt:lpstr>
      <vt:lpstr>Flavour Physics and  LHCb upgrade plans</vt:lpstr>
      <vt:lpstr>Reminder about Physics at the LHC</vt:lpstr>
      <vt:lpstr>Flavour Physics with LHCb</vt:lpstr>
      <vt:lpstr>The LHCb Detector</vt:lpstr>
      <vt:lpstr>CP violation in the interference between decay and mixing</vt:lpstr>
      <vt:lpstr>Combination of measurements</vt:lpstr>
      <vt:lpstr>Some highlights of LHCb results</vt:lpstr>
      <vt:lpstr>LHCb data-taking perspectives</vt:lpstr>
      <vt:lpstr>Motivation for the LHCb upgrade</vt:lpstr>
      <vt:lpstr>LHCb upgrade - expected precision </vt:lpstr>
      <vt:lpstr>LHCb statistical sensitivity to flavour observables</vt:lpstr>
      <vt:lpstr>LHCb Upgrade TDRs</vt:lpstr>
      <vt:lpstr>LHCb Trigger Evolution</vt:lpstr>
      <vt:lpstr>Detector upgrade to 40 MHz R/O </vt:lpstr>
      <vt:lpstr>VELO upgrade</vt:lpstr>
      <vt:lpstr>VELO upgrade performance</vt:lpstr>
      <vt:lpstr>TT upgrade: Upstream Tracker (UT)</vt:lpstr>
      <vt:lpstr>T-stations upgrade: Fibre Tracker </vt:lpstr>
      <vt:lpstr>Tracking performance</vt:lpstr>
      <vt:lpstr>Tracking algorithm for the Trigger</vt:lpstr>
      <vt:lpstr>RICH upgrade </vt:lpstr>
      <vt:lpstr>RICH upgrade performance </vt:lpstr>
      <vt:lpstr>Calorimeter  upgrade</vt:lpstr>
      <vt:lpstr>Muon System upgrade</vt:lpstr>
      <vt:lpstr>Conclusion  Lecture IV</vt:lpstr>
    </vt:vector>
  </TitlesOfParts>
  <Company>cern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Abraham Gallas</dc:title>
  <dc:creator>CERN User</dc:creator>
  <cp:lastModifiedBy>Burkhard Schmidt</cp:lastModifiedBy>
  <cp:revision>2045</cp:revision>
  <cp:lastPrinted>2011-06-06T13:24:06Z</cp:lastPrinted>
  <dcterms:created xsi:type="dcterms:W3CDTF">2009-08-30T01:52:09Z</dcterms:created>
  <dcterms:modified xsi:type="dcterms:W3CDTF">2015-08-04T02:09:48Z</dcterms:modified>
</cp:coreProperties>
</file>