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4285" r:id="rId1"/>
  </p:sldMasterIdLst>
  <p:notesMasterIdLst>
    <p:notesMasterId r:id="rId36"/>
  </p:notesMasterIdLst>
  <p:handoutMasterIdLst>
    <p:handoutMasterId r:id="rId37"/>
  </p:handoutMasterIdLst>
  <p:sldIdLst>
    <p:sldId id="385" r:id="rId2"/>
    <p:sldId id="386" r:id="rId3"/>
    <p:sldId id="382" r:id="rId4"/>
    <p:sldId id="392" r:id="rId5"/>
    <p:sldId id="387" r:id="rId6"/>
    <p:sldId id="332" r:id="rId7"/>
    <p:sldId id="310" r:id="rId8"/>
    <p:sldId id="395" r:id="rId9"/>
    <p:sldId id="367" r:id="rId10"/>
    <p:sldId id="368" r:id="rId11"/>
    <p:sldId id="369" r:id="rId12"/>
    <p:sldId id="370" r:id="rId13"/>
    <p:sldId id="388" r:id="rId14"/>
    <p:sldId id="389" r:id="rId15"/>
    <p:sldId id="371" r:id="rId16"/>
    <p:sldId id="372" r:id="rId17"/>
    <p:sldId id="390" r:id="rId18"/>
    <p:sldId id="391" r:id="rId19"/>
    <p:sldId id="373" r:id="rId20"/>
    <p:sldId id="393" r:id="rId21"/>
    <p:sldId id="374" r:id="rId22"/>
    <p:sldId id="394" r:id="rId23"/>
    <p:sldId id="354" r:id="rId24"/>
    <p:sldId id="355" r:id="rId25"/>
    <p:sldId id="356" r:id="rId26"/>
    <p:sldId id="357" r:id="rId27"/>
    <p:sldId id="358" r:id="rId28"/>
    <p:sldId id="366" r:id="rId29"/>
    <p:sldId id="359" r:id="rId30"/>
    <p:sldId id="361" r:id="rId31"/>
    <p:sldId id="362" r:id="rId32"/>
    <p:sldId id="363" r:id="rId33"/>
    <p:sldId id="364" r:id="rId34"/>
    <p:sldId id="291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62">
          <p15:clr>
            <a:srgbClr val="A4A3A4"/>
          </p15:clr>
        </p15:guide>
        <p15:guide id="2" pos="2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C70D"/>
    <a:srgbClr val="FF0000"/>
    <a:srgbClr val="008000"/>
    <a:srgbClr val="000099"/>
    <a:srgbClr val="0034E7"/>
    <a:srgbClr val="CC9900"/>
    <a:srgbClr val="0B3CED"/>
    <a:srgbClr val="FF3399"/>
    <a:srgbClr val="FF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6" autoAdjust="0"/>
    <p:restoredTop sz="89640" autoAdjust="0"/>
  </p:normalViewPr>
  <p:slideViewPr>
    <p:cSldViewPr snapToObjects="1" showGuides="1">
      <p:cViewPr varScale="1">
        <p:scale>
          <a:sx n="83" d="100"/>
          <a:sy n="83" d="100"/>
        </p:scale>
        <p:origin x="1050" y="78"/>
      </p:cViewPr>
      <p:guideLst>
        <p:guide orient="horz" pos="2562"/>
        <p:guide pos="2841"/>
      </p:guideLst>
    </p:cSldViewPr>
  </p:slideViewPr>
  <p:outlineViewPr>
    <p:cViewPr>
      <p:scale>
        <a:sx n="30" d="100"/>
        <a:sy n="3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0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0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0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28B00CD-CD8D-3B44-AD22-E4C9112C3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15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C1CE60B-1D6C-6948-B1CF-E346C43D0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776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Targeted R&amp;D program underway to meet the challenges of replacing the CMS End-cap modules</a:t>
            </a:r>
            <a:endParaRPr lang="en-US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1CE60B-1D6C-6948-B1CF-E346C43D05D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77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Just one slide with a picture</a:t>
            </a:r>
            <a:r>
              <a:rPr lang="en-GB" baseline="0" dirty="0" smtClean="0"/>
              <a:t> of IBL and one plot of performance improvement due to IBL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0C21B0-3857-5B4E-9511-59670E49020B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263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-36512" y="-144016"/>
            <a:ext cx="9180512" cy="7029400"/>
          </a:xfrm>
          <a:prstGeom prst="rect">
            <a:avLst/>
          </a:prstGeom>
          <a:solidFill>
            <a:srgbClr val="00206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fld id="{8A5BDD73-6D57-4F46-B2A7-816E92E7B35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DDA77-2CD4-2541-B86B-1DE89DB19C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50F45-5EFD-F74B-BADF-EF7A2A2E92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375" y="0"/>
            <a:ext cx="8229600" cy="8429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45263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45263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45263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G. Passaleva         </a:t>
            </a:r>
            <a:fld id="{FE43A637-F1F5-4FC1-B542-DEB2D6CDF9B5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04" y="116632"/>
            <a:ext cx="7534612" cy="681264"/>
          </a:xfrm>
        </p:spPr>
        <p:txBody>
          <a:bodyPr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6848" y="6476999"/>
            <a:ext cx="1786880" cy="27432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476999"/>
            <a:ext cx="5520531" cy="27432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2E27ACE7-79EF-3E47-8E84-797C15E3C8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206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839AC-D2D8-2C4E-881E-39003C2A9E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812" y="44624"/>
            <a:ext cx="7462604" cy="1044352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905A7-C380-224C-AE77-88C3488D35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812" y="44624"/>
            <a:ext cx="7462604" cy="1044352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545E1E-8160-1040-BBB3-5E3335AE46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17827-B6E8-6244-B0E8-0BC60B1C24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CAFF2-80D6-E445-B7A0-D67A1074A2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8736E5-5E46-934F-9FD5-92CBD07D99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6379B981-40D1-3846-81C0-5B5459A6CD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6858000"/>
          </a:xfrm>
          <a:prstGeom prst="rect">
            <a:avLst/>
          </a:prstGeom>
          <a:solidFill>
            <a:srgbClr val="00206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5656" y="44624"/>
            <a:ext cx="7462604" cy="104435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bg1">
                    <a:lumMod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B9EB6061-3124-3D47-80B4-8262D6A9DB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  <p:sldLayoutId id="214748429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" pitchFamily="2" charset="2"/>
        <a:buChar char="§"/>
        <a:defRPr kumimoji="0" sz="32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Tx/>
        <a:buSzPct val="90000"/>
        <a:buFont typeface="Wingdings" pitchFamily="2" charset="2"/>
        <a:buChar char="§"/>
        <a:defRPr kumimoji="0" sz="28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Tx/>
        <a:buFont typeface="Arial"/>
        <a:buChar char="▪"/>
        <a:defRPr kumimoji="0" sz="24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Tx/>
        <a:buFont typeface="Arial"/>
        <a:buChar char="▪"/>
        <a:defRPr kumimoji="0" sz="20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Tx/>
        <a:buFont typeface="Wingdings 3"/>
        <a:buChar char=""/>
        <a:defRPr kumimoji="0" lang="en-US" sz="2000" kern="1200" smtClean="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-36512" y="3933056"/>
            <a:ext cx="9144000" cy="224941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 smtClean="0"/>
              <a:t>High-Luminosity upgrade of the LHC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600" dirty="0" smtClean="0"/>
              <a:t>Physics and Technology Challenges for the Accelerator and the Experiments </a:t>
            </a: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771800" y="6182472"/>
            <a:ext cx="3359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+mn-lt"/>
              </a:rPr>
              <a:t>Burkhard Schmidt, CERN</a:t>
            </a:r>
            <a:endParaRPr lang="en-GB" dirty="0">
              <a:solidFill>
                <a:schemeClr val="tx1">
                  <a:lumMod val="95000"/>
                </a:schemeClr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268760"/>
            <a:ext cx="9180512" cy="212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37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85" y="0"/>
            <a:ext cx="8874675" cy="872952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CMS upgrade plans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600200"/>
            <a:ext cx="7046083" cy="4724400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2769" y="769843"/>
            <a:ext cx="4671631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</a:rPr>
              <a:t>New Tracker </a:t>
            </a:r>
            <a:endParaRPr lang="en-US" sz="1600" b="1" dirty="0">
              <a:solidFill>
                <a:schemeClr val="bg1">
                  <a:lumMod val="85000"/>
                </a:schemeClr>
              </a:solidFill>
              <a:sym typeface="Wingdings"/>
            </a:endParaRPr>
          </a:p>
          <a:p>
            <a:pPr marL="212400" indent="-176400">
              <a:buFont typeface="Arial"/>
              <a:buChar char="•"/>
            </a:pP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sym typeface="Wingdings"/>
              </a:rPr>
              <a:t>Radiation tolerant - high granularity - less material 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12400" indent="-176400">
              <a:buFont typeface="Arial"/>
              <a:buChar char="•"/>
            </a:pP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Tracks in hardware trigger (L1)</a:t>
            </a:r>
          </a:p>
          <a:p>
            <a:pPr marL="212400" indent="-176400">
              <a:buFont typeface="Arial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C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overage up to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  <a:sym typeface="Wingdings"/>
              </a:rPr>
              <a:t>η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  <a:sym typeface="Wingdings"/>
              </a:rPr>
              <a:t> ∼ 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sym typeface="Wingdings"/>
              </a:rPr>
              <a:t>4</a:t>
            </a:r>
            <a:endParaRPr lang="en-US" sz="1600" dirty="0">
              <a:solidFill>
                <a:schemeClr val="bg1">
                  <a:lumMod val="85000"/>
                </a:schemeClr>
              </a:solidFill>
              <a:sym typeface="Wingding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2101" y="881425"/>
            <a:ext cx="3771900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bg1">
                    <a:lumMod val="85000"/>
                  </a:schemeClr>
                </a:solidFill>
                <a:sym typeface="Wingdings"/>
              </a:rPr>
              <a:t>Muon</a:t>
            </a: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sym typeface="Wingdings"/>
              </a:rPr>
              <a:t> System</a:t>
            </a:r>
          </a:p>
          <a:p>
            <a:pPr marL="212400" indent="-176400">
              <a:buFont typeface="Arial"/>
              <a:buChar char="•"/>
            </a:pP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sym typeface="Wingdings"/>
              </a:rPr>
              <a:t>Replace DT FE electronics</a:t>
            </a:r>
            <a:endParaRPr lang="en-US" sz="1600" dirty="0">
              <a:solidFill>
                <a:schemeClr val="bg1">
                  <a:lumMod val="85000"/>
                </a:schemeClr>
              </a:solidFill>
              <a:sym typeface="Wingdings"/>
            </a:endParaRPr>
          </a:p>
          <a:p>
            <a:pPr marL="212400" indent="-176400">
              <a:buFont typeface="Arial"/>
              <a:buChar char="•"/>
            </a:pP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sym typeface="Wingdings"/>
              </a:rPr>
              <a:t>Complete RPC coverage in forward region (new GEM/RPC technology)</a:t>
            </a:r>
          </a:p>
          <a:p>
            <a:pPr marL="212400" indent="-176400">
              <a:buFont typeface="Arial"/>
              <a:buChar char="•"/>
            </a:pP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sym typeface="Wingdings"/>
              </a:rPr>
              <a:t>Investigate Muon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  <a:sym typeface="Wingdings"/>
              </a:rPr>
              <a:t>-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sym typeface="Wingdings"/>
              </a:rPr>
              <a:t>tagging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up to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  <a:sym typeface="Wingdings"/>
              </a:rPr>
              <a:t>η ∼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6296" y="2207766"/>
            <a:ext cx="2189886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/>
              </a:rPr>
              <a:t>New </a:t>
            </a:r>
            <a:r>
              <a:rPr lang="en-US" sz="1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/>
              </a:rPr>
              <a:t>Endcap</a:t>
            </a:r>
            <a:r>
              <a:rPr 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/>
              </a:rPr>
              <a:t> Calorimeters</a:t>
            </a:r>
          </a:p>
          <a:p>
            <a:pPr marL="212400" indent="-176400">
              <a:buFont typeface="Arial"/>
              <a:buChar char="•"/>
            </a:pP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sym typeface="Wingdings"/>
              </a:rPr>
              <a:t>R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/>
              </a:rPr>
              <a:t>adiation tolerant </a:t>
            </a:r>
          </a:p>
          <a:p>
            <a:pPr marL="212400" indent="-176400">
              <a:buFont typeface="Arial"/>
              <a:buChar char="•"/>
            </a:pP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sym typeface="Wingdings"/>
              </a:rPr>
              <a:t>H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/>
              </a:rPr>
              <a:t>igh granularity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219" y="2670011"/>
            <a:ext cx="2300541" cy="830997"/>
          </a:xfrm>
          <a:prstGeom prst="rect">
            <a:avLst/>
          </a:prstGeom>
          <a:solidFill>
            <a:srgbClr val="002060">
              <a:alpha val="6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/>
              </a:rPr>
              <a:t>Barrel ECAL</a:t>
            </a:r>
          </a:p>
          <a:p>
            <a:pPr marL="212400" indent="-176400">
              <a:buFont typeface="Arial"/>
              <a:buChar char="•"/>
            </a:pP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Replace FE electronics</a:t>
            </a:r>
          </a:p>
          <a:p>
            <a:pPr marL="212400" indent="-176400">
              <a:buFont typeface="Arial"/>
              <a:buChar char="•"/>
            </a:pP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Cool detector/APDs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585" y="4077072"/>
            <a:ext cx="2708215" cy="1323439"/>
          </a:xfrm>
          <a:prstGeom prst="rect">
            <a:avLst/>
          </a:prstGeom>
          <a:solidFill>
            <a:srgbClr val="002060">
              <a:alpha val="60000"/>
            </a:srgb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sym typeface="Wingdings"/>
              </a:rPr>
              <a:t>Trigger/DAQ</a:t>
            </a:r>
          </a:p>
          <a:p>
            <a:pPr marL="321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sym typeface="Wingdings"/>
              </a:rPr>
              <a:t>L1 (hardware) with tracks </a:t>
            </a:r>
          </a:p>
          <a:p>
            <a:pPr marL="36000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sym typeface="Wingdings"/>
              </a:rPr>
              <a:t>       and rate up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  <a:sym typeface="Wingdings"/>
              </a:rPr>
              <a:t> ∼ 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sym typeface="Wingdings"/>
              </a:rPr>
              <a:t> 750 kHz</a:t>
            </a:r>
          </a:p>
          <a:p>
            <a:pPr marL="321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sym typeface="Wingdings"/>
              </a:rPr>
              <a:t>L1 Latency 12.5 µs</a:t>
            </a:r>
          </a:p>
          <a:p>
            <a:pPr marL="321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HLT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output 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rate 7.5 kHz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C5690-A446-4039-8EF5-623411A6DC43}" type="slidenum">
              <a:rPr lang="en-US" smtClean="0"/>
              <a:t>10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9568" y="5766355"/>
            <a:ext cx="4236408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/>
              </a:rPr>
              <a:t>Other R&amp;D </a:t>
            </a:r>
          </a:p>
          <a:p>
            <a:pPr marL="321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/>
              </a:rPr>
              <a:t>Fast-timing for in-time pileup suppression</a:t>
            </a:r>
          </a:p>
          <a:p>
            <a:pPr marL="321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/>
              </a:rPr>
              <a:t>Pixel trigger</a:t>
            </a:r>
            <a:endParaRPr lang="en-US" sz="16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067944" y="2564904"/>
            <a:ext cx="3168352" cy="64807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139952" y="2564904"/>
            <a:ext cx="3096344" cy="86409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388584" y="3210307"/>
            <a:ext cx="1751368" cy="79475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027192" y="1882977"/>
            <a:ext cx="2265160" cy="183672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45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" y="2054700"/>
            <a:ext cx="5943600" cy="28864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Tracker  Upgrade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4950297"/>
            <a:ext cx="5486400" cy="1142999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Blue tracker modules are inactive after 1000 fb</a:t>
            </a:r>
            <a:r>
              <a:rPr lang="en-US" sz="2400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-1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due to very high leakage currents induced by neutron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fluence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3" name="Picture 2" descr="trkfakedup_ttbar_phs1age_eta_hp_pt09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441" y="3429000"/>
            <a:ext cx="2865827" cy="2749576"/>
          </a:xfrm>
          <a:prstGeom prst="rect">
            <a:avLst/>
          </a:prstGeom>
        </p:spPr>
      </p:pic>
      <p:pic>
        <p:nvPicPr>
          <p:cNvPr id="4" name="Picture 3" descr="trkeff_ttbar_phs1age_eta_hp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84" y="838200"/>
            <a:ext cx="2851695" cy="2736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2054700"/>
            <a:ext cx="5943600" cy="2886468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C5690-A446-4039-8EF5-623411A6DC43}" type="slidenum">
              <a:rPr lang="en-US" smtClean="0"/>
              <a:t>11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3832" y="980728"/>
            <a:ext cx="51255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Tracker replacement is necessary due 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to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efficiency loss and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fake-rate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increase</a:t>
            </a:r>
            <a:endParaRPr lang="en-GB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428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CB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060848"/>
            <a:ext cx="3145295" cy="2301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28" y="-171400"/>
            <a:ext cx="8938260" cy="1044352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C</a:t>
            </a:r>
            <a:r>
              <a:rPr lang="en-US" sz="4000" dirty="0" smtClean="0"/>
              <a:t>onceptual design for the CMS tracker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710" t="775" r="2716" b="-1"/>
          <a:stretch/>
        </p:blipFill>
        <p:spPr>
          <a:xfrm>
            <a:off x="-36512" y="1844824"/>
            <a:ext cx="6400800" cy="2771998"/>
          </a:xfrm>
          <a:prstGeom prst="rect">
            <a:avLst/>
          </a:prstGeom>
        </p:spPr>
      </p:pic>
      <p:sp>
        <p:nvSpPr>
          <p:cNvPr id="5" name="Line Callout 1 4"/>
          <p:cNvSpPr/>
          <p:nvPr/>
        </p:nvSpPr>
        <p:spPr>
          <a:xfrm>
            <a:off x="190500" y="908720"/>
            <a:ext cx="2857500" cy="914400"/>
          </a:xfrm>
          <a:prstGeom prst="borderCallout1">
            <a:avLst>
              <a:gd name="adj1" fmla="val 103871"/>
              <a:gd name="adj2" fmla="val 77448"/>
              <a:gd name="adj3" fmla="val 178256"/>
              <a:gd name="adj4" fmla="val 84087"/>
            </a:avLst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Strip Modules</a:t>
            </a:r>
          </a:p>
          <a:p>
            <a:pPr algn="ctr"/>
            <a:r>
              <a:rPr lang="en-US" sz="2000" dirty="0" smtClean="0"/>
              <a:t>90 µm pitch/5 cm length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5940152" y="5106888"/>
            <a:ext cx="3121022" cy="914400"/>
          </a:xfrm>
          <a:prstGeom prst="borderCallout1">
            <a:avLst>
              <a:gd name="adj1" fmla="val -10835"/>
              <a:gd name="adj2" fmla="val -3023"/>
              <a:gd name="adj3" fmla="val -92460"/>
              <a:gd name="adj4" fmla="val -1678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B0F0"/>
                </a:solidFill>
              </a:rPr>
              <a:t>Strip/Pixel Modules</a:t>
            </a:r>
          </a:p>
          <a:p>
            <a:pPr algn="ctr"/>
            <a:r>
              <a:rPr lang="en-US" sz="1600" dirty="0" smtClean="0">
                <a:solidFill>
                  <a:srgbClr val="00B0F0"/>
                </a:solidFill>
              </a:rPr>
              <a:t>100 µm pitch/2.5 cm length</a:t>
            </a:r>
            <a:br>
              <a:rPr lang="en-US" sz="1600" dirty="0" smtClean="0">
                <a:solidFill>
                  <a:srgbClr val="00B0F0"/>
                </a:solidFill>
              </a:rPr>
            </a:br>
            <a:r>
              <a:rPr lang="en-US" sz="1600" dirty="0" smtClean="0">
                <a:solidFill>
                  <a:srgbClr val="00B0F0"/>
                </a:solidFill>
              </a:rPr>
              <a:t>100 µm x 1.5 mm “</a:t>
            </a:r>
            <a:r>
              <a:rPr lang="en-US" sz="1600" dirty="0" err="1" smtClean="0">
                <a:solidFill>
                  <a:srgbClr val="00B0F0"/>
                </a:solidFill>
              </a:rPr>
              <a:t>macropixels</a:t>
            </a:r>
            <a:r>
              <a:rPr lang="en-US" sz="1600" dirty="0" smtClean="0">
                <a:solidFill>
                  <a:srgbClr val="00B0F0"/>
                </a:solidFill>
              </a:rPr>
              <a:t>”</a:t>
            </a:r>
            <a:r>
              <a:rPr lang="en-US" sz="1800" dirty="0" smtClean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11" name="Line Callout 1 10"/>
          <p:cNvSpPr/>
          <p:nvPr/>
        </p:nvSpPr>
        <p:spPr>
          <a:xfrm>
            <a:off x="325016" y="4941168"/>
            <a:ext cx="2590800" cy="914400"/>
          </a:xfrm>
          <a:prstGeom prst="borderCallout1">
            <a:avLst>
              <a:gd name="adj1" fmla="val -6487"/>
              <a:gd name="adj2" fmla="val 41478"/>
              <a:gd name="adj3" fmla="val -73982"/>
              <a:gd name="adj4" fmla="val 36821"/>
            </a:avLst>
          </a:prstGeom>
          <a:noFill/>
          <a:ln w="38100">
            <a:noFill/>
            <a:headEnd type="none" w="med" len="med"/>
            <a:tailEnd type="triangl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92D050"/>
                </a:solidFill>
              </a:rPr>
              <a:t>Inner Pixel</a:t>
            </a:r>
          </a:p>
          <a:p>
            <a:pPr algn="ctr"/>
            <a:r>
              <a:rPr lang="en-US" sz="2000" dirty="0" smtClean="0">
                <a:solidFill>
                  <a:srgbClr val="92D050"/>
                </a:solidFill>
              </a:rPr>
              <a:t>Covers up to </a:t>
            </a:r>
            <a:r>
              <a:rPr lang="el-GR" sz="2000" dirty="0" smtClean="0">
                <a:solidFill>
                  <a:srgbClr val="92D050"/>
                </a:solidFill>
              </a:rPr>
              <a:t>η</a:t>
            </a:r>
            <a:r>
              <a:rPr lang="en-US" sz="2000" dirty="0" smtClean="0">
                <a:solidFill>
                  <a:srgbClr val="92D050"/>
                </a:solidFill>
              </a:rPr>
              <a:t>=4.0</a:t>
            </a:r>
          </a:p>
        </p:txBody>
      </p:sp>
      <p:pic>
        <p:nvPicPr>
          <p:cNvPr id="13" name="Picture 12" descr="service_cylind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291" y="4581128"/>
            <a:ext cx="3097853" cy="2134497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C5690-A446-4039-8EF5-623411A6DC43}" type="slidenum">
              <a:rPr lang="en-US" smtClean="0"/>
              <a:t>12</a:t>
            </a:fld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827584" y="4332312"/>
            <a:ext cx="216024" cy="680864"/>
          </a:xfrm>
          <a:prstGeom prst="straightConnector1">
            <a:avLst/>
          </a:prstGeom>
          <a:ln w="38100">
            <a:solidFill>
              <a:srgbClr val="92D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512082" y="1752600"/>
            <a:ext cx="0" cy="76522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580112" y="3933056"/>
            <a:ext cx="1008112" cy="1173832"/>
          </a:xfrm>
          <a:prstGeom prst="straightConnector1">
            <a:avLst/>
          </a:prstGeom>
          <a:ln w="38100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904959" y="869811"/>
            <a:ext cx="49155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All-silicon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tracker with three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sections 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and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trigger-stub capability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60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Outer</a:t>
            </a:r>
            <a:r>
              <a:rPr lang="en-GB" dirty="0"/>
              <a:t> </a:t>
            </a:r>
            <a:r>
              <a:rPr lang="en-GB" dirty="0" smtClean="0"/>
              <a:t>Tracker modules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897" y="1124744"/>
            <a:ext cx="4733942" cy="547260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Design optimization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457200" lvl="1" indent="0">
              <a:buNone/>
            </a:pPr>
            <a:r>
              <a:rPr lang="en-GB" dirty="0" smtClean="0"/>
              <a:t>2S modules:  35-40 g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Material budget:</a:t>
            </a:r>
            <a:endParaRPr lang="en-GB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Tracker weight ½  of</a:t>
            </a:r>
            <a:r>
              <a:rPr lang="en-GB" dirty="0"/>
              <a:t> </a:t>
            </a:r>
            <a:r>
              <a:rPr lang="en-GB" dirty="0" smtClean="0"/>
              <a:t>current</a:t>
            </a:r>
            <a:endParaRPr lang="en-GB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Gain of</a:t>
            </a:r>
            <a:r>
              <a:rPr lang="en-GB" dirty="0"/>
              <a:t> </a:t>
            </a:r>
            <a:r>
              <a:rPr lang="en-GB" dirty="0" smtClean="0"/>
              <a:t>a</a:t>
            </a:r>
            <a:r>
              <a:rPr lang="en-GB" dirty="0"/>
              <a:t> </a:t>
            </a:r>
            <a:r>
              <a:rPr lang="en-GB" dirty="0" smtClean="0"/>
              <a:t>factor</a:t>
            </a:r>
            <a:r>
              <a:rPr lang="en-GB" dirty="0"/>
              <a:t> </a:t>
            </a:r>
            <a:r>
              <a:rPr lang="en-GB" dirty="0" smtClean="0"/>
              <a:t>2</a:t>
            </a:r>
            <a:r>
              <a:rPr lang="en-GB" dirty="0"/>
              <a:t> </a:t>
            </a:r>
            <a:r>
              <a:rPr lang="en-GB" dirty="0" smtClean="0"/>
              <a:t>to</a:t>
            </a:r>
            <a:r>
              <a:rPr lang="en-GB" dirty="0"/>
              <a:t> </a:t>
            </a:r>
            <a:r>
              <a:rPr lang="en-GB" dirty="0" smtClean="0"/>
              <a:t>3</a:t>
            </a:r>
            <a:r>
              <a:rPr lang="en-GB" dirty="0"/>
              <a:t> </a:t>
            </a:r>
            <a:r>
              <a:rPr lang="en-GB" dirty="0" smtClean="0"/>
              <a:t>on</a:t>
            </a:r>
            <a:r>
              <a:rPr lang="en-GB" dirty="0"/>
              <a:t> </a:t>
            </a:r>
            <a:r>
              <a:rPr lang="en-GB" dirty="0" smtClean="0"/>
              <a:t>photon conversion</a:t>
            </a:r>
            <a:r>
              <a:rPr lang="en-GB" dirty="0"/>
              <a:t> </a:t>
            </a:r>
            <a:r>
              <a:rPr lang="en-GB" dirty="0" smtClean="0"/>
              <a:t>rates</a:t>
            </a:r>
            <a:r>
              <a:rPr lang="en-GB" dirty="0"/>
              <a:t> </a:t>
            </a:r>
            <a:r>
              <a:rPr lang="en-GB" dirty="0" smtClean="0"/>
              <a:t>depending on</a:t>
            </a:r>
            <a:r>
              <a:rPr lang="en-GB" dirty="0"/>
              <a:t> </a:t>
            </a:r>
            <a:r>
              <a:rPr lang="el-GR" dirty="0" smtClean="0"/>
              <a:t>η</a:t>
            </a:r>
            <a:endParaRPr lang="el-G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25888" y="2142864"/>
            <a:ext cx="4038600" cy="388513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905A7-C380-224C-AE77-88C3488D350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05043" y="2564904"/>
            <a:ext cx="164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rgbClr val="0070C0"/>
                </a:solidFill>
                <a:latin typeface="+mn-lt"/>
              </a:rPr>
              <a:t>Current Tracker</a:t>
            </a:r>
            <a:endParaRPr lang="en-GB" sz="1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5415" y="396499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New ‘flat’</a:t>
            </a:r>
            <a:endParaRPr lang="en-GB" sz="18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13984" y="4643844"/>
            <a:ext cx="1285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New ‘tilted’</a:t>
            </a:r>
            <a:endParaRPr lang="en-GB" sz="1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69968" y="5219908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Phase I pixel</a:t>
            </a:r>
            <a:endParaRPr lang="en-GB" sz="1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36" y="1700808"/>
            <a:ext cx="4540696" cy="164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4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7462604" cy="1044352"/>
          </a:xfrm>
        </p:spPr>
        <p:txBody>
          <a:bodyPr/>
          <a:lstStyle/>
          <a:p>
            <a:r>
              <a:rPr lang="en-GB" dirty="0" smtClean="0"/>
              <a:t>Tracking performance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96" y="893416"/>
            <a:ext cx="6192688" cy="4623816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Track efficiency</a:t>
            </a:r>
            <a:r>
              <a:rPr lang="en-GB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 smtClean="0"/>
              <a:t>for Phase-2 </a:t>
            </a:r>
            <a:r>
              <a:rPr lang="en-GB" sz="2000" dirty="0"/>
              <a:t>@</a:t>
            </a:r>
            <a:r>
              <a:rPr lang="en-GB" sz="2000" dirty="0" smtClean="0"/>
              <a:t>200 PU</a:t>
            </a:r>
            <a:r>
              <a:rPr lang="en-GB" sz="2000" dirty="0"/>
              <a:t> </a:t>
            </a:r>
            <a:r>
              <a:rPr lang="en-GB" sz="2000" dirty="0" smtClean="0"/>
              <a:t>similar</a:t>
            </a:r>
            <a:r>
              <a:rPr lang="en-GB" sz="2000" dirty="0"/>
              <a:t> </a:t>
            </a:r>
            <a:r>
              <a:rPr lang="en-GB" sz="2000" dirty="0" smtClean="0"/>
              <a:t>to Phase-1 @50 PU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/>
              <a:t>i</a:t>
            </a:r>
            <a:r>
              <a:rPr lang="en-GB" sz="2000" dirty="0" smtClean="0"/>
              <a:t>mproved </a:t>
            </a:r>
            <a:r>
              <a:rPr lang="el-GR" sz="2000" dirty="0" smtClean="0"/>
              <a:t>η</a:t>
            </a:r>
            <a:r>
              <a:rPr lang="en-GB" sz="2000" dirty="0" smtClean="0"/>
              <a:t> coverage</a:t>
            </a:r>
            <a:endParaRPr lang="en-GB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GB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</a:t>
            </a:r>
            <a:r>
              <a:rPr lang="en-GB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ake rate: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 smtClean="0"/>
              <a:t>tolerable increase at 200</a:t>
            </a:r>
            <a:r>
              <a:rPr lang="en-GB" sz="2000" dirty="0"/>
              <a:t> </a:t>
            </a:r>
            <a:r>
              <a:rPr lang="en-GB" sz="2000" dirty="0" smtClean="0"/>
              <a:t>PU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Improved momentum resolution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</a:rPr>
              <a:t> smaller pitch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</a:rPr>
              <a:t> less material</a:t>
            </a:r>
            <a:endParaRPr lang="en-GB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5568" y="4397349"/>
            <a:ext cx="4038600" cy="2112691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905A7-C380-224C-AE77-88C3488D350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655" y="692696"/>
            <a:ext cx="2994841" cy="29650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655" y="3501008"/>
            <a:ext cx="2994841" cy="30273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3574303"/>
            <a:ext cx="3045601" cy="295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1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363906" y="3505200"/>
            <a:ext cx="4744598" cy="2948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638800" y="685800"/>
            <a:ext cx="3441692" cy="2997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66812" y="685800"/>
            <a:ext cx="3441692" cy="299760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1432"/>
            <a:ext cx="9092190" cy="681264"/>
          </a:xfrm>
        </p:spPr>
        <p:txBody>
          <a:bodyPr>
            <a:noAutofit/>
          </a:bodyPr>
          <a:lstStyle/>
          <a:p>
            <a:r>
              <a:rPr lang="en-US" sz="4000" dirty="0" smtClean="0"/>
              <a:t>Replacement of the endcap calorimeters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4876800" cy="23621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Very significant signal degradation at high </a:t>
            </a:r>
            <a:r>
              <a:rPr lang="el-GR" sz="2400" dirty="0" smtClean="0"/>
              <a:t>η</a:t>
            </a:r>
            <a:endParaRPr lang="en-US" sz="2400" dirty="0"/>
          </a:p>
          <a:p>
            <a:pPr lvl="1"/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Particularly important region for VBF Higgs and VBS measurements</a:t>
            </a:r>
          </a:p>
          <a:p>
            <a:r>
              <a:rPr lang="en-US" sz="2400" dirty="0" smtClean="0"/>
              <a:t>Two concepts </a:t>
            </a:r>
            <a:r>
              <a:rPr lang="en-US" sz="2400" dirty="0" smtClean="0"/>
              <a:t>have been </a:t>
            </a:r>
            <a:r>
              <a:rPr lang="en-US" sz="2400" dirty="0" smtClean="0"/>
              <a:t>studied </a:t>
            </a:r>
            <a:r>
              <a:rPr lang="en-US" sz="2400" dirty="0" smtClean="0"/>
              <a:t>for endcap calorimetry in Phase 2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9600" y="3505200"/>
            <a:ext cx="4744598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7" t="4126" r="3277" b="28135"/>
          <a:stretch/>
        </p:blipFill>
        <p:spPr>
          <a:xfrm>
            <a:off x="107504" y="3508430"/>
            <a:ext cx="4114800" cy="2944906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C5690-A446-4039-8EF5-623411A6DC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892480" cy="6812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Selected </a:t>
            </a:r>
            <a:r>
              <a:rPr lang="en-US" dirty="0" smtClean="0"/>
              <a:t>Technologies </a:t>
            </a:r>
            <a:r>
              <a:rPr lang="en-US" dirty="0" smtClean="0"/>
              <a:t>for Calorimetry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824" y="908720"/>
            <a:ext cx="8805664" cy="560290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High Granularity Silicon based sampling calorimeter, allowing a 3D shower measurement (particle flow)</a:t>
            </a:r>
            <a:endParaRPr lang="en-US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sz="2000" dirty="0" smtClean="0"/>
              <a:t>Electromagnetic: 26 X</a:t>
            </a:r>
            <a:r>
              <a:rPr lang="en-US" sz="2000" baseline="-25000" dirty="0" smtClean="0"/>
              <a:t>0 </a:t>
            </a:r>
            <a:r>
              <a:rPr lang="en-US" sz="2000" dirty="0" smtClean="0"/>
              <a:t>, 1.5 </a:t>
            </a:r>
            <a:r>
              <a:rPr lang="el-GR" sz="2000" dirty="0" smtClean="0"/>
              <a:t>λ</a:t>
            </a:r>
            <a:r>
              <a:rPr lang="en-GB" sz="2000" dirty="0" smtClean="0"/>
              <a:t> , 28 layers  Silicon-W/Cu absorber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Front </a:t>
            </a:r>
            <a:r>
              <a:rPr lang="en-US" sz="2000" dirty="0" smtClean="0"/>
              <a:t>Hadronic: 3.5 </a:t>
            </a:r>
            <a:r>
              <a:rPr lang="el-GR" sz="2000" dirty="0" smtClean="0"/>
              <a:t>λ</a:t>
            </a:r>
            <a:r>
              <a:rPr lang="en-GB" sz="2000" dirty="0" smtClean="0"/>
              <a:t> , 12 layers of Silicon-Brass </a:t>
            </a:r>
            <a:endParaRPr lang="en-US" sz="2000" dirty="0" smtClean="0"/>
          </a:p>
          <a:p>
            <a:r>
              <a:rPr lang="en-US" sz="2200" dirty="0" smtClean="0"/>
              <a:t>Back </a:t>
            </a:r>
            <a:r>
              <a:rPr lang="en-US" sz="2200" dirty="0"/>
              <a:t>hadronic : </a:t>
            </a:r>
            <a:r>
              <a:rPr lang="en-US" sz="2200" dirty="0" smtClean="0"/>
              <a:t>5 </a:t>
            </a:r>
            <a:r>
              <a:rPr lang="el-GR" sz="2200" dirty="0"/>
              <a:t>λ</a:t>
            </a:r>
            <a:r>
              <a:rPr lang="en-GB" sz="2200" dirty="0"/>
              <a:t> , 12 layers of </a:t>
            </a:r>
            <a:r>
              <a:rPr lang="en-GB" sz="2200" dirty="0" smtClean="0"/>
              <a:t>Scintillator –Brass (2 depth readout)</a:t>
            </a:r>
          </a:p>
          <a:p>
            <a:endParaRPr lang="en-GB" sz="2200" dirty="0"/>
          </a:p>
          <a:p>
            <a:endParaRPr lang="en-GB" sz="2200" dirty="0" smtClean="0"/>
          </a:p>
          <a:p>
            <a:r>
              <a:rPr lang="en-GB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EE: 380 m</a:t>
            </a:r>
            <a:r>
              <a:rPr lang="en-GB" sz="2000" baseline="30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2</a:t>
            </a:r>
            <a:r>
              <a:rPr lang="en-GB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4.3 </a:t>
            </a:r>
            <a:r>
              <a:rPr lang="en-GB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MCh</a:t>
            </a:r>
            <a:endParaRPr lang="en-GB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118872" indent="0">
              <a:buNone/>
            </a:pPr>
            <a:r>
              <a:rPr lang="en-GB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        13.9 k modules, 16 t</a:t>
            </a:r>
          </a:p>
          <a:p>
            <a:pPr marL="118872" indent="0">
              <a:buNone/>
            </a:pPr>
            <a:endParaRPr lang="en-US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FH: 209 </a:t>
            </a:r>
            <a:r>
              <a:rPr lang="en-GB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</a:t>
            </a:r>
            <a:r>
              <a:rPr lang="en-GB" sz="2000" baseline="30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1.8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MCh</a:t>
            </a:r>
            <a:endParaRPr lang="en-US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118872" indent="0">
              <a:buNone/>
            </a:pP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          7.6 k modules, 36.5 t</a:t>
            </a:r>
          </a:p>
          <a:p>
            <a:pPr marL="118872" indent="0">
              <a:buNone/>
            </a:pPr>
            <a:endParaRPr lang="en-US" sz="16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sz="2000" dirty="0" smtClean="0"/>
              <a:t>Si-operation </a:t>
            </a:r>
            <a:r>
              <a:rPr lang="en-US" sz="2000" dirty="0"/>
              <a:t>at -</a:t>
            </a:r>
            <a:r>
              <a:rPr lang="en-US" sz="2000" dirty="0" smtClean="0"/>
              <a:t>30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C, </a:t>
            </a:r>
          </a:p>
          <a:p>
            <a:pPr marL="118872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total cooling power 125kW</a:t>
            </a:r>
            <a:endParaRPr lang="en-US" sz="2000" dirty="0"/>
          </a:p>
          <a:p>
            <a:pPr marL="118872" indent="0">
              <a:buNone/>
            </a:pPr>
            <a:endParaRPr lang="en-US" sz="20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BH: 428 </a:t>
            </a:r>
            <a:r>
              <a:rPr lang="en-GB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</a:t>
            </a:r>
            <a:r>
              <a:rPr lang="en-GB" sz="2000" baseline="30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5184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SiPM</a:t>
            </a:r>
            <a:endParaRPr lang="en-US" sz="20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C5690-A446-4039-8EF5-623411A6DC43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175" y="2798383"/>
            <a:ext cx="5431321" cy="372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0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32048" y="8384"/>
            <a:ext cx="8748464" cy="1044352"/>
          </a:xfrm>
        </p:spPr>
        <p:txBody>
          <a:bodyPr>
            <a:normAutofit/>
          </a:bodyPr>
          <a:lstStyle/>
          <a:p>
            <a:r>
              <a:rPr lang="en-GB" dirty="0" smtClean="0"/>
              <a:t>Back-</a:t>
            </a:r>
            <a:r>
              <a:rPr lang="en-GB" dirty="0" smtClean="0"/>
              <a:t>Hadron Endcap Calorimeter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905A7-C380-224C-AE77-88C3488D350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5496" y="836712"/>
            <a:ext cx="8934072" cy="5770591"/>
          </a:xfrm>
        </p:spPr>
        <p:txBody>
          <a:bodyPr>
            <a:normAutofit/>
          </a:bodyPr>
          <a:lstStyle/>
          <a:p>
            <a:r>
              <a:rPr lang="en-GB" sz="2400" dirty="0" smtClean="0"/>
              <a:t>Development of radiation tolerant  </a:t>
            </a:r>
            <a:r>
              <a:rPr lang="en-GB" sz="2400" dirty="0" smtClean="0"/>
              <a:t>p</a:t>
            </a:r>
            <a:r>
              <a:rPr lang="en-GB" sz="2400" dirty="0" smtClean="0"/>
              <a:t>lastic-scint</a:t>
            </a:r>
            <a:r>
              <a:rPr lang="en-GB" sz="2400" dirty="0" smtClean="0"/>
              <a:t>illator</a:t>
            </a:r>
            <a:r>
              <a:rPr lang="en-GB" sz="2400" dirty="0" smtClean="0"/>
              <a:t> </a:t>
            </a:r>
            <a:r>
              <a:rPr lang="en-GB" sz="2400" dirty="0" smtClean="0"/>
              <a:t>calorimeter </a:t>
            </a:r>
            <a:endParaRPr lang="en-GB" sz="2100" dirty="0" smtClean="0"/>
          </a:p>
          <a:p>
            <a:pPr lvl="1"/>
            <a:r>
              <a:rPr lang="en-GB" sz="1800" dirty="0" smtClean="0"/>
              <a:t>Change layout of  tile calorimeter using </a:t>
            </a:r>
            <a:r>
              <a:rPr lang="en-US" sz="1800" dirty="0" smtClean="0"/>
              <a:t>WLS </a:t>
            </a:r>
            <a:r>
              <a:rPr lang="en-US" sz="1800" dirty="0" err="1" smtClean="0"/>
              <a:t>fibres</a:t>
            </a:r>
            <a:r>
              <a:rPr lang="en-US" sz="1800" dirty="0" smtClean="0"/>
              <a:t> </a:t>
            </a:r>
            <a:r>
              <a:rPr lang="en-US" sz="1800" dirty="0" smtClean="0"/>
              <a:t>to </a:t>
            </a:r>
            <a:r>
              <a:rPr lang="en-US" sz="1800" dirty="0"/>
              <a:t>shorten </a:t>
            </a:r>
            <a:r>
              <a:rPr lang="en-US" sz="1800" dirty="0" smtClean="0"/>
              <a:t>the light </a:t>
            </a:r>
            <a:r>
              <a:rPr lang="en-US" sz="1800" dirty="0"/>
              <a:t>path </a:t>
            </a:r>
            <a:r>
              <a:rPr lang="en-US" sz="1800" dirty="0" smtClean="0"/>
              <a:t>length</a:t>
            </a:r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en-US" sz="1900" dirty="0" smtClean="0"/>
              <a:t>Doubly-doped  plastic scintillator with x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900" dirty="0" smtClean="0"/>
              <a:t> light yield after irradiation </a:t>
            </a:r>
            <a:endParaRPr lang="en-US" sz="1900" dirty="0"/>
          </a:p>
          <a:p>
            <a:pPr lvl="1"/>
            <a:r>
              <a:rPr lang="en-US" sz="1900" dirty="0" smtClean="0"/>
              <a:t>WLS </a:t>
            </a:r>
            <a:r>
              <a:rPr lang="en-US" sz="1900" dirty="0" err="1" smtClean="0"/>
              <a:t>fibres</a:t>
            </a:r>
            <a:r>
              <a:rPr lang="en-US" sz="1900" dirty="0" smtClean="0"/>
              <a:t> </a:t>
            </a:r>
            <a:r>
              <a:rPr lang="en-US" sz="1900" dirty="0"/>
              <a:t>with quartz capillaries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348880"/>
            <a:ext cx="6336704" cy="390826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7160" y="6237312"/>
            <a:ext cx="7571184" cy="95252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Also increased granularity: x 2 in </a:t>
            </a:r>
            <a:r>
              <a:rPr lang="el-GR" sz="2400" dirty="0" smtClean="0"/>
              <a:t>φ</a:t>
            </a:r>
            <a:r>
              <a:rPr lang="en-GB" sz="2400" dirty="0" smtClean="0"/>
              <a:t> and x 1.3  </a:t>
            </a:r>
            <a:r>
              <a:rPr lang="el-GR" sz="2400" dirty="0" smtClean="0"/>
              <a:t>η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103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</a:t>
            </a:r>
            <a:r>
              <a:rPr lang="en-GB" dirty="0" smtClean="0"/>
              <a:t>alorimeter performance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-36512" y="908720"/>
            <a:ext cx="9217024" cy="1656184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Shower profile</a:t>
            </a:r>
            <a:r>
              <a:rPr lang="en-GB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simulation: </a:t>
            </a:r>
            <a:r>
              <a:rPr lang="en-GB" sz="2000" dirty="0" smtClean="0"/>
              <a:t>containment &amp;</a:t>
            </a:r>
            <a:r>
              <a:rPr lang="en-GB" sz="2000" dirty="0"/>
              <a:t> </a:t>
            </a:r>
            <a:r>
              <a:rPr lang="en-GB" sz="2000" dirty="0" smtClean="0"/>
              <a:t>fraction</a:t>
            </a:r>
            <a:r>
              <a:rPr lang="en-GB" sz="2000" dirty="0"/>
              <a:t> </a:t>
            </a:r>
            <a:r>
              <a:rPr lang="en-GB" sz="2000" dirty="0" smtClean="0"/>
              <a:t>of</a:t>
            </a:r>
            <a:r>
              <a:rPr lang="en-GB" sz="2000" dirty="0"/>
              <a:t> </a:t>
            </a:r>
            <a:r>
              <a:rPr lang="en-GB" sz="2000" dirty="0" smtClean="0"/>
              <a:t>energy</a:t>
            </a:r>
            <a:r>
              <a:rPr lang="en-GB" sz="2000" dirty="0"/>
              <a:t> </a:t>
            </a:r>
            <a:r>
              <a:rPr lang="en-GB" sz="2000" dirty="0" smtClean="0"/>
              <a:t>vs</a:t>
            </a:r>
            <a:r>
              <a:rPr lang="en-GB" sz="2000" dirty="0"/>
              <a:t> </a:t>
            </a:r>
            <a:r>
              <a:rPr lang="en-GB" sz="2000" dirty="0" smtClean="0"/>
              <a:t>layer</a:t>
            </a:r>
            <a:r>
              <a:rPr lang="en-GB" sz="2000" dirty="0"/>
              <a:t> </a:t>
            </a:r>
            <a:r>
              <a:rPr lang="en-GB" sz="2000" dirty="0" smtClean="0"/>
              <a:t>number</a:t>
            </a:r>
            <a:endParaRPr lang="en-GB" sz="2000" dirty="0"/>
          </a:p>
          <a:p>
            <a:pPr lvl="1"/>
            <a:r>
              <a:rPr lang="en-GB" sz="2000" dirty="0" smtClean="0"/>
              <a:t>Moliere radius</a:t>
            </a:r>
            <a:r>
              <a:rPr lang="en-GB" sz="2000" dirty="0"/>
              <a:t> </a:t>
            </a:r>
            <a:r>
              <a:rPr lang="en-GB" sz="2000" dirty="0" smtClean="0"/>
              <a:t>is</a:t>
            </a:r>
            <a:r>
              <a:rPr lang="en-GB" sz="2000" dirty="0"/>
              <a:t> </a:t>
            </a:r>
            <a:r>
              <a:rPr lang="en-GB" sz="2000" dirty="0" smtClean="0"/>
              <a:t>≃</a:t>
            </a:r>
            <a:r>
              <a:rPr lang="en-GB" sz="2000" dirty="0"/>
              <a:t> </a:t>
            </a:r>
            <a:r>
              <a:rPr lang="en-GB" sz="2000" dirty="0" smtClean="0"/>
              <a:t>28</a:t>
            </a:r>
            <a:r>
              <a:rPr lang="en-GB" sz="2000" dirty="0"/>
              <a:t> </a:t>
            </a:r>
            <a:r>
              <a:rPr lang="en-GB" sz="2000" dirty="0" smtClean="0"/>
              <a:t>mm</a:t>
            </a:r>
            <a:r>
              <a:rPr lang="en-GB" sz="2000" dirty="0"/>
              <a:t> </a:t>
            </a:r>
            <a:r>
              <a:rPr lang="en-GB" sz="2000" dirty="0" smtClean="0"/>
              <a:t>(2mm</a:t>
            </a:r>
            <a:r>
              <a:rPr lang="en-GB" sz="2000" dirty="0"/>
              <a:t> </a:t>
            </a:r>
            <a:r>
              <a:rPr lang="en-GB" sz="2000" dirty="0" smtClean="0"/>
              <a:t>air</a:t>
            </a:r>
            <a:r>
              <a:rPr lang="en-GB" sz="2000" dirty="0"/>
              <a:t> </a:t>
            </a:r>
            <a:r>
              <a:rPr lang="en-GB" sz="2000" dirty="0" smtClean="0"/>
              <a:t>gap), but showers are</a:t>
            </a:r>
            <a:r>
              <a:rPr lang="en-GB" sz="2000" dirty="0"/>
              <a:t> </a:t>
            </a:r>
            <a:r>
              <a:rPr lang="en-GB" sz="2000" dirty="0" smtClean="0"/>
              <a:t>very</a:t>
            </a:r>
            <a:r>
              <a:rPr lang="en-GB" sz="2000" dirty="0"/>
              <a:t> </a:t>
            </a:r>
            <a:r>
              <a:rPr lang="en-GB" sz="2000" dirty="0" smtClean="0"/>
              <a:t>narrow</a:t>
            </a:r>
            <a:r>
              <a:rPr lang="en-GB" sz="2000" dirty="0"/>
              <a:t> </a:t>
            </a:r>
            <a:r>
              <a:rPr lang="en-GB" sz="2000" dirty="0" smtClean="0"/>
              <a:t>in</a:t>
            </a:r>
            <a:r>
              <a:rPr lang="en-GB" sz="2000" dirty="0"/>
              <a:t> </a:t>
            </a:r>
            <a:r>
              <a:rPr lang="en-GB" sz="2000" dirty="0" smtClean="0"/>
              <a:t>the</a:t>
            </a:r>
            <a:r>
              <a:rPr lang="en-GB" sz="2000" dirty="0"/>
              <a:t> </a:t>
            </a:r>
            <a:r>
              <a:rPr lang="en-GB" sz="2000" dirty="0" smtClean="0"/>
              <a:t>first</a:t>
            </a:r>
            <a:r>
              <a:rPr lang="en-GB" sz="2000" dirty="0"/>
              <a:t> </a:t>
            </a:r>
            <a:r>
              <a:rPr lang="en-GB" sz="2000" dirty="0" smtClean="0"/>
              <a:t>10-15</a:t>
            </a:r>
            <a:r>
              <a:rPr lang="en-GB" sz="2000" dirty="0"/>
              <a:t> </a:t>
            </a:r>
            <a:r>
              <a:rPr lang="en-GB" sz="2000" dirty="0" smtClean="0"/>
              <a:t>layers for</a:t>
            </a:r>
            <a:r>
              <a:rPr lang="en-GB" sz="2000" dirty="0"/>
              <a:t> </a:t>
            </a:r>
            <a:r>
              <a:rPr lang="en-GB" sz="2000" dirty="0"/>
              <a:t>mitigation </a:t>
            </a:r>
            <a:r>
              <a:rPr lang="en-GB" sz="2000" dirty="0" smtClean="0"/>
              <a:t> of PU effect</a:t>
            </a:r>
            <a:endParaRPr lang="en-GB" sz="2000" dirty="0"/>
          </a:p>
          <a:p>
            <a:pPr lvl="1"/>
            <a:endParaRPr lang="en-GB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79512" y="5877272"/>
            <a:ext cx="8219256" cy="1008112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Intrinsic energy</a:t>
            </a:r>
            <a:r>
              <a:rPr lang="en-GB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resolution: </a:t>
            </a:r>
          </a:p>
          <a:p>
            <a:pPr lvl="1"/>
            <a:r>
              <a:rPr lang="en-GB" sz="2000" dirty="0" smtClean="0"/>
              <a:t>Stochastic term is</a:t>
            </a:r>
            <a:r>
              <a:rPr lang="en-GB" sz="2000" dirty="0"/>
              <a:t> </a:t>
            </a:r>
            <a:r>
              <a:rPr lang="en-GB" sz="2000" dirty="0" smtClean="0"/>
              <a:t>20-24 %  (for 300- 100</a:t>
            </a:r>
            <a:r>
              <a:rPr lang="el-GR" sz="2000" dirty="0" smtClean="0"/>
              <a:t>μ</a:t>
            </a:r>
            <a:r>
              <a:rPr lang="en-GB" sz="2000" dirty="0" smtClean="0"/>
              <a:t>m sensor thickness)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7ACE7-79EF-3E47-8E84-797C15E3C8E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2108719"/>
            <a:ext cx="4032448" cy="37685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160" y="2108720"/>
            <a:ext cx="4050099" cy="377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5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0772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CMS </a:t>
            </a:r>
            <a:r>
              <a:rPr lang="en-US" dirty="0" err="1" smtClean="0"/>
              <a:t>Muon</a:t>
            </a:r>
            <a:r>
              <a:rPr lang="en-US" dirty="0" smtClean="0"/>
              <a:t> System upgrade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56104" cy="5759152"/>
          </a:xfr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- Extend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coverage at high rapidity 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  <a:p>
            <a:pPr marL="118872" indent="0">
              <a:lnSpc>
                <a:spcPct val="120000"/>
              </a:lnSpc>
              <a:buNone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- Meet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the trigger rate 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and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latency requirements of the track 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trigger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Improvements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of existing detectors</a:t>
            </a:r>
          </a:p>
          <a:p>
            <a:pPr lvl="1"/>
            <a:r>
              <a:rPr lang="en-US" sz="2400" dirty="0" smtClean="0"/>
              <a:t>Electronics: </a:t>
            </a:r>
            <a:r>
              <a:rPr lang="en-US" sz="2400" dirty="0"/>
              <a:t>DT </a:t>
            </a:r>
            <a:r>
              <a:rPr lang="en-US" sz="2400" dirty="0" err="1"/>
              <a:t>minicrates</a:t>
            </a:r>
            <a:r>
              <a:rPr lang="en-US" sz="2400" dirty="0"/>
              <a:t>, CSC inner </a:t>
            </a:r>
            <a:r>
              <a:rPr lang="en-US" sz="2400" dirty="0" err="1"/>
              <a:t>MEx</a:t>
            </a:r>
            <a:r>
              <a:rPr lang="en-US" sz="2400" dirty="0"/>
              <a:t>/1 readout</a:t>
            </a:r>
          </a:p>
          <a:p>
            <a:pPr lvl="2"/>
            <a:r>
              <a:rPr lang="en-US" sz="2100" dirty="0"/>
              <a:t>Both are needed for compliance with trigger upgrade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Forward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1.6&lt;|η|&lt;2.4 upgrades</a:t>
            </a:r>
          </a:p>
          <a:p>
            <a:pPr lvl="1"/>
            <a:r>
              <a:rPr lang="en-US" sz="2400" dirty="0"/>
              <a:t>L1 trigger rate reduction, </a:t>
            </a:r>
            <a:endParaRPr lang="en-US" sz="2400" dirty="0" smtClean="0"/>
          </a:p>
          <a:p>
            <a:pPr lvl="1"/>
            <a:r>
              <a:rPr lang="en-US" sz="2400" dirty="0" smtClean="0"/>
              <a:t>GEMs</a:t>
            </a:r>
            <a:r>
              <a:rPr lang="en-US" sz="2400" dirty="0"/>
              <a:t>: GE1/1 and GE2/1</a:t>
            </a:r>
          </a:p>
          <a:p>
            <a:pPr lvl="1"/>
            <a:r>
              <a:rPr lang="en-US" sz="2400" dirty="0" err="1" smtClean="0"/>
              <a:t>iRPCs</a:t>
            </a:r>
            <a:r>
              <a:rPr lang="en-US" sz="2400" dirty="0"/>
              <a:t>: RE3/1 and RE4/1</a:t>
            </a:r>
          </a:p>
          <a:p>
            <a:pPr lvl="2"/>
            <a:r>
              <a:rPr lang="en-US" sz="2100" dirty="0"/>
              <a:t>Operation in higher rate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Very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forward extension</a:t>
            </a:r>
          </a:p>
          <a:p>
            <a:pPr lvl="1"/>
            <a:r>
              <a:rPr lang="en-US" sz="2400" dirty="0"/>
              <a:t>Extend </a:t>
            </a:r>
            <a:r>
              <a:rPr lang="en-US" sz="2400" dirty="0" err="1"/>
              <a:t>muon</a:t>
            </a:r>
            <a:r>
              <a:rPr lang="en-US" sz="2400" dirty="0"/>
              <a:t> tagging </a:t>
            </a:r>
          </a:p>
          <a:p>
            <a:pPr lvl="1"/>
            <a:r>
              <a:rPr lang="en-US" sz="2400" dirty="0" smtClean="0"/>
              <a:t>MEO </a:t>
            </a:r>
            <a:r>
              <a:rPr lang="en-US" sz="2400" dirty="0"/>
              <a:t>with GEMs </a:t>
            </a:r>
          </a:p>
          <a:p>
            <a:pPr lvl="1"/>
            <a:r>
              <a:rPr lang="en-US" sz="2400" dirty="0"/>
              <a:t>6 layer stub </a:t>
            </a:r>
          </a:p>
          <a:p>
            <a:pPr lvl="1"/>
            <a:r>
              <a:rPr lang="en-US" sz="2400" dirty="0"/>
              <a:t>Baseline 2.0&lt;|η|&lt;3.0</a:t>
            </a:r>
          </a:p>
          <a:p>
            <a:pPr marL="118872" indent="0">
              <a:buNone/>
            </a:pPr>
            <a:endParaRPr lang="en-US" dirty="0"/>
          </a:p>
        </p:txBody>
      </p:sp>
      <p:pic>
        <p:nvPicPr>
          <p:cNvPr id="4" name="Picture 3" descr="UpgradedMuonSystem.jpg"/>
          <p:cNvPicPr>
            <a:picLocks noChangeAspect="1"/>
          </p:cNvPicPr>
          <p:nvPr/>
        </p:nvPicPr>
        <p:blipFill>
          <a:blip r:embed="rId2" cstate="print"/>
          <a:srcRect l="33450" t="37783" r="14586"/>
          <a:stretch>
            <a:fillRect/>
          </a:stretch>
        </p:blipFill>
        <p:spPr>
          <a:xfrm>
            <a:off x="4524734" y="3031232"/>
            <a:ext cx="4583770" cy="335009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C5690-A446-4039-8EF5-623411A6DC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7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481060" cy="518457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C70D"/>
                </a:solidFill>
              </a:rPr>
              <a:t>Lecture I</a:t>
            </a:r>
          </a:p>
          <a:p>
            <a:pPr lvl="1"/>
            <a:r>
              <a:rPr lang="en-US" dirty="0" smtClean="0"/>
              <a:t>Physics Motivation for the  HL-LHC</a:t>
            </a:r>
          </a:p>
          <a:p>
            <a:r>
              <a:rPr lang="en-US" dirty="0">
                <a:solidFill>
                  <a:srgbClr val="FFC70D"/>
                </a:solidFill>
              </a:rPr>
              <a:t>Lecture </a:t>
            </a:r>
            <a:r>
              <a:rPr lang="en-US" dirty="0" smtClean="0">
                <a:solidFill>
                  <a:srgbClr val="FFC70D"/>
                </a:solidFill>
              </a:rPr>
              <a:t>II</a:t>
            </a:r>
            <a:endParaRPr lang="en-US" dirty="0" smtClean="0"/>
          </a:p>
          <a:p>
            <a:pPr lvl="1"/>
            <a:r>
              <a:rPr lang="en-US" dirty="0"/>
              <a:t>An overview </a:t>
            </a:r>
            <a:r>
              <a:rPr lang="en-US" dirty="0" smtClean="0"/>
              <a:t>of the High-Luminosity </a:t>
            </a:r>
            <a:r>
              <a:rPr lang="en-US" dirty="0"/>
              <a:t>upgrade of the LHC 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C70D"/>
                </a:solidFill>
              </a:rPr>
              <a:t>Lecture III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erformance </a:t>
            </a:r>
            <a:r>
              <a:rPr lang="en-US" dirty="0"/>
              <a:t>requirements </a:t>
            </a:r>
            <a:r>
              <a:rPr lang="en-US" dirty="0" smtClean="0"/>
              <a:t>and the upgrades of ATLAS and CMS</a:t>
            </a:r>
          </a:p>
          <a:p>
            <a:r>
              <a:rPr lang="en-US" dirty="0">
                <a:solidFill>
                  <a:srgbClr val="FFC70D"/>
                </a:solidFill>
              </a:rPr>
              <a:t>Lecture </a:t>
            </a:r>
            <a:r>
              <a:rPr lang="en-US" dirty="0" smtClean="0">
                <a:solidFill>
                  <a:srgbClr val="FFC70D"/>
                </a:solidFill>
              </a:rPr>
              <a:t>IV</a:t>
            </a:r>
            <a:endParaRPr lang="en-US" dirty="0" smtClean="0"/>
          </a:p>
          <a:p>
            <a:pPr lvl="1"/>
            <a:r>
              <a:rPr lang="en-US" dirty="0" err="1" smtClean="0"/>
              <a:t>Flavour</a:t>
            </a:r>
            <a:r>
              <a:rPr lang="en-US" dirty="0" smtClean="0"/>
              <a:t> Physics and the upgrade of LHCb</a:t>
            </a:r>
            <a:endParaRPr lang="en-US" dirty="0"/>
          </a:p>
          <a:p>
            <a:pPr marL="118872" indent="0">
              <a:buNone/>
            </a:pPr>
            <a:r>
              <a:rPr lang="en-US" dirty="0" smtClean="0"/>
              <a:t> </a:t>
            </a:r>
          </a:p>
          <a:p>
            <a:r>
              <a:rPr lang="en-US" dirty="0">
                <a:solidFill>
                  <a:srgbClr val="FFC70D"/>
                </a:solidFill>
              </a:rPr>
              <a:t>Lecture IV</a:t>
            </a:r>
            <a:endParaRPr lang="en-US" dirty="0"/>
          </a:p>
          <a:p>
            <a:pPr lvl="1"/>
            <a:r>
              <a:rPr lang="en-GB" dirty="0" smtClean="0"/>
              <a:t>Heavy-Ion </a:t>
            </a:r>
            <a:r>
              <a:rPr lang="en-GB" dirty="0"/>
              <a:t>Physics and the ALICE </a:t>
            </a:r>
            <a:r>
              <a:rPr lang="en-GB" dirty="0" smtClean="0"/>
              <a:t>upgrade</a:t>
            </a:r>
            <a:endParaRPr lang="en-US" dirty="0" smtClean="0"/>
          </a:p>
          <a:p>
            <a:r>
              <a:rPr lang="en-US" dirty="0" smtClean="0">
                <a:solidFill>
                  <a:srgbClr val="FFC70D"/>
                </a:solidFill>
              </a:rPr>
              <a:t>Lecture VI</a:t>
            </a:r>
            <a:endParaRPr lang="en-US" dirty="0">
              <a:solidFill>
                <a:srgbClr val="FFC70D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dirty="0" smtClean="0"/>
              <a:t>Challenges and </a:t>
            </a:r>
            <a:r>
              <a:rPr lang="en-US" dirty="0" err="1" smtClean="0"/>
              <a:t>developmets</a:t>
            </a:r>
            <a:r>
              <a:rPr lang="en-US" dirty="0" smtClean="0"/>
              <a:t> in </a:t>
            </a:r>
            <a:r>
              <a:rPr lang="en-US" dirty="0"/>
              <a:t>detector technologies, electronics and computing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7ACE7-79EF-3E47-8E84-797C15E3C8E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81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62196" cy="68126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Overall performance improvement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578220" cy="5256584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Example:  Higgs physics:</a:t>
            </a:r>
          </a:p>
          <a:p>
            <a:endParaRPr lang="en-GB" sz="28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With aged Phase 1 tracker huge efficiency loss for H</a:t>
            </a:r>
            <a:r>
              <a:rPr lang="en-GB" sz="2400" dirty="0" smtClean="0">
                <a:sym typeface="Wingdings" panose="05000000000000000000" pitchFamily="2" charset="2"/>
              </a:rPr>
              <a:t> ZZ 4l</a:t>
            </a:r>
          </a:p>
          <a:p>
            <a:endParaRPr lang="en-GB" sz="2400" dirty="0" smtClean="0">
              <a:sym typeface="Wingdings" panose="05000000000000000000" pitchFamily="2" charset="2"/>
            </a:endParaRPr>
          </a:p>
          <a:p>
            <a:r>
              <a:rPr lang="en-GB" sz="2400" dirty="0" smtClean="0">
                <a:sym typeface="Wingdings" panose="05000000000000000000" pitchFamily="2" charset="2"/>
              </a:rPr>
              <a:t>Phase 2 upgrade restores efficiency and increases acceptance by 20%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7ACE7-79EF-3E47-8E84-797C15E3C8E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3" y="1628800"/>
            <a:ext cx="8990401" cy="301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4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52928" cy="681264"/>
          </a:xfrm>
        </p:spPr>
        <p:txBody>
          <a:bodyPr>
            <a:noAutofit/>
          </a:bodyPr>
          <a:lstStyle/>
          <a:p>
            <a:r>
              <a:rPr lang="en-US" sz="4000" dirty="0" smtClean="0"/>
              <a:t>Roadmap for CMS Detector Upgrade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971799"/>
          </a:xfrm>
        </p:spPr>
        <p:txBody>
          <a:bodyPr>
            <a:noAutofit/>
          </a:bodyPr>
          <a:lstStyle/>
          <a:p>
            <a:r>
              <a:rPr lang="en-US" sz="2000" dirty="0"/>
              <a:t>The next two years are important </a:t>
            </a:r>
            <a:r>
              <a:rPr lang="en-US" sz="2000" dirty="0" smtClean="0"/>
              <a:t>for </a:t>
            </a:r>
            <a:r>
              <a:rPr lang="en-US" sz="2000" dirty="0"/>
              <a:t>technology R&amp;D leading up to the technical design reports for major </a:t>
            </a:r>
            <a:r>
              <a:rPr lang="en-US" sz="2000" dirty="0" smtClean="0"/>
              <a:t>subsystems  	   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 more 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tomorrow</a:t>
            </a:r>
            <a:endParaRPr lang="en-US" sz="20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2000" dirty="0"/>
          </a:p>
          <a:p>
            <a:r>
              <a:rPr lang="en-US" sz="2000" dirty="0" smtClean="0"/>
              <a:t>CMS HL-LHC Technical Proposal is being completed now with 	       full-simulation physics studies</a:t>
            </a:r>
          </a:p>
          <a:p>
            <a:endParaRPr lang="en-US" sz="2000" dirty="0" smtClean="0"/>
          </a:p>
          <a:p>
            <a:r>
              <a:rPr lang="en-US" sz="2000" dirty="0" smtClean="0"/>
              <a:t>CMS </a:t>
            </a:r>
            <a:r>
              <a:rPr lang="en-US" sz="2000" dirty="0"/>
              <a:t>will complete Technical Design Reports on the key upgrades 	</a:t>
            </a:r>
            <a:r>
              <a:rPr lang="en-US" sz="2000" dirty="0" smtClean="0"/>
              <a:t>in 2017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C5690-A446-4039-8EF5-623411A6DC43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7799882" cy="231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4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ATLAS </a:t>
            </a:r>
            <a:r>
              <a:rPr lang="en-GB" smtClean="0"/>
              <a:t>upgrade plans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1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0" name="Picture 4" descr="FullDetecto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8066" y="1071562"/>
            <a:ext cx="7730438" cy="4805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778250" y="5622954"/>
            <a:ext cx="5213350" cy="3412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marL="179388" indent="-179388" algn="ctr">
              <a:buFont typeface="Arial"/>
              <a:buChar char="•"/>
            </a:pPr>
            <a:endParaRPr lang="en-GB" sz="1600" dirty="0" smtClean="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512" y="3789039"/>
            <a:ext cx="2952328" cy="2962279"/>
          </a:xfrm>
          <a:prstGeom prst="rect">
            <a:avLst/>
          </a:prstGeom>
          <a:solidFill>
            <a:srgbClr val="000099">
              <a:alpha val="67000"/>
            </a:srgbClr>
          </a:solidFill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FFC000"/>
                </a:solidFill>
                <a:latin typeface="+mn-lt"/>
              </a:rPr>
              <a:t>Inner Detector (ID)</a:t>
            </a:r>
          </a:p>
          <a:p>
            <a:pPr marL="117475" indent="-117475">
              <a:defRPr/>
            </a:pPr>
            <a:r>
              <a:rPr lang="en-US" sz="2000" b="1" dirty="0">
                <a:solidFill>
                  <a:srgbClr val="FFC000"/>
                </a:solidFill>
                <a:latin typeface="+mn-lt"/>
              </a:rPr>
              <a:t>Tracking</a:t>
            </a:r>
          </a:p>
          <a:p>
            <a:pPr marL="168275" indent="-168275">
              <a:tabLst>
                <a:tab pos="282575" algn="l"/>
              </a:tabLst>
              <a:defRPr/>
            </a:pPr>
            <a:endParaRPr lang="en-US" sz="1000" dirty="0">
              <a:solidFill>
                <a:schemeClr val="bg1"/>
              </a:solidFill>
              <a:latin typeface="+mn-lt"/>
            </a:endParaRPr>
          </a:p>
          <a:p>
            <a:pPr marL="168275" indent="-168275">
              <a:buFont typeface="Arial" pitchFamily="34" charset="0"/>
              <a:buChar char="•"/>
              <a:tabLst>
                <a:tab pos="282575" algn="l"/>
              </a:tabLst>
              <a:defRPr/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Silicon Pixels 50 x 400 mm</a:t>
            </a:r>
            <a:r>
              <a:rPr lang="en-US" sz="1800" baseline="30000" dirty="0">
                <a:solidFill>
                  <a:schemeClr val="bg1"/>
                </a:solidFill>
                <a:latin typeface="+mn-lt"/>
              </a:rPr>
              <a:t>2</a:t>
            </a:r>
          </a:p>
          <a:p>
            <a:pPr marL="168275" indent="-168275">
              <a:buFont typeface="Arial" pitchFamily="34" charset="0"/>
              <a:buChar char="•"/>
              <a:tabLst>
                <a:tab pos="282575" algn="l"/>
              </a:tabLst>
              <a:defRPr/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Silicon Strips (SCT) </a:t>
            </a:r>
            <a:br>
              <a:rPr lang="en-US" sz="1800" dirty="0">
                <a:solidFill>
                  <a:schemeClr val="bg1"/>
                </a:solidFill>
                <a:latin typeface="+mn-lt"/>
              </a:rPr>
            </a:br>
            <a:r>
              <a:rPr lang="en-US" sz="1800" dirty="0">
                <a:solidFill>
                  <a:schemeClr val="bg1"/>
                </a:solidFill>
                <a:latin typeface="+mn-lt"/>
              </a:rPr>
              <a:t>80 mm stereo</a:t>
            </a:r>
          </a:p>
          <a:p>
            <a:pPr marL="169863" indent="-169863">
              <a:buFont typeface="Arial" pitchFamily="34" charset="0"/>
              <a:buChar char="•"/>
              <a:tabLst>
                <a:tab pos="282575" algn="l"/>
              </a:tabLst>
              <a:defRPr/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Transition Radiation Tracker (TRT) up to 36 points/track</a:t>
            </a:r>
          </a:p>
          <a:p>
            <a:pPr marL="169863" indent="-169863">
              <a:buFont typeface="Arial" pitchFamily="34" charset="0"/>
              <a:buChar char="•"/>
              <a:tabLst>
                <a:tab pos="282575" algn="l"/>
              </a:tabLst>
              <a:defRPr/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2T Solenoid Magnet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ATLAS Detector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C719525-1454-4D1D-8F0A-B7A56247F383}" type="slidenum">
              <a:rPr lang="it-IT"/>
              <a:pPr>
                <a:defRPr/>
              </a:pPr>
              <a:t>23</a:t>
            </a:fld>
            <a:endParaRPr lang="it-IT" dirty="0"/>
          </a:p>
        </p:txBody>
      </p:sp>
      <p:sp>
        <p:nvSpPr>
          <p:cNvPr id="14" name="TextBox 13"/>
          <p:cNvSpPr txBox="1"/>
          <p:nvPr/>
        </p:nvSpPr>
        <p:spPr>
          <a:xfrm>
            <a:off x="4109393" y="1126331"/>
            <a:ext cx="1264965" cy="276999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</a:rPr>
              <a:t>Tile Calorimeter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29642" y="1124744"/>
            <a:ext cx="1944216" cy="276999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</a:rPr>
              <a:t>Liquid Argon calorimeter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36029" y="5622954"/>
            <a:ext cx="560971" cy="276999"/>
          </a:xfrm>
          <a:prstGeom prst="rect">
            <a:avLst/>
          </a:prstGeom>
          <a:solidFill>
            <a:srgbClr val="0000FF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</a:rPr>
              <a:t>  TRT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32346" y="5622954"/>
            <a:ext cx="1146468" cy="276999"/>
          </a:xfrm>
          <a:prstGeom prst="rect">
            <a:avLst/>
          </a:prstGeom>
          <a:solidFill>
            <a:srgbClr val="0000FF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</a:rPr>
              <a:t>Pixel Detector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72103" y="5622954"/>
            <a:ext cx="492443" cy="276999"/>
          </a:xfrm>
          <a:prstGeom prst="rect">
            <a:avLst/>
          </a:prstGeom>
          <a:solidFill>
            <a:srgbClr val="0000FF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</a:rPr>
              <a:t>SCT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15531" y="5622954"/>
            <a:ext cx="1339655" cy="276999"/>
          </a:xfrm>
          <a:prstGeom prst="rect">
            <a:avLst/>
          </a:prstGeom>
          <a:solidFill>
            <a:srgbClr val="0000FF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</a:rPr>
              <a:t>Solenoid Magnet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11760" y="1126331"/>
            <a:ext cx="1224136" cy="276999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</a:rPr>
              <a:t>Muon Detector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42034" y="5622954"/>
            <a:ext cx="1159843" cy="276999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</a:rPr>
              <a:t>Toroid Magnet</a:t>
            </a:r>
          </a:p>
        </p:txBody>
      </p:sp>
    </p:spTree>
    <p:extLst>
      <p:ext uri="{BB962C8B-B14F-4D97-AF65-F5344CB8AC3E}">
        <p14:creationId xmlns:p14="http://schemas.microsoft.com/office/powerpoint/2010/main" val="130778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0" name="Picture 4" descr="FullDetecto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8066" y="1071562"/>
            <a:ext cx="7730438" cy="4805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778250" y="5622954"/>
            <a:ext cx="5213350" cy="3412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marL="179388" indent="-179388" algn="ctr">
              <a:buFont typeface="Arial"/>
              <a:buChar char="•"/>
            </a:pPr>
            <a:endParaRPr lang="en-GB" sz="1600" dirty="0" smtClean="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512" y="3789040"/>
            <a:ext cx="2952328" cy="2808312"/>
          </a:xfrm>
          <a:prstGeom prst="rect">
            <a:avLst/>
          </a:prstGeom>
          <a:solidFill>
            <a:srgbClr val="000099">
              <a:alpha val="67000"/>
            </a:srgbClr>
          </a:solidFill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FFC000"/>
                </a:solidFill>
                <a:latin typeface="+mn-lt"/>
              </a:rPr>
              <a:t>Calorimeter system</a:t>
            </a:r>
          </a:p>
          <a:p>
            <a:pPr marL="117475" indent="-117475">
              <a:defRPr/>
            </a:pPr>
            <a:r>
              <a:rPr lang="en-US" sz="2000" b="1" dirty="0">
                <a:solidFill>
                  <a:srgbClr val="FFC000"/>
                </a:solidFill>
                <a:latin typeface="+mn-lt"/>
              </a:rPr>
              <a:t>EM and Hadronic energy</a:t>
            </a:r>
          </a:p>
          <a:p>
            <a:pPr marL="117475" indent="-117475">
              <a:defRPr/>
            </a:pPr>
            <a:endParaRPr lang="en-US" sz="1200" dirty="0">
              <a:solidFill>
                <a:schemeClr val="accent3"/>
              </a:solidFill>
              <a:latin typeface="+mn-lt"/>
            </a:endParaRPr>
          </a:p>
          <a:p>
            <a:pPr marL="168275" indent="-168275">
              <a:buFont typeface="Arial" pitchFamily="34" charset="0"/>
              <a:buChar char="•"/>
              <a:tabLst>
                <a:tab pos="282575" algn="l"/>
              </a:tabLst>
              <a:defRPr/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Liquid Ar (LAr) EM barrel and end-cap</a:t>
            </a:r>
          </a:p>
          <a:p>
            <a:pPr marL="168275" indent="-168275">
              <a:buFont typeface="Arial" pitchFamily="34" charset="0"/>
              <a:buChar char="•"/>
              <a:tabLst>
                <a:tab pos="282575" algn="l"/>
              </a:tabLst>
              <a:defRPr/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LAr Hadronic end-cap</a:t>
            </a:r>
          </a:p>
          <a:p>
            <a:pPr marL="168275" indent="-168275">
              <a:buFont typeface="Arial" pitchFamily="34" charset="0"/>
              <a:buChar char="•"/>
              <a:tabLst>
                <a:tab pos="282575" algn="l"/>
              </a:tabLst>
              <a:defRPr/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Tile calorimeter </a:t>
            </a:r>
            <a:br>
              <a:rPr lang="en-US" sz="1800" dirty="0">
                <a:solidFill>
                  <a:schemeClr val="bg1"/>
                </a:solidFill>
                <a:latin typeface="+mn-lt"/>
              </a:rPr>
            </a:br>
            <a:r>
              <a:rPr lang="en-US" sz="1800" dirty="0">
                <a:solidFill>
                  <a:schemeClr val="bg1"/>
                </a:solidFill>
                <a:latin typeface="+mn-lt"/>
              </a:rPr>
              <a:t>(Fe – scintillator) </a:t>
            </a:r>
            <a:br>
              <a:rPr lang="en-US" sz="1800" dirty="0">
                <a:solidFill>
                  <a:schemeClr val="bg1"/>
                </a:solidFill>
                <a:latin typeface="+mn-lt"/>
              </a:rPr>
            </a:br>
            <a:r>
              <a:rPr lang="en-US" sz="1800" dirty="0">
                <a:solidFill>
                  <a:schemeClr val="bg1"/>
                </a:solidFill>
                <a:latin typeface="+mn-lt"/>
              </a:rPr>
              <a:t>hadronic barrel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ATLAS Detector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C719525-1454-4D1D-8F0A-B7A56247F383}" type="slidenum">
              <a:rPr lang="it-IT"/>
              <a:pPr>
                <a:defRPr/>
              </a:pPr>
              <a:t>24</a:t>
            </a:fld>
            <a:endParaRPr lang="it-IT" dirty="0"/>
          </a:p>
        </p:txBody>
      </p:sp>
      <p:sp>
        <p:nvSpPr>
          <p:cNvPr id="14" name="TextBox 13"/>
          <p:cNvSpPr txBox="1"/>
          <p:nvPr/>
        </p:nvSpPr>
        <p:spPr>
          <a:xfrm>
            <a:off x="4109393" y="1126331"/>
            <a:ext cx="1264965" cy="276999"/>
          </a:xfrm>
          <a:prstGeom prst="rect">
            <a:avLst/>
          </a:prstGeom>
          <a:solidFill>
            <a:srgbClr val="0000FF"/>
          </a:solidFill>
          <a:ln w="19050" cmpd="sng"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Tile Calorimeter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29642" y="1124744"/>
            <a:ext cx="1944216" cy="276999"/>
          </a:xfrm>
          <a:prstGeom prst="rect">
            <a:avLst/>
          </a:prstGeom>
          <a:solidFill>
            <a:srgbClr val="0000FF"/>
          </a:solidFill>
          <a:ln w="19050" cmpd="sng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</a:rPr>
              <a:t>Liquid Argon calorimeter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36029" y="5622954"/>
            <a:ext cx="560971" cy="276999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/>
              <a:t>  TRT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32346" y="5622954"/>
            <a:ext cx="1146468" cy="276999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/>
              <a:t>Pixel Detector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72103" y="5622954"/>
            <a:ext cx="492443" cy="276999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/>
              <a:t>SCT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15531" y="5622954"/>
            <a:ext cx="1339655" cy="276999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/>
              <a:t>Solenoid Magnet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11760" y="1126331"/>
            <a:ext cx="1224136" cy="276999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</a:rPr>
              <a:t>Muon Detector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42034" y="5622954"/>
            <a:ext cx="1159843" cy="276999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</a:rPr>
              <a:t>Toroid Magnet</a:t>
            </a:r>
          </a:p>
        </p:txBody>
      </p:sp>
    </p:spTree>
    <p:extLst>
      <p:ext uri="{BB962C8B-B14F-4D97-AF65-F5344CB8AC3E}">
        <p14:creationId xmlns:p14="http://schemas.microsoft.com/office/powerpoint/2010/main" val="292451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0" name="Picture 4" descr="FullDetecto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8066" y="1071562"/>
            <a:ext cx="7730438" cy="4805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778250" y="5622954"/>
            <a:ext cx="5213350" cy="3412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marL="179388" indent="-179388" algn="ctr">
              <a:buFont typeface="Arial"/>
              <a:buChar char="•"/>
            </a:pPr>
            <a:endParaRPr lang="en-GB" sz="1600" dirty="0" smtClean="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512" y="3789039"/>
            <a:ext cx="2952328" cy="2962279"/>
          </a:xfrm>
          <a:prstGeom prst="rect">
            <a:avLst/>
          </a:prstGeom>
          <a:solidFill>
            <a:srgbClr val="000099">
              <a:alpha val="67000"/>
            </a:srgbClr>
          </a:solidFill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FFC000"/>
                </a:solidFill>
                <a:latin typeface="+mn-lt"/>
              </a:rPr>
              <a:t>Muon spectrometer</a:t>
            </a:r>
          </a:p>
          <a:p>
            <a:pPr marL="117475" indent="-117475">
              <a:defRPr/>
            </a:pPr>
            <a:r>
              <a:rPr lang="en-US" sz="2000" b="1" dirty="0">
                <a:solidFill>
                  <a:srgbClr val="FFC000"/>
                </a:solidFill>
                <a:latin typeface="+mn-lt"/>
              </a:rPr>
              <a:t>m tracking</a:t>
            </a:r>
          </a:p>
          <a:p>
            <a:pPr>
              <a:defRPr/>
            </a:pPr>
            <a:r>
              <a:rPr lang="en-US" sz="1800" u="sng" dirty="0" smtClean="0">
                <a:solidFill>
                  <a:schemeClr val="bg1"/>
                </a:solidFill>
                <a:latin typeface="+mn-lt"/>
              </a:rPr>
              <a:t>Precision tracking</a:t>
            </a:r>
            <a:endParaRPr lang="en-US" sz="1800" u="sng" dirty="0">
              <a:solidFill>
                <a:schemeClr val="bg1"/>
              </a:solidFill>
              <a:latin typeface="+mn-lt"/>
            </a:endParaRPr>
          </a:p>
          <a:p>
            <a:pPr marL="168275" indent="-168275">
              <a:lnSpc>
                <a:spcPct val="110000"/>
              </a:lnSpc>
              <a:buFont typeface="Arial" pitchFamily="34" charset="0"/>
              <a:buChar char="•"/>
              <a:tabLst>
                <a:tab pos="282575" algn="l"/>
              </a:tabLst>
              <a:defRPr/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MDT (</a:t>
            </a:r>
            <a:r>
              <a:rPr lang="en-US" sz="1800" dirty="0" err="1" smtClean="0">
                <a:solidFill>
                  <a:schemeClr val="bg1"/>
                </a:solidFill>
                <a:latin typeface="+mn-lt"/>
              </a:rPr>
              <a:t>Monit</a:t>
            </a: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. 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drift tubes)</a:t>
            </a:r>
            <a:endParaRPr lang="en-US" sz="1800" baseline="30000" dirty="0">
              <a:solidFill>
                <a:schemeClr val="bg1"/>
              </a:solidFill>
              <a:latin typeface="+mn-lt"/>
            </a:endParaRPr>
          </a:p>
          <a:p>
            <a:pPr marL="168275" indent="-168275">
              <a:lnSpc>
                <a:spcPct val="110000"/>
              </a:lnSpc>
              <a:buFont typeface="Arial" pitchFamily="34" charset="0"/>
              <a:buChar char="•"/>
              <a:tabLst>
                <a:tab pos="282575" algn="l"/>
              </a:tabLst>
              <a:defRPr/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CSC (Cathode Strip </a:t>
            </a: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Ch.)</a:t>
            </a:r>
          </a:p>
          <a:p>
            <a:pPr>
              <a:lnSpc>
                <a:spcPct val="110000"/>
              </a:lnSpc>
              <a:tabLst>
                <a:tab pos="282575" algn="l"/>
              </a:tabLst>
              <a:defRPr/>
            </a:pPr>
            <a:r>
              <a:rPr lang="en-US" sz="1800" u="sng" dirty="0" smtClean="0">
                <a:solidFill>
                  <a:schemeClr val="bg1"/>
                </a:solidFill>
                <a:latin typeface="+mn-lt"/>
              </a:rPr>
              <a:t>Trigger chambers</a:t>
            </a:r>
            <a:endParaRPr lang="en-US" sz="1800" u="sng" dirty="0">
              <a:solidFill>
                <a:schemeClr val="bg1"/>
              </a:solidFill>
              <a:latin typeface="+mn-lt"/>
            </a:endParaRPr>
          </a:p>
          <a:p>
            <a:pPr marL="169863" indent="-169863">
              <a:lnSpc>
                <a:spcPct val="110000"/>
              </a:lnSpc>
              <a:buFont typeface="Arial" pitchFamily="34" charset="0"/>
              <a:buChar char="•"/>
              <a:tabLst>
                <a:tab pos="282575" algn="l"/>
              </a:tabLst>
              <a:defRPr/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RPC (</a:t>
            </a: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Resist. 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Plate </a:t>
            </a: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Ch.) 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  <a:p>
            <a:pPr marL="169863" indent="-169863">
              <a:lnSpc>
                <a:spcPct val="110000"/>
              </a:lnSpc>
              <a:buFont typeface="Arial" pitchFamily="34" charset="0"/>
              <a:buChar char="•"/>
              <a:tabLst>
                <a:tab pos="282575" algn="l"/>
              </a:tabLst>
              <a:defRPr/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TGC (Thin </a:t>
            </a: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Gap Ch.) 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  <a:p>
            <a:pPr marL="169863" indent="-169863">
              <a:lnSpc>
                <a:spcPct val="150000"/>
              </a:lnSpc>
              <a:buFont typeface="Arial" pitchFamily="34" charset="0"/>
              <a:buChar char="•"/>
              <a:tabLst>
                <a:tab pos="282575" algn="l"/>
              </a:tabLst>
              <a:defRPr/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Toroid Magnet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ATLAS Detector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C719525-1454-4D1D-8F0A-B7A56247F383}" type="slidenum">
              <a:rPr lang="it-IT"/>
              <a:pPr>
                <a:defRPr/>
              </a:pPr>
              <a:t>25</a:t>
            </a:fld>
            <a:endParaRPr lang="it-IT" dirty="0"/>
          </a:p>
        </p:txBody>
      </p:sp>
      <p:sp>
        <p:nvSpPr>
          <p:cNvPr id="14" name="TextBox 13"/>
          <p:cNvSpPr txBox="1"/>
          <p:nvPr/>
        </p:nvSpPr>
        <p:spPr>
          <a:xfrm>
            <a:off x="4109393" y="1126331"/>
            <a:ext cx="1264965" cy="276999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/>
              <a:t>Tile Calorimeter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29642" y="1124744"/>
            <a:ext cx="1944216" cy="276999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/>
              <a:t>Liquid Argon calorimeter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36029" y="5622954"/>
            <a:ext cx="560971" cy="276999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/>
              <a:t>  TRT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32346" y="5622954"/>
            <a:ext cx="1146468" cy="276999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/>
              <a:t>Pixel Detector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72103" y="5622954"/>
            <a:ext cx="492443" cy="276999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/>
              <a:t>SCT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15531" y="5622954"/>
            <a:ext cx="1339655" cy="276999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/>
              <a:t>Solenoid Magnet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11760" y="1126331"/>
            <a:ext cx="1224136" cy="276999"/>
          </a:xfrm>
          <a:prstGeom prst="rect">
            <a:avLst/>
          </a:prstGeom>
          <a:solidFill>
            <a:srgbClr val="0000FF"/>
          </a:solidFill>
          <a:ln w="19050" cmpd="sng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</a:rPr>
              <a:t>Muon Detector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42034" y="5622954"/>
            <a:ext cx="1159843" cy="276999"/>
          </a:xfrm>
          <a:prstGeom prst="rect">
            <a:avLst/>
          </a:prstGeom>
          <a:solidFill>
            <a:srgbClr val="0000FF"/>
          </a:solidFill>
          <a:ln w="19050" cmpd="sng"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</a:rPr>
              <a:t>Toroid Magnet</a:t>
            </a:r>
          </a:p>
        </p:txBody>
      </p:sp>
    </p:spTree>
    <p:extLst>
      <p:ext uri="{BB962C8B-B14F-4D97-AF65-F5344CB8AC3E}">
        <p14:creationId xmlns:p14="http://schemas.microsoft.com/office/powerpoint/2010/main" val="170715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0" name="Picture 4" descr="FullDetecto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8066" y="1071562"/>
            <a:ext cx="7730438" cy="4805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778250" y="5622954"/>
            <a:ext cx="5213350" cy="3412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marL="179388" indent="-179388" algn="ctr">
              <a:buFont typeface="Arial"/>
              <a:buChar char="•"/>
            </a:pPr>
            <a:endParaRPr lang="en-GB" sz="1600" dirty="0" smtClean="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512" y="3789040"/>
            <a:ext cx="3168352" cy="2808312"/>
          </a:xfrm>
          <a:prstGeom prst="rect">
            <a:avLst/>
          </a:prstGeom>
          <a:solidFill>
            <a:srgbClr val="000099">
              <a:alpha val="67000"/>
            </a:srgbClr>
          </a:solidFill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FFC70D"/>
                </a:solidFill>
                <a:latin typeface="+mn-lt"/>
              </a:rPr>
              <a:t>Trigger system </a:t>
            </a:r>
            <a:r>
              <a:rPr lang="en-US" b="1" dirty="0" smtClean="0">
                <a:solidFill>
                  <a:srgbClr val="FFC70D"/>
                </a:solidFill>
                <a:latin typeface="+mn-lt"/>
              </a:rPr>
              <a:t>(Run 2</a:t>
            </a:r>
            <a:r>
              <a:rPr lang="en-US" b="1" dirty="0">
                <a:solidFill>
                  <a:srgbClr val="FFC70D"/>
                </a:solidFill>
                <a:latin typeface="+mn-lt"/>
              </a:rPr>
              <a:t>) </a:t>
            </a:r>
          </a:p>
          <a:p>
            <a:pPr>
              <a:defRPr/>
            </a:pPr>
            <a:endParaRPr lang="en-US" sz="1200" dirty="0">
              <a:solidFill>
                <a:schemeClr val="bg1"/>
              </a:solidFill>
              <a:latin typeface="+mn-lt"/>
            </a:endParaRPr>
          </a:p>
          <a:p>
            <a:pPr marL="168275" indent="-168275">
              <a:buFont typeface="Arial" pitchFamily="34" charset="0"/>
              <a:buChar char="•"/>
              <a:tabLst>
                <a:tab pos="282575" algn="l"/>
              </a:tabLs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L1 – hardware</a:t>
            </a:r>
            <a:br>
              <a:rPr lang="en-US" sz="2000" dirty="0">
                <a:solidFill>
                  <a:schemeClr val="bg1"/>
                </a:solidFill>
                <a:latin typeface="+mn-lt"/>
              </a:rPr>
            </a:br>
            <a:r>
              <a:rPr lang="en-US" sz="2000" dirty="0">
                <a:solidFill>
                  <a:schemeClr val="bg1"/>
                </a:solidFill>
                <a:latin typeface="+mn-lt"/>
              </a:rPr>
              <a:t>output rate: 100 kHz latency: &lt; 2.5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ms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dirty="0">
                <a:solidFill>
                  <a:schemeClr val="bg1"/>
                </a:solidFill>
                <a:latin typeface="+mn-lt"/>
              </a:rPr>
            </a:br>
            <a:endParaRPr lang="en-US" sz="2000" baseline="30000" dirty="0">
              <a:solidFill>
                <a:schemeClr val="bg1"/>
              </a:solidFill>
              <a:latin typeface="+mn-lt"/>
            </a:endParaRPr>
          </a:p>
          <a:p>
            <a:pPr marL="168275" indent="-168275">
              <a:buFont typeface="Arial" pitchFamily="34" charset="0"/>
              <a:buChar char="•"/>
              <a:tabLst>
                <a:tab pos="282575" algn="l"/>
              </a:tabLs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HLT  – software</a:t>
            </a:r>
            <a:br>
              <a:rPr lang="en-US" sz="2000" dirty="0">
                <a:solidFill>
                  <a:schemeClr val="bg1"/>
                </a:solidFill>
                <a:latin typeface="+mn-lt"/>
              </a:rPr>
            </a:br>
            <a:r>
              <a:rPr lang="en-US" sz="2000" dirty="0">
                <a:solidFill>
                  <a:schemeClr val="bg1"/>
                </a:solidFill>
                <a:latin typeface="+mn-lt"/>
              </a:rPr>
              <a:t>output rate: 1 kHz </a:t>
            </a:r>
            <a:br>
              <a:rPr lang="en-US" sz="2000" dirty="0">
                <a:solidFill>
                  <a:schemeClr val="bg1"/>
                </a:solidFill>
                <a:latin typeface="+mn-lt"/>
              </a:rPr>
            </a:b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proc.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time: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~ 550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ms</a:t>
            </a:r>
            <a:endParaRPr lang="en-US" sz="2000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ATLAS Detector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C719525-1454-4D1D-8F0A-B7A56247F383}" type="slidenum">
              <a:rPr lang="it-IT"/>
              <a:pPr>
                <a:defRPr/>
              </a:pPr>
              <a:t>26</a:t>
            </a:fld>
            <a:endParaRPr lang="it-IT" dirty="0"/>
          </a:p>
        </p:txBody>
      </p:sp>
      <p:sp>
        <p:nvSpPr>
          <p:cNvPr id="14" name="TextBox 13"/>
          <p:cNvSpPr txBox="1"/>
          <p:nvPr/>
        </p:nvSpPr>
        <p:spPr>
          <a:xfrm>
            <a:off x="4109393" y="1126331"/>
            <a:ext cx="1264965" cy="276999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/>
              <a:t>Tile Calorimeter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29642" y="1124744"/>
            <a:ext cx="1944216" cy="276999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/>
              <a:t>Liquid Argon calorimeter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36029" y="5622954"/>
            <a:ext cx="560971" cy="276999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/>
              <a:t>  TRT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32346" y="5622954"/>
            <a:ext cx="1146468" cy="276999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/>
              <a:t>Pixel Detector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72103" y="5622954"/>
            <a:ext cx="492443" cy="276999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/>
              <a:t>SCT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15531" y="5622954"/>
            <a:ext cx="1339655" cy="276999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/>
              <a:t>Solenoid Magnet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11760" y="1126331"/>
            <a:ext cx="1224136" cy="276999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/>
              <a:t>Muon Detector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42034" y="5622954"/>
            <a:ext cx="1159843" cy="276999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/>
              <a:t>Toroid Magnet</a:t>
            </a:r>
          </a:p>
        </p:txBody>
      </p:sp>
    </p:spTree>
    <p:extLst>
      <p:ext uri="{BB962C8B-B14F-4D97-AF65-F5344CB8AC3E}">
        <p14:creationId xmlns:p14="http://schemas.microsoft.com/office/powerpoint/2010/main" val="168922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Phase-O upgrade  (LS-1)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95536" y="990601"/>
            <a:ext cx="4752528" cy="2582415"/>
          </a:xfr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179388" indent="-179388"/>
            <a:r>
              <a:rPr lang="en-GB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Insertable B-Layer </a:t>
            </a:r>
          </a:p>
          <a:p>
            <a:pPr marL="579438" lvl="1" indent="-179388"/>
            <a:r>
              <a:rPr lang="en-GB" sz="2000" dirty="0"/>
              <a:t>Installation and </a:t>
            </a:r>
            <a:r>
              <a:rPr lang="en-GB" sz="2000" dirty="0" smtClean="0"/>
              <a:t>commissioning of </a:t>
            </a:r>
            <a:r>
              <a:rPr lang="en-GB" sz="2000" dirty="0"/>
              <a:t>IBL in the pixel </a:t>
            </a:r>
            <a:r>
              <a:rPr lang="en-GB" sz="2000" dirty="0" smtClean="0"/>
              <a:t>detector  </a:t>
            </a:r>
            <a:r>
              <a:rPr lang="en-GB" sz="2000" dirty="0"/>
              <a:t>in </a:t>
            </a:r>
            <a:r>
              <a:rPr lang="en-GB" sz="2000" dirty="0" smtClean="0"/>
              <a:t>summer </a:t>
            </a:r>
            <a:r>
              <a:rPr lang="en-GB" sz="2000" dirty="0"/>
              <a:t> </a:t>
            </a:r>
            <a:r>
              <a:rPr lang="en-GB" sz="2000" dirty="0" smtClean="0"/>
              <a:t>2014 </a:t>
            </a:r>
          </a:p>
          <a:p>
            <a:pPr marL="579438" lvl="1" indent="-179388"/>
            <a:r>
              <a:rPr lang="en-GB" sz="2000" dirty="0" smtClean="0"/>
              <a:t>Will stay until Phase-II</a:t>
            </a:r>
          </a:p>
          <a:p>
            <a:pPr marL="579438" lvl="1" indent="-179388"/>
            <a:endParaRPr lang="en-GB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91540" y="6476999"/>
            <a:ext cx="444956" cy="274320"/>
          </a:xfrm>
        </p:spPr>
        <p:txBody>
          <a:bodyPr/>
          <a:lstStyle/>
          <a:p>
            <a:pPr>
              <a:defRPr/>
            </a:pPr>
            <a:fld id="{4608B14D-CABD-BA45-B278-3653598FE0D8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096" y="1052736"/>
            <a:ext cx="3380108" cy="48245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2780928"/>
            <a:ext cx="3631640" cy="3631375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572000" y="6021288"/>
            <a:ext cx="3328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b-tagging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rejection 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vs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pile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-up 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067944" y="4365104"/>
            <a:ext cx="2592288" cy="374178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642205" y="4653136"/>
            <a:ext cx="748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latin typeface="Arial"/>
                <a:cs typeface="Arial"/>
              </a:rPr>
              <a:t>w/ IBL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94885" y="5754742"/>
            <a:ext cx="8613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00FF"/>
                </a:solidFill>
                <a:latin typeface="Arial"/>
                <a:cs typeface="Arial"/>
              </a:rPr>
              <a:t>w/o IBL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391128" y="1268760"/>
            <a:ext cx="3269104" cy="36004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4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8384"/>
            <a:ext cx="8136904" cy="1044352"/>
          </a:xfrm>
        </p:spPr>
        <p:txBody>
          <a:bodyPr/>
          <a:lstStyle/>
          <a:p>
            <a:r>
              <a:rPr lang="en-GB" dirty="0" smtClean="0"/>
              <a:t>The ATLAS upgrade programme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55260" y="6381328"/>
            <a:ext cx="442392" cy="260648"/>
          </a:xfrm>
        </p:spPr>
        <p:txBody>
          <a:bodyPr/>
          <a:lstStyle/>
          <a:p>
            <a:pPr>
              <a:defRPr/>
            </a:pPr>
            <a:fld id="{4608B14D-CABD-BA45-B278-3653598FE0D8}" type="slidenum">
              <a:rPr lang="en-GB" smtClean="0">
                <a:solidFill>
                  <a:schemeClr val="bg1">
                    <a:lumMod val="85000"/>
                  </a:schemeClr>
                </a:solidFill>
              </a:rPr>
              <a:pPr>
                <a:defRPr/>
              </a:pPr>
              <a:t>28</a:t>
            </a:fld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1893" y="1215206"/>
            <a:ext cx="3732213" cy="49926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" r="3268"/>
          <a:stretch>
            <a:fillRect/>
          </a:stretch>
        </p:blipFill>
        <p:spPr bwMode="auto">
          <a:xfrm>
            <a:off x="473399" y="1215206"/>
            <a:ext cx="381635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55576" y="1922056"/>
            <a:ext cx="3057247" cy="2308324"/>
          </a:xfrm>
          <a:prstGeom prst="rect">
            <a:avLst/>
          </a:prstGeom>
          <a:solidFill>
            <a:srgbClr val="FFFFFF">
              <a:alpha val="46000"/>
            </a:srgbClr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90"/>
                </a:solidFill>
                <a:latin typeface="+mn-lt"/>
                <a:cs typeface="Arial"/>
              </a:rPr>
              <a:t>TDRs approved by the </a:t>
            </a:r>
          </a:p>
          <a:p>
            <a:r>
              <a:rPr lang="en-GB" dirty="0" smtClean="0">
                <a:solidFill>
                  <a:srgbClr val="000090"/>
                </a:solidFill>
                <a:latin typeface="+mn-lt"/>
                <a:cs typeface="Arial"/>
              </a:rPr>
              <a:t>CERN Research Board</a:t>
            </a:r>
          </a:p>
          <a:p>
            <a:pPr marL="179388" indent="-179388">
              <a:buFont typeface="Arial"/>
              <a:buChar char="•"/>
            </a:pPr>
            <a:r>
              <a:rPr lang="en-GB" dirty="0" smtClean="0">
                <a:latin typeface="+mn-lt"/>
                <a:cs typeface="Arial"/>
              </a:rPr>
              <a:t>New Small Wheel</a:t>
            </a:r>
          </a:p>
          <a:p>
            <a:pPr marL="179388" indent="-179388">
              <a:buFont typeface="Arial"/>
              <a:buChar char="•"/>
            </a:pPr>
            <a:r>
              <a:rPr lang="en-GB" dirty="0" smtClean="0">
                <a:latin typeface="+mn-lt"/>
                <a:cs typeface="Arial"/>
              </a:rPr>
              <a:t>Fast Track Trigger</a:t>
            </a:r>
          </a:p>
          <a:p>
            <a:pPr marL="179388" indent="-179388">
              <a:buFont typeface="Arial"/>
              <a:buChar char="•"/>
            </a:pPr>
            <a:r>
              <a:rPr lang="en-GB" dirty="0" smtClean="0">
                <a:latin typeface="+mn-lt"/>
                <a:cs typeface="Arial"/>
              </a:rPr>
              <a:t>Trigger/DAQ</a:t>
            </a:r>
          </a:p>
          <a:p>
            <a:pPr marL="179388" indent="-179388">
              <a:buFont typeface="Arial"/>
              <a:buChar char="•"/>
            </a:pPr>
            <a:r>
              <a:rPr lang="en-GB" dirty="0" err="1" smtClean="0">
                <a:latin typeface="+mn-lt"/>
                <a:cs typeface="Arial"/>
              </a:rPr>
              <a:t>LAr</a:t>
            </a:r>
            <a:r>
              <a:rPr lang="en-GB" dirty="0" smtClean="0">
                <a:latin typeface="+mn-lt"/>
                <a:cs typeface="Arial"/>
              </a:rPr>
              <a:t> Trigger</a:t>
            </a:r>
          </a:p>
        </p:txBody>
      </p:sp>
    </p:spTree>
    <p:extLst>
      <p:ext uri="{BB962C8B-B14F-4D97-AF65-F5344CB8AC3E}">
        <p14:creationId xmlns:p14="http://schemas.microsoft.com/office/powerpoint/2010/main" val="104278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Muons</a:t>
            </a:r>
            <a:r>
              <a:rPr lang="en-GB" dirty="0" smtClean="0"/>
              <a:t>: New Small Wheel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990600"/>
            <a:ext cx="8435280" cy="5135563"/>
          </a:xfrm>
        </p:spPr>
        <p:txBody>
          <a:bodyPr/>
          <a:lstStyle/>
          <a:p>
            <a:pPr marL="269875" indent="-269875"/>
            <a:r>
              <a:rPr lang="en-GB" sz="2000" dirty="0" smtClean="0"/>
              <a:t>Consequences of luminosity rising beyond design values for forward </a:t>
            </a:r>
            <a:r>
              <a:rPr lang="en-GB" sz="2000" dirty="0" err="1" smtClean="0"/>
              <a:t>muon</a:t>
            </a:r>
            <a:r>
              <a:rPr lang="en-GB" sz="2000" dirty="0" smtClean="0"/>
              <a:t> wheels </a:t>
            </a:r>
          </a:p>
          <a:p>
            <a:pPr lvl="1"/>
            <a:r>
              <a:rPr lang="en-US" sz="1800" dirty="0"/>
              <a:t>d</a:t>
            </a:r>
            <a:r>
              <a:rPr lang="en-US" sz="1800" dirty="0" smtClean="0"/>
              <a:t>egradation </a:t>
            </a:r>
            <a:r>
              <a:rPr lang="en-US" sz="1800" dirty="0"/>
              <a:t>of the tracking </a:t>
            </a:r>
            <a:r>
              <a:rPr lang="en-US" sz="1800" dirty="0" smtClean="0"/>
              <a:t>performance</a:t>
            </a:r>
            <a:r>
              <a:rPr lang="en-US" sz="1800" dirty="0"/>
              <a:t> </a:t>
            </a:r>
            <a:r>
              <a:rPr lang="en-US" sz="1800" dirty="0" smtClean="0"/>
              <a:t>(efficiency / resolution) </a:t>
            </a:r>
            <a:endParaRPr lang="en-GB" sz="1800" dirty="0"/>
          </a:p>
          <a:p>
            <a:pPr lvl="1"/>
            <a:r>
              <a:rPr lang="en-GB" sz="1800" dirty="0" smtClean="0"/>
              <a:t>L1 </a:t>
            </a:r>
            <a:r>
              <a:rPr lang="en-GB" sz="1800" dirty="0" err="1" smtClean="0"/>
              <a:t>muon</a:t>
            </a:r>
            <a:r>
              <a:rPr lang="en-GB" sz="1800" dirty="0" smtClean="0"/>
              <a:t> trigger bandwidth exceeded unless thresholds are raised</a:t>
            </a:r>
            <a:br>
              <a:rPr lang="en-GB" sz="1800" dirty="0" smtClean="0"/>
            </a:br>
            <a:endParaRPr lang="en-GB" sz="1800" dirty="0" smtClean="0"/>
          </a:p>
          <a:p>
            <a:r>
              <a:rPr lang="en-GB" sz="2000" dirty="0" smtClean="0"/>
              <a:t>Replace </a:t>
            </a:r>
            <a:r>
              <a:rPr lang="en-GB" sz="2000" dirty="0"/>
              <a:t>Muon Small Wheels with 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</a:t>
            </a:r>
            <a:r>
              <a:rPr lang="en-GB" sz="2000" dirty="0"/>
              <a:t>ew Muon 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</a:t>
            </a:r>
            <a:r>
              <a:rPr lang="en-GB" sz="2000" dirty="0"/>
              <a:t>mall 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</a:t>
            </a:r>
            <a:r>
              <a:rPr lang="en-GB" sz="2000" dirty="0"/>
              <a:t>heels </a:t>
            </a:r>
            <a:endParaRPr lang="en-GB" sz="2000" dirty="0" smtClean="0"/>
          </a:p>
          <a:p>
            <a:pPr lvl="1"/>
            <a:r>
              <a:rPr lang="en-GB" sz="1800" dirty="0" smtClean="0"/>
              <a:t>improved </a:t>
            </a:r>
            <a:r>
              <a:rPr lang="en-GB" sz="1800" dirty="0"/>
              <a:t>tracking and 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trigger capabilities</a:t>
            </a:r>
          </a:p>
          <a:p>
            <a:pPr lvl="1"/>
            <a:r>
              <a:rPr lang="en-GB" sz="1800" dirty="0"/>
              <a:t>position resolution &lt; 100 </a:t>
            </a:r>
            <a:r>
              <a:rPr lang="en-GB" sz="1800" dirty="0" err="1"/>
              <a:t>μm</a:t>
            </a:r>
            <a:endParaRPr lang="en-GB" sz="1800" dirty="0"/>
          </a:p>
          <a:p>
            <a:pPr lvl="1"/>
            <a:r>
              <a:rPr lang="en-GB" sz="1800" dirty="0"/>
              <a:t>IP-pointing segment in NSW 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with </a:t>
            </a:r>
            <a:r>
              <a:rPr kumimoji="1" lang="en-US" altLang="ja-JP" sz="1800" dirty="0" err="1" smtClean="0">
                <a:latin typeface="Symbol" pitchFamily="18" charset="2"/>
                <a:ea typeface="MS PGothic" pitchFamily="34" charset="-128"/>
                <a:cs typeface="Symbol" pitchFamily="18" charset="2"/>
              </a:rPr>
              <a:t>s</a:t>
            </a:r>
            <a:r>
              <a:rPr kumimoji="1" lang="en-US" altLang="ja-JP" sz="1800" baseline="-25000" dirty="0" err="1" smtClean="0">
                <a:latin typeface="Symbol" pitchFamily="18" charset="2"/>
                <a:ea typeface="MS PGothic" pitchFamily="34" charset="-128"/>
                <a:cs typeface="Symbol" pitchFamily="18" charset="2"/>
              </a:rPr>
              <a:t>q</a:t>
            </a:r>
            <a:r>
              <a:rPr lang="en-GB" sz="1800" dirty="0" smtClean="0"/>
              <a:t>~ </a:t>
            </a:r>
            <a:r>
              <a:rPr lang="en-GB" sz="1800" dirty="0"/>
              <a:t>1 </a:t>
            </a:r>
            <a:r>
              <a:rPr lang="en-GB" sz="1800" dirty="0" err="1" smtClean="0"/>
              <a:t>mrad</a:t>
            </a:r>
            <a:endParaRPr lang="en-GB" sz="1800" dirty="0"/>
          </a:p>
          <a:p>
            <a:pPr lvl="1"/>
            <a:r>
              <a:rPr lang="en-GB" sz="1800" dirty="0" smtClean="0"/>
              <a:t>Meets Phase-II requirements</a:t>
            </a:r>
          </a:p>
          <a:p>
            <a:pPr lvl="2"/>
            <a:r>
              <a:rPr lang="en-GB" sz="1400" dirty="0" smtClean="0"/>
              <a:t>compatible with &lt;µ&gt;=200,</a:t>
            </a:r>
            <a:r>
              <a:rPr lang="en-GB" sz="1400" dirty="0"/>
              <a:t/>
            </a:r>
            <a:br>
              <a:rPr lang="en-GB" sz="1400" dirty="0"/>
            </a:br>
            <a:r>
              <a:rPr lang="en-GB" sz="1400" dirty="0" smtClean="0"/>
              <a:t>up </a:t>
            </a:r>
            <a:r>
              <a:rPr lang="en-GB" sz="1400" dirty="0"/>
              <a:t>to L</a:t>
            </a:r>
            <a:r>
              <a:rPr lang="en-GB" sz="1400" dirty="0" smtClean="0"/>
              <a:t>~7x10</a:t>
            </a:r>
            <a:r>
              <a:rPr lang="en-GB" sz="1400" baseline="30000" dirty="0" smtClean="0"/>
              <a:t>34</a:t>
            </a:r>
            <a:r>
              <a:rPr lang="en-GB" sz="1400" dirty="0" smtClean="0"/>
              <a:t> </a:t>
            </a:r>
            <a:r>
              <a:rPr lang="en-GB" sz="1400" dirty="0"/>
              <a:t>cm</a:t>
            </a:r>
            <a:r>
              <a:rPr lang="en-GB" sz="1400" baseline="30000" dirty="0"/>
              <a:t>-2</a:t>
            </a:r>
            <a:r>
              <a:rPr lang="en-GB" sz="1400" dirty="0"/>
              <a:t>s</a:t>
            </a:r>
            <a:r>
              <a:rPr lang="en-GB" sz="1400" baseline="30000" dirty="0"/>
              <a:t>-</a:t>
            </a:r>
            <a:r>
              <a:rPr lang="en-GB" sz="1400" baseline="30000" dirty="0" smtClean="0"/>
              <a:t>1</a:t>
            </a:r>
          </a:p>
          <a:p>
            <a:pPr lvl="1"/>
            <a:r>
              <a:rPr lang="en-GB" sz="1800" dirty="0" smtClean="0"/>
              <a:t>Technology: </a:t>
            </a:r>
            <a:r>
              <a:rPr lang="en-GB" sz="1800" dirty="0" err="1" smtClean="0"/>
              <a:t>MicroMegas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and </a:t>
            </a:r>
            <a:r>
              <a:rPr lang="en-GB" sz="1800" dirty="0" err="1" smtClean="0"/>
              <a:t>sTGCs</a:t>
            </a:r>
            <a:endParaRPr lang="en-GB" sz="1800" dirty="0"/>
          </a:p>
          <a:p>
            <a:pPr lvl="1"/>
            <a:endParaRPr lang="en-GB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8B14D-CABD-BA45-B278-3653598FE0D8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322" y="3356992"/>
            <a:ext cx="4912278" cy="31316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11" name="TextBox 10"/>
          <p:cNvSpPr txBox="1"/>
          <p:nvPr/>
        </p:nvSpPr>
        <p:spPr>
          <a:xfrm>
            <a:off x="7414222" y="4331240"/>
            <a:ext cx="1577377" cy="465912"/>
          </a:xfrm>
          <a:prstGeom prst="rect">
            <a:avLst/>
          </a:prstGeom>
          <a:solidFill>
            <a:srgbClr val="00D202"/>
          </a:solidFill>
          <a:ln w="28575" cmpd="sng"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GB" sz="2000" dirty="0" smtClean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lang="en-GB" sz="2000" dirty="0" smtClean="0">
                <a:latin typeface="Arial"/>
                <a:cs typeface="Arial"/>
              </a:rPr>
              <a:t>ew </a:t>
            </a:r>
            <a:r>
              <a:rPr lang="en-GB" sz="2000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lang="en-GB" sz="2000" dirty="0" smtClean="0">
                <a:latin typeface="Arial"/>
                <a:cs typeface="Arial"/>
              </a:rPr>
              <a:t>mall </a:t>
            </a:r>
            <a:r>
              <a:rPr lang="en-GB" sz="2000" dirty="0" smtClean="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lang="en-GB" sz="2000" dirty="0" smtClean="0">
                <a:latin typeface="Arial"/>
                <a:cs typeface="Arial"/>
              </a:rPr>
              <a:t>heel</a:t>
            </a:r>
          </a:p>
          <a:p>
            <a:pPr>
              <a:lnSpc>
                <a:spcPct val="110000"/>
              </a:lnSpc>
            </a:pPr>
            <a:r>
              <a:rPr lang="en-GB" sz="2000" dirty="0" smtClean="0">
                <a:latin typeface="Arial"/>
                <a:cs typeface="Arial"/>
              </a:rPr>
              <a:t>covers 1.3&lt;|η|&lt;2.7</a:t>
            </a:r>
          </a:p>
        </p:txBody>
      </p:sp>
    </p:spTree>
    <p:extLst>
      <p:ext uri="{BB962C8B-B14F-4D97-AF65-F5344CB8AC3E}">
        <p14:creationId xmlns:p14="http://schemas.microsoft.com/office/powerpoint/2010/main" val="119655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724" y="83440"/>
            <a:ext cx="9190796" cy="681264"/>
          </a:xfrm>
        </p:spPr>
        <p:txBody>
          <a:bodyPr>
            <a:noAutofit/>
          </a:bodyPr>
          <a:lstStyle/>
          <a:p>
            <a:r>
              <a:rPr lang="en-GB" sz="4000" b="0" dirty="0"/>
              <a:t>Fundamental questions in Particle Physics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-36512" y="1052736"/>
            <a:ext cx="9089830" cy="5805264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Why is the Higgs boson so light </a:t>
            </a:r>
            <a:r>
              <a:rPr lang="en-US" dirty="0" smtClean="0">
                <a:solidFill>
                  <a:srgbClr val="FFFFFF"/>
                </a:solidFill>
              </a:rPr>
              <a:t>?</a:t>
            </a:r>
          </a:p>
          <a:p>
            <a:pPr marL="118872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      (</a:t>
            </a:r>
            <a:r>
              <a:rPr lang="en-US" dirty="0">
                <a:solidFill>
                  <a:srgbClr val="FFFFFF"/>
                </a:solidFill>
              </a:rPr>
              <a:t>so-called “naturalness” or “hierarchy” problem) </a:t>
            </a:r>
            <a:r>
              <a:rPr lang="en-US" dirty="0" smtClean="0">
                <a:solidFill>
                  <a:srgbClr val="FFFFFF"/>
                </a:solidFill>
              </a:rPr>
              <a:t>?</a:t>
            </a:r>
          </a:p>
          <a:p>
            <a:pPr marL="118872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What is the nature of the matter-antimatter </a:t>
            </a:r>
            <a:endParaRPr lang="en-US" dirty="0" smtClean="0">
              <a:solidFill>
                <a:srgbClr val="FFFFFF"/>
              </a:solidFill>
            </a:endParaRPr>
          </a:p>
          <a:p>
            <a:pPr marL="118872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       asymmetry </a:t>
            </a:r>
            <a:r>
              <a:rPr lang="en-US" dirty="0">
                <a:solidFill>
                  <a:srgbClr val="FFFFFF"/>
                </a:solidFill>
              </a:rPr>
              <a:t>in the Universe ?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Why is Gravity so weak ? </a:t>
            </a:r>
            <a:endParaRPr lang="en-US" dirty="0" smtClean="0">
              <a:solidFill>
                <a:srgbClr val="FFFFFF"/>
              </a:solidFill>
            </a:endParaRPr>
          </a:p>
          <a:p>
            <a:pPr marL="118872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       Are </a:t>
            </a:r>
            <a:r>
              <a:rPr lang="en-US" dirty="0">
                <a:solidFill>
                  <a:srgbClr val="FFFFFF"/>
                </a:solidFill>
              </a:rPr>
              <a:t>there additional (microscopic) </a:t>
            </a:r>
            <a:r>
              <a:rPr lang="en-US" dirty="0" smtClean="0">
                <a:solidFill>
                  <a:srgbClr val="FFFFFF"/>
                </a:solidFill>
              </a:rPr>
              <a:t>dimensions </a:t>
            </a:r>
          </a:p>
          <a:p>
            <a:pPr marL="118872" indent="0">
              <a:buNone/>
            </a:pP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     responsible </a:t>
            </a:r>
            <a:r>
              <a:rPr lang="en-US" dirty="0">
                <a:solidFill>
                  <a:srgbClr val="FFFFFF"/>
                </a:solidFill>
              </a:rPr>
              <a:t>for its “dilution” ?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What is the nature of Dark Matter and Dark Energy ? </a:t>
            </a:r>
            <a:endParaRPr lang="en-US" dirty="0" smtClean="0">
              <a:solidFill>
                <a:srgbClr val="FFFFFF"/>
              </a:solidFill>
            </a:endParaRPr>
          </a:p>
          <a:p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The </a:t>
            </a:r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answers to some of the above questions could well lie at the </a:t>
            </a:r>
            <a:r>
              <a:rPr lang="en-US" sz="36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TeV</a:t>
            </a:r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scale whose exploration only started … 	3000 fb</a:t>
            </a:r>
            <a:r>
              <a:rPr lang="en-US" sz="3600" baseline="30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-1</a:t>
            </a:r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are crucial in several cases  </a:t>
            </a:r>
            <a:endParaRPr lang="en-US" sz="4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118872" indent="0"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800" dirty="0" smtClean="0">
                <a:solidFill>
                  <a:srgbClr val="FFC000"/>
                </a:solidFill>
              </a:rPr>
              <a:t>The Higgs </a:t>
            </a:r>
            <a:r>
              <a:rPr lang="en-US" sz="3800" dirty="0">
                <a:solidFill>
                  <a:srgbClr val="FFC000"/>
                </a:solidFill>
              </a:rPr>
              <a:t>sector (and </a:t>
            </a:r>
            <a:r>
              <a:rPr lang="en-US" sz="3800" dirty="0" smtClean="0">
                <a:solidFill>
                  <a:srgbClr val="FFC000"/>
                </a:solidFill>
              </a:rPr>
              <a:t>Electroweak </a:t>
            </a:r>
            <a:r>
              <a:rPr lang="en-US" sz="3800" dirty="0">
                <a:solidFill>
                  <a:srgbClr val="FFC000"/>
                </a:solidFill>
              </a:rPr>
              <a:t>Symmetry Breaking mechanism): </a:t>
            </a:r>
            <a:endParaRPr lang="en-US" sz="3800" dirty="0" smtClean="0">
              <a:solidFill>
                <a:srgbClr val="FFC000"/>
              </a:solidFill>
            </a:endParaRPr>
          </a:p>
          <a:p>
            <a:pPr marL="118872" indent="0">
              <a:lnSpc>
                <a:spcPct val="120000"/>
              </a:lnSpc>
              <a:buNone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the least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known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component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(experimentally) of the Standard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Model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sym typeface="Wingdings"/>
              </a:rPr>
              <a:t>A lot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sym typeface="Wingdings"/>
              </a:rPr>
              <a:t>of work needed to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sym typeface="Wingdings"/>
              </a:rPr>
              <a:t>understand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sym typeface="Wingdings"/>
              </a:rPr>
              <a:t>if it is the minimal mechanism predicted by the SM </a:t>
            </a:r>
            <a:endParaRPr lang="en-US" dirty="0" smtClean="0">
              <a:solidFill>
                <a:schemeClr val="bg1">
                  <a:lumMod val="85000"/>
                </a:schemeClr>
              </a:solidFill>
              <a:sym typeface="Wingdings"/>
            </a:endParaRPr>
          </a:p>
          <a:p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FFC70D"/>
                </a:solidFill>
                <a:sym typeface="Wingdings"/>
              </a:rPr>
              <a:t>The STRONG physics case for the HL-LHC with 3000 fb</a:t>
            </a:r>
            <a:r>
              <a:rPr lang="en-US" sz="4000" baseline="30000" dirty="0">
                <a:solidFill>
                  <a:srgbClr val="FFC70D"/>
                </a:solidFill>
                <a:sym typeface="Wingdings"/>
              </a:rPr>
              <a:t>-1</a:t>
            </a:r>
            <a:r>
              <a:rPr lang="en-US" sz="4000" dirty="0">
                <a:solidFill>
                  <a:srgbClr val="FFC70D"/>
                </a:solidFill>
                <a:sym typeface="Wingdings"/>
              </a:rPr>
              <a:t> comes from the importance of exploring </a:t>
            </a:r>
            <a:r>
              <a:rPr lang="en-US" sz="4000" dirty="0" smtClean="0">
                <a:solidFill>
                  <a:srgbClr val="FFC70D"/>
                </a:solidFill>
                <a:sym typeface="Wingdings"/>
              </a:rPr>
              <a:t>the </a:t>
            </a:r>
            <a:r>
              <a:rPr lang="en-US" sz="4000" dirty="0" err="1" smtClean="0">
                <a:solidFill>
                  <a:srgbClr val="FFC70D"/>
                </a:solidFill>
                <a:sym typeface="Wingdings"/>
              </a:rPr>
              <a:t>TeV</a:t>
            </a:r>
            <a:r>
              <a:rPr lang="en-US" sz="4000" dirty="0" smtClean="0">
                <a:solidFill>
                  <a:srgbClr val="FFC70D"/>
                </a:solidFill>
                <a:sym typeface="Wingdings"/>
              </a:rPr>
              <a:t> scale </a:t>
            </a:r>
            <a:r>
              <a:rPr lang="en-US" sz="4000" dirty="0">
                <a:solidFill>
                  <a:srgbClr val="FFC70D"/>
                </a:solidFill>
                <a:sym typeface="Wingdings"/>
              </a:rPr>
              <a:t>as much as we can with the </a:t>
            </a:r>
            <a:r>
              <a:rPr lang="en-US" sz="4000" dirty="0" smtClean="0">
                <a:solidFill>
                  <a:srgbClr val="FFC70D"/>
                </a:solidFill>
                <a:sym typeface="Wingdings"/>
              </a:rPr>
              <a:t>highest-Energy facility </a:t>
            </a:r>
            <a:r>
              <a:rPr lang="en-US" sz="4000" dirty="0">
                <a:solidFill>
                  <a:srgbClr val="FFC70D"/>
                </a:solidFill>
                <a:sym typeface="Wingdings"/>
              </a:rPr>
              <a:t>we have today</a:t>
            </a:r>
            <a:r>
              <a:rPr lang="en-US" sz="4000" dirty="0" smtClean="0">
                <a:solidFill>
                  <a:srgbClr val="FFC70D"/>
                </a:solidFill>
                <a:sym typeface="Wingdings"/>
              </a:rPr>
              <a:t>.</a:t>
            </a:r>
            <a:endParaRPr lang="en-US" dirty="0">
              <a:solidFill>
                <a:srgbClr val="FFC70D"/>
              </a:solidFill>
            </a:endParaRPr>
          </a:p>
          <a:p>
            <a:pPr marL="118872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4396" y="6381328"/>
            <a:ext cx="733864" cy="274320"/>
          </a:xfrm>
        </p:spPr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40768"/>
            <a:ext cx="340119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83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New Tracking detector</a:t>
            </a:r>
            <a:endParaRPr lang="en-GB"/>
          </a:p>
        </p:txBody>
      </p:sp>
      <p:sp>
        <p:nvSpPr>
          <p:cNvPr id="68" name="Content Placeholder 67"/>
          <p:cNvSpPr>
            <a:spLocks noGrp="1"/>
          </p:cNvSpPr>
          <p:nvPr>
            <p:ph idx="1"/>
          </p:nvPr>
        </p:nvSpPr>
        <p:spPr>
          <a:xfrm>
            <a:off x="122868" y="836712"/>
            <a:ext cx="8481580" cy="2188021"/>
          </a:xfrm>
        </p:spPr>
        <p:txBody>
          <a:bodyPr>
            <a:normAutofit/>
          </a:bodyPr>
          <a:lstStyle/>
          <a:p>
            <a:pPr marL="179388" indent="-179388">
              <a:buFont typeface="Arial"/>
              <a:buChar char="•"/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Current Inner Detector (ID) </a:t>
            </a:r>
          </a:p>
          <a:p>
            <a:pPr marL="449263" lvl="1" indent="-179388">
              <a:buFont typeface="Arial"/>
              <a:buChar char="•"/>
            </a:pPr>
            <a:r>
              <a:rPr lang="en-US" sz="1600" dirty="0">
                <a:cs typeface="Arial"/>
              </a:rPr>
              <a:t>D</a:t>
            </a:r>
            <a:r>
              <a:rPr lang="en-US" sz="1600" dirty="0" smtClean="0">
                <a:cs typeface="Arial"/>
              </a:rPr>
              <a:t>esigned </a:t>
            </a:r>
            <a:r>
              <a:rPr lang="en-US" sz="1600" dirty="0">
                <a:cs typeface="Arial"/>
              </a:rPr>
              <a:t>to operate for 10 years at </a:t>
            </a:r>
            <a:r>
              <a:rPr lang="en-US" sz="1600" dirty="0"/>
              <a:t>L=1x10</a:t>
            </a:r>
            <a:r>
              <a:rPr lang="en-US" sz="1600" baseline="30000" dirty="0"/>
              <a:t>34 </a:t>
            </a:r>
            <a:r>
              <a:rPr lang="en-US" sz="1600" dirty="0"/>
              <a:t>cm</a:t>
            </a:r>
            <a:r>
              <a:rPr lang="en-US" sz="1600" baseline="30000" dirty="0"/>
              <a:t>-2</a:t>
            </a:r>
            <a:r>
              <a:rPr lang="en-US" sz="1600" dirty="0"/>
              <a:t>s</a:t>
            </a:r>
            <a:r>
              <a:rPr lang="en-US" sz="1600" baseline="30000" dirty="0"/>
              <a:t>-</a:t>
            </a:r>
            <a:r>
              <a:rPr lang="en-US" sz="1600" baseline="30000" dirty="0" smtClean="0"/>
              <a:t>1</a:t>
            </a:r>
            <a:r>
              <a:rPr lang="en-US" sz="1600" baseline="30000" dirty="0"/>
              <a:t> 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>
                <a:cs typeface="Arial"/>
              </a:rPr>
              <a:t>with </a:t>
            </a:r>
            <a:r>
              <a:rPr lang="en-US" sz="1600" dirty="0">
                <a:cs typeface="Arial"/>
              </a:rPr>
              <a:t>&lt;μ&gt;=23, @25ns</a:t>
            </a:r>
            <a:r>
              <a:rPr lang="en-US" sz="1600" dirty="0" smtClean="0">
                <a:cs typeface="Arial"/>
              </a:rPr>
              <a:t>, L1</a:t>
            </a:r>
            <a:r>
              <a:rPr lang="en-US" sz="1600" dirty="0">
                <a:cs typeface="Arial"/>
              </a:rPr>
              <a:t>=100kHz</a:t>
            </a:r>
          </a:p>
          <a:p>
            <a:pPr marL="179388" indent="-179388">
              <a:buFont typeface="Arial"/>
              <a:buChar char="•"/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Limiting factors at HL-LHC </a:t>
            </a:r>
          </a:p>
          <a:p>
            <a:pPr marL="449263" lvl="1" indent="-179388">
              <a:buFont typeface="Arial"/>
              <a:buChar char="•"/>
            </a:pPr>
            <a:r>
              <a:rPr lang="en-US" sz="1600" dirty="0">
                <a:cs typeface="Arial"/>
              </a:rPr>
              <a:t>Bandwidth saturation (Pixels, SCT)</a:t>
            </a:r>
          </a:p>
          <a:p>
            <a:pPr marL="449263" lvl="1" indent="-179388">
              <a:buFont typeface="Arial"/>
              <a:buChar char="•"/>
            </a:pPr>
            <a:r>
              <a:rPr lang="en-US" sz="1600" dirty="0" smtClean="0">
                <a:cs typeface="Arial"/>
              </a:rPr>
              <a:t>Too high occupancies </a:t>
            </a:r>
            <a:r>
              <a:rPr lang="en-US" sz="1600" dirty="0">
                <a:cs typeface="Arial"/>
              </a:rPr>
              <a:t>(TRT, SCT)</a:t>
            </a:r>
          </a:p>
          <a:p>
            <a:pPr marL="449263" lvl="1" indent="-179388">
              <a:buFont typeface="Arial"/>
              <a:buChar char="•"/>
            </a:pPr>
            <a:r>
              <a:rPr lang="en-US" sz="1600" dirty="0">
                <a:cs typeface="Arial"/>
              </a:rPr>
              <a:t>Radiation damage (Pixels (SCT) designed for  400 (700) fb</a:t>
            </a:r>
            <a:r>
              <a:rPr lang="en-US" sz="1600" baseline="30000" dirty="0">
                <a:cs typeface="Arial"/>
              </a:rPr>
              <a:t>-1</a:t>
            </a:r>
            <a:r>
              <a:rPr lang="en-GB" sz="1600" dirty="0"/>
              <a:t>)</a:t>
            </a:r>
            <a:endParaRPr lang="en-US" sz="1600" dirty="0">
              <a:cs typeface="Arial"/>
            </a:endParaRP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58000" y="4564189"/>
            <a:ext cx="2133600" cy="365125"/>
          </a:xfrm>
        </p:spPr>
        <p:txBody>
          <a:bodyPr/>
          <a:lstStyle/>
          <a:p>
            <a:pPr>
              <a:defRPr/>
            </a:pPr>
            <a:fld id="{4608B14D-CABD-BA45-B278-3653598FE0D8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  <p:pic>
        <p:nvPicPr>
          <p:cNvPr id="4" name="Picture 2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77"/>
          <a:stretch/>
        </p:blipFill>
        <p:spPr bwMode="auto">
          <a:xfrm>
            <a:off x="255298" y="3573016"/>
            <a:ext cx="5410182" cy="3078162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5" name="CasellaDiTesto 7"/>
          <p:cNvSpPr txBox="1">
            <a:spLocks noChangeArrowheads="1"/>
          </p:cNvSpPr>
          <p:nvPr/>
        </p:nvSpPr>
        <p:spPr bwMode="auto">
          <a:xfrm>
            <a:off x="3953415" y="5661885"/>
            <a:ext cx="1620910" cy="4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7" tIns="45709" rIns="91417" bIns="45709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 smtClean="0">
                <a:solidFill>
                  <a:srgbClr val="FF0000"/>
                </a:solidFill>
                <a:latin typeface="+mn-lt"/>
                <a:cs typeface="Arial"/>
              </a:rPr>
              <a:t>Forward pixel</a:t>
            </a:r>
            <a:endParaRPr lang="en-GB" sz="2000" dirty="0">
              <a:solidFill>
                <a:srgbClr val="FF0000"/>
              </a:solidFill>
              <a:latin typeface="+mn-lt"/>
              <a:cs typeface="Arial"/>
            </a:endParaRPr>
          </a:p>
        </p:txBody>
      </p:sp>
      <p:sp>
        <p:nvSpPr>
          <p:cNvPr id="6" name="CasellaDiTesto 9"/>
          <p:cNvSpPr txBox="1">
            <a:spLocks noChangeArrowheads="1"/>
          </p:cNvSpPr>
          <p:nvPr/>
        </p:nvSpPr>
        <p:spPr bwMode="auto">
          <a:xfrm>
            <a:off x="2074373" y="3669068"/>
            <a:ext cx="1484784" cy="4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7" tIns="45709" rIns="91417" bIns="45709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 smtClean="0">
                <a:solidFill>
                  <a:srgbClr val="0070C0"/>
                </a:solidFill>
                <a:latin typeface="+mn-lt"/>
                <a:cs typeface="Arial"/>
              </a:rPr>
              <a:t>Barrel Strips</a:t>
            </a:r>
            <a:endParaRPr lang="en-GB" sz="2000" dirty="0">
              <a:solidFill>
                <a:srgbClr val="0070C0"/>
              </a:solidFill>
              <a:latin typeface="+mn-lt"/>
              <a:cs typeface="Arial"/>
            </a:endParaRPr>
          </a:p>
        </p:txBody>
      </p:sp>
      <p:sp>
        <p:nvSpPr>
          <p:cNvPr id="8" name="CasellaDiTesto 12"/>
          <p:cNvSpPr txBox="1">
            <a:spLocks noChangeArrowheads="1"/>
          </p:cNvSpPr>
          <p:nvPr/>
        </p:nvSpPr>
        <p:spPr bwMode="auto">
          <a:xfrm>
            <a:off x="3707904" y="3687683"/>
            <a:ext cx="1731646" cy="4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7" tIns="45709" rIns="91417" bIns="45709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 smtClean="0">
                <a:solidFill>
                  <a:srgbClr val="0070C0"/>
                </a:solidFill>
                <a:latin typeface="+mn-lt"/>
                <a:cs typeface="Arial"/>
              </a:rPr>
              <a:t>Forward Strips</a:t>
            </a:r>
            <a:endParaRPr lang="en-GB" sz="2000" dirty="0">
              <a:solidFill>
                <a:srgbClr val="0070C0"/>
              </a:solidFill>
              <a:latin typeface="+mn-lt"/>
              <a:cs typeface="Arial"/>
            </a:endParaRPr>
          </a:p>
        </p:txBody>
      </p:sp>
      <p:cxnSp>
        <p:nvCxnSpPr>
          <p:cNvPr id="14" name="Connettore 2 26"/>
          <p:cNvCxnSpPr/>
          <p:nvPr/>
        </p:nvCxnSpPr>
        <p:spPr>
          <a:xfrm flipH="1">
            <a:off x="4306399" y="4056993"/>
            <a:ext cx="432049" cy="749362"/>
          </a:xfrm>
          <a:prstGeom prst="straightConnector1">
            <a:avLst/>
          </a:prstGeom>
          <a:ln w="1905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34"/>
          <p:cNvCxnSpPr>
            <a:stCxn id="5" idx="1"/>
          </p:cNvCxnSpPr>
          <p:nvPr/>
        </p:nvCxnSpPr>
        <p:spPr>
          <a:xfrm flipH="1" flipV="1">
            <a:off x="3154271" y="5454429"/>
            <a:ext cx="799144" cy="407500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37"/>
          <p:cNvSpPr txBox="1">
            <a:spLocks noChangeArrowheads="1"/>
          </p:cNvSpPr>
          <p:nvPr/>
        </p:nvSpPr>
        <p:spPr bwMode="auto">
          <a:xfrm>
            <a:off x="2203778" y="5670760"/>
            <a:ext cx="1374048" cy="4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7" tIns="45709" rIns="91417" bIns="45709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 smtClean="0">
                <a:solidFill>
                  <a:srgbClr val="FF0000"/>
                </a:solidFill>
                <a:latin typeface="+mn-lt"/>
                <a:cs typeface="Arial"/>
              </a:rPr>
              <a:t>Barrel pixel</a:t>
            </a:r>
            <a:endParaRPr lang="en-GB" sz="2000" dirty="0">
              <a:solidFill>
                <a:srgbClr val="FF0000"/>
              </a:solidFill>
              <a:latin typeface="+mn-lt"/>
              <a:cs typeface="Arial"/>
            </a:endParaRPr>
          </a:p>
        </p:txBody>
      </p:sp>
      <p:cxnSp>
        <p:nvCxnSpPr>
          <p:cNvPr id="17" name="Connettore 2 23552"/>
          <p:cNvCxnSpPr/>
          <p:nvPr/>
        </p:nvCxnSpPr>
        <p:spPr>
          <a:xfrm flipH="1" flipV="1">
            <a:off x="1918998" y="5670760"/>
            <a:ext cx="284781" cy="175780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6" t="5163" r="40933" b="21132"/>
          <a:stretch/>
        </p:blipFill>
        <p:spPr bwMode="auto">
          <a:xfrm>
            <a:off x="6552877" y="1195394"/>
            <a:ext cx="2438723" cy="161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5" name="Connettore 2 13"/>
          <p:cNvCxnSpPr/>
          <p:nvPr/>
        </p:nvCxnSpPr>
        <p:spPr>
          <a:xfrm flipH="1">
            <a:off x="2074373" y="4038378"/>
            <a:ext cx="727268" cy="767977"/>
          </a:xfrm>
          <a:prstGeom prst="straightConnector1">
            <a:avLst/>
          </a:prstGeom>
          <a:ln w="1905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11" descr="DSC01603cropp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877" y="3277565"/>
            <a:ext cx="2483619" cy="1611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extBox 22"/>
          <p:cNvSpPr txBox="1">
            <a:spLocks noChangeArrowheads="1"/>
          </p:cNvSpPr>
          <p:nvPr/>
        </p:nvSpPr>
        <p:spPr bwMode="auto">
          <a:xfrm>
            <a:off x="6465313" y="908720"/>
            <a:ext cx="2289963" cy="30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7" tIns="45709" rIns="91417" bIns="45709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4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Microstrip Stave Prototype</a:t>
            </a:r>
          </a:p>
        </p:txBody>
      </p:sp>
      <p:sp>
        <p:nvSpPr>
          <p:cNvPr id="63" name="TextBox 23"/>
          <p:cNvSpPr txBox="1">
            <a:spLocks noChangeArrowheads="1"/>
          </p:cNvSpPr>
          <p:nvPr/>
        </p:nvSpPr>
        <p:spPr bwMode="auto">
          <a:xfrm>
            <a:off x="6455447" y="2997563"/>
            <a:ext cx="2519907" cy="30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7" tIns="45709" rIns="91417" bIns="45709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4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Quad Pixel Module Prototype</a:t>
            </a:r>
          </a:p>
        </p:txBody>
      </p:sp>
      <p:sp>
        <p:nvSpPr>
          <p:cNvPr id="64" name="CasellaDiTesto 6"/>
          <p:cNvSpPr txBox="1">
            <a:spLocks noChangeArrowheads="1"/>
          </p:cNvSpPr>
          <p:nvPr/>
        </p:nvSpPr>
        <p:spPr bwMode="auto">
          <a:xfrm>
            <a:off x="179512" y="3234484"/>
            <a:ext cx="5186990" cy="33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7" tIns="45709" rIns="91417" bIns="45709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dirty="0" err="1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LoI</a:t>
            </a:r>
            <a:r>
              <a:rPr lang="en-GB" sz="16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layout new (all Si) ATLAS </a:t>
            </a:r>
            <a:r>
              <a:rPr lang="en-GB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I</a:t>
            </a:r>
            <a:r>
              <a:rPr lang="en-GB" sz="16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nner</a:t>
            </a:r>
            <a:r>
              <a:rPr lang="en-GB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GB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T</a:t>
            </a:r>
            <a:r>
              <a:rPr lang="en-GB" sz="16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rac</a:t>
            </a:r>
            <a:r>
              <a:rPr lang="en-GB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k</a:t>
            </a:r>
            <a:r>
              <a:rPr lang="en-GB" sz="16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er for HL-LHC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410536" y="4149080"/>
            <a:ext cx="7836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00FF"/>
                </a:solidFill>
                <a:latin typeface="Arial"/>
                <a:cs typeface="Arial"/>
              </a:rPr>
              <a:t>Solenoid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819065" y="5013176"/>
            <a:ext cx="32758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Arial"/>
              </a:rPr>
              <a:t>New 130nm prototype strip ASICs in production</a:t>
            </a:r>
          </a:p>
          <a:p>
            <a:pPr marL="179388" indent="-179388">
              <a:buFont typeface="Arial"/>
              <a:buChar char="•"/>
            </a:pPr>
            <a:r>
              <a:rPr lang="en-GB" sz="1600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Arial"/>
              </a:rPr>
              <a:t>incorporates L0/L1 logic</a:t>
            </a:r>
            <a:r>
              <a:rPr lang="en-GB" sz="1200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Arial"/>
              </a:rPr>
              <a:t/>
            </a:r>
            <a:br>
              <a:rPr lang="en-GB" sz="1200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Arial"/>
              </a:rPr>
            </a:br>
            <a:endParaRPr lang="en-GB" sz="1200" dirty="0" smtClean="0">
              <a:solidFill>
                <a:schemeClr val="bg1">
                  <a:lumMod val="85000"/>
                </a:schemeClr>
              </a:solidFill>
              <a:latin typeface="+mn-lt"/>
              <a:cs typeface="Arial"/>
            </a:endParaRPr>
          </a:p>
          <a:p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Arial"/>
              </a:rPr>
              <a:t>Sensors compatible with 256 channel ASIC being delivered</a:t>
            </a:r>
          </a:p>
        </p:txBody>
      </p:sp>
    </p:spTree>
    <p:extLst>
      <p:ext uri="{BB962C8B-B14F-4D97-AF65-F5344CB8AC3E}">
        <p14:creationId xmlns:p14="http://schemas.microsoft.com/office/powerpoint/2010/main" val="9648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ATLAS L1Track Trigger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2839" y="990600"/>
            <a:ext cx="8492877" cy="5426075"/>
          </a:xfrm>
        </p:spPr>
        <p:txBody>
          <a:bodyPr/>
          <a:lstStyle/>
          <a:p>
            <a:pPr marL="179388" indent="-179388">
              <a:buFont typeface="Arial"/>
              <a:buChar char="•"/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Adding tracking information at Level-1 (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L1)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628650" lvl="1" indent="-171450">
              <a:buFont typeface="Arial"/>
              <a:buChar char="•"/>
            </a:pPr>
            <a:r>
              <a:rPr lang="en-US" sz="1800" dirty="0"/>
              <a:t>Move part of High Level Trigger (HLT) reconstruction into L1</a:t>
            </a:r>
          </a:p>
          <a:p>
            <a:pPr marL="628650" lvl="1" indent="-171450">
              <a:buFont typeface="Arial"/>
              <a:buChar char="•"/>
            </a:pPr>
            <a:r>
              <a:rPr lang="en-US" sz="1800" dirty="0"/>
              <a:t>Goal: keep thresholds on </a:t>
            </a:r>
            <a:r>
              <a:rPr lang="en-US" sz="1800" dirty="0" err="1"/>
              <a:t>p</a:t>
            </a:r>
            <a:r>
              <a:rPr lang="en-US" sz="1800" baseline="-25000" dirty="0" err="1"/>
              <a:t>T</a:t>
            </a:r>
            <a:r>
              <a:rPr lang="en-US" sz="1800" dirty="0"/>
              <a:t> of triggering leptons and L1 trigger rates </a:t>
            </a:r>
            <a:r>
              <a:rPr lang="en-US" sz="1800" dirty="0" smtClean="0"/>
              <a:t>low</a:t>
            </a:r>
            <a:br>
              <a:rPr lang="en-US" sz="1800" dirty="0" smtClean="0"/>
            </a:br>
            <a:endParaRPr lang="en-US" sz="1800" dirty="0"/>
          </a:p>
          <a:p>
            <a:pPr marL="179388" indent="-179388">
              <a:buFont typeface="Arial"/>
              <a:buChar char="•"/>
            </a:pP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Triggering sequence</a:t>
            </a:r>
          </a:p>
          <a:p>
            <a:pPr marL="628650" lvl="1" indent="-171450">
              <a:buFont typeface="Arial"/>
              <a:buChar char="•"/>
            </a:pPr>
            <a:r>
              <a:rPr lang="en-US" sz="1800" b="1" dirty="0" smtClean="0"/>
              <a:t>L0 </a:t>
            </a:r>
            <a:r>
              <a:rPr lang="en-US" sz="1800" b="1" dirty="0"/>
              <a:t>trigger </a:t>
            </a:r>
            <a:r>
              <a:rPr lang="en-US" sz="1800" dirty="0" smtClean="0"/>
              <a:t>(</a:t>
            </a:r>
            <a:r>
              <a:rPr lang="en-US" sz="1800" dirty="0" err="1" smtClean="0"/>
              <a:t>Calo</a:t>
            </a:r>
            <a:r>
              <a:rPr lang="en-US" sz="1800" dirty="0" smtClean="0"/>
              <a:t>/Muon) </a:t>
            </a:r>
            <a:br>
              <a:rPr lang="en-US" sz="1800" dirty="0" smtClean="0"/>
            </a:br>
            <a:r>
              <a:rPr lang="en-US" sz="1800" dirty="0" smtClean="0"/>
              <a:t>reduces rate within ~6 </a:t>
            </a:r>
            <a:r>
              <a:rPr lang="en-US" sz="1800" dirty="0" err="1" smtClean="0"/>
              <a:t>μs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>to ≳ </a:t>
            </a:r>
            <a:r>
              <a:rPr lang="en-US" sz="1800" dirty="0" smtClean="0"/>
              <a:t>500 kHz and defines </a:t>
            </a:r>
            <a:br>
              <a:rPr lang="en-US" sz="1800" dirty="0" smtClean="0"/>
            </a:br>
            <a:r>
              <a:rPr lang="en-US" sz="1800" dirty="0" err="1" smtClean="0"/>
              <a:t>RoIs</a:t>
            </a:r>
            <a:endParaRPr lang="en-US" sz="1800" dirty="0" smtClean="0"/>
          </a:p>
          <a:p>
            <a:pPr marL="628650" lvl="1" indent="-171450">
              <a:buFont typeface="Arial"/>
              <a:buChar char="•"/>
            </a:pPr>
            <a:r>
              <a:rPr lang="en-US" sz="1800" b="1" dirty="0" smtClean="0"/>
              <a:t>L1 track trigger </a:t>
            </a:r>
            <a:r>
              <a:rPr lang="en-US" sz="1800" dirty="0" smtClean="0"/>
              <a:t>extracts</a:t>
            </a:r>
            <a:br>
              <a:rPr lang="en-US" sz="1800" dirty="0" smtClean="0"/>
            </a:br>
            <a:r>
              <a:rPr lang="en-US" sz="1800" dirty="0" smtClean="0"/>
              <a:t>tracking info inside </a:t>
            </a:r>
            <a:r>
              <a:rPr lang="en-US" sz="1800" dirty="0" err="1" smtClean="0"/>
              <a:t>RoIs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from detector FEs</a:t>
            </a:r>
            <a:br>
              <a:rPr lang="en-US" sz="1800" dirty="0" smtClean="0"/>
            </a:br>
            <a:endParaRPr lang="en-US" sz="1800" dirty="0" smtClean="0"/>
          </a:p>
          <a:p>
            <a:pPr marL="179388" indent="-179388">
              <a:buFont typeface="Arial"/>
              <a:buChar char="•"/>
            </a:pP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Challenge</a:t>
            </a:r>
          </a:p>
          <a:p>
            <a:pPr marL="628650" lvl="1" indent="-171450">
              <a:buFont typeface="Arial"/>
              <a:buChar char="•"/>
            </a:pPr>
            <a:r>
              <a:rPr lang="en-US" sz="1800" dirty="0" smtClean="0"/>
              <a:t>Finish processing within </a:t>
            </a:r>
            <a:br>
              <a:rPr lang="en-US" sz="1800" dirty="0" smtClean="0"/>
            </a:br>
            <a:r>
              <a:rPr lang="en-US" sz="1800" dirty="0" smtClean="0"/>
              <a:t>the latency constraints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70850" y="6416675"/>
            <a:ext cx="681670" cy="274320"/>
          </a:xfrm>
        </p:spPr>
        <p:txBody>
          <a:bodyPr/>
          <a:lstStyle/>
          <a:p>
            <a:pPr>
              <a:defRPr/>
            </a:pPr>
            <a:fld id="{4608B14D-CABD-BA45-B278-3653598FE0D8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72240"/>
            <a:ext cx="4809078" cy="3061016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54836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ATLAS Calorimeter electronics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78760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Tile Calorimeters</a:t>
            </a:r>
          </a:p>
          <a:p>
            <a:pPr lvl="1"/>
            <a:r>
              <a:rPr lang="en-GB" sz="2000" dirty="0" smtClean="0"/>
              <a:t>No change to detector needed</a:t>
            </a:r>
          </a:p>
          <a:p>
            <a:pPr lvl="1"/>
            <a:r>
              <a:rPr lang="en-GB" sz="2000" dirty="0" smtClean="0"/>
              <a:t>Full replacement of FE and BE electronics</a:t>
            </a:r>
          </a:p>
          <a:p>
            <a:pPr lvl="2"/>
            <a:r>
              <a:rPr lang="en-GB" sz="1800" dirty="0" smtClean="0"/>
              <a:t>New read-out architecture: Full digitisation of data at 40MHz and transmission to off-detector system, digital information to L1/L0 trigger</a:t>
            </a:r>
          </a:p>
          <a:p>
            <a:pPr marL="768096" lvl="2" indent="0">
              <a:buNone/>
            </a:pPr>
            <a:endParaRPr lang="en-GB" sz="1800" dirty="0" smtClean="0"/>
          </a:p>
          <a:p>
            <a:r>
              <a:rPr lang="en-GB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LAr</a:t>
            </a:r>
            <a:r>
              <a:rPr lang="en-GB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Calorimeter</a:t>
            </a:r>
          </a:p>
          <a:p>
            <a:pPr lvl="1"/>
            <a:r>
              <a:rPr lang="en-GB" sz="2000" dirty="0" smtClean="0"/>
              <a:t>Replace FE and BE electronics</a:t>
            </a:r>
          </a:p>
          <a:p>
            <a:pPr lvl="2"/>
            <a:r>
              <a:rPr lang="en-GB" sz="1800" dirty="0" smtClean="0"/>
              <a:t>Aging, radiation limits </a:t>
            </a:r>
          </a:p>
          <a:p>
            <a:pPr lvl="2"/>
            <a:r>
              <a:rPr lang="en-GB" sz="1800" dirty="0" smtClean="0"/>
              <a:t>40 MHz digitisation, inputs to L0/L1</a:t>
            </a:r>
          </a:p>
          <a:p>
            <a:pPr lvl="2"/>
            <a:r>
              <a:rPr lang="en-GB" sz="1800" dirty="0" smtClean="0"/>
              <a:t>Natural evolution of Phase-I trigger boards</a:t>
            </a:r>
            <a:br>
              <a:rPr lang="en-GB" sz="1800" dirty="0" smtClean="0"/>
            </a:br>
            <a:r>
              <a:rPr lang="en-GB" sz="1800" dirty="0" smtClean="0"/>
              <a:t/>
            </a:r>
            <a:br>
              <a:rPr lang="en-GB" sz="1800" dirty="0" smtClean="0"/>
            </a:br>
            <a:endParaRPr lang="en-GB" sz="1800" dirty="0" smtClean="0"/>
          </a:p>
          <a:p>
            <a:r>
              <a:rPr lang="en-GB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Replace Forward calorimeter (</a:t>
            </a:r>
            <a:r>
              <a:rPr lang="en-GB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FCal</a:t>
            </a:r>
            <a:r>
              <a:rPr lang="en-GB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endParaRPr lang="en-GB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GB" sz="2000" dirty="0"/>
              <a:t>Install new </a:t>
            </a:r>
            <a:r>
              <a:rPr lang="en-GB" sz="2000" dirty="0" err="1"/>
              <a:t>sFCAL</a:t>
            </a:r>
            <a:r>
              <a:rPr lang="en-GB" sz="2000" dirty="0"/>
              <a:t> in cryostat or </a:t>
            </a:r>
            <a:r>
              <a:rPr lang="en-GB" sz="2000" dirty="0" err="1"/>
              <a:t>miniFCAL</a:t>
            </a:r>
            <a:r>
              <a:rPr lang="en-GB" sz="2000" dirty="0"/>
              <a:t> in front of cryostat if significant degradation in current FCAL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2"/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04448" y="6381328"/>
            <a:ext cx="445840" cy="274320"/>
          </a:xfrm>
        </p:spPr>
        <p:txBody>
          <a:bodyPr/>
          <a:lstStyle/>
          <a:p>
            <a:pPr>
              <a:defRPr/>
            </a:pPr>
            <a:fld id="{4608B14D-CABD-BA45-B278-3653598FE0D8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  <p:pic>
        <p:nvPicPr>
          <p:cNvPr id="6" name="Picture 5" descr="calo_phase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427" y="3068960"/>
            <a:ext cx="2825173" cy="218519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5508104" y="4221088"/>
            <a:ext cx="1512168" cy="1033065"/>
          </a:xfrm>
          <a:prstGeom prst="straightConnector1">
            <a:avLst/>
          </a:prstGeom>
          <a:ln w="38100" cap="flat" cmpd="sng" algn="ctr">
            <a:solidFill>
              <a:srgbClr val="D10202"/>
            </a:solidFill>
            <a:prstDash val="solid"/>
            <a:round/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05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ATLAS </a:t>
            </a:r>
            <a:r>
              <a:rPr lang="en-GB" dirty="0" err="1" smtClean="0"/>
              <a:t>Muon</a:t>
            </a:r>
            <a:r>
              <a:rPr lang="en-GB" dirty="0" smtClean="0"/>
              <a:t> system upgrade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5536" y="980728"/>
            <a:ext cx="5338936" cy="2039942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Upgrade FE electronics </a:t>
            </a:r>
          </a:p>
          <a:p>
            <a:pPr lvl="1"/>
            <a:r>
              <a:rPr lang="en-GB" sz="1800" dirty="0" smtClean="0"/>
              <a:t>accommodate L0/L1 scheme parameters</a:t>
            </a:r>
          </a:p>
          <a:p>
            <a:pPr lvl="1"/>
            <a:endParaRPr lang="en-GB" sz="1800" dirty="0" smtClean="0"/>
          </a:p>
          <a:p>
            <a:r>
              <a:rPr lang="en-GB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Improve L1 </a:t>
            </a:r>
            <a:r>
              <a:rPr lang="en-GB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</a:t>
            </a:r>
            <a:r>
              <a:rPr lang="en-GB" sz="2000" baseline="-25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</a:t>
            </a:r>
            <a:r>
              <a:rPr lang="en-GB" sz="2000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resolution</a:t>
            </a:r>
          </a:p>
          <a:p>
            <a:pPr lvl="1"/>
            <a:r>
              <a:rPr lang="en-GB" sz="1600" dirty="0"/>
              <a:t>Use MDT information possibly seeded by trigger chambers </a:t>
            </a:r>
            <a:r>
              <a:rPr lang="en-GB" sz="1600" dirty="0" smtClean="0"/>
              <a:t>ROIs (RPC/TGC)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63548" y="6453336"/>
            <a:ext cx="444956" cy="264369"/>
          </a:xfrm>
        </p:spPr>
        <p:txBody>
          <a:bodyPr/>
          <a:lstStyle/>
          <a:p>
            <a:pPr>
              <a:defRPr/>
            </a:pPr>
            <a:fld id="{4608B14D-CABD-BA45-B278-3653598FE0D8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601216" y="3055632"/>
            <a:ext cx="4402832" cy="2965656"/>
            <a:chOff x="4526144" y="3638354"/>
            <a:chExt cx="4465456" cy="314344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26144" y="3638354"/>
              <a:ext cx="4465456" cy="31434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pic>
        <p:sp>
          <p:nvSpPr>
            <p:cNvPr id="5" name="Rectangle 4"/>
            <p:cNvSpPr/>
            <p:nvPr/>
          </p:nvSpPr>
          <p:spPr>
            <a:xfrm>
              <a:off x="4707769" y="3703947"/>
              <a:ext cx="817017" cy="11219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 smtClean="0">
                  <a:solidFill>
                    <a:schemeClr val="bg1">
                      <a:lumMod val="95000"/>
                    </a:schemeClr>
                  </a:solidFill>
                  <a:latin typeface="Arial"/>
                  <a:cs typeface="Arial"/>
                </a:rPr>
                <a:t>NSW</a:t>
              </a:r>
            </a:p>
          </p:txBody>
        </p:sp>
      </p:grpSp>
      <p:pic>
        <p:nvPicPr>
          <p:cNvPr id="7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3" t="3510" r="31866" b="19660"/>
          <a:stretch/>
        </p:blipFill>
        <p:spPr bwMode="auto">
          <a:xfrm>
            <a:off x="5940152" y="980728"/>
            <a:ext cx="2808312" cy="3418952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682608" y="6021288"/>
            <a:ext cx="4249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Match </a:t>
            </a:r>
            <a:r>
              <a:rPr lang="en-GB" sz="18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angle measurement in </a:t>
            </a: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end-cap MDTs to </a:t>
            </a:r>
            <a:r>
              <a:rPr lang="en-GB" sz="18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precision measurement in </a:t>
            </a: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NSW</a:t>
            </a:r>
            <a:endParaRPr lang="en-GB" sz="18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8144" y="4483503"/>
            <a:ext cx="2952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err="1" smtClean="0">
                <a:solidFill>
                  <a:schemeClr val="bg1">
                    <a:lumMod val="85000"/>
                  </a:schemeClr>
                </a:solidFill>
                <a:latin typeface="+mn-lt"/>
                <a:cs typeface="Arial"/>
              </a:rPr>
              <a:t>RoI</a:t>
            </a: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Arial"/>
              </a:rPr>
              <a:t> of high</a:t>
            </a:r>
            <a:r>
              <a:rPr lang="en-GB" sz="1800" dirty="0">
                <a:solidFill>
                  <a:schemeClr val="bg1">
                    <a:lumMod val="85000"/>
                  </a:schemeClr>
                </a:solidFill>
                <a:latin typeface="+mn-lt"/>
                <a:cs typeface="Arial"/>
              </a:rPr>
              <a:t>-</a:t>
            </a:r>
            <a:r>
              <a:rPr lang="en-GB" sz="1800" dirty="0" err="1">
                <a:solidFill>
                  <a:schemeClr val="bg1">
                    <a:lumMod val="85000"/>
                  </a:schemeClr>
                </a:solidFill>
                <a:latin typeface="+mn-lt"/>
                <a:cs typeface="Arial"/>
              </a:rPr>
              <a:t>p</a:t>
            </a:r>
            <a:r>
              <a:rPr lang="en-GB" sz="1800" baseline="-25000" dirty="0" err="1">
                <a:solidFill>
                  <a:schemeClr val="bg1">
                    <a:lumMod val="85000"/>
                  </a:schemeClr>
                </a:solidFill>
                <a:latin typeface="+mn-lt"/>
                <a:cs typeface="Arial"/>
              </a:rPr>
              <a:t>T</a:t>
            </a:r>
            <a:r>
              <a:rPr lang="en-GB" sz="1800" dirty="0">
                <a:solidFill>
                  <a:schemeClr val="bg1">
                    <a:lumMod val="85000"/>
                  </a:schemeClr>
                </a:solidFill>
                <a:latin typeface="+mn-lt"/>
                <a:cs typeface="Arial"/>
              </a:rPr>
              <a:t> track </a:t>
            </a: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Arial"/>
              </a:rPr>
              <a:t>used </a:t>
            </a:r>
            <a:r>
              <a:rPr lang="en-GB" sz="1800" dirty="0">
                <a:solidFill>
                  <a:schemeClr val="bg1">
                    <a:lumMod val="85000"/>
                  </a:schemeClr>
                </a:solidFill>
                <a:latin typeface="+mn-lt"/>
                <a:cs typeface="Arial"/>
              </a:rPr>
              <a:t>as a search road for </a:t>
            </a: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Arial"/>
              </a:rPr>
              <a:t>MDT </a:t>
            </a:r>
            <a:r>
              <a:rPr lang="en-GB" sz="1800" dirty="0">
                <a:solidFill>
                  <a:schemeClr val="bg1">
                    <a:lumMod val="85000"/>
                  </a:schemeClr>
                </a:solidFill>
                <a:latin typeface="+mn-lt"/>
                <a:cs typeface="Arial"/>
              </a:rPr>
              <a:t>hits of the candidate </a:t>
            </a: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Arial"/>
              </a:rPr>
              <a:t>track </a:t>
            </a:r>
            <a:endParaRPr lang="en-GB" sz="1800" dirty="0">
              <a:solidFill>
                <a:schemeClr val="bg1">
                  <a:lumMod val="85000"/>
                </a:schemeClr>
              </a:solidFill>
              <a:latin typeface="+mn-lt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0152" y="5622339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Arial"/>
              </a:rPr>
              <a:t>Combine track </a:t>
            </a:r>
            <a:r>
              <a:rPr lang="en-GB" sz="1800" dirty="0">
                <a:solidFill>
                  <a:schemeClr val="bg1">
                    <a:lumMod val="85000"/>
                  </a:schemeClr>
                </a:solidFill>
                <a:latin typeface="+mn-lt"/>
                <a:cs typeface="Arial"/>
              </a:rPr>
              <a:t>segments of several </a:t>
            </a: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Arial"/>
              </a:rPr>
              <a:t>MDTs to give precise </a:t>
            </a:r>
            <a:r>
              <a:rPr lang="en-GB" sz="1800" dirty="0" err="1">
                <a:solidFill>
                  <a:schemeClr val="bg1">
                    <a:lumMod val="85000"/>
                  </a:schemeClr>
                </a:solidFill>
                <a:latin typeface="+mn-lt"/>
                <a:cs typeface="Arial"/>
              </a:rPr>
              <a:t>p</a:t>
            </a:r>
            <a:r>
              <a:rPr lang="en-GB" sz="1800" baseline="-25000" dirty="0" err="1">
                <a:solidFill>
                  <a:schemeClr val="bg1">
                    <a:lumMod val="85000"/>
                  </a:schemeClr>
                </a:solidFill>
                <a:latin typeface="+mn-lt"/>
                <a:cs typeface="Arial"/>
              </a:rPr>
              <a:t>T</a:t>
            </a:r>
            <a:r>
              <a:rPr lang="en-GB" sz="1800" dirty="0">
                <a:solidFill>
                  <a:schemeClr val="bg1">
                    <a:lumMod val="85000"/>
                  </a:schemeClr>
                </a:solidFill>
                <a:latin typeface="+mn-lt"/>
                <a:cs typeface="Arial"/>
              </a:rPr>
              <a:t> </a:t>
            </a: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Arial"/>
              </a:rPr>
              <a:t>estimate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7308304" y="5364969"/>
            <a:ext cx="162272" cy="266028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marL="179388" indent="-179388" algn="ctr">
              <a:buFont typeface="Arial"/>
              <a:buChar char="•"/>
            </a:pPr>
            <a:endParaRPr lang="en-GB" sz="16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055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196752"/>
            <a:ext cx="8208912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ATLAS and CMS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upgrades for the HL-LHC era are driven by achieving the physics promise of the large HL-LHC data set while surviving the challenging HL-LHC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environment</a:t>
            </a: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Very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high radiation doses and pileup values</a:t>
            </a:r>
          </a:p>
          <a:p>
            <a:pPr lvl="1"/>
            <a:endParaRPr lang="en-US" sz="14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marL="342900" indent="-342900">
              <a:buClr>
                <a:srgbClr val="FFC70D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The experiments have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a coherent plan for meeting these challenges with a set of upgrades to many of major detector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elements.</a:t>
            </a:r>
            <a:endParaRPr lang="en-US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endParaRPr lang="en-US" sz="16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C70D"/>
                </a:solidFill>
                <a:latin typeface="+mn-lt"/>
              </a:rPr>
              <a:t>More on common R&amp;D </a:t>
            </a:r>
            <a:r>
              <a:rPr lang="en-US" dirty="0" smtClean="0">
                <a:solidFill>
                  <a:srgbClr val="FFC70D"/>
                </a:solidFill>
                <a:latin typeface="+mn-lt"/>
              </a:rPr>
              <a:t>tomorrow’</a:t>
            </a:r>
            <a:r>
              <a:rPr lang="en-US" dirty="0" smtClean="0">
                <a:solidFill>
                  <a:srgbClr val="FFC70D"/>
                </a:solidFill>
                <a:latin typeface="+mn-lt"/>
              </a:rPr>
              <a:t>s </a:t>
            </a:r>
            <a:r>
              <a:rPr lang="en-US" dirty="0" smtClean="0">
                <a:solidFill>
                  <a:srgbClr val="FFC70D"/>
                </a:solidFill>
                <a:latin typeface="+mn-lt"/>
              </a:rPr>
              <a:t>lecture</a:t>
            </a:r>
            <a:endParaRPr lang="de-DE" b="1" dirty="0">
              <a:solidFill>
                <a:srgbClr val="FFC70D"/>
              </a:solidFill>
              <a:latin typeface="+mn-lt"/>
            </a:endParaRPr>
          </a:p>
          <a:p>
            <a:pPr marL="0" lvl="1">
              <a:buClr>
                <a:srgbClr val="FFC70D"/>
              </a:buClr>
            </a:pPr>
            <a:endParaRPr lang="en-GB" b="1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272842"/>
            <a:ext cx="50241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rgbClr val="FFC70D"/>
                </a:solidFill>
                <a:latin typeface="+mj-lt"/>
              </a:rPr>
              <a:t>Conclusion </a:t>
            </a:r>
            <a:r>
              <a:rPr lang="en-GB" sz="4000" b="1" dirty="0">
                <a:solidFill>
                  <a:srgbClr val="FFC70D"/>
                </a:solidFill>
                <a:latin typeface="+mj-lt"/>
              </a:rPr>
              <a:t> </a:t>
            </a:r>
            <a:r>
              <a:rPr lang="en-GB" sz="4000" b="1" dirty="0" smtClean="0">
                <a:solidFill>
                  <a:srgbClr val="FFC70D"/>
                </a:solidFill>
                <a:latin typeface="+mj-lt"/>
              </a:rPr>
              <a:t>Lecture III</a:t>
            </a:r>
            <a:endParaRPr lang="en-GB" sz="4000" b="1" dirty="0">
              <a:solidFill>
                <a:srgbClr val="FFC70D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CAFF2-80D6-E445-B7A0-D67A1074A27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7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Physics reach at 3000 / fb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-108520" y="836712"/>
            <a:ext cx="4968552" cy="4623816"/>
          </a:xfrm>
        </p:spPr>
        <p:txBody>
          <a:bodyPr>
            <a:normAutofit/>
          </a:bodyPr>
          <a:lstStyle/>
          <a:p>
            <a:r>
              <a:rPr lang="en-GB" sz="2400" dirty="0" smtClean="0"/>
              <a:t>Gain precision on Higgs-couplings</a:t>
            </a:r>
            <a:endParaRPr lang="en-GB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756720" y="836712"/>
            <a:ext cx="4495800" cy="4623816"/>
          </a:xfrm>
        </p:spPr>
        <p:txBody>
          <a:bodyPr>
            <a:normAutofit/>
          </a:bodyPr>
          <a:lstStyle/>
          <a:p>
            <a:r>
              <a:rPr lang="en-GB" sz="2400" dirty="0" smtClean="0"/>
              <a:t>Measure Higgs-self couplings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905A7-C380-224C-AE77-88C3488D350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9" name="Picture 8" descr="Untitled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499867"/>
            <a:ext cx="3817565" cy="39582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586" y="2682995"/>
            <a:ext cx="4449918" cy="2834237"/>
          </a:xfrm>
          <a:prstGeom prst="rect">
            <a:avLst/>
          </a:prstGeom>
        </p:spPr>
      </p:pic>
      <p:pic>
        <p:nvPicPr>
          <p:cNvPr id="12" name="Picture 11" descr="Untitled.png"/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794" y="1340768"/>
            <a:ext cx="2298095" cy="132969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3" name="Rectangle 12"/>
          <p:cNvSpPr/>
          <p:nvPr/>
        </p:nvSpPr>
        <p:spPr bwMode="auto">
          <a:xfrm>
            <a:off x="6926034" y="1340768"/>
            <a:ext cx="454278" cy="46560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1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497711"/>
            <a:ext cx="4365361" cy="40195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08670" y="5622339"/>
            <a:ext cx="59156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FFC70D"/>
              </a:buCl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FFC70D"/>
                </a:solidFill>
                <a:latin typeface="+mn-lt"/>
              </a:rPr>
              <a:t>And of course:</a:t>
            </a:r>
          </a:p>
          <a:p>
            <a:pPr marL="800100" lvl="1" indent="-342900">
              <a:buClr>
                <a:schemeClr val="bg1">
                  <a:lumMod val="8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Precision measurement of SM rare processes </a:t>
            </a:r>
          </a:p>
          <a:p>
            <a:pPr marL="800100" lvl="1" indent="-342900">
              <a:buClr>
                <a:schemeClr val="bg1">
                  <a:lumMod val="8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Access to small cross section SUSY processes</a:t>
            </a:r>
            <a:endParaRPr lang="en-GB" sz="2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558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1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HL-LHC luminosity goals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20709" y="2636912"/>
            <a:ext cx="4579683" cy="367240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5536" y="836712"/>
            <a:ext cx="8003232" cy="4896544"/>
          </a:xfrm>
        </p:spPr>
        <p:txBody>
          <a:bodyPr>
            <a:normAutofit/>
          </a:bodyPr>
          <a:lstStyle/>
          <a:p>
            <a:r>
              <a:rPr lang="en-US" dirty="0" smtClean="0"/>
              <a:t>Estimate based </a:t>
            </a:r>
            <a:r>
              <a:rPr lang="en-US" dirty="0"/>
              <a:t>on </a:t>
            </a:r>
            <a:r>
              <a:rPr lang="en-US" dirty="0" smtClean="0"/>
              <a:t>expected bunch intensities and virtual peak luminosities,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160 </a:t>
            </a:r>
            <a:r>
              <a:rPr lang="en-US" dirty="0"/>
              <a:t>days of physics </a:t>
            </a:r>
            <a:r>
              <a:rPr lang="en-US" dirty="0" smtClean="0"/>
              <a:t>production</a:t>
            </a:r>
            <a:endParaRPr lang="en-US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bg1">
                    <a:lumMod val="85000"/>
                  </a:schemeClr>
                </a:solidFill>
                <a:sym typeface="Symbol"/>
              </a:rPr>
              <a:t>  35%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sym typeface="Symbol"/>
              </a:rPr>
              <a:t>machine efficiency (luminosity production)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  <a:p>
            <a:pPr marL="118872" indent="0">
              <a:buNone/>
            </a:pPr>
            <a:endParaRPr lang="en-GB" dirty="0"/>
          </a:p>
          <a:p>
            <a:r>
              <a:rPr lang="en-GB" sz="2000" dirty="0" smtClean="0">
                <a:solidFill>
                  <a:srgbClr val="FFC70D"/>
                </a:solidFill>
              </a:rPr>
              <a:t>“Ultimate” levelling: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 smtClean="0"/>
              <a:t>7.5 x</a:t>
            </a:r>
            <a:r>
              <a:rPr lang="en-GB" sz="2000" dirty="0"/>
              <a:t> </a:t>
            </a:r>
            <a:r>
              <a:rPr lang="en-GB" sz="2000" dirty="0" smtClean="0"/>
              <a:t>10</a:t>
            </a:r>
            <a:r>
              <a:rPr lang="en-GB" sz="2000" baseline="30000" dirty="0" smtClean="0"/>
              <a:t>34</a:t>
            </a:r>
            <a:r>
              <a:rPr lang="en-GB" sz="2000" dirty="0"/>
              <a:t> </a:t>
            </a:r>
            <a:r>
              <a:rPr lang="en-GB" sz="2000" dirty="0" smtClean="0"/>
              <a:t>(Hz/cm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 smtClean="0"/>
              <a:t>~200 PU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2000" dirty="0" smtClean="0"/>
          </a:p>
          <a:p>
            <a:r>
              <a:rPr lang="en-GB" sz="2000" dirty="0" smtClean="0">
                <a:solidFill>
                  <a:srgbClr val="FFC70D"/>
                </a:solidFill>
              </a:rPr>
              <a:t>“Nominal” </a:t>
            </a:r>
            <a:r>
              <a:rPr lang="en-GB" sz="2000" dirty="0">
                <a:solidFill>
                  <a:srgbClr val="FFC70D"/>
                </a:solidFill>
              </a:rPr>
              <a:t>levelling: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 smtClean="0"/>
              <a:t>5 </a:t>
            </a:r>
            <a:r>
              <a:rPr lang="en-GB" sz="2000" dirty="0"/>
              <a:t>x 10</a:t>
            </a:r>
            <a:r>
              <a:rPr lang="en-GB" sz="2000" baseline="30000" dirty="0"/>
              <a:t>34</a:t>
            </a:r>
            <a:r>
              <a:rPr lang="en-GB" sz="2000" dirty="0"/>
              <a:t> (Hz/cm</a:t>
            </a:r>
            <a:r>
              <a:rPr lang="en-GB" sz="2000" baseline="30000" dirty="0"/>
              <a:t>2</a:t>
            </a:r>
            <a:r>
              <a:rPr lang="en-GB" sz="2000" dirty="0"/>
              <a:t>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 smtClean="0"/>
              <a:t>~140 </a:t>
            </a:r>
            <a:r>
              <a:rPr lang="en-GB" sz="2000" dirty="0"/>
              <a:t>PU</a:t>
            </a:r>
          </a:p>
          <a:p>
            <a:pPr marL="118872" indent="0">
              <a:buNone/>
            </a:pP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7ACE7-79EF-3E47-8E84-797C15E3C8E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131840" y="4581128"/>
            <a:ext cx="864096" cy="0"/>
          </a:xfrm>
          <a:prstGeom prst="straightConnector1">
            <a:avLst/>
          </a:prstGeom>
          <a:ln w="38100">
            <a:solidFill>
              <a:srgbClr val="FFC7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131840" y="3284984"/>
            <a:ext cx="936104" cy="648072"/>
          </a:xfrm>
          <a:prstGeom prst="straightConnector1">
            <a:avLst/>
          </a:prstGeom>
          <a:ln w="38100">
            <a:solidFill>
              <a:srgbClr val="FFC7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156176" y="4581128"/>
            <a:ext cx="0" cy="136815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156176" y="4077072"/>
            <a:ext cx="936104" cy="50405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652120" y="3573016"/>
            <a:ext cx="1440160" cy="36004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067944" y="3933056"/>
            <a:ext cx="158417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05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79512" y="1844824"/>
            <a:ext cx="8479158" cy="3888145"/>
            <a:chOff x="179512" y="836999"/>
            <a:chExt cx="8479158" cy="3888145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516" y="837415"/>
              <a:ext cx="8352928" cy="36717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512" y="836999"/>
              <a:ext cx="8479158" cy="388814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 rot="16200000">
              <a:off x="1022416" y="2298067"/>
              <a:ext cx="2808312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+mn-lt"/>
                </a:rPr>
                <a:t>LS1</a:t>
              </a:r>
              <a:endParaRPr lang="en-GB" dirty="0">
                <a:latin typeface="+mn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2360947" y="2298068"/>
              <a:ext cx="2808312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+mn-lt"/>
                </a:rPr>
                <a:t>LS2</a:t>
              </a:r>
              <a:endParaRPr lang="en-GB" dirty="0">
                <a:latin typeface="+mn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3508139" y="2221122"/>
              <a:ext cx="2808312" cy="61555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+mn-lt"/>
                </a:rPr>
                <a:t>LS3</a:t>
              </a:r>
              <a:endParaRPr lang="en-GB" dirty="0" smtClean="0">
                <a:latin typeface="+mn-lt"/>
              </a:endParaRPr>
            </a:p>
            <a:p>
              <a:pPr algn="ctr"/>
              <a:endParaRPr lang="en-GB" sz="900" dirty="0">
                <a:latin typeface="+mn-lt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68144" y="1124742"/>
              <a:ext cx="288032" cy="28083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4593195" y="2298068"/>
              <a:ext cx="2808312" cy="461665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+mn-lt"/>
                </a:rPr>
                <a:t>LS4</a:t>
              </a:r>
              <a:endParaRPr lang="en-GB" dirty="0">
                <a:latin typeface="+mn-lt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732240" y="1124744"/>
              <a:ext cx="288032" cy="28083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/>
            <p:cNvSpPr txBox="1"/>
            <p:nvPr/>
          </p:nvSpPr>
          <p:spPr>
            <a:xfrm rot="16200000">
              <a:off x="5457291" y="2298068"/>
              <a:ext cx="2808312" cy="461665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+mn-lt"/>
                </a:rPr>
                <a:t>LS5</a:t>
              </a:r>
              <a:endParaRPr lang="en-GB" dirty="0">
                <a:latin typeface="+mn-lt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" y="32011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solidFill>
                  <a:srgbClr val="FFC70D"/>
                </a:solidFill>
                <a:latin typeface="+mj-lt"/>
              </a:rPr>
              <a:t>Long Term </a:t>
            </a:r>
            <a:r>
              <a:rPr lang="de-DE" sz="4000" b="1" dirty="0" smtClean="0">
                <a:solidFill>
                  <a:srgbClr val="FFC70D"/>
                </a:solidFill>
                <a:latin typeface="+mj-lt"/>
              </a:rPr>
              <a:t>LHC Schedule</a:t>
            </a:r>
            <a:endParaRPr lang="de-DE" sz="4000" b="1" dirty="0">
              <a:solidFill>
                <a:srgbClr val="FFC70D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855" y="692696"/>
            <a:ext cx="3253070" cy="10772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+mn-lt"/>
              </a:rPr>
              <a:t>PHASE I Upgrade</a:t>
            </a:r>
          </a:p>
          <a:p>
            <a:r>
              <a:rPr lang="de-DE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ALICE, </a:t>
            </a:r>
            <a:r>
              <a:rPr lang="de-DE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LHCb</a:t>
            </a:r>
            <a:r>
              <a:rPr lang="de-DE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de-DE" sz="20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major</a:t>
            </a:r>
            <a:r>
              <a:rPr lang="de-DE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upgrade</a:t>
            </a:r>
          </a:p>
          <a:p>
            <a:r>
              <a:rPr lang="de-DE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ATLAS, CMS </a:t>
            </a:r>
            <a:r>
              <a:rPr lang="de-DE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‚</a:t>
            </a:r>
            <a:r>
              <a:rPr lang="de-DE" sz="20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minor</a:t>
            </a:r>
            <a:r>
              <a:rPr lang="de-DE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‘ </a:t>
            </a:r>
            <a:r>
              <a:rPr lang="de-DE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upgrade</a:t>
            </a:r>
            <a:endParaRPr lang="de-DE" sz="2000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793309" y="1780367"/>
            <a:ext cx="1837792" cy="86148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86855" y="5827911"/>
            <a:ext cx="3245056" cy="7694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+mn-lt"/>
              </a:rPr>
              <a:t>PHASE II Upgrade</a:t>
            </a:r>
          </a:p>
          <a:p>
            <a:r>
              <a:rPr lang="de-DE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ATLAS, CMS </a:t>
            </a:r>
            <a:r>
              <a:rPr lang="de-DE" sz="20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major</a:t>
            </a:r>
            <a:r>
              <a:rPr lang="de-DE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de-DE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upgrade</a:t>
            </a:r>
            <a:endParaRPr lang="de-DE" sz="2000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3439925" y="4277127"/>
            <a:ext cx="1192752" cy="154033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652120" y="764704"/>
            <a:ext cx="2703617" cy="1015663"/>
          </a:xfrm>
          <a:prstGeom prst="rect">
            <a:avLst/>
          </a:prstGeom>
          <a:noFill/>
          <a:ln w="38100">
            <a:solidFill>
              <a:srgbClr val="FFC70D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- LHC </a:t>
            </a:r>
            <a:r>
              <a:rPr lang="de-DE" sz="2000" dirty="0" err="1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Injector</a:t>
            </a:r>
            <a:r>
              <a:rPr lang="de-DE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 Upgrade</a:t>
            </a:r>
          </a:p>
          <a:p>
            <a:r>
              <a:rPr lang="de-DE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- Heavy </a:t>
            </a:r>
            <a:r>
              <a:rPr lang="de-DE" sz="2000" dirty="0" err="1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IonLuminosity</a:t>
            </a:r>
            <a:endParaRPr lang="de-DE" sz="2000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r>
              <a:rPr lang="de-DE" sz="2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de-DE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  </a:t>
            </a:r>
            <a:r>
              <a:rPr lang="de-DE" sz="2000" dirty="0" err="1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from</a:t>
            </a:r>
            <a:r>
              <a:rPr lang="de-DE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de-DE" sz="2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10</a:t>
            </a:r>
            <a:r>
              <a:rPr lang="de-DE" sz="2000" baseline="30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27</a:t>
            </a:r>
            <a:r>
              <a:rPr lang="de-DE" sz="2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de-DE" sz="2000" dirty="0" err="1">
                <a:solidFill>
                  <a:schemeClr val="bg1">
                    <a:lumMod val="85000"/>
                  </a:schemeClr>
                </a:solidFill>
                <a:latin typeface="+mn-lt"/>
              </a:rPr>
              <a:t>to</a:t>
            </a:r>
            <a:r>
              <a:rPr lang="de-DE" sz="2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7 </a:t>
            </a:r>
            <a:r>
              <a:rPr lang="de-DE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x 10</a:t>
            </a:r>
            <a:r>
              <a:rPr lang="de-DE" sz="2000" baseline="30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27</a:t>
            </a:r>
            <a:r>
              <a:rPr lang="de-DE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endParaRPr lang="de-DE" sz="2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3926692" y="1780367"/>
            <a:ext cx="1725428" cy="856545"/>
          </a:xfrm>
          <a:prstGeom prst="straightConnector1">
            <a:avLst/>
          </a:prstGeom>
          <a:ln>
            <a:solidFill>
              <a:srgbClr val="FFC70D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644008" y="5817458"/>
            <a:ext cx="4366836" cy="707886"/>
          </a:xfrm>
          <a:prstGeom prst="rect">
            <a:avLst/>
          </a:prstGeom>
          <a:noFill/>
          <a:ln w="38100">
            <a:solidFill>
              <a:srgbClr val="FFC70D"/>
            </a:solidFill>
          </a:ln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HL-LHC, pp </a:t>
            </a:r>
            <a:r>
              <a:rPr lang="de-DE" sz="2000" dirty="0" err="1">
                <a:solidFill>
                  <a:schemeClr val="bg1">
                    <a:lumMod val="85000"/>
                  </a:schemeClr>
                </a:solidFill>
                <a:latin typeface="+mn-lt"/>
              </a:rPr>
              <a:t>luminosity</a:t>
            </a:r>
            <a:r>
              <a:rPr lang="de-DE" sz="2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</a:p>
          <a:p>
            <a:r>
              <a:rPr lang="de-DE" sz="2000" dirty="0" err="1">
                <a:solidFill>
                  <a:schemeClr val="bg1">
                    <a:lumMod val="85000"/>
                  </a:schemeClr>
                </a:solidFill>
                <a:latin typeface="+mn-lt"/>
              </a:rPr>
              <a:t>from</a:t>
            </a:r>
            <a:r>
              <a:rPr lang="de-DE" sz="2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de-DE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2 x 10</a:t>
            </a:r>
            <a:r>
              <a:rPr lang="de-DE" sz="2000" baseline="30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34</a:t>
            </a:r>
            <a:r>
              <a:rPr lang="de-DE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de-DE" sz="2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(</a:t>
            </a:r>
            <a:r>
              <a:rPr lang="de-DE" sz="2000" dirty="0" err="1">
                <a:solidFill>
                  <a:schemeClr val="bg1">
                    <a:lumMod val="85000"/>
                  </a:schemeClr>
                </a:solidFill>
                <a:latin typeface="+mn-lt"/>
              </a:rPr>
              <a:t>peak</a:t>
            </a:r>
            <a:r>
              <a:rPr lang="de-DE" sz="2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) </a:t>
            </a:r>
            <a:r>
              <a:rPr lang="de-DE" sz="2000" dirty="0" err="1">
                <a:solidFill>
                  <a:schemeClr val="bg1">
                    <a:lumMod val="85000"/>
                  </a:schemeClr>
                </a:solidFill>
                <a:latin typeface="+mn-lt"/>
              </a:rPr>
              <a:t>to</a:t>
            </a:r>
            <a:r>
              <a:rPr lang="de-DE" sz="2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5 </a:t>
            </a:r>
            <a:r>
              <a:rPr lang="de-DE" sz="2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x 10</a:t>
            </a:r>
            <a:r>
              <a:rPr lang="de-DE" sz="2000" baseline="300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34 </a:t>
            </a:r>
            <a:r>
              <a:rPr lang="de-DE" sz="2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(</a:t>
            </a:r>
            <a:r>
              <a:rPr lang="de-DE" sz="2000" dirty="0" err="1">
                <a:solidFill>
                  <a:schemeClr val="bg1">
                    <a:lumMod val="85000"/>
                  </a:schemeClr>
                </a:solidFill>
                <a:latin typeface="+mn-lt"/>
              </a:rPr>
              <a:t>levelled</a:t>
            </a:r>
            <a:r>
              <a:rPr lang="de-DE" sz="2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) 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5135585" y="4220465"/>
            <a:ext cx="693069" cy="1625492"/>
          </a:xfrm>
          <a:prstGeom prst="straightConnector1">
            <a:avLst/>
          </a:prstGeom>
          <a:ln>
            <a:solidFill>
              <a:srgbClr val="FFC70D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5832-D190-844B-AAA7-9E8BB4BECF5F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653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5" grpId="0" animBg="1"/>
      <p:bldP spid="39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562720" y="139700"/>
            <a:ext cx="7257752" cy="563563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	  </a:t>
            </a:r>
            <a:r>
              <a:rPr lang="en-US" altLang="en-US" dirty="0" smtClean="0">
                <a:solidFill>
                  <a:srgbClr val="FFC000"/>
                </a:solidFill>
              </a:rPr>
              <a:t>The LHC Detectors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62000"/>
            <a:ext cx="309562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3962400"/>
            <a:ext cx="34480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838200"/>
            <a:ext cx="3276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16338"/>
            <a:ext cx="3667125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Box 18"/>
          <p:cNvSpPr txBox="1">
            <a:spLocks noChangeArrowheads="1"/>
          </p:cNvSpPr>
          <p:nvPr/>
        </p:nvSpPr>
        <p:spPr bwMode="auto">
          <a:xfrm>
            <a:off x="35496" y="3127375"/>
            <a:ext cx="40430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chemeClr val="bg1">
                    <a:lumMod val="85000"/>
                  </a:schemeClr>
                </a:solidFill>
              </a:rPr>
              <a:t>ATLAS  </a:t>
            </a:r>
            <a:r>
              <a:rPr lang="en-US" altLang="en-US" sz="1600" b="1" dirty="0" smtClean="0">
                <a:solidFill>
                  <a:schemeClr val="bg1">
                    <a:lumMod val="85000"/>
                  </a:schemeClr>
                </a:solidFill>
              </a:rPr>
              <a:t>and CMS  are General Purpose </a:t>
            </a:r>
          </a:p>
          <a:p>
            <a:pPr eaLnBrk="1" hangingPunct="1"/>
            <a:r>
              <a:rPr lang="en-US" altLang="en-US" sz="1600" b="1" dirty="0" smtClean="0">
                <a:solidFill>
                  <a:schemeClr val="bg1">
                    <a:lumMod val="85000"/>
                  </a:schemeClr>
                </a:solidFill>
              </a:rPr>
              <a:t>Detectors (GPD) for data-taking at high </a:t>
            </a:r>
          </a:p>
          <a:p>
            <a:pPr eaLnBrk="1" hangingPunct="1"/>
            <a:r>
              <a:rPr lang="en-US" altLang="en-US" sz="1600" b="1" dirty="0" smtClean="0">
                <a:solidFill>
                  <a:schemeClr val="bg1">
                    <a:lumMod val="85000"/>
                  </a:schemeClr>
                </a:solidFill>
              </a:rPr>
              <a:t>Luminosity</a:t>
            </a:r>
            <a:r>
              <a:rPr lang="en-US" altLang="en-US" sz="1600" b="1" dirty="0">
                <a:solidFill>
                  <a:schemeClr val="bg1">
                    <a:lumMod val="85000"/>
                  </a:schemeClr>
                </a:solidFill>
              </a:rPr>
              <a:t>.</a:t>
            </a:r>
            <a:endParaRPr lang="en-US" altLang="en-US" sz="1600" b="1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0968" name="TextBox 19"/>
          <p:cNvSpPr txBox="1">
            <a:spLocks noChangeArrowheads="1"/>
          </p:cNvSpPr>
          <p:nvPr/>
        </p:nvSpPr>
        <p:spPr bwMode="auto">
          <a:xfrm>
            <a:off x="5168900" y="5994400"/>
            <a:ext cx="37465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chemeClr val="bg1">
                    <a:lumMod val="85000"/>
                  </a:schemeClr>
                </a:solidFill>
              </a:rPr>
              <a:t>ALICE </a:t>
            </a:r>
            <a:r>
              <a:rPr lang="en-US" altLang="en-US" sz="1600" b="1" dirty="0">
                <a:solidFill>
                  <a:schemeClr val="bg1">
                    <a:lumMod val="85000"/>
                  </a:schemeClr>
                </a:solidFill>
              </a:rPr>
              <a:t>Detector is </a:t>
            </a:r>
            <a:r>
              <a:rPr lang="en-US" altLang="en-US" sz="1600" b="1" dirty="0" smtClean="0">
                <a:solidFill>
                  <a:schemeClr val="bg1">
                    <a:lumMod val="85000"/>
                  </a:schemeClr>
                </a:solidFill>
              </a:rPr>
              <a:t>optimized for the  </a:t>
            </a:r>
            <a:endParaRPr lang="en-US" altLang="en-US" sz="1600" b="1" dirty="0">
              <a:solidFill>
                <a:schemeClr val="bg1">
                  <a:lumMod val="85000"/>
                </a:schemeClr>
              </a:solidFill>
            </a:endParaRPr>
          </a:p>
          <a:p>
            <a:pPr eaLnBrk="1" hangingPunct="1"/>
            <a:r>
              <a:rPr lang="en-US" altLang="en-US" sz="1600" b="1" dirty="0" smtClean="0">
                <a:solidFill>
                  <a:schemeClr val="bg1">
                    <a:lumMod val="85000"/>
                  </a:schemeClr>
                </a:solidFill>
              </a:rPr>
              <a:t>Study of Heavy </a:t>
            </a:r>
            <a:r>
              <a:rPr lang="en-US" altLang="en-US" sz="1600" b="1" dirty="0">
                <a:solidFill>
                  <a:schemeClr val="bg1">
                    <a:lumMod val="85000"/>
                  </a:schemeClr>
                </a:solidFill>
              </a:rPr>
              <a:t>I</a:t>
            </a:r>
            <a:r>
              <a:rPr lang="en-US" altLang="en-US" sz="1600" b="1" dirty="0" smtClean="0">
                <a:solidFill>
                  <a:schemeClr val="bg1">
                    <a:lumMod val="85000"/>
                  </a:schemeClr>
                </a:solidFill>
              </a:rPr>
              <a:t>on </a:t>
            </a:r>
            <a:r>
              <a:rPr lang="en-US" altLang="en-US" sz="1600" b="1" dirty="0" smtClean="0">
                <a:solidFill>
                  <a:schemeClr val="bg1">
                    <a:lumMod val="85000"/>
                  </a:schemeClr>
                </a:solidFill>
              </a:rPr>
              <a:t>physics</a:t>
            </a:r>
            <a:r>
              <a:rPr lang="en-US" altLang="en-US" sz="16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.</a:t>
            </a:r>
            <a:endParaRPr lang="en-US" altLang="en-US" sz="1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0969" name="TextBox 20"/>
          <p:cNvSpPr txBox="1">
            <a:spLocks noChangeArrowheads="1"/>
          </p:cNvSpPr>
          <p:nvPr/>
        </p:nvSpPr>
        <p:spPr bwMode="auto">
          <a:xfrm>
            <a:off x="5112568" y="3132257"/>
            <a:ext cx="40314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chemeClr val="bg1">
                    <a:lumMod val="85000"/>
                  </a:schemeClr>
                </a:solidFill>
              </a:rPr>
              <a:t>LHCb is specialized on the study of </a:t>
            </a:r>
          </a:p>
          <a:p>
            <a:pPr eaLnBrk="1" hangingPunct="1"/>
            <a:r>
              <a:rPr lang="en-US" altLang="en-US" sz="1600" b="1" dirty="0" smtClean="0">
                <a:solidFill>
                  <a:schemeClr val="bg1">
                    <a:lumMod val="85000"/>
                  </a:schemeClr>
                </a:solidFill>
              </a:rPr>
              <a:t>particles containing  b- and c- quarks</a:t>
            </a:r>
            <a:endParaRPr lang="en-US" altLang="en-US" sz="1600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0970" name="TextBox 21"/>
          <p:cNvSpPr txBox="1">
            <a:spLocks noChangeArrowheads="1"/>
          </p:cNvSpPr>
          <p:nvPr/>
        </p:nvSpPr>
        <p:spPr bwMode="auto">
          <a:xfrm>
            <a:off x="3581400" y="1408905"/>
            <a:ext cx="1016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chemeClr val="bg1">
                    <a:lumMod val="85000"/>
                  </a:schemeClr>
                </a:solidFill>
              </a:rPr>
              <a:t>ATLAS</a:t>
            </a:r>
          </a:p>
          <a:p>
            <a:pPr eaLnBrk="1" hangingPunct="1"/>
            <a:r>
              <a:rPr lang="en-US" altLang="en-US" sz="1600" b="1" dirty="0">
                <a:solidFill>
                  <a:schemeClr val="bg1">
                    <a:lumMod val="85000"/>
                  </a:schemeClr>
                </a:solidFill>
              </a:rPr>
              <a:t>7000 ton</a:t>
            </a:r>
          </a:p>
          <a:p>
            <a:pPr eaLnBrk="1" hangingPunct="1"/>
            <a:r>
              <a:rPr lang="en-US" altLang="en-US" sz="1600" b="1" i="1" dirty="0">
                <a:solidFill>
                  <a:schemeClr val="bg1">
                    <a:lumMod val="85000"/>
                  </a:schemeClr>
                </a:solidFill>
              </a:rPr>
              <a:t>l = 46m</a:t>
            </a:r>
          </a:p>
          <a:p>
            <a:pPr eaLnBrk="1" hangingPunct="1"/>
            <a:r>
              <a:rPr lang="en-US" altLang="en-US" sz="1600" b="1" i="1" dirty="0">
                <a:solidFill>
                  <a:schemeClr val="bg1">
                    <a:lumMod val="85000"/>
                  </a:schemeClr>
                </a:solidFill>
              </a:rPr>
              <a:t>D = 22m</a:t>
            </a:r>
            <a:endParaRPr lang="en-US" altLang="en-US" sz="1600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0971" name="TextBox 22"/>
          <p:cNvSpPr txBox="1">
            <a:spLocks noChangeArrowheads="1"/>
          </p:cNvSpPr>
          <p:nvPr/>
        </p:nvSpPr>
        <p:spPr bwMode="auto">
          <a:xfrm>
            <a:off x="3632200" y="4637088"/>
            <a:ext cx="11303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chemeClr val="bg1">
                    <a:lumMod val="85000"/>
                  </a:schemeClr>
                </a:solidFill>
              </a:rPr>
              <a:t>CMS</a:t>
            </a:r>
          </a:p>
          <a:p>
            <a:pPr eaLnBrk="1" hangingPunct="1"/>
            <a:r>
              <a:rPr lang="en-US" altLang="en-US" sz="1600" b="1" dirty="0">
                <a:solidFill>
                  <a:schemeClr val="bg1">
                    <a:lumMod val="85000"/>
                  </a:schemeClr>
                </a:solidFill>
              </a:rPr>
              <a:t>12500 ton</a:t>
            </a:r>
          </a:p>
          <a:p>
            <a:pPr eaLnBrk="1" hangingPunct="1"/>
            <a:r>
              <a:rPr lang="en-US" altLang="en-US" sz="1600" b="1" i="1" dirty="0">
                <a:solidFill>
                  <a:schemeClr val="bg1">
                    <a:lumMod val="85000"/>
                  </a:schemeClr>
                </a:solidFill>
              </a:rPr>
              <a:t>l = 22m</a:t>
            </a:r>
          </a:p>
          <a:p>
            <a:pPr eaLnBrk="1" hangingPunct="1"/>
            <a:r>
              <a:rPr lang="en-US" altLang="en-US" sz="1600" b="1" i="1" dirty="0">
                <a:solidFill>
                  <a:schemeClr val="bg1">
                    <a:lumMod val="85000"/>
                  </a:schemeClr>
                </a:solidFill>
              </a:rPr>
              <a:t>d = 15m</a:t>
            </a:r>
            <a:endParaRPr lang="en-US" altLang="en-US" sz="1600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0972" name="Slide Number Placeholder 2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C9DE3C-74B7-4F72-8198-0C5FBAD3B24D}" type="slidenum">
              <a:rPr lang="en-US" altLang="en-US" smtClean="0">
                <a:solidFill>
                  <a:schemeClr val="bg1">
                    <a:lumMod val="85000"/>
                  </a:schemeClr>
                </a:solidFill>
              </a:rPr>
              <a:pPr eaLnBrk="1" hangingPunct="1"/>
              <a:t>7</a:t>
            </a:fld>
            <a:endParaRPr lang="en-US" altLang="en-US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403648" cy="838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CMS upgrade plans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19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44624"/>
            <a:ext cx="9361040" cy="681264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The HL-LHC – a challenging environment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3016"/>
            <a:ext cx="3276600" cy="28495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FFC70D"/>
                </a:solidFill>
              </a:rPr>
              <a:t>Radiation</a:t>
            </a:r>
          </a:p>
          <a:p>
            <a:pPr lvl="1"/>
            <a:r>
              <a:rPr lang="en-US" dirty="0" smtClean="0"/>
              <a:t>Ionizing dose </a:t>
            </a:r>
          </a:p>
          <a:p>
            <a:pPr lvl="1"/>
            <a:r>
              <a:rPr lang="en-US" dirty="0" smtClean="0"/>
              <a:t>Neutron </a:t>
            </a:r>
            <a:r>
              <a:rPr lang="en-US" dirty="0" err="1" smtClean="0"/>
              <a:t>fluences</a:t>
            </a:r>
            <a:r>
              <a:rPr lang="en-US" dirty="0" smtClean="0"/>
              <a:t>  up to 2 x 10</a:t>
            </a:r>
            <a:r>
              <a:rPr lang="en-US" baseline="30000" dirty="0" smtClean="0"/>
              <a:t>16</a:t>
            </a:r>
            <a:r>
              <a:rPr lang="en-US" dirty="0" smtClean="0"/>
              <a:t> n/cm</a:t>
            </a:r>
            <a:r>
              <a:rPr lang="en-US" baseline="30000" dirty="0" smtClean="0"/>
              <a:t>2</a:t>
            </a:r>
            <a:r>
              <a:rPr lang="en-US" dirty="0" smtClean="0"/>
              <a:t> in pixels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C70D"/>
                </a:solidFill>
              </a:rPr>
              <a:t>Pileup</a:t>
            </a:r>
          </a:p>
          <a:p>
            <a:pPr lvl="1"/>
            <a:r>
              <a:rPr lang="en-US" dirty="0" smtClean="0"/>
              <a:t>140 average simultaneous interactions (many events with &gt; 180)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C5690-A446-4039-8EF5-623411A6DC43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034351"/>
            <a:ext cx="4510276" cy="25386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496" y="4005064"/>
            <a:ext cx="4572000" cy="23053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53301" y="4043416"/>
            <a:ext cx="42644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Simulated Event Display at 140 PU (102 Vertices)</a:t>
            </a:r>
            <a:endParaRPr lang="en-US" sz="1600" dirty="0">
              <a:solidFill>
                <a:schemeClr val="bg2"/>
              </a:solidFill>
            </a:endParaRPr>
          </a:p>
        </p:txBody>
      </p:sp>
      <p:pic>
        <p:nvPicPr>
          <p:cNvPr id="12" name="Picture 2" descr="E:\schmidtb\My Documents\Hadrons 2015\Lecture II\CM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43" y="976223"/>
            <a:ext cx="4077317" cy="259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56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78910</TotalTime>
  <Words>1654</Words>
  <Application>Microsoft Office PowerPoint</Application>
  <PresentationFormat>On-screen Show (4:3)</PresentationFormat>
  <Paragraphs>414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Arial Unicode MS</vt:lpstr>
      <vt:lpstr>MS PGothic</vt:lpstr>
      <vt:lpstr>MS PGothic</vt:lpstr>
      <vt:lpstr>Arial</vt:lpstr>
      <vt:lpstr>Calibri</vt:lpstr>
      <vt:lpstr>Comic Sans MS</vt:lpstr>
      <vt:lpstr>Corbel</vt:lpstr>
      <vt:lpstr>Symbol</vt:lpstr>
      <vt:lpstr>Wingdings</vt:lpstr>
      <vt:lpstr>Wingdings 2</vt:lpstr>
      <vt:lpstr>Wingdings 3</vt:lpstr>
      <vt:lpstr>Module</vt:lpstr>
      <vt:lpstr>High-Luminosity upgrade of the LHC  Physics and Technology Challenges for the Accelerator and the Experiments  </vt:lpstr>
      <vt:lpstr>Outline</vt:lpstr>
      <vt:lpstr>Fundamental questions in Particle Physics</vt:lpstr>
      <vt:lpstr>Physics reach at 3000 / fb </vt:lpstr>
      <vt:lpstr>HL-LHC luminosity goals</vt:lpstr>
      <vt:lpstr>PowerPoint Presentation</vt:lpstr>
      <vt:lpstr>   The LHC Detectors</vt:lpstr>
      <vt:lpstr>CMS upgrade plans</vt:lpstr>
      <vt:lpstr>The HL-LHC – a challenging environment</vt:lpstr>
      <vt:lpstr>CMS upgrade plans</vt:lpstr>
      <vt:lpstr>Tracker  Upgrade</vt:lpstr>
      <vt:lpstr>Conceptual design for the CMS tracker</vt:lpstr>
      <vt:lpstr>Outer Tracker modules</vt:lpstr>
      <vt:lpstr>Tracking performance</vt:lpstr>
      <vt:lpstr>Replacement of the endcap calorimeters</vt:lpstr>
      <vt:lpstr>Selected Technologies for Calorimetry</vt:lpstr>
      <vt:lpstr>Back-Hadron Endcap Calorimeter </vt:lpstr>
      <vt:lpstr>Calorimeter performance</vt:lpstr>
      <vt:lpstr>CMS Muon System upgrade</vt:lpstr>
      <vt:lpstr>Overall performance improvement</vt:lpstr>
      <vt:lpstr>Roadmap for CMS Detector Upgrade</vt:lpstr>
      <vt:lpstr>ATLAS upgrade plans</vt:lpstr>
      <vt:lpstr>The ATLAS Detector</vt:lpstr>
      <vt:lpstr>The ATLAS Detector</vt:lpstr>
      <vt:lpstr>The ATLAS Detector</vt:lpstr>
      <vt:lpstr>The ATLAS Detector</vt:lpstr>
      <vt:lpstr>Phase-O upgrade  (LS-1)</vt:lpstr>
      <vt:lpstr>The ATLAS upgrade programme</vt:lpstr>
      <vt:lpstr>Muons: New Small Wheel</vt:lpstr>
      <vt:lpstr>New Tracking detector</vt:lpstr>
      <vt:lpstr>ATLAS L1Track Trigger</vt:lpstr>
      <vt:lpstr>ATLAS Calorimeter electronics</vt:lpstr>
      <vt:lpstr>ATLAS Muon system upgrade</vt:lpstr>
      <vt:lpstr>PowerPoint Presentation</vt:lpstr>
    </vt:vector>
  </TitlesOfParts>
  <Company>cern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Abraham Gallas</dc:title>
  <dc:creator>CERN User</dc:creator>
  <cp:lastModifiedBy>Burkhard Schmidt</cp:lastModifiedBy>
  <cp:revision>2056</cp:revision>
  <cp:lastPrinted>2011-06-06T13:24:06Z</cp:lastPrinted>
  <dcterms:created xsi:type="dcterms:W3CDTF">2009-08-30T01:52:09Z</dcterms:created>
  <dcterms:modified xsi:type="dcterms:W3CDTF">2015-08-03T17:26:13Z</dcterms:modified>
</cp:coreProperties>
</file>