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285" r:id="rId1"/>
  </p:sldMasterIdLst>
  <p:notesMasterIdLst>
    <p:notesMasterId r:id="rId28"/>
  </p:notesMasterIdLst>
  <p:handoutMasterIdLst>
    <p:handoutMasterId r:id="rId29"/>
  </p:handoutMasterIdLst>
  <p:sldIdLst>
    <p:sldId id="385" r:id="rId2"/>
    <p:sldId id="386" r:id="rId3"/>
    <p:sldId id="310" r:id="rId4"/>
    <p:sldId id="387" r:id="rId5"/>
    <p:sldId id="344" r:id="rId6"/>
    <p:sldId id="389" r:id="rId7"/>
    <p:sldId id="390" r:id="rId8"/>
    <p:sldId id="392" r:id="rId9"/>
    <p:sldId id="378" r:id="rId10"/>
    <p:sldId id="380" r:id="rId11"/>
    <p:sldId id="394" r:id="rId12"/>
    <p:sldId id="379" r:id="rId13"/>
    <p:sldId id="384" r:id="rId14"/>
    <p:sldId id="377" r:id="rId15"/>
    <p:sldId id="330" r:id="rId16"/>
    <p:sldId id="331" r:id="rId17"/>
    <p:sldId id="333" r:id="rId18"/>
    <p:sldId id="346" r:id="rId19"/>
    <p:sldId id="335" r:id="rId20"/>
    <p:sldId id="347" r:id="rId21"/>
    <p:sldId id="338" r:id="rId22"/>
    <p:sldId id="348" r:id="rId23"/>
    <p:sldId id="340" r:id="rId24"/>
    <p:sldId id="349" r:id="rId25"/>
    <p:sldId id="342" r:id="rId26"/>
    <p:sldId id="29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62">
          <p15:clr>
            <a:srgbClr val="A4A3A4"/>
          </p15:clr>
        </p15:guide>
        <p15:guide id="2" pos="2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70D"/>
    <a:srgbClr val="336699"/>
    <a:srgbClr val="3366CC"/>
    <a:srgbClr val="FF0000"/>
    <a:srgbClr val="008000"/>
    <a:srgbClr val="000099"/>
    <a:srgbClr val="0034E7"/>
    <a:srgbClr val="CC9900"/>
    <a:srgbClr val="0B3CE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6" autoAdjust="0"/>
    <p:restoredTop sz="89640" autoAdjust="0"/>
  </p:normalViewPr>
  <p:slideViewPr>
    <p:cSldViewPr snapToObjects="1" showGuides="1">
      <p:cViewPr varScale="1">
        <p:scale>
          <a:sx n="80" d="100"/>
          <a:sy n="80" d="100"/>
        </p:scale>
        <p:origin x="114" y="132"/>
      </p:cViewPr>
      <p:guideLst>
        <p:guide orient="horz" pos="2562"/>
        <p:guide pos="2841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28B00CD-CD8D-3B44-AD22-E4C9112C3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1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C1CE60B-1D6C-6948-B1CF-E346C43D0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77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/index.php?title=Heavy-ion&amp;action=edit&amp;redlink=1" TargetMode="External"/><Relationship Id="rId3" Type="http://schemas.openxmlformats.org/officeDocument/2006/relationships/hyperlink" Target="https://en.wikipedia.org/wiki/Quark%E2%80%93gluon_plasma" TargetMode="External"/><Relationship Id="rId7" Type="http://schemas.openxmlformats.org/officeDocument/2006/relationships/hyperlink" Target="https://en.wikipedia.org/wiki/Radiatio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Anisotropy" TargetMode="External"/><Relationship Id="rId11" Type="http://schemas.openxmlformats.org/officeDocument/2006/relationships/hyperlink" Target="https://en.wikipedia.org/wiki/Momentum" TargetMode="External"/><Relationship Id="rId5" Type="http://schemas.openxmlformats.org/officeDocument/2006/relationships/hyperlink" Target="https://en.wikipedia.org/wiki/Momentum_space" TargetMode="External"/><Relationship Id="rId10" Type="http://schemas.openxmlformats.org/officeDocument/2006/relationships/hyperlink" Target="https://en.wikipedia.org/wiki/Elliptic_flow#cite_note-Snelling-4" TargetMode="External"/><Relationship Id="rId4" Type="http://schemas.openxmlformats.org/officeDocument/2006/relationships/hyperlink" Target="https://en.wikipedia.org/wiki/Azimuthal" TargetMode="External"/><Relationship Id="rId9" Type="http://schemas.openxmlformats.org/officeDocument/2006/relationships/hyperlink" Target="https://en.wikipedia.org/wiki/Fourier_decompositi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QCD</a:t>
            </a:r>
            <a:r>
              <a:rPr lang="en-GB" baseline="0" dirty="0" smtClean="0"/>
              <a:t> phase diagram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CE60B-1D6C-6948-B1CF-E346C43D05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Elliptic flow is strong evidence for the existence of </a:t>
            </a:r>
            <a:r>
              <a:rPr lang="en-GB" dirty="0" smtClean="0">
                <a:effectLst/>
                <a:hlinkClick r:id="rId3" tooltip="Quark–gluon plasma"/>
              </a:rPr>
              <a:t>quark–gluon plasma</a:t>
            </a:r>
            <a:r>
              <a:rPr lang="en-GB" dirty="0" smtClean="0">
                <a:effectLst/>
              </a:rPr>
              <a:t>, and has been described as one of the most important observations measured at RHIC.</a:t>
            </a:r>
          </a:p>
          <a:p>
            <a:r>
              <a:rPr lang="en-GB" dirty="0" smtClean="0">
                <a:effectLst/>
              </a:rPr>
              <a:t>Elliptic flow describes the </a:t>
            </a:r>
            <a:r>
              <a:rPr lang="en-GB" dirty="0" smtClean="0">
                <a:effectLst/>
                <a:hlinkClick r:id="rId4" tooltip="Azimuthal"/>
              </a:rPr>
              <a:t>azimuthal</a:t>
            </a:r>
            <a:r>
              <a:rPr lang="en-GB" dirty="0" smtClean="0">
                <a:effectLst/>
              </a:rPr>
              <a:t> </a:t>
            </a:r>
            <a:r>
              <a:rPr lang="en-GB" dirty="0" smtClean="0">
                <a:effectLst/>
                <a:hlinkClick r:id="rId5" tooltip="Momentum space"/>
              </a:rPr>
              <a:t>momentum space</a:t>
            </a:r>
            <a:r>
              <a:rPr lang="en-GB" dirty="0" smtClean="0">
                <a:effectLst/>
              </a:rPr>
              <a:t> </a:t>
            </a:r>
            <a:r>
              <a:rPr lang="en-GB" dirty="0" smtClean="0">
                <a:effectLst/>
                <a:hlinkClick r:id="rId6" tooltip="Anisotropy"/>
              </a:rPr>
              <a:t>anisotropy</a:t>
            </a:r>
            <a:r>
              <a:rPr lang="en-GB" dirty="0" smtClean="0">
                <a:effectLst/>
              </a:rPr>
              <a:t> of </a:t>
            </a:r>
            <a:r>
              <a:rPr lang="en-GB" dirty="0" smtClean="0">
                <a:effectLst/>
                <a:hlinkClick r:id="rId7" tooltip="Radiation"/>
              </a:rPr>
              <a:t>particle emission</a:t>
            </a:r>
            <a:r>
              <a:rPr lang="en-GB" dirty="0" smtClean="0">
                <a:effectLst/>
              </a:rPr>
              <a:t> from non-central </a:t>
            </a:r>
            <a:r>
              <a:rPr lang="en-GB" dirty="0" smtClean="0">
                <a:effectLst/>
                <a:hlinkClick r:id="rId8" tooltip="Heavy-ion (page does not exist)"/>
              </a:rPr>
              <a:t>heavy-ion</a:t>
            </a:r>
            <a:r>
              <a:rPr lang="en-GB" dirty="0" smtClean="0">
                <a:effectLst/>
              </a:rPr>
              <a:t> collisions in the plane transverse to the beam direction, and is defined as the second harmonic coefficient of the azimuthal </a:t>
            </a:r>
            <a:r>
              <a:rPr lang="en-GB" dirty="0" smtClean="0">
                <a:effectLst/>
                <a:hlinkClick r:id="rId9" tooltip="Fourier decomposition"/>
              </a:rPr>
              <a:t>Fourier decomposition</a:t>
            </a:r>
            <a:r>
              <a:rPr lang="en-GB" dirty="0" smtClean="0">
                <a:effectLst/>
              </a:rPr>
              <a:t> of the momentum distribution.</a:t>
            </a:r>
            <a:r>
              <a:rPr lang="en-GB" baseline="30000" dirty="0" smtClean="0">
                <a:effectLst/>
                <a:hlinkClick r:id="rId10"/>
              </a:rPr>
              <a:t>[4]</a:t>
            </a:r>
            <a:r>
              <a:rPr lang="en-GB" dirty="0" smtClean="0">
                <a:effectLst/>
              </a:rPr>
              <a:t> Elliptic flow is a fundamental observable since it directly reflects the initial spatial </a:t>
            </a:r>
            <a:r>
              <a:rPr lang="en-GB" dirty="0" smtClean="0">
                <a:effectLst/>
                <a:hlinkClick r:id="rId6" tooltip="Anisotropy"/>
              </a:rPr>
              <a:t>anisotropy</a:t>
            </a:r>
            <a:r>
              <a:rPr lang="en-GB" dirty="0" smtClean="0">
                <a:effectLst/>
              </a:rPr>
              <a:t>, of the nuclear overlap region in the transverse plane, directly translated into to the observed </a:t>
            </a:r>
            <a:r>
              <a:rPr lang="en-GB" dirty="0" smtClean="0">
                <a:effectLst/>
                <a:hlinkClick r:id="rId11" tooltip="Momentum"/>
              </a:rPr>
              <a:t>momentum</a:t>
            </a:r>
            <a:r>
              <a:rPr lang="en-GB" dirty="0" smtClean="0">
                <a:effectLst/>
              </a:rPr>
              <a:t> distribution of identified particles.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C5146-1889-4C45-88D4-AB2A8F6634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61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-36512" y="-144016"/>
            <a:ext cx="9180512" cy="702940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8A5BDD73-6D57-4F46-B2A7-816E92E7B3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DDA77-2CD4-2541-B86B-1DE89DB19C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50F45-5EFD-F74B-BADF-EF7A2A2E92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0"/>
            <a:ext cx="8229600" cy="842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452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4526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452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G. Passaleva         </a:t>
            </a:r>
            <a:fld id="{FE43A637-F1F5-4FC1-B542-DEB2D6CDF9B5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04" y="116632"/>
            <a:ext cx="7534612" cy="681264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6848" y="6476999"/>
            <a:ext cx="1786880" cy="27432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476999"/>
            <a:ext cx="5520531" cy="27432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839AC-D2D8-2C4E-881E-39003C2A9E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12" y="44624"/>
            <a:ext cx="7462604" cy="104435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905A7-C380-224C-AE77-88C3488D35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12" y="44624"/>
            <a:ext cx="7462604" cy="1044352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45E1E-8160-1040-BBB3-5E3335AE46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7827-B6E8-6244-B0E8-0BC60B1C24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CAFF2-80D6-E445-B7A0-D67A1074A2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736E5-5E46-934F-9FD5-92CBD07D99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6379B981-40D1-3846-81C0-5B5459A6CD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685800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62604" cy="104435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bg1">
                    <a:lumMod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B9EB6061-3124-3D47-80B4-8262D6A9DB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" pitchFamily="2" charset="2"/>
        <a:buChar char="§"/>
        <a:defRPr kumimoji="0" sz="32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Tx/>
        <a:buSzPct val="90000"/>
        <a:buFont typeface="Wingdings" pitchFamily="2" charset="2"/>
        <a:buChar char="§"/>
        <a:defRPr kumimoji="0" sz="28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Tx/>
        <a:buFont typeface="Arial"/>
        <a:buChar char="▪"/>
        <a:defRPr kumimoji="0" sz="24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Tx/>
        <a:buFont typeface="Arial"/>
        <a:buChar char="▪"/>
        <a:defRPr kumimoji="0"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Tx/>
        <a:buFont typeface="Wingdings 3"/>
        <a:buChar char=""/>
        <a:defRPr kumimoji="0" lang="en-US" sz="2000" kern="1200" smtClean="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Burkhard.Schmidt@cern.c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36512" y="3933056"/>
            <a:ext cx="9144000" cy="22494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High-Luminosity upgrade of the LHC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>Physics and Technology Challenges for the Accelerator and the Experiments 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627784" y="6165304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n-lt"/>
                <a:hlinkClick r:id="rId2"/>
              </a:rPr>
              <a:t>Burkhard.Schmidt@cern.ch</a:t>
            </a:r>
            <a:endParaRPr lang="en-US" dirty="0" smtClean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268760"/>
            <a:ext cx="9180512" cy="21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407756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Quarkonia</a:t>
            </a:r>
            <a:r>
              <a:rPr lang="en-GB" dirty="0" smtClean="0"/>
              <a:t> production / suppression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" y="692696"/>
            <a:ext cx="8747199" cy="462381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Heavy quark</a:t>
            </a:r>
            <a:r>
              <a:rPr lang="en-GB" sz="2400" dirty="0"/>
              <a:t> </a:t>
            </a:r>
            <a:r>
              <a:rPr lang="en-GB" sz="2400" dirty="0" smtClean="0"/>
              <a:t>pairs</a:t>
            </a:r>
            <a:r>
              <a:rPr lang="en-GB" sz="2400" dirty="0"/>
              <a:t> </a:t>
            </a:r>
            <a:r>
              <a:rPr lang="en-GB" sz="2400" i="1" dirty="0" smtClean="0"/>
              <a:t>produced</a:t>
            </a:r>
            <a:r>
              <a:rPr lang="en-GB" sz="2400" dirty="0"/>
              <a:t> </a:t>
            </a:r>
            <a:r>
              <a:rPr lang="en-GB" sz="2400" dirty="0" smtClean="0"/>
              <a:t>in</a:t>
            </a:r>
            <a:r>
              <a:rPr lang="en-GB" sz="2400" dirty="0"/>
              <a:t> </a:t>
            </a:r>
            <a:r>
              <a:rPr lang="en-GB" sz="2400" dirty="0" smtClean="0"/>
              <a:t>the</a:t>
            </a:r>
            <a:r>
              <a:rPr lang="en-GB" sz="2400" dirty="0"/>
              <a:t> </a:t>
            </a:r>
            <a:r>
              <a:rPr lang="en-GB" sz="2400" dirty="0" smtClean="0"/>
              <a:t>initial</a:t>
            </a:r>
            <a:r>
              <a:rPr lang="en-GB" sz="2400" dirty="0"/>
              <a:t> </a:t>
            </a:r>
            <a:r>
              <a:rPr lang="en-GB" sz="2400" dirty="0" smtClean="0"/>
              <a:t>hard</a:t>
            </a:r>
            <a:r>
              <a:rPr lang="en-GB" sz="2400" dirty="0"/>
              <a:t> </a:t>
            </a:r>
            <a:r>
              <a:rPr lang="en-GB" sz="2400" dirty="0" err="1" smtClean="0"/>
              <a:t>partonic</a:t>
            </a:r>
            <a:r>
              <a:rPr lang="en-GB" sz="2400" dirty="0"/>
              <a:t> </a:t>
            </a:r>
            <a:r>
              <a:rPr lang="en-GB" sz="2400" dirty="0" smtClean="0"/>
              <a:t>collisions</a:t>
            </a:r>
            <a:endParaRPr lang="en-GB" sz="2400" dirty="0"/>
          </a:p>
          <a:p>
            <a:r>
              <a:rPr lang="en-GB" sz="2400" i="1" dirty="0" smtClean="0"/>
              <a:t>Suppressed</a:t>
            </a:r>
            <a:r>
              <a:rPr lang="en-GB" sz="2400" b="1" dirty="0" smtClean="0"/>
              <a:t> </a:t>
            </a:r>
            <a:r>
              <a:rPr lang="en-GB" sz="2400" dirty="0" smtClean="0"/>
              <a:t>by</a:t>
            </a:r>
            <a:r>
              <a:rPr lang="en-GB" sz="2400" dirty="0"/>
              <a:t> </a:t>
            </a:r>
            <a:r>
              <a:rPr lang="en-GB" sz="2400" dirty="0" smtClean="0"/>
              <a:t>Debye</a:t>
            </a:r>
            <a:r>
              <a:rPr lang="en-GB" sz="2400" dirty="0"/>
              <a:t> </a:t>
            </a:r>
            <a:r>
              <a:rPr lang="en-GB" sz="2400" dirty="0" err="1" smtClean="0"/>
              <a:t>color</a:t>
            </a:r>
            <a:r>
              <a:rPr lang="en-GB" sz="2400" dirty="0"/>
              <a:t> </a:t>
            </a:r>
            <a:r>
              <a:rPr lang="en-GB" sz="2400" dirty="0" smtClean="0"/>
              <a:t>screening: </a:t>
            </a:r>
          </a:p>
          <a:p>
            <a:pPr lvl="1"/>
            <a:r>
              <a:rPr lang="en-GB" sz="2000" dirty="0" err="1" smtClean="0"/>
              <a:t>Color</a:t>
            </a:r>
            <a:r>
              <a:rPr lang="en-GB" sz="2000" dirty="0" smtClean="0"/>
              <a:t> charge</a:t>
            </a:r>
            <a:r>
              <a:rPr lang="en-GB" sz="2000" dirty="0"/>
              <a:t> </a:t>
            </a:r>
            <a:r>
              <a:rPr lang="en-GB" sz="2000" dirty="0" smtClean="0"/>
              <a:t>of</a:t>
            </a:r>
            <a:r>
              <a:rPr lang="en-GB" sz="2000" dirty="0"/>
              <a:t> </a:t>
            </a:r>
            <a:r>
              <a:rPr lang="en-GB" sz="2000" dirty="0" smtClean="0"/>
              <a:t>one</a:t>
            </a:r>
            <a:r>
              <a:rPr lang="en-GB" sz="2000" dirty="0"/>
              <a:t> </a:t>
            </a:r>
            <a:r>
              <a:rPr lang="en-GB" sz="2000" dirty="0" smtClean="0"/>
              <a:t>quark</a:t>
            </a:r>
            <a:r>
              <a:rPr lang="en-GB" sz="2000" dirty="0"/>
              <a:t> </a:t>
            </a:r>
            <a:r>
              <a:rPr lang="en-GB" sz="2000" dirty="0" smtClean="0"/>
              <a:t>masked by</a:t>
            </a:r>
            <a:r>
              <a:rPr lang="en-GB" sz="2000" dirty="0"/>
              <a:t> </a:t>
            </a:r>
            <a:r>
              <a:rPr lang="en-GB" sz="2000" dirty="0" smtClean="0"/>
              <a:t>surrounding</a:t>
            </a:r>
            <a:r>
              <a:rPr lang="en-GB" sz="2000" dirty="0"/>
              <a:t> </a:t>
            </a:r>
            <a:r>
              <a:rPr lang="en-GB" sz="2000" dirty="0" smtClean="0"/>
              <a:t>quarks.</a:t>
            </a:r>
          </a:p>
          <a:p>
            <a:pPr lvl="1"/>
            <a:r>
              <a:rPr lang="en-GB" sz="2000" dirty="0" smtClean="0"/>
              <a:t>Prevents</a:t>
            </a:r>
            <a:r>
              <a:rPr lang="en-GB" sz="2000" dirty="0"/>
              <a:t> </a:t>
            </a:r>
            <a:r>
              <a:rPr lang="en-GB" sz="2000" dirty="0" err="1" smtClean="0"/>
              <a:t>qq</a:t>
            </a:r>
            <a:r>
              <a:rPr lang="en-GB" sz="2000" dirty="0"/>
              <a:t> </a:t>
            </a:r>
            <a:r>
              <a:rPr lang="en-GB" sz="2000" dirty="0" smtClean="0"/>
              <a:t>binding</a:t>
            </a:r>
            <a:r>
              <a:rPr lang="en-GB" sz="2000" dirty="0"/>
              <a:t> </a:t>
            </a:r>
            <a:r>
              <a:rPr lang="en-GB" sz="2000" dirty="0" smtClean="0"/>
              <a:t>in</a:t>
            </a:r>
            <a:r>
              <a:rPr lang="en-GB" sz="2000" dirty="0"/>
              <a:t> </a:t>
            </a:r>
            <a:r>
              <a:rPr lang="en-GB" sz="2000" dirty="0" smtClean="0"/>
              <a:t>the</a:t>
            </a:r>
            <a:r>
              <a:rPr lang="en-GB" sz="2000" dirty="0"/>
              <a:t> </a:t>
            </a:r>
            <a:r>
              <a:rPr lang="en-GB" sz="2000" dirty="0" smtClean="0"/>
              <a:t>QGP</a:t>
            </a:r>
            <a:r>
              <a:rPr lang="en-GB" sz="2000" dirty="0"/>
              <a:t>.</a:t>
            </a:r>
            <a:endParaRPr lang="en-GB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GB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Quarkonium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sequential 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dissociation</a:t>
            </a:r>
            <a:r>
              <a:rPr lang="en-GB" sz="2400" dirty="0" smtClean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direct </a:t>
            </a:r>
            <a:r>
              <a:rPr lang="en-GB" sz="2000" dirty="0"/>
              <a:t>probe of </a:t>
            </a:r>
            <a:r>
              <a:rPr lang="en-GB" sz="2000" dirty="0" err="1"/>
              <a:t>deconfinement</a:t>
            </a:r>
            <a:r>
              <a:rPr lang="en-GB" sz="2000" dirty="0"/>
              <a:t> and </a:t>
            </a:r>
            <a:r>
              <a:rPr lang="en-GB" sz="2000" dirty="0" smtClean="0"/>
              <a:t>of </a:t>
            </a:r>
            <a:r>
              <a:rPr lang="en-GB" sz="2000" dirty="0" smtClean="0"/>
              <a:t>the </a:t>
            </a:r>
            <a:r>
              <a:rPr lang="en-GB" sz="2000" dirty="0"/>
              <a:t>medium </a:t>
            </a:r>
            <a:r>
              <a:rPr lang="en-GB" sz="2000" dirty="0" smtClean="0"/>
              <a:t>temperature</a:t>
            </a:r>
            <a:endParaRPr lang="en-GB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First </a:t>
            </a:r>
            <a:r>
              <a:rPr lang="en-GB" sz="2000" dirty="0"/>
              <a:t>hint of sequential pattern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52" y="3422681"/>
            <a:ext cx="3623412" cy="346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89" y="3427000"/>
            <a:ext cx="2589891" cy="171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423527"/>
            <a:ext cx="3528392" cy="3394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1196752"/>
            <a:ext cx="1800200" cy="13801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11960" y="3420952"/>
            <a:ext cx="4896544" cy="3464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half" idx="2"/>
          </p:nvPr>
        </p:nvSpPr>
        <p:spPr>
          <a:xfrm>
            <a:off x="4283968" y="4221088"/>
            <a:ext cx="5184576" cy="162880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HL-HI-HLC: high 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statistics 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(10/</a:t>
            </a:r>
            <a:r>
              <a:rPr lang="en-GB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nb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):</a:t>
            </a:r>
          </a:p>
          <a:p>
            <a:endParaRPr lang="en-GB" sz="1800" dirty="0" smtClean="0"/>
          </a:p>
          <a:p>
            <a:pPr marL="118872" indent="0">
              <a:buNone/>
            </a:pPr>
            <a:r>
              <a:rPr lang="en-GB" sz="2000" dirty="0" smtClean="0"/>
              <a:t>      E.g. CMS</a:t>
            </a:r>
          </a:p>
          <a:p>
            <a:endParaRPr lang="en-GB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precise multi-differential</a:t>
            </a:r>
            <a:r>
              <a:rPr lang="en-GB" sz="2000" dirty="0"/>
              <a:t> </a:t>
            </a:r>
            <a:r>
              <a:rPr lang="en-GB" sz="2000" dirty="0" smtClean="0"/>
              <a:t>measurements</a:t>
            </a:r>
            <a:endParaRPr lang="en-GB" sz="20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812471"/>
              </p:ext>
            </p:extLst>
          </p:nvPr>
        </p:nvGraphicFramePr>
        <p:xfrm>
          <a:off x="5796136" y="4713704"/>
          <a:ext cx="285564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880"/>
                <a:gridCol w="951880"/>
                <a:gridCol w="951880"/>
              </a:tblGrid>
              <a:tr h="334836">
                <a:tc>
                  <a:txBody>
                    <a:bodyPr/>
                    <a:lstStyle/>
                    <a:p>
                      <a:r>
                        <a:rPr kumimoji="0" lang="el-G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ϒ(1</a:t>
                      </a:r>
                      <a:r>
                        <a:rPr kumimoji="0" lang="en-GB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ϒ(2</a:t>
                      </a:r>
                      <a:r>
                        <a:rPr kumimoji="0" lang="en-GB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ϒ(3</a:t>
                      </a:r>
                      <a:r>
                        <a:rPr kumimoji="0" lang="en-GB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s)</a:t>
                      </a:r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270k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40k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7k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4640" y="6476999"/>
            <a:ext cx="733864" cy="274320"/>
          </a:xfrm>
        </p:spPr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0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12" y="-27384"/>
            <a:ext cx="7462604" cy="1044352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Quarkonium</a:t>
            </a:r>
            <a:r>
              <a:rPr lang="en-GB" dirty="0"/>
              <a:t> suppression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869811"/>
            <a:ext cx="8542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Quarkonium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Suppression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h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as 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also 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been observed in </a:t>
            </a:r>
            <a:r>
              <a:rPr lang="en-GB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pA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, where the energy density is much lower and the QGP is not present: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004048" y="2276872"/>
            <a:ext cx="4038600" cy="210353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19" y="1700808"/>
            <a:ext cx="4164757" cy="315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5" y="1700808"/>
            <a:ext cx="4319099" cy="315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355495" y="4797152"/>
            <a:ext cx="8536985" cy="157004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cs typeface="Arial" pitchFamily="34" charset="0"/>
              </a:rPr>
              <a:t>Heavy </a:t>
            </a:r>
            <a:r>
              <a:rPr lang="en-US" sz="2000" dirty="0" err="1">
                <a:cs typeface="Arial" pitchFamily="34" charset="0"/>
              </a:rPr>
              <a:t>flavour</a:t>
            </a:r>
            <a:r>
              <a:rPr lang="en-US" sz="2000" dirty="0">
                <a:cs typeface="Arial" pitchFamily="34" charset="0"/>
              </a:rPr>
              <a:t> / </a:t>
            </a:r>
            <a:r>
              <a:rPr lang="en-US" sz="2000" dirty="0" err="1">
                <a:cs typeface="Arial" pitchFamily="34" charset="0"/>
              </a:rPr>
              <a:t>quarkonium</a:t>
            </a:r>
            <a:r>
              <a:rPr lang="en-US" sz="2000" dirty="0">
                <a:cs typeface="Arial" pitchFamily="34" charset="0"/>
              </a:rPr>
              <a:t> production is an important </a:t>
            </a:r>
            <a:r>
              <a:rPr lang="en-US" sz="2000" dirty="0" smtClean="0">
                <a:cs typeface="Arial" pitchFamily="34" charset="0"/>
              </a:rPr>
              <a:t>probe </a:t>
            </a:r>
            <a:r>
              <a:rPr lang="en-GB" sz="2000" dirty="0" smtClean="0"/>
              <a:t>to </a:t>
            </a:r>
            <a:r>
              <a:rPr lang="en-GB" sz="2000" dirty="0"/>
              <a:t>disentangle  QGP effects from Cold-Nuclear-Matter (CNM) </a:t>
            </a:r>
            <a:r>
              <a:rPr lang="en-GB" sz="2000" dirty="0" smtClean="0"/>
              <a:t>effects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ea typeface="ＭＳ Ｐゴシック" charset="0"/>
                <a:cs typeface="Arial" charset="0"/>
              </a:rPr>
              <a:t>The nuclear attenuation factor 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ea typeface="ＭＳ Ｐゴシック" charset="0"/>
                <a:cs typeface="Arial" charset="0"/>
              </a:rPr>
              <a:t>R</a:t>
            </a:r>
            <a:r>
              <a:rPr lang="en-US" sz="2000" baseline="-25000" dirty="0" err="1">
                <a:solidFill>
                  <a:schemeClr val="bg1">
                    <a:lumMod val="85000"/>
                  </a:schemeClr>
                </a:solidFill>
                <a:ea typeface="ＭＳ Ｐゴシック" charset="0"/>
                <a:cs typeface="Arial" charset="0"/>
              </a:rPr>
              <a:t>pA</a:t>
            </a:r>
            <a:r>
              <a:rPr lang="en-US" sz="2000" baseline="-25000" dirty="0">
                <a:solidFill>
                  <a:schemeClr val="bg1">
                    <a:lumMod val="85000"/>
                  </a:schemeClr>
                </a:solidFill>
                <a:ea typeface="ＭＳ Ｐゴシック" charset="0"/>
                <a:cs typeface="Arial" charset="0"/>
              </a:rPr>
              <a:t>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ea typeface="ＭＳ Ｐゴシック" charset="0"/>
                <a:cs typeface="Arial" charset="0"/>
              </a:rPr>
              <a:t>tests modeling of cold nuclear effects:</a:t>
            </a:r>
            <a:endParaRPr lang="en-US" sz="1800" dirty="0">
              <a:solidFill>
                <a:srgbClr val="FFC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/>
          </a:p>
          <a:p>
            <a:endParaRPr lang="en-GB" sz="20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877272"/>
            <a:ext cx="375470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8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HL-HI Physics </a:t>
            </a:r>
            <a:r>
              <a:rPr lang="en-GB" dirty="0"/>
              <a:t>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908720"/>
            <a:ext cx="9324528" cy="5976663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Jets:</a:t>
            </a:r>
            <a:r>
              <a:rPr lang="en-GB" b="1" dirty="0"/>
              <a:t> </a:t>
            </a:r>
            <a:r>
              <a:rPr lang="en-GB" dirty="0"/>
              <a:t>characterization of energy loss mechanism both as a testing ground </a:t>
            </a:r>
            <a:r>
              <a:rPr lang="en-GB" dirty="0" smtClean="0"/>
              <a:t>for the </a:t>
            </a:r>
            <a:r>
              <a:rPr lang="en-GB" dirty="0"/>
              <a:t>multi-particle aspects of QCD and as a probe of the medium density</a:t>
            </a:r>
          </a:p>
          <a:p>
            <a:pPr lvl="1"/>
            <a:r>
              <a:rPr lang="en-GB" dirty="0" smtClean="0"/>
              <a:t>Differential </a:t>
            </a:r>
            <a:r>
              <a:rPr lang="en-GB" dirty="0"/>
              <a:t>studies of jets, b-jets, di-jets, γ/Z-jet at very high </a:t>
            </a:r>
            <a:r>
              <a:rPr lang="en-GB" i="1" dirty="0" err="1"/>
              <a:t>p</a:t>
            </a:r>
            <a:r>
              <a:rPr lang="en-GB" dirty="0" err="1"/>
              <a:t>T</a:t>
            </a:r>
            <a:r>
              <a:rPr lang="en-GB" dirty="0"/>
              <a:t> 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(ATLAS, CMS)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dirty="0" smtClean="0"/>
              <a:t>Flavour-dependent </a:t>
            </a:r>
            <a:r>
              <a:rPr lang="en-GB" dirty="0"/>
              <a:t>in-medium fragmentation functions 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ALICE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endParaRPr lang="en-GB" sz="1700" dirty="0"/>
          </a:p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Heavy 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flavour: </a:t>
            </a:r>
            <a:r>
              <a:rPr lang="en-GB" dirty="0"/>
              <a:t>characterization of mass dependence of energy loss</a:t>
            </a:r>
            <a:r>
              <a:rPr lang="en-GB" dirty="0" smtClean="0"/>
              <a:t>, </a:t>
            </a:r>
            <a:r>
              <a:rPr lang="en-GB" dirty="0" err="1" smtClean="0"/>
              <a:t>thermalization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err="1" smtClean="0"/>
              <a:t>hadronization</a:t>
            </a:r>
            <a:r>
              <a:rPr lang="en-GB" dirty="0" smtClean="0"/>
              <a:t> of HQ </a:t>
            </a:r>
            <a:r>
              <a:rPr lang="en-GB" dirty="0"/>
              <a:t>as </a:t>
            </a:r>
            <a:r>
              <a:rPr lang="en-GB" dirty="0" smtClean="0"/>
              <a:t>probe </a:t>
            </a:r>
            <a:r>
              <a:rPr lang="en-GB" dirty="0"/>
              <a:t>of the </a:t>
            </a:r>
            <a:r>
              <a:rPr lang="en-GB" dirty="0" smtClean="0"/>
              <a:t>medium  transport </a:t>
            </a:r>
            <a:r>
              <a:rPr lang="en-GB" dirty="0"/>
              <a:t>properties</a:t>
            </a:r>
          </a:p>
          <a:p>
            <a:pPr lvl="1"/>
            <a:r>
              <a:rPr lang="en-GB" dirty="0" smtClean="0"/>
              <a:t>Low-</a:t>
            </a:r>
            <a:r>
              <a:rPr lang="en-GB" i="1" dirty="0" err="1" smtClean="0"/>
              <a:t>p</a:t>
            </a:r>
            <a:r>
              <a:rPr lang="en-GB" dirty="0" err="1" smtClean="0"/>
              <a:t>T</a:t>
            </a:r>
            <a:r>
              <a:rPr lang="en-GB" dirty="0" smtClean="0"/>
              <a:t> </a:t>
            </a:r>
            <a:r>
              <a:rPr lang="en-GB" dirty="0"/>
              <a:t>production and elliptic flow of several HF hadron species 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ALICE, LHCb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dirty="0" smtClean="0"/>
              <a:t>B </a:t>
            </a:r>
            <a:r>
              <a:rPr lang="en-GB" dirty="0"/>
              <a:t>and b-jets 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ATLAS 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CMS, LHCb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GB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endParaRPr lang="en-GB" sz="1700" dirty="0"/>
          </a:p>
          <a:p>
            <a:r>
              <a:rPr lang="en-GB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Quarkonium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en-GB" b="1" dirty="0"/>
              <a:t> </a:t>
            </a:r>
            <a:r>
              <a:rPr lang="en-GB" dirty="0"/>
              <a:t>precision study of </a:t>
            </a:r>
            <a:r>
              <a:rPr lang="en-GB" dirty="0" err="1"/>
              <a:t>quarkonium</a:t>
            </a:r>
            <a:r>
              <a:rPr lang="en-GB" dirty="0"/>
              <a:t> dissociation pattern </a:t>
            </a:r>
            <a:r>
              <a:rPr lang="en-GB" dirty="0" smtClean="0"/>
              <a:t>and regeneration</a:t>
            </a:r>
            <a:r>
              <a:rPr lang="en-GB" dirty="0"/>
              <a:t>, as probes of </a:t>
            </a:r>
            <a:r>
              <a:rPr lang="en-GB" dirty="0" err="1"/>
              <a:t>deconfinement</a:t>
            </a:r>
            <a:r>
              <a:rPr lang="en-GB" dirty="0"/>
              <a:t> and of the medium temperature</a:t>
            </a:r>
          </a:p>
          <a:p>
            <a:pPr lvl="1"/>
            <a:r>
              <a:rPr lang="en-GB" dirty="0" smtClean="0"/>
              <a:t>Low-</a:t>
            </a:r>
            <a:r>
              <a:rPr lang="en-GB" i="1" dirty="0" err="1" smtClean="0"/>
              <a:t>p</a:t>
            </a:r>
            <a:r>
              <a:rPr lang="en-GB" dirty="0" err="1" smtClean="0"/>
              <a:t>T</a:t>
            </a:r>
            <a:r>
              <a:rPr lang="en-GB" dirty="0" smtClean="0"/>
              <a:t> </a:t>
            </a:r>
            <a:r>
              <a:rPr lang="en-GB" dirty="0" err="1"/>
              <a:t>charmonia</a:t>
            </a:r>
            <a:r>
              <a:rPr lang="en-GB" dirty="0"/>
              <a:t> and elliptic flow 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ALICE and LHCb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dirty="0" smtClean="0"/>
              <a:t>Multi-differential </a:t>
            </a:r>
            <a:r>
              <a:rPr lang="en-GB" dirty="0"/>
              <a:t>studies of Υ states 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ATLAS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CMS and LHCb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endParaRPr lang="en-GB" sz="1700" dirty="0"/>
          </a:p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Low-mass 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di-leptons: </a:t>
            </a:r>
            <a:r>
              <a:rPr lang="en-GB" dirty="0"/>
              <a:t>thermal radiation </a:t>
            </a:r>
            <a:r>
              <a:rPr lang="el-GR" dirty="0"/>
              <a:t>γ </a:t>
            </a:r>
            <a:r>
              <a:rPr lang="el-GR" dirty="0" smtClean="0"/>
              <a:t>(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err="1" smtClean="0"/>
              <a:t>e+e</a:t>
            </a:r>
            <a:r>
              <a:rPr lang="en-GB" dirty="0" smtClean="0"/>
              <a:t>-</a:t>
            </a:r>
            <a:r>
              <a:rPr lang="en-GB" dirty="0"/>
              <a:t>) to map </a:t>
            </a:r>
            <a:r>
              <a:rPr lang="en-GB" dirty="0" smtClean="0"/>
              <a:t>temperature during </a:t>
            </a:r>
            <a:r>
              <a:rPr lang="en-GB" dirty="0"/>
              <a:t>system evolution; modification of ρ meson spectral function as </a:t>
            </a:r>
            <a:r>
              <a:rPr lang="en-GB" dirty="0" smtClean="0"/>
              <a:t>a probe </a:t>
            </a:r>
            <a:r>
              <a:rPr lang="en-GB" dirty="0"/>
              <a:t>of the chiral symmetry restoration</a:t>
            </a:r>
          </a:p>
          <a:p>
            <a:pPr lvl="1"/>
            <a:r>
              <a:rPr lang="en-GB" dirty="0" smtClean="0"/>
              <a:t>(Very</a:t>
            </a:r>
            <a:r>
              <a:rPr lang="en-GB" dirty="0"/>
              <a:t>) low-</a:t>
            </a:r>
            <a:r>
              <a:rPr lang="en-GB" i="1" dirty="0" err="1"/>
              <a:t>p</a:t>
            </a:r>
            <a:r>
              <a:rPr lang="en-GB" dirty="0" err="1"/>
              <a:t>T</a:t>
            </a:r>
            <a:r>
              <a:rPr lang="en-GB" dirty="0"/>
              <a:t> and low-mass di-electrons and di-</a:t>
            </a:r>
            <a:r>
              <a:rPr lang="en-GB" dirty="0" err="1"/>
              <a:t>muons</a:t>
            </a:r>
            <a:r>
              <a:rPr lang="en-GB" dirty="0"/>
              <a:t>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ALICE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8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8" y="3240929"/>
            <a:ext cx="3865919" cy="328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84"/>
            <a:ext cx="8470716" cy="1044352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HL-HI performance expectation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96" y="980728"/>
            <a:ext cx="4536504" cy="2231128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Nuclear Modification Factors  of c and b:</a:t>
            </a:r>
          </a:p>
          <a:p>
            <a:r>
              <a:rPr lang="en-GB" sz="2000" dirty="0" smtClean="0"/>
              <a:t>Pin </a:t>
            </a:r>
            <a:r>
              <a:rPr lang="en-GB" sz="2000" dirty="0"/>
              <a:t>down </a:t>
            </a:r>
            <a:r>
              <a:rPr lang="en-GB" sz="2000" dirty="0" smtClean="0"/>
              <a:t>quark mass </a:t>
            </a:r>
            <a:r>
              <a:rPr lang="en-GB" sz="2000" dirty="0"/>
              <a:t>dependence of </a:t>
            </a:r>
            <a:r>
              <a:rPr lang="en-GB" sz="2000" dirty="0" err="1" smtClean="0"/>
              <a:t>parton</a:t>
            </a:r>
            <a:r>
              <a:rPr lang="en-GB" sz="2000" dirty="0" smtClean="0"/>
              <a:t> energy loss</a:t>
            </a:r>
          </a:p>
          <a:p>
            <a:r>
              <a:rPr lang="en-GB" sz="2000" dirty="0"/>
              <a:t>Investigate transport of heavy quarks in the </a:t>
            </a:r>
            <a:r>
              <a:rPr lang="en-GB" sz="2000" dirty="0" smtClean="0"/>
              <a:t>QGP</a:t>
            </a:r>
          </a:p>
          <a:p>
            <a:endParaRPr lang="en-GB" sz="1100" dirty="0" smtClean="0"/>
          </a:p>
          <a:p>
            <a:pPr marL="118872" indent="0">
              <a:buNone/>
            </a:pPr>
            <a:r>
              <a:rPr lang="en-GB" sz="2000" dirty="0">
                <a:solidFill>
                  <a:srgbClr val="00B0F0"/>
                </a:solidFill>
              </a:rPr>
              <a:t>Prompt D</a:t>
            </a:r>
            <a:r>
              <a:rPr lang="en-GB" sz="2000" baseline="30000" dirty="0">
                <a:solidFill>
                  <a:srgbClr val="00B0F0"/>
                </a:solidFill>
              </a:rPr>
              <a:t>0</a:t>
            </a:r>
            <a:r>
              <a:rPr lang="en-GB" sz="2000" dirty="0"/>
              <a:t> and </a:t>
            </a:r>
            <a:r>
              <a:rPr lang="en-GB" sz="2000" dirty="0">
                <a:solidFill>
                  <a:srgbClr val="FF0000"/>
                </a:solidFill>
              </a:rPr>
              <a:t>Non-prompt J/</a:t>
            </a:r>
            <a:r>
              <a:rPr lang="el-GR" sz="2000" dirty="0">
                <a:solidFill>
                  <a:srgbClr val="FF0000"/>
                </a:solidFill>
              </a:rPr>
              <a:t>ψ </a:t>
            </a:r>
            <a:r>
              <a:rPr lang="en-GB" sz="2000" dirty="0"/>
              <a:t>R</a:t>
            </a:r>
            <a:r>
              <a:rPr lang="en-GB" sz="2000" baseline="-25000" dirty="0"/>
              <a:t>AA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980728"/>
            <a:ext cx="4608512" cy="251916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Explore new probe of </a:t>
            </a:r>
            <a:r>
              <a:rPr lang="en-GB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deconfinement</a:t>
            </a:r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en-GB" sz="2000" dirty="0" smtClean="0"/>
              <a:t>Understand </a:t>
            </a:r>
            <a:r>
              <a:rPr lang="en-GB" sz="2000" dirty="0"/>
              <a:t>the </a:t>
            </a:r>
            <a:r>
              <a:rPr lang="en-GB" sz="2000" dirty="0" smtClean="0"/>
              <a:t>underlying mechanism </a:t>
            </a:r>
            <a:r>
              <a:rPr lang="en-GB" sz="2000" dirty="0"/>
              <a:t>that </a:t>
            </a:r>
            <a:r>
              <a:rPr lang="en-GB" sz="2000" dirty="0" smtClean="0"/>
              <a:t>binds </a:t>
            </a:r>
            <a:r>
              <a:rPr lang="en-GB" sz="2000" dirty="0" err="1" smtClean="0"/>
              <a:t>deconfined</a:t>
            </a:r>
            <a:r>
              <a:rPr lang="en-GB" sz="2000" dirty="0" smtClean="0"/>
              <a:t> heavy </a:t>
            </a:r>
            <a:r>
              <a:rPr lang="en-GB" sz="2000" dirty="0"/>
              <a:t>quark pairs</a:t>
            </a:r>
          </a:p>
          <a:p>
            <a:r>
              <a:rPr lang="en-GB" sz="2000" dirty="0"/>
              <a:t>D</a:t>
            </a:r>
            <a:r>
              <a:rPr lang="en-GB" sz="2000" dirty="0" smtClean="0"/>
              <a:t>iscriminates between models of dissociation and regeneration (competing effects)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905A7-C380-224C-AE77-88C3488D350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79712" y="497310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c/b mass</a:t>
            </a:r>
            <a:endParaRPr lang="en-GB" sz="2000" dirty="0"/>
          </a:p>
        </p:txBody>
      </p:sp>
      <p:sp>
        <p:nvSpPr>
          <p:cNvPr id="10" name="Up-Down Arrow 9"/>
          <p:cNvSpPr/>
          <p:nvPr/>
        </p:nvSpPr>
        <p:spPr>
          <a:xfrm>
            <a:off x="1415077" y="4725144"/>
            <a:ext cx="60579" cy="86424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5148064" y="3240928"/>
            <a:ext cx="3479428" cy="3284416"/>
            <a:chOff x="5148064" y="3240928"/>
            <a:chExt cx="3479428" cy="328441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240928"/>
              <a:ext cx="3479428" cy="3284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769" y="5517232"/>
              <a:ext cx="7143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84" y="5530180"/>
              <a:ext cx="504056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967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3440"/>
            <a:ext cx="8748464" cy="681264"/>
          </a:xfrm>
        </p:spPr>
        <p:txBody>
          <a:bodyPr>
            <a:normAutofit fontScale="90000"/>
          </a:bodyPr>
          <a:lstStyle/>
          <a:p>
            <a:r>
              <a:rPr lang="en-GB" b="0" dirty="0"/>
              <a:t>Timeline of future HI running at the LHC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86551"/>
            <a:ext cx="8964488" cy="5226825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en-GB" sz="19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Run 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2:</a:t>
            </a:r>
          </a:p>
          <a:p>
            <a:pPr lvl="1"/>
            <a:r>
              <a:rPr lang="en-GB" dirty="0" err="1" smtClean="0"/>
              <a:t>Pb-Pb</a:t>
            </a:r>
            <a:r>
              <a:rPr lang="en-GB" dirty="0" smtClean="0"/>
              <a:t> </a:t>
            </a:r>
            <a:r>
              <a:rPr lang="en-GB" dirty="0"/>
              <a:t>~1/</a:t>
            </a:r>
            <a:r>
              <a:rPr lang="en-GB" dirty="0" err="1"/>
              <a:t>nb</a:t>
            </a:r>
            <a:r>
              <a:rPr lang="en-GB" dirty="0"/>
              <a:t> or more, at √</a:t>
            </a:r>
            <a:r>
              <a:rPr lang="en-GB" i="1" dirty="0" err="1"/>
              <a:t>s</a:t>
            </a:r>
            <a:r>
              <a:rPr lang="en-GB" dirty="0" err="1"/>
              <a:t>NN</a:t>
            </a:r>
            <a:r>
              <a:rPr lang="en-GB" dirty="0"/>
              <a:t> ~ </a:t>
            </a:r>
            <a:r>
              <a:rPr lang="en-GB" dirty="0" smtClean="0"/>
              <a:t>5 </a:t>
            </a:r>
            <a:r>
              <a:rPr lang="en-GB" dirty="0" err="1"/>
              <a:t>TeV</a:t>
            </a:r>
            <a:endParaRPr lang="en-GB" dirty="0"/>
          </a:p>
          <a:p>
            <a:pPr lvl="1"/>
            <a:r>
              <a:rPr lang="en-GB" dirty="0" smtClean="0"/>
              <a:t>p-</a:t>
            </a:r>
            <a:r>
              <a:rPr lang="en-GB" dirty="0" err="1" smtClean="0"/>
              <a:t>Pb</a:t>
            </a:r>
            <a:r>
              <a:rPr lang="en-GB" dirty="0" smtClean="0"/>
              <a:t> </a:t>
            </a:r>
            <a:r>
              <a:rPr lang="en-GB" dirty="0"/>
              <a:t>(at increased </a:t>
            </a:r>
            <a:r>
              <a:rPr lang="en-GB" dirty="0" smtClean="0"/>
              <a:t>luminosity)</a:t>
            </a:r>
            <a:endParaRPr lang="en-GB" dirty="0"/>
          </a:p>
          <a:p>
            <a:pPr lvl="1"/>
            <a:r>
              <a:rPr lang="da-DK" dirty="0" smtClean="0"/>
              <a:t>pp </a:t>
            </a:r>
            <a:r>
              <a:rPr lang="da-DK" dirty="0"/>
              <a:t>reference at Pb-Pb energy (</a:t>
            </a:r>
            <a:r>
              <a:rPr lang="da-DK" dirty="0" smtClean="0"/>
              <a:t>5 TeV</a:t>
            </a:r>
            <a:r>
              <a:rPr lang="da-DK" dirty="0" smtClean="0"/>
              <a:t>)</a:t>
            </a:r>
          </a:p>
          <a:p>
            <a:pPr lvl="1"/>
            <a:endParaRPr lang="da-DK" sz="1700" dirty="0" smtClean="0"/>
          </a:p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Runs </a:t>
            </a:r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3+4 (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HL-HI-LHC </a:t>
            </a:r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):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GB" dirty="0" smtClean="0"/>
              <a:t>Experiments </a:t>
            </a:r>
            <a:r>
              <a:rPr lang="en-GB" dirty="0"/>
              <a:t>request for </a:t>
            </a:r>
            <a:r>
              <a:rPr lang="en-GB" b="1" dirty="0" err="1"/>
              <a:t>Pb-Pb</a:t>
            </a:r>
            <a:r>
              <a:rPr lang="en-GB" b="1" dirty="0"/>
              <a:t>: &gt;10/</a:t>
            </a:r>
            <a:r>
              <a:rPr lang="en-GB" b="1" dirty="0" err="1"/>
              <a:t>nb</a:t>
            </a:r>
            <a:r>
              <a:rPr lang="en-GB" b="1" dirty="0"/>
              <a:t> </a:t>
            </a:r>
            <a:r>
              <a:rPr lang="en-GB" sz="2300" dirty="0"/>
              <a:t>(ALICE: 10/</a:t>
            </a:r>
            <a:r>
              <a:rPr lang="en-GB" sz="2300" dirty="0" err="1"/>
              <a:t>nb</a:t>
            </a:r>
            <a:r>
              <a:rPr lang="en-GB" sz="2300" dirty="0"/>
              <a:t> at 0.5T + 3/</a:t>
            </a:r>
            <a:r>
              <a:rPr lang="en-GB" sz="2300" dirty="0" err="1"/>
              <a:t>nb</a:t>
            </a:r>
            <a:r>
              <a:rPr lang="en-GB" sz="2300" dirty="0"/>
              <a:t> </a:t>
            </a:r>
            <a:r>
              <a:rPr lang="en-GB" sz="2300" dirty="0" smtClean="0"/>
              <a:t>at 0.2T)</a:t>
            </a:r>
          </a:p>
          <a:p>
            <a:pPr lvl="1"/>
            <a:r>
              <a:rPr lang="en-GB" sz="2600" dirty="0" smtClean="0"/>
              <a:t>A luminosity increase to 6 x 10</a:t>
            </a:r>
            <a:r>
              <a:rPr lang="en-GB" sz="2600" baseline="30000" dirty="0" smtClean="0"/>
              <a:t>27</a:t>
            </a:r>
            <a:r>
              <a:rPr lang="en-GB" sz="2600" dirty="0" smtClean="0"/>
              <a:t> /cm</a:t>
            </a:r>
            <a:r>
              <a:rPr lang="en-GB" sz="2600" baseline="30000" dirty="0" smtClean="0"/>
              <a:t>2</a:t>
            </a:r>
            <a:r>
              <a:rPr lang="en-GB" sz="2600" dirty="0" smtClean="0"/>
              <a:t>/s is expected after LS2</a:t>
            </a:r>
            <a:endParaRPr lang="en-GB" sz="2600" dirty="0"/>
          </a:p>
          <a:p>
            <a:pPr lvl="1"/>
            <a:r>
              <a:rPr lang="en-GB" dirty="0"/>
              <a:t>Lighter nuclei (e.g. </a:t>
            </a:r>
            <a:r>
              <a:rPr lang="en-GB" dirty="0" err="1"/>
              <a:t>Ar</a:t>
            </a:r>
            <a:r>
              <a:rPr lang="en-GB" dirty="0"/>
              <a:t>): a possibility to be considered </a:t>
            </a:r>
            <a:r>
              <a:rPr lang="en-GB" dirty="0" smtClean="0"/>
              <a:t>after </a:t>
            </a:r>
            <a:r>
              <a:rPr lang="en-GB" dirty="0"/>
              <a:t>LS2</a:t>
            </a:r>
          </a:p>
          <a:p>
            <a:pPr lvl="2"/>
            <a:r>
              <a:rPr lang="en-GB" dirty="0" smtClean="0"/>
              <a:t>Study </a:t>
            </a:r>
            <a:r>
              <a:rPr lang="en-GB" dirty="0"/>
              <a:t>system size dependence and onset of QGP effects</a:t>
            </a:r>
          </a:p>
          <a:p>
            <a:pPr lvl="2"/>
            <a:r>
              <a:rPr lang="en-GB" dirty="0" smtClean="0"/>
              <a:t>Larger </a:t>
            </a:r>
            <a:r>
              <a:rPr lang="en-GB" dirty="0"/>
              <a:t>instantaneous luminosity compensates the reduced yields </a:t>
            </a:r>
            <a:r>
              <a:rPr lang="en-GB" dirty="0" smtClean="0"/>
              <a:t>for hard </a:t>
            </a:r>
            <a:r>
              <a:rPr lang="en-GB" dirty="0"/>
              <a:t>processes (which scale with </a:t>
            </a:r>
            <a:r>
              <a:rPr lang="en-GB" dirty="0" smtClean="0"/>
              <a:t>A</a:t>
            </a:r>
            <a:r>
              <a:rPr lang="en-GB" baseline="30000" dirty="0" smtClean="0"/>
              <a:t>2</a:t>
            </a:r>
            <a:r>
              <a:rPr lang="en-GB" dirty="0" smtClean="0"/>
              <a:t>, </a:t>
            </a:r>
            <a:r>
              <a:rPr lang="en-GB" dirty="0"/>
              <a:t>e.g. </a:t>
            </a:r>
            <a:r>
              <a:rPr lang="en-GB" dirty="0" err="1"/>
              <a:t>Ar-Ar</a:t>
            </a:r>
            <a:r>
              <a:rPr lang="en-GB" dirty="0"/>
              <a:t>/</a:t>
            </a:r>
            <a:r>
              <a:rPr lang="en-GB" dirty="0" err="1"/>
              <a:t>Pb-Pb</a:t>
            </a:r>
            <a:r>
              <a:rPr lang="en-GB" dirty="0"/>
              <a:t> = 1/27</a:t>
            </a:r>
            <a:r>
              <a:rPr lang="en-GB" dirty="0" smtClean="0"/>
              <a:t>)</a:t>
            </a:r>
          </a:p>
          <a:p>
            <a:pPr lvl="2"/>
            <a:endParaRPr lang="en-GB" sz="1700" dirty="0">
              <a:solidFill>
                <a:srgbClr val="FFC70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C70D"/>
                </a:solidFill>
              </a:rPr>
              <a:t>HL-HI-LHC</a:t>
            </a:r>
            <a:r>
              <a:rPr lang="en-GB" dirty="0">
                <a:solidFill>
                  <a:srgbClr val="FFC70D"/>
                </a:solidFill>
              </a:rPr>
              <a:t>: </a:t>
            </a:r>
            <a:endParaRPr lang="en-GB" dirty="0" smtClean="0">
              <a:solidFill>
                <a:srgbClr val="FFC70D"/>
              </a:solidFill>
            </a:endParaRPr>
          </a:p>
          <a:p>
            <a:pPr lvl="1"/>
            <a:r>
              <a:rPr lang="en-GB" dirty="0" smtClean="0"/>
              <a:t>focus </a:t>
            </a:r>
            <a:r>
              <a:rPr lang="en-GB" dirty="0"/>
              <a:t>on rare probes, their coupling with </a:t>
            </a:r>
            <a:r>
              <a:rPr lang="en-GB" dirty="0" smtClean="0"/>
              <a:t>QGP medium </a:t>
            </a:r>
            <a:r>
              <a:rPr lang="en-GB" dirty="0"/>
              <a:t>and their (medium-modified) </a:t>
            </a:r>
            <a:r>
              <a:rPr lang="en-GB" dirty="0" err="1"/>
              <a:t>hadronization</a:t>
            </a:r>
            <a:r>
              <a:rPr lang="en-GB" dirty="0"/>
              <a:t> </a:t>
            </a:r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607"/>
            <a:ext cx="4546848" cy="65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2121"/>
            <a:ext cx="4392487" cy="65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41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51520" y="1052736"/>
            <a:ext cx="8782374" cy="54523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GB" sz="2400" dirty="0" smtClean="0">
                <a:solidFill>
                  <a:srgbClr val="FFC70D"/>
                </a:solidFill>
                <a:cs typeface="Calibri" pitchFamily="34" charset="0"/>
              </a:rPr>
              <a:t>Goal:</a:t>
            </a:r>
            <a:endParaRPr lang="en-GB" sz="2400" dirty="0">
              <a:solidFill>
                <a:srgbClr val="FFC70D"/>
              </a:solidFill>
              <a:cs typeface="Calibri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High precision measurements of rare probes at </a:t>
            </a:r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Calibri" pitchFamily="34" charset="0"/>
              </a:rPr>
              <a:t>low </a:t>
            </a:r>
            <a:r>
              <a:rPr lang="en-US" sz="20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cs typeface="Calibri" pitchFamily="34" charset="0"/>
              </a:rPr>
              <a:t>p</a:t>
            </a:r>
            <a:r>
              <a:rPr lang="en-US" sz="2000" b="1" baseline="-25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cs typeface="Calibri" pitchFamily="34" charset="0"/>
              </a:rPr>
              <a:t>T</a:t>
            </a:r>
            <a:r>
              <a:rPr lang="en-US" sz="2000" baseline="-25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,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 which cannot be selected with a trigger.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Target a </a:t>
            </a: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 pitchFamily="34" charset="0"/>
              </a:rPr>
              <a:t>r</a:t>
            </a:r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Calibri" pitchFamily="34" charset="0"/>
              </a:rPr>
              <a:t>ecorded </a:t>
            </a:r>
            <a:r>
              <a:rPr lang="en-US" sz="20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cs typeface="Calibri" pitchFamily="34" charset="0"/>
              </a:rPr>
              <a:t>Pb-Pb</a:t>
            </a:r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Calibri" pitchFamily="34" charset="0"/>
              </a:rPr>
              <a:t> luminosity  ≥ 10 nb</a:t>
            </a:r>
            <a:r>
              <a:rPr lang="en-US" sz="2000" b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Calibri" pitchFamily="34" charset="0"/>
              </a:rPr>
              <a:t>-1</a:t>
            </a:r>
            <a:r>
              <a:rPr lang="en-US" sz="20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Calibri" pitchFamily="34" charset="0"/>
              </a:rPr>
              <a:t>  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sym typeface="Wingdings 3" charset="0"/>
              </a:rPr>
              <a:t>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 8 x 10</a:t>
            </a:r>
            <a:r>
              <a:rPr lang="en-US" sz="2000" baseline="30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10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 events to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g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ain a factor 100 in statistics over the Run1+Run2 programme  and 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s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ignificant improvement of </a:t>
            </a:r>
            <a:r>
              <a:rPr lang="en-GB" sz="2000" dirty="0" err="1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vertexing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 and tracking capabilities.</a:t>
            </a:r>
          </a:p>
          <a:p>
            <a:pPr marL="0" lv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n-GB" sz="20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GB" sz="2400" dirty="0" smtClean="0">
                <a:solidFill>
                  <a:srgbClr val="FFC70D"/>
                </a:solidFill>
                <a:cs typeface="Calibri" pitchFamily="34" charset="0"/>
              </a:rPr>
              <a:t>Detector: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R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ead out all </a:t>
            </a:r>
            <a:r>
              <a:rPr lang="en-GB" sz="2000" dirty="0" err="1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Pb-Pb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 interactions at a maximum rate of 50kHz 		(i.e. L = 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6 x 10</a:t>
            </a:r>
            <a:r>
              <a:rPr lang="en-GB" sz="2000" baseline="30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27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 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cm</a:t>
            </a:r>
            <a:r>
              <a:rPr lang="en-GB" sz="2000" baseline="30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-1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s</a:t>
            </a:r>
            <a:r>
              <a:rPr lang="en-GB" sz="2000" baseline="30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-1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)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 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upon a minimum bias trigger 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Perform online data reduction based on reconstruction of clusters and tracks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Improve </a:t>
            </a:r>
            <a:r>
              <a:rPr lang="en-GB" sz="2000" dirty="0" err="1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vertexing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 and tracking at low </a:t>
            </a:r>
            <a:r>
              <a:rPr lang="en-GB" sz="2000" dirty="0" err="1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p</a:t>
            </a:r>
            <a:r>
              <a:rPr lang="en-GB" sz="2000" baseline="-25000" dirty="0" err="1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T</a:t>
            </a:r>
            <a:r>
              <a:rPr lang="en-GB" sz="2000" baseline="-25000" dirty="0" smtClean="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 </a:t>
            </a:r>
            <a:r>
              <a:rPr lang="en-GB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Wingdings"/>
                <a:cs typeface="Wingdings"/>
                <a:sym typeface="Wingdings"/>
              </a:rPr>
              <a:t> New Inner Tracking System (ITS)</a:t>
            </a:r>
          </a:p>
          <a:p>
            <a:pPr marL="0" indent="0">
              <a:lnSpc>
                <a:spcPct val="140000"/>
              </a:lnSpc>
              <a:spcBef>
                <a:spcPts val="1200"/>
              </a:spcBef>
              <a:buFontTx/>
              <a:buNone/>
              <a:defRPr/>
            </a:pPr>
            <a:endParaRPr lang="en-GB" sz="2000" b="1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90485" y="56818"/>
            <a:ext cx="5565691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dirty="0" smtClean="0">
                <a:solidFill>
                  <a:srgbClr val="FFC70D"/>
                </a:solidFill>
                <a:latin typeface="+mn-lt"/>
                <a:cs typeface="Calibri" charset="0"/>
              </a:rPr>
              <a:t>ALICE Upgrade Strategy</a:t>
            </a:r>
            <a:endParaRPr lang="en-US" sz="4000" dirty="0">
              <a:solidFill>
                <a:srgbClr val="FFC70D"/>
              </a:solidFill>
              <a:latin typeface="+mn-lt"/>
              <a:cs typeface="Calibri" charset="0"/>
            </a:endParaRPr>
          </a:p>
        </p:txBody>
      </p:sp>
      <p:pic>
        <p:nvPicPr>
          <p:cNvPr id="6" name="Immagine 7" descr="acquia_marina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2" y="72222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15F9-2AD0-044F-BB80-F9D71DAC45B9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4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chmidtb\My Documents\Hadrons 2015\Lecture II\AL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692696"/>
            <a:ext cx="7304087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2" name="Title 3"/>
          <p:cNvSpPr>
            <a:spLocks noGrp="1"/>
          </p:cNvSpPr>
          <p:nvPr>
            <p:ph type="title" idx="4294967295"/>
          </p:nvPr>
        </p:nvSpPr>
        <p:spPr>
          <a:xfrm>
            <a:off x="531652" y="30163"/>
            <a:ext cx="7496732" cy="70485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dirty="0" smtClean="0">
                <a:solidFill>
                  <a:srgbClr val="FFC70D"/>
                </a:solidFill>
                <a:cs typeface="Angsana New" charset="0"/>
              </a:rPr>
              <a:t>ALICE Upgrade Overview</a:t>
            </a:r>
            <a:endParaRPr lang="en-GB" sz="4000" b="1" dirty="0">
              <a:solidFill>
                <a:srgbClr val="FFC70D"/>
              </a:solidFill>
              <a:cs typeface="Angsana Ne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45" y="908720"/>
            <a:ext cx="3505200" cy="1200292"/>
          </a:xfrm>
          <a:prstGeom prst="rect">
            <a:avLst/>
          </a:prstGeom>
          <a:noFill/>
          <a:ln w="28575">
            <a:noFill/>
          </a:ln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Inner Tracking System (ITS)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improved pointing precision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less material 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  <a:p>
            <a:pPr marL="263416" defTabSz="457011">
              <a:defRPr/>
            </a:pP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</a:t>
            </a: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thinnest tracker at the LHC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2915816" y="2183958"/>
            <a:ext cx="1440160" cy="994280"/>
          </a:xfrm>
          <a:prstGeom prst="straightConnector1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12415" y="2430255"/>
            <a:ext cx="3209667" cy="1569624"/>
          </a:xfrm>
          <a:prstGeom prst="rect">
            <a:avLst/>
          </a:prstGeom>
          <a:noFill/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Time Projection Chamber (TPC)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</a:t>
            </a:r>
            <a:r>
              <a:rPr lang="en-GB" sz="1800" dirty="0" err="1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Micropattern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gas detector  technology 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continuous readout</a:t>
            </a:r>
          </a:p>
          <a:p>
            <a:pPr marL="445903" indent="-182487" defTabSz="457011">
              <a:buFont typeface="Arial"/>
              <a:buChar char="•"/>
              <a:defRPr/>
            </a:pPr>
            <a:endParaRPr lang="en-GB" dirty="0">
              <a:solidFill>
                <a:srgbClr val="4F81BD">
                  <a:lumMod val="75000"/>
                </a:srgb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2771800" y="3068960"/>
            <a:ext cx="1280532" cy="529238"/>
          </a:xfrm>
          <a:prstGeom prst="straightConnector1">
            <a:avLst/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164288" y="1916832"/>
            <a:ext cx="2041163" cy="923293"/>
          </a:xfrm>
          <a:prstGeom prst="rect">
            <a:avLst/>
          </a:prstGeom>
          <a:noFill/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MUON ARM </a:t>
            </a: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continuous</a:t>
            </a:r>
          </a:p>
          <a:p>
            <a:pPr defTabSz="457011">
              <a:defRPr/>
            </a:pPr>
            <a:r>
              <a:rPr lang="en-GB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r</a:t>
            </a: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eadout electronics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6370083" y="2385348"/>
            <a:ext cx="794205" cy="1092200"/>
          </a:xfrm>
          <a:prstGeom prst="straightConnector1">
            <a:avLst/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5850770" y="649039"/>
            <a:ext cx="3297238" cy="1200292"/>
          </a:xfrm>
          <a:prstGeom prst="rect">
            <a:avLst/>
          </a:prstGeom>
          <a:noFill/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err="1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Muon</a:t>
            </a:r>
            <a:r>
              <a:rPr lang="en-GB" sz="18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Forward Tracker (MFT)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Si tracker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Improved MUON  pointing precision</a:t>
            </a:r>
            <a:endParaRPr lang="en-GB" sz="1800" dirty="0">
              <a:solidFill>
                <a:schemeClr val="bg1">
                  <a:lumMod val="85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H="1">
            <a:off x="4733370" y="1782009"/>
            <a:ext cx="1441450" cy="1496568"/>
          </a:xfrm>
          <a:prstGeom prst="straightConnector1">
            <a:avLst/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133047" y="4797152"/>
            <a:ext cx="3303588" cy="1754290"/>
          </a:xfrm>
          <a:prstGeom prst="rect">
            <a:avLst/>
          </a:prstGeom>
          <a:noFill/>
        </p:spPr>
        <p:txBody>
          <a:bodyPr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Data Acquisition (DAQ)/                        High Level Trigger (HLT)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architecture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on line tracking &amp; data compression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50kHz </a:t>
            </a:r>
            <a:r>
              <a:rPr lang="en-GB" sz="1800" dirty="0" err="1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Pbb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event rate</a:t>
            </a:r>
            <a:endParaRPr lang="en-GB" sz="1800" dirty="0">
              <a:solidFill>
                <a:schemeClr val="bg1">
                  <a:lumMod val="85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09023" y="5796056"/>
            <a:ext cx="2251075" cy="646294"/>
          </a:xfrm>
          <a:prstGeom prst="rect">
            <a:avLst/>
          </a:prstGeom>
          <a:noFill/>
        </p:spPr>
        <p:txBody>
          <a:bodyPr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TOF, TRD</a:t>
            </a:r>
          </a:p>
          <a:p>
            <a:pPr defTabSz="457011">
              <a:defRPr/>
            </a:pP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Faster readout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 flipV="1">
            <a:off x="4193223" y="3876768"/>
            <a:ext cx="270669" cy="1918153"/>
          </a:xfrm>
          <a:prstGeom prst="straightConnector1">
            <a:avLst/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6" name="TextBox 19"/>
          <p:cNvSpPr txBox="1">
            <a:spLocks noChangeArrowheads="1"/>
          </p:cNvSpPr>
          <p:nvPr/>
        </p:nvSpPr>
        <p:spPr bwMode="auto">
          <a:xfrm>
            <a:off x="6174820" y="5827048"/>
            <a:ext cx="1624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ea typeface="MS PGothic" charset="0"/>
                <a:cs typeface="Arial" charset="0"/>
              </a:rPr>
              <a:t>New Trigger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ea typeface="MS PGothic" charset="0"/>
                <a:cs typeface="Arial" charset="0"/>
              </a:rPr>
              <a:t>Detectors (FIT)</a:t>
            </a:r>
          </a:p>
        </p:txBody>
      </p:sp>
      <p:cxnSp>
        <p:nvCxnSpPr>
          <p:cNvPr id="25" name="Straight Arrow Connector 24"/>
          <p:cNvCxnSpPr>
            <a:cxnSpLocks noChangeShapeType="1"/>
            <a:stCxn id="122896" idx="0"/>
          </p:cNvCxnSpPr>
          <p:nvPr/>
        </p:nvCxnSpPr>
        <p:spPr bwMode="auto">
          <a:xfrm flipH="1" flipV="1">
            <a:off x="4733370" y="3372773"/>
            <a:ext cx="2253456" cy="2454275"/>
          </a:xfrm>
          <a:prstGeom prst="straightConnector1">
            <a:avLst/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72915" y="4078850"/>
            <a:ext cx="2454869" cy="646294"/>
          </a:xfrm>
          <a:prstGeom prst="rect">
            <a:avLst/>
          </a:prstGeom>
          <a:noFill/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Central Trigger Processor (CTP)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5832-D190-844B-AAA7-9E8BB4BECF5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50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3201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rgbClr val="FFC70D"/>
                </a:solidFill>
                <a:latin typeface="+mn-lt"/>
              </a:rPr>
              <a:t>ALICE upgrade in LS2</a:t>
            </a:r>
            <a:endParaRPr lang="de-DE" sz="4000" dirty="0">
              <a:solidFill>
                <a:srgbClr val="FFC70D"/>
              </a:solidFill>
              <a:latin typeface="+mn-lt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7128" y="816567"/>
            <a:ext cx="1733501" cy="245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240" y="3497839"/>
            <a:ext cx="1794208" cy="253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ALICE_TDR_Inner_tracking_System_140107_2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239" y="816567"/>
            <a:ext cx="1829181" cy="245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128" y="3497839"/>
            <a:ext cx="1783616" cy="254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2356" y="1616465"/>
            <a:ext cx="43636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The ALICE LS2 upgrade is detailed in 5 Technical Design Reports</a:t>
            </a:r>
          </a:p>
          <a:p>
            <a:endParaRPr lang="en-GB" b="1" dirty="0" smtClean="0">
              <a:solidFill>
                <a:srgbClr val="00009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ITS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Readout and Trigger System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TPC  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MFT   </a:t>
            </a:r>
            <a:endParaRPr lang="en-GB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en-GB" dirty="0" smtClean="0">
                <a:solidFill>
                  <a:srgbClr val="FFC70D"/>
                </a:solidFill>
                <a:latin typeface="+mn-lt"/>
                <a:sym typeface="Wingdings" panose="05000000000000000000" pitchFamily="2" charset="2"/>
              </a:rPr>
              <a:t>	 all approved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endParaRPr lang="en-GB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Online Offline System   </a:t>
            </a:r>
          </a:p>
          <a:p>
            <a:r>
              <a:rPr lang="en-GB" dirty="0" smtClean="0">
                <a:solidFill>
                  <a:srgbClr val="FFC70D"/>
                </a:solidFill>
                <a:latin typeface="+mn-lt"/>
                <a:sym typeface="Wingdings" panose="05000000000000000000" pitchFamily="2" charset="2"/>
              </a:rPr>
              <a:t>	 now under review</a:t>
            </a:r>
            <a:endParaRPr lang="en-GB" dirty="0" smtClean="0">
              <a:solidFill>
                <a:srgbClr val="FFC70D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6E42-6529-C041-AAF6-48DA9E299F9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0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chmidtb\My Documents\Hadrons 2015\Lecture II\AL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692696"/>
            <a:ext cx="7304087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2" name="Title 3"/>
          <p:cNvSpPr>
            <a:spLocks noGrp="1"/>
          </p:cNvSpPr>
          <p:nvPr>
            <p:ph type="title" idx="4294967295"/>
          </p:nvPr>
        </p:nvSpPr>
        <p:spPr>
          <a:xfrm>
            <a:off x="531652" y="30163"/>
            <a:ext cx="7496732" cy="70485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dirty="0" smtClean="0">
                <a:solidFill>
                  <a:srgbClr val="FFC70D"/>
                </a:solidFill>
                <a:cs typeface="Angsana New" charset="0"/>
              </a:rPr>
              <a:t>ALICE Upgrade Overview</a:t>
            </a:r>
            <a:endParaRPr lang="en-GB" sz="4000" b="1" dirty="0">
              <a:solidFill>
                <a:srgbClr val="FFC70D"/>
              </a:solidFill>
              <a:cs typeface="Angsana Ne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45" y="908720"/>
            <a:ext cx="3505200" cy="1200292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Inner Tracking System (ITS)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improved pointing precision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less material </a:t>
            </a:r>
            <a:endParaRPr lang="en-GB" sz="1800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  <a:p>
            <a:pPr marL="263416" defTabSz="457011">
              <a:defRPr/>
            </a:pPr>
            <a:r>
              <a:rPr lang="en-GB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</a:t>
            </a:r>
            <a:r>
              <a:rPr lang="en-GB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thinnest tracker at the LHC</a:t>
            </a:r>
            <a:endParaRPr lang="en-GB" sz="1800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2915816" y="2109012"/>
            <a:ext cx="1440160" cy="1069226"/>
          </a:xfrm>
          <a:prstGeom prst="straightConnector1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12415" y="2430255"/>
            <a:ext cx="3209667" cy="1569624"/>
          </a:xfrm>
          <a:prstGeom prst="rect">
            <a:avLst/>
          </a:prstGeom>
          <a:noFill/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Time Projection Chamber (TPC)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</a:t>
            </a:r>
            <a:r>
              <a:rPr lang="en-GB" sz="1800" dirty="0" err="1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Micropattern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gas detector  technology 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continuous readout</a:t>
            </a:r>
          </a:p>
          <a:p>
            <a:pPr marL="445903" indent="-182487" defTabSz="457011">
              <a:buFont typeface="Arial"/>
              <a:buChar char="•"/>
              <a:defRPr/>
            </a:pPr>
            <a:endParaRPr lang="en-GB" dirty="0">
              <a:solidFill>
                <a:srgbClr val="4F81BD">
                  <a:lumMod val="75000"/>
                </a:srgb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2771800" y="3068960"/>
            <a:ext cx="1280532" cy="529238"/>
          </a:xfrm>
          <a:prstGeom prst="straightConnector1">
            <a:avLst/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164288" y="1916832"/>
            <a:ext cx="2041163" cy="923293"/>
          </a:xfrm>
          <a:prstGeom prst="rect">
            <a:avLst/>
          </a:prstGeom>
          <a:noFill/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MUON ARM </a:t>
            </a: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continuous</a:t>
            </a:r>
          </a:p>
          <a:p>
            <a:pPr defTabSz="457011">
              <a:defRPr/>
            </a:pPr>
            <a:r>
              <a:rPr lang="en-GB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r</a:t>
            </a: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eadout electronics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6370083" y="2385348"/>
            <a:ext cx="794205" cy="1092200"/>
          </a:xfrm>
          <a:prstGeom prst="straightConnector1">
            <a:avLst/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5850770" y="649039"/>
            <a:ext cx="3297238" cy="1200292"/>
          </a:xfrm>
          <a:prstGeom prst="rect">
            <a:avLst/>
          </a:prstGeom>
          <a:noFill/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err="1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Muon</a:t>
            </a:r>
            <a:r>
              <a:rPr lang="en-GB" sz="18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Forward Tracker (MFT)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Si tracker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Improved MUON  pointing precision</a:t>
            </a:r>
            <a:endParaRPr lang="en-GB" sz="1800" dirty="0">
              <a:solidFill>
                <a:schemeClr val="bg1">
                  <a:lumMod val="85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H="1">
            <a:off x="4733370" y="1782009"/>
            <a:ext cx="1441450" cy="1496568"/>
          </a:xfrm>
          <a:prstGeom prst="straightConnector1">
            <a:avLst/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133047" y="4797152"/>
            <a:ext cx="3303588" cy="1754290"/>
          </a:xfrm>
          <a:prstGeom prst="rect">
            <a:avLst/>
          </a:prstGeom>
          <a:noFill/>
        </p:spPr>
        <p:txBody>
          <a:bodyPr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Data Acquisition (DAQ)/                        High Level Trigger (HLT)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architecture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on line tracking &amp; data compression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50kHz </a:t>
            </a:r>
            <a:r>
              <a:rPr lang="en-GB" sz="1800" dirty="0" err="1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Pbb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event rate</a:t>
            </a:r>
            <a:endParaRPr lang="en-GB" sz="1800" dirty="0">
              <a:solidFill>
                <a:schemeClr val="bg1">
                  <a:lumMod val="85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09023" y="5796056"/>
            <a:ext cx="2251075" cy="646294"/>
          </a:xfrm>
          <a:prstGeom prst="rect">
            <a:avLst/>
          </a:prstGeom>
          <a:noFill/>
        </p:spPr>
        <p:txBody>
          <a:bodyPr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TOF, TRD</a:t>
            </a:r>
          </a:p>
          <a:p>
            <a:pPr defTabSz="457011">
              <a:defRPr/>
            </a:pP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Faster readout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 flipV="1">
            <a:off x="4193223" y="3876768"/>
            <a:ext cx="270669" cy="1918153"/>
          </a:xfrm>
          <a:prstGeom prst="straightConnector1">
            <a:avLst/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6" name="TextBox 19"/>
          <p:cNvSpPr txBox="1">
            <a:spLocks noChangeArrowheads="1"/>
          </p:cNvSpPr>
          <p:nvPr/>
        </p:nvSpPr>
        <p:spPr bwMode="auto">
          <a:xfrm>
            <a:off x="6174820" y="5827048"/>
            <a:ext cx="1624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ea typeface="MS PGothic" charset="0"/>
                <a:cs typeface="Arial" charset="0"/>
              </a:rPr>
              <a:t>New Trigger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ea typeface="MS PGothic" charset="0"/>
                <a:cs typeface="Arial" charset="0"/>
              </a:rPr>
              <a:t>Detectors (FIT)</a:t>
            </a:r>
          </a:p>
        </p:txBody>
      </p:sp>
      <p:cxnSp>
        <p:nvCxnSpPr>
          <p:cNvPr id="25" name="Straight Arrow Connector 24"/>
          <p:cNvCxnSpPr>
            <a:cxnSpLocks noChangeShapeType="1"/>
            <a:stCxn id="122896" idx="0"/>
          </p:cNvCxnSpPr>
          <p:nvPr/>
        </p:nvCxnSpPr>
        <p:spPr bwMode="auto">
          <a:xfrm flipH="1" flipV="1">
            <a:off x="4733370" y="3372773"/>
            <a:ext cx="2253456" cy="2454275"/>
          </a:xfrm>
          <a:prstGeom prst="straightConnector1">
            <a:avLst/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72915" y="4078850"/>
            <a:ext cx="2454869" cy="646294"/>
          </a:xfrm>
          <a:prstGeom prst="rect">
            <a:avLst/>
          </a:prstGeom>
          <a:noFill/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Central Trigger Processor (CTP)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5832-D190-844B-AAA7-9E8BB4BECF5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0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schmidtb\My Documents\Hadrons 2015\Lecture II\ALICE I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7003665" cy="458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20" y="116632"/>
            <a:ext cx="7534612" cy="6812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ALICE ITS upgrade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5832-D190-844B-AAA7-9E8BB4BECF5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772816"/>
            <a:ext cx="1394869" cy="707886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-coverage</a:t>
            </a:r>
          </a:p>
          <a:p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22- 400mm</a:t>
            </a:r>
            <a:endParaRPr lang="en-GB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5148" y="836712"/>
            <a:ext cx="5447132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7 layers of Monolithic Active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ixel Sensors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73" y="4509120"/>
            <a:ext cx="2100255" cy="1015663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12.5 G-Pixels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~10m</a:t>
            </a:r>
            <a:r>
              <a:rPr lang="en-GB" sz="2000" baseline="30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Binary readout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6216" y="1816948"/>
            <a:ext cx="2483372" cy="1107996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700 </a:t>
            </a: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krad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or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1x10</a:t>
            </a:r>
            <a:r>
              <a:rPr lang="en-GB" baseline="30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13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1 MeV </a:t>
            </a: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n</a:t>
            </a:r>
            <a:r>
              <a:rPr lang="en-GB" baseline="-25000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eq</a:t>
            </a:r>
            <a:endParaRPr lang="en-GB" baseline="-250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includes safety factor 10</a:t>
            </a:r>
            <a:endParaRPr lang="en-GB" sz="1800" baseline="-250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6056" y="4509120"/>
            <a:ext cx="1728192" cy="6480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573016"/>
            <a:ext cx="402369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9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81060" cy="51845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C70D"/>
                </a:solidFill>
              </a:rPr>
              <a:t>Lecture I</a:t>
            </a:r>
          </a:p>
          <a:p>
            <a:pPr lvl="1"/>
            <a:r>
              <a:rPr lang="en-US" dirty="0" smtClean="0"/>
              <a:t>Physics Motivation for the  HL-LHC</a:t>
            </a:r>
          </a:p>
          <a:p>
            <a:r>
              <a:rPr lang="en-US" dirty="0">
                <a:solidFill>
                  <a:srgbClr val="FFC70D"/>
                </a:solidFill>
              </a:rPr>
              <a:t>Lecture </a:t>
            </a:r>
            <a:r>
              <a:rPr lang="en-US" dirty="0" smtClean="0">
                <a:solidFill>
                  <a:srgbClr val="FFC70D"/>
                </a:solidFill>
              </a:rPr>
              <a:t>II</a:t>
            </a:r>
            <a:endParaRPr lang="en-US" dirty="0" smtClean="0"/>
          </a:p>
          <a:p>
            <a:pPr lvl="1"/>
            <a:r>
              <a:rPr lang="en-US" dirty="0"/>
              <a:t>An overview </a:t>
            </a:r>
            <a:r>
              <a:rPr lang="en-US" dirty="0" smtClean="0"/>
              <a:t>of the High-Luminosity </a:t>
            </a:r>
            <a:r>
              <a:rPr lang="en-US" dirty="0"/>
              <a:t>upgrade of the LHC 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C70D"/>
                </a:solidFill>
              </a:rPr>
              <a:t>Lecture III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/>
              <a:t>requirements </a:t>
            </a:r>
            <a:r>
              <a:rPr lang="en-US" dirty="0" smtClean="0"/>
              <a:t>and the upgrades of ATLAS and CMS</a:t>
            </a:r>
          </a:p>
          <a:p>
            <a:r>
              <a:rPr lang="en-US" dirty="0">
                <a:solidFill>
                  <a:srgbClr val="FFC70D"/>
                </a:solidFill>
              </a:rPr>
              <a:t>Lecture </a:t>
            </a:r>
            <a:r>
              <a:rPr lang="en-US" dirty="0" smtClean="0">
                <a:solidFill>
                  <a:srgbClr val="FFC70D"/>
                </a:solidFill>
              </a:rPr>
              <a:t>IV</a:t>
            </a:r>
            <a:endParaRPr lang="en-US" dirty="0" smtClean="0"/>
          </a:p>
          <a:p>
            <a:pPr lvl="1"/>
            <a:r>
              <a:rPr lang="en-US" dirty="0" err="1" smtClean="0"/>
              <a:t>Flavour</a:t>
            </a:r>
            <a:r>
              <a:rPr lang="en-US" dirty="0" smtClean="0"/>
              <a:t> Physics and the upgrade of LHCb</a:t>
            </a:r>
            <a:endParaRPr lang="en-US" dirty="0"/>
          </a:p>
          <a:p>
            <a:pPr marL="118872" indent="0">
              <a:buNone/>
            </a:pPr>
            <a:r>
              <a:rPr lang="en-US" dirty="0" smtClean="0"/>
              <a:t> </a:t>
            </a:r>
          </a:p>
          <a:p>
            <a:r>
              <a:rPr lang="en-US" dirty="0">
                <a:solidFill>
                  <a:srgbClr val="FFC70D"/>
                </a:solidFill>
              </a:rPr>
              <a:t>Lecture IV</a:t>
            </a:r>
            <a:endParaRPr lang="en-US" dirty="0"/>
          </a:p>
          <a:p>
            <a:pPr lvl="1"/>
            <a:r>
              <a:rPr lang="en-GB" dirty="0" smtClean="0"/>
              <a:t>Heavy-Ion </a:t>
            </a:r>
            <a:r>
              <a:rPr lang="en-GB" dirty="0"/>
              <a:t>Physics and the ALICE </a:t>
            </a:r>
            <a:r>
              <a:rPr lang="en-GB" dirty="0" smtClean="0"/>
              <a:t>upgrade</a:t>
            </a:r>
            <a:endParaRPr lang="en-US" dirty="0" smtClean="0"/>
          </a:p>
          <a:p>
            <a:r>
              <a:rPr lang="en-US" dirty="0" smtClean="0">
                <a:solidFill>
                  <a:srgbClr val="FFC70D"/>
                </a:solidFill>
              </a:rPr>
              <a:t>Lecture VI</a:t>
            </a:r>
            <a:endParaRPr lang="en-US" dirty="0">
              <a:solidFill>
                <a:srgbClr val="FFC70D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/>
              <a:t>Challenges and </a:t>
            </a:r>
            <a:r>
              <a:rPr lang="en-US" dirty="0" err="1" smtClean="0"/>
              <a:t>developmets</a:t>
            </a:r>
            <a:r>
              <a:rPr lang="en-US" dirty="0" smtClean="0"/>
              <a:t> in </a:t>
            </a:r>
            <a:r>
              <a:rPr lang="en-US" dirty="0"/>
              <a:t>detector technologies, electronics and computing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chmidtb\My Documents\Hadrons 2015\Lecture II\AL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692696"/>
            <a:ext cx="7304087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2" name="Title 3"/>
          <p:cNvSpPr>
            <a:spLocks noGrp="1"/>
          </p:cNvSpPr>
          <p:nvPr>
            <p:ph type="title" idx="4294967295"/>
          </p:nvPr>
        </p:nvSpPr>
        <p:spPr>
          <a:xfrm>
            <a:off x="531652" y="30163"/>
            <a:ext cx="7496732" cy="70485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dirty="0" smtClean="0">
                <a:solidFill>
                  <a:srgbClr val="FFC70D"/>
                </a:solidFill>
                <a:cs typeface="Angsana New" charset="0"/>
              </a:rPr>
              <a:t>ALICE Upgrade Overview</a:t>
            </a:r>
            <a:endParaRPr lang="en-GB" sz="4000" b="1" dirty="0">
              <a:solidFill>
                <a:srgbClr val="FFC70D"/>
              </a:solidFill>
              <a:cs typeface="Angsana Ne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45" y="908720"/>
            <a:ext cx="3505200" cy="1200292"/>
          </a:xfrm>
          <a:prstGeom prst="rect">
            <a:avLst/>
          </a:prstGeom>
          <a:noFill/>
          <a:ln w="28575">
            <a:noFill/>
          </a:ln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Inner Tracking System (ITS)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improved pointing precision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less material </a:t>
            </a:r>
            <a:endParaRPr lang="en-GB" sz="1800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  <a:p>
            <a:pPr marL="263416" defTabSz="457011">
              <a:defRPr/>
            </a:pPr>
            <a:r>
              <a:rPr lang="en-GB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</a:t>
            </a:r>
            <a:r>
              <a:rPr lang="en-GB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thinnest tracker at the LHC</a:t>
            </a:r>
            <a:endParaRPr lang="en-GB" sz="1800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2915816" y="2183958"/>
            <a:ext cx="1440160" cy="994280"/>
          </a:xfrm>
          <a:prstGeom prst="straightConnector1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12415" y="2430255"/>
            <a:ext cx="3209667" cy="1569624"/>
          </a:xfrm>
          <a:prstGeom prst="rect">
            <a:avLst/>
          </a:prstGeom>
          <a:noFill/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Time Projection Chamber (TPC)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</a:t>
            </a:r>
            <a:r>
              <a:rPr lang="en-GB" sz="1800" dirty="0" err="1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Micropattern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gas detector  technology 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continuous readout</a:t>
            </a:r>
          </a:p>
          <a:p>
            <a:pPr marL="445903" indent="-182487" defTabSz="457011">
              <a:buFont typeface="Arial"/>
              <a:buChar char="•"/>
              <a:defRPr/>
            </a:pPr>
            <a:endParaRPr lang="en-GB" dirty="0">
              <a:solidFill>
                <a:srgbClr val="4F81BD">
                  <a:lumMod val="75000"/>
                </a:srgb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2771800" y="3068960"/>
            <a:ext cx="1280532" cy="529238"/>
          </a:xfrm>
          <a:prstGeom prst="straightConnector1">
            <a:avLst/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164288" y="1916832"/>
            <a:ext cx="2041163" cy="923293"/>
          </a:xfrm>
          <a:prstGeom prst="rect">
            <a:avLst/>
          </a:prstGeom>
          <a:noFill/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MUON ARM </a:t>
            </a: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continuous</a:t>
            </a:r>
          </a:p>
          <a:p>
            <a:pPr defTabSz="457011">
              <a:defRPr/>
            </a:pPr>
            <a:r>
              <a:rPr lang="en-GB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r</a:t>
            </a: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eadout electronics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6370083" y="2385348"/>
            <a:ext cx="794205" cy="1092200"/>
          </a:xfrm>
          <a:prstGeom prst="straightConnector1">
            <a:avLst/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5850770" y="649039"/>
            <a:ext cx="3297238" cy="1200292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err="1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Muon</a:t>
            </a:r>
            <a:r>
              <a:rPr lang="en-GB" sz="18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Forward Tracker (MFT)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Si tracker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Improved MUON  pointing precision</a:t>
            </a:r>
            <a:endParaRPr lang="en-GB" sz="1800" dirty="0">
              <a:solidFill>
                <a:schemeClr val="bg1">
                  <a:lumMod val="85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H="1">
            <a:off x="4733370" y="1782009"/>
            <a:ext cx="1441450" cy="1496568"/>
          </a:xfrm>
          <a:prstGeom prst="straightConnector1">
            <a:avLst/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133047" y="4797152"/>
            <a:ext cx="3303588" cy="1754290"/>
          </a:xfrm>
          <a:prstGeom prst="rect">
            <a:avLst/>
          </a:prstGeom>
          <a:noFill/>
        </p:spPr>
        <p:txBody>
          <a:bodyPr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Data Acquisition (DAQ)/                        High Level Trigger (HLT)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architecture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on line tracking &amp; data compression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50kHz </a:t>
            </a:r>
            <a:r>
              <a:rPr lang="en-GB" sz="1800" dirty="0" err="1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Pbb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event rate</a:t>
            </a:r>
            <a:endParaRPr lang="en-GB" sz="1800" dirty="0">
              <a:solidFill>
                <a:schemeClr val="bg1">
                  <a:lumMod val="85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09023" y="5796056"/>
            <a:ext cx="2251075" cy="646294"/>
          </a:xfrm>
          <a:prstGeom prst="rect">
            <a:avLst/>
          </a:prstGeom>
          <a:noFill/>
        </p:spPr>
        <p:txBody>
          <a:bodyPr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TOF, TRD</a:t>
            </a:r>
          </a:p>
          <a:p>
            <a:pPr defTabSz="457011">
              <a:defRPr/>
            </a:pP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Faster readout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 flipV="1">
            <a:off x="4193223" y="3876768"/>
            <a:ext cx="270669" cy="1918153"/>
          </a:xfrm>
          <a:prstGeom prst="straightConnector1">
            <a:avLst/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6" name="TextBox 19"/>
          <p:cNvSpPr txBox="1">
            <a:spLocks noChangeArrowheads="1"/>
          </p:cNvSpPr>
          <p:nvPr/>
        </p:nvSpPr>
        <p:spPr bwMode="auto">
          <a:xfrm>
            <a:off x="6174820" y="5827048"/>
            <a:ext cx="1624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ea typeface="MS PGothic" charset="0"/>
                <a:cs typeface="Arial" charset="0"/>
              </a:rPr>
              <a:t>New Trigger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ea typeface="MS PGothic" charset="0"/>
                <a:cs typeface="Arial" charset="0"/>
              </a:rPr>
              <a:t>Detectors (FIT)</a:t>
            </a:r>
          </a:p>
        </p:txBody>
      </p:sp>
      <p:cxnSp>
        <p:nvCxnSpPr>
          <p:cNvPr id="25" name="Straight Arrow Connector 24"/>
          <p:cNvCxnSpPr>
            <a:cxnSpLocks noChangeShapeType="1"/>
            <a:stCxn id="122896" idx="0"/>
          </p:cNvCxnSpPr>
          <p:nvPr/>
        </p:nvCxnSpPr>
        <p:spPr bwMode="auto">
          <a:xfrm flipH="1" flipV="1">
            <a:off x="4733370" y="3372773"/>
            <a:ext cx="2253456" cy="2454275"/>
          </a:xfrm>
          <a:prstGeom prst="straightConnector1">
            <a:avLst/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72915" y="4078850"/>
            <a:ext cx="2454869" cy="646294"/>
          </a:xfrm>
          <a:prstGeom prst="rect">
            <a:avLst/>
          </a:prstGeom>
          <a:noFill/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Central Trigger Processor (CTP)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5832-D190-844B-AAA7-9E8BB4BECF5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2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858" y="3612700"/>
            <a:ext cx="5855870" cy="3128668"/>
          </a:xfrm>
          <a:prstGeom prst="rect">
            <a:avLst/>
          </a:prstGeom>
          <a:ln>
            <a:noFill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57200" y="71856"/>
            <a:ext cx="8229600" cy="6208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err="1" smtClean="0">
                <a:solidFill>
                  <a:srgbClr val="FFC000"/>
                </a:solidFill>
              </a:rPr>
              <a:t>Muon</a:t>
            </a:r>
            <a:r>
              <a:rPr lang="en-GB" sz="4000" dirty="0" smtClean="0">
                <a:solidFill>
                  <a:srgbClr val="FFC000"/>
                </a:solidFill>
              </a:rPr>
              <a:t> Forward Tracker (MFT)</a:t>
            </a:r>
            <a:endParaRPr lang="en-GB" sz="4000" dirty="0">
              <a:solidFill>
                <a:srgbClr val="FFC00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79512" y="764704"/>
            <a:ext cx="8737600" cy="26162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easure </a:t>
            </a:r>
            <a:r>
              <a:rPr lang="en-GB" sz="2000" dirty="0" err="1" smtClean="0">
                <a:solidFill>
                  <a:schemeClr val="bg1">
                    <a:lumMod val="85000"/>
                  </a:schemeClr>
                </a:solidFill>
              </a:rPr>
              <a:t>muon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 tracks in the ALICE </a:t>
            </a:r>
            <a:r>
              <a:rPr lang="en-GB" sz="2000" dirty="0" err="1" smtClean="0">
                <a:solidFill>
                  <a:schemeClr val="bg1">
                    <a:lumMod val="85000"/>
                  </a:schemeClr>
                </a:solidFill>
              </a:rPr>
              <a:t>muon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 spectrometer acceptance with high precision </a:t>
            </a:r>
            <a:r>
              <a:rPr lang="en-GB" sz="2000" dirty="0" err="1" smtClean="0">
                <a:solidFill>
                  <a:schemeClr val="bg1">
                    <a:lumMod val="85000"/>
                  </a:schemeClr>
                </a:solidFill>
              </a:rPr>
              <a:t>vertexing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 before the large absorber.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 silicon pixel tracker complementing the acceptance of the ALICE upgraded ITS and covering most of the acceptance of the </a:t>
            </a:r>
            <a:r>
              <a:rPr lang="en-GB" sz="2000" dirty="0" err="1" smtClean="0">
                <a:solidFill>
                  <a:schemeClr val="bg1">
                    <a:lumMod val="85000"/>
                  </a:schemeClr>
                </a:solidFill>
              </a:rPr>
              <a:t>muon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 spectrometer 2.5&lt;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η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&lt;3.6.</a:t>
            </a:r>
          </a:p>
          <a:p>
            <a:pPr marL="0" indent="0">
              <a:buNone/>
            </a:pPr>
            <a:r>
              <a:rPr lang="en-GB" sz="11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GB" sz="1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laced inside the ITS outer barrel, between the ITS inner barrel and the absorber and surrounding the ALICE vacuum beam-pipe.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Common 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Silicon Sensor with ITS (15 mm x 30 mm)</a:t>
            </a:r>
          </a:p>
          <a:p>
            <a:pPr marL="0" indent="0">
              <a:buNone/>
            </a:pPr>
            <a:endParaRPr lang="en-GB" sz="1600" b="1" dirty="0">
              <a:solidFill>
                <a:srgbClr val="00009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B598-23DC-134B-9F92-4364A266E1A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93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chmidtb\My Documents\Hadrons 2015\Lecture II\AL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692696"/>
            <a:ext cx="7304087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2" name="Title 3"/>
          <p:cNvSpPr>
            <a:spLocks noGrp="1"/>
          </p:cNvSpPr>
          <p:nvPr>
            <p:ph type="title" idx="4294967295"/>
          </p:nvPr>
        </p:nvSpPr>
        <p:spPr>
          <a:xfrm>
            <a:off x="531652" y="30163"/>
            <a:ext cx="7496732" cy="70485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dirty="0" smtClean="0">
                <a:solidFill>
                  <a:srgbClr val="FFC70D"/>
                </a:solidFill>
                <a:cs typeface="Angsana New" charset="0"/>
              </a:rPr>
              <a:t>ALICE Upgrade Overview</a:t>
            </a:r>
            <a:endParaRPr lang="en-GB" sz="4000" b="1" dirty="0">
              <a:solidFill>
                <a:srgbClr val="FFC70D"/>
              </a:solidFill>
              <a:cs typeface="Angsana Ne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45" y="908720"/>
            <a:ext cx="3505200" cy="1200292"/>
          </a:xfrm>
          <a:prstGeom prst="rect">
            <a:avLst/>
          </a:prstGeom>
          <a:noFill/>
          <a:ln w="28575">
            <a:noFill/>
          </a:ln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Inner Tracking System (ITS)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improved pointing precision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less material </a:t>
            </a:r>
            <a:endParaRPr lang="en-GB" sz="1800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  <a:p>
            <a:pPr marL="263416" defTabSz="457011">
              <a:defRPr/>
            </a:pPr>
            <a:r>
              <a:rPr lang="en-GB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</a:t>
            </a:r>
            <a:r>
              <a:rPr lang="en-GB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thinnest tracker at the LHC</a:t>
            </a:r>
            <a:endParaRPr lang="en-GB" sz="1800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2987824" y="2109012"/>
            <a:ext cx="1368152" cy="1069226"/>
          </a:xfrm>
          <a:prstGeom prst="straightConnector1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35496" y="2430255"/>
            <a:ext cx="3209667" cy="1200292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Time Projection Chamber (TPC)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</a:t>
            </a:r>
            <a:r>
              <a:rPr lang="en-GB" sz="1800" dirty="0" err="1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Micropattern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gas detector  technology 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continuous readout</a:t>
            </a:r>
          </a:p>
        </p:txBody>
      </p:sp>
      <p:cxnSp>
        <p:nvCxnSpPr>
          <p:cNvPr id="15" name="Straight Arrow Connector 14"/>
          <p:cNvCxnSpPr>
            <a:cxnSpLocks noChangeShapeType="1"/>
            <a:stCxn id="14" idx="3"/>
          </p:cNvCxnSpPr>
          <p:nvPr/>
        </p:nvCxnSpPr>
        <p:spPr bwMode="auto">
          <a:xfrm>
            <a:off x="3245163" y="3030401"/>
            <a:ext cx="807169" cy="567797"/>
          </a:xfrm>
          <a:prstGeom prst="straightConnector1">
            <a:avLst/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164288" y="1916832"/>
            <a:ext cx="2041163" cy="923293"/>
          </a:xfrm>
          <a:prstGeom prst="rect">
            <a:avLst/>
          </a:prstGeom>
          <a:noFill/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MUON ARM </a:t>
            </a: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continuous</a:t>
            </a:r>
          </a:p>
          <a:p>
            <a:pPr defTabSz="457011">
              <a:defRPr/>
            </a:pPr>
            <a:r>
              <a:rPr lang="en-GB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r</a:t>
            </a: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eadout electronics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6370083" y="2385348"/>
            <a:ext cx="794205" cy="1092200"/>
          </a:xfrm>
          <a:prstGeom prst="straightConnector1">
            <a:avLst/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5850770" y="649039"/>
            <a:ext cx="3297238" cy="1200292"/>
          </a:xfrm>
          <a:prstGeom prst="rect">
            <a:avLst/>
          </a:prstGeom>
          <a:noFill/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err="1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Muon</a:t>
            </a:r>
            <a:r>
              <a:rPr lang="en-GB" sz="18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Forward Tracker (MFT)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Si tracker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Improved MUON  pointing precision</a:t>
            </a:r>
            <a:endParaRPr lang="en-GB" sz="1800" dirty="0">
              <a:solidFill>
                <a:schemeClr val="bg1">
                  <a:lumMod val="85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H="1">
            <a:off x="4733370" y="1782009"/>
            <a:ext cx="1441450" cy="1496568"/>
          </a:xfrm>
          <a:prstGeom prst="straightConnector1">
            <a:avLst/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133047" y="4797152"/>
            <a:ext cx="3303588" cy="1754290"/>
          </a:xfrm>
          <a:prstGeom prst="rect">
            <a:avLst/>
          </a:prstGeom>
          <a:noFill/>
        </p:spPr>
        <p:txBody>
          <a:bodyPr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Data Acquisition (DAQ)/                        High Level Trigger (HLT)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architecture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on line tracking &amp; data compression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50kHz </a:t>
            </a:r>
            <a:r>
              <a:rPr lang="en-GB" sz="1800" dirty="0" err="1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Pbb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event rate</a:t>
            </a:r>
            <a:endParaRPr lang="en-GB" sz="1800" dirty="0">
              <a:solidFill>
                <a:schemeClr val="bg1">
                  <a:lumMod val="85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09023" y="5796056"/>
            <a:ext cx="2251075" cy="646294"/>
          </a:xfrm>
          <a:prstGeom prst="rect">
            <a:avLst/>
          </a:prstGeom>
          <a:noFill/>
        </p:spPr>
        <p:txBody>
          <a:bodyPr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TOF, TRD</a:t>
            </a:r>
          </a:p>
          <a:p>
            <a:pPr defTabSz="457011">
              <a:defRPr/>
            </a:pP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Faster readout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 flipV="1">
            <a:off x="4193223" y="3876768"/>
            <a:ext cx="270669" cy="1918153"/>
          </a:xfrm>
          <a:prstGeom prst="straightConnector1">
            <a:avLst/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6" name="TextBox 19"/>
          <p:cNvSpPr txBox="1">
            <a:spLocks noChangeArrowheads="1"/>
          </p:cNvSpPr>
          <p:nvPr/>
        </p:nvSpPr>
        <p:spPr bwMode="auto">
          <a:xfrm>
            <a:off x="6174820" y="5827048"/>
            <a:ext cx="1624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ea typeface="MS PGothic" charset="0"/>
                <a:cs typeface="Arial" charset="0"/>
              </a:rPr>
              <a:t>New Trigger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ea typeface="MS PGothic" charset="0"/>
                <a:cs typeface="Arial" charset="0"/>
              </a:rPr>
              <a:t>Detectors (FIT)</a:t>
            </a:r>
          </a:p>
        </p:txBody>
      </p:sp>
      <p:cxnSp>
        <p:nvCxnSpPr>
          <p:cNvPr id="25" name="Straight Arrow Connector 24"/>
          <p:cNvCxnSpPr>
            <a:cxnSpLocks noChangeShapeType="1"/>
            <a:stCxn id="122896" idx="0"/>
          </p:cNvCxnSpPr>
          <p:nvPr/>
        </p:nvCxnSpPr>
        <p:spPr bwMode="auto">
          <a:xfrm flipH="1" flipV="1">
            <a:off x="4733370" y="3372773"/>
            <a:ext cx="2253456" cy="2454275"/>
          </a:xfrm>
          <a:prstGeom prst="straightConnector1">
            <a:avLst/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72915" y="4078850"/>
            <a:ext cx="2454869" cy="646294"/>
          </a:xfrm>
          <a:prstGeom prst="rect">
            <a:avLst/>
          </a:prstGeom>
          <a:noFill/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Central Trigger Processor (CTP)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5832-D190-844B-AAA7-9E8BB4BECF5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2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654" y="3717032"/>
            <a:ext cx="4550418" cy="3034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ild 17" descr="tmp4_4g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78" y="225317"/>
            <a:ext cx="2821284" cy="294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51520" y="132786"/>
            <a:ext cx="5893658" cy="559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FFC70D"/>
                </a:solidFill>
                <a:cs typeface="Angsana New" charset="0"/>
              </a:rPr>
              <a:t>TPC Upgrade</a:t>
            </a:r>
            <a:endParaRPr lang="en-GB" sz="4000" dirty="0">
              <a:solidFill>
                <a:srgbClr val="FFC70D"/>
              </a:solidFill>
              <a:cs typeface="Angsana Ne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147" y="844838"/>
            <a:ext cx="599705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With an average of 5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PbPb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collisions inside the drift time of 100us, the classic gating of  TPC wire chambers does not work.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3366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Replace wire chambers with </a:t>
            </a: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     4-GEM or Micromega+2 GEM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Specified to have &lt;20 Ions flowing back into the TPC volume for every primary electron being amplified, i.e. ion back flow (IBF) of &lt;1% for a gas gain of 2000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54" y="3717032"/>
            <a:ext cx="4550418" cy="3221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899" y="3949929"/>
            <a:ext cx="2377901" cy="22758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3200" y="3426954"/>
            <a:ext cx="2294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Exploded view of a GEM IROC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6E42-6529-C041-AAF6-48DA9E299F9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5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chmidtb\My Documents\Hadrons 2015\Lecture II\AL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692696"/>
            <a:ext cx="7304087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2" name="Title 3"/>
          <p:cNvSpPr>
            <a:spLocks noGrp="1"/>
          </p:cNvSpPr>
          <p:nvPr>
            <p:ph type="title" idx="4294967295"/>
          </p:nvPr>
        </p:nvSpPr>
        <p:spPr>
          <a:xfrm>
            <a:off x="531652" y="30163"/>
            <a:ext cx="7496732" cy="70485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dirty="0" smtClean="0">
                <a:solidFill>
                  <a:srgbClr val="FFC70D"/>
                </a:solidFill>
                <a:cs typeface="Angsana New" charset="0"/>
              </a:rPr>
              <a:t>ALICE Upgrade Overview</a:t>
            </a:r>
            <a:endParaRPr lang="en-GB" sz="4000" b="1" dirty="0">
              <a:solidFill>
                <a:srgbClr val="FFC70D"/>
              </a:solidFill>
              <a:cs typeface="Angsana Ne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45" y="908720"/>
            <a:ext cx="3505200" cy="1200292"/>
          </a:xfrm>
          <a:prstGeom prst="rect">
            <a:avLst/>
          </a:prstGeom>
          <a:noFill/>
          <a:ln w="28575">
            <a:noFill/>
          </a:ln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Inner Tracking System (ITS)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improved pointing precision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less material </a:t>
            </a:r>
            <a:endParaRPr lang="en-GB" sz="1800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  <a:p>
            <a:pPr marL="263416" defTabSz="457011">
              <a:defRPr/>
            </a:pPr>
            <a:r>
              <a:rPr lang="en-GB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</a:t>
            </a:r>
            <a:r>
              <a:rPr lang="en-GB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thinnest tracker at the LHC</a:t>
            </a:r>
            <a:endParaRPr lang="en-GB" sz="1800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2987824" y="2109012"/>
            <a:ext cx="1368152" cy="1069226"/>
          </a:xfrm>
          <a:prstGeom prst="straightConnector1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35496" y="2430255"/>
            <a:ext cx="3209667" cy="1200292"/>
          </a:xfrm>
          <a:prstGeom prst="rect">
            <a:avLst/>
          </a:prstGeom>
          <a:noFill/>
          <a:ln w="28575">
            <a:noFill/>
          </a:ln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Time Projection Chamber (TPC)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</a:t>
            </a:r>
            <a:r>
              <a:rPr lang="en-GB" sz="1800" dirty="0" err="1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Micropattern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gas detector  technology 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continuous readout</a:t>
            </a:r>
          </a:p>
        </p:txBody>
      </p:sp>
      <p:cxnSp>
        <p:nvCxnSpPr>
          <p:cNvPr id="15" name="Straight Arrow Connector 14"/>
          <p:cNvCxnSpPr>
            <a:cxnSpLocks noChangeShapeType="1"/>
            <a:stCxn id="14" idx="3"/>
          </p:cNvCxnSpPr>
          <p:nvPr/>
        </p:nvCxnSpPr>
        <p:spPr bwMode="auto">
          <a:xfrm>
            <a:off x="3245163" y="3030401"/>
            <a:ext cx="807169" cy="567797"/>
          </a:xfrm>
          <a:prstGeom prst="straightConnector1">
            <a:avLst/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164288" y="1916832"/>
            <a:ext cx="2041163" cy="923293"/>
          </a:xfrm>
          <a:prstGeom prst="rect">
            <a:avLst/>
          </a:prstGeom>
          <a:noFill/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MUON ARM </a:t>
            </a: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continuous</a:t>
            </a:r>
          </a:p>
          <a:p>
            <a:pPr defTabSz="457011">
              <a:defRPr/>
            </a:pPr>
            <a:r>
              <a:rPr lang="en-GB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r</a:t>
            </a: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eadout electronics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6370083" y="2385348"/>
            <a:ext cx="794205" cy="1092200"/>
          </a:xfrm>
          <a:prstGeom prst="straightConnector1">
            <a:avLst/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5850770" y="649039"/>
            <a:ext cx="3297238" cy="1200292"/>
          </a:xfrm>
          <a:prstGeom prst="rect">
            <a:avLst/>
          </a:prstGeom>
          <a:noFill/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err="1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Muon</a:t>
            </a:r>
            <a:r>
              <a:rPr lang="en-GB" sz="18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Forward Tracker (MFT)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Si tracker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Improved MUON  pointing precision</a:t>
            </a:r>
            <a:endParaRPr lang="en-GB" sz="1800" dirty="0">
              <a:solidFill>
                <a:schemeClr val="bg1">
                  <a:lumMod val="85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H="1">
            <a:off x="4733370" y="1782009"/>
            <a:ext cx="1441450" cy="1496568"/>
          </a:xfrm>
          <a:prstGeom prst="straightConnector1">
            <a:avLst/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133047" y="4797152"/>
            <a:ext cx="3303588" cy="175429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txBody>
          <a:bodyPr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Data Acquisition (DAQ)/                        High Level Trigger (HLT)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architecture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on line tracking &amp; data compression</a:t>
            </a:r>
          </a:p>
          <a:p>
            <a:pPr marL="445903" indent="-182487" defTabSz="457011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50kHz </a:t>
            </a:r>
            <a:r>
              <a:rPr lang="en-GB" sz="1800" dirty="0" err="1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Pbb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 event rate</a:t>
            </a:r>
            <a:endParaRPr lang="en-GB" sz="1800" dirty="0">
              <a:solidFill>
                <a:schemeClr val="bg1">
                  <a:lumMod val="85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09023" y="5796056"/>
            <a:ext cx="2251075" cy="646294"/>
          </a:xfrm>
          <a:prstGeom prst="rect">
            <a:avLst/>
          </a:prstGeom>
          <a:noFill/>
        </p:spPr>
        <p:txBody>
          <a:bodyPr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TOF, TRD</a:t>
            </a:r>
          </a:p>
          <a:p>
            <a:pPr defTabSz="457011">
              <a:defRPr/>
            </a:pP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Faster readout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MS PGothic" pitchFamily="34" charset="-128"/>
              <a:cs typeface="MS PGothic" charset="0"/>
            </a:endParaRP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 flipV="1">
            <a:off x="4193223" y="3876768"/>
            <a:ext cx="270669" cy="1918153"/>
          </a:xfrm>
          <a:prstGeom prst="straightConnector1">
            <a:avLst/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6" name="TextBox 19"/>
          <p:cNvSpPr txBox="1">
            <a:spLocks noChangeArrowheads="1"/>
          </p:cNvSpPr>
          <p:nvPr/>
        </p:nvSpPr>
        <p:spPr bwMode="auto">
          <a:xfrm>
            <a:off x="6174820" y="5827048"/>
            <a:ext cx="1624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ea typeface="MS PGothic" charset="0"/>
                <a:cs typeface="Arial" charset="0"/>
              </a:rPr>
              <a:t>New Trigger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ea typeface="MS PGothic" charset="0"/>
                <a:cs typeface="Arial" charset="0"/>
              </a:rPr>
              <a:t>Detectors (FIT)</a:t>
            </a:r>
          </a:p>
        </p:txBody>
      </p:sp>
      <p:cxnSp>
        <p:nvCxnSpPr>
          <p:cNvPr id="25" name="Straight Arrow Connector 24"/>
          <p:cNvCxnSpPr>
            <a:cxnSpLocks noChangeShapeType="1"/>
            <a:stCxn id="122896" idx="0"/>
          </p:cNvCxnSpPr>
          <p:nvPr/>
        </p:nvCxnSpPr>
        <p:spPr bwMode="auto">
          <a:xfrm flipH="1" flipV="1">
            <a:off x="4733370" y="3372773"/>
            <a:ext cx="2253456" cy="2454275"/>
          </a:xfrm>
          <a:prstGeom prst="straightConnector1">
            <a:avLst/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72915" y="4078850"/>
            <a:ext cx="2454869" cy="646294"/>
          </a:xfrm>
          <a:prstGeom prst="rect">
            <a:avLst/>
          </a:prstGeom>
          <a:noFill/>
        </p:spPr>
        <p:txBody>
          <a:bodyPr wrap="square" lIns="91400" tIns="45702" rIns="91400" bIns="45702">
            <a:spAutoFit/>
          </a:bodyPr>
          <a:lstStyle/>
          <a:p>
            <a:pPr defTabSz="457011">
              <a:defRPr/>
            </a:pPr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MS PGothic" pitchFamily="34" charset="-128"/>
                <a:cs typeface="MS PGothic" charset="0"/>
              </a:rPr>
              <a:t>New Central Trigger Processor (CTP)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5832-D190-844B-AAA7-9E8BB4BECF5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1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ALICE &amp; </a:t>
            </a:r>
            <a:r>
              <a:rPr lang="en-US" dirty="0" err="1" smtClean="0"/>
              <a:t>LHCb</a:t>
            </a:r>
            <a:r>
              <a:rPr lang="en-US" dirty="0" smtClean="0"/>
              <a:t> in 2018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50490" y="2923073"/>
            <a:ext cx="2438662" cy="3509665"/>
            <a:chOff x="1905000" y="3124200"/>
            <a:chExt cx="2438662" cy="3509665"/>
          </a:xfrm>
        </p:grpSpPr>
        <p:sp>
          <p:nvSpPr>
            <p:cNvPr id="6" name="Rectangle 5"/>
            <p:cNvSpPr/>
            <p:nvPr/>
          </p:nvSpPr>
          <p:spPr bwMode="auto">
            <a:xfrm>
              <a:off x="2133600" y="5498068"/>
              <a:ext cx="1371600" cy="609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Geneva" charset="0"/>
                </a:rPr>
                <a:t>Storage</a:t>
              </a:r>
              <a:endPara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905000" y="3821668"/>
              <a:ext cx="1905000" cy="9906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Geneva" charset="0"/>
                </a:rPr>
                <a:t>Reconstruction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Geneva" charset="0"/>
                </a:rPr>
                <a:t>+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Geneva" charset="0"/>
                </a:rPr>
                <a:t>Compression</a:t>
              </a:r>
              <a:endPara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7" name="Down Arrow 6"/>
            <p:cNvSpPr/>
            <p:nvPr/>
          </p:nvSpPr>
          <p:spPr bwMode="auto">
            <a:xfrm>
              <a:off x="2667000" y="3124200"/>
              <a:ext cx="457200" cy="4572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800040"/>
                </a:solidFill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10" name="Down Arrow 9"/>
            <p:cNvSpPr/>
            <p:nvPr/>
          </p:nvSpPr>
          <p:spPr bwMode="auto">
            <a:xfrm>
              <a:off x="2667000" y="4964668"/>
              <a:ext cx="457200" cy="4572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800040"/>
                </a:solidFill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00400" y="3124200"/>
              <a:ext cx="11432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Arial" charset="0"/>
                  <a:ea typeface="ＭＳ Ｐゴシック" charset="0"/>
                  <a:cs typeface="Geneva" charset="0"/>
                </a:rPr>
                <a:t>50 kHz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82094" y="6172200"/>
              <a:ext cx="12955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Arial" charset="0"/>
                  <a:ea typeface="ＭＳ Ｐゴシック" charset="0"/>
                  <a:cs typeface="Geneva" charset="0"/>
                </a:rPr>
                <a:t>75 GB/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latin typeface="Arial" charset="0"/>
                  <a:ea typeface="ＭＳ Ｐゴシック" charset="0"/>
                  <a:cs typeface="Geneva" charset="0"/>
                </a:rPr>
                <a:t>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55776" y="6073551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Geneva" charset="0"/>
              </a:rPr>
              <a:t>(PEAK OUTPUT)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5567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ea typeface="ＭＳ Ｐゴシック"/>
              </a:rPr>
              <a:t>4 </a:t>
            </a:r>
            <a:r>
              <a:rPr lang="de-DE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ea typeface="ＭＳ Ｐゴシック"/>
              </a:rPr>
              <a:t>TByte</a:t>
            </a:r>
            <a:r>
              <a:rPr lang="de-DE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ea typeface="ＭＳ Ｐゴシック"/>
              </a:rPr>
              <a:t>/s </a:t>
            </a:r>
            <a:r>
              <a:rPr lang="de-DE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ea typeface="ＭＳ Ｐゴシック"/>
              </a:rPr>
              <a:t>into</a:t>
            </a:r>
            <a:r>
              <a:rPr lang="de-DE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ea typeface="ＭＳ Ｐゴシック"/>
              </a:rPr>
              <a:t> PC </a:t>
            </a:r>
            <a:r>
              <a:rPr lang="de-DE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ea typeface="ＭＳ Ｐゴシック"/>
              </a:rPr>
              <a:t>farm</a:t>
            </a:r>
            <a:endParaRPr lang="de-DE" sz="1600" b="1" dirty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858" y="2939624"/>
            <a:ext cx="16271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ea typeface="ＭＳ Ｐゴシック"/>
              </a:rPr>
              <a:t>1 </a:t>
            </a:r>
            <a:r>
              <a:rPr lang="de-DE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ea typeface="ＭＳ Ｐゴシック"/>
              </a:rPr>
              <a:t>TByte</a:t>
            </a:r>
            <a:r>
              <a:rPr lang="de-DE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ea typeface="ＭＳ Ｐゴシック"/>
              </a:rPr>
              <a:t>/s </a:t>
            </a:r>
            <a:r>
              <a:rPr lang="de-DE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ea typeface="ＭＳ Ｐゴシック"/>
              </a:rPr>
              <a:t>into</a:t>
            </a:r>
            <a:r>
              <a:rPr lang="de-DE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ea typeface="ＭＳ Ｐゴシック"/>
              </a:rPr>
              <a:t> PC </a:t>
            </a:r>
            <a:r>
              <a:rPr lang="de-DE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ea typeface="ＭＳ Ｐゴシック"/>
              </a:rPr>
              <a:t>farm</a:t>
            </a:r>
            <a:endParaRPr lang="de-DE" sz="1600" b="1" dirty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8834" y="4653136"/>
            <a:ext cx="265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C70D"/>
                </a:solidFill>
                <a:latin typeface="+mn-lt"/>
              </a:rPr>
              <a:t>O</a:t>
            </a:r>
            <a:r>
              <a:rPr lang="de-DE" b="1" baseline="30000" dirty="0" smtClean="0">
                <a:solidFill>
                  <a:srgbClr val="FFC70D"/>
                </a:solidFill>
                <a:latin typeface="+mn-lt"/>
              </a:rPr>
              <a:t>2</a:t>
            </a:r>
            <a:r>
              <a:rPr lang="de-DE" b="1" dirty="0" smtClean="0">
                <a:solidFill>
                  <a:srgbClr val="FFC70D"/>
                </a:solidFill>
                <a:latin typeface="+mn-lt"/>
              </a:rPr>
              <a:t> (Online Offline) </a:t>
            </a:r>
          </a:p>
          <a:p>
            <a:r>
              <a:rPr lang="de-DE" b="1" dirty="0" smtClean="0">
                <a:solidFill>
                  <a:srgbClr val="FFC70D"/>
                </a:solidFill>
                <a:latin typeface="+mn-lt"/>
              </a:rPr>
              <a:t>System</a:t>
            </a:r>
            <a:endParaRPr lang="de-DE" b="1" dirty="0">
              <a:solidFill>
                <a:srgbClr val="FFC70D"/>
              </a:solidFill>
              <a:latin typeface="+mn-lt"/>
            </a:endParaRPr>
          </a:p>
        </p:txBody>
      </p:sp>
      <p:grpSp>
        <p:nvGrpSpPr>
          <p:cNvPr id="24" name="Group 9"/>
          <p:cNvGrpSpPr>
            <a:grpSpLocks/>
          </p:cNvGrpSpPr>
          <p:nvPr/>
        </p:nvGrpSpPr>
        <p:grpSpPr bwMode="auto">
          <a:xfrm>
            <a:off x="395536" y="908720"/>
            <a:ext cx="2717445" cy="1869897"/>
            <a:chOff x="978085" y="1332620"/>
            <a:chExt cx="7304616" cy="4873121"/>
          </a:xfrm>
        </p:grpSpPr>
        <p:pic>
          <p:nvPicPr>
            <p:cNvPr id="2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085" y="1332620"/>
              <a:ext cx="7304616" cy="487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 rot="16860000">
              <a:off x="4857287" y="-722577"/>
              <a:ext cx="482700" cy="5457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1"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44748" y="2356437"/>
              <a:ext cx="350787" cy="3431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1"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908720"/>
            <a:ext cx="3600400" cy="531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8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80728"/>
            <a:ext cx="8208912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LHC offers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unique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opportunities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to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study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QCD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matter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at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l-GR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μ</a:t>
            </a:r>
            <a:r>
              <a:rPr lang="en-GB" baseline="-25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B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=0 in heavy-in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collisions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via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hard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and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electroweak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probes.</a:t>
            </a: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The currently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approved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HI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program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(1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nb</a:t>
            </a:r>
            <a:r>
              <a:rPr lang="en-GB" baseline="30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-1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) provides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essential step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towards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era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of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precision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measurements.</a:t>
            </a: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Full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exploitation of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the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physics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potential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of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the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LHC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and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of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the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complementarity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of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the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experiments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requires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extension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to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10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nb</a:t>
            </a:r>
            <a:r>
              <a:rPr lang="en-GB" baseline="30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-1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, which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implies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heavy-ion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programme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at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the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LHC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beyond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LS3.</a:t>
            </a: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ALICE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is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preparing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a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major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upgrade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for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LS2</a:t>
            </a:r>
          </a:p>
          <a:p>
            <a:pPr marL="800100" lvl="1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R&amp;D 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on ITS MAPs, TPC </a:t>
            </a:r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Micropattern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Detectors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, Online-Offline System etc. </a:t>
            </a:r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is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in </a:t>
            </a:r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full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swing </a:t>
            </a:r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with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conclusion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during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2015</a:t>
            </a:r>
          </a:p>
          <a:p>
            <a:pPr marL="800100" lvl="1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Construction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starting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in 2015/2016</a:t>
            </a: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endParaRPr lang="en-GB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28826"/>
            <a:ext cx="4892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C70D"/>
                </a:solidFill>
                <a:latin typeface="+mj-lt"/>
              </a:rPr>
              <a:t>Conclusion </a:t>
            </a:r>
            <a:r>
              <a:rPr lang="en-GB" sz="4000" b="1" dirty="0">
                <a:solidFill>
                  <a:srgbClr val="FFC70D"/>
                </a:solidFill>
                <a:latin typeface="+mj-lt"/>
              </a:rPr>
              <a:t> </a:t>
            </a:r>
            <a:r>
              <a:rPr lang="en-GB" sz="4000" b="1" dirty="0" smtClean="0">
                <a:solidFill>
                  <a:srgbClr val="FFC70D"/>
                </a:solidFill>
                <a:latin typeface="+mj-lt"/>
              </a:rPr>
              <a:t>Lecture </a:t>
            </a:r>
            <a:r>
              <a:rPr lang="en-GB" sz="4000" b="1" dirty="0">
                <a:solidFill>
                  <a:srgbClr val="FFC70D"/>
                </a:solidFill>
                <a:latin typeface="+mj-lt"/>
              </a:rPr>
              <a:t>V</a:t>
            </a:r>
            <a:endParaRPr lang="en-GB" sz="4000" b="1" dirty="0">
              <a:solidFill>
                <a:srgbClr val="FFC70D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CAFF2-80D6-E445-B7A0-D67A1074A27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7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562720" y="139700"/>
            <a:ext cx="7257752" cy="5635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	  </a:t>
            </a:r>
            <a:r>
              <a:rPr lang="en-US" altLang="en-US" dirty="0" smtClean="0">
                <a:solidFill>
                  <a:srgbClr val="FFC000"/>
                </a:solidFill>
              </a:rPr>
              <a:t>The LHC Detectors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30956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962400"/>
            <a:ext cx="34480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838200"/>
            <a:ext cx="327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16338"/>
            <a:ext cx="36671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8"/>
          <p:cNvSpPr txBox="1">
            <a:spLocks noChangeArrowheads="1"/>
          </p:cNvSpPr>
          <p:nvPr/>
        </p:nvSpPr>
        <p:spPr bwMode="auto">
          <a:xfrm>
            <a:off x="35496" y="3127375"/>
            <a:ext cx="4043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bg1">
                    <a:lumMod val="85000"/>
                  </a:schemeClr>
                </a:solidFill>
              </a:rPr>
              <a:t>ATLAS  </a:t>
            </a:r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and CMS  are General Purpose </a:t>
            </a:r>
          </a:p>
          <a:p>
            <a:pPr eaLnBrk="1" hangingPunct="1"/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Detectors (GPD) for data-taking at high </a:t>
            </a:r>
          </a:p>
          <a:p>
            <a:pPr eaLnBrk="1" hangingPunct="1"/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Luminosity</a:t>
            </a:r>
            <a:r>
              <a:rPr lang="en-US" altLang="en-US" sz="1600" b="1" dirty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altLang="en-US" sz="16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968" name="TextBox 19"/>
          <p:cNvSpPr txBox="1">
            <a:spLocks noChangeArrowheads="1"/>
          </p:cNvSpPr>
          <p:nvPr/>
        </p:nvSpPr>
        <p:spPr bwMode="auto">
          <a:xfrm>
            <a:off x="5168900" y="5994400"/>
            <a:ext cx="3746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ALICE </a:t>
            </a:r>
            <a:r>
              <a:rPr lang="en-US" altLang="en-US" sz="1600" b="1" dirty="0">
                <a:solidFill>
                  <a:schemeClr val="bg1">
                    <a:lumMod val="85000"/>
                  </a:schemeClr>
                </a:solidFill>
              </a:rPr>
              <a:t>Detector is </a:t>
            </a:r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optimized for the  </a:t>
            </a:r>
            <a:endParaRPr lang="en-US" altLang="en-US" sz="1600" b="1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tudy </a:t>
            </a:r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of Heavy </a:t>
            </a:r>
            <a:r>
              <a:rPr lang="en-US" altLang="en-US" sz="1600" b="1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on </a:t>
            </a:r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physics</a:t>
            </a:r>
            <a:r>
              <a:rPr lang="en-US" altLang="en-US" sz="16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.</a:t>
            </a:r>
            <a:endParaRPr lang="en-US" altLang="en-US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969" name="TextBox 20"/>
          <p:cNvSpPr txBox="1">
            <a:spLocks noChangeArrowheads="1"/>
          </p:cNvSpPr>
          <p:nvPr/>
        </p:nvSpPr>
        <p:spPr bwMode="auto">
          <a:xfrm>
            <a:off x="5112568" y="3132257"/>
            <a:ext cx="40314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LHCb is specialized on the study of </a:t>
            </a:r>
          </a:p>
          <a:p>
            <a:pPr eaLnBrk="1" hangingPunct="1"/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particles containing  b- and c- quarks</a:t>
            </a:r>
            <a:endParaRPr lang="en-US" altLang="en-US" sz="16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70" name="TextBox 21"/>
          <p:cNvSpPr txBox="1">
            <a:spLocks noChangeArrowheads="1"/>
          </p:cNvSpPr>
          <p:nvPr/>
        </p:nvSpPr>
        <p:spPr bwMode="auto">
          <a:xfrm>
            <a:off x="3581400" y="1408905"/>
            <a:ext cx="1016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bg1">
                    <a:lumMod val="85000"/>
                  </a:schemeClr>
                </a:solidFill>
              </a:rPr>
              <a:t>ATLAS</a:t>
            </a:r>
          </a:p>
          <a:p>
            <a:pPr eaLnBrk="1" hangingPunct="1"/>
            <a:r>
              <a:rPr lang="en-US" altLang="en-US" sz="1600" b="1" dirty="0">
                <a:solidFill>
                  <a:schemeClr val="bg1">
                    <a:lumMod val="85000"/>
                  </a:schemeClr>
                </a:solidFill>
              </a:rPr>
              <a:t>7000 ton</a:t>
            </a:r>
          </a:p>
          <a:p>
            <a:pPr eaLnBrk="1" hangingPunct="1"/>
            <a:r>
              <a:rPr lang="en-US" altLang="en-US" sz="1600" b="1" i="1" dirty="0">
                <a:solidFill>
                  <a:schemeClr val="bg1">
                    <a:lumMod val="85000"/>
                  </a:schemeClr>
                </a:solidFill>
              </a:rPr>
              <a:t>l = 46m</a:t>
            </a:r>
          </a:p>
          <a:p>
            <a:pPr eaLnBrk="1" hangingPunct="1"/>
            <a:r>
              <a:rPr lang="en-US" altLang="en-US" sz="1600" b="1" i="1" dirty="0">
                <a:solidFill>
                  <a:schemeClr val="bg1">
                    <a:lumMod val="85000"/>
                  </a:schemeClr>
                </a:solidFill>
              </a:rPr>
              <a:t>D = 22m</a:t>
            </a:r>
            <a:endParaRPr lang="en-US" altLang="en-US" sz="16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71" name="TextBox 22"/>
          <p:cNvSpPr txBox="1">
            <a:spLocks noChangeArrowheads="1"/>
          </p:cNvSpPr>
          <p:nvPr/>
        </p:nvSpPr>
        <p:spPr bwMode="auto">
          <a:xfrm>
            <a:off x="3632200" y="4637088"/>
            <a:ext cx="1130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bg1">
                    <a:lumMod val="85000"/>
                  </a:schemeClr>
                </a:solidFill>
              </a:rPr>
              <a:t>CMS</a:t>
            </a:r>
          </a:p>
          <a:p>
            <a:pPr eaLnBrk="1" hangingPunct="1"/>
            <a:r>
              <a:rPr lang="en-US" altLang="en-US" sz="1600" b="1" dirty="0">
                <a:solidFill>
                  <a:schemeClr val="bg1">
                    <a:lumMod val="85000"/>
                  </a:schemeClr>
                </a:solidFill>
              </a:rPr>
              <a:t>12500 ton</a:t>
            </a:r>
          </a:p>
          <a:p>
            <a:pPr eaLnBrk="1" hangingPunct="1"/>
            <a:r>
              <a:rPr lang="en-US" altLang="en-US" sz="1600" b="1" i="1" dirty="0">
                <a:solidFill>
                  <a:schemeClr val="bg1">
                    <a:lumMod val="85000"/>
                  </a:schemeClr>
                </a:solidFill>
              </a:rPr>
              <a:t>l = 22m</a:t>
            </a:r>
          </a:p>
          <a:p>
            <a:pPr eaLnBrk="1" hangingPunct="1"/>
            <a:r>
              <a:rPr lang="en-US" altLang="en-US" sz="1600" b="1" i="1" dirty="0">
                <a:solidFill>
                  <a:schemeClr val="bg1">
                    <a:lumMod val="85000"/>
                  </a:schemeClr>
                </a:solidFill>
              </a:rPr>
              <a:t>d = 15m</a:t>
            </a:r>
            <a:endParaRPr lang="en-US" altLang="en-US" sz="16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72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C9DE3C-74B7-4F72-8198-0C5FBAD3B24D}" type="slidenum">
              <a:rPr lang="en-US" altLang="en-US" smtClean="0">
                <a:solidFill>
                  <a:schemeClr val="bg1">
                    <a:lumMod val="85000"/>
                  </a:schemeClr>
                </a:solidFill>
              </a:rPr>
              <a:pPr eaLnBrk="1" hangingPunct="1"/>
              <a:t>3</a:t>
            </a:fld>
            <a:endParaRPr lang="en-US" alt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403648" cy="83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9512" y="1844824"/>
            <a:ext cx="8479158" cy="3888145"/>
            <a:chOff x="179512" y="836999"/>
            <a:chExt cx="8479158" cy="388814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16" y="837415"/>
              <a:ext cx="8352928" cy="367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836999"/>
              <a:ext cx="8479158" cy="388814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16200000">
              <a:off x="1022416" y="2298067"/>
              <a:ext cx="2808312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LS1</a:t>
              </a:r>
              <a:endParaRPr lang="en-GB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2360947" y="2298068"/>
              <a:ext cx="2808312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LS2</a:t>
              </a:r>
              <a:endParaRPr lang="en-GB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3508139" y="2221122"/>
              <a:ext cx="2808312" cy="6155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LS3</a:t>
              </a:r>
              <a:endParaRPr lang="en-GB" dirty="0" smtClean="0">
                <a:latin typeface="+mn-lt"/>
              </a:endParaRPr>
            </a:p>
            <a:p>
              <a:pPr algn="ctr"/>
              <a:endParaRPr lang="en-GB" sz="900" dirty="0">
                <a:latin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68144" y="1124742"/>
              <a:ext cx="288032" cy="28083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593195" y="2298068"/>
              <a:ext cx="2808312" cy="46166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LS4</a:t>
              </a:r>
              <a:endParaRPr lang="en-GB" dirty="0">
                <a:latin typeface="+mn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32240" y="1124744"/>
              <a:ext cx="288032" cy="28083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5457291" y="2298068"/>
              <a:ext cx="2808312" cy="46166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LS5</a:t>
              </a:r>
              <a:endParaRPr lang="en-GB" dirty="0"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" y="3201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FFC70D"/>
                </a:solidFill>
                <a:latin typeface="+mj-lt"/>
              </a:rPr>
              <a:t>Long Term </a:t>
            </a:r>
            <a:r>
              <a:rPr lang="de-DE" sz="4000" b="1" dirty="0" smtClean="0">
                <a:solidFill>
                  <a:srgbClr val="FFC70D"/>
                </a:solidFill>
                <a:latin typeface="+mj-lt"/>
              </a:rPr>
              <a:t>LHC Schedule</a:t>
            </a:r>
            <a:endParaRPr lang="de-DE" sz="4000" b="1" dirty="0">
              <a:solidFill>
                <a:srgbClr val="FFC70D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55" y="692696"/>
            <a:ext cx="3253070" cy="1077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+mn-lt"/>
              </a:rPr>
              <a:t>PHASE I Upgrade</a:t>
            </a:r>
          </a:p>
          <a:p>
            <a:r>
              <a:rPr lang="de-DE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ALICE, </a:t>
            </a:r>
            <a:r>
              <a:rPr lang="de-DE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LHCb</a:t>
            </a:r>
            <a:r>
              <a:rPr lang="de-DE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major</a:t>
            </a:r>
            <a:r>
              <a:rPr lang="de-DE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upgrade</a:t>
            </a:r>
          </a:p>
          <a:p>
            <a:r>
              <a:rPr lang="de-DE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ATLAS, CMS </a:t>
            </a:r>
            <a:r>
              <a:rPr lang="de-DE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‚</a:t>
            </a:r>
            <a:r>
              <a:rPr lang="de-DE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minor</a:t>
            </a:r>
            <a:r>
              <a:rPr lang="de-DE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‘ </a:t>
            </a:r>
            <a:r>
              <a:rPr lang="de-DE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upgrade</a:t>
            </a:r>
            <a:endParaRPr lang="de-DE" sz="20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93309" y="1780367"/>
            <a:ext cx="1837792" cy="8614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6855" y="5827911"/>
            <a:ext cx="3245056" cy="769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+mn-lt"/>
              </a:rPr>
              <a:t>PHASE II Upgrade</a:t>
            </a:r>
          </a:p>
          <a:p>
            <a:r>
              <a:rPr lang="de-DE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ATLAS, CMS </a:t>
            </a:r>
            <a:r>
              <a:rPr lang="de-DE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major</a:t>
            </a:r>
            <a:r>
              <a:rPr lang="de-DE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de-DE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upgrade</a:t>
            </a:r>
            <a:endParaRPr lang="de-DE" sz="20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439925" y="4277127"/>
            <a:ext cx="1192752" cy="15403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52120" y="764704"/>
            <a:ext cx="2703617" cy="1015663"/>
          </a:xfrm>
          <a:prstGeom prst="rect">
            <a:avLst/>
          </a:prstGeom>
          <a:noFill/>
          <a:ln w="38100">
            <a:solidFill>
              <a:srgbClr val="FFC70D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- LHC </a:t>
            </a:r>
            <a:r>
              <a:rPr lang="de-DE" sz="2000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Injector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Upgrade</a:t>
            </a:r>
          </a:p>
          <a:p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- Heavy </a:t>
            </a:r>
            <a:r>
              <a:rPr lang="de-DE" sz="2000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IonLuminosity</a:t>
            </a:r>
            <a:endParaRPr lang="de-DE" sz="20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 </a:t>
            </a:r>
            <a:r>
              <a:rPr lang="de-DE" sz="2000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from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10</a:t>
            </a:r>
            <a:r>
              <a:rPr lang="de-DE" sz="2000" baseline="30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27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to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7 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x 10</a:t>
            </a:r>
            <a:r>
              <a:rPr lang="de-DE" sz="2000" baseline="30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27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endParaRPr lang="de-DE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926692" y="1780367"/>
            <a:ext cx="1725428" cy="856545"/>
          </a:xfrm>
          <a:prstGeom prst="straightConnector1">
            <a:avLst/>
          </a:prstGeom>
          <a:ln>
            <a:solidFill>
              <a:srgbClr val="FFC70D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644008" y="5817458"/>
            <a:ext cx="4366836" cy="707886"/>
          </a:xfrm>
          <a:prstGeom prst="rect">
            <a:avLst/>
          </a:prstGeom>
          <a:noFill/>
          <a:ln w="38100">
            <a:solidFill>
              <a:srgbClr val="FFC70D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HL-LHC, pp </a:t>
            </a:r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luminosity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</a:p>
          <a:p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from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2 x 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10</a:t>
            </a:r>
            <a:r>
              <a:rPr lang="de-DE" sz="2000" baseline="30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35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(</a:t>
            </a:r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peak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) </a:t>
            </a:r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to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5 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x 10</a:t>
            </a:r>
            <a:r>
              <a:rPr lang="de-DE" sz="2000" baseline="30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34 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(</a:t>
            </a:r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levelled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) 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5135585" y="4220465"/>
            <a:ext cx="693069" cy="1625492"/>
          </a:xfrm>
          <a:prstGeom prst="straightConnector1">
            <a:avLst/>
          </a:prstGeom>
          <a:ln>
            <a:solidFill>
              <a:srgbClr val="FFC70D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5832-D190-844B-AAA7-9E8BB4BECF5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11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39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248" y="2564904"/>
            <a:ext cx="8077200" cy="1037832"/>
          </a:xfrm>
        </p:spPr>
        <p:txBody>
          <a:bodyPr/>
          <a:lstStyle/>
          <a:p>
            <a:r>
              <a:rPr lang="en-GB" dirty="0" smtClean="0"/>
              <a:t>Heavy Ion </a:t>
            </a:r>
            <a:r>
              <a:rPr lang="en-GB" dirty="0" smtClean="0"/>
              <a:t>(HI) Physics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6" y="3501008"/>
            <a:ext cx="8350696" cy="243572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Selected results from LHC Run I and prospect  for the HL-HI-LHC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Performance requirements and overview of the ALICE Detector upgrade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078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Relativistic Heavy-Ion Collisions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1352" y="1556792"/>
            <a:ext cx="4038600" cy="462381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QCD leads</a:t>
            </a:r>
            <a:r>
              <a:rPr lang="en-GB" sz="2400" dirty="0"/>
              <a:t> </a:t>
            </a:r>
            <a:r>
              <a:rPr lang="en-GB" sz="2400" dirty="0" smtClean="0"/>
              <a:t>to</a:t>
            </a:r>
            <a:r>
              <a:rPr lang="en-GB" sz="2400" dirty="0"/>
              <a:t> </a:t>
            </a:r>
            <a:r>
              <a:rPr lang="en-GB" sz="2400" dirty="0" smtClean="0"/>
              <a:t>new</a:t>
            </a:r>
            <a:r>
              <a:rPr lang="en-GB" sz="2400" dirty="0"/>
              <a:t> </a:t>
            </a:r>
            <a:r>
              <a:rPr lang="en-GB" sz="2400" dirty="0" smtClean="0"/>
              <a:t>states</a:t>
            </a:r>
            <a:r>
              <a:rPr lang="en-GB" sz="2400" dirty="0"/>
              <a:t> </a:t>
            </a:r>
            <a:r>
              <a:rPr lang="en-GB" sz="2400" dirty="0" smtClean="0"/>
              <a:t>of</a:t>
            </a:r>
            <a:r>
              <a:rPr lang="en-GB" sz="2400" dirty="0"/>
              <a:t> </a:t>
            </a:r>
            <a:r>
              <a:rPr lang="en-GB" sz="2400" dirty="0" smtClean="0"/>
              <a:t>matter, when temperature</a:t>
            </a:r>
            <a:r>
              <a:rPr lang="en-GB" sz="2400" dirty="0"/>
              <a:t> </a:t>
            </a:r>
            <a:r>
              <a:rPr lang="en-GB" sz="2400" dirty="0" smtClean="0"/>
              <a:t>and</a:t>
            </a:r>
            <a:r>
              <a:rPr lang="en-GB" sz="2400" dirty="0"/>
              <a:t> </a:t>
            </a:r>
            <a:r>
              <a:rPr lang="en-GB" sz="2400" dirty="0" smtClean="0"/>
              <a:t>densities</a:t>
            </a:r>
            <a:r>
              <a:rPr lang="en-GB" sz="2400" dirty="0"/>
              <a:t> </a:t>
            </a:r>
            <a:r>
              <a:rPr lang="en-GB" sz="2400" dirty="0" smtClean="0"/>
              <a:t>exceed</a:t>
            </a:r>
            <a:r>
              <a:rPr lang="en-GB" sz="2400" dirty="0"/>
              <a:t> </a:t>
            </a:r>
            <a:r>
              <a:rPr lang="en-GB" sz="2400" dirty="0" smtClean="0"/>
              <a:t>the</a:t>
            </a:r>
            <a:r>
              <a:rPr lang="en-GB" sz="2400" dirty="0"/>
              <a:t> </a:t>
            </a:r>
            <a:r>
              <a:rPr lang="en-GB" sz="2400" dirty="0" smtClean="0"/>
              <a:t>values</a:t>
            </a:r>
            <a:r>
              <a:rPr lang="en-GB" sz="2400" dirty="0"/>
              <a:t> </a:t>
            </a:r>
            <a:r>
              <a:rPr lang="en-GB" sz="2400" dirty="0" smtClean="0"/>
              <a:t>beyond</a:t>
            </a:r>
            <a:r>
              <a:rPr lang="en-GB" sz="2400" dirty="0"/>
              <a:t> </a:t>
            </a:r>
            <a:r>
              <a:rPr lang="en-GB" sz="2400" dirty="0" smtClean="0"/>
              <a:t>which</a:t>
            </a:r>
            <a:r>
              <a:rPr lang="en-GB" sz="2400" dirty="0"/>
              <a:t> </a:t>
            </a:r>
            <a:r>
              <a:rPr lang="en-GB" sz="2400" dirty="0" smtClean="0"/>
              <a:t>quarks</a:t>
            </a:r>
            <a:r>
              <a:rPr lang="en-GB" sz="2400" dirty="0"/>
              <a:t> </a:t>
            </a:r>
            <a:r>
              <a:rPr lang="en-GB" sz="2400" dirty="0" smtClean="0"/>
              <a:t>and</a:t>
            </a:r>
            <a:r>
              <a:rPr lang="en-GB" sz="2400" dirty="0"/>
              <a:t> </a:t>
            </a:r>
            <a:r>
              <a:rPr lang="en-GB" sz="2400" dirty="0" smtClean="0"/>
              <a:t>gluons</a:t>
            </a:r>
            <a:r>
              <a:rPr lang="en-GB" sz="2400" dirty="0"/>
              <a:t> </a:t>
            </a:r>
            <a:r>
              <a:rPr lang="en-GB" sz="2400" dirty="0" smtClean="0"/>
              <a:t>are</a:t>
            </a:r>
            <a:r>
              <a:rPr lang="en-GB" sz="2400" dirty="0"/>
              <a:t> </a:t>
            </a:r>
            <a:r>
              <a:rPr lang="en-GB" sz="2400" dirty="0" smtClean="0"/>
              <a:t>confined</a:t>
            </a:r>
            <a:r>
              <a:rPr lang="en-GB" sz="2400" dirty="0"/>
              <a:t> </a:t>
            </a:r>
            <a:r>
              <a:rPr lang="en-GB" sz="2400" dirty="0" smtClean="0"/>
              <a:t>inside</a:t>
            </a:r>
            <a:r>
              <a:rPr lang="en-GB" sz="2400" dirty="0"/>
              <a:t> </a:t>
            </a:r>
            <a:r>
              <a:rPr lang="en-GB" sz="2400" dirty="0" smtClean="0"/>
              <a:t>hadrons</a:t>
            </a:r>
          </a:p>
          <a:p>
            <a:endParaRPr lang="en-GB" sz="2400" dirty="0" smtClean="0"/>
          </a:p>
          <a:p>
            <a:r>
              <a:rPr lang="en-GB" sz="2400" dirty="0" smtClean="0"/>
              <a:t>QGP is a </a:t>
            </a:r>
            <a:r>
              <a:rPr lang="en-GB" sz="2400" dirty="0"/>
              <a:t>state of matter without </a:t>
            </a:r>
            <a:r>
              <a:rPr lang="en-GB" sz="2400" dirty="0" err="1"/>
              <a:t>color</a:t>
            </a:r>
            <a:r>
              <a:rPr lang="en-GB" sz="2400" dirty="0"/>
              <a:t> confinement that exhibits collective </a:t>
            </a:r>
            <a:r>
              <a:rPr lang="en-GB" sz="2400" dirty="0" smtClean="0"/>
              <a:t>effects.</a:t>
            </a:r>
            <a:endParaRPr lang="en-GB" sz="2400" dirty="0"/>
          </a:p>
          <a:p>
            <a:endParaRPr lang="en-GB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29438" y="1622177"/>
            <a:ext cx="4824536" cy="47429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66321" y="1124744"/>
            <a:ext cx="30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C70D"/>
                </a:solidFill>
              </a:rPr>
              <a:t>QCD Phase </a:t>
            </a:r>
            <a:r>
              <a:rPr lang="en-GB" dirty="0" smtClean="0">
                <a:solidFill>
                  <a:srgbClr val="FFC70D"/>
                </a:solidFill>
              </a:rPr>
              <a:t>Diagram</a:t>
            </a:r>
            <a:endParaRPr lang="en-GB" dirty="0">
              <a:solidFill>
                <a:srgbClr val="FFC70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4198" y="1916832"/>
            <a:ext cx="432048" cy="288032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2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00392" cy="6812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HI collisions at the LHC</a:t>
            </a:r>
            <a:r>
              <a:rPr lang="en-GB" dirty="0"/>
              <a:t> </a:t>
            </a:r>
            <a:r>
              <a:rPr lang="en-GB" dirty="0" smtClean="0"/>
              <a:t>are unique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41160" cy="5688632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 net baryon density</a:t>
            </a:r>
            <a:r>
              <a:rPr lang="en-GB" sz="2400" dirty="0"/>
              <a:t> </a:t>
            </a:r>
            <a:r>
              <a:rPr lang="en-GB" sz="2400" dirty="0" smtClean="0"/>
              <a:t>at mid-rapidity</a:t>
            </a:r>
            <a:r>
              <a:rPr lang="en-GB" sz="2400" dirty="0"/>
              <a:t> </a:t>
            </a:r>
            <a:r>
              <a:rPr lang="en-GB" sz="2400" dirty="0" smtClean="0"/>
              <a:t>is</a:t>
            </a:r>
            <a:r>
              <a:rPr lang="en-GB" sz="2400" dirty="0"/>
              <a:t> </a:t>
            </a:r>
            <a:r>
              <a:rPr lang="en-GB" sz="2400" dirty="0" smtClean="0"/>
              <a:t>small</a:t>
            </a:r>
            <a:r>
              <a:rPr lang="en-GB" sz="2400" dirty="0"/>
              <a:t> </a:t>
            </a:r>
            <a:r>
              <a:rPr lang="el-GR" sz="2400" dirty="0" smtClean="0"/>
              <a:t>(</a:t>
            </a:r>
            <a:r>
              <a:rPr lang="el-GR" sz="2400" i="1" dirty="0" smtClean="0"/>
              <a:t>μ</a:t>
            </a:r>
            <a:r>
              <a:rPr lang="en-GB" sz="2400" i="1" baseline="-25000" dirty="0" smtClean="0"/>
              <a:t>B</a:t>
            </a:r>
            <a:r>
              <a:rPr lang="en-GB" sz="2400" dirty="0" smtClean="0"/>
              <a:t>≈0), corresponding</a:t>
            </a:r>
            <a:r>
              <a:rPr lang="en-GB" sz="2400" dirty="0"/>
              <a:t> </a:t>
            </a:r>
            <a:r>
              <a:rPr lang="en-GB" sz="2400" dirty="0" smtClean="0"/>
              <a:t>to</a:t>
            </a:r>
            <a:r>
              <a:rPr lang="en-GB" sz="2400" dirty="0"/>
              <a:t> </a:t>
            </a:r>
            <a:r>
              <a:rPr lang="en-GB" sz="2400" dirty="0" smtClean="0"/>
              <a:t>the</a:t>
            </a:r>
            <a:r>
              <a:rPr lang="en-GB" sz="2400" dirty="0"/>
              <a:t> </a:t>
            </a:r>
            <a:r>
              <a:rPr lang="en-GB" sz="2400" i="1" dirty="0" smtClean="0"/>
              <a:t>conditions</a:t>
            </a:r>
            <a:r>
              <a:rPr lang="en-GB" sz="2400" i="1" dirty="0"/>
              <a:t> </a:t>
            </a:r>
            <a:r>
              <a:rPr lang="en-GB" sz="2400" i="1" dirty="0" smtClean="0"/>
              <a:t>in the </a:t>
            </a:r>
            <a:r>
              <a:rPr lang="en-GB" sz="2400" i="1" dirty="0"/>
              <a:t>e</a:t>
            </a:r>
            <a:r>
              <a:rPr lang="en-GB" sz="2400" i="1" dirty="0" smtClean="0"/>
              <a:t>arly universe</a:t>
            </a:r>
          </a:p>
          <a:p>
            <a:r>
              <a:rPr lang="en-GB" sz="2400" dirty="0" smtClean="0"/>
              <a:t>The initial</a:t>
            </a:r>
            <a:r>
              <a:rPr lang="en-GB" sz="2400" dirty="0"/>
              <a:t> </a:t>
            </a:r>
            <a:r>
              <a:rPr lang="en-GB" sz="2400" dirty="0" smtClean="0"/>
              <a:t>temperature</a:t>
            </a:r>
            <a:r>
              <a:rPr lang="en-GB" sz="2400" dirty="0"/>
              <a:t> </a:t>
            </a:r>
            <a:r>
              <a:rPr lang="en-GB" sz="2400" dirty="0" smtClean="0"/>
              <a:t>and</a:t>
            </a:r>
            <a:r>
              <a:rPr lang="en-GB" sz="2400" dirty="0"/>
              <a:t> </a:t>
            </a:r>
            <a:r>
              <a:rPr lang="en-GB" sz="2400" dirty="0" smtClean="0"/>
              <a:t>energy</a:t>
            </a:r>
            <a:r>
              <a:rPr lang="en-GB" sz="2400" dirty="0"/>
              <a:t> </a:t>
            </a:r>
            <a:r>
              <a:rPr lang="en-GB" sz="2400" dirty="0" smtClean="0"/>
              <a:t>density</a:t>
            </a:r>
            <a:r>
              <a:rPr lang="en-GB" sz="2400" dirty="0"/>
              <a:t> </a:t>
            </a:r>
            <a:r>
              <a:rPr lang="en-GB" sz="2400" dirty="0" smtClean="0"/>
              <a:t>are</a:t>
            </a:r>
            <a:r>
              <a:rPr lang="en-GB" sz="2400" dirty="0"/>
              <a:t> </a:t>
            </a:r>
            <a:r>
              <a:rPr lang="en-GB" sz="2400" dirty="0" smtClean="0"/>
              <a:t>the</a:t>
            </a:r>
            <a:r>
              <a:rPr lang="en-GB" sz="2400" dirty="0"/>
              <a:t> </a:t>
            </a:r>
            <a:r>
              <a:rPr lang="en-GB" sz="2400" i="1" dirty="0" smtClean="0"/>
              <a:t>highest</a:t>
            </a:r>
            <a:r>
              <a:rPr lang="en-GB" sz="2400" i="1" dirty="0"/>
              <a:t> </a:t>
            </a:r>
            <a:r>
              <a:rPr lang="en-GB" sz="2400" i="1" dirty="0" smtClean="0"/>
              <a:t>achievable</a:t>
            </a:r>
            <a:r>
              <a:rPr lang="en-GB" sz="2400" i="1" dirty="0"/>
              <a:t> </a:t>
            </a:r>
            <a:r>
              <a:rPr lang="en-GB" sz="2400" i="1" dirty="0" smtClean="0"/>
              <a:t>in</a:t>
            </a:r>
            <a:r>
              <a:rPr lang="en-GB" sz="2400" i="1" dirty="0"/>
              <a:t> </a:t>
            </a:r>
            <a:r>
              <a:rPr lang="en-GB" sz="2400" i="1" dirty="0" smtClean="0"/>
              <a:t>the</a:t>
            </a:r>
            <a:r>
              <a:rPr lang="en-GB" sz="2400" i="1" dirty="0"/>
              <a:t> </a:t>
            </a:r>
            <a:r>
              <a:rPr lang="en-GB" sz="2400" i="1" dirty="0" smtClean="0"/>
              <a:t>laboratory</a:t>
            </a:r>
          </a:p>
          <a:p>
            <a:r>
              <a:rPr lang="en-GB" sz="2400" dirty="0" smtClean="0"/>
              <a:t>The collision energy</a:t>
            </a:r>
            <a:r>
              <a:rPr lang="en-GB" sz="2400" dirty="0"/>
              <a:t> </a:t>
            </a:r>
            <a:r>
              <a:rPr lang="en-GB" sz="2400" dirty="0" smtClean="0"/>
              <a:t>provides</a:t>
            </a:r>
            <a:r>
              <a:rPr lang="en-GB" sz="2400" dirty="0"/>
              <a:t> </a:t>
            </a:r>
            <a:r>
              <a:rPr lang="en-GB" sz="2400" i="1" dirty="0" smtClean="0"/>
              <a:t>abundant</a:t>
            </a:r>
            <a:r>
              <a:rPr lang="en-GB" sz="2400" i="1" dirty="0"/>
              <a:t> </a:t>
            </a:r>
            <a:r>
              <a:rPr lang="en-GB" sz="2400" i="1" dirty="0" smtClean="0"/>
              <a:t>production</a:t>
            </a:r>
            <a:r>
              <a:rPr lang="en-GB" sz="2400" i="1" dirty="0"/>
              <a:t> </a:t>
            </a:r>
            <a:r>
              <a:rPr lang="en-GB" sz="2400" i="1" dirty="0" smtClean="0"/>
              <a:t>of</a:t>
            </a:r>
            <a:r>
              <a:rPr lang="en-GB" sz="2400" i="1" dirty="0"/>
              <a:t> </a:t>
            </a:r>
            <a:r>
              <a:rPr lang="en-GB" sz="2400" i="1" dirty="0" smtClean="0"/>
              <a:t>hard</a:t>
            </a:r>
            <a:r>
              <a:rPr lang="en-GB" sz="2400" i="1" dirty="0"/>
              <a:t> </a:t>
            </a:r>
            <a:r>
              <a:rPr lang="en-GB" sz="2400" i="1" dirty="0" smtClean="0"/>
              <a:t>probes</a:t>
            </a:r>
          </a:p>
          <a:p>
            <a:r>
              <a:rPr lang="en-GB" sz="2400" dirty="0" smtClean="0"/>
              <a:t>First principle</a:t>
            </a:r>
            <a:r>
              <a:rPr lang="en-GB" sz="2400" dirty="0"/>
              <a:t> </a:t>
            </a:r>
            <a:r>
              <a:rPr lang="en-GB" sz="2400" dirty="0" smtClean="0"/>
              <a:t>methods</a:t>
            </a:r>
            <a:r>
              <a:rPr lang="en-GB" sz="2400" dirty="0"/>
              <a:t> </a:t>
            </a:r>
            <a:r>
              <a:rPr lang="en-GB" sz="2400" dirty="0" smtClean="0"/>
              <a:t>(</a:t>
            </a:r>
            <a:r>
              <a:rPr lang="en-GB" sz="2400" i="1" dirty="0" err="1" smtClean="0"/>
              <a:t>pQCD</a:t>
            </a:r>
            <a:r>
              <a:rPr lang="en-GB" sz="2400" i="1" dirty="0" smtClean="0"/>
              <a:t>, Lattice</a:t>
            </a:r>
            <a:r>
              <a:rPr lang="en-GB" sz="2400" i="1" dirty="0"/>
              <a:t> </a:t>
            </a:r>
            <a:r>
              <a:rPr lang="en-GB" sz="2400" i="1" dirty="0" err="1" smtClean="0"/>
              <a:t>GaugeTheory</a:t>
            </a:r>
            <a:r>
              <a:rPr lang="en-GB" sz="2400" dirty="0" smtClean="0"/>
              <a:t>) applicable</a:t>
            </a:r>
          </a:p>
          <a:p>
            <a:pPr marL="118872" indent="0">
              <a:buNone/>
            </a:pPr>
            <a:endParaRPr lang="en-GB" sz="2000" dirty="0"/>
          </a:p>
          <a:p>
            <a:pPr marL="118872" indent="0">
              <a:buNone/>
            </a:pPr>
            <a:r>
              <a:rPr lang="en-GB" sz="2800" dirty="0" smtClean="0">
                <a:solidFill>
                  <a:srgbClr val="FFC70D"/>
                </a:solidFill>
              </a:rPr>
              <a:t>Some of the outstanding questions to be addressed</a:t>
            </a:r>
          </a:p>
          <a:p>
            <a:pPr marL="576072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dirty="0" smtClean="0"/>
              <a:t>What is</a:t>
            </a:r>
            <a:r>
              <a:rPr lang="en-GB" sz="2200" dirty="0"/>
              <a:t> </a:t>
            </a:r>
            <a:r>
              <a:rPr lang="en-GB" sz="2200" dirty="0" smtClean="0"/>
              <a:t>the</a:t>
            </a:r>
            <a:r>
              <a:rPr lang="en-GB" sz="2200" dirty="0"/>
              <a:t> </a:t>
            </a:r>
            <a:r>
              <a:rPr lang="en-GB" sz="2200" i="1" dirty="0" smtClean="0"/>
              <a:t>nature</a:t>
            </a:r>
            <a:r>
              <a:rPr lang="en-GB" sz="2200" i="1" dirty="0"/>
              <a:t> </a:t>
            </a:r>
            <a:r>
              <a:rPr lang="en-GB" sz="2200" i="1" dirty="0" smtClean="0"/>
              <a:t>of</a:t>
            </a:r>
            <a:r>
              <a:rPr lang="en-GB" sz="2200" i="1" dirty="0"/>
              <a:t> </a:t>
            </a:r>
            <a:r>
              <a:rPr lang="en-GB" sz="2200" i="1" dirty="0" smtClean="0"/>
              <a:t>matter</a:t>
            </a:r>
            <a:r>
              <a:rPr lang="en-GB" sz="2200" i="1" dirty="0"/>
              <a:t> </a:t>
            </a:r>
            <a:r>
              <a:rPr lang="en-GB" sz="2200" dirty="0" smtClean="0"/>
              <a:t>at</a:t>
            </a:r>
            <a:r>
              <a:rPr lang="en-GB" sz="2200" dirty="0"/>
              <a:t> </a:t>
            </a:r>
            <a:r>
              <a:rPr lang="en-GB" sz="2200" dirty="0" smtClean="0"/>
              <a:t>ultra-high</a:t>
            </a:r>
            <a:r>
              <a:rPr lang="en-GB" sz="2200" dirty="0"/>
              <a:t> </a:t>
            </a:r>
            <a:r>
              <a:rPr lang="en-GB" sz="2200" dirty="0" smtClean="0"/>
              <a:t>temperature</a:t>
            </a:r>
            <a:r>
              <a:rPr lang="en-GB" sz="2200" dirty="0"/>
              <a:t> </a:t>
            </a:r>
            <a:r>
              <a:rPr lang="en-GB" sz="2200" dirty="0" smtClean="0"/>
              <a:t>and</a:t>
            </a:r>
            <a:r>
              <a:rPr lang="en-GB" sz="2200" dirty="0"/>
              <a:t> </a:t>
            </a:r>
            <a:r>
              <a:rPr lang="en-GB" sz="2200" dirty="0" smtClean="0"/>
              <a:t>density?</a:t>
            </a:r>
          </a:p>
          <a:p>
            <a:pPr marL="576072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dirty="0" smtClean="0"/>
              <a:t>Which</a:t>
            </a:r>
            <a:r>
              <a:rPr lang="en-GB" sz="2200" dirty="0"/>
              <a:t> </a:t>
            </a:r>
            <a:r>
              <a:rPr lang="en-GB" sz="2200" dirty="0" smtClean="0"/>
              <a:t>are</a:t>
            </a:r>
            <a:r>
              <a:rPr lang="en-GB" sz="2200" dirty="0"/>
              <a:t> </a:t>
            </a:r>
            <a:r>
              <a:rPr lang="en-GB" sz="2200" dirty="0" smtClean="0"/>
              <a:t>their</a:t>
            </a:r>
            <a:r>
              <a:rPr lang="en-GB" sz="2200" dirty="0"/>
              <a:t> </a:t>
            </a:r>
            <a:r>
              <a:rPr lang="en-GB" sz="2200" i="1" dirty="0" smtClean="0"/>
              <a:t>microscopic</a:t>
            </a:r>
            <a:r>
              <a:rPr lang="en-GB" sz="2200" i="1" dirty="0"/>
              <a:t> </a:t>
            </a:r>
            <a:r>
              <a:rPr lang="en-GB" sz="2200" i="1" dirty="0" smtClean="0"/>
              <a:t>degrees</a:t>
            </a:r>
            <a:r>
              <a:rPr lang="en-GB" sz="2200" i="1" dirty="0"/>
              <a:t> </a:t>
            </a:r>
            <a:r>
              <a:rPr lang="en-GB" sz="2200" i="1" dirty="0" smtClean="0"/>
              <a:t>of</a:t>
            </a:r>
            <a:r>
              <a:rPr lang="en-GB" sz="2200" i="1" dirty="0"/>
              <a:t> </a:t>
            </a:r>
            <a:r>
              <a:rPr lang="en-GB" sz="2200" i="1" dirty="0" smtClean="0"/>
              <a:t>freedom</a:t>
            </a:r>
            <a:r>
              <a:rPr lang="en-GB" sz="2200" i="1" dirty="0"/>
              <a:t> </a:t>
            </a:r>
            <a:r>
              <a:rPr lang="en-GB" sz="2200" dirty="0" smtClean="0"/>
              <a:t>and</a:t>
            </a:r>
            <a:r>
              <a:rPr lang="en-GB" sz="2200" dirty="0"/>
              <a:t> </a:t>
            </a:r>
            <a:r>
              <a:rPr lang="en-GB" sz="2200" dirty="0" smtClean="0"/>
              <a:t>excitations?</a:t>
            </a:r>
          </a:p>
          <a:p>
            <a:pPr marL="576072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dirty="0" smtClean="0"/>
              <a:t>Which</a:t>
            </a:r>
            <a:r>
              <a:rPr lang="en-GB" sz="2200" dirty="0"/>
              <a:t> </a:t>
            </a:r>
            <a:r>
              <a:rPr lang="en-GB" sz="2200" dirty="0" smtClean="0"/>
              <a:t>are</a:t>
            </a:r>
            <a:r>
              <a:rPr lang="en-GB" sz="2200" dirty="0"/>
              <a:t> </a:t>
            </a:r>
            <a:r>
              <a:rPr lang="en-GB" sz="2200" dirty="0" smtClean="0"/>
              <a:t>the</a:t>
            </a:r>
            <a:r>
              <a:rPr lang="en-GB" sz="2200" dirty="0"/>
              <a:t> </a:t>
            </a:r>
            <a:r>
              <a:rPr lang="en-GB" sz="2200" i="1" dirty="0" smtClean="0"/>
              <a:t>macroscopic</a:t>
            </a:r>
            <a:r>
              <a:rPr lang="en-GB" sz="2200" i="1" dirty="0"/>
              <a:t> </a:t>
            </a:r>
            <a:r>
              <a:rPr lang="en-GB" sz="2200" i="1" dirty="0" smtClean="0"/>
              <a:t>transport</a:t>
            </a:r>
            <a:r>
              <a:rPr lang="en-GB" sz="2200" i="1" dirty="0"/>
              <a:t> </a:t>
            </a:r>
            <a:r>
              <a:rPr lang="en-GB" sz="2200" i="1" dirty="0" smtClean="0"/>
              <a:t>properties</a:t>
            </a:r>
            <a:r>
              <a:rPr lang="en-GB" sz="2200" i="1" dirty="0"/>
              <a:t> </a:t>
            </a:r>
            <a:r>
              <a:rPr lang="en-GB" sz="2200" dirty="0" smtClean="0"/>
              <a:t>and</a:t>
            </a:r>
            <a:r>
              <a:rPr lang="en-GB" sz="2200" dirty="0"/>
              <a:t> </a:t>
            </a:r>
            <a:r>
              <a:rPr lang="en-GB" sz="2200" dirty="0" smtClean="0"/>
              <a:t>equation</a:t>
            </a:r>
            <a:r>
              <a:rPr lang="en-GB" sz="2200" dirty="0"/>
              <a:t> </a:t>
            </a:r>
            <a:r>
              <a:rPr lang="en-GB" sz="2200" dirty="0" smtClean="0"/>
              <a:t>of</a:t>
            </a:r>
            <a:r>
              <a:rPr lang="en-GB" sz="2200" dirty="0"/>
              <a:t> </a:t>
            </a:r>
            <a:r>
              <a:rPr lang="en-GB" sz="2200" dirty="0" smtClean="0"/>
              <a:t>state?</a:t>
            </a:r>
          </a:p>
          <a:p>
            <a:pPr marL="576072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dirty="0" smtClean="0"/>
              <a:t>How</a:t>
            </a:r>
            <a:r>
              <a:rPr lang="en-GB" sz="2200" dirty="0"/>
              <a:t> </a:t>
            </a:r>
            <a:r>
              <a:rPr lang="en-GB" sz="2200" dirty="0" smtClean="0"/>
              <a:t>did</a:t>
            </a:r>
            <a:r>
              <a:rPr lang="en-GB" sz="2200" dirty="0"/>
              <a:t> </a:t>
            </a:r>
            <a:r>
              <a:rPr lang="en-GB" sz="2200" dirty="0" smtClean="0"/>
              <a:t>their</a:t>
            </a:r>
            <a:r>
              <a:rPr lang="en-GB" sz="2200" dirty="0"/>
              <a:t> </a:t>
            </a:r>
            <a:r>
              <a:rPr lang="en-GB" sz="2200" dirty="0" smtClean="0"/>
              <a:t>properties</a:t>
            </a:r>
            <a:r>
              <a:rPr lang="en-GB" sz="2200" dirty="0"/>
              <a:t> </a:t>
            </a:r>
            <a:r>
              <a:rPr lang="en-GB" sz="2200" dirty="0" smtClean="0"/>
              <a:t>influence</a:t>
            </a:r>
            <a:r>
              <a:rPr lang="en-GB" sz="2200" dirty="0"/>
              <a:t> </a:t>
            </a:r>
            <a:r>
              <a:rPr lang="en-GB" sz="2200" dirty="0" smtClean="0"/>
              <a:t>the</a:t>
            </a:r>
            <a:r>
              <a:rPr lang="en-GB" sz="2200" dirty="0"/>
              <a:t> </a:t>
            </a:r>
            <a:r>
              <a:rPr lang="en-GB" sz="2200" dirty="0" smtClean="0"/>
              <a:t>evolution</a:t>
            </a:r>
            <a:r>
              <a:rPr lang="en-GB" sz="2200" dirty="0"/>
              <a:t> </a:t>
            </a:r>
            <a:r>
              <a:rPr lang="en-GB" sz="2200" dirty="0" smtClean="0"/>
              <a:t>of</a:t>
            </a:r>
            <a:r>
              <a:rPr lang="en-GB" sz="2200" dirty="0"/>
              <a:t> </a:t>
            </a:r>
            <a:r>
              <a:rPr lang="en-GB" sz="2200" dirty="0" smtClean="0"/>
              <a:t>the</a:t>
            </a:r>
            <a:r>
              <a:rPr lang="en-GB" sz="2200" dirty="0"/>
              <a:t> </a:t>
            </a:r>
            <a:r>
              <a:rPr lang="en-GB" sz="2200" dirty="0" smtClean="0"/>
              <a:t>early</a:t>
            </a:r>
            <a:r>
              <a:rPr lang="en-GB" sz="2200" dirty="0"/>
              <a:t> </a:t>
            </a:r>
            <a:r>
              <a:rPr lang="en-GB" sz="2200" dirty="0" smtClean="0"/>
              <a:t>universe?</a:t>
            </a:r>
          </a:p>
          <a:p>
            <a:pPr marL="576072" indent="-457200">
              <a:buFont typeface="+mj-lt"/>
              <a:buAutoNum type="arabicPeriod"/>
            </a:pPr>
            <a:r>
              <a:rPr lang="en-GB" sz="2200" dirty="0" smtClean="0"/>
              <a:t>What</a:t>
            </a:r>
            <a:r>
              <a:rPr lang="en-GB" sz="2200" dirty="0"/>
              <a:t> </a:t>
            </a:r>
            <a:r>
              <a:rPr lang="en-GB" sz="2200" dirty="0" smtClean="0"/>
              <a:t>is</a:t>
            </a:r>
            <a:r>
              <a:rPr lang="en-GB" sz="2200" dirty="0"/>
              <a:t> </a:t>
            </a:r>
            <a:r>
              <a:rPr lang="en-GB" sz="2200" dirty="0" smtClean="0"/>
              <a:t>the</a:t>
            </a:r>
            <a:r>
              <a:rPr lang="en-GB" sz="2200" dirty="0"/>
              <a:t> </a:t>
            </a:r>
            <a:r>
              <a:rPr lang="en-GB" sz="2200" dirty="0" smtClean="0"/>
              <a:t>relation</a:t>
            </a:r>
            <a:r>
              <a:rPr lang="en-GB" sz="2200" dirty="0"/>
              <a:t> </a:t>
            </a:r>
            <a:r>
              <a:rPr lang="en-GB" sz="2200" dirty="0" smtClean="0"/>
              <a:t>between</a:t>
            </a:r>
            <a:r>
              <a:rPr lang="en-GB" sz="2200" dirty="0"/>
              <a:t> </a:t>
            </a:r>
            <a:r>
              <a:rPr lang="en-GB" sz="2200" dirty="0" smtClean="0"/>
              <a:t>strongly</a:t>
            </a:r>
            <a:r>
              <a:rPr lang="en-GB" sz="2200" dirty="0"/>
              <a:t> </a:t>
            </a:r>
            <a:r>
              <a:rPr lang="en-GB" sz="2200" dirty="0" smtClean="0"/>
              <a:t>coupled</a:t>
            </a:r>
            <a:r>
              <a:rPr lang="en-GB" sz="2200" dirty="0"/>
              <a:t> </a:t>
            </a:r>
            <a:r>
              <a:rPr lang="en-GB" sz="2200" dirty="0" smtClean="0"/>
              <a:t>QGP</a:t>
            </a:r>
            <a:r>
              <a:rPr lang="en-GB" sz="2200" dirty="0"/>
              <a:t> </a:t>
            </a:r>
            <a:r>
              <a:rPr lang="en-GB" sz="2200" dirty="0" smtClean="0"/>
              <a:t>and</a:t>
            </a:r>
            <a:r>
              <a:rPr lang="en-GB" sz="2200" dirty="0"/>
              <a:t> </a:t>
            </a:r>
            <a:r>
              <a:rPr lang="en-GB" sz="2200" dirty="0" smtClean="0"/>
              <a:t>asymptotically</a:t>
            </a:r>
            <a:r>
              <a:rPr lang="en-GB" sz="2200" dirty="0"/>
              <a:t> </a:t>
            </a:r>
            <a:r>
              <a:rPr lang="en-GB" sz="2200" dirty="0" smtClean="0"/>
              <a:t>free</a:t>
            </a:r>
            <a:r>
              <a:rPr lang="en-GB" sz="2200" dirty="0"/>
              <a:t> </a:t>
            </a:r>
            <a:r>
              <a:rPr lang="en-GB" sz="2200" dirty="0" smtClean="0"/>
              <a:t>QCD</a:t>
            </a:r>
            <a:r>
              <a:rPr lang="en-GB" sz="2200" dirty="0"/>
              <a:t>?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26" name="Picture 50" descr="\\cern.ch\dfs\Users\s\schmidtb\Desktop\LHCb pA ana\lui_days_liny_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72" y="924977"/>
            <a:ext cx="3456384" cy="34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8952" cy="850106"/>
          </a:xfrm>
          <a:noFill/>
        </p:spPr>
        <p:txBody>
          <a:bodyPr>
            <a:noAutofit/>
          </a:bodyPr>
          <a:lstStyle/>
          <a:p>
            <a:r>
              <a:rPr lang="en-GB" sz="4100" dirty="0" smtClean="0">
                <a:solidFill>
                  <a:srgbClr val="FFC70D"/>
                </a:solidFill>
              </a:rPr>
              <a:t>Heavy-Ion running </a:t>
            </a:r>
            <a:r>
              <a:rPr lang="en-GB" sz="4100" dirty="0" smtClean="0">
                <a:solidFill>
                  <a:srgbClr val="FFC70D"/>
                </a:solidFill>
              </a:rPr>
              <a:t>at the LHC  (Run I)</a:t>
            </a:r>
            <a:endParaRPr lang="en-GB" sz="4100" dirty="0">
              <a:solidFill>
                <a:srgbClr val="FFC70D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5056654"/>
                  </p:ext>
                </p:extLst>
              </p:nvPr>
            </p:nvGraphicFramePr>
            <p:xfrm>
              <a:off x="0" y="924977"/>
              <a:ext cx="6084167" cy="34401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7704"/>
                    <a:gridCol w="985987"/>
                    <a:gridCol w="1038759"/>
                    <a:gridCol w="1038760"/>
                    <a:gridCol w="1112957"/>
                  </a:tblGrid>
                  <a:tr h="627721">
                    <a:tc>
                      <a:txBody>
                        <a:bodyPr/>
                        <a:lstStyle/>
                        <a:p>
                          <a:endParaRPr lang="en-GB" sz="1600" dirty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 smtClean="0"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Baseline</a:t>
                          </a:r>
                          <a:endParaRPr lang="en-GB" sz="1600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Injection 2011</a:t>
                          </a:r>
                          <a:endParaRPr lang="en-GB" sz="1600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Collision</a:t>
                          </a:r>
                          <a:r>
                            <a:rPr lang="en-GB" sz="1600" baseline="0" dirty="0" smtClean="0">
                              <a:latin typeface="Calibri" panose="020F0502020204030204" pitchFamily="34" charset="0"/>
                            </a:rPr>
                            <a:t> 2011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Injection</a:t>
                          </a:r>
                          <a:r>
                            <a:rPr lang="en-GB" sz="1600" baseline="0" dirty="0" smtClean="0">
                              <a:latin typeface="Calibri" panose="020F0502020204030204" pitchFamily="34" charset="0"/>
                            </a:rPr>
                            <a:t> 2013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957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Beam </a:t>
                          </a:r>
                          <a:r>
                            <a:rPr lang="en-GB" sz="1600" baseline="0" dirty="0" smtClean="0">
                              <a:latin typeface="Calibri" panose="020F0502020204030204" pitchFamily="34" charset="0"/>
                            </a:rPr>
                            <a:t>Energy[Z </a:t>
                          </a:r>
                          <a:r>
                            <a:rPr lang="en-GB" sz="1600" baseline="0" dirty="0" smtClean="0">
                              <a:latin typeface="Calibri" panose="020F0502020204030204" pitchFamily="34" charset="0"/>
                            </a:rPr>
                            <a:t>GeV]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7000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450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3500</a:t>
                          </a:r>
                          <a:endParaRPr lang="en-GB" sz="1600" i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450</a:t>
                          </a:r>
                          <a:endParaRPr lang="en-GB" sz="1600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562484">
                    <a:tc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No. Ions per bunch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/>
                                  </m:ctrlPr>
                                </m:sSupPr>
                                <m:e>
                                  <m:r>
                                    <a:rPr lang="en-GB" sz="1600"/>
                                    <m:t>10</m:t>
                                  </m:r>
                                </m:e>
                                <m:sup>
                                  <m:r>
                                    <a:rPr lang="en-GB" sz="1600"/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]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0.7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dirty="0" smtClean="0"/>
                                  <m:t>1.24±0.30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1.20±0.25</m:t>
                                </m:r>
                              </m:oMath>
                            </m:oMathPara>
                          </a14:m>
                          <a:endParaRPr lang="en-GB" sz="1600" dirty="0" smtClean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1.67±0.29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617981">
                    <a:tc>
                      <a:txBody>
                        <a:bodyPr/>
                        <a:lstStyle/>
                        <a:p>
                          <a:r>
                            <a:rPr lang="en-GB" sz="1600" dirty="0" err="1" smtClean="0">
                              <a:latin typeface="Calibri" panose="020F0502020204030204" pitchFamily="34" charset="0"/>
                            </a:rPr>
                            <a:t>Transv</a:t>
                          </a:r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. normalised </a:t>
                          </a:r>
                          <a:r>
                            <a:rPr lang="en-GB" sz="1600" dirty="0" err="1" smtClean="0">
                              <a:latin typeface="Calibri" panose="020F0502020204030204" pitchFamily="34" charset="0"/>
                            </a:rPr>
                            <a:t>emittance</a:t>
                          </a:r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 [</a:t>
                          </a:r>
                          <a14:m>
                            <m:oMath xmlns:m="http://schemas.openxmlformats.org/officeDocument/2006/math">
                              <m:r>
                                <a:rPr lang="en-GB" sz="1600"/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GB" sz="1600"/>
                                <m:t>m</m:t>
                              </m:r>
                              <m:r>
                                <a:rPr lang="en-GB" sz="1600"/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GB" sz="1600"/>
                                <m:t>rad</m:t>
                              </m:r>
                            </m:oMath>
                          </a14:m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]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1.5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---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/>
                                  <m:t>1.</m:t>
                                </m:r>
                                <m:r>
                                  <a:rPr lang="en-GB" sz="1600" smtClean="0"/>
                                  <m:t>7±0.2 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𝟏</m:t>
                                </m:r>
                                <m:r>
                                  <a:rPr lang="en-GB" sz="1600" smtClean="0"/>
                                  <m:t>. </m:t>
                                </m:r>
                                <m:r>
                                  <a:rPr lang="en-GB" sz="1600" smtClean="0"/>
                                  <m:t>𝟑</m:t>
                                </m:r>
                                <m:r>
                                  <a:rPr lang="en-GB" sz="1600"/>
                                  <m:t>±</m:t>
                                </m:r>
                                <m:r>
                                  <a:rPr lang="en-GB" sz="1600"/>
                                  <m:t>𝟎</m:t>
                                </m:r>
                                <m:r>
                                  <a:rPr lang="en-GB" sz="1600"/>
                                  <m:t>.</m:t>
                                </m:r>
                                <m:r>
                                  <a:rPr lang="en-GB" sz="1600" smtClean="0"/>
                                  <m:t>𝟐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562484">
                    <a:tc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RMS bunch length [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600"/>
                                <m:t>cm</m:t>
                              </m:r>
                            </m:oMath>
                          </a14:m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] 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7.94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dirty="0" smtClean="0"/>
                                  <m:t>8.1</m:t>
                                </m:r>
                                <m:r>
                                  <a:rPr lang="en-GB" sz="1600" dirty="0" smtClean="0"/>
                                  <m:t>±</m:t>
                                </m:r>
                                <m:r>
                                  <a:rPr lang="en-GB" sz="1600" dirty="0" smtClean="0"/>
                                  <m:t>1.4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9.8±0.7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8.9±0.2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617981">
                    <a:tc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Peak Luminosity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/>
                                  </m:ctrlPr>
                                </m:sSupPr>
                                <m:e>
                                  <m:r>
                                    <a:rPr lang="en-GB" sz="1600"/>
                                    <m:t>10</m:t>
                                  </m:r>
                                </m:e>
                                <m:sup>
                                  <m:r>
                                    <a:rPr lang="en-GB" sz="1600"/>
                                    <m:t>27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1600"/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/>
                                    <m:t>cm</m:t>
                                  </m:r>
                                </m:e>
                                <m:sup>
                                  <m:r>
                                    <a:rPr lang="en-GB" sz="1600"/>
                                    <m:t>−2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1600"/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/>
                                    <m:t>s</m:t>
                                  </m:r>
                                </m:e>
                                <m:sup>
                                  <m:r>
                                    <a:rPr lang="en-GB" sz="1600"/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]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---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smtClean="0"/>
                                  <m:t>𝟎</m:t>
                                </m:r>
                                <m:r>
                                  <a:rPr lang="en-GB" sz="1600" b="1" smtClean="0"/>
                                  <m:t>.</m:t>
                                </m:r>
                                <m:r>
                                  <a:rPr lang="en-GB" sz="1600" b="1" i="1" smtClean="0"/>
                                  <m:t>𝟓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---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5056654"/>
                  </p:ext>
                </p:extLst>
              </p:nvPr>
            </p:nvGraphicFramePr>
            <p:xfrm>
              <a:off x="0" y="924977"/>
              <a:ext cx="6084167" cy="34401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7704"/>
                    <a:gridCol w="985987"/>
                    <a:gridCol w="1038759"/>
                    <a:gridCol w="1038760"/>
                    <a:gridCol w="1112957"/>
                  </a:tblGrid>
                  <a:tr h="627721">
                    <a:tc>
                      <a:txBody>
                        <a:bodyPr/>
                        <a:lstStyle/>
                        <a:p>
                          <a:endParaRPr lang="en-GB" sz="1600" dirty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 smtClean="0"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Baseline</a:t>
                          </a:r>
                          <a:endParaRPr lang="en-GB" sz="1600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Injection 2011</a:t>
                          </a:r>
                          <a:endParaRPr lang="en-GB" sz="1600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Collision</a:t>
                          </a:r>
                          <a:r>
                            <a:rPr lang="en-GB" sz="1600" baseline="0" dirty="0" smtClean="0">
                              <a:latin typeface="Calibri" panose="020F0502020204030204" pitchFamily="34" charset="0"/>
                            </a:rPr>
                            <a:t> 2011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Injection</a:t>
                          </a:r>
                          <a:r>
                            <a:rPr lang="en-GB" sz="1600" baseline="0" dirty="0" smtClean="0">
                              <a:latin typeface="Calibri" panose="020F0502020204030204" pitchFamily="34" charset="0"/>
                            </a:rPr>
                            <a:t> 2013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957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Beam </a:t>
                          </a:r>
                          <a:r>
                            <a:rPr lang="en-GB" sz="1600" baseline="0" dirty="0" smtClean="0">
                              <a:latin typeface="Calibri" panose="020F0502020204030204" pitchFamily="34" charset="0"/>
                            </a:rPr>
                            <a:t>Energy[Z </a:t>
                          </a:r>
                          <a:r>
                            <a:rPr lang="en-GB" sz="1600" baseline="0" dirty="0" smtClean="0">
                              <a:latin typeface="Calibri" panose="020F0502020204030204" pitchFamily="34" charset="0"/>
                            </a:rPr>
                            <a:t>GeV]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7000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450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3500</a:t>
                          </a:r>
                          <a:endParaRPr lang="en-GB" sz="1600" i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450</a:t>
                          </a:r>
                          <a:endParaRPr lang="en-GB" sz="1600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6015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39" t="-171717" r="-220447" b="-3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0.7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78947" t="-171717" r="-208772" b="-3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81176" t="-171717" r="-110000" b="-3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46995" t="-171717" r="-2186" b="-312121"/>
                          </a:stretch>
                        </a:blipFill>
                      </a:tcPr>
                    </a:tc>
                  </a:tr>
                  <a:tr h="6179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39" t="-263725" r="-220447" b="-2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1.5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---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81176" t="-263725" r="-110000" b="-2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46995" t="-263725" r="-2186" b="-202941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39" t="-390526" r="-220447" b="-11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7.94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78947" t="-390526" r="-208772" b="-11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81176" t="-390526" r="-110000" b="-11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46995" t="-390526" r="-2186" b="-117895"/>
                          </a:stretch>
                        </a:blipFill>
                      </a:tcPr>
                    </a:tc>
                  </a:tr>
                  <a:tr h="6179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39" t="-456863" r="-220447" b="-9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---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81176" t="-456863" r="-110000" b="-9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alibri" panose="020F0502020204030204" pitchFamily="34" charset="0"/>
                            </a:rPr>
                            <a:t>---</a:t>
                          </a:r>
                          <a:endParaRPr lang="en-GB" sz="16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20288"/>
              </p:ext>
            </p:extLst>
          </p:nvPr>
        </p:nvGraphicFramePr>
        <p:xfrm>
          <a:off x="3131840" y="4077072"/>
          <a:ext cx="2705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6" imgW="2705040" imgH="291960" progId="Equation.DSMT4">
                  <p:embed/>
                </p:oleObj>
              </mc:Choice>
              <mc:Fallback>
                <p:oleObj name="Equation" r:id="rId6" imgW="27050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31840" y="4077072"/>
                        <a:ext cx="2705100" cy="292100"/>
                      </a:xfrm>
                      <a:prstGeom prst="rect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 flipV="1">
            <a:off x="4644008" y="3933056"/>
            <a:ext cx="36004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2" y="4397042"/>
            <a:ext cx="8459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Design 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performance 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achieved,   p-</a:t>
            </a:r>
            <a:r>
              <a:rPr lang="en-GB" sz="2000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Pb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in 2013 was not 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part of 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the baseline ... </a:t>
            </a:r>
            <a:endParaRPr lang="en-GB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225" y="4915034"/>
            <a:ext cx="58799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C70D"/>
                </a:solidFill>
                <a:latin typeface="+mn-lt"/>
              </a:rPr>
              <a:t>Major results by ALICE, ATLAS and CMS:</a:t>
            </a: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Jets and jet quenching</a:t>
            </a: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Electroweak probes</a:t>
            </a: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Upsilon spectroscopy and </a:t>
            </a:r>
            <a:r>
              <a:rPr lang="en-GB" sz="2000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quarkonium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suppression</a:t>
            </a: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Heavy flavour R</a:t>
            </a:r>
            <a:r>
              <a:rPr lang="en-GB" sz="2000" baseline="-25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AA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, v</a:t>
            </a:r>
            <a:r>
              <a:rPr lang="en-GB" sz="2000" baseline="-25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2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; bulk properties</a:t>
            </a:r>
            <a:endParaRPr lang="en-GB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404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Jet quenching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229600" cy="5369242"/>
          </a:xfrm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Pb-Pb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events with large di-jet 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imbalance</a:t>
            </a:r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pPr marL="118872" indent="0">
              <a:buNone/>
            </a:pPr>
            <a:endParaRPr lang="en-GB" sz="1400" dirty="0" smtClean="0"/>
          </a:p>
          <a:p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γ/Ζ-jet correlations are a powerful 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tool: </a:t>
            </a:r>
          </a:p>
          <a:p>
            <a:pPr lvl="1"/>
            <a:r>
              <a:rPr lang="en-GB" sz="2000" dirty="0" smtClean="0"/>
              <a:t>γ/Ζ-boson escape unaffected</a:t>
            </a:r>
          </a:p>
          <a:p>
            <a:pPr marL="457200" lvl="1" indent="0">
              <a:buNone/>
            </a:pPr>
            <a:r>
              <a:rPr lang="en-GB" sz="2000" dirty="0" smtClean="0"/>
              <a:t>     by the QCD medium </a:t>
            </a:r>
          </a:p>
          <a:p>
            <a:pPr lvl="1"/>
            <a:r>
              <a:rPr lang="en-GB" sz="2000" i="1" dirty="0" smtClean="0"/>
              <a:t>E</a:t>
            </a:r>
            <a:r>
              <a:rPr lang="el-GR" sz="2000" baseline="30000" dirty="0"/>
              <a:t>γ/Ζ</a:t>
            </a:r>
            <a:r>
              <a:rPr lang="el-GR" sz="2000" dirty="0"/>
              <a:t> = </a:t>
            </a:r>
            <a:r>
              <a:rPr lang="en-GB" sz="2000" i="1" dirty="0" err="1" smtClean="0"/>
              <a:t>E</a:t>
            </a:r>
            <a:r>
              <a:rPr lang="en-GB" sz="2000" baseline="30000" dirty="0" err="1"/>
              <a:t>J</a:t>
            </a:r>
            <a:r>
              <a:rPr lang="en-GB" sz="2000" baseline="30000" dirty="0" err="1" smtClean="0"/>
              <a:t>et</a:t>
            </a:r>
            <a:r>
              <a:rPr lang="en-GB" sz="2000" dirty="0" smtClean="0"/>
              <a:t> ! 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I</a:t>
            </a:r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nitial </a:t>
            </a:r>
            <a:r>
              <a:rPr lang="en-GB" sz="20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en-GB" sz="2000" baseline="30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jet</a:t>
            </a:r>
            <a:r>
              <a:rPr lang="en-GB" sz="20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can be measured</a:t>
            </a:r>
            <a:endParaRPr lang="en-GB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2000" dirty="0" smtClean="0"/>
              <a:t>First </a:t>
            </a:r>
            <a:r>
              <a:rPr lang="en-GB" sz="2000" dirty="0"/>
              <a:t>measurement of γ-jet</a:t>
            </a:r>
          </a:p>
          <a:p>
            <a:pPr lvl="1"/>
            <a:r>
              <a:rPr lang="en-GB" sz="2000" i="1" dirty="0" err="1"/>
              <a:t>p</a:t>
            </a:r>
            <a:r>
              <a:rPr lang="en-GB" sz="2000" baseline="-25000" dirty="0" err="1"/>
              <a:t>T</a:t>
            </a:r>
            <a:r>
              <a:rPr lang="en-GB" sz="2000" dirty="0"/>
              <a:t> imbalance </a:t>
            </a:r>
            <a:r>
              <a:rPr lang="en-GB" sz="2000" i="1" dirty="0" err="1" smtClean="0"/>
              <a:t>p</a:t>
            </a:r>
            <a:r>
              <a:rPr lang="en-GB" sz="2000" baseline="-25000" dirty="0" err="1" smtClean="0"/>
              <a:t>T</a:t>
            </a:r>
            <a:r>
              <a:rPr lang="en-GB" sz="2000" baseline="30000" dirty="0" err="1" smtClean="0"/>
              <a:t>Jet</a:t>
            </a:r>
            <a:r>
              <a:rPr lang="en-GB" sz="2000" dirty="0" smtClean="0"/>
              <a:t>/</a:t>
            </a:r>
            <a:r>
              <a:rPr lang="en-GB" sz="2000" i="1" dirty="0" err="1" smtClean="0"/>
              <a:t>p</a:t>
            </a:r>
            <a:r>
              <a:rPr lang="en-GB" sz="2000" baseline="-25000" dirty="0" err="1" smtClean="0"/>
              <a:t>T</a:t>
            </a:r>
            <a:r>
              <a:rPr lang="el-GR" sz="2000" baseline="30000" dirty="0" smtClean="0"/>
              <a:t>γ</a:t>
            </a:r>
            <a:endParaRPr lang="en-GB" sz="2000" baseline="30000" dirty="0" smtClean="0"/>
          </a:p>
          <a:p>
            <a:pPr marL="118872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968552" cy="176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48" y="-27384"/>
            <a:ext cx="236906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56992"/>
            <a:ext cx="235226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1685126"/>
            <a:ext cx="2955937" cy="187743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marL="118872" indent="0">
              <a:buNone/>
            </a:pPr>
            <a:r>
              <a:rPr lang="en-GB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Direct </a:t>
            </a:r>
            <a:r>
              <a:rPr lang="en-GB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observation</a:t>
            </a:r>
          </a:p>
          <a:p>
            <a:pPr marL="118872" indent="0">
              <a:buNone/>
            </a:pPr>
            <a:r>
              <a:rPr lang="en-GB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of </a:t>
            </a:r>
            <a:r>
              <a:rPr lang="en-GB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in-medium </a:t>
            </a:r>
            <a:r>
              <a:rPr lang="en-GB" i="1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parton</a:t>
            </a:r>
            <a:endParaRPr lang="en-GB" i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118872" indent="0">
              <a:buNone/>
            </a:pPr>
            <a:r>
              <a:rPr lang="en-GB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energy loss is a probe </a:t>
            </a:r>
          </a:p>
          <a:p>
            <a:pPr marL="118872" indent="0">
              <a:buNone/>
            </a:pPr>
            <a:r>
              <a:rPr lang="en-GB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of  the QGP density.</a:t>
            </a:r>
          </a:p>
          <a:p>
            <a:pPr marL="118872" indent="0">
              <a:buNone/>
            </a:pPr>
            <a:endParaRPr lang="en-GB" sz="2000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75" y="3981401"/>
            <a:ext cx="2291625" cy="268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8371" y="6237312"/>
            <a:ext cx="24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CMS, PLB718 (2013) 773</a:t>
            </a:r>
          </a:p>
        </p:txBody>
      </p:sp>
    </p:spTree>
    <p:extLst>
      <p:ext uri="{BB962C8B-B14F-4D97-AF65-F5344CB8AC3E}">
        <p14:creationId xmlns:p14="http://schemas.microsoft.com/office/powerpoint/2010/main" val="15732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79872</TotalTime>
  <Words>2122</Words>
  <Application>Microsoft Office PowerPoint</Application>
  <PresentationFormat>On-screen Show (4:3)</PresentationFormat>
  <Paragraphs>397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MS PGothic</vt:lpstr>
      <vt:lpstr>MS PGothic</vt:lpstr>
      <vt:lpstr>Angsana New</vt:lpstr>
      <vt:lpstr>Arial</vt:lpstr>
      <vt:lpstr>Calibri</vt:lpstr>
      <vt:lpstr>Comic Sans MS</vt:lpstr>
      <vt:lpstr>Corbel</vt:lpstr>
      <vt:lpstr>Geneva</vt:lpstr>
      <vt:lpstr>Wingdings</vt:lpstr>
      <vt:lpstr>Wingdings 2</vt:lpstr>
      <vt:lpstr>Wingdings 3</vt:lpstr>
      <vt:lpstr>Module</vt:lpstr>
      <vt:lpstr>Equation</vt:lpstr>
      <vt:lpstr>High-Luminosity upgrade of the LHC  Physics and Technology Challenges for the Accelerator and the Experiments  </vt:lpstr>
      <vt:lpstr>Outline</vt:lpstr>
      <vt:lpstr>   The LHC Detectors</vt:lpstr>
      <vt:lpstr>PowerPoint Presentation</vt:lpstr>
      <vt:lpstr>Heavy Ion (HI) Physics</vt:lpstr>
      <vt:lpstr>Relativistic Heavy-Ion Collisions</vt:lpstr>
      <vt:lpstr>HI collisions at the LHC are unique</vt:lpstr>
      <vt:lpstr>Heavy-Ion running at the LHC  (Run I)</vt:lpstr>
      <vt:lpstr>Jet quenching</vt:lpstr>
      <vt:lpstr>Quarkonia production / suppression</vt:lpstr>
      <vt:lpstr>Quarkonium suppression</vt:lpstr>
      <vt:lpstr>HL-HI Physics Programme</vt:lpstr>
      <vt:lpstr>HL-HI performance expectation </vt:lpstr>
      <vt:lpstr>Timeline of future HI running at the LHC</vt:lpstr>
      <vt:lpstr>PowerPoint Presentation</vt:lpstr>
      <vt:lpstr>ALICE Upgrade Overview</vt:lpstr>
      <vt:lpstr>PowerPoint Presentation</vt:lpstr>
      <vt:lpstr>ALICE Upgrade Overview</vt:lpstr>
      <vt:lpstr>ALICE ITS upgrade</vt:lpstr>
      <vt:lpstr>ALICE Upgrade Overview</vt:lpstr>
      <vt:lpstr>PowerPoint Presentation</vt:lpstr>
      <vt:lpstr>ALICE Upgrade Overview</vt:lpstr>
      <vt:lpstr>PowerPoint Presentation</vt:lpstr>
      <vt:lpstr>ALICE Upgrade Overview</vt:lpstr>
      <vt:lpstr>ALICE &amp; LHCb in 2018</vt:lpstr>
      <vt:lpstr>PowerPoint Presentation</vt:lpstr>
    </vt:vector>
  </TitlesOfParts>
  <Company>cern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Abraham Gallas</dc:title>
  <dc:creator>CERN User</dc:creator>
  <cp:lastModifiedBy>Burkhard Schmidt</cp:lastModifiedBy>
  <cp:revision>2061</cp:revision>
  <cp:lastPrinted>2011-06-06T13:24:06Z</cp:lastPrinted>
  <dcterms:created xsi:type="dcterms:W3CDTF">2009-08-30T01:52:09Z</dcterms:created>
  <dcterms:modified xsi:type="dcterms:W3CDTF">2015-08-05T03:53:04Z</dcterms:modified>
</cp:coreProperties>
</file>