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285" r:id="rId1"/>
  </p:sldMasterIdLst>
  <p:notesMasterIdLst>
    <p:notesMasterId r:id="rId43"/>
  </p:notesMasterIdLst>
  <p:handoutMasterIdLst>
    <p:handoutMasterId r:id="rId44"/>
  </p:handoutMasterIdLst>
  <p:sldIdLst>
    <p:sldId id="432" r:id="rId2"/>
    <p:sldId id="433" r:id="rId3"/>
    <p:sldId id="386" r:id="rId4"/>
    <p:sldId id="387" r:id="rId5"/>
    <p:sldId id="388" r:id="rId6"/>
    <p:sldId id="389" r:id="rId7"/>
    <p:sldId id="390" r:id="rId8"/>
    <p:sldId id="415" r:id="rId9"/>
    <p:sldId id="391" r:id="rId10"/>
    <p:sldId id="417" r:id="rId11"/>
    <p:sldId id="418" r:id="rId12"/>
    <p:sldId id="434" r:id="rId13"/>
    <p:sldId id="392" r:id="rId14"/>
    <p:sldId id="419" r:id="rId15"/>
    <p:sldId id="394" r:id="rId16"/>
    <p:sldId id="426" r:id="rId17"/>
    <p:sldId id="425" r:id="rId18"/>
    <p:sldId id="424" r:id="rId19"/>
    <p:sldId id="428" r:id="rId20"/>
    <p:sldId id="396" r:id="rId21"/>
    <p:sldId id="398" r:id="rId22"/>
    <p:sldId id="427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10" r:id="rId34"/>
    <p:sldId id="429" r:id="rId35"/>
    <p:sldId id="411" r:id="rId36"/>
    <p:sldId id="409" r:id="rId37"/>
    <p:sldId id="412" r:id="rId38"/>
    <p:sldId id="413" r:id="rId39"/>
    <p:sldId id="414" r:id="rId40"/>
    <p:sldId id="430" r:id="rId41"/>
    <p:sldId id="431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62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70D"/>
    <a:srgbClr val="FF0000"/>
    <a:srgbClr val="008000"/>
    <a:srgbClr val="000099"/>
    <a:srgbClr val="0034E7"/>
    <a:srgbClr val="CC9900"/>
    <a:srgbClr val="0B3CED"/>
    <a:srgbClr val="FF3399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89695" autoAdjust="0"/>
  </p:normalViewPr>
  <p:slideViewPr>
    <p:cSldViewPr snapToObjects="1" showGuides="1">
      <p:cViewPr varScale="1">
        <p:scale>
          <a:sx n="66" d="100"/>
          <a:sy n="66" d="100"/>
        </p:scale>
        <p:origin x="504" y="60"/>
      </p:cViewPr>
      <p:guideLst>
        <p:guide orient="horz" pos="2562"/>
        <p:guide pos="2841"/>
      </p:guideLst>
    </p:cSldViewPr>
  </p:slideViewPr>
  <p:outlineViewPr>
    <p:cViewPr>
      <p:scale>
        <a:sx n="30" d="100"/>
        <a:sy n="30" d="100"/>
      </p:scale>
      <p:origin x="0" y="-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pbuncic:Desktop:HL-LHc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'[HL-LHc.xlsx]Sheet1'!$B$124</c:f>
              <c:strCache>
                <c:ptCount val="1"/>
                <c:pt idx="0">
                  <c:v>ALICE</c:v>
                </c:pt>
              </c:strCache>
            </c:strRef>
          </c:tx>
          <c:invertIfNegative val="0"/>
          <c:cat>
            <c:strRef>
              <c:f>'[HL-LHc.xlsx]Sheet1'!$C$123:$F$123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'[HL-LHc.xlsx]Sheet1'!$C$124:$F$124</c:f>
              <c:numCache>
                <c:formatCode>General</c:formatCode>
                <c:ptCount val="4"/>
                <c:pt idx="0">
                  <c:v>2.5000000000000001E-2</c:v>
                </c:pt>
                <c:pt idx="1">
                  <c:v>0.05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'[HL-LHc.xlsx]Sheet1'!$B$125</c:f>
              <c:strCache>
                <c:ptCount val="1"/>
                <c:pt idx="0">
                  <c:v>LHCb</c:v>
                </c:pt>
              </c:strCache>
            </c:strRef>
          </c:tx>
          <c:invertIfNegative val="0"/>
          <c:cat>
            <c:strRef>
              <c:f>'[HL-LHc.xlsx]Sheet1'!$C$123:$F$123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'[HL-LHc.xlsx]Sheet1'!$C$125:$F$125</c:f>
              <c:numCache>
                <c:formatCode>General</c:formatCode>
                <c:ptCount val="4"/>
                <c:pt idx="0">
                  <c:v>0.16</c:v>
                </c:pt>
                <c:pt idx="1">
                  <c:v>0.16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</c:ser>
        <c:ser>
          <c:idx val="2"/>
          <c:order val="2"/>
          <c:tx>
            <c:strRef>
              <c:f>'[HL-LHc.xlsx]Sheet1'!$B$126</c:f>
              <c:strCache>
                <c:ptCount val="1"/>
                <c:pt idx="0">
                  <c:v>CMS</c:v>
                </c:pt>
              </c:strCache>
            </c:strRef>
          </c:tx>
          <c:invertIfNegative val="0"/>
          <c:cat>
            <c:strRef>
              <c:f>'[HL-LHc.xlsx]Sheet1'!$C$123:$F$123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'[HL-LHc.xlsx]Sheet1'!$C$126:$F$126</c:f>
              <c:numCache>
                <c:formatCode>General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10</c:v>
                </c:pt>
              </c:numCache>
            </c:numRef>
          </c:val>
        </c:ser>
        <c:ser>
          <c:idx val="3"/>
          <c:order val="3"/>
          <c:tx>
            <c:strRef>
              <c:f>'[HL-LHc.xlsx]Sheet1'!$B$127</c:f>
              <c:strCache>
                <c:ptCount val="1"/>
                <c:pt idx="0">
                  <c:v>ATLAS</c:v>
                </c:pt>
              </c:strCache>
            </c:strRef>
          </c:tx>
          <c:invertIfNegative val="0"/>
          <c:cat>
            <c:strRef>
              <c:f>'[HL-LHc.xlsx]Sheet1'!$C$123:$F$123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'[HL-LHc.xlsx]Sheet1'!$C$127:$F$127</c:f>
              <c:numCache>
                <c:formatCode>General</c:formatCode>
                <c:ptCount val="4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15</c:v>
                </c:pt>
              </c:numCache>
            </c:numRef>
          </c:val>
        </c:ser>
        <c:ser>
          <c:idx val="4"/>
          <c:order val="4"/>
          <c:tx>
            <c:strRef>
              <c:f>'[HL-LHc.xlsx]Sheet1'!$B$128</c:f>
              <c:strCache>
                <c:ptCount val="1"/>
                <c:pt idx="0">
                  <c:v>GRID</c:v>
                </c:pt>
              </c:strCache>
            </c:strRef>
          </c:tx>
          <c:invertIfNegative val="0"/>
          <c:cat>
            <c:strRef>
              <c:f>'[HL-LHc.xlsx]Sheet1'!$C$123:$F$123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'[HL-LHc.xlsx]Sheet1'!$C$128:$F$128</c:f>
              <c:numCache>
                <c:formatCode>0.0</c:formatCode>
                <c:ptCount val="4"/>
                <c:pt idx="0">
                  <c:v>3</c:v>
                </c:pt>
                <c:pt idx="1">
                  <c:v>7.5634336798863524</c:v>
                </c:pt>
                <c:pt idx="2">
                  <c:v>38.947492241012696</c:v>
                </c:pt>
                <c:pt idx="3">
                  <c:v>185.03053828822709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73964144"/>
        <c:axId val="273953560"/>
      </c:barChart>
      <c:catAx>
        <c:axId val="273964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3953560"/>
        <c:crosses val="autoZero"/>
        <c:auto val="1"/>
        <c:lblAlgn val="ctr"/>
        <c:lblOffset val="100"/>
        <c:noMultiLvlLbl val="0"/>
      </c:catAx>
      <c:valAx>
        <c:axId val="273953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 HEP-SPEC-06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3964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28B00CD-CD8D-3B44-AD22-E4C9112C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C1CE60B-1D6C-6948-B1CF-E346C43D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Fz</a:t>
            </a:r>
            <a:r>
              <a:rPr lang="en-GB" dirty="0" smtClean="0"/>
              <a:t>=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float-zone, </a:t>
            </a:r>
          </a:p>
          <a:p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MCz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=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magnetic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Czochralski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C5EF8-313A-4AEA-BE27-881CF8F6515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985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Cerenkov light Quartz fibres to sample EM part of the shower.</a:t>
            </a:r>
          </a:p>
          <a:p>
            <a:r>
              <a:rPr lang="en-GB" dirty="0" smtClean="0"/>
              <a:t>Scintillation</a:t>
            </a:r>
            <a:r>
              <a:rPr lang="en-GB" baseline="0" dirty="0" smtClean="0"/>
              <a:t> signal to sample all components.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97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TSV instead</a:t>
            </a:r>
            <a:r>
              <a:rPr lang="en-GB" baseline="0" dirty="0" smtClean="0"/>
              <a:t> of wire bonds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4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Advanced Telecommunications</a:t>
            </a:r>
            <a:r>
              <a:rPr lang="en-US" baseline="0" dirty="0" smtClean="0"/>
              <a:t> </a:t>
            </a:r>
            <a:r>
              <a:rPr lang="en-US" dirty="0" smtClean="0"/>
              <a:t>Computing Architecture ATCA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5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213DB-E4C8-7F4E-9A7E-7789F4AC6094}" type="slidenum">
              <a:rPr lang="en-US"/>
              <a:pPr/>
              <a:t>33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ATLAS:</a:t>
            </a:r>
            <a:r>
              <a:rPr lang="en-US" baseline="0" dirty="0" smtClean="0"/>
              <a:t> </a:t>
            </a:r>
            <a:r>
              <a:rPr lang="en-US" dirty="0" smtClean="0"/>
              <a:t>Region</a:t>
            </a:r>
            <a:r>
              <a:rPr lang="en-US" baseline="0" dirty="0" smtClean="0"/>
              <a:t> of Interest Trigger. ‘pull path’</a:t>
            </a:r>
          </a:p>
          <a:p>
            <a:r>
              <a:rPr lang="en-US" baseline="0" dirty="0" smtClean="0"/>
              <a:t>CMS:    Self Seeded Trigger.  ‘push path’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06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213DB-E4C8-7F4E-9A7E-7789F4AC6094}" type="slidenum">
              <a:rPr lang="en-US"/>
              <a:pPr/>
              <a:t>35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27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performance gap between sequential applications and those tuned to utilize parallel capabilities of modern CPUs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54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52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MAPS: monolithic active pixel system</a:t>
            </a:r>
          </a:p>
          <a:p>
            <a:r>
              <a:rPr lang="en-GB" dirty="0" smtClean="0"/>
              <a:t>- Noise cut in units of sigma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MAPS: monolithic active pixel system</a:t>
            </a:r>
          </a:p>
          <a:p>
            <a:r>
              <a:rPr lang="en-GB" dirty="0" smtClean="0"/>
              <a:t>- Noise cut in units of sigma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5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6924C-D8FD-4EEB-ACC0-924BC0B40F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67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6924C-D8FD-4EEB-ACC0-924BC0B40F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61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Photons</a:t>
            </a:r>
            <a:r>
              <a:rPr lang="en-GB" baseline="0" dirty="0" smtClean="0"/>
              <a:t> create signal, fired pixels are red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9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C5EF8-313A-4AEA-BE27-881CF8F6515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2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C5EF8-313A-4AEA-BE27-881CF8F6515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-36512" y="-144016"/>
            <a:ext cx="9180512" cy="70294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A5BDD73-6D57-4F46-B2A7-816E92E7B3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DDA77-2CD4-2541-B86B-1DE89DB19C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50F45-5EFD-F74B-BADF-EF7A2A2E9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0"/>
            <a:ext cx="8229600" cy="8429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452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45263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452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G. Passaleva         </a:t>
            </a:r>
            <a:fld id="{FE43A637-F1F5-4FC1-B542-DEB2D6CDF9B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09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04" y="116632"/>
            <a:ext cx="7534612" cy="681264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6848" y="6476999"/>
            <a:ext cx="1786880" cy="27432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476999"/>
            <a:ext cx="5520531" cy="27432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839AC-D2D8-2C4E-881E-39003C2A9E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44624"/>
            <a:ext cx="7462604" cy="104435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44624"/>
            <a:ext cx="7462604" cy="1044352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45E1E-8160-1040-BBB3-5E3335AE46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AFF2-80D6-E445-B7A0-D67A1074A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736E5-5E46-934F-9FD5-92CBD07D99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6379B981-40D1-3846-81C0-5B5459A6C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62604" cy="1044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B9EB6061-3124-3D47-80B4-8262D6A9DB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" pitchFamily="2" charset="2"/>
        <a:buChar char="§"/>
        <a:defRPr kumimoji="0"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Tx/>
        <a:buSzPct val="90000"/>
        <a:buFont typeface="Wingdings" pitchFamily="2" charset="2"/>
        <a:buChar char="§"/>
        <a:defRPr kumimoji="0"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Tx/>
        <a:buFont typeface="Arial"/>
        <a:buChar char="▪"/>
        <a:defRPr kumimoji="0"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Tx/>
        <a:buFont typeface="Arial"/>
        <a:buChar char="▪"/>
        <a:defRPr kumimoji="0"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Tx/>
        <a:buFont typeface="Wingdings 3"/>
        <a:buChar char=""/>
        <a:defRPr kumimoji="0" lang="en-US" sz="2000" kern="1200" smtClean="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urkhard.Schmidt@cern.ch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36512" y="3933056"/>
            <a:ext cx="9144000" cy="2249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High-Luminosity upgrade of the LHC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 smtClean="0"/>
              <a:t>Physics and Technology Challenges for the Accelerator and the Experiments 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68760"/>
            <a:ext cx="9180512" cy="2126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784" y="6135687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n-lt"/>
                <a:hlinkClick r:id="rId3"/>
              </a:rPr>
              <a:t>Burkhard.Schmidt@cern.ch</a:t>
            </a:r>
            <a:endParaRPr lang="en-US" dirty="0" smtClean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04" y="260647"/>
            <a:ext cx="7534612" cy="1711095"/>
          </a:xfrm>
        </p:spPr>
        <p:txBody>
          <a:bodyPr>
            <a:noAutofit/>
          </a:bodyPr>
          <a:lstStyle/>
          <a:p>
            <a:r>
              <a:rPr lang="en-GB" sz="5400" dirty="0" smtClean="0"/>
              <a:t>Mechanics </a:t>
            </a:r>
            <a:br>
              <a:rPr lang="en-GB" sz="5400" dirty="0" smtClean="0"/>
            </a:br>
            <a:r>
              <a:rPr lang="en-GB" sz="5400" dirty="0" smtClean="0"/>
              <a:t>and Cooling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43751"/>
            <a:ext cx="8712968" cy="4625609"/>
          </a:xfrm>
        </p:spPr>
        <p:txBody>
          <a:bodyPr>
            <a:normAutofit/>
          </a:bodyPr>
          <a:lstStyle/>
          <a:p>
            <a:r>
              <a:rPr lang="en-GB" sz="2400" dirty="0"/>
              <a:t>The high power dissipation in HL-LHC detectors makes the </a:t>
            </a:r>
            <a:r>
              <a:rPr lang="en-GB" sz="2400" dirty="0" smtClean="0"/>
              <a:t>thermal management challenging </a:t>
            </a:r>
            <a:r>
              <a:rPr lang="en-GB" sz="2400" dirty="0"/>
              <a:t>for </a:t>
            </a:r>
            <a:r>
              <a:rPr lang="en-GB" sz="2400" dirty="0" smtClean="0"/>
              <a:t>the LHC detector upgrade.</a:t>
            </a:r>
          </a:p>
          <a:p>
            <a:endParaRPr lang="en-GB" sz="2400" dirty="0" smtClean="0"/>
          </a:p>
          <a:p>
            <a:r>
              <a:rPr lang="en-GB" sz="2400" dirty="0"/>
              <a:t>D</a:t>
            </a:r>
            <a:r>
              <a:rPr lang="en-GB" sz="2400" dirty="0" smtClean="0"/>
              <a:t>esign of mechanical structures needs </a:t>
            </a:r>
            <a:r>
              <a:rPr lang="en-GB" sz="2400" dirty="0"/>
              <a:t>to </a:t>
            </a:r>
            <a:r>
              <a:rPr lang="en-GB" sz="2400" dirty="0" smtClean="0"/>
              <a:t>be strongly </a:t>
            </a:r>
            <a:r>
              <a:rPr lang="en-GB" sz="2400" dirty="0"/>
              <a:t>coupled with the cooling </a:t>
            </a:r>
            <a:r>
              <a:rPr lang="en-GB" sz="2400" dirty="0" smtClean="0"/>
              <a:t>system</a:t>
            </a:r>
          </a:p>
          <a:p>
            <a:endParaRPr lang="en-GB" sz="2400" dirty="0" smtClean="0"/>
          </a:p>
          <a:p>
            <a:r>
              <a:rPr lang="en-GB" sz="2400" dirty="0" smtClean="0"/>
              <a:t>Silicon trackers </a:t>
            </a:r>
            <a:r>
              <a:rPr lang="en-GB" sz="2400" dirty="0"/>
              <a:t>are the detectors where the tensions from diverging requirements </a:t>
            </a:r>
            <a:r>
              <a:rPr lang="en-GB" sz="2400" dirty="0" smtClean="0"/>
              <a:t>are strongest</a:t>
            </a:r>
            <a:r>
              <a:rPr lang="en-GB" sz="2400" dirty="0"/>
              <a:t>: </a:t>
            </a:r>
            <a:endParaRPr lang="en-GB" sz="2400" dirty="0" smtClean="0"/>
          </a:p>
          <a:p>
            <a:pPr lvl="1"/>
            <a:r>
              <a:rPr lang="en-GB" sz="2000" dirty="0" smtClean="0"/>
              <a:t>low temperature – large thermal power </a:t>
            </a:r>
          </a:p>
          <a:p>
            <a:pPr lvl="1"/>
            <a:r>
              <a:rPr lang="en-GB" sz="2000" dirty="0" smtClean="0"/>
              <a:t>low </a:t>
            </a:r>
            <a:r>
              <a:rPr lang="en-GB" sz="2000" dirty="0"/>
              <a:t>material </a:t>
            </a:r>
            <a:r>
              <a:rPr lang="en-GB" sz="2000" dirty="0" smtClean="0"/>
              <a:t>budget – high stability</a:t>
            </a:r>
            <a:r>
              <a:rPr lang="en-GB" sz="2000" dirty="0"/>
              <a:t> </a:t>
            </a:r>
            <a:r>
              <a:rPr lang="en-GB" sz="2000" dirty="0" smtClean="0"/>
              <a:t>– long-term </a:t>
            </a:r>
            <a:r>
              <a:rPr lang="en-GB" sz="2000" dirty="0"/>
              <a:t>reliability</a:t>
            </a:r>
            <a:r>
              <a:rPr lang="en-GB" sz="2000" dirty="0" smtClean="0"/>
              <a:t>. </a:t>
            </a:r>
          </a:p>
          <a:p>
            <a:pPr lvl="1"/>
            <a:endParaRPr lang="en-GB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FFC70D"/>
                </a:solidFill>
              </a:rPr>
              <a:t>U</a:t>
            </a:r>
            <a:r>
              <a:rPr lang="en-GB" sz="2400" dirty="0" smtClean="0">
                <a:solidFill>
                  <a:srgbClr val="FFC70D"/>
                </a:solidFill>
              </a:rPr>
              <a:t>se </a:t>
            </a:r>
            <a:r>
              <a:rPr lang="en-GB" sz="2400" dirty="0">
                <a:solidFill>
                  <a:srgbClr val="FFC70D"/>
                </a:solidFill>
              </a:rPr>
              <a:t>of </a:t>
            </a:r>
            <a:r>
              <a:rPr lang="en-GB" sz="2400" dirty="0" smtClean="0">
                <a:solidFill>
                  <a:srgbClr val="FFC70D"/>
                </a:solidFill>
              </a:rPr>
              <a:t>state-of-the-art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944" y="4470597"/>
            <a:ext cx="5245136" cy="207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470597"/>
            <a:ext cx="3960441" cy="207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8100391" y="4509120"/>
            <a:ext cx="1008113" cy="720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Slide Number Placeholder 7"/>
          <p:cNvSpPr txBox="1">
            <a:spLocks/>
          </p:cNvSpPr>
          <p:nvPr/>
        </p:nvSpPr>
        <p:spPr>
          <a:xfrm>
            <a:off x="8532440" y="6597352"/>
            <a:ext cx="6115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ctr" eaLnBrk="1" hangingPunct="1">
              <a:buFontTx/>
              <a:buNone/>
              <a:defRPr sz="1100"/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pPr algn="r"/>
            <a:fld id="{4DE33C78-E1C3-478C-9FFC-B5E43789C061}" type="slidenum">
              <a:rPr lang="it-IT">
                <a:solidFill>
                  <a:schemeClr val="bg1">
                    <a:lumMod val="85000"/>
                  </a:schemeClr>
                </a:solidFill>
              </a:rPr>
              <a:pPr algn="r"/>
              <a:t>11</a:t>
            </a:fld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20" y="44624"/>
            <a:ext cx="7534612" cy="681264"/>
          </a:xfrm>
        </p:spPr>
        <p:txBody>
          <a:bodyPr>
            <a:normAutofit fontScale="90000"/>
          </a:bodyPr>
          <a:lstStyle/>
          <a:p>
            <a:r>
              <a:rPr lang="it-IT" altLang="fr-FR" sz="4800" dirty="0">
                <a:solidFill>
                  <a:srgbClr val="FFC70D"/>
                </a:solidFill>
              </a:rPr>
              <a:t>Lightweight </a:t>
            </a:r>
            <a:r>
              <a:rPr lang="it-IT" altLang="fr-FR" sz="4800" dirty="0" smtClean="0">
                <a:solidFill>
                  <a:srgbClr val="FFC70D"/>
                </a:solidFill>
              </a:rPr>
              <a:t> Structures</a:t>
            </a:r>
            <a:endParaRPr lang="en-GB" dirty="0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588847"/>
            <a:ext cx="2376263" cy="206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836712"/>
            <a:ext cx="8507413" cy="208823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Example: ALICE Inner Tracking System Upgrade</a:t>
            </a:r>
          </a:p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Radiation length X</a:t>
            </a:r>
            <a:r>
              <a:rPr lang="en-GB" sz="2000" baseline="-25000" dirty="0" smtClean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 minimized through the use of a Carbon Fibre Structure</a:t>
            </a:r>
          </a:p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An average </a:t>
            </a:r>
            <a:r>
              <a:rPr lang="it-IT" altLang="fr-FR" sz="2000" dirty="0" smtClean="0">
                <a:solidFill>
                  <a:schemeClr val="bg1">
                    <a:lumMod val="85000"/>
                  </a:schemeClr>
                </a:solidFill>
              </a:rPr>
              <a:t>X</a:t>
            </a:r>
            <a:r>
              <a:rPr lang="it-IT" altLang="fr-FR" sz="1600" baseline="-25000" dirty="0" smtClean="0">
                <a:solidFill>
                  <a:schemeClr val="bg1">
                    <a:lumMod val="85000"/>
                  </a:schemeClr>
                </a:solidFill>
              </a:rPr>
              <a:t>0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for a detector layer of </a:t>
            </a:r>
            <a:r>
              <a:rPr lang="it-IT" altLang="fr-FR" sz="2000" b="1" dirty="0" smtClean="0">
                <a:solidFill>
                  <a:srgbClr val="FFC70D"/>
                </a:solidFill>
              </a:rPr>
              <a:t>X/X</a:t>
            </a:r>
            <a:r>
              <a:rPr lang="it-IT" altLang="fr-FR" sz="1600" b="1" baseline="-25000" dirty="0" smtClean="0">
                <a:solidFill>
                  <a:srgbClr val="FFC70D"/>
                </a:solidFill>
              </a:rPr>
              <a:t>0</a:t>
            </a:r>
            <a:r>
              <a:rPr lang="it-IT" altLang="fr-FR" sz="1600" b="1" dirty="0">
                <a:solidFill>
                  <a:srgbClr val="FFC70D"/>
                </a:solidFill>
              </a:rPr>
              <a:t>&lt; </a:t>
            </a:r>
            <a:r>
              <a:rPr lang="it-IT" altLang="fr-FR" sz="2000" b="1" dirty="0">
                <a:solidFill>
                  <a:srgbClr val="FFC70D"/>
                </a:solidFill>
              </a:rPr>
              <a:t>0.3</a:t>
            </a:r>
            <a:r>
              <a:rPr lang="it-IT" altLang="fr-FR" sz="1600" b="1" dirty="0" smtClean="0">
                <a:solidFill>
                  <a:srgbClr val="FFC70D"/>
                </a:solidFill>
              </a:rPr>
              <a:t>% 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can be obtained,  </a:t>
            </a:r>
          </a:p>
          <a:p>
            <a:pPr marL="118872" indent="0">
              <a:buNone/>
            </a:pPr>
            <a:r>
              <a:rPr lang="it-IT" sz="2000" dirty="0" smtClean="0">
                <a:solidFill>
                  <a:schemeClr val="bg1">
                    <a:lumMod val="85000"/>
                  </a:schemeClr>
                </a:solidFill>
              </a:rPr>
              <a:t>       i</a:t>
            </a:r>
            <a:r>
              <a:rPr lang="it-IT" altLang="fr-FR" sz="2000" dirty="0" smtClean="0">
                <a:solidFill>
                  <a:schemeClr val="bg1">
                    <a:lumMod val="85000"/>
                  </a:schemeClr>
                </a:solidFill>
              </a:rPr>
              <a:t>ncluding: Structure, Pixel </a:t>
            </a:r>
            <a:r>
              <a:rPr lang="it-IT" altLang="fr-FR" sz="2000" dirty="0">
                <a:solidFill>
                  <a:schemeClr val="bg1">
                    <a:lumMod val="85000"/>
                  </a:schemeClr>
                </a:solidFill>
              </a:rPr>
              <a:t>Chip, Flex Printed Circuit, Coolant </a:t>
            </a:r>
            <a:endParaRPr lang="it-IT" alt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it-IT" altLang="fr-FR" sz="2000" dirty="0" smtClean="0">
                <a:solidFill>
                  <a:schemeClr val="bg1">
                    <a:lumMod val="85000"/>
                  </a:schemeClr>
                </a:solidFill>
              </a:rPr>
              <a:t>An alternative desing using microchannel cooling under study</a:t>
            </a:r>
            <a:endParaRPr lang="fr-FR" alt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118872" indent="0">
              <a:buNone/>
            </a:pPr>
            <a:endParaRPr lang="en-GB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" y="2636912"/>
            <a:ext cx="5598132" cy="39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47912"/>
            <a:ext cx="2576487" cy="1529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2785" y="4077072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With micro-channel cooling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31088" y="6341260"/>
            <a:ext cx="634752" cy="400108"/>
          </a:xfrm>
        </p:spPr>
        <p:txBody>
          <a:bodyPr/>
          <a:lstStyle>
            <a:lvl1pPr eaLnBrk="0" hangingPunct="0"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1pPr>
            <a:lvl2pPr marL="391758" indent="-150676" eaLnBrk="0" hangingPunct="0"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2pPr>
            <a:lvl3pPr marL="602704" indent="-120541" eaLnBrk="0" hangingPunct="0"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3pPr>
            <a:lvl4pPr marL="843785" indent="-120541" eaLnBrk="0" hangingPunct="0"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4pPr>
            <a:lvl5pPr marL="1084867" indent="-120541" eaLnBrk="0" hangingPunct="0"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5pPr>
            <a:lvl6pPr marL="1325949" indent="-12054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6pPr>
            <a:lvl7pPr marL="1567030" indent="-12054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7pPr>
            <a:lvl8pPr marL="1808112" indent="-12054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8pPr>
            <a:lvl9pPr marL="2049193" indent="-12054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9pPr>
          </a:lstStyle>
          <a:p>
            <a:pPr eaLnBrk="1" hangingPunct="1">
              <a:defRPr/>
            </a:pPr>
            <a:fld id="{818458A4-F17B-4DE0-A2DF-BEB8C749B530}" type="slidenum">
              <a:rPr lang="en-US" sz="1200">
                <a:solidFill>
                  <a:schemeClr val="bg1">
                    <a:lumMod val="85000"/>
                  </a:schemeClr>
                </a:solidFill>
                <a:latin typeface="Myriad Pro" pitchFamily="-84" charset="0"/>
                <a:ea typeface="MS PGothic" pitchFamily="34" charset="-128"/>
                <a:sym typeface="Myriad Pro" pitchFamily="-84" charset="0"/>
              </a:rPr>
              <a:pPr eaLnBrk="1" hangingPunct="1">
                <a:defRPr/>
              </a:pPr>
              <a:t>12</a:t>
            </a:fld>
            <a:endParaRPr lang="en-US" sz="896" dirty="0">
              <a:solidFill>
                <a:schemeClr val="bg1">
                  <a:lumMod val="85000"/>
                </a:schemeClr>
              </a:solidFill>
              <a:latin typeface="Myriad Pro" pitchFamily="-84" charset="0"/>
              <a:ea typeface="MS PGothic" pitchFamily="34" charset="-128"/>
              <a:sym typeface="Myriad Pro" pitchFamily="-8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894" y="106710"/>
            <a:ext cx="8147570" cy="7300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70D"/>
                </a:solidFill>
              </a:rPr>
              <a:t>Thermal Management: CO</a:t>
            </a:r>
            <a:r>
              <a:rPr lang="en-US" b="1" baseline="-25000" dirty="0" smtClean="0">
                <a:solidFill>
                  <a:srgbClr val="FFC70D"/>
                </a:solidFill>
              </a:rPr>
              <a:t>2</a:t>
            </a:r>
            <a:r>
              <a:rPr lang="en-US" dirty="0">
                <a:solidFill>
                  <a:srgbClr val="FFC70D"/>
                </a:solidFill>
              </a:rPr>
              <a:t> </a:t>
            </a:r>
            <a:r>
              <a:rPr lang="en-US" b="1" dirty="0" smtClean="0">
                <a:solidFill>
                  <a:srgbClr val="FFC70D"/>
                </a:solidFill>
              </a:rPr>
              <a:t>cooling</a:t>
            </a:r>
            <a:endParaRPr lang="en-GB" b="1" dirty="0">
              <a:solidFill>
                <a:srgbClr val="FFC70D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252536" y="1057672"/>
            <a:ext cx="9145016" cy="787152"/>
          </a:xfrm>
        </p:spPr>
        <p:txBody>
          <a:bodyPr>
            <a:noAutofit/>
          </a:bodyPr>
          <a:lstStyle/>
          <a:p>
            <a:pPr marL="781812" indent="-342900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Several advantages brought in by CO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refrigeration (compared to standard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freon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like fluids) recently led the LHC experiments to select this fluid for the thermal management of cold-operated semiconductor detectors</a:t>
            </a:r>
            <a:r>
              <a:rPr lang="en-US" sz="2000" dirty="0">
                <a:solidFill>
                  <a:srgbClr val="24549C"/>
                </a:solidFill>
              </a:rPr>
              <a:t>:</a:t>
            </a:r>
            <a:endParaRPr lang="en-GB" sz="2000" dirty="0">
              <a:solidFill>
                <a:srgbClr val="24549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147952"/>
            <a:ext cx="3528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70D"/>
                </a:solidFill>
                <a:latin typeface="+mn-lt"/>
                <a:ea typeface="+mn-ea"/>
              </a:rPr>
              <a:t>DETECTOR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High heat transfer capability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T stability due to high P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Smaller pipes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Reduced insulation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Reduced material budge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4476" y="2132856"/>
            <a:ext cx="33199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70D"/>
                </a:solidFill>
                <a:latin typeface="+mn-lt"/>
                <a:ea typeface="+mn-ea"/>
              </a:rPr>
              <a:t>INFRASTRUCTURE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Smaller pumps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Lower installation costs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More economical operation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Lower energy consumption</a:t>
            </a:r>
          </a:p>
          <a:p>
            <a:pPr marL="150676" indent="-150676" fontAlgn="auto">
              <a:spcBef>
                <a:spcPts val="0"/>
              </a:spcBef>
              <a:spcAft>
                <a:spcPts val="0"/>
              </a:spcAft>
              <a:buClr>
                <a:srgbClr val="FFC70D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</a:rPr>
              <a:t>Reduced carbon footprint (environmentally friend)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145" y="4274988"/>
            <a:ext cx="4286250" cy="18455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Selected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thermodynamic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cycle: “2PACL”.</a:t>
            </a:r>
          </a:p>
          <a:p>
            <a:pPr marL="93754" indent="-93754"/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Special case of “2-phase pumped cycles”, increasingly used in industry for high power electronics application. </a:t>
            </a:r>
          </a:p>
          <a:p>
            <a:endParaRPr lang="en-GB" sz="1266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ain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advantages of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these cycles:</a:t>
            </a:r>
          </a:p>
          <a:p>
            <a:pPr marL="180811" indent="-180811">
              <a:buFont typeface="Arial" panose="020B0604020202020204" pitchFamily="34" charset="0"/>
              <a:buChar char="•"/>
            </a:pP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Absence of compressor;</a:t>
            </a:r>
          </a:p>
          <a:p>
            <a:pPr marL="180811" indent="-180811">
              <a:buFont typeface="Arial" panose="020B0604020202020204" pitchFamily="34" charset="0"/>
              <a:buChar char="•"/>
            </a:pP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Absence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active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components in the detector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loop;</a:t>
            </a:r>
          </a:p>
          <a:p>
            <a:pPr marL="180811" indent="-180811">
              <a:buFont typeface="Arial" panose="020B0604020202020204" pitchFamily="34" charset="0"/>
              <a:buChar char="•"/>
            </a:pP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High thermal stability in operation; </a:t>
            </a:r>
          </a:p>
          <a:p>
            <a:pPr marL="180811" indent="-180811">
              <a:buFont typeface="Arial" panose="020B0604020202020204" pitchFamily="34" charset="0"/>
              <a:buChar char="•"/>
            </a:pP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imple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regulation </a:t>
            </a:r>
            <a:r>
              <a:rPr lang="en-GB" sz="1266" dirty="0">
                <a:solidFill>
                  <a:schemeClr val="bg1">
                    <a:lumMod val="85000"/>
                  </a:schemeClr>
                </a:solidFill>
              </a:rPr>
              <a:t>required.</a:t>
            </a:r>
            <a:endParaRPr lang="en-GB" sz="1266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48579"/>
            <a:ext cx="3904389" cy="176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0546" y="4179895"/>
            <a:ext cx="4913502" cy="2411785"/>
            <a:chOff x="4273399" y="6000750"/>
            <a:chExt cx="11407530" cy="6231107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904" y="6000750"/>
              <a:ext cx="10411025" cy="62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/>
            <p:cNvSpPr/>
            <p:nvPr/>
          </p:nvSpPr>
          <p:spPr bwMode="auto">
            <a:xfrm>
              <a:off x="6552275" y="8888205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008471" y="7760966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7852623" y="7760966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852623" y="8869947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9820176" y="8869947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0532113" y="8869947"/>
              <a:ext cx="456196" cy="4561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30755" y="10666624"/>
              <a:ext cx="49871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‒40˚C</a:t>
              </a:r>
              <a:endParaRPr lang="en-GB" sz="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38885" y="9959214"/>
              <a:ext cx="49871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‒30˚C</a:t>
              </a:r>
              <a:endParaRPr lang="en-GB" sz="8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47015" y="9321846"/>
              <a:ext cx="49871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‒20˚C</a:t>
              </a:r>
              <a:endParaRPr lang="en-GB" sz="8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24346" y="8162570"/>
              <a:ext cx="293529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0˚C</a:t>
              </a:r>
              <a:endParaRPr lang="en-GB" sz="8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169406" y="7658398"/>
              <a:ext cx="50156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+10˚C</a:t>
              </a:r>
              <a:endParaRPr lang="en-GB" sz="8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37296" y="7195170"/>
              <a:ext cx="50156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+20˚C</a:t>
              </a:r>
              <a:endParaRPr lang="en-GB" sz="8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91795" y="6704646"/>
              <a:ext cx="50156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+30˚C</a:t>
              </a:r>
              <a:endParaRPr lang="en-GB" sz="8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78610" y="11441215"/>
              <a:ext cx="498713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‒50˚C</a:t>
              </a:r>
              <a:endParaRPr lang="en-GB" sz="800" b="1" dirty="0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399" y="8301298"/>
              <a:ext cx="410117" cy="198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5255999" y="6100549"/>
              <a:ext cx="380526" cy="488589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endParaRPr lang="en-GB" sz="230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5345063" y="10781169"/>
              <a:ext cx="1052506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345063" y="9402272"/>
              <a:ext cx="2119604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5345063" y="8582943"/>
              <a:ext cx="2735658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345063" y="8009278"/>
              <a:ext cx="3423553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345063" y="7558445"/>
              <a:ext cx="3935415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5345063" y="7189500"/>
              <a:ext cx="4475113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345063" y="6888795"/>
              <a:ext cx="5187050" cy="0"/>
            </a:xfrm>
            <a:prstGeom prst="line">
              <a:avLst/>
            </a:prstGeom>
            <a:solidFill>
              <a:srgbClr val="BBE0E3"/>
            </a:solidFill>
            <a:ln w="28575" cap="flat" cmpd="sng" algn="ctr">
              <a:solidFill>
                <a:srgbClr val="2454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4790379" y="10658337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10 bar</a:t>
              </a:r>
              <a:endParaRPr lang="en-GB" sz="8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90379" y="9295810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20 bar</a:t>
              </a:r>
              <a:endParaRPr lang="en-GB" sz="8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90379" y="8465552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30 bar</a:t>
              </a:r>
              <a:endParaRPr lang="en-GB" sz="8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90379" y="7894610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40 bar</a:t>
              </a:r>
              <a:endParaRPr lang="en-GB" sz="8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90379" y="7432848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50 bar</a:t>
              </a:r>
              <a:endParaRPr lang="en-GB" sz="8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90379" y="7093921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60 bar</a:t>
              </a:r>
              <a:endParaRPr lang="en-GB" sz="8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90379" y="6754992"/>
              <a:ext cx="541460" cy="2334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70 bar</a:t>
              </a:r>
              <a:endParaRPr lang="en-GB" sz="8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 rot="5400000">
              <a:off x="6225662" y="6206284"/>
              <a:ext cx="53196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‒40˚C</a:t>
              </a:r>
              <a:endParaRPr lang="en-GB" sz="8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6683136" y="6206284"/>
              <a:ext cx="53196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‒30˚C</a:t>
              </a:r>
              <a:endParaRPr lang="en-GB" sz="8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 rot="5400000">
              <a:off x="7129056" y="6206284"/>
              <a:ext cx="53196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‒20˚C</a:t>
              </a:r>
              <a:endParaRPr lang="en-GB" sz="8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 rot="5094421">
              <a:off x="8172743" y="6115892"/>
              <a:ext cx="313098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0˚C</a:t>
              </a:r>
              <a:endParaRPr lang="en-GB" sz="8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 rot="5028096">
              <a:off x="8583969" y="6218881"/>
              <a:ext cx="53500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+10˚C</a:t>
              </a:r>
              <a:endParaRPr lang="en-GB" sz="800" b="1" dirty="0"/>
            </a:p>
          </p:txBody>
        </p:sp>
        <p:sp>
          <p:nvSpPr>
            <p:cNvPr id="51" name="TextBox 50"/>
            <p:cNvSpPr txBox="1"/>
            <p:nvPr/>
          </p:nvSpPr>
          <p:spPr>
            <a:xfrm rot="4610048">
              <a:off x="9147965" y="6226759"/>
              <a:ext cx="53500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+20˚C</a:t>
              </a:r>
              <a:endParaRPr lang="en-GB" sz="8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 rot="5400000">
              <a:off x="5797520" y="6206284"/>
              <a:ext cx="53196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‒50˚C</a:t>
              </a:r>
              <a:endParaRPr lang="en-GB" sz="8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 rot="5400000">
              <a:off x="7586643" y="6206284"/>
              <a:ext cx="53196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‒10˚C</a:t>
              </a:r>
              <a:endParaRPr lang="en-GB" sz="8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 rot="4070449">
              <a:off x="9883133" y="6231147"/>
              <a:ext cx="535000" cy="2188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1" dirty="0"/>
                <a:t>+30˚C</a:t>
              </a:r>
              <a:endParaRPr lang="en-GB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62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934" y="62695"/>
            <a:ext cx="8038668" cy="681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Thermal management   		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348133" cy="4104456"/>
          </a:xfrm>
        </p:spPr>
        <p:txBody>
          <a:bodyPr>
            <a:normAutofit fontScale="77500" lnSpcReduction="20000"/>
          </a:bodyPr>
          <a:lstStyle/>
          <a:p>
            <a:pPr marL="768096" lvl="2" indent="0">
              <a:buNone/>
            </a:pPr>
            <a:endParaRPr lang="en-US" dirty="0" smtClean="0"/>
          </a:p>
          <a:p>
            <a:pPr marL="524592" indent="-457200"/>
            <a:r>
              <a:rPr lang="en-US" sz="3100" dirty="0" smtClean="0"/>
              <a:t>On-detector thermal management </a:t>
            </a:r>
          </a:p>
          <a:p>
            <a:pPr marL="67392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 requires novel </a:t>
            </a:r>
            <a:r>
              <a:rPr lang="en-US" sz="3100" dirty="0"/>
              <a:t>materials and solutions </a:t>
            </a:r>
            <a:endParaRPr lang="en-US" sz="3100" dirty="0" smtClean="0"/>
          </a:p>
          <a:p>
            <a:pPr marL="67392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 to achieve better performance and </a:t>
            </a:r>
          </a:p>
          <a:p>
            <a:pPr marL="67392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  higher radiation tolerance</a:t>
            </a:r>
          </a:p>
          <a:p>
            <a:pPr lvl="2"/>
            <a:r>
              <a:rPr lang="en-US" sz="2300" dirty="0" smtClean="0"/>
              <a:t>“known solutions” need to be re-qualified</a:t>
            </a:r>
          </a:p>
          <a:p>
            <a:pPr lvl="2"/>
            <a:r>
              <a:rPr lang="en-US" sz="2300" dirty="0" smtClean="0"/>
              <a:t>Novel solutions for small areas: </a:t>
            </a:r>
          </a:p>
          <a:p>
            <a:pPr marL="768096" lvl="2" indent="0">
              <a:buNone/>
            </a:pPr>
            <a:r>
              <a:rPr lang="en-US" sz="2300" dirty="0"/>
              <a:t>	</a:t>
            </a:r>
            <a:r>
              <a:rPr lang="en-US" sz="2300" dirty="0" smtClean="0"/>
              <a:t>  micro-channel cooling, very compact  </a:t>
            </a:r>
          </a:p>
          <a:p>
            <a:pPr marL="777240" lvl="2" indent="0">
              <a:buNone/>
            </a:pPr>
            <a:r>
              <a:rPr lang="en-US" sz="2300" dirty="0"/>
              <a:t>	</a:t>
            </a:r>
          </a:p>
          <a:p>
            <a:pPr marL="524592" indent="-457200"/>
            <a:r>
              <a:rPr lang="en-US" sz="3100" dirty="0" smtClean="0"/>
              <a:t>CO</a:t>
            </a:r>
            <a:r>
              <a:rPr lang="en-US" sz="3100" baseline="-25000" dirty="0" smtClean="0"/>
              <a:t>2</a:t>
            </a:r>
            <a:r>
              <a:rPr lang="en-US" sz="3100" dirty="0" smtClean="0"/>
              <a:t> </a:t>
            </a:r>
            <a:r>
              <a:rPr lang="en-US" sz="3100" dirty="0"/>
              <a:t>cooling is the </a:t>
            </a:r>
            <a:r>
              <a:rPr lang="en-US" sz="3100" dirty="0" smtClean="0"/>
              <a:t>chosen technology </a:t>
            </a:r>
          </a:p>
          <a:p>
            <a:pPr lvl="2"/>
            <a:r>
              <a:rPr lang="en-US" sz="2300" dirty="0" smtClean="0"/>
              <a:t>Positive experience with LHCb VELO </a:t>
            </a:r>
          </a:p>
          <a:p>
            <a:pPr lvl="2"/>
            <a:r>
              <a:rPr lang="en-US" sz="2300" dirty="0" smtClean="0"/>
              <a:t>ATLAS IBL and CMS Pixel </a:t>
            </a:r>
            <a:r>
              <a:rPr lang="en-US" sz="2300" dirty="0"/>
              <a:t>c</a:t>
            </a:r>
            <a:r>
              <a:rPr lang="en-US" sz="2300" dirty="0" smtClean="0"/>
              <a:t>ooling systems </a:t>
            </a:r>
          </a:p>
          <a:p>
            <a:pPr marL="768096" lvl="2" indent="0">
              <a:buNone/>
            </a:pPr>
            <a:r>
              <a:rPr lang="en-US" sz="2300" dirty="0" smtClean="0"/>
              <a:t>     have been constructed </a:t>
            </a:r>
          </a:p>
          <a:p>
            <a:pPr lvl="2"/>
            <a:r>
              <a:rPr lang="en-US" sz="2300" dirty="0" smtClean="0"/>
              <a:t>Large </a:t>
            </a:r>
            <a:r>
              <a:rPr lang="en-US" sz="2300" dirty="0"/>
              <a:t>step </a:t>
            </a:r>
            <a:r>
              <a:rPr lang="en-US" sz="2300" dirty="0" smtClean="0"/>
              <a:t>forward needed for </a:t>
            </a:r>
            <a:r>
              <a:rPr lang="en-US" sz="2300" dirty="0"/>
              <a:t>the ATLAS/CMS phase-2 </a:t>
            </a:r>
            <a:r>
              <a:rPr lang="en-US" sz="2300" dirty="0" smtClean="0"/>
              <a:t>trackers</a:t>
            </a:r>
          </a:p>
          <a:p>
            <a:pPr lvl="2"/>
            <a:endParaRPr lang="en-US" sz="2300" dirty="0" smtClean="0"/>
          </a:p>
          <a:p>
            <a:pPr marL="768096" lvl="2" indent="0">
              <a:buNone/>
            </a:pPr>
            <a:endParaRPr lang="en-US" sz="2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8539"/>
              </p:ext>
            </p:extLst>
          </p:nvPr>
        </p:nvGraphicFramePr>
        <p:xfrm>
          <a:off x="5660694" y="2515706"/>
          <a:ext cx="3312368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720080"/>
                <a:gridCol w="122413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Temp [</a:t>
                      </a:r>
                      <a:r>
                        <a:rPr lang="en-GB" sz="1600" baseline="30000" dirty="0" err="1" smtClean="0"/>
                        <a:t>o</a:t>
                      </a:r>
                      <a:r>
                        <a:rPr lang="en-GB" sz="1600" baseline="0" dirty="0" err="1" smtClean="0"/>
                        <a:t>C</a:t>
                      </a:r>
                      <a:r>
                        <a:rPr lang="en-GB" sz="1600" baseline="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Cooling power</a:t>
                      </a:r>
                      <a:r>
                        <a:rPr lang="en-GB" sz="1600" baseline="0" dirty="0" smtClean="0"/>
                        <a:t> [kW]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LHCb</a:t>
                      </a:r>
                      <a:r>
                        <a:rPr lang="en-GB" sz="1600" dirty="0" smtClean="0"/>
                        <a:t> VELO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-25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CMS pixels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15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ATLAS/CMS</a:t>
                      </a:r>
                      <a:r>
                        <a:rPr lang="en-GB" sz="1600" baseline="0" dirty="0" smtClean="0"/>
                        <a:t> Trackers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-35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100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uchannel_crosssec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84434"/>
            <a:ext cx="3312368" cy="1070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6267331" y="836712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LHCb</a:t>
            </a:r>
            <a:r>
              <a:rPr lang="en-GB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VELO upgrade</a:t>
            </a:r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057308"/>
            <a:ext cx="79541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Centralized development for the cooling plants is a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must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Organization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already in place, centered at CERN in PH-DT.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0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34041" y="6339839"/>
            <a:ext cx="420898" cy="274320"/>
          </a:xfrm>
        </p:spPr>
        <p:txBody>
          <a:bodyPr tIns="25000"/>
          <a:lstStyle>
            <a:lvl1pPr eaLnBrk="0" hangingPunct="0"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1pPr>
            <a:lvl2pPr marL="406245" indent="-156248" eaLnBrk="0" hangingPunct="0"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2pPr>
            <a:lvl3pPr marL="624992" indent="-124998" eaLnBrk="0" hangingPunct="0"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3pPr>
            <a:lvl4pPr marL="874989" indent="-124998" eaLnBrk="0" hangingPunct="0"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4pPr>
            <a:lvl5pPr marL="1124986" indent="-124998" eaLnBrk="0" hangingPunct="0"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5pPr>
            <a:lvl6pPr marL="1374983" indent="-1249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6pPr>
            <a:lvl7pPr marL="1624980" indent="-1249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7pPr>
            <a:lvl8pPr marL="1874977" indent="-1249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8pPr>
            <a:lvl9pPr marL="2124974" indent="-1249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24549C"/>
                </a:solidFill>
                <a:latin typeface="Myriad Pro Semibold" pitchFamily="-84" charset="0"/>
                <a:ea typeface="ヒラギノ角ゴ ProN W6" pitchFamily="-84" charset="-128"/>
                <a:sym typeface="Myriad Pro Semibold" pitchFamily="-84" charset="0"/>
              </a:defRPr>
            </a:lvl9pPr>
          </a:lstStyle>
          <a:p>
            <a:pPr eaLnBrk="1" hangingPunct="1">
              <a:defRPr/>
            </a:pPr>
            <a:fld id="{818458A4-F17B-4DE0-A2DF-BEB8C749B530}" type="slidenum">
              <a:rPr lang="en-US" sz="900">
                <a:solidFill>
                  <a:schemeClr val="bg1">
                    <a:lumMod val="85000"/>
                  </a:schemeClr>
                </a:solidFill>
                <a:latin typeface="Myriad Pro" pitchFamily="-84" charset="0"/>
                <a:ea typeface="MS PGothic" pitchFamily="34" charset="-128"/>
                <a:sym typeface="Myriad Pro" pitchFamily="-84" charset="0"/>
              </a:rPr>
              <a:pPr eaLnBrk="1" hangingPunct="1">
                <a:defRPr/>
              </a:pPr>
              <a:t>14</a:t>
            </a:fld>
            <a:endParaRPr lang="en-US" sz="900" dirty="0">
              <a:solidFill>
                <a:schemeClr val="bg1">
                  <a:lumMod val="85000"/>
                </a:schemeClr>
              </a:solidFill>
              <a:latin typeface="Myriad Pro" pitchFamily="-84" charset="0"/>
              <a:ea typeface="MS PGothic" pitchFamily="34" charset="-128"/>
              <a:sym typeface="Myriad Pro" pitchFamily="-8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922" y="44624"/>
            <a:ext cx="9037582" cy="730002"/>
          </a:xfrm>
        </p:spPr>
        <p:txBody>
          <a:bodyPr tIns="25000" bIns="25000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C70D"/>
                </a:solidFill>
              </a:rPr>
              <a:t>Future CO</a:t>
            </a:r>
            <a:r>
              <a:rPr lang="en-US" sz="4000" b="1" baseline="-25000" dirty="0" smtClean="0">
                <a:solidFill>
                  <a:srgbClr val="FFC70D"/>
                </a:solidFill>
              </a:rPr>
              <a:t>2</a:t>
            </a:r>
            <a:r>
              <a:rPr lang="en-US" sz="4000" b="1" dirty="0" smtClean="0">
                <a:solidFill>
                  <a:srgbClr val="FFC70D"/>
                </a:solidFill>
              </a:rPr>
              <a:t> cooling plants  at  the  LHC</a:t>
            </a:r>
            <a:endParaRPr lang="en-GB" sz="4000" b="1" dirty="0">
              <a:solidFill>
                <a:srgbClr val="FFC70D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66419" y="836712"/>
            <a:ext cx="1918725" cy="2298781"/>
            <a:chOff x="740979" y="4062280"/>
            <a:chExt cx="3411067" cy="3978184"/>
          </a:xfrm>
        </p:grpSpPr>
        <p:sp>
          <p:nvSpPr>
            <p:cNvPr id="9" name="Rectangle 8"/>
            <p:cNvSpPr/>
            <p:nvPr/>
          </p:nvSpPr>
          <p:spPr bwMode="auto">
            <a:xfrm>
              <a:off x="740979" y="4808484"/>
              <a:ext cx="3411067" cy="3231980"/>
            </a:xfrm>
            <a:prstGeom prst="rect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r>
                <a:rPr lang="en-US" sz="1100" b="1" dirty="0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CMS Pix-Ph1: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2 x 15 kW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independent plants for 2 detectors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Temporary swapping back-up possibility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T = -25 ˚C</a:t>
              </a:r>
            </a:p>
            <a:p>
              <a:pPr defTabSz="499994"/>
              <a:endParaRPr lang="en-US" sz="1000" dirty="0"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  <a:p>
              <a:pPr defTabSz="499994"/>
              <a:r>
                <a:rPr lang="en-US" sz="11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ATLAS IBL: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1+1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plants with swapping possibility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Each unit 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3.3 kW @ -35 ˚C</a:t>
              </a:r>
            </a:p>
            <a:p>
              <a:pPr defTabSz="499994"/>
              <a:endParaRPr lang="en-GB" sz="1000" dirty="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5089" y="4062280"/>
              <a:ext cx="1548002" cy="875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70D"/>
                  </a:solidFill>
                </a:rPr>
                <a:t>2014</a:t>
              </a:r>
              <a:endParaRPr lang="en-GB" dirty="0">
                <a:solidFill>
                  <a:srgbClr val="FFC70D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58523" y="1484784"/>
            <a:ext cx="1817961" cy="1848406"/>
            <a:chOff x="5623036" y="4062280"/>
            <a:chExt cx="3231930" cy="3150406"/>
          </a:xfrm>
        </p:grpSpPr>
        <p:sp>
          <p:nvSpPr>
            <p:cNvPr id="10" name="Rectangle 9"/>
            <p:cNvSpPr/>
            <p:nvPr/>
          </p:nvSpPr>
          <p:spPr bwMode="auto">
            <a:xfrm>
              <a:off x="5623036" y="4808484"/>
              <a:ext cx="3231930" cy="2404202"/>
            </a:xfrm>
            <a:prstGeom prst="rect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r>
                <a:rPr lang="en-US" sz="1100" b="1" dirty="0" err="1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LHCb</a:t>
              </a:r>
              <a:r>
                <a:rPr lang="en-US" sz="1100" b="1" dirty="0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 </a:t>
              </a:r>
              <a:r>
                <a:rPr lang="en-US" sz="1100" b="1" dirty="0" err="1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Velo</a:t>
              </a:r>
              <a:r>
                <a:rPr lang="en-US" sz="1100" b="1" dirty="0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 + UT: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2 x 7 kW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independent plants for 2 detectors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Temporary swapping back-up possibility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T &lt; -30 ˚C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Plants installation in 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EYETS 2016/17</a:t>
              </a:r>
            </a:p>
            <a:p>
              <a:pPr defTabSz="499994"/>
              <a:endParaRPr lang="en-GB" sz="1000" dirty="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9783" y="4062280"/>
              <a:ext cx="3038438" cy="875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70D"/>
                  </a:solidFill>
                </a:rPr>
                <a:t>LS2 (2019)</a:t>
              </a:r>
              <a:endParaRPr lang="en-GB" dirty="0">
                <a:solidFill>
                  <a:srgbClr val="FFC70D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17123" y="1631888"/>
            <a:ext cx="1927367" cy="2849122"/>
            <a:chOff x="12139448" y="2813594"/>
            <a:chExt cx="3426430" cy="468256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2139448" y="3866600"/>
              <a:ext cx="3426430" cy="3629563"/>
            </a:xfrm>
            <a:prstGeom prst="rect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99994"/>
              <a:r>
                <a:rPr lang="en-US" sz="1100" b="1" dirty="0">
                  <a:solidFill>
                    <a:srgbClr val="24549C"/>
                  </a:solidFill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ATLAS ITK :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5+1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plants with swapping possibility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Each unit 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30 kW @ -35 ˚C</a:t>
              </a:r>
            </a:p>
            <a:p>
              <a:pPr marL="156248" indent="-156248" defTabSz="499994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Very large CO</a:t>
              </a:r>
              <a:r>
                <a:rPr lang="en-US" sz="1000" b="1" baseline="-25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2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 volumes!</a:t>
              </a:r>
            </a:p>
            <a:p>
              <a:pPr defTabSz="499994"/>
              <a:endParaRPr lang="en-US" sz="1000" dirty="0"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  <a:p>
              <a:pPr lvl="0"/>
              <a:r>
                <a:rPr lang="en-US" sz="11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CMS TRACKER &amp; </a:t>
              </a:r>
              <a:r>
                <a:rPr lang="en-US" sz="1100" b="1" dirty="0" err="1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HGCal</a:t>
              </a:r>
              <a:r>
                <a:rPr lang="en-US" sz="11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: 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(3+1) + (4+1)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plants with swapping possibility 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Each unit 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45 kW @ &lt; -30 ˚C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Very large CO</a:t>
              </a:r>
              <a:r>
                <a:rPr lang="en-US" sz="1000" b="1" baseline="-25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2</a:t>
              </a: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 volumes!</a:t>
              </a:r>
            </a:p>
            <a:p>
              <a:pPr marL="156248" indent="-156248">
                <a:buFont typeface="Arial" panose="020B0604020202020204" pitchFamily="34" charset="0"/>
                <a:buChar char="•"/>
              </a:pPr>
              <a:r>
                <a:rPr lang="en-US" sz="1000" b="1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Additional unit </a:t>
              </a:r>
              <a:r>
                <a:rPr lang="en-US" sz="10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>for partial detector tests on surface</a:t>
              </a:r>
            </a:p>
            <a:p>
              <a:r>
                <a:rPr lang="en-US" sz="8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  <a:t/>
              </a:r>
              <a:br>
                <a:rPr lang="en-US" sz="800" dirty="0">
                  <a:latin typeface="Myriad Pro Semibold" charset="0"/>
                  <a:ea typeface="ヒラギノ角ゴ ProN W6" charset="0"/>
                  <a:cs typeface="ヒラギノ角ゴ ProN W6" charset="0"/>
                  <a:sym typeface="Myriad Pro Semibold" charset="0"/>
                </a:rPr>
              </a:br>
              <a:endParaRPr lang="en-US" sz="1000" dirty="0"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  <a:p>
              <a:pPr defTabSz="499994"/>
              <a:endParaRPr lang="en-GB" sz="1000" dirty="0">
                <a:solidFill>
                  <a:srgbClr val="24549C"/>
                </a:solidFill>
                <a:latin typeface="Myriad Pro Semibold" charset="0"/>
                <a:ea typeface="ヒラギノ角ゴ ProN W6" charset="0"/>
                <a:cs typeface="ヒラギノ角ゴ ProN W6" charset="0"/>
                <a:sym typeface="Myriad Pro Semibold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345396" y="2813594"/>
              <a:ext cx="3038439" cy="1191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70D"/>
                  </a:solidFill>
                </a:rPr>
                <a:t>LS3 (2023)</a:t>
              </a:r>
            </a:p>
            <a:p>
              <a:pPr algn="ctr"/>
              <a:r>
                <a:rPr lang="en-US" sz="1300" dirty="0">
                  <a:solidFill>
                    <a:srgbClr val="FFC70D"/>
                  </a:solidFill>
                </a:rPr>
                <a:t>(preliminary ideas)</a:t>
              </a:r>
            </a:p>
          </p:txBody>
        </p:sp>
      </p:grpSp>
      <p:sp>
        <p:nvSpPr>
          <p:cNvPr id="16" name="Freeform 15"/>
          <p:cNvSpPr/>
          <p:nvPr/>
        </p:nvSpPr>
        <p:spPr bwMode="auto">
          <a:xfrm rot="1340528">
            <a:off x="5063688" y="1899100"/>
            <a:ext cx="1720412" cy="1299162"/>
          </a:xfrm>
          <a:custGeom>
            <a:avLst/>
            <a:gdLst>
              <a:gd name="connsiteX0" fmla="*/ 0 w 3058510"/>
              <a:gd name="connsiteY0" fmla="*/ 1101038 h 2463597"/>
              <a:gd name="connsiteX1" fmla="*/ 425669 w 3058510"/>
              <a:gd name="connsiteY1" fmla="*/ 186638 h 2463597"/>
              <a:gd name="connsiteX2" fmla="*/ 1324303 w 3058510"/>
              <a:gd name="connsiteY2" fmla="*/ 123576 h 2463597"/>
              <a:gd name="connsiteX3" fmla="*/ 1576552 w 3058510"/>
              <a:gd name="connsiteY3" fmla="*/ 1558238 h 2463597"/>
              <a:gd name="connsiteX4" fmla="*/ 599090 w 3058510"/>
              <a:gd name="connsiteY4" fmla="*/ 2157327 h 2463597"/>
              <a:gd name="connsiteX5" fmla="*/ 252248 w 3058510"/>
              <a:gd name="connsiteY5" fmla="*/ 1495176 h 2463597"/>
              <a:gd name="connsiteX6" fmla="*/ 804041 w 3058510"/>
              <a:gd name="connsiteY6" fmla="*/ 1069507 h 2463597"/>
              <a:gd name="connsiteX7" fmla="*/ 1355835 w 3058510"/>
              <a:gd name="connsiteY7" fmla="*/ 2046969 h 2463597"/>
              <a:gd name="connsiteX8" fmla="*/ 1970690 w 3058510"/>
              <a:gd name="connsiteY8" fmla="*/ 2441107 h 2463597"/>
              <a:gd name="connsiteX9" fmla="*/ 2112579 w 3058510"/>
              <a:gd name="connsiteY9" fmla="*/ 1432113 h 2463597"/>
              <a:gd name="connsiteX10" fmla="*/ 1229710 w 3058510"/>
              <a:gd name="connsiteY10" fmla="*/ 722665 h 2463597"/>
              <a:gd name="connsiteX11" fmla="*/ 1765738 w 3058510"/>
              <a:gd name="connsiteY11" fmla="*/ 249700 h 2463597"/>
              <a:gd name="connsiteX12" fmla="*/ 2569779 w 3058510"/>
              <a:gd name="connsiteY12" fmla="*/ 1132569 h 2463597"/>
              <a:gd name="connsiteX13" fmla="*/ 2885090 w 3058510"/>
              <a:gd name="connsiteY13" fmla="*/ 1258693 h 2463597"/>
              <a:gd name="connsiteX14" fmla="*/ 3058510 w 3058510"/>
              <a:gd name="connsiteY14" fmla="*/ 1258693 h 2463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58510" h="2463597">
                <a:moveTo>
                  <a:pt x="0" y="1101038"/>
                </a:moveTo>
                <a:cubicBezTo>
                  <a:pt x="102476" y="725293"/>
                  <a:pt x="204952" y="349548"/>
                  <a:pt x="425669" y="186638"/>
                </a:cubicBezTo>
                <a:cubicBezTo>
                  <a:pt x="646386" y="23728"/>
                  <a:pt x="1132489" y="-105024"/>
                  <a:pt x="1324303" y="123576"/>
                </a:cubicBezTo>
                <a:cubicBezTo>
                  <a:pt x="1516117" y="352176"/>
                  <a:pt x="1697421" y="1219280"/>
                  <a:pt x="1576552" y="1558238"/>
                </a:cubicBezTo>
                <a:cubicBezTo>
                  <a:pt x="1455683" y="1897196"/>
                  <a:pt x="819807" y="2167837"/>
                  <a:pt x="599090" y="2157327"/>
                </a:cubicBezTo>
                <a:cubicBezTo>
                  <a:pt x="378373" y="2146817"/>
                  <a:pt x="218090" y="1676479"/>
                  <a:pt x="252248" y="1495176"/>
                </a:cubicBezTo>
                <a:cubicBezTo>
                  <a:pt x="286407" y="1313873"/>
                  <a:pt x="620110" y="977542"/>
                  <a:pt x="804041" y="1069507"/>
                </a:cubicBezTo>
                <a:cubicBezTo>
                  <a:pt x="987972" y="1161472"/>
                  <a:pt x="1161394" y="1818369"/>
                  <a:pt x="1355835" y="2046969"/>
                </a:cubicBezTo>
                <a:cubicBezTo>
                  <a:pt x="1550276" y="2275569"/>
                  <a:pt x="1844566" y="2543583"/>
                  <a:pt x="1970690" y="2441107"/>
                </a:cubicBezTo>
                <a:cubicBezTo>
                  <a:pt x="2096814" y="2338631"/>
                  <a:pt x="2236076" y="1718520"/>
                  <a:pt x="2112579" y="1432113"/>
                </a:cubicBezTo>
                <a:cubicBezTo>
                  <a:pt x="1989082" y="1145706"/>
                  <a:pt x="1287517" y="919734"/>
                  <a:pt x="1229710" y="722665"/>
                </a:cubicBezTo>
                <a:cubicBezTo>
                  <a:pt x="1171903" y="525596"/>
                  <a:pt x="1542393" y="181383"/>
                  <a:pt x="1765738" y="249700"/>
                </a:cubicBezTo>
                <a:cubicBezTo>
                  <a:pt x="1989083" y="318017"/>
                  <a:pt x="2383220" y="964404"/>
                  <a:pt x="2569779" y="1132569"/>
                </a:cubicBezTo>
                <a:cubicBezTo>
                  <a:pt x="2756338" y="1300734"/>
                  <a:pt x="2803635" y="1237672"/>
                  <a:pt x="2885090" y="1258693"/>
                </a:cubicBezTo>
                <a:cubicBezTo>
                  <a:pt x="2966545" y="1279714"/>
                  <a:pt x="3012527" y="1269203"/>
                  <a:pt x="3058510" y="1258693"/>
                </a:cubicBezTo>
              </a:path>
            </a:pathLst>
          </a:custGeom>
          <a:noFill/>
          <a:ln w="76200" cap="flat" cmpd="sng" algn="ctr">
            <a:solidFill>
              <a:srgbClr val="FFC70D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49999" tIns="25000" rIns="49999" bIns="25000" numCol="1" rtlCol="0" anchor="t" anchorCtr="0" compatLnSpc="1">
            <a:prstTxWarp prst="textNoShape">
              <a:avLst/>
            </a:prstTxWarp>
          </a:bodyPr>
          <a:lstStyle/>
          <a:p>
            <a:pPr defTabSz="499994"/>
            <a:endParaRPr lang="en-GB" sz="2300">
              <a:solidFill>
                <a:srgbClr val="24549C"/>
              </a:solidFill>
              <a:latin typeface="Myriad Pro Semibold" charset="0"/>
              <a:ea typeface="ヒラギノ角ゴ ProN W6" charset="0"/>
              <a:cs typeface="ヒラギノ角ゴ ProN W6" charset="0"/>
              <a:sym typeface="Myriad Pro Semibold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2367784" y="2037165"/>
            <a:ext cx="673976" cy="324240"/>
          </a:xfrm>
          <a:custGeom>
            <a:avLst/>
            <a:gdLst>
              <a:gd name="connsiteX0" fmla="*/ 0 w 1198180"/>
              <a:gd name="connsiteY0" fmla="*/ 551812 h 551812"/>
              <a:gd name="connsiteX1" fmla="*/ 599090 w 1198180"/>
              <a:gd name="connsiteY1" fmla="*/ 19 h 551812"/>
              <a:gd name="connsiteX2" fmla="*/ 1198180 w 1198180"/>
              <a:gd name="connsiteY2" fmla="*/ 536046 h 55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8180" h="551812">
                <a:moveTo>
                  <a:pt x="0" y="551812"/>
                </a:moveTo>
                <a:cubicBezTo>
                  <a:pt x="199696" y="277229"/>
                  <a:pt x="399393" y="2647"/>
                  <a:pt x="599090" y="19"/>
                </a:cubicBezTo>
                <a:cubicBezTo>
                  <a:pt x="798787" y="-2609"/>
                  <a:pt x="998483" y="266718"/>
                  <a:pt x="1198180" y="536046"/>
                </a:cubicBezTo>
              </a:path>
            </a:pathLst>
          </a:custGeom>
          <a:noFill/>
          <a:ln w="76200" cap="flat" cmpd="sng" algn="ctr">
            <a:solidFill>
              <a:srgbClr val="FFC70D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9999" tIns="25000" rIns="49999" bIns="25000" numCol="1" rtlCol="0" anchor="t" anchorCtr="0" compatLnSpc="1">
            <a:prstTxWarp prst="textNoShape">
              <a:avLst/>
            </a:prstTxWarp>
          </a:bodyPr>
          <a:lstStyle/>
          <a:p>
            <a:pPr defTabSz="499994"/>
            <a:endParaRPr lang="en-GB" sz="2300">
              <a:solidFill>
                <a:srgbClr val="24549C"/>
              </a:solidFill>
              <a:latin typeface="Myriad Pro Semibold" charset="0"/>
              <a:ea typeface="ヒラギノ角ゴ ProN W6" charset="0"/>
              <a:cs typeface="ヒラギノ角ゴ ProN W6" charset="0"/>
              <a:sym typeface="Myriad Pro Semi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3789040"/>
            <a:ext cx="3024336" cy="1774037"/>
          </a:xfrm>
          <a:prstGeom prst="rect">
            <a:avLst/>
          </a:prstGeom>
          <a:noFill/>
        </p:spPr>
        <p:txBody>
          <a:bodyPr wrap="square" lIns="49999" tIns="25000" rIns="49999" bIns="25000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Consolidation of technology + </a:t>
            </a:r>
            <a:b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Lessons from ATLAS &amp; CMS operation +</a:t>
            </a:r>
          </a:p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Dedicated studies on: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Long vertical evaporators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Balancing of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mchannel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loops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Refined evaporating line models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35167" y="3501008"/>
            <a:ext cx="3613097" cy="3005143"/>
          </a:xfrm>
          <a:prstGeom prst="rect">
            <a:avLst/>
          </a:prstGeom>
          <a:noFill/>
        </p:spPr>
        <p:txBody>
          <a:bodyPr wrap="square" lIns="49999" tIns="25000" rIns="49999" bIns="25000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Consolidation of studies on: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Long vertical evaporators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Balancing of large number of loops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Plant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swapping philosophy and control</a:t>
            </a:r>
          </a:p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Applied R&amp;D on: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Dynamic modeling and simulation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Accumulation /  Transfer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lines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30-45 kW units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Smooth plant swapping (spare!)</a:t>
            </a:r>
          </a:p>
          <a:p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Technical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efforts on: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Space and infrastructure definition</a:t>
            </a:r>
          </a:p>
          <a:p>
            <a:pPr marL="187498" indent="-18749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Hardware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components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2465848" y="2348880"/>
            <a:ext cx="305952" cy="1346843"/>
          </a:xfrm>
          <a:prstGeom prst="straightConnector1">
            <a:avLst/>
          </a:prstGeom>
          <a:solidFill>
            <a:srgbClr val="BBE0E3"/>
          </a:solidFill>
          <a:ln w="50800" cap="flat" cmpd="sng" algn="ctr">
            <a:solidFill>
              <a:srgbClr val="24549C"/>
            </a:solidFill>
            <a:prstDash val="solid"/>
            <a:round/>
            <a:headEnd type="oval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309434" y="2973829"/>
            <a:ext cx="256780" cy="374118"/>
          </a:xfrm>
          <a:prstGeom prst="straightConnector1">
            <a:avLst/>
          </a:prstGeom>
          <a:solidFill>
            <a:srgbClr val="BBE0E3"/>
          </a:solidFill>
          <a:ln w="50800" cap="flat" cmpd="sng" algn="ctr">
            <a:solidFill>
              <a:srgbClr val="24549C"/>
            </a:solidFill>
            <a:prstDash val="solid"/>
            <a:round/>
            <a:headEnd type="oval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365960" y="3224623"/>
            <a:ext cx="1889300" cy="204377"/>
          </a:xfrm>
          <a:prstGeom prst="rect">
            <a:avLst/>
          </a:prstGeom>
          <a:solidFill>
            <a:schemeClr val="accent5"/>
          </a:solidFill>
          <a:ln>
            <a:solidFill>
              <a:srgbClr val="24549C"/>
            </a:solidFill>
          </a:ln>
        </p:spPr>
        <p:txBody>
          <a:bodyPr wrap="none" lIns="39370" tIns="25000" rIns="39370" bIns="25000" rtlCol="0">
            <a:spAutoFit/>
          </a:bodyPr>
          <a:lstStyle/>
          <a:p>
            <a:r>
              <a:rPr lang="en-GB" sz="1000" b="1" dirty="0"/>
              <a:t>CO</a:t>
            </a:r>
            <a:r>
              <a:rPr lang="en-GB" sz="1000" b="1" baseline="-25000" dirty="0"/>
              <a:t>2</a:t>
            </a:r>
            <a:r>
              <a:rPr lang="en-GB" sz="1000" b="1" dirty="0"/>
              <a:t> plant capacity: tens of kg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25959" y="4510895"/>
            <a:ext cx="1918532" cy="358265"/>
          </a:xfrm>
          <a:prstGeom prst="rect">
            <a:avLst/>
          </a:prstGeom>
          <a:solidFill>
            <a:schemeClr val="accent5"/>
          </a:solidFill>
          <a:ln>
            <a:solidFill>
              <a:srgbClr val="24549C"/>
            </a:solidFill>
          </a:ln>
        </p:spPr>
        <p:txBody>
          <a:bodyPr wrap="square" lIns="39370" tIns="25000" rIns="39370" bIns="25000" rtlCol="0">
            <a:spAutoFit/>
          </a:bodyPr>
          <a:lstStyle/>
          <a:p>
            <a:r>
              <a:rPr lang="en-GB" sz="1000" b="1" dirty="0"/>
              <a:t>CO</a:t>
            </a:r>
            <a:r>
              <a:rPr lang="en-GB" sz="1000" b="1" baseline="-25000" dirty="0"/>
              <a:t>2</a:t>
            </a:r>
            <a:r>
              <a:rPr lang="en-GB" sz="1000" b="1" dirty="0"/>
              <a:t> plant capacity : hundreds of kg (to be defined)</a:t>
            </a:r>
          </a:p>
        </p:txBody>
      </p:sp>
    </p:spTree>
    <p:extLst>
      <p:ext uri="{BB962C8B-B14F-4D97-AF65-F5344CB8AC3E}">
        <p14:creationId xmlns:p14="http://schemas.microsoft.com/office/powerpoint/2010/main" val="3591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Scintillator-based</a:t>
            </a:r>
            <a:br>
              <a:rPr lang="en-US" sz="6000" dirty="0" smtClean="0"/>
            </a:br>
            <a:r>
              <a:rPr lang="en-US" sz="6000" dirty="0" smtClean="0"/>
              <a:t>Detector Developments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13560"/>
            <a:ext cx="8077200" cy="1499616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1">
                    <a:lumMod val="85000"/>
                  </a:schemeClr>
                </a:solidFill>
              </a:rPr>
              <a:t>P</a:t>
            </a:r>
            <a:r>
              <a:rPr lang="en-GB" sz="2800" dirty="0" smtClean="0">
                <a:solidFill>
                  <a:schemeClr val="tx1">
                    <a:lumMod val="85000"/>
                  </a:schemeClr>
                </a:solidFill>
              </a:rPr>
              <a:t>lanned </a:t>
            </a:r>
            <a:r>
              <a:rPr lang="en-GB" sz="2800" dirty="0">
                <a:solidFill>
                  <a:schemeClr val="tx1">
                    <a:lumMod val="85000"/>
                  </a:schemeClr>
                </a:solidFill>
              </a:rPr>
              <a:t>for </a:t>
            </a:r>
            <a:r>
              <a:rPr lang="en-GB" sz="2800" dirty="0" smtClean="0">
                <a:solidFill>
                  <a:schemeClr val="tx1">
                    <a:lumMod val="85000"/>
                  </a:schemeClr>
                </a:solidFill>
              </a:rPr>
              <a:t>LHCb tracking system and </a:t>
            </a:r>
          </a:p>
          <a:p>
            <a:r>
              <a:rPr lang="en-GB" sz="2800" dirty="0" smtClean="0">
                <a:solidFill>
                  <a:schemeClr val="tx1">
                    <a:lumMod val="85000"/>
                  </a:schemeClr>
                </a:solidFill>
              </a:rPr>
              <a:t>     CMS calorimeter system upgrades </a:t>
            </a:r>
            <a:endParaRPr lang="en-GB" sz="28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>
                <a:solidFill>
                  <a:srgbClr val="919191"/>
                </a:solidFill>
              </a:rPr>
              <a:pPr>
                <a:defRPr/>
              </a:pPr>
              <a:t>16</a:t>
            </a:fld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39552" y="36786"/>
            <a:ext cx="8207896" cy="79992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Scintillating Fibre Tracker for LHCb</a:t>
            </a:r>
            <a:endParaRPr lang="en-GB" dirty="0"/>
          </a:p>
        </p:txBody>
      </p:sp>
      <p:grpSp>
        <p:nvGrpSpPr>
          <p:cNvPr id="14341" name="Group 14340"/>
          <p:cNvGrpSpPr/>
          <p:nvPr/>
        </p:nvGrpSpPr>
        <p:grpSpPr>
          <a:xfrm>
            <a:off x="5424608" y="2420888"/>
            <a:ext cx="3611888" cy="3137817"/>
            <a:chOff x="251520" y="1545895"/>
            <a:chExt cx="5142181" cy="4571739"/>
          </a:xfrm>
          <a:solidFill>
            <a:schemeClr val="bg1"/>
          </a:solidFill>
        </p:grpSpPr>
        <p:grpSp>
          <p:nvGrpSpPr>
            <p:cNvPr id="22" name="Group 21"/>
            <p:cNvGrpSpPr/>
            <p:nvPr/>
          </p:nvGrpSpPr>
          <p:grpSpPr>
            <a:xfrm>
              <a:off x="251520" y="1545895"/>
              <a:ext cx="4794146" cy="4571739"/>
              <a:chOff x="251520" y="1545895"/>
              <a:chExt cx="4794146" cy="4571739"/>
            </a:xfrm>
            <a:grpFill/>
          </p:grpSpPr>
          <p:grpSp>
            <p:nvGrpSpPr>
              <p:cNvPr id="2" name="Group 1"/>
              <p:cNvGrpSpPr/>
              <p:nvPr/>
            </p:nvGrpSpPr>
            <p:grpSpPr>
              <a:xfrm>
                <a:off x="251520" y="5135083"/>
                <a:ext cx="4794146" cy="982551"/>
                <a:chOff x="419838" y="5135083"/>
                <a:chExt cx="4794146" cy="982551"/>
              </a:xfrm>
              <a:grpFill/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577"/>
                <a:stretch/>
              </p:blipFill>
              <p:spPr bwMode="auto">
                <a:xfrm>
                  <a:off x="419838" y="5135083"/>
                  <a:ext cx="4794146" cy="98255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8"/>
                <p:cNvSpPr/>
                <p:nvPr/>
              </p:nvSpPr>
              <p:spPr bwMode="auto">
                <a:xfrm>
                  <a:off x="1419549" y="5166802"/>
                  <a:ext cx="211910" cy="950832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51520" y="1545895"/>
                <a:ext cx="4708813" cy="4421354"/>
                <a:chOff x="251520" y="1545895"/>
                <a:chExt cx="4708813" cy="4421354"/>
              </a:xfrm>
              <a:grpFill/>
            </p:grpSpPr>
            <p:pic>
              <p:nvPicPr>
                <p:cNvPr id="2457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1545895"/>
                  <a:ext cx="4683765" cy="3589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7" name="Straight Arrow Connector 26"/>
                <p:cNvCxnSpPr/>
                <p:nvPr/>
              </p:nvCxnSpPr>
              <p:spPr bwMode="auto">
                <a:xfrm flipV="1">
                  <a:off x="1357187" y="4780997"/>
                  <a:ext cx="0" cy="392408"/>
                </a:xfrm>
                <a:prstGeom prst="straightConnector1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4015644" y="2519023"/>
                  <a:ext cx="944689" cy="2628001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dirty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458418" y="5294612"/>
                  <a:ext cx="1210874" cy="672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 smtClean="0">
                      <a:solidFill>
                        <a:schemeClr val="bg1"/>
                      </a:solidFill>
                      <a:cs typeface="Times New Roman" pitchFamily="18" charset="0"/>
                    </a:rPr>
                    <a:t>1 </a:t>
                  </a:r>
                  <a:r>
                    <a:rPr lang="en-GB" sz="1200" b="1" dirty="0" err="1" smtClean="0">
                      <a:solidFill>
                        <a:schemeClr val="bg1"/>
                      </a:solidFill>
                      <a:cs typeface="Times New Roman" pitchFamily="18" charset="0"/>
                    </a:rPr>
                    <a:t>SiPM</a:t>
                  </a:r>
                  <a:r>
                    <a:rPr lang="en-GB" sz="1200" b="1" dirty="0" smtClean="0">
                      <a:solidFill>
                        <a:schemeClr val="bg1"/>
                      </a:solidFill>
                      <a:cs typeface="Times New Roman" pitchFamily="18" charset="0"/>
                    </a:rPr>
                    <a:t> channel</a:t>
                  </a: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2601975" y="1568000"/>
              <a:ext cx="2356356" cy="8520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err="1" smtClean="0">
                  <a:latin typeface="+mn-lt"/>
                  <a:cs typeface="Times New Roman" pitchFamily="18" charset="0"/>
                </a:rPr>
                <a:t>Scint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.-fibre mat (5-6 layers)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96165" y="5390360"/>
              <a:ext cx="2397536" cy="62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SiPM</a:t>
              </a:r>
              <a:r>
                <a:rPr lang="en-GB" sz="2000" b="1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 array</a:t>
              </a:r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8152952" y="3156140"/>
            <a:ext cx="451496" cy="1533807"/>
            <a:chOff x="5014773" y="3959794"/>
            <a:chExt cx="544367" cy="2249227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5014773" y="3959794"/>
              <a:ext cx="0" cy="2249227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6200000">
              <a:off x="4761499" y="4987872"/>
              <a:ext cx="1187089" cy="408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1.25 mm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32367" y="916558"/>
            <a:ext cx="844408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3 stations of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X-U-V-X (±5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stereo angle) scintillating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fibre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planes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very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plane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made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of 5 layers of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Ø=250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µ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 fibres, 2.5 m long</a:t>
            </a: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40 MHz readout and Silicon PMs at periphery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1560" y="2245370"/>
            <a:ext cx="4138744" cy="3991942"/>
            <a:chOff x="721288" y="1988840"/>
            <a:chExt cx="3202640" cy="3300242"/>
          </a:xfrm>
        </p:grpSpPr>
        <p:pic>
          <p:nvPicPr>
            <p:cNvPr id="38" name="Picture 37"/>
            <p:cNvPicPr/>
            <p:nvPr/>
          </p:nvPicPr>
          <p:blipFill rotWithShape="1">
            <a:blip r:embed="rId5">
              <a:clrChange>
                <a:clrFrom>
                  <a:srgbClr val="FFFFE5"/>
                </a:clrFrom>
                <a:clrTo>
                  <a:srgbClr val="FFFFE5">
                    <a:alpha val="0"/>
                  </a:srgbClr>
                </a:clrTo>
              </a:clrChange>
            </a:blip>
            <a:srcRect l="26454" t="4313" r="28649" b="3726"/>
            <a:stretch/>
          </p:blipFill>
          <p:spPr>
            <a:xfrm>
              <a:off x="2440889" y="2060848"/>
              <a:ext cx="1416817" cy="3195375"/>
            </a:xfrm>
            <a:prstGeom prst="rect">
              <a:avLst/>
            </a:prstGeom>
          </p:spPr>
        </p:pic>
        <p:pic>
          <p:nvPicPr>
            <p:cNvPr id="39" name="Picture 38"/>
            <p:cNvPicPr/>
            <p:nvPr/>
          </p:nvPicPr>
          <p:blipFill rotWithShape="1">
            <a:blip r:embed="rId5">
              <a:clrChange>
                <a:clrFrom>
                  <a:srgbClr val="FFFFE5"/>
                </a:clrFrom>
                <a:clrTo>
                  <a:srgbClr val="FFFFE5">
                    <a:alpha val="0"/>
                  </a:srgbClr>
                </a:clrTo>
              </a:clrChange>
            </a:blip>
            <a:srcRect l="26454" t="4313" r="28649" b="3726"/>
            <a:stretch/>
          </p:blipFill>
          <p:spPr>
            <a:xfrm>
              <a:off x="2129514" y="2060848"/>
              <a:ext cx="1416817" cy="3195375"/>
            </a:xfrm>
            <a:prstGeom prst="rect">
              <a:avLst/>
            </a:prstGeom>
          </p:spPr>
        </p:pic>
        <p:pic>
          <p:nvPicPr>
            <p:cNvPr id="40" name="Picture 39"/>
            <p:cNvPicPr/>
            <p:nvPr/>
          </p:nvPicPr>
          <p:blipFill rotWithShape="1">
            <a:blip r:embed="rId5">
              <a:clrChange>
                <a:clrFrom>
                  <a:srgbClr val="FFFFE5"/>
                </a:clrFrom>
                <a:clrTo>
                  <a:srgbClr val="FFFFE5">
                    <a:alpha val="0"/>
                  </a:srgbClr>
                </a:clrTo>
              </a:clrChange>
            </a:blip>
            <a:srcRect l="26454" t="4313" r="28649" b="3726"/>
            <a:stretch/>
          </p:blipFill>
          <p:spPr>
            <a:xfrm>
              <a:off x="1889503" y="2093707"/>
              <a:ext cx="1416817" cy="3195375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1824818" y="4424986"/>
              <a:ext cx="1084551" cy="86409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697466" y="4837289"/>
              <a:ext cx="875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>
                      <a:lumMod val="95000"/>
                    </a:schemeClr>
                  </a:solidFill>
                </a:rPr>
                <a:t>2 x ~3 m</a:t>
              </a:r>
              <a:endParaRPr lang="fr-FR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1907703" y="2327111"/>
              <a:ext cx="1" cy="189397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33371" y="2780928"/>
              <a:ext cx="1074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>
                      <a:lumMod val="95000"/>
                    </a:schemeClr>
                  </a:solidFill>
                </a:rPr>
                <a:t>2 x </a:t>
              </a: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</a:rPr>
                <a:t>~ </a:t>
              </a:r>
              <a:r>
                <a:rPr lang="en-GB" sz="1400" dirty="0" smtClean="0">
                  <a:solidFill>
                    <a:schemeClr val="bg1">
                      <a:lumMod val="95000"/>
                    </a:schemeClr>
                  </a:solidFill>
                </a:rPr>
                <a:t>2.5 m</a:t>
              </a:r>
              <a:endParaRPr lang="fr-FR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42065" y="3354391"/>
              <a:ext cx="440443" cy="3465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71087" y="3862434"/>
              <a:ext cx="440443" cy="3465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067553" y="4041729"/>
              <a:ext cx="267047" cy="2257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374635" y="3992938"/>
              <a:ext cx="267047" cy="2257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760805" y="2120730"/>
              <a:ext cx="128025" cy="12802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761478" y="4064946"/>
              <a:ext cx="128025" cy="12802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21791" y="3140968"/>
              <a:ext cx="8418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1">
                      <a:lumMod val="95000"/>
                    </a:schemeClr>
                  </a:solidFill>
                </a:rPr>
                <a:t>f</a:t>
              </a:r>
              <a:r>
                <a:rPr lang="en-GB" sz="1100" dirty="0" smtClean="0">
                  <a:solidFill>
                    <a:schemeClr val="bg1">
                      <a:lumMod val="95000"/>
                    </a:schemeClr>
                  </a:solidFill>
                </a:rPr>
                <a:t>ibre ends </a:t>
              </a:r>
            </a:p>
            <a:p>
              <a:r>
                <a:rPr lang="en-GB" sz="1100" dirty="0" smtClean="0">
                  <a:solidFill>
                    <a:schemeClr val="bg1">
                      <a:lumMod val="95000"/>
                    </a:schemeClr>
                  </a:solidFill>
                </a:rPr>
                <a:t>mirrored</a:t>
              </a:r>
              <a:endParaRPr lang="fr-F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4" idx="3"/>
            </p:cNvCxnSpPr>
            <p:nvPr/>
          </p:nvCxnSpPr>
          <p:spPr>
            <a:xfrm>
              <a:off x="1763688" y="3356412"/>
              <a:ext cx="164728" cy="58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4" idx="3"/>
            </p:cNvCxnSpPr>
            <p:nvPr/>
          </p:nvCxnSpPr>
          <p:spPr>
            <a:xfrm>
              <a:off x="1763688" y="3356412"/>
              <a:ext cx="164728" cy="7316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21288" y="1988840"/>
              <a:ext cx="111440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SiPM</a:t>
              </a:r>
              <a:r>
                <a:rPr lang="en-GB" sz="1200" dirty="0" smtClean="0">
                  <a:solidFill>
                    <a:schemeClr val="bg1">
                      <a:lumMod val="95000"/>
                    </a:schemeClr>
                  </a:solidFill>
                </a:rPr>
                <a:t> readout</a:t>
              </a:r>
              <a:endParaRPr lang="fr-FR" sz="12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55576" y="4016097"/>
              <a:ext cx="111440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solidFill>
                    <a:schemeClr val="bg1">
                      <a:lumMod val="95000"/>
                    </a:schemeClr>
                  </a:solidFill>
                </a:rPr>
                <a:t>SiPM</a:t>
              </a:r>
              <a:r>
                <a:rPr lang="en-GB" sz="1200" dirty="0" smtClean="0">
                  <a:solidFill>
                    <a:schemeClr val="bg1">
                      <a:lumMod val="95000"/>
                    </a:schemeClr>
                  </a:solidFill>
                </a:rPr>
                <a:t> readout</a:t>
              </a:r>
              <a:endParaRPr lang="fr-FR" sz="12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889503" y="1988840"/>
              <a:ext cx="2034425" cy="195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609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25" y="1052469"/>
            <a:ext cx="3569888" cy="302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24" y="3821562"/>
            <a:ext cx="3533376" cy="29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8" y="83440"/>
            <a:ext cx="9036496" cy="681264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rgbClr val="FFC70D"/>
                </a:solidFill>
              </a:rPr>
              <a:t>Main requirements on the </a:t>
            </a:r>
            <a:r>
              <a:rPr lang="en-GB" sz="4000" dirty="0" err="1">
                <a:solidFill>
                  <a:srgbClr val="FFC70D"/>
                </a:solidFill>
              </a:rPr>
              <a:t>SciFi</a:t>
            </a:r>
            <a:r>
              <a:rPr lang="en-GB" sz="4000" dirty="0">
                <a:solidFill>
                  <a:srgbClr val="FFC70D"/>
                </a:solidFill>
              </a:rPr>
              <a:t> tracker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6148-625D-4FCA-B5A1-9F166C6BE2FA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1170632"/>
            <a:ext cx="5832648" cy="5321276"/>
          </a:xfrm>
          <a:prstGeom prst="rect">
            <a:avLst/>
          </a:prstGeom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rgbClr val="FFC70D"/>
                </a:solidFill>
              </a:rPr>
              <a:t>Performance requirements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high hit efficiency (~99%)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low noise cluster rate (&lt;10% of signal 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bg1">
                    <a:lumMod val="85000"/>
                  </a:schemeClr>
                </a:solidFill>
              </a:rPr>
              <a:t>σ</a:t>
            </a:r>
            <a:r>
              <a:rPr lang="en-US" altLang="en-US" sz="2000" baseline="-25000" dirty="0" err="1" smtClean="0">
                <a:solidFill>
                  <a:schemeClr val="bg1">
                    <a:lumMod val="85000"/>
                  </a:schemeClr>
                </a:solidFill>
              </a:rPr>
              <a:t>x</a:t>
            </a: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 &lt; 100μm </a:t>
            </a:r>
            <a:r>
              <a:rPr lang="en-US" altLang="en-US" sz="20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bending plane)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X/X</a:t>
            </a:r>
            <a:r>
              <a:rPr lang="en-US" altLang="en-US" sz="2000" baseline="-6000" dirty="0" smtClean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 ≤ 1% per detection layer</a:t>
            </a:r>
          </a:p>
          <a:p>
            <a:pPr marL="182563" indent="-182563"/>
            <a:endParaRPr lang="en-US" alt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FFC70D"/>
                </a:solidFill>
              </a:rPr>
              <a:t>Constraints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40MHz readout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geometrical coverage: 6(x) x 5(y) m</a:t>
            </a:r>
            <a:r>
              <a:rPr lang="en-US" altLang="en-US" sz="2000" baseline="30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  <a:p>
            <a:pPr marL="457200" lvl="1" indent="0">
              <a:buNone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-     large 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size – high precision, O(10’000 km) of 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fibres</a:t>
            </a:r>
            <a:endParaRPr lang="en-US" altLang="en-US" sz="1600" baseline="30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radiation environment:</a:t>
            </a:r>
          </a:p>
          <a:p>
            <a:pPr marL="742950" lvl="3" indent="-285750">
              <a:buFont typeface="Calibri" panose="020F0502020204030204" pitchFamily="34" charset="0"/>
              <a:buChar char="₋"/>
            </a:pP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≤ 10</a:t>
            </a:r>
            <a:r>
              <a:rPr lang="en-US" altLang="en-US" sz="1800" baseline="30000" dirty="0" smtClean="0">
                <a:solidFill>
                  <a:schemeClr val="bg1">
                    <a:lumMod val="85000"/>
                  </a:schemeClr>
                </a:solidFill>
              </a:rPr>
              <a:t>12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 1MeV </a:t>
            </a:r>
            <a:r>
              <a:rPr lang="en-US" altLang="en-US" sz="1800" dirty="0" err="1" smtClean="0">
                <a:solidFill>
                  <a:schemeClr val="bg1">
                    <a:lumMod val="85000"/>
                  </a:schemeClr>
                </a:solidFill>
              </a:rPr>
              <a:t>n</a:t>
            </a:r>
            <a:r>
              <a:rPr lang="en-US" altLang="en-US" sz="1800" baseline="-25000" dirty="0" err="1" smtClean="0">
                <a:solidFill>
                  <a:schemeClr val="bg1">
                    <a:lumMod val="85000"/>
                  </a:schemeClr>
                </a:solidFill>
              </a:rPr>
              <a:t>eq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 / cm</a:t>
            </a:r>
            <a:r>
              <a:rPr lang="en-US" altLang="en-US" sz="1800" baseline="30000" dirty="0" smtClean="0">
                <a:solidFill>
                  <a:schemeClr val="bg1">
                    <a:lumMod val="85000"/>
                  </a:schemeClr>
                </a:solidFill>
              </a:rPr>
              <a:t>2 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</a:rPr>
              <a:t>and ≤ 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80Gy </a:t>
            </a:r>
            <a:endParaRPr lang="en-US" altLang="en-US" sz="1800" baseline="30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742950" lvl="3" indent="-285750">
              <a:buFont typeface="Calibri" panose="020F0502020204030204" pitchFamily="34" charset="0"/>
              <a:buChar char="₋"/>
            </a:pP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at the location of the photo-detectors</a:t>
            </a:r>
          </a:p>
          <a:p>
            <a:pPr marL="742950" lvl="3" indent="-285750">
              <a:buFont typeface="Calibri" panose="020F0502020204030204" pitchFamily="34" charset="0"/>
              <a:buChar char="₋"/>
            </a:pP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</a:rPr>
              <a:t>≤ 35kGy peak dose for the scintillating </a:t>
            </a:r>
            <a:r>
              <a:rPr lang="en-US" altLang="en-US" sz="1800" dirty="0" err="1" smtClean="0">
                <a:solidFill>
                  <a:schemeClr val="bg1">
                    <a:lumMod val="85000"/>
                  </a:schemeClr>
                </a:solidFill>
              </a:rPr>
              <a:t>fibres</a:t>
            </a:r>
            <a:endParaRPr lang="en-US" alt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182563" indent="-182563">
              <a:buNone/>
            </a:pPr>
            <a:r>
              <a:rPr lang="en-US" alt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 temperature operation of photodetectors</a:t>
            </a:r>
            <a:endParaRPr lang="en-US" alt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499991" y="3025160"/>
            <a:ext cx="2767414" cy="2348056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200"/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6425034" y="837025"/>
            <a:ext cx="1792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bg1">
                    <a:lumMod val="85000"/>
                  </a:schemeClr>
                </a:solidFill>
                <a:latin typeface="+mn-lt"/>
                <a:cs typeface="Times New Roman" pitchFamily="18" charset="0"/>
              </a:rPr>
              <a:t>LHCb FLUKA simulation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83330" y="1962552"/>
            <a:ext cx="1368152" cy="72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583330" y="2930292"/>
            <a:ext cx="1368152" cy="72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83330" y="2034560"/>
            <a:ext cx="1368152" cy="895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595844" y="4708748"/>
            <a:ext cx="1368152" cy="72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598570" y="5676488"/>
            <a:ext cx="1368152" cy="72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598570" y="4780756"/>
            <a:ext cx="1368152" cy="895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H="1">
            <a:off x="4499991" y="4718114"/>
            <a:ext cx="2083339" cy="655102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200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>
            <a:off x="5436095" y="5213382"/>
            <a:ext cx="1728188" cy="807906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5483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96"/>
    </mc:Choice>
    <mc:Fallback xmlns="">
      <p:transition spd="slow" advTm="10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 rot="10800000">
            <a:off x="7999351" y="6021288"/>
            <a:ext cx="179090" cy="35409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55448"/>
            <a:ext cx="8856984" cy="681264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C70D"/>
                </a:solidFill>
              </a:rPr>
              <a:t>Radiation damage to scintillating </a:t>
            </a:r>
            <a:r>
              <a:rPr lang="en-GB" sz="4000" dirty="0" smtClean="0">
                <a:solidFill>
                  <a:srgbClr val="FFC70D"/>
                </a:solidFill>
              </a:rPr>
              <a:t>fibres</a:t>
            </a:r>
            <a:endParaRPr lang="en-GB" sz="4000" dirty="0">
              <a:solidFill>
                <a:srgbClr val="FFC70D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85192" y="891623"/>
            <a:ext cx="8435280" cy="4625609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Complex subject. Literature relatively poor and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contradictory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</a:rPr>
              <a:t>rradiation </a:t>
            </a:r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tests under conditions </a:t>
            </a: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</a:rPr>
              <a:t>close </a:t>
            </a:r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to the ones met in the </a:t>
            </a:r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</a:rPr>
              <a:t>experiment are needed</a:t>
            </a:r>
            <a:endParaRPr lang="en-GB" sz="18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Ionising radiation degrades transparency of polystyrene core (shorter att. length), but doesn't affect scintillation + WLS mechanism.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Example: LHCb irradiation test (2012)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3 m long SCSF-78 fibres (Ø 0.25 mm), embedded in glue (EPOTEK H301-2)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irradiated at CERN PS with 24 </a:t>
            </a:r>
            <a:r>
              <a:rPr lang="en-GB" sz="1600" dirty="0" err="1">
                <a:solidFill>
                  <a:schemeClr val="bg1">
                    <a:lumMod val="85000"/>
                  </a:schemeClr>
                </a:solidFill>
              </a:rPr>
              <a:t>GeV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 protons  (+ background of 5·10</a:t>
            </a:r>
            <a:r>
              <a:rPr lang="en-GB" sz="1600" baseline="30000" dirty="0">
                <a:solidFill>
                  <a:schemeClr val="bg1">
                    <a:lumMod val="85000"/>
                  </a:schemeClr>
                </a:solidFill>
              </a:rPr>
              <a:t>12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 n/cm</a:t>
            </a:r>
            <a:r>
              <a:rPr lang="en-GB" sz="16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74640" y="6323032"/>
            <a:ext cx="733864" cy="274320"/>
          </a:xfrm>
        </p:spPr>
        <p:txBody>
          <a:bodyPr/>
          <a:lstStyle/>
          <a:p>
            <a:fld id="{5BE96148-625D-4FCA-B5A1-9F166C6BE2FA}" type="slidenum">
              <a:rPr lang="en-GB" smtClean="0"/>
              <a:t>18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7" y="3501008"/>
            <a:ext cx="4215457" cy="275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90" y="3501008"/>
            <a:ext cx="4083263" cy="275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0116" y="3613666"/>
            <a:ext cx="16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before irradiation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0256" y="3635152"/>
            <a:ext cx="154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after irradiation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33149" y="5733256"/>
            <a:ext cx="648072" cy="102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131245" y="5733256"/>
            <a:ext cx="1656184" cy="1080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30369" y="5733256"/>
            <a:ext cx="720080" cy="102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533577" y="6320338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0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kGy</a:t>
            </a:r>
            <a:endParaRPr lang="en-GB" sz="12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7760" y="631526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3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kGy</a:t>
            </a:r>
            <a:endParaRPr lang="en-GB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t  6.25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Gy</a:t>
            </a:r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8401" y="6320353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22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kGy</a:t>
            </a:r>
            <a:endParaRPr lang="en-GB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t 1.4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Gy</a:t>
            </a:r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/s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810289" y="4365104"/>
            <a:ext cx="0" cy="13466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507509" y="4365104"/>
            <a:ext cx="0" cy="13466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40947" y="4847866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1200" baseline="-25000" dirty="0" err="1" smtClean="0">
                <a:solidFill>
                  <a:srgbClr val="0070C0"/>
                </a:solidFill>
              </a:rPr>
              <a:t>l</a:t>
            </a:r>
            <a:r>
              <a:rPr lang="en-GB" sz="1200" dirty="0" smtClean="0">
                <a:solidFill>
                  <a:srgbClr val="0070C0"/>
                </a:solidFill>
              </a:rPr>
              <a:t> = 439 cm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4145" y="4725144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1200" baseline="-25000" dirty="0" err="1" smtClean="0">
                <a:solidFill>
                  <a:srgbClr val="0070C0"/>
                </a:solidFill>
              </a:rPr>
              <a:t>l</a:t>
            </a:r>
            <a:r>
              <a:rPr lang="en-GB" sz="1200" dirty="0" smtClean="0">
                <a:solidFill>
                  <a:srgbClr val="0070C0"/>
                </a:solidFill>
              </a:rPr>
              <a:t> = 422 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0330" y="4365104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1200" baseline="-25000" dirty="0" err="1" smtClean="0">
                <a:solidFill>
                  <a:srgbClr val="0070C0"/>
                </a:solidFill>
              </a:rPr>
              <a:t>l</a:t>
            </a:r>
            <a:r>
              <a:rPr lang="en-GB" sz="1200" dirty="0" smtClean="0">
                <a:solidFill>
                  <a:srgbClr val="0070C0"/>
                </a:solidFill>
              </a:rPr>
              <a:t> = 126 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16434" y="4952201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1200" baseline="-25000" dirty="0" err="1" smtClean="0">
                <a:solidFill>
                  <a:srgbClr val="0070C0"/>
                </a:solidFill>
              </a:rPr>
              <a:t>l</a:t>
            </a:r>
            <a:r>
              <a:rPr lang="en-GB" sz="1200" dirty="0" smtClean="0">
                <a:solidFill>
                  <a:srgbClr val="0070C0"/>
                </a:solidFill>
              </a:rPr>
              <a:t> = 52 cm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5736623" y="5988258"/>
            <a:ext cx="179090" cy="35409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/>
          <p:cNvSpPr/>
          <p:nvPr/>
        </p:nvSpPr>
        <p:spPr>
          <a:xfrm rot="10800000">
            <a:off x="7135255" y="6021288"/>
            <a:ext cx="179090" cy="35409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8"/>
    </mc:Choice>
    <mc:Fallback xmlns="">
      <p:transition spd="slow" advTm="10506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0" descr="D:\LHCb SciFi\patterned fibre support\6-layer mat\sample2 distortion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0" b="42532"/>
          <a:stretch/>
        </p:blipFill>
        <p:spPr bwMode="auto">
          <a:xfrm>
            <a:off x="4932040" y="4411631"/>
            <a:ext cx="4631795" cy="13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 87"/>
          <p:cNvSpPr/>
          <p:nvPr/>
        </p:nvSpPr>
        <p:spPr>
          <a:xfrm>
            <a:off x="3994150" y="2692400"/>
            <a:ext cx="1438275" cy="241300"/>
          </a:xfrm>
          <a:custGeom>
            <a:avLst/>
            <a:gdLst>
              <a:gd name="connsiteX0" fmla="*/ 282575 w 1438275"/>
              <a:gd name="connsiteY0" fmla="*/ 31750 h 241300"/>
              <a:gd name="connsiteX1" fmla="*/ 434975 w 1438275"/>
              <a:gd name="connsiteY1" fmla="*/ 228600 h 241300"/>
              <a:gd name="connsiteX2" fmla="*/ 577850 w 1438275"/>
              <a:gd name="connsiteY2" fmla="*/ 73025 h 241300"/>
              <a:gd name="connsiteX3" fmla="*/ 723900 w 1438275"/>
              <a:gd name="connsiteY3" fmla="*/ 222250 h 241300"/>
              <a:gd name="connsiteX4" fmla="*/ 866775 w 1438275"/>
              <a:gd name="connsiteY4" fmla="*/ 82550 h 241300"/>
              <a:gd name="connsiteX5" fmla="*/ 1016000 w 1438275"/>
              <a:gd name="connsiteY5" fmla="*/ 238125 h 241300"/>
              <a:gd name="connsiteX6" fmla="*/ 1149350 w 1438275"/>
              <a:gd name="connsiteY6" fmla="*/ 63500 h 241300"/>
              <a:gd name="connsiteX7" fmla="*/ 1295400 w 1438275"/>
              <a:gd name="connsiteY7" fmla="*/ 241300 h 241300"/>
              <a:gd name="connsiteX8" fmla="*/ 1438275 w 1438275"/>
              <a:gd name="connsiteY8" fmla="*/ 85725 h 241300"/>
              <a:gd name="connsiteX9" fmla="*/ 1425575 w 1438275"/>
              <a:gd name="connsiteY9" fmla="*/ 9525 h 241300"/>
              <a:gd name="connsiteX10" fmla="*/ 0 w 1438275"/>
              <a:gd name="connsiteY10" fmla="*/ 0 h 241300"/>
              <a:gd name="connsiteX11" fmla="*/ 149225 w 1438275"/>
              <a:gd name="connsiteY11" fmla="*/ 234950 h 241300"/>
              <a:gd name="connsiteX12" fmla="*/ 171450 w 1438275"/>
              <a:gd name="connsiteY12" fmla="*/ 203200 h 241300"/>
              <a:gd name="connsiteX13" fmla="*/ 282575 w 1438275"/>
              <a:gd name="connsiteY13" fmla="*/ 3175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8275" h="241300">
                <a:moveTo>
                  <a:pt x="282575" y="31750"/>
                </a:moveTo>
                <a:lnTo>
                  <a:pt x="434975" y="228600"/>
                </a:lnTo>
                <a:lnTo>
                  <a:pt x="577850" y="73025"/>
                </a:lnTo>
                <a:lnTo>
                  <a:pt x="723900" y="222250"/>
                </a:lnTo>
                <a:lnTo>
                  <a:pt x="866775" y="82550"/>
                </a:lnTo>
                <a:lnTo>
                  <a:pt x="1016000" y="238125"/>
                </a:lnTo>
                <a:lnTo>
                  <a:pt x="1149350" y="63500"/>
                </a:lnTo>
                <a:lnTo>
                  <a:pt x="1295400" y="241300"/>
                </a:lnTo>
                <a:lnTo>
                  <a:pt x="1438275" y="85725"/>
                </a:lnTo>
                <a:lnTo>
                  <a:pt x="1425575" y="9525"/>
                </a:lnTo>
                <a:lnTo>
                  <a:pt x="0" y="0"/>
                </a:lnTo>
                <a:lnTo>
                  <a:pt x="149225" y="234950"/>
                </a:lnTo>
                <a:lnTo>
                  <a:pt x="171450" y="203200"/>
                </a:lnTo>
                <a:lnTo>
                  <a:pt x="282575" y="317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3420" y="116632"/>
            <a:ext cx="8527052" cy="681264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C000"/>
                </a:solidFill>
              </a:rPr>
              <a:t>Geometrical precision of Fibre mats 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6148-625D-4FCA-B5A1-9F166C6BE2FA}" type="slidenum">
              <a:rPr lang="en-GB" smtClean="0"/>
              <a:t>19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95536" y="941819"/>
            <a:ext cx="8402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Fibre mats are produced by winding fibres, layer by layer, on a fine-pitch threaded wheel </a:t>
            </a:r>
          </a:p>
        </p:txBody>
      </p:sp>
      <p:sp>
        <p:nvSpPr>
          <p:cNvPr id="5" name="Can 4"/>
          <p:cNvSpPr/>
          <p:nvPr/>
        </p:nvSpPr>
        <p:spPr>
          <a:xfrm rot="5400000">
            <a:off x="212618" y="2904799"/>
            <a:ext cx="2340260" cy="724366"/>
          </a:xfrm>
          <a:prstGeom prst="can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2259780" y="2774502"/>
            <a:ext cx="1440160" cy="158308"/>
            <a:chOff x="1412032" y="3167354"/>
            <a:chExt cx="1440160" cy="15830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412032" y="316735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559669" y="316744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696443" y="316840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844080" y="316849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984475" y="316840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132112" y="316849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72507" y="3173167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420144" y="3173262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60539" y="317001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2708176" y="317010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3432355" y="2615917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149087" y="2615917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55727" y="2611154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2572459" y="2611154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611560" y="2096852"/>
            <a:ext cx="900100" cy="288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rved Left Arrow 46"/>
          <p:cNvSpPr/>
          <p:nvPr/>
        </p:nvSpPr>
        <p:spPr>
          <a:xfrm rot="16200000">
            <a:off x="1560381" y="3107112"/>
            <a:ext cx="113062" cy="170683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78056" y="3206118"/>
            <a:ext cx="45719" cy="144016"/>
          </a:xfrm>
          <a:prstGeom prst="ellips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676271" y="3093495"/>
            <a:ext cx="31927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689996" y="2932810"/>
            <a:ext cx="0" cy="304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990782" y="2934627"/>
            <a:ext cx="0" cy="304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332141" y="327699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p = 270 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</a:p>
        </p:txBody>
      </p:sp>
      <p:sp>
        <p:nvSpPr>
          <p:cNvPr id="55" name="Oval 54"/>
          <p:cNvSpPr/>
          <p:nvPr/>
        </p:nvSpPr>
        <p:spPr>
          <a:xfrm>
            <a:off x="1327172" y="1952836"/>
            <a:ext cx="309747" cy="3097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Arrow Connector 56"/>
          <p:cNvCxnSpPr>
            <a:stCxn id="55" idx="6"/>
          </p:cNvCxnSpPr>
          <p:nvPr/>
        </p:nvCxnSpPr>
        <p:spPr>
          <a:xfrm>
            <a:off x="1636919" y="2107710"/>
            <a:ext cx="766877" cy="404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162771" y="4581128"/>
            <a:ext cx="31927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40500" y="4671298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~150 mm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169778" y="2948778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~ Ø 900mm</a:t>
            </a:r>
          </a:p>
        </p:txBody>
      </p:sp>
      <p:sp>
        <p:nvSpPr>
          <p:cNvPr id="64" name="Freeform 63"/>
          <p:cNvSpPr/>
          <p:nvPr/>
        </p:nvSpPr>
        <p:spPr>
          <a:xfrm>
            <a:off x="2844117" y="1952836"/>
            <a:ext cx="348146" cy="498038"/>
          </a:xfrm>
          <a:custGeom>
            <a:avLst/>
            <a:gdLst>
              <a:gd name="connsiteX0" fmla="*/ 120650 w 609600"/>
              <a:gd name="connsiteY0" fmla="*/ 0 h 812800"/>
              <a:gd name="connsiteX1" fmla="*/ 0 w 609600"/>
              <a:gd name="connsiteY1" fmla="*/ 508000 h 812800"/>
              <a:gd name="connsiteX2" fmla="*/ 311150 w 609600"/>
              <a:gd name="connsiteY2" fmla="*/ 812800 h 812800"/>
              <a:gd name="connsiteX3" fmla="*/ 609600 w 609600"/>
              <a:gd name="connsiteY3" fmla="*/ 527050 h 812800"/>
              <a:gd name="connsiteX4" fmla="*/ 120650 w 609600"/>
              <a:gd name="connsiteY4" fmla="*/ 0 h 812800"/>
              <a:gd name="connsiteX0" fmla="*/ 120650 w 612598"/>
              <a:gd name="connsiteY0" fmla="*/ 0 h 812848"/>
              <a:gd name="connsiteX1" fmla="*/ 0 w 612598"/>
              <a:gd name="connsiteY1" fmla="*/ 508000 h 812848"/>
              <a:gd name="connsiteX2" fmla="*/ 311150 w 612598"/>
              <a:gd name="connsiteY2" fmla="*/ 812800 h 812848"/>
              <a:gd name="connsiteX3" fmla="*/ 609600 w 612598"/>
              <a:gd name="connsiteY3" fmla="*/ 527050 h 812848"/>
              <a:gd name="connsiteX4" fmla="*/ 120650 w 612598"/>
              <a:gd name="connsiteY4" fmla="*/ 0 h 812848"/>
              <a:gd name="connsiteX0" fmla="*/ 285750 w 612598"/>
              <a:gd name="connsiteY0" fmla="*/ 0 h 876348"/>
              <a:gd name="connsiteX1" fmla="*/ 0 w 612598"/>
              <a:gd name="connsiteY1" fmla="*/ 571500 h 876348"/>
              <a:gd name="connsiteX2" fmla="*/ 311150 w 612598"/>
              <a:gd name="connsiteY2" fmla="*/ 876300 h 876348"/>
              <a:gd name="connsiteX3" fmla="*/ 609600 w 612598"/>
              <a:gd name="connsiteY3" fmla="*/ 590550 h 876348"/>
              <a:gd name="connsiteX4" fmla="*/ 285750 w 612598"/>
              <a:gd name="connsiteY4" fmla="*/ 0 h 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98" h="876348">
                <a:moveTo>
                  <a:pt x="285750" y="0"/>
                </a:moveTo>
                <a:lnTo>
                  <a:pt x="0" y="571500"/>
                </a:lnTo>
                <a:cubicBezTo>
                  <a:pt x="31750" y="706967"/>
                  <a:pt x="209550" y="873125"/>
                  <a:pt x="311150" y="876300"/>
                </a:cubicBezTo>
                <a:cubicBezTo>
                  <a:pt x="412750" y="879475"/>
                  <a:pt x="641350" y="726017"/>
                  <a:pt x="609600" y="590550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oup 65"/>
          <p:cNvGrpSpPr/>
          <p:nvPr/>
        </p:nvGrpSpPr>
        <p:grpSpPr>
          <a:xfrm>
            <a:off x="3995936" y="2800260"/>
            <a:ext cx="1440160" cy="158308"/>
            <a:chOff x="1412032" y="3167354"/>
            <a:chExt cx="1440160" cy="15830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412032" y="316735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1559669" y="316744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6443" y="316840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844080" y="316849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984475" y="316840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132112" y="316849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272507" y="3173167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2420144" y="3173262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560539" y="3170014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2708176" y="3170109"/>
              <a:ext cx="14401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5168511" y="2641675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4885243" y="2641675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4591883" y="2636912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4308615" y="2636912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5023730" y="2422475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4730370" y="2417712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4447102" y="2417712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extBox 91"/>
          <p:cNvSpPr txBox="1"/>
          <p:nvPr/>
        </p:nvSpPr>
        <p:spPr>
          <a:xfrm>
            <a:off x="3149087" y="1784543"/>
            <a:ext cx="130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addition of very fluid epoxy glue, TiO2 loaded</a:t>
            </a:r>
          </a:p>
        </p:txBody>
      </p:sp>
      <p:pic>
        <p:nvPicPr>
          <p:cNvPr id="125" name="Picture 3" descr="D:\LHCb SciFi\Photos\IMG_3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3323892" cy="22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/>
          <p:cNvSpPr txBox="1"/>
          <p:nvPr/>
        </p:nvSpPr>
        <p:spPr>
          <a:xfrm>
            <a:off x="1835696" y="3861048"/>
            <a:ext cx="338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</a:rPr>
              <a:t>Fibre winding </a:t>
            </a:r>
          </a:p>
          <a:p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</a:rPr>
              <a:t>Dedicated machine, in-house production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492585" y="2235126"/>
            <a:ext cx="31927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01" name="Straight Connector 25600"/>
          <p:cNvCxnSpPr/>
          <p:nvPr/>
        </p:nvCxnSpPr>
        <p:spPr>
          <a:xfrm>
            <a:off x="899592" y="2217621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952550" y="22175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TextBox 25602"/>
          <p:cNvSpPr txBox="1"/>
          <p:nvPr/>
        </p:nvSpPr>
        <p:spPr>
          <a:xfrm>
            <a:off x="293420" y="193843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feeder</a:t>
            </a:r>
          </a:p>
        </p:txBody>
      </p:sp>
      <p:sp>
        <p:nvSpPr>
          <p:cNvPr id="111" name="Oval 110"/>
          <p:cNvSpPr/>
          <p:nvPr/>
        </p:nvSpPr>
        <p:spPr>
          <a:xfrm>
            <a:off x="4884975" y="2185813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4591615" y="2181050"/>
            <a:ext cx="235075" cy="235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940151" y="1628800"/>
            <a:ext cx="2929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After partial polymerisation, the mat is cut and fattened for full polymerisation. 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6012160" y="2630895"/>
            <a:ext cx="2916627" cy="294049"/>
          </a:xfrm>
          <a:prstGeom prst="parallelogram">
            <a:avLst/>
          </a:prstGeom>
          <a:pattFill prst="narHorz">
            <a:fgClr>
              <a:srgbClr val="FFC000"/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TextBox 113"/>
          <p:cNvSpPr txBox="1"/>
          <p:nvPr/>
        </p:nvSpPr>
        <p:spPr>
          <a:xfrm>
            <a:off x="7017406" y="3011580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~ 2800 mm</a:t>
            </a:r>
          </a:p>
        </p:txBody>
      </p:sp>
      <p:sp>
        <p:nvSpPr>
          <p:cNvPr id="115" name="TextBox 114"/>
          <p:cNvSpPr txBox="1"/>
          <p:nvPr/>
        </p:nvSpPr>
        <p:spPr>
          <a:xfrm rot="17100000">
            <a:off x="5297301" y="2826354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~ 150 mm</a:t>
            </a:r>
          </a:p>
        </p:txBody>
      </p:sp>
      <p:sp>
        <p:nvSpPr>
          <p:cNvPr id="83" name="Oval 82"/>
          <p:cNvSpPr/>
          <p:nvPr/>
        </p:nvSpPr>
        <p:spPr>
          <a:xfrm>
            <a:off x="6140739" y="5013176"/>
            <a:ext cx="2967765" cy="724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5"/>
    </mc:Choice>
    <mc:Fallback xmlns="">
      <p:transition spd="slow" advTm="635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81060" cy="51845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C70D"/>
                </a:solidFill>
              </a:rPr>
              <a:t>Lecture I</a:t>
            </a:r>
          </a:p>
          <a:p>
            <a:pPr lvl="1"/>
            <a:r>
              <a:rPr lang="en-US" dirty="0" smtClean="0"/>
              <a:t>Physics Motivation for the  HL-LHC</a:t>
            </a:r>
          </a:p>
          <a:p>
            <a:r>
              <a:rPr lang="en-US" dirty="0">
                <a:solidFill>
                  <a:srgbClr val="FFC70D"/>
                </a:solidFill>
              </a:rPr>
              <a:t>Lecture </a:t>
            </a:r>
            <a:r>
              <a:rPr lang="en-US" dirty="0" smtClean="0">
                <a:solidFill>
                  <a:srgbClr val="FFC70D"/>
                </a:solidFill>
              </a:rPr>
              <a:t>II</a:t>
            </a:r>
            <a:endParaRPr lang="en-US" dirty="0" smtClean="0"/>
          </a:p>
          <a:p>
            <a:pPr lvl="1"/>
            <a:r>
              <a:rPr lang="en-US" dirty="0"/>
              <a:t>An overview </a:t>
            </a:r>
            <a:r>
              <a:rPr lang="en-US" dirty="0" smtClean="0"/>
              <a:t>of the High-Luminosity </a:t>
            </a:r>
            <a:r>
              <a:rPr lang="en-US" dirty="0"/>
              <a:t>upgrade of the LHC 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C70D"/>
                </a:solidFill>
              </a:rPr>
              <a:t>Lecture III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requirements </a:t>
            </a:r>
            <a:r>
              <a:rPr lang="en-US" dirty="0" smtClean="0"/>
              <a:t>and the upgrades of ATLAS and CMS</a:t>
            </a:r>
          </a:p>
          <a:p>
            <a:r>
              <a:rPr lang="en-US" dirty="0">
                <a:solidFill>
                  <a:srgbClr val="FFC70D"/>
                </a:solidFill>
              </a:rPr>
              <a:t>Lecture </a:t>
            </a:r>
            <a:r>
              <a:rPr lang="en-US" dirty="0" smtClean="0">
                <a:solidFill>
                  <a:srgbClr val="FFC70D"/>
                </a:solidFill>
              </a:rPr>
              <a:t>IV</a:t>
            </a:r>
            <a:endParaRPr lang="en-US" dirty="0" smtClean="0"/>
          </a:p>
          <a:p>
            <a:pPr lvl="1"/>
            <a:r>
              <a:rPr lang="en-US" dirty="0" err="1" smtClean="0"/>
              <a:t>Flavour</a:t>
            </a:r>
            <a:r>
              <a:rPr lang="en-US" dirty="0" smtClean="0"/>
              <a:t> Physics and the upgrade of LHCb</a:t>
            </a:r>
            <a:endParaRPr lang="en-US" dirty="0"/>
          </a:p>
          <a:p>
            <a:pPr marL="118872" indent="0">
              <a:buNone/>
            </a:pPr>
            <a:r>
              <a:rPr lang="en-US" dirty="0" smtClean="0"/>
              <a:t> </a:t>
            </a:r>
          </a:p>
          <a:p>
            <a:r>
              <a:rPr lang="en-US" dirty="0">
                <a:solidFill>
                  <a:srgbClr val="FFC70D"/>
                </a:solidFill>
              </a:rPr>
              <a:t>Lecture IV</a:t>
            </a:r>
            <a:endParaRPr lang="en-US" dirty="0"/>
          </a:p>
          <a:p>
            <a:pPr lvl="1"/>
            <a:r>
              <a:rPr lang="en-GB" dirty="0" smtClean="0"/>
              <a:t>Heavy-Ion </a:t>
            </a:r>
            <a:r>
              <a:rPr lang="en-GB" dirty="0"/>
              <a:t>Physics and the ALICE </a:t>
            </a:r>
            <a:r>
              <a:rPr lang="en-GB" dirty="0" smtClean="0"/>
              <a:t>upgrade</a:t>
            </a:r>
            <a:endParaRPr lang="en-US" dirty="0" smtClean="0"/>
          </a:p>
          <a:p>
            <a:r>
              <a:rPr lang="en-US" dirty="0" smtClean="0">
                <a:solidFill>
                  <a:srgbClr val="FFC70D"/>
                </a:solidFill>
              </a:rPr>
              <a:t>Lecture VI</a:t>
            </a:r>
            <a:endParaRPr lang="en-US" dirty="0">
              <a:solidFill>
                <a:srgbClr val="FFC70D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 smtClean="0"/>
              <a:t>Challenges and </a:t>
            </a:r>
            <a:r>
              <a:rPr lang="en-US" dirty="0" smtClean="0"/>
              <a:t>developments </a:t>
            </a:r>
            <a:r>
              <a:rPr lang="en-US" dirty="0" smtClean="0"/>
              <a:t>in </a:t>
            </a:r>
            <a:r>
              <a:rPr lang="en-US" dirty="0"/>
              <a:t>detector technologies, electronics and computing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44624"/>
            <a:ext cx="7966660" cy="1044352"/>
          </a:xfrm>
        </p:spPr>
        <p:txBody>
          <a:bodyPr>
            <a:normAutofit/>
          </a:bodyPr>
          <a:lstStyle/>
          <a:p>
            <a:r>
              <a:rPr lang="en-GB" dirty="0"/>
              <a:t>I</a:t>
            </a:r>
            <a:r>
              <a:rPr lang="en-GB" dirty="0" smtClean="0"/>
              <a:t>ntegrated ECAL/HCAL R&amp;D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08520" y="908720"/>
            <a:ext cx="4824536" cy="5877272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High granularity Particle </a:t>
            </a:r>
            <a:r>
              <a:rPr lang="en-GB" sz="2400" dirty="0"/>
              <a:t>flow / Imaging </a:t>
            </a:r>
            <a:r>
              <a:rPr lang="en-GB" sz="2400" dirty="0" smtClean="0"/>
              <a:t>Calorimetry </a:t>
            </a:r>
            <a:r>
              <a:rPr lang="en-GB" sz="2400" dirty="0" smtClean="0"/>
              <a:t>(CALICE)</a:t>
            </a:r>
            <a:endParaRPr lang="en-GB" sz="2400" i="1" dirty="0"/>
          </a:p>
          <a:p>
            <a:pPr lvl="1"/>
            <a:r>
              <a:rPr lang="en-US" sz="2200" dirty="0" smtClean="0"/>
              <a:t>high </a:t>
            </a:r>
            <a:r>
              <a:rPr lang="en-US" sz="2200" dirty="0"/>
              <a:t>segmentation (</a:t>
            </a:r>
            <a:r>
              <a:rPr lang="en-US" sz="2200" dirty="0" err="1" smtClean="0"/>
              <a:t>transv.and</a:t>
            </a:r>
            <a:r>
              <a:rPr lang="en-US" sz="2200" dirty="0" smtClean="0"/>
              <a:t>  </a:t>
            </a:r>
            <a:r>
              <a:rPr lang="en-US" sz="2200" dirty="0" err="1" smtClean="0"/>
              <a:t>longit</a:t>
            </a:r>
            <a:r>
              <a:rPr lang="en-US" sz="2200" dirty="0" smtClean="0"/>
              <a:t>.) </a:t>
            </a:r>
            <a:r>
              <a:rPr lang="en-US" sz="2200" dirty="0"/>
              <a:t>to measure shower </a:t>
            </a:r>
            <a:r>
              <a:rPr lang="en-US" sz="2200" dirty="0" smtClean="0"/>
              <a:t>topology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1100" dirty="0" smtClean="0"/>
          </a:p>
          <a:p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itchFamily="2" charset="2"/>
              </a:rPr>
              <a:t>Challenges and R&amp;D: </a:t>
            </a:r>
          </a:p>
          <a:p>
            <a:pPr lvl="1"/>
            <a:r>
              <a:rPr lang="en-US" sz="1900" dirty="0" smtClean="0">
                <a:sym typeface="Wingdings" pitchFamily="2" charset="2"/>
              </a:rPr>
              <a:t>large </a:t>
            </a:r>
            <a:r>
              <a:rPr lang="en-US" sz="1900" dirty="0">
                <a:sym typeface="Wingdings" pitchFamily="2" charset="2"/>
              </a:rPr>
              <a:t>number of </a:t>
            </a:r>
            <a:r>
              <a:rPr lang="en-US" sz="1900" dirty="0" smtClean="0">
                <a:sym typeface="Wingdings" pitchFamily="2" charset="2"/>
              </a:rPr>
              <a:t>channels </a:t>
            </a:r>
            <a:r>
              <a:rPr lang="en-GB" sz="1900" dirty="0" smtClean="0"/>
              <a:t>(~ 10</a:t>
            </a:r>
            <a:r>
              <a:rPr lang="en-GB" sz="1900" baseline="30000" dirty="0"/>
              <a:t>7</a:t>
            </a:r>
            <a:r>
              <a:rPr lang="en-GB" sz="1900" dirty="0" smtClean="0"/>
              <a:t>) </a:t>
            </a:r>
          </a:p>
          <a:p>
            <a:pPr lvl="1"/>
            <a:r>
              <a:rPr lang="en-US" sz="1900" dirty="0" smtClean="0">
                <a:sym typeface="Wingdings" pitchFamily="2" charset="2"/>
              </a:rPr>
              <a:t>compact </a:t>
            </a:r>
            <a:r>
              <a:rPr lang="en-US" sz="1900" dirty="0">
                <a:sym typeface="Wingdings" pitchFamily="2" charset="2"/>
              </a:rPr>
              <a:t>and inexpensive electronics, </a:t>
            </a:r>
            <a:r>
              <a:rPr lang="en-US" sz="1900" dirty="0" smtClean="0">
                <a:sym typeface="Wingdings" pitchFamily="2" charset="2"/>
              </a:rPr>
              <a:t>low power 40 MHz ADC, cooling</a:t>
            </a:r>
          </a:p>
          <a:p>
            <a:pPr lvl="1"/>
            <a:r>
              <a:rPr lang="en-US" sz="1900" dirty="0">
                <a:sym typeface="Wingdings" pitchFamily="2" charset="2"/>
              </a:rPr>
              <a:t>development of  high speed data links (10 </a:t>
            </a:r>
            <a:r>
              <a:rPr lang="en-US" sz="1900" dirty="0" err="1" smtClean="0">
                <a:sym typeface="Wingdings" pitchFamily="2" charset="2"/>
              </a:rPr>
              <a:t>Gbps</a:t>
            </a:r>
            <a:r>
              <a:rPr lang="en-US" sz="1900" dirty="0">
                <a:sym typeface="Wingdings" pitchFamily="2" charset="2"/>
              </a:rPr>
              <a:t>) to </a:t>
            </a:r>
            <a:r>
              <a:rPr lang="en-US" sz="1900" dirty="0" smtClean="0">
                <a:sym typeface="Wingdings" pitchFamily="2" charset="2"/>
              </a:rPr>
              <a:t>transport </a:t>
            </a:r>
            <a:r>
              <a:rPr lang="en-US" sz="1900" dirty="0">
                <a:sym typeface="Wingdings" pitchFamily="2" charset="2"/>
              </a:rPr>
              <a:t>large </a:t>
            </a:r>
            <a:r>
              <a:rPr lang="en-US" sz="1900" dirty="0" smtClean="0">
                <a:sym typeface="Wingdings" pitchFamily="2" charset="2"/>
              </a:rPr>
              <a:t>volumes </a:t>
            </a:r>
            <a:r>
              <a:rPr lang="en-US" sz="1900" dirty="0">
                <a:sym typeface="Wingdings" pitchFamily="2" charset="2"/>
              </a:rPr>
              <a:t>of data</a:t>
            </a:r>
            <a:r>
              <a:rPr lang="en-GB" sz="1900" i="1" dirty="0"/>
              <a:t> </a:t>
            </a:r>
          </a:p>
          <a:p>
            <a:pPr lvl="1"/>
            <a:endParaRPr lang="en-US" sz="2200" dirty="0" smtClean="0">
              <a:sym typeface="Wingdings" pitchFamily="2" charset="2"/>
            </a:endParaRPr>
          </a:p>
          <a:p>
            <a:endParaRPr lang="en-GB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908720"/>
            <a:ext cx="4752528" cy="485226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Dual </a:t>
            </a:r>
            <a:r>
              <a:rPr lang="en-GB" sz="2400" dirty="0" err="1"/>
              <a:t>ReadOut</a:t>
            </a:r>
            <a:r>
              <a:rPr lang="en-GB" sz="2400" dirty="0"/>
              <a:t> with </a:t>
            </a:r>
            <a:r>
              <a:rPr lang="en-GB" sz="2400" dirty="0" smtClean="0"/>
              <a:t>Cerenkov/</a:t>
            </a:r>
            <a:r>
              <a:rPr lang="en-GB" sz="2400" dirty="0" err="1" smtClean="0"/>
              <a:t>Scint</a:t>
            </a:r>
            <a:r>
              <a:rPr lang="en-GB" sz="2400" dirty="0" smtClean="0"/>
              <a:t>. </a:t>
            </a:r>
            <a:r>
              <a:rPr lang="en-GB" sz="2400" dirty="0"/>
              <a:t>sampling </a:t>
            </a:r>
            <a:r>
              <a:rPr lang="en-GB" sz="2400" dirty="0" smtClean="0"/>
              <a:t>detector (DREAM, RD52)</a:t>
            </a:r>
          </a:p>
          <a:p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Ongoing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R&amp;D:</a:t>
            </a:r>
          </a:p>
          <a:p>
            <a:pPr lvl="1"/>
            <a:r>
              <a:rPr lang="en-US" sz="2200" b="1" dirty="0"/>
              <a:t>Quartz </a:t>
            </a:r>
            <a:r>
              <a:rPr lang="en-US" sz="2200" b="1" dirty="0" smtClean="0"/>
              <a:t>fibers:</a:t>
            </a:r>
          </a:p>
          <a:p>
            <a:pPr lvl="2"/>
            <a:r>
              <a:rPr lang="en-US" sz="1900" dirty="0" smtClean="0"/>
              <a:t>Cerenkov </a:t>
            </a:r>
            <a:r>
              <a:rPr lang="en-US" sz="1900" dirty="0"/>
              <a:t>radiator </a:t>
            </a:r>
            <a:r>
              <a:rPr lang="en-US" sz="1900" dirty="0" smtClean="0"/>
              <a:t>for </a:t>
            </a:r>
            <a:r>
              <a:rPr lang="en-US" sz="1900" dirty="0"/>
              <a:t>Dual </a:t>
            </a:r>
            <a:r>
              <a:rPr lang="en-US" sz="1900" dirty="0" smtClean="0"/>
              <a:t>Readout</a:t>
            </a:r>
          </a:p>
          <a:p>
            <a:pPr lvl="2"/>
            <a:r>
              <a:rPr lang="en-US" sz="1900" dirty="0" smtClean="0"/>
              <a:t>Doped </a:t>
            </a:r>
            <a:r>
              <a:rPr lang="en-US" sz="1900" dirty="0"/>
              <a:t>Quartz fibers for scintillation signal in Dual Readout </a:t>
            </a:r>
            <a:r>
              <a:rPr lang="en-US" sz="1900" dirty="0" smtClean="0"/>
              <a:t>Calorimeter</a:t>
            </a:r>
            <a:endParaRPr lang="en-US" sz="2200" dirty="0"/>
          </a:p>
          <a:p>
            <a:pPr lvl="1"/>
            <a:r>
              <a:rPr lang="en-US" sz="2200" b="1" dirty="0"/>
              <a:t>Crystal </a:t>
            </a:r>
            <a:r>
              <a:rPr lang="en-US" sz="2200" b="1" dirty="0" smtClean="0"/>
              <a:t>fibers:</a:t>
            </a:r>
          </a:p>
          <a:p>
            <a:pPr lvl="2"/>
            <a:r>
              <a:rPr lang="en-US" sz="1900" dirty="0" smtClean="0"/>
              <a:t>doped inorganic crystal fibers, e.g. </a:t>
            </a:r>
            <a:r>
              <a:rPr lang="en-US" sz="1900" dirty="0" err="1" smtClean="0"/>
              <a:t>LuAG</a:t>
            </a:r>
            <a:r>
              <a:rPr lang="en-US" sz="1900" dirty="0" smtClean="0"/>
              <a:t> for scintillation light detection</a:t>
            </a:r>
          </a:p>
          <a:p>
            <a:pPr lvl="2"/>
            <a:r>
              <a:rPr lang="en-US" sz="1900" dirty="0" err="1" smtClean="0">
                <a:sym typeface="Wingdings" pitchFamily="2" charset="2"/>
              </a:rPr>
              <a:t>Undoped</a:t>
            </a:r>
            <a:r>
              <a:rPr lang="en-US" sz="1900" dirty="0" smtClean="0">
                <a:sym typeface="Wingdings" pitchFamily="2" charset="2"/>
              </a:rPr>
              <a:t> </a:t>
            </a:r>
            <a:r>
              <a:rPr lang="en-US" sz="1900" dirty="0" err="1" smtClean="0">
                <a:sym typeface="Wingdings" pitchFamily="2" charset="2"/>
              </a:rPr>
              <a:t>LuAG</a:t>
            </a:r>
            <a:r>
              <a:rPr lang="en-US" sz="1900" dirty="0" smtClean="0">
                <a:sym typeface="Wingdings" pitchFamily="2" charset="2"/>
              </a:rPr>
              <a:t> for  Cerenkov light detection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1" y="2708920"/>
            <a:ext cx="3169797" cy="18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13339" r="23593" b="29026"/>
          <a:stretch/>
        </p:blipFill>
        <p:spPr bwMode="auto">
          <a:xfrm>
            <a:off x="5508104" y="5157192"/>
            <a:ext cx="3079487" cy="167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7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5448"/>
            <a:ext cx="8640960" cy="681264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Gaseous Detector Systems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733256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W</a:t>
            </a:r>
            <a:r>
              <a:rPr lang="en-GB" sz="2400" dirty="0" smtClean="0"/>
              <a:t>idely </a:t>
            </a:r>
            <a:r>
              <a:rPr lang="en-GB" sz="2400" dirty="0"/>
              <a:t>used at the LHC experiments, especially for the large areas needed for the </a:t>
            </a:r>
            <a:r>
              <a:rPr lang="en-GB" sz="2400" dirty="0" err="1" smtClean="0"/>
              <a:t>muon</a:t>
            </a:r>
            <a:r>
              <a:rPr lang="en-GB" sz="2400" dirty="0"/>
              <a:t> </a:t>
            </a:r>
            <a:r>
              <a:rPr lang="en-GB" sz="2400" dirty="0" smtClean="0"/>
              <a:t>detection</a:t>
            </a:r>
            <a:endParaRPr lang="en-GB" sz="2400" dirty="0"/>
          </a:p>
          <a:p>
            <a:r>
              <a:rPr lang="en-GB" sz="2400" dirty="0" smtClean="0"/>
              <a:t>Most </a:t>
            </a:r>
            <a:r>
              <a:rPr lang="en-GB" sz="2400" dirty="0"/>
              <a:t>of these systems belong to one of the three following configurations: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Drift </a:t>
            </a:r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tubes </a:t>
            </a:r>
          </a:p>
          <a:p>
            <a:pPr marL="457200" lvl="1" indent="0">
              <a:buNone/>
            </a:pPr>
            <a:endParaRPr lang="en-GB" sz="2000" dirty="0"/>
          </a:p>
          <a:p>
            <a:pPr lvl="1"/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MWPC (Multi Wire Proportional Chambers)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RPC (Resistive Plate Chambers)</a:t>
            </a:r>
          </a:p>
          <a:p>
            <a:pPr lvl="1"/>
            <a:endParaRPr lang="en-GB" sz="2000" dirty="0" smtClean="0"/>
          </a:p>
          <a:p>
            <a:r>
              <a:rPr lang="en-GB" sz="2400" dirty="0"/>
              <a:t>They are well known devices for many years …</a:t>
            </a:r>
          </a:p>
          <a:p>
            <a:pPr marL="118872" indent="0">
              <a:buNone/>
            </a:pPr>
            <a:r>
              <a:rPr lang="en-GB" sz="2400" dirty="0" smtClean="0"/>
              <a:t>	… </a:t>
            </a:r>
            <a:r>
              <a:rPr lang="en-GB" sz="2400" dirty="0"/>
              <a:t>but several aspects have improved </a:t>
            </a:r>
            <a:r>
              <a:rPr lang="en-GB" sz="2400" dirty="0" smtClean="0"/>
              <a:t>dramatically</a:t>
            </a:r>
            <a:endParaRPr lang="en-GB" sz="2400" dirty="0"/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Readout </a:t>
            </a:r>
            <a:r>
              <a:rPr lang="en-GB" sz="2000" dirty="0"/>
              <a:t>electronics (integration, radiation resistance)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Understanding </a:t>
            </a:r>
            <a:r>
              <a:rPr lang="en-GB" sz="2000" dirty="0"/>
              <a:t>and optimization of detector physics effects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Improvement </a:t>
            </a:r>
            <a:r>
              <a:rPr lang="en-GB" sz="2000" dirty="0"/>
              <a:t>in ageing characteristics due to special gases</a:t>
            </a:r>
            <a:endParaRPr lang="en-GB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96" y="2359905"/>
            <a:ext cx="1152128" cy="114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19475"/>
            <a:ext cx="2304256" cy="5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2638653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Geiger- Müller (1908), 1928</a:t>
            </a:r>
          </a:p>
          <a:p>
            <a:pPr algn="ctr"/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Drift Tube (1968)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395" y="3068960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G. </a:t>
            </a:r>
            <a:r>
              <a:rPr lang="en-GB" sz="18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Charpak</a:t>
            </a: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1968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4283804"/>
            <a:ext cx="195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R. </a:t>
            </a:r>
            <a:r>
              <a:rPr lang="en-GB" sz="18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Santonico</a:t>
            </a: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1980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82" y="4097842"/>
            <a:ext cx="1894334" cy="6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55693"/>
            <a:ext cx="6073907" cy="16158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Limitations of wire-based chambers:</a:t>
            </a:r>
          </a:p>
          <a:p>
            <a:pPr marL="342900" indent="-342900">
              <a:spcBef>
                <a:spcPts val="6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Resolution: reduction of wire spacing &lt;1 mm difficult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+mn-lt"/>
                <a:sym typeface="Wingdings 3"/>
              </a:rPr>
              <a:t>Rate capability: limited by build-up of positive 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+mn-lt"/>
                <a:sym typeface="Wingdings 3"/>
              </a:rPr>
              <a:t>       space-charge around anode </a:t>
            </a:r>
            <a:endParaRPr lang="de-DE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073" y="3283793"/>
            <a:ext cx="4752975" cy="345757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624687" y="1663038"/>
            <a:ext cx="2483817" cy="1621946"/>
            <a:chOff x="653707" y="2370958"/>
            <a:chExt cx="3146343" cy="2460183"/>
          </a:xfrm>
        </p:grpSpPr>
        <p:grpSp>
          <p:nvGrpSpPr>
            <p:cNvPr id="9" name="Group 8"/>
            <p:cNvGrpSpPr/>
            <p:nvPr/>
          </p:nvGrpSpPr>
          <p:grpSpPr>
            <a:xfrm>
              <a:off x="653707" y="2370958"/>
              <a:ext cx="3087149" cy="2460183"/>
              <a:chOff x="714553" y="2595331"/>
              <a:chExt cx="3087149" cy="2460183"/>
            </a:xfrm>
          </p:grpSpPr>
          <p:pic>
            <p:nvPicPr>
              <p:cNvPr id="14" name="Picture 13" descr="mwpc field close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4553" y="2595331"/>
                <a:ext cx="3087149" cy="2460183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1881104" y="3407060"/>
                <a:ext cx="1371243" cy="9243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73000"/>
                    </a:srgbClr>
                  </a:gs>
                  <a:gs pos="58000">
                    <a:schemeClr val="bg1">
                      <a:alpha val="7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"/>
                  <a:cs typeface="Time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8817" y="3779368"/>
                <a:ext cx="107519" cy="1075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"/>
                  <a:cs typeface="Times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2174240" y="2517555"/>
              <a:ext cx="81280" cy="58124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595490" y="2824480"/>
              <a:ext cx="300110" cy="7305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33727" y="2565945"/>
              <a:ext cx="1147685" cy="88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3366FF"/>
                  </a:solidFill>
                  <a:latin typeface="Times"/>
                  <a:cs typeface="Times"/>
                </a:rPr>
                <a:t>e</a:t>
              </a:r>
              <a:r>
                <a:rPr lang="en-US" sz="1600" b="1" i="1" baseline="30000" dirty="0" smtClean="0">
                  <a:solidFill>
                    <a:srgbClr val="3366FF"/>
                  </a:solidFill>
                  <a:latin typeface="Times"/>
                  <a:cs typeface="Times"/>
                </a:rPr>
                <a:t>-</a:t>
              </a:r>
            </a:p>
            <a:p>
              <a:pPr algn="ctr"/>
              <a:r>
                <a:rPr lang="en-US" sz="1600" b="1" i="1" dirty="0" smtClean="0">
                  <a:solidFill>
                    <a:srgbClr val="3366FF"/>
                  </a:solidFill>
                  <a:latin typeface="Times"/>
                  <a:cs typeface="Times"/>
                </a:rPr>
                <a:t>~ 100 ns</a:t>
              </a:r>
              <a:endParaRPr lang="en-US" sz="1600" b="1" i="1" dirty="0">
                <a:solidFill>
                  <a:srgbClr val="3366FF"/>
                </a:solidFill>
                <a:latin typeface="Times"/>
                <a:cs typeface="Time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72" y="2771177"/>
              <a:ext cx="1153778" cy="886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I</a:t>
              </a:r>
              <a:r>
                <a:rPr lang="en-US" sz="1600" b="1" i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+</a:t>
              </a:r>
            </a:p>
            <a:p>
              <a:pPr algn="ctr"/>
              <a:r>
                <a:rPr lang="en-US" sz="1600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~ 100 µs</a:t>
              </a:r>
              <a:endParaRPr lang="en-US" sz="1600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4624"/>
            <a:ext cx="7920880" cy="1044352"/>
          </a:xfrm>
        </p:spPr>
        <p:txBody>
          <a:bodyPr>
            <a:normAutofit/>
          </a:bodyPr>
          <a:lstStyle/>
          <a:p>
            <a:r>
              <a:rPr lang="en-US" sz="4800" dirty="0"/>
              <a:t>Micro Pattern </a:t>
            </a:r>
            <a:r>
              <a:rPr lang="en-US" sz="4800" dirty="0" smtClean="0"/>
              <a:t>Gas </a:t>
            </a:r>
            <a:r>
              <a:rPr lang="en-US" sz="4800" dirty="0"/>
              <a:t>detectors</a:t>
            </a:r>
            <a:r>
              <a:rPr lang="en-US" sz="3600" dirty="0"/>
              <a:t> </a:t>
            </a:r>
            <a:endParaRPr lang="en-GB" dirty="0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65104"/>
            <a:ext cx="403025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GEM FIELD Ar-CO2 70-30 .tif                                    00000014NEW G3                         B6F39FBC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62" y="1668970"/>
            <a:ext cx="2696134" cy="26961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8042" y="1167135"/>
            <a:ext cx="394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+mn-lt"/>
              </a:rPr>
              <a:t>Gas Electron Multiplier (GEM)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2637" y="2492896"/>
            <a:ext cx="2691571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 typeface="Wingdings 3" pitchFamily="18" charset="2"/>
              <a:buChar char="a"/>
            </a:pPr>
            <a:r>
              <a:rPr lang="en-US" sz="2000" dirty="0" smtClean="0">
                <a:solidFill>
                  <a:srgbClr val="FFC000"/>
                </a:solidFill>
                <a:latin typeface="+mn-lt"/>
                <a:sym typeface="Wingdings 3"/>
              </a:rPr>
              <a:t>Reduction of cell size </a:t>
            </a:r>
          </a:p>
          <a:p>
            <a:r>
              <a:rPr lang="en-US" sz="2000" dirty="0">
                <a:solidFill>
                  <a:srgbClr val="FFC000"/>
                </a:solidFill>
                <a:latin typeface="+mn-lt"/>
                <a:sym typeface="Wingdings 3"/>
              </a:rPr>
              <a:t> </a:t>
            </a:r>
            <a:r>
              <a:rPr lang="en-US" sz="2000" dirty="0" smtClean="0">
                <a:solidFill>
                  <a:srgbClr val="FFC000"/>
                </a:solidFill>
                <a:latin typeface="+mn-lt"/>
                <a:sym typeface="Wingdings 3"/>
              </a:rPr>
              <a:t>   by a factor of 10</a:t>
            </a:r>
            <a:endParaRPr lang="de-DE" sz="2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352928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GEM Detector R&amp;D	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9512" y="1181448"/>
            <a:ext cx="4464496" cy="548791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Triple GEM detectors have been used successfully in </a:t>
            </a:r>
            <a:r>
              <a:rPr lang="en-GB" sz="2000" dirty="0" err="1" smtClean="0"/>
              <a:t>LHCb</a:t>
            </a:r>
            <a:r>
              <a:rPr lang="en-GB" sz="2000" dirty="0"/>
              <a:t> </a:t>
            </a:r>
            <a:endParaRPr lang="en-GB" sz="2000" dirty="0" smtClean="0"/>
          </a:p>
          <a:p>
            <a:pPr marL="118872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(after ~10 years of R&amp;D)</a:t>
            </a:r>
          </a:p>
          <a:p>
            <a:pPr marL="118872" indent="0">
              <a:buNone/>
            </a:pPr>
            <a:endParaRPr lang="en-GB" sz="2000" dirty="0" smtClean="0"/>
          </a:p>
          <a:p>
            <a:r>
              <a:rPr lang="en-GB" sz="2000" dirty="0" smtClean="0"/>
              <a:t>Main challenge now :</a:t>
            </a:r>
          </a:p>
          <a:p>
            <a:pPr lvl="1"/>
            <a:r>
              <a:rPr lang="en-GB" sz="1600" dirty="0" smtClean="0"/>
              <a:t> </a:t>
            </a:r>
            <a:r>
              <a:rPr lang="en-GB" sz="1800" dirty="0" smtClean="0"/>
              <a:t>build large systems (CMS and ALICE) </a:t>
            </a:r>
          </a:p>
          <a:p>
            <a:pPr lvl="1"/>
            <a:r>
              <a:rPr lang="en-GB" sz="1800" dirty="0" smtClean="0"/>
              <a:t>larger foils, made with single sided etching technique</a:t>
            </a:r>
            <a:endParaRPr lang="en-GB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FFC70D"/>
                </a:solidFill>
              </a:rPr>
              <a:t>Industrialize production</a:t>
            </a:r>
          </a:p>
          <a:p>
            <a:endParaRPr lang="en-GB" sz="2000" dirty="0"/>
          </a:p>
          <a:p>
            <a:pPr marL="118872" indent="0">
              <a:buNone/>
            </a:pPr>
            <a:r>
              <a:rPr lang="en-GB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Ongoing</a:t>
            </a:r>
            <a:r>
              <a:rPr lang="en-GB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R&amp;D:</a:t>
            </a:r>
          </a:p>
          <a:p>
            <a:r>
              <a:rPr lang="en-GB" sz="2000" dirty="0" smtClean="0"/>
              <a:t>Performance studies </a:t>
            </a:r>
          </a:p>
          <a:p>
            <a:pPr lvl="1"/>
            <a:r>
              <a:rPr lang="en-GB" sz="1800" dirty="0" smtClean="0"/>
              <a:t>time and space resolution</a:t>
            </a:r>
          </a:p>
          <a:p>
            <a:r>
              <a:rPr lang="en-GB" sz="2000" dirty="0" smtClean="0"/>
              <a:t>Longevity </a:t>
            </a:r>
          </a:p>
          <a:p>
            <a:pPr lvl="1"/>
            <a:r>
              <a:rPr lang="en-GB" sz="1800" dirty="0" smtClean="0"/>
              <a:t>ageing tests at GIF and  GIF++</a:t>
            </a:r>
          </a:p>
          <a:p>
            <a:r>
              <a:rPr lang="en-GB" sz="2000" dirty="0" smtClean="0"/>
              <a:t>Stretching of  foils without  spacers</a:t>
            </a:r>
          </a:p>
          <a:p>
            <a:pPr lvl="1"/>
            <a:r>
              <a:rPr lang="en-GB" sz="1800" dirty="0" smtClean="0"/>
              <a:t>Allows reopening of chambers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050" name="Picture 2" descr="\\cern.ch\dfs\Users\s\schmidtb\Documents\My Pictures\G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36" y="980727"/>
            <a:ext cx="4083050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6025276"/>
              </p:ext>
            </p:extLst>
          </p:nvPr>
        </p:nvGraphicFramePr>
        <p:xfrm>
          <a:off x="4932040" y="2351008"/>
          <a:ext cx="3556196" cy="223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976"/>
                <a:gridCol w="1008112"/>
                <a:gridCol w="1040108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Detector</a:t>
                      </a:r>
                      <a:r>
                        <a:rPr lang="en-GB" sz="1600" baseline="0" dirty="0" smtClean="0"/>
                        <a:t> surface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Foil</a:t>
                      </a:r>
                      <a:r>
                        <a:rPr lang="en-GB" sz="1600" baseline="0" dirty="0" smtClean="0"/>
                        <a:t> Area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LHCb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Muon</a:t>
                      </a:r>
                      <a:r>
                        <a:rPr lang="en-GB" dirty="0" smtClean="0"/>
                        <a:t> system (now)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0.6 m</a:t>
                      </a:r>
                      <a:r>
                        <a:rPr lang="en-GB" baseline="30000" dirty="0" smtClean="0"/>
                        <a:t>2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m</a:t>
                      </a:r>
                      <a:r>
                        <a:rPr lang="en-GB" baseline="30000" dirty="0" smtClean="0"/>
                        <a:t>2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ALICE TPC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32 m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130 m</a:t>
                      </a:r>
                      <a:r>
                        <a:rPr lang="en-GB" baseline="30000" dirty="0" smtClean="0"/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CMS </a:t>
                      </a:r>
                      <a:r>
                        <a:rPr lang="en-GB" dirty="0" err="1" smtClean="0"/>
                        <a:t>Muon</a:t>
                      </a:r>
                      <a:r>
                        <a:rPr lang="en-GB" dirty="0" smtClean="0"/>
                        <a:t>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335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m</a:t>
                      </a:r>
                      <a:r>
                        <a:rPr lang="en-GB" baseline="30000" dirty="0" smtClean="0"/>
                        <a:t>2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1100 m</a:t>
                      </a:r>
                      <a:r>
                        <a:rPr lang="en-GB" baseline="30000" dirty="0" smtClean="0"/>
                        <a:t>2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19738" b="7310"/>
          <a:stretch>
            <a:fillRect/>
          </a:stretch>
        </p:blipFill>
        <p:spPr bwMode="auto">
          <a:xfrm>
            <a:off x="4644008" y="4653136"/>
            <a:ext cx="4248472" cy="181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0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08" y="44624"/>
            <a:ext cx="8084448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New GEM detector applications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5040560" cy="223224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ALICE  TPC:</a:t>
            </a:r>
          </a:p>
          <a:p>
            <a:r>
              <a:rPr lang="en-US" sz="1800" dirty="0"/>
              <a:t>Replace wire chambers with </a:t>
            </a:r>
            <a:r>
              <a:rPr lang="en-US" sz="1800" dirty="0" smtClean="0"/>
              <a:t>quadruple-GEMs</a:t>
            </a:r>
            <a:endParaRPr lang="en-GB" sz="1800" dirty="0">
              <a:solidFill>
                <a:srgbClr val="002060"/>
              </a:solidFill>
            </a:endParaRPr>
          </a:p>
          <a:p>
            <a:r>
              <a:rPr lang="en-GB" sz="1800" dirty="0" smtClean="0"/>
              <a:t>MWPC </a:t>
            </a:r>
            <a:r>
              <a:rPr lang="en-GB" sz="1800" dirty="0"/>
              <a:t>not compatible with 50 kHz </a:t>
            </a:r>
            <a:r>
              <a:rPr lang="en-GB" sz="1800" dirty="0" smtClean="0"/>
              <a:t>operation because </a:t>
            </a:r>
            <a:r>
              <a:rPr lang="en-GB" sz="1800" dirty="0"/>
              <a:t>of ion backflow in the field cage</a:t>
            </a:r>
            <a:endParaRPr lang="en-GB" sz="1800" dirty="0" smtClean="0"/>
          </a:p>
          <a:p>
            <a:r>
              <a:rPr lang="it-IT" sz="1800" dirty="0"/>
              <a:t>Choice of quadruple-GEM detectors </a:t>
            </a:r>
            <a:r>
              <a:rPr lang="it-IT" sz="1800" dirty="0" smtClean="0"/>
              <a:t>to </a:t>
            </a:r>
            <a:r>
              <a:rPr lang="it-IT" sz="1800" dirty="0"/>
              <a:t>minimize ion </a:t>
            </a:r>
            <a:r>
              <a:rPr lang="it-IT" sz="1800" dirty="0" smtClean="0"/>
              <a:t>backflow ( &lt; 1 % )</a:t>
            </a:r>
            <a:endParaRPr lang="it-IT" sz="1800" dirty="0"/>
          </a:p>
          <a:p>
            <a:pPr marL="118872" indent="0">
              <a:buNone/>
            </a:pPr>
            <a:endParaRPr lang="en-GB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3765377"/>
            <a:ext cx="5472608" cy="3120007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GB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EMs for </a:t>
            </a:r>
            <a:r>
              <a:rPr lang="en-GB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calorimetry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it-IT" sz="1800" dirty="0"/>
              <a:t>Digital calorimetry </a:t>
            </a:r>
            <a:r>
              <a:rPr lang="it-IT" sz="1800" dirty="0" smtClean="0"/>
              <a:t>approach: </a:t>
            </a:r>
          </a:p>
          <a:p>
            <a:pPr lvl="1"/>
            <a:r>
              <a:rPr lang="it-IT" sz="1400" dirty="0" smtClean="0"/>
              <a:t>Cell </a:t>
            </a:r>
            <a:r>
              <a:rPr lang="it-IT" sz="1400" dirty="0"/>
              <a:t>is either ON or </a:t>
            </a:r>
            <a:r>
              <a:rPr lang="it-IT" sz="1400" dirty="0" smtClean="0"/>
              <a:t>OFF</a:t>
            </a:r>
          </a:p>
          <a:p>
            <a:r>
              <a:rPr lang="it-IT" sz="1800" dirty="0" smtClean="0"/>
              <a:t>High </a:t>
            </a:r>
            <a:r>
              <a:rPr lang="it-IT" sz="1800" dirty="0"/>
              <a:t>granularity for charged particle </a:t>
            </a:r>
            <a:r>
              <a:rPr lang="it-IT" sz="1800" dirty="0" smtClean="0"/>
              <a:t>tracking</a:t>
            </a:r>
          </a:p>
          <a:p>
            <a:pPr lvl="1"/>
            <a:r>
              <a:rPr lang="it-IT" sz="1400" dirty="0"/>
              <a:t>1x1 cm</a:t>
            </a:r>
            <a:r>
              <a:rPr lang="it-IT" sz="1400" baseline="30000" dirty="0"/>
              <a:t>2</a:t>
            </a:r>
            <a:r>
              <a:rPr lang="it-IT" sz="1400" dirty="0"/>
              <a:t> </a:t>
            </a:r>
            <a:r>
              <a:rPr lang="it-IT" sz="1400" dirty="0" smtClean="0"/>
              <a:t>cells proposed</a:t>
            </a:r>
          </a:p>
          <a:p>
            <a:r>
              <a:rPr lang="it-IT" sz="1800" dirty="0"/>
              <a:t>Requires development of Particle Flow </a:t>
            </a:r>
            <a:r>
              <a:rPr lang="it-IT" sz="1800" dirty="0" smtClean="0"/>
              <a:t>algorithm</a:t>
            </a:r>
          </a:p>
          <a:p>
            <a:endParaRPr lang="it-IT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/>
              <a:t>Good </a:t>
            </a:r>
            <a:r>
              <a:rPr lang="it-IT" sz="1800" dirty="0"/>
              <a:t>correlation between particle energy </a:t>
            </a:r>
            <a:endParaRPr lang="it-IT" sz="1800" dirty="0" smtClean="0"/>
          </a:p>
          <a:p>
            <a:pPr marL="118872" indent="0">
              <a:buNone/>
            </a:pPr>
            <a:r>
              <a:rPr lang="it-IT" sz="1800" dirty="0" smtClean="0"/>
              <a:t>	and </a:t>
            </a:r>
            <a:r>
              <a:rPr lang="it-IT" sz="1800" dirty="0"/>
              <a:t>numbers of </a:t>
            </a:r>
            <a:r>
              <a:rPr lang="it-IT" sz="1800" dirty="0" smtClean="0"/>
              <a:t> cells hits</a:t>
            </a:r>
          </a:p>
          <a:p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4124" y="1169751"/>
            <a:ext cx="3390364" cy="2403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8196329" y="198884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C000"/>
                </a:solidFill>
              </a:rPr>
              <a:t>GEM</a:t>
            </a:r>
            <a:endParaRPr lang="en-GB" sz="2000" dirty="0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72400" y="1844824"/>
            <a:ext cx="288032" cy="1440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903" t="7460" r="2258" b="2487"/>
          <a:stretch>
            <a:fillRect/>
          </a:stretch>
        </p:blipFill>
        <p:spPr bwMode="auto">
          <a:xfrm>
            <a:off x="5574124" y="4005714"/>
            <a:ext cx="3390364" cy="244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3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Micromega</a:t>
            </a:r>
            <a:r>
              <a:rPr lang="en-GB" dirty="0" smtClean="0"/>
              <a:t> Detector  R&amp;D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6512" y="1325463"/>
            <a:ext cx="4824536" cy="5151535"/>
          </a:xfrm>
        </p:spPr>
        <p:txBody>
          <a:bodyPr>
            <a:normAutofit/>
          </a:bodyPr>
          <a:lstStyle/>
          <a:p>
            <a:r>
              <a:rPr lang="en-US" sz="2000" dirty="0" err="1"/>
              <a:t>Micromegas</a:t>
            </a:r>
            <a:r>
              <a:rPr lang="en-US" sz="2000" dirty="0"/>
              <a:t> have been chosen as precision measurement </a:t>
            </a:r>
            <a:r>
              <a:rPr lang="en-US" sz="2000" dirty="0" smtClean="0"/>
              <a:t>and trigger detectors of </a:t>
            </a:r>
            <a:r>
              <a:rPr lang="en-US" sz="2000" dirty="0"/>
              <a:t>the New Small Wheels of </a:t>
            </a:r>
            <a:r>
              <a:rPr lang="en-US" sz="2000" dirty="0" smtClean="0"/>
              <a:t>ATLAS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kern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First large system </a:t>
            </a:r>
            <a:r>
              <a:rPr lang="fr-FR" sz="2000" kern="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based</a:t>
            </a:r>
            <a:r>
              <a:rPr lang="fr-FR" sz="2000" kern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on </a:t>
            </a:r>
            <a:r>
              <a:rPr lang="fr-FR" sz="2000" kern="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Micromegas</a:t>
            </a:r>
            <a:endParaRPr lang="fr-FR" sz="2000" kern="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1800" dirty="0">
                <a:ea typeface="ＭＳ Ｐゴシック" charset="0"/>
              </a:rPr>
              <a:t>Detector dimensions: 1.5–2.5 m</a:t>
            </a:r>
            <a:r>
              <a:rPr lang="en-US" sz="1800" baseline="30000" dirty="0">
                <a:ea typeface="ＭＳ Ｐゴシック" charset="0"/>
              </a:rPr>
              <a:t>2 </a:t>
            </a:r>
            <a:endParaRPr lang="en-US" sz="1800" dirty="0">
              <a:ea typeface="ＭＳ Ｐゴシック" charset="0"/>
            </a:endParaRPr>
          </a:p>
          <a:p>
            <a:pPr lvl="1"/>
            <a:r>
              <a:rPr lang="en-US" sz="1800" dirty="0" smtClean="0">
                <a:ea typeface="ＭＳ Ｐゴシック" charset="0"/>
              </a:rPr>
              <a:t>A </a:t>
            </a:r>
            <a:r>
              <a:rPr lang="en-US" sz="1800" dirty="0">
                <a:ea typeface="ＭＳ Ｐゴシック" charset="0"/>
              </a:rPr>
              <a:t>total of </a:t>
            </a:r>
            <a:r>
              <a:rPr lang="en-US" sz="1800" dirty="0" smtClean="0">
                <a:ea typeface="ＭＳ Ｐゴシック" charset="0"/>
              </a:rPr>
              <a:t> ~1200</a:t>
            </a:r>
            <a:r>
              <a:rPr lang="en-US" sz="1800" dirty="0">
                <a:ea typeface="ＭＳ Ｐゴシック" charset="0"/>
              </a:rPr>
              <a:t> m</a:t>
            </a:r>
            <a:r>
              <a:rPr lang="en-US" sz="1800" baseline="30000" dirty="0">
                <a:ea typeface="ＭＳ Ｐゴシック" charset="0"/>
              </a:rPr>
              <a:t>2</a:t>
            </a:r>
            <a:r>
              <a:rPr lang="en-US" sz="1800" dirty="0">
                <a:ea typeface="ＭＳ Ｐゴシック" charset="0"/>
              </a:rPr>
              <a:t> of detection </a:t>
            </a:r>
            <a:r>
              <a:rPr lang="en-US" sz="1800" dirty="0" smtClean="0">
                <a:ea typeface="ＭＳ Ｐゴシック" charset="0"/>
              </a:rPr>
              <a:t>layers</a:t>
            </a:r>
          </a:p>
          <a:p>
            <a:pPr lvl="1"/>
            <a:r>
              <a:rPr lang="en-US" sz="1800" dirty="0" smtClean="0">
                <a:ea typeface="ＭＳ Ｐゴシック" charset="0"/>
              </a:rPr>
              <a:t>‘Floating mesh’ technique used for chamber construction</a:t>
            </a:r>
          </a:p>
          <a:p>
            <a:pPr lvl="1"/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Breakthroughs and on-going R&amp;D:</a:t>
            </a:r>
          </a:p>
          <a:p>
            <a:r>
              <a:rPr lang="en-US" sz="2000" dirty="0"/>
              <a:t>Resistive strips </a:t>
            </a:r>
            <a:r>
              <a:rPr lang="en-US" sz="2000" dirty="0" smtClean="0"/>
              <a:t>to reduce discharges</a:t>
            </a:r>
          </a:p>
          <a:p>
            <a:endParaRPr lang="en-US" sz="2000" dirty="0" smtClean="0"/>
          </a:p>
          <a:p>
            <a:r>
              <a:rPr lang="en-US" sz="2000" kern="0" dirty="0" smtClean="0"/>
              <a:t>µTPC operation mode to get good spatial resolution for inclined tracks 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6" name="Gruppo 7"/>
          <p:cNvGrpSpPr/>
          <p:nvPr/>
        </p:nvGrpSpPr>
        <p:grpSpPr>
          <a:xfrm>
            <a:off x="4788025" y="1484784"/>
            <a:ext cx="3960440" cy="2448272"/>
            <a:chOff x="164527" y="4077072"/>
            <a:chExt cx="4610583" cy="201622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19" y="4077072"/>
              <a:ext cx="4392489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asellaDiTesto 9"/>
            <p:cNvSpPr txBox="1"/>
            <p:nvPr/>
          </p:nvSpPr>
          <p:spPr>
            <a:xfrm>
              <a:off x="164527" y="4077072"/>
              <a:ext cx="4610583" cy="56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3D  view  of the first large (1 x 2.4 m</a:t>
              </a:r>
              <a:r>
                <a:rPr lang="en-GB" sz="1600" b="1" baseline="30000" dirty="0" smtClean="0"/>
                <a:t>2</a:t>
              </a:r>
              <a:r>
                <a:rPr lang="en-GB" sz="1600" b="1" dirty="0" smtClean="0"/>
                <a:t>) MM chamber</a:t>
              </a:r>
              <a:endParaRPr lang="en-GB" sz="1600" b="1" dirty="0"/>
            </a:p>
          </p:txBody>
        </p:sp>
      </p:grpSp>
      <p:pic>
        <p:nvPicPr>
          <p:cNvPr id="3074" name="Picture 2" descr="\\cern.ch\dfs\Users\s\schmidtb\Documents\My Pictures\MM tests 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03" y="4132263"/>
            <a:ext cx="3707719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ern.ch\dfs\Users\s\schmidtb\Documents\My Pictures\MM test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31420"/>
            <a:ext cx="3577523" cy="23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80" y="8384"/>
            <a:ext cx="8254692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R&amp;D to Improve RPC (</a:t>
            </a:r>
            <a:r>
              <a:rPr lang="en-GB" dirty="0" err="1" smtClean="0"/>
              <a:t>iRPC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6512" y="1013769"/>
            <a:ext cx="5839050" cy="5648130"/>
          </a:xfrm>
        </p:spPr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r>
              <a:rPr lang="en-GB" dirty="0" smtClean="0"/>
              <a:t>Main goal: Improve rate capability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Reduce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the electrode resistivity 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           </a:t>
            </a:r>
          </a:p>
          <a:p>
            <a:pPr lvl="1">
              <a:spcBef>
                <a:spcPts val="1200"/>
              </a:spcBef>
            </a:pPr>
            <a:r>
              <a:rPr lang="it-IT" sz="1900" dirty="0"/>
              <a:t>“low” resisitivity (10</a:t>
            </a:r>
            <a:r>
              <a:rPr lang="it-IT" sz="1900" baseline="30000" dirty="0"/>
              <a:t>10</a:t>
            </a:r>
            <a:r>
              <a:rPr lang="it-IT" sz="1900" dirty="0"/>
              <a:t> </a:t>
            </a:r>
            <a:r>
              <a:rPr lang="el-GR" sz="1900" dirty="0"/>
              <a:t>Ω</a:t>
            </a:r>
            <a:r>
              <a:rPr lang="it-IT" sz="1900" dirty="0"/>
              <a:t>cm) </a:t>
            </a:r>
            <a:r>
              <a:rPr lang="it-IT" sz="1900" dirty="0" smtClean="0"/>
              <a:t>glass 	           (</a:t>
            </a:r>
            <a:r>
              <a:rPr lang="it-IT" sz="1900" dirty="0" smtClean="0"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1900" dirty="0" err="1" smtClean="0">
                <a:cs typeface="Times New Roman" pitchFamily="18" charset="0"/>
                <a:sym typeface="Wingdings" pitchFamily="2" charset="2"/>
              </a:rPr>
              <a:t>owest</a:t>
            </a:r>
            <a:r>
              <a:rPr lang="en-US" sz="1900" dirty="0" smtClean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900" dirty="0">
                <a:cs typeface="Times New Roman" pitchFamily="18" charset="0"/>
                <a:sym typeface="Wingdings" pitchFamily="2" charset="2"/>
              </a:rPr>
              <a:t>resistivity usable </a:t>
            </a:r>
            <a:r>
              <a:rPr lang="en-US" sz="1900" dirty="0" smtClean="0">
                <a:cs typeface="Times New Roman" pitchFamily="18" charset="0"/>
              </a:rPr>
              <a:t>10</a:t>
            </a:r>
            <a:r>
              <a:rPr lang="en-US" sz="1900" baseline="30000" dirty="0" smtClean="0">
                <a:cs typeface="Times New Roman" pitchFamily="18" charset="0"/>
              </a:rPr>
              <a:t>7</a:t>
            </a:r>
            <a:r>
              <a:rPr lang="el-GR" sz="1900" dirty="0">
                <a:cs typeface="Times New Roman" pitchFamily="18" charset="0"/>
              </a:rPr>
              <a:t>Ω</a:t>
            </a:r>
            <a:r>
              <a:rPr lang="it-IT" sz="1900" dirty="0" smtClean="0">
                <a:cs typeface="Times New Roman" pitchFamily="18" charset="0"/>
              </a:rPr>
              <a:t>cm)</a:t>
            </a:r>
            <a:endParaRPr lang="it-IT" sz="3000" dirty="0" smtClean="0">
              <a:cs typeface="Times New Roman" pitchFamily="18" charset="0"/>
            </a:endParaRP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sz="1900" dirty="0" smtClean="0">
                <a:solidFill>
                  <a:srgbClr val="FFC70D"/>
                </a:solidFill>
                <a:cs typeface="Times New Roman" pitchFamily="18" charset="0"/>
              </a:rPr>
              <a:t>Needs </a:t>
            </a:r>
            <a:r>
              <a:rPr lang="it-IT" sz="1900" dirty="0">
                <a:solidFill>
                  <a:srgbClr val="FFC70D"/>
                </a:solidFill>
                <a:cs typeface="Times New Roman" pitchFamily="18" charset="0"/>
              </a:rPr>
              <a:t>important R&amp;D on </a:t>
            </a:r>
            <a:r>
              <a:rPr lang="it-IT" sz="1900" dirty="0" smtClean="0">
                <a:solidFill>
                  <a:srgbClr val="FFC70D"/>
                </a:solidFill>
                <a:cs typeface="Times New Roman" pitchFamily="18" charset="0"/>
              </a:rPr>
              <a:t>electrode materials</a:t>
            </a:r>
            <a:endParaRPr lang="it-IT" sz="900" dirty="0" smtClean="0"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Change the detector configuration </a:t>
            </a:r>
          </a:p>
          <a:p>
            <a:pPr lvl="1"/>
            <a:r>
              <a:rPr lang="en-US" sz="1900" dirty="0">
                <a:cs typeface="Times New Roman" pitchFamily="18" charset="0"/>
                <a:sym typeface="Wingdings" pitchFamily="2" charset="2"/>
              </a:rPr>
              <a:t>Go to ‘double-triple </a:t>
            </a:r>
            <a:r>
              <a:rPr lang="en-US" sz="1900" dirty="0" smtClean="0">
                <a:cs typeface="Times New Roman" pitchFamily="18" charset="0"/>
                <a:sym typeface="Wingdings" pitchFamily="2" charset="2"/>
              </a:rPr>
              <a:t>gap’ </a:t>
            </a:r>
            <a:r>
              <a:rPr lang="en-US" sz="1900" dirty="0">
                <a:cs typeface="Times New Roman" pitchFamily="18" charset="0"/>
                <a:sym typeface="Wingdings" pitchFamily="2" charset="2"/>
              </a:rPr>
              <a:t>option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>
                <a:cs typeface="Times New Roman" pitchFamily="18" charset="0"/>
                <a:sym typeface="Wingdings" pitchFamily="2" charset="2"/>
              </a:rPr>
              <a:t>Improves the ratio: </a:t>
            </a:r>
          </a:p>
          <a:p>
            <a:pPr marL="768096" lvl="2" indent="0">
              <a:buNone/>
            </a:pPr>
            <a:r>
              <a:rPr lang="en-US" sz="1600" dirty="0">
                <a:cs typeface="Times New Roman" pitchFamily="18" charset="0"/>
                <a:sym typeface="Wingdings" pitchFamily="2" charset="2"/>
              </a:rPr>
              <a:t>      </a:t>
            </a:r>
            <a:r>
              <a:rPr lang="en-US" sz="1600" i="1" dirty="0">
                <a:cs typeface="Times New Roman" pitchFamily="18" charset="0"/>
                <a:sym typeface="Wingdings" pitchFamily="2" charset="2"/>
              </a:rPr>
              <a:t>induced signal/charge in the gap</a:t>
            </a:r>
          </a:p>
          <a:p>
            <a:pPr lvl="2"/>
            <a:r>
              <a:rPr lang="it-IT" sz="1600" dirty="0"/>
              <a:t>Rate capability ~ 30 kHz/cm</a:t>
            </a:r>
            <a:r>
              <a:rPr lang="it-IT" sz="1600" baseline="30000" dirty="0"/>
              <a:t>2</a:t>
            </a:r>
            <a:endParaRPr lang="it-IT" sz="1600" dirty="0"/>
          </a:p>
          <a:p>
            <a:pPr lvl="2"/>
            <a:r>
              <a:rPr lang="it-IT" sz="1600" dirty="0"/>
              <a:t>Time resolution 20-30 ps</a:t>
            </a:r>
            <a:endParaRPr lang="it-IT" sz="4000" dirty="0">
              <a:cs typeface="Times New Roman"/>
              <a:sym typeface="Wingdings" pitchFamily="2" charset="2"/>
            </a:endParaRP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  <a:cs typeface="Times New Roman" pitchFamily="18" charset="0"/>
              <a:sym typeface="Wingdings" pitchFamily="2" charset="2"/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Change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itchFamily="18" charset="0"/>
                <a:sym typeface="Wingdings" pitchFamily="2" charset="2"/>
              </a:rPr>
              <a:t>the operating conditions </a:t>
            </a:r>
          </a:p>
          <a:p>
            <a:pPr lvl="1"/>
            <a:r>
              <a:rPr lang="en-US" sz="1900" dirty="0">
                <a:cs typeface="Times New Roman" pitchFamily="18" charset="0"/>
                <a:sym typeface="Wingdings" pitchFamily="2" charset="2"/>
              </a:rPr>
              <a:t>reduces the </a:t>
            </a:r>
            <a:r>
              <a:rPr lang="en-US" sz="1900" dirty="0" smtClean="0">
                <a:cs typeface="Times New Roman" pitchFamily="18" charset="0"/>
                <a:sym typeface="Wingdings" pitchFamily="2" charset="2"/>
              </a:rPr>
              <a:t>charge/avalanche,</a:t>
            </a:r>
          </a:p>
          <a:p>
            <a:pPr lvl="1"/>
            <a:r>
              <a:rPr lang="en-US" sz="1700" dirty="0" smtClean="0">
                <a:cs typeface="Times New Roman" pitchFamily="18" charset="0"/>
                <a:sym typeface="Wingdings" pitchFamily="2" charset="2"/>
              </a:rPr>
              <a:t>part </a:t>
            </a:r>
            <a:r>
              <a:rPr lang="en-US" sz="1700" dirty="0">
                <a:cs typeface="Times New Roman" pitchFamily="18" charset="0"/>
                <a:sym typeface="Wingdings" pitchFamily="2" charset="2"/>
              </a:rPr>
              <a:t>of the needed amplification </a:t>
            </a:r>
            <a:r>
              <a:rPr lang="en-US" sz="1700" dirty="0" smtClean="0">
                <a:cs typeface="Times New Roman" pitchFamily="18" charset="0"/>
                <a:sym typeface="Wingdings" pitchFamily="2" charset="2"/>
              </a:rPr>
              <a:t>transferred  		from gas </a:t>
            </a:r>
            <a:r>
              <a:rPr lang="en-US" sz="1700" dirty="0">
                <a:cs typeface="Times New Roman" pitchFamily="18" charset="0"/>
                <a:sym typeface="Wingdings" pitchFamily="2" charset="2"/>
              </a:rPr>
              <a:t>to FE electronics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FFC70D"/>
                </a:solidFill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1900" dirty="0" smtClean="0">
                <a:solidFill>
                  <a:srgbClr val="FFC70D"/>
                </a:solidFill>
                <a:cs typeface="Times New Roman" pitchFamily="18" charset="0"/>
                <a:sym typeface="Wingdings" pitchFamily="2" charset="2"/>
              </a:rPr>
              <a:t>eeds </a:t>
            </a:r>
            <a:r>
              <a:rPr lang="en-US" sz="1900" dirty="0">
                <a:solidFill>
                  <a:srgbClr val="FFC70D"/>
                </a:solidFill>
                <a:cs typeface="Times New Roman" pitchFamily="18" charset="0"/>
                <a:sym typeface="Wingdings" pitchFamily="2" charset="2"/>
              </a:rPr>
              <a:t>an improved </a:t>
            </a:r>
            <a:r>
              <a:rPr lang="en-US" sz="1900" dirty="0" smtClean="0">
                <a:solidFill>
                  <a:srgbClr val="FFC70D"/>
                </a:solidFill>
                <a:cs typeface="Times New Roman" pitchFamily="18" charset="0"/>
                <a:sym typeface="Wingdings" pitchFamily="2" charset="2"/>
              </a:rPr>
              <a:t>detector shielding 		against </a:t>
            </a:r>
            <a:r>
              <a:rPr lang="en-US" sz="1900" dirty="0">
                <a:solidFill>
                  <a:srgbClr val="FFC70D"/>
                </a:solidFill>
                <a:cs typeface="Times New Roman" pitchFamily="18" charset="0"/>
                <a:sym typeface="Wingdings" pitchFamily="2" charset="2"/>
              </a:rPr>
              <a:t>electronic noise </a:t>
            </a:r>
            <a:endParaRPr lang="it-IT" sz="1900" dirty="0" smtClean="0">
              <a:solidFill>
                <a:srgbClr val="FFC70D"/>
              </a:solidFill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6136" y="1773936"/>
            <a:ext cx="2890664" cy="4623816"/>
          </a:xfrm>
        </p:spPr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1" descr="C:\Documents and Settings\Utente\Desktop\ECFAMaterial\MultiGRPC.png"/>
          <p:cNvPicPr>
            <a:picLocks noChangeAspect="1" noChangeArrowheads="1"/>
          </p:cNvPicPr>
          <p:nvPr/>
        </p:nvPicPr>
        <p:blipFill>
          <a:blip r:embed="rId2" cstate="print"/>
          <a:srcRect r="28469"/>
          <a:stretch>
            <a:fillRect/>
          </a:stretch>
        </p:blipFill>
        <p:spPr bwMode="auto">
          <a:xfrm>
            <a:off x="3851920" y="3320515"/>
            <a:ext cx="1584176" cy="1116597"/>
          </a:xfrm>
          <a:prstGeom prst="rect">
            <a:avLst/>
          </a:prstGeom>
          <a:noFill/>
        </p:spPr>
      </p:pic>
      <p:pic>
        <p:nvPicPr>
          <p:cNvPr id="7" name="Image 4" descr="EFFRate.pdf"/>
          <p:cNvPicPr>
            <a:picLocks noChangeAspect="1"/>
          </p:cNvPicPr>
          <p:nvPr/>
        </p:nvPicPr>
        <p:blipFill>
          <a:blip r:embed="rId3" cstate="print"/>
          <a:srcRect t="7417"/>
          <a:stretch>
            <a:fillRect/>
          </a:stretch>
        </p:blipFill>
        <p:spPr bwMode="auto">
          <a:xfrm>
            <a:off x="5796136" y="1200901"/>
            <a:ext cx="2880320" cy="251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017" y="4675228"/>
            <a:ext cx="3488558" cy="213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5"/>
          <p:cNvSpPr txBox="1"/>
          <p:nvPr/>
        </p:nvSpPr>
        <p:spPr>
          <a:xfrm>
            <a:off x="5940152" y="508518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Improved</a:t>
            </a:r>
            <a:r>
              <a:rPr lang="it-IT" sz="1400" dirty="0" smtClean="0"/>
              <a:t> </a:t>
            </a:r>
            <a:r>
              <a:rPr lang="it-IT" sz="1400" dirty="0" err="1" smtClean="0"/>
              <a:t>electronics</a:t>
            </a:r>
            <a:endParaRPr lang="it-IT" sz="1400" dirty="0"/>
          </a:p>
        </p:txBody>
      </p:sp>
      <p:sp>
        <p:nvSpPr>
          <p:cNvPr id="10" name="Rectangle 9"/>
          <p:cNvSpPr/>
          <p:nvPr/>
        </p:nvSpPr>
        <p:spPr>
          <a:xfrm>
            <a:off x="7503521" y="5570076"/>
            <a:ext cx="1100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“Standard” </a:t>
            </a:r>
            <a:r>
              <a:rPr lang="it-IT" sz="1400" dirty="0" smtClean="0"/>
              <a:t>electronics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28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Electronics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496944" cy="1044352"/>
          </a:xfrm>
        </p:spPr>
        <p:txBody>
          <a:bodyPr>
            <a:normAutofit/>
          </a:bodyPr>
          <a:lstStyle/>
          <a:p>
            <a:pPr algn="ctr"/>
            <a:r>
              <a:rPr lang="en-GB" sz="4100" dirty="0"/>
              <a:t>IC designs and </a:t>
            </a:r>
            <a:r>
              <a:rPr lang="en-GB" sz="4100" dirty="0" smtClean="0"/>
              <a:t>HD interconnects</a:t>
            </a:r>
            <a:endParaRPr lang="en-GB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1052736"/>
            <a:ext cx="4824536" cy="4480920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GB" sz="2400" dirty="0"/>
              <a:t>On-detector electronics 100% custom made with highly specialized complex ASICs that </a:t>
            </a:r>
            <a:r>
              <a:rPr lang="en-GB" sz="2400" b="1" dirty="0"/>
              <a:t>must work reliably in unprecedented hostile radiation environments for many years</a:t>
            </a:r>
            <a:r>
              <a:rPr lang="en-GB" sz="2400" dirty="0"/>
              <a:t>.</a:t>
            </a:r>
          </a:p>
          <a:p>
            <a:endParaRPr lang="en-US" sz="1900" dirty="0"/>
          </a:p>
          <a:p>
            <a:r>
              <a:rPr lang="en-US" sz="2200" dirty="0"/>
              <a:t>ASICs in 130 nm – good progress already, but still a lot of work ahead</a:t>
            </a:r>
          </a:p>
          <a:p>
            <a:r>
              <a:rPr lang="en-US" sz="2200" dirty="0" smtClean="0"/>
              <a:t>ASICs in 65 </a:t>
            </a:r>
            <a:r>
              <a:rPr lang="en-US" sz="2200" dirty="0"/>
              <a:t>nm </a:t>
            </a:r>
            <a:r>
              <a:rPr lang="en-US" sz="2200" dirty="0" smtClean="0"/>
              <a:t> new for HEP – </a:t>
            </a:r>
            <a:r>
              <a:rPr lang="en-US" sz="2200" dirty="0"/>
              <a:t>huge amount of work, including special radiation qualification for extreme conditions (ATLAS/CMS pixels)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70D"/>
                </a:solidFill>
              </a:rPr>
              <a:t>Must be a collaborative effort – </a:t>
            </a:r>
            <a:endParaRPr lang="en-US" sz="2200" dirty="0" smtClean="0">
              <a:solidFill>
                <a:srgbClr val="FFC70D"/>
              </a:solidFill>
            </a:endParaRPr>
          </a:p>
          <a:p>
            <a:pPr marL="118872" indent="0">
              <a:buNone/>
            </a:pPr>
            <a:r>
              <a:rPr lang="en-US" sz="2200" b="1" dirty="0" smtClean="0">
                <a:solidFill>
                  <a:srgbClr val="FFC70D"/>
                </a:solidFill>
              </a:rPr>
              <a:t>	RD53 </a:t>
            </a:r>
            <a:r>
              <a:rPr lang="en-US" sz="2200" b="1" dirty="0">
                <a:solidFill>
                  <a:srgbClr val="FFC70D"/>
                </a:solidFill>
              </a:rPr>
              <a:t>established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052736"/>
            <a:ext cx="4283968" cy="5056984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GB" sz="2400" dirty="0" smtClean="0"/>
              <a:t>Increased </a:t>
            </a:r>
            <a:r>
              <a:rPr lang="en-GB" sz="2400" dirty="0"/>
              <a:t>channel densities makes </a:t>
            </a:r>
            <a:r>
              <a:rPr lang="en-GB" sz="2400" dirty="0" smtClean="0"/>
              <a:t>     High </a:t>
            </a:r>
            <a:r>
              <a:rPr lang="en-GB" sz="2400" dirty="0"/>
              <a:t>Density Interconnect (HDI) technologies increasingly </a:t>
            </a:r>
            <a:r>
              <a:rPr lang="en-GB" sz="2400" dirty="0" smtClean="0"/>
              <a:t>critical</a:t>
            </a:r>
          </a:p>
          <a:p>
            <a:endParaRPr lang="en-GB" sz="2400" dirty="0"/>
          </a:p>
          <a:p>
            <a:r>
              <a:rPr lang="en-US" sz="2200" dirty="0" smtClean="0"/>
              <a:t>High </a:t>
            </a:r>
            <a:r>
              <a:rPr lang="en-US" sz="2200" dirty="0"/>
              <a:t>density </a:t>
            </a:r>
            <a:r>
              <a:rPr lang="en-US" sz="2200" dirty="0" smtClean="0"/>
              <a:t>interconnects: </a:t>
            </a:r>
          </a:p>
          <a:p>
            <a:pPr lvl="1"/>
            <a:r>
              <a:rPr lang="en-US" sz="1900" dirty="0" smtClean="0"/>
              <a:t>hybrid </a:t>
            </a:r>
            <a:r>
              <a:rPr lang="en-US" sz="1900" dirty="0"/>
              <a:t>substrates, bump-bonding, </a:t>
            </a:r>
            <a:r>
              <a:rPr lang="en-US" sz="1900" dirty="0" smtClean="0"/>
              <a:t>Through Silicon </a:t>
            </a:r>
            <a:r>
              <a:rPr lang="en-US" sz="1900" dirty="0" err="1" smtClean="0"/>
              <a:t>Vias</a:t>
            </a:r>
            <a:r>
              <a:rPr lang="en-US" sz="1900" dirty="0" smtClean="0"/>
              <a:t>  (TSV)…</a:t>
            </a:r>
            <a:endParaRPr lang="en-US" sz="1900" dirty="0"/>
          </a:p>
          <a:p>
            <a:r>
              <a:rPr lang="en-US" sz="2200" dirty="0"/>
              <a:t>Investigate and qualify vendors with suitable products, interested in our volumes and </a:t>
            </a:r>
            <a:r>
              <a:rPr lang="en-US" sz="2200" dirty="0" smtClean="0"/>
              <a:t>budgets</a:t>
            </a: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70D"/>
                </a:solidFill>
              </a:rPr>
              <a:t>Often project-specific. Share information and experience.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07027"/>
            <a:ext cx="3960440" cy="140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32039" y="5229200"/>
            <a:ext cx="3744417" cy="1152128"/>
            <a:chOff x="5514021" y="5661248"/>
            <a:chExt cx="3090427" cy="7620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04621" y="5661248"/>
              <a:ext cx="2099827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514021" y="5832013"/>
              <a:ext cx="1014603" cy="223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Use of TSV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4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398708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Power Distribution R&amp;D 	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196751"/>
            <a:ext cx="5472608" cy="566124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dirty="0"/>
              <a:t>Two main power strategies being explored </a:t>
            </a:r>
            <a:r>
              <a:rPr lang="en-GB" dirty="0" smtClean="0"/>
              <a:t>for the </a:t>
            </a:r>
            <a:r>
              <a:rPr lang="en-GB" dirty="0"/>
              <a:t>HL-LHC</a:t>
            </a:r>
          </a:p>
          <a:p>
            <a:pPr lvl="1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Serial Powering</a:t>
            </a:r>
          </a:p>
          <a:p>
            <a:pPr lvl="1"/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DC-DC 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Buck converters </a:t>
            </a:r>
          </a:p>
          <a:p>
            <a:r>
              <a:rPr lang="en-GB" dirty="0" smtClean="0"/>
              <a:t>In </a:t>
            </a:r>
            <a:r>
              <a:rPr lang="en-GB" dirty="0"/>
              <a:t>addition</a:t>
            </a:r>
          </a:p>
          <a:p>
            <a:pPr lvl="1"/>
            <a:r>
              <a:rPr lang="en-GB" dirty="0"/>
              <a:t>Switched capacitor DC-DC </a:t>
            </a: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C70D"/>
                </a:solidFill>
              </a:rPr>
              <a:t>Necessary to continue work on all</a:t>
            </a:r>
          </a:p>
          <a:p>
            <a:pPr marL="457200" lvl="1" indent="0">
              <a:buNone/>
            </a:pPr>
            <a:r>
              <a:rPr lang="en-GB" dirty="0" smtClean="0"/>
              <a:t>Overall efficiencies of &gt; 80% can be obtained </a:t>
            </a:r>
          </a:p>
          <a:p>
            <a:pPr lvl="1"/>
            <a:endParaRPr lang="en-GB" dirty="0"/>
          </a:p>
          <a:p>
            <a:pPr lvl="0"/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Continued support is needed to deliver suitable parts in </a:t>
            </a:r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time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dirty="0"/>
              <a:t>Bulk supplies</a:t>
            </a:r>
          </a:p>
          <a:p>
            <a:pPr lvl="1"/>
            <a:r>
              <a:rPr lang="en-GB" dirty="0"/>
              <a:t>Evaluation of larger Serially Powered systems</a:t>
            </a:r>
          </a:p>
          <a:p>
            <a:pPr lvl="1"/>
            <a:r>
              <a:rPr lang="en-GB" dirty="0"/>
              <a:t>Low mass DC-DC Buck Converters </a:t>
            </a:r>
            <a:r>
              <a:rPr lang="en-GB" i="1" dirty="0"/>
              <a:t>with increased radiation tolerance</a:t>
            </a:r>
          </a:p>
          <a:p>
            <a:pPr lvl="1"/>
            <a:r>
              <a:rPr lang="en-GB" dirty="0"/>
              <a:t>Identification of “HV” switch transistors for sensor bias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196752"/>
            <a:ext cx="4038600" cy="462381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Example Serial Powering: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ATLAS Strip staves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621792" indent="-457200"/>
            <a:r>
              <a:rPr lang="en-GB" dirty="0" smtClean="0"/>
              <a:t>Ex. DC-DC buck converter</a:t>
            </a:r>
          </a:p>
          <a:p>
            <a:pPr marL="457200" lvl="1" indent="0">
              <a:buNone/>
            </a:pPr>
            <a:r>
              <a:rPr lang="en-GB" dirty="0" smtClean="0"/>
              <a:t>	CMS Pixel upgrade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2" descr="\\hepntw337\d$\images\101MSDCF\DSC04276.JPG"/>
          <p:cNvPicPr>
            <a:picLocks noChangeAspect="1" noChangeArrowheads="1"/>
          </p:cNvPicPr>
          <p:nvPr/>
        </p:nvPicPr>
        <p:blipFill rotWithShape="1">
          <a:blip r:embed="rId2" cstate="print"/>
          <a:srcRect t="31234" b="30545"/>
          <a:stretch/>
        </p:blipFill>
        <p:spPr bwMode="auto">
          <a:xfrm>
            <a:off x="5004048" y="2348880"/>
            <a:ext cx="3956537" cy="10081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740352" y="2041103"/>
            <a:ext cx="47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10V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20272" y="2041103"/>
            <a:ext cx="50526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7.5V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2041103"/>
            <a:ext cx="380232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/>
              <a:t>5</a:t>
            </a:r>
            <a:r>
              <a:rPr lang="en-GB" sz="1400" dirty="0" smtClean="0"/>
              <a:t>V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6482" y="2041103"/>
            <a:ext cx="51969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2.5V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12710" y="2041103"/>
            <a:ext cx="42338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/>
              <a:t>O</a:t>
            </a:r>
            <a:r>
              <a:rPr lang="en-GB" sz="1400" dirty="0" smtClean="0"/>
              <a:t>V</a:t>
            </a:r>
            <a:endParaRPr lang="en-GB" sz="1400" dirty="0"/>
          </a:p>
        </p:txBody>
      </p:sp>
      <p:pic>
        <p:nvPicPr>
          <p:cNvPr id="12" name="Picture 2" descr="C:\Users\Klein\Pictures\SLHC\AMIS4\KK\DSCN6335.JPG"/>
          <p:cNvPicPr>
            <a:picLocks noChangeAspect="1" noChangeArrowheads="1"/>
          </p:cNvPicPr>
          <p:nvPr/>
        </p:nvPicPr>
        <p:blipFill>
          <a:blip r:embed="rId3" cstate="print"/>
          <a:srcRect l="12567" t="22272" r="16726" b="19499"/>
          <a:stretch>
            <a:fillRect/>
          </a:stretch>
        </p:blipFill>
        <p:spPr bwMode="auto">
          <a:xfrm>
            <a:off x="5821776" y="4380941"/>
            <a:ext cx="2422632" cy="1496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5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3624"/>
            <a:ext cx="9144000" cy="104435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Research and  Development on Technologies 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715355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Systems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618849"/>
            <a:ext cx="4040188" cy="50505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Tracking Systems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Calorimetry</a:t>
            </a:r>
            <a:endParaRPr lang="en-GB" dirty="0" smtClean="0"/>
          </a:p>
          <a:p>
            <a:endParaRPr lang="en-GB" dirty="0" smtClean="0"/>
          </a:p>
          <a:p>
            <a:endParaRPr lang="en-GB" sz="3500" dirty="0" smtClean="0"/>
          </a:p>
          <a:p>
            <a:r>
              <a:rPr lang="en-GB" dirty="0" err="1" smtClean="0"/>
              <a:t>Muon</a:t>
            </a:r>
            <a:r>
              <a:rPr lang="en-GB" dirty="0" smtClean="0"/>
              <a:t> Systems</a:t>
            </a:r>
          </a:p>
          <a:p>
            <a:endParaRPr lang="en-GB" dirty="0" smtClean="0"/>
          </a:p>
          <a:p>
            <a:endParaRPr lang="en-GB" sz="2700" dirty="0"/>
          </a:p>
          <a:p>
            <a:r>
              <a:rPr lang="en-GB" dirty="0" smtClean="0"/>
              <a:t>Electronics and 	    Readout Systems</a:t>
            </a:r>
          </a:p>
          <a:p>
            <a:endParaRPr lang="en-GB" dirty="0"/>
          </a:p>
          <a:p>
            <a:r>
              <a:rPr lang="en-GB" dirty="0" smtClean="0"/>
              <a:t>Trigger/DAQ/	    Offline/ Computing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3734132" y="913445"/>
            <a:ext cx="5302364" cy="71535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R&amp;D collaborations and Groups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3456384" y="1609327"/>
            <a:ext cx="5724128" cy="5060033"/>
          </a:xfrm>
        </p:spPr>
        <p:txBody>
          <a:bodyPr>
            <a:normAutofit/>
          </a:bodyPr>
          <a:lstStyle/>
          <a:p>
            <a:r>
              <a:rPr lang="en-GB" dirty="0" smtClean="0"/>
              <a:t>RD 50 collaboration </a:t>
            </a:r>
            <a:r>
              <a:rPr lang="en-GB" sz="1800" dirty="0" smtClean="0"/>
              <a:t>(</a:t>
            </a:r>
            <a:r>
              <a:rPr lang="en-GB" sz="1800" dirty="0"/>
              <a:t>r</a:t>
            </a:r>
            <a:r>
              <a:rPr lang="en-GB" sz="1800" dirty="0" smtClean="0"/>
              <a:t>ad. hard semiconductors)</a:t>
            </a:r>
          </a:p>
          <a:p>
            <a:r>
              <a:rPr lang="en-GB" dirty="0" smtClean="0"/>
              <a:t>Cooling: PH-DT and ext. collaborators</a:t>
            </a:r>
          </a:p>
          <a:p>
            <a:endParaRPr lang="en-GB" sz="1600" dirty="0"/>
          </a:p>
          <a:p>
            <a:r>
              <a:rPr lang="en-GB" dirty="0" smtClean="0"/>
              <a:t>RD52 collaboration </a:t>
            </a:r>
            <a:r>
              <a:rPr lang="en-GB" sz="1800" dirty="0" smtClean="0"/>
              <a:t>(Dual-Readout </a:t>
            </a:r>
            <a:r>
              <a:rPr lang="en-GB" sz="1800" dirty="0" err="1" smtClean="0"/>
              <a:t>Calorimetry</a:t>
            </a:r>
            <a:r>
              <a:rPr lang="en-GB" sz="1800" dirty="0" smtClean="0"/>
              <a:t>)</a:t>
            </a:r>
            <a:endParaRPr lang="en-GB" dirty="0" smtClean="0"/>
          </a:p>
          <a:p>
            <a:r>
              <a:rPr lang="en-GB" dirty="0" smtClean="0"/>
              <a:t>CALICE collaboration </a:t>
            </a:r>
            <a:r>
              <a:rPr lang="en-GB" sz="1800" dirty="0" smtClean="0"/>
              <a:t>(</a:t>
            </a:r>
            <a:r>
              <a:rPr lang="en-GB" sz="1800" dirty="0" err="1" smtClean="0"/>
              <a:t>Calo</a:t>
            </a:r>
            <a:r>
              <a:rPr lang="en-GB" sz="1800" dirty="0" smtClean="0"/>
              <a:t>. </a:t>
            </a:r>
            <a:r>
              <a:rPr lang="en-GB" sz="1800" dirty="0"/>
              <a:t>f</a:t>
            </a:r>
            <a:r>
              <a:rPr lang="en-GB" sz="1800" dirty="0" smtClean="0"/>
              <a:t>or linear coll.)</a:t>
            </a:r>
          </a:p>
          <a:p>
            <a:endParaRPr lang="en-GB" dirty="0"/>
          </a:p>
          <a:p>
            <a:r>
              <a:rPr lang="en-GB" dirty="0" smtClean="0"/>
              <a:t>RD 51 collaboration</a:t>
            </a:r>
          </a:p>
          <a:p>
            <a:pPr marL="118872" indent="0">
              <a:buNone/>
            </a:pPr>
            <a:r>
              <a:rPr lang="en-GB" sz="1800" dirty="0" smtClean="0"/>
              <a:t>       Micro-Pattern </a:t>
            </a:r>
            <a:r>
              <a:rPr lang="en-GB" sz="1800" dirty="0"/>
              <a:t>Gas Detectors Technologies</a:t>
            </a:r>
            <a:endParaRPr lang="en-GB" sz="1800" dirty="0" smtClean="0"/>
          </a:p>
          <a:p>
            <a:endParaRPr lang="en-GB" dirty="0"/>
          </a:p>
          <a:p>
            <a:r>
              <a:rPr lang="en-GB" dirty="0" smtClean="0"/>
              <a:t>Common Electronics Projects, ACES </a:t>
            </a:r>
          </a:p>
          <a:p>
            <a:r>
              <a:rPr lang="en-GB" dirty="0" smtClean="0"/>
              <a:t>RD 53 collaboration </a:t>
            </a:r>
            <a:r>
              <a:rPr lang="en-GB" sz="1800" dirty="0" smtClean="0"/>
              <a:t>(Dev. of Pixel Readout IC) </a:t>
            </a:r>
          </a:p>
          <a:p>
            <a:endParaRPr lang="en-GB" sz="1800" dirty="0"/>
          </a:p>
          <a:p>
            <a:r>
              <a:rPr lang="en-US" dirty="0" smtClean="0"/>
              <a:t>TDAQ teams of the experiments</a:t>
            </a:r>
            <a:endParaRPr lang="en-GB" dirty="0" smtClean="0"/>
          </a:p>
          <a:p>
            <a:r>
              <a:rPr lang="en-GB" dirty="0" smtClean="0"/>
              <a:t>PH-SFT group and ext. collaborators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08912" cy="1044352"/>
          </a:xfrm>
        </p:spPr>
        <p:txBody>
          <a:bodyPr/>
          <a:lstStyle/>
          <a:p>
            <a:r>
              <a:rPr lang="en-GB" dirty="0" smtClean="0"/>
              <a:t>Modular Electronics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108320"/>
            <a:ext cx="5086418" cy="5505456"/>
          </a:xfrm>
        </p:spPr>
        <p:txBody>
          <a:bodyPr>
            <a:normAutofit fontScale="92500"/>
          </a:bodyPr>
          <a:lstStyle/>
          <a:p>
            <a:r>
              <a:rPr lang="en-GB" sz="2600" dirty="0" err="1"/>
              <a:t>xTCA</a:t>
            </a:r>
            <a:r>
              <a:rPr lang="en-GB" sz="2600" dirty="0"/>
              <a:t> and its sub-standards</a:t>
            </a:r>
            <a:r>
              <a:rPr lang="en-GB" sz="2600" dirty="0" smtClean="0"/>
              <a:t>:</a:t>
            </a:r>
          </a:p>
          <a:p>
            <a:pPr lvl="1"/>
            <a:r>
              <a:rPr lang="en-GB" sz="2200" dirty="0" smtClean="0"/>
              <a:t>ATCA (2002): ATLAS</a:t>
            </a:r>
            <a:r>
              <a:rPr lang="en-GB" sz="2200" dirty="0"/>
              <a:t>, </a:t>
            </a:r>
            <a:r>
              <a:rPr lang="en-GB" sz="2200" dirty="0" err="1" smtClean="0"/>
              <a:t>LHCb</a:t>
            </a:r>
            <a:r>
              <a:rPr lang="en-GB" sz="2200" dirty="0" smtClean="0"/>
              <a:t>, ILC, </a:t>
            </a:r>
            <a:r>
              <a:rPr lang="en-GB" sz="2200" dirty="0"/>
              <a:t>…</a:t>
            </a:r>
          </a:p>
          <a:p>
            <a:pPr lvl="1"/>
            <a:r>
              <a:rPr lang="el-GR" sz="2200" dirty="0" smtClean="0"/>
              <a:t>μ</a:t>
            </a:r>
            <a:r>
              <a:rPr lang="en-GB" sz="2200" dirty="0" smtClean="0"/>
              <a:t>TCA (2006): </a:t>
            </a:r>
            <a:r>
              <a:rPr lang="en-GB" sz="2200" dirty="0"/>
              <a:t>CMS, XFEL</a:t>
            </a:r>
            <a:endParaRPr lang="en-GB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 smtClean="0"/>
              <a:t>favoured </a:t>
            </a:r>
            <a:r>
              <a:rPr lang="en-GB" sz="2200" dirty="0"/>
              <a:t>candidate as successor of VME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 smtClean="0"/>
              <a:t>Tight </a:t>
            </a:r>
            <a:r>
              <a:rPr lang="en-GB" sz="2200" dirty="0"/>
              <a:t>roadmap to define and test common </a:t>
            </a:r>
            <a:r>
              <a:rPr lang="en-GB" sz="2200" dirty="0" smtClean="0"/>
              <a:t>developments</a:t>
            </a:r>
          </a:p>
          <a:p>
            <a:pPr lvl="1"/>
            <a:endParaRPr lang="en-GB" sz="2200" dirty="0" smtClean="0"/>
          </a:p>
          <a:p>
            <a:pPr marL="118872" indent="0">
              <a:buNone/>
            </a:pPr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Next steps: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GB" sz="2200" dirty="0"/>
              <a:t>Manpower and tools needed to develop common solutions and support them</a:t>
            </a:r>
          </a:p>
          <a:p>
            <a:r>
              <a:rPr lang="en-GB" sz="2200" dirty="0"/>
              <a:t>Raising the competence of developers community will take time</a:t>
            </a:r>
          </a:p>
          <a:p>
            <a:r>
              <a:rPr lang="en-GB" sz="2200" dirty="0"/>
              <a:t>Many coordinating actions already started, but lots to be done</a:t>
            </a:r>
          </a:p>
          <a:p>
            <a:r>
              <a:rPr lang="en-GB" sz="2200" dirty="0" err="1" smtClean="0"/>
              <a:t>xTCA</a:t>
            </a:r>
            <a:r>
              <a:rPr lang="en-GB" sz="2200" dirty="0" smtClean="0"/>
              <a:t> Interest Group should </a:t>
            </a:r>
            <a:r>
              <a:rPr lang="en-GB" sz="2200" dirty="0"/>
              <a:t>play a major role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3988640"/>
            <a:ext cx="4211960" cy="2752728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Alternatively development of high bandwidth system based on </a:t>
            </a:r>
            <a:r>
              <a:rPr lang="en-GB" sz="2400" b="1" dirty="0" err="1" smtClean="0"/>
              <a:t>PCIx</a:t>
            </a:r>
            <a:r>
              <a:rPr lang="en-GB" sz="2400" b="1" dirty="0" smtClean="0"/>
              <a:t> </a:t>
            </a:r>
            <a:r>
              <a:rPr lang="en-GB" sz="2400" b="1" dirty="0"/>
              <a:t>cards in “commodity” PCs</a:t>
            </a:r>
            <a:r>
              <a:rPr lang="en-GB" sz="2400" dirty="0"/>
              <a:t> to </a:t>
            </a:r>
            <a:r>
              <a:rPr lang="en-GB" sz="2400" dirty="0" smtClean="0"/>
              <a:t>interface detector </a:t>
            </a:r>
            <a:r>
              <a:rPr lang="en-GB" sz="2400" dirty="0"/>
              <a:t>specific front-end to DAQ systems on a switched-network.</a:t>
            </a:r>
            <a:endParaRPr lang="en-GB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19" y="1628800"/>
            <a:ext cx="409409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12" y="1539925"/>
            <a:ext cx="4114800" cy="2033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1327" y="980728"/>
            <a:ext cx="404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Example:  ATLAS Calorimeter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Trigger 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	Topological Processor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Card</a:t>
            </a:r>
          </a:p>
          <a:p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1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832988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High speed Link R&amp;D 	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1109440"/>
            <a:ext cx="5256584" cy="5559920"/>
          </a:xfrm>
        </p:spPr>
        <p:txBody>
          <a:bodyPr>
            <a:normAutofit/>
          </a:bodyPr>
          <a:lstStyle/>
          <a:p>
            <a:r>
              <a:rPr lang="en-GB" sz="2000" dirty="0"/>
              <a:t>High speed links (≳10 </a:t>
            </a:r>
            <a:r>
              <a:rPr lang="en-GB" sz="2000" dirty="0" err="1"/>
              <a:t>Gbps</a:t>
            </a:r>
            <a:r>
              <a:rPr lang="en-GB" sz="2000" dirty="0" smtClean="0"/>
              <a:t>) are </a:t>
            </a:r>
            <a:r>
              <a:rPr lang="en-GB" sz="2000" dirty="0"/>
              <a:t>the umbilical cords of the experiments</a:t>
            </a:r>
          </a:p>
          <a:p>
            <a:r>
              <a:rPr lang="en-GB" sz="2000" dirty="0"/>
              <a:t>Meeting the HL-LHC challenge </a:t>
            </a:r>
            <a:r>
              <a:rPr lang="en-GB" sz="2000" dirty="0" smtClean="0"/>
              <a:t>requires:</a:t>
            </a:r>
            <a:endParaRPr lang="en-GB" sz="2000" dirty="0"/>
          </a:p>
          <a:p>
            <a:pPr lvl="1"/>
            <a:r>
              <a:rPr lang="en-GB" sz="1800" dirty="0"/>
              <a:t>Qualifying </a:t>
            </a:r>
            <a:r>
              <a:rPr lang="en-GB" sz="1800" dirty="0" smtClean="0"/>
              <a:t>new technologies </a:t>
            </a:r>
            <a:r>
              <a:rPr lang="en-GB" sz="1800" dirty="0"/>
              <a:t>and components</a:t>
            </a:r>
          </a:p>
          <a:p>
            <a:pPr lvl="1"/>
            <a:r>
              <a:rPr lang="en-GB" sz="1800" dirty="0"/>
              <a:t>Designing electronics, interconnects, packages and perhaps even optoelectronics</a:t>
            </a:r>
          </a:p>
          <a:p>
            <a:pPr lvl="1"/>
            <a:r>
              <a:rPr lang="en-GB" sz="1800" dirty="0"/>
              <a:t>Maintaining expertise, tools and facilities</a:t>
            </a:r>
          </a:p>
          <a:p>
            <a:pPr lvl="1"/>
            <a:r>
              <a:rPr lang="en-GB" sz="1800" dirty="0"/>
              <a:t>Investing heavily with a few selected industrial </a:t>
            </a:r>
            <a:r>
              <a:rPr lang="en-GB" sz="1800" dirty="0" smtClean="0"/>
              <a:t>partners</a:t>
            </a:r>
          </a:p>
          <a:p>
            <a:pPr lvl="1"/>
            <a:endParaRPr lang="en-GB" sz="1800" dirty="0"/>
          </a:p>
          <a:p>
            <a:r>
              <a:rPr lang="en-GB" sz="2000" dirty="0" smtClean="0"/>
              <a:t>Development </a:t>
            </a:r>
            <a:r>
              <a:rPr lang="en-GB" sz="2000" dirty="0"/>
              <a:t>time remains very long </a:t>
            </a:r>
            <a:r>
              <a:rPr lang="en-GB" sz="2000" dirty="0" smtClean="0"/>
              <a:t>(~6y) in </a:t>
            </a:r>
            <a:r>
              <a:rPr lang="en-GB" sz="2000" dirty="0"/>
              <a:t>comparison to </a:t>
            </a:r>
            <a:r>
              <a:rPr lang="en-GB" sz="2000" dirty="0" smtClean="0"/>
              <a:t>industry. </a:t>
            </a:r>
          </a:p>
          <a:p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HL-LHC environment is unique and requires specific R&amp;D and qualification </a:t>
            </a:r>
            <a:r>
              <a:rPr lang="en-GB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procedures.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912" y="1088976"/>
            <a:ext cx="4038600" cy="4875608"/>
          </a:xfrm>
        </p:spPr>
        <p:txBody>
          <a:bodyPr>
            <a:normAutofit/>
          </a:bodyPr>
          <a:lstStyle/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GB" sz="1800" dirty="0" smtClean="0"/>
              <a:t>Shrinking of GBT package size to smaller footprint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endParaRPr lang="en-GB" sz="18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GB" sz="1800" dirty="0" smtClean="0"/>
              <a:t>Exploratory </a:t>
            </a:r>
            <a:r>
              <a:rPr lang="en-GB" sz="1800" dirty="0"/>
              <a:t>Project on Si-photonics for HEP applications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25999" r="14444" b="25111"/>
          <a:stretch>
            <a:fillRect/>
          </a:stretch>
        </p:blipFill>
        <p:spPr bwMode="auto">
          <a:xfrm>
            <a:off x="5400600" y="4581128"/>
            <a:ext cx="3635896" cy="145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30" y="1844824"/>
            <a:ext cx="2619518" cy="1964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32" y="198884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rgbClr val="FF0000"/>
                </a:solidFill>
              </a:rPr>
              <a:t>VTRx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6" y="222635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SF-</a:t>
            </a:r>
            <a:r>
              <a:rPr lang="en-GB" sz="1600" dirty="0" err="1" smtClean="0">
                <a:solidFill>
                  <a:srgbClr val="FF0000"/>
                </a:solidFill>
              </a:rPr>
              <a:t>VTRx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Trigger / DAQ / Offline / Computing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4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602" y="11432"/>
            <a:ext cx="8119854" cy="681264"/>
          </a:xfrm>
        </p:spPr>
        <p:txBody>
          <a:bodyPr>
            <a:normAutofit fontScale="90000"/>
          </a:bodyPr>
          <a:lstStyle/>
          <a:p>
            <a:r>
              <a:rPr lang="en-US" sz="4600" noProof="0" dirty="0" smtClean="0"/>
              <a:t>Trigger Developments </a:t>
            </a:r>
            <a:r>
              <a:rPr lang="en-US" noProof="0" dirty="0" smtClean="0"/>
              <a:t>		</a:t>
            </a:r>
            <a:endParaRPr lang="en-US" sz="1300" noProof="0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836712"/>
            <a:ext cx="6151984" cy="619268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Tracking 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riggers</a:t>
            </a:r>
          </a:p>
          <a:p>
            <a:pPr lvl="1"/>
            <a:r>
              <a:rPr lang="en-GB" dirty="0" smtClean="0"/>
              <a:t>ATLAS: L1 trigger at 500KHz within 20 </a:t>
            </a:r>
            <a:r>
              <a:rPr lang="el-GR" dirty="0" smtClean="0"/>
              <a:t>μ</a:t>
            </a:r>
            <a:r>
              <a:rPr lang="en-GB" dirty="0" smtClean="0"/>
              <a:t>s; ‘pull path’</a:t>
            </a:r>
          </a:p>
          <a:p>
            <a:pPr lvl="1"/>
            <a:r>
              <a:rPr lang="en-GB" dirty="0" smtClean="0"/>
              <a:t>CMS:     L1 trigger at 40MHz within 10-20</a:t>
            </a:r>
            <a:r>
              <a:rPr lang="el-GR" dirty="0" smtClean="0"/>
              <a:t>μ</a:t>
            </a:r>
            <a:r>
              <a:rPr lang="en-GB" dirty="0" smtClean="0"/>
              <a:t>s; ‘push path’</a:t>
            </a:r>
          </a:p>
          <a:p>
            <a:pPr lvl="1"/>
            <a:endParaRPr lang="en-GB" sz="1900" dirty="0" smtClean="0"/>
          </a:p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Challenges:</a:t>
            </a:r>
          </a:p>
          <a:p>
            <a:pPr lvl="1"/>
            <a:r>
              <a:rPr lang="en-GB" dirty="0" smtClean="0"/>
              <a:t>Complex pattern recognition over very large          channel counts with short latency and no                     dead time (clock/event pipelined).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Highly challenging connectivity and processing problem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 smtClean="0"/>
          </a:p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Tools:</a:t>
            </a:r>
          </a:p>
          <a:p>
            <a:endParaRPr lang="en-US" sz="19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678942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Pattern Recognition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Associative Memory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(PRAM)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atch and majority logic to associate hits in different detector layers to a set of pre-determined hit patterns</a:t>
            </a:r>
          </a:p>
          <a:p>
            <a:pPr lvl="2"/>
            <a:r>
              <a:rPr lang="en-US" dirty="0" smtClean="0"/>
              <a:t>highly flexible/configurable</a:t>
            </a:r>
          </a:p>
          <a:p>
            <a:pPr lvl="1"/>
            <a:r>
              <a:rPr lang="en-US" dirty="0" smtClean="0"/>
              <a:t>Challenges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Increase </a:t>
            </a:r>
            <a:r>
              <a:rPr lang="en-US" dirty="0" smtClean="0"/>
              <a:t>pattern density </a:t>
            </a:r>
            <a:r>
              <a:rPr lang="en-US" dirty="0"/>
              <a:t>by </a:t>
            </a:r>
            <a:r>
              <a:rPr lang="en-US" dirty="0" smtClean="0"/>
              <a:t>2 orders of </a:t>
            </a:r>
            <a:r>
              <a:rPr lang="en-US" dirty="0"/>
              <a:t>magnitude</a:t>
            </a:r>
          </a:p>
          <a:p>
            <a:pPr lvl="2"/>
            <a:r>
              <a:rPr lang="en-US" dirty="0"/>
              <a:t>Increase </a:t>
            </a:r>
            <a:r>
              <a:rPr lang="en-US" dirty="0" smtClean="0"/>
              <a:t>speed x 3 (latency)</a:t>
            </a:r>
            <a:endParaRPr lang="en-US" dirty="0"/>
          </a:p>
          <a:p>
            <a:pPr marL="768096" lvl="2" indent="0">
              <a:buNone/>
            </a:pPr>
            <a:endParaRPr lang="en-US" sz="1900" dirty="0" smtClean="0"/>
          </a:p>
          <a:p>
            <a:pPr marL="678942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FPGAs:</a:t>
            </a:r>
          </a:p>
          <a:p>
            <a:pPr lvl="1"/>
            <a:r>
              <a:rPr lang="en-US" dirty="0" smtClean="0"/>
              <a:t>Challenges:</a:t>
            </a:r>
          </a:p>
          <a:p>
            <a:pPr lvl="2"/>
            <a:r>
              <a:rPr lang="en-US" dirty="0"/>
              <a:t>Latest generation FPGAs create complex placement </a:t>
            </a:r>
            <a:r>
              <a:rPr lang="en-US" dirty="0" smtClean="0"/>
              <a:t>issues</a:t>
            </a:r>
          </a:p>
          <a:p>
            <a:pPr lvl="2"/>
            <a:r>
              <a:rPr lang="en-US" dirty="0" smtClean="0"/>
              <a:t>Embedded Processors, moving tasks </a:t>
            </a:r>
            <a:r>
              <a:rPr lang="en-US" dirty="0"/>
              <a:t>from FPGA </a:t>
            </a:r>
            <a:r>
              <a:rPr lang="en-US" dirty="0" smtClean="0"/>
              <a:t>to </a:t>
            </a:r>
            <a:r>
              <a:rPr lang="en-US" dirty="0"/>
              <a:t>SW design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363022" y="3068960"/>
            <a:ext cx="2457450" cy="3312368"/>
            <a:chOff x="6444208" y="836712"/>
            <a:chExt cx="2457450" cy="3312368"/>
          </a:xfrm>
        </p:grpSpPr>
        <p:pic>
          <p:nvPicPr>
            <p:cNvPr id="6146" name="Picture 2" descr="\\cern.ch\dfs\Users\s\schmidtb\Documents\My Pictures\FPG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862955"/>
              <a:ext cx="2457450" cy="3286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3" name="TextBox 2"/>
            <p:cNvSpPr txBox="1"/>
            <p:nvPr/>
          </p:nvSpPr>
          <p:spPr>
            <a:xfrm>
              <a:off x="6444208" y="836712"/>
              <a:ext cx="1883849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2.000k Logical Cells</a:t>
              </a:r>
              <a:endParaRPr lang="en-GB" sz="1400" b="1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7" y="1203045"/>
            <a:ext cx="2980657" cy="150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4128" y="888975"/>
            <a:ext cx="356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Associative memories for pattern matching</a:t>
            </a:r>
            <a:endParaRPr lang="en-GB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Trigger / DAQ Overview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540945"/>
              </p:ext>
            </p:extLst>
          </p:nvPr>
        </p:nvGraphicFramePr>
        <p:xfrm>
          <a:off x="457200" y="1774824"/>
          <a:ext cx="8229600" cy="400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20"/>
                <a:gridCol w="1800200"/>
                <a:gridCol w="1584176"/>
                <a:gridCol w="1604784"/>
                <a:gridCol w="1645920"/>
              </a:tblGrid>
              <a:tr h="457224"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ALICE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LHCb 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CMS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ATLAS</a:t>
                      </a:r>
                      <a:endParaRPr lang="en-GB" b="1" dirty="0"/>
                    </a:p>
                  </a:txBody>
                  <a:tcPr/>
                </a:tc>
              </a:tr>
              <a:tr h="789181"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Hardware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trigger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No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No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Yes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Yes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/>
                </a:tc>
              </a:tr>
              <a:tr h="911827"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trigger input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Rate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kHz </a:t>
                      </a:r>
                      <a:r>
                        <a:rPr kumimoji="0" lang="en-GB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Pb-Pb</a:t>
                      </a:r>
                      <a:endParaRPr kumimoji="0" lang="en-GB" sz="18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kHz p-</a:t>
                      </a:r>
                      <a:r>
                        <a:rPr kumimoji="0" lang="en-GB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MHz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500/750 kHz for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 140/200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 kHz</a:t>
                      </a:r>
                      <a:endParaRPr lang="en-GB" b="1" dirty="0"/>
                    </a:p>
                  </a:txBody>
                  <a:tcPr/>
                </a:tc>
              </a:tr>
              <a:tr h="933531"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processing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Architecture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CPU/GPU/FPGA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Cloud&amp;Grid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CPU farm</a:t>
                      </a:r>
                    </a:p>
                    <a:p>
                      <a:pPr algn="ctr"/>
                      <a:r>
                        <a:rPr kumimoji="0" lang="en-GB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(+coprocessors)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CPU farm</a:t>
                      </a:r>
                    </a:p>
                    <a:p>
                      <a:pPr algn="ctr"/>
                      <a:r>
                        <a:rPr kumimoji="0" lang="en-GB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(+coprocessors)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CPU farm</a:t>
                      </a:r>
                    </a:p>
                    <a:p>
                      <a:pPr algn="ctr"/>
                      <a:r>
                        <a:rPr kumimoji="0" lang="en-GB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(+coprocessors)</a:t>
                      </a:r>
                      <a:endParaRPr lang="en-GB" sz="1600" b="1" dirty="0"/>
                    </a:p>
                  </a:txBody>
                  <a:tcPr/>
                </a:tc>
              </a:tr>
              <a:tr h="457224"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trigger output</a:t>
                      </a: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rate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kHz </a:t>
                      </a:r>
                      <a:r>
                        <a:rPr kumimoji="0" lang="en-GB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Pb-Pb</a:t>
                      </a:r>
                      <a:endParaRPr kumimoji="0" lang="en-GB" sz="18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kHz p-</a:t>
                      </a:r>
                      <a:r>
                        <a:rPr kumimoji="0" lang="en-GB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20-100 kHz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5-7.5 kHz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5-10 kHz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8064896" cy="1044352"/>
          </a:xfrm>
        </p:spPr>
        <p:txBody>
          <a:bodyPr>
            <a:noAutofit/>
          </a:bodyPr>
          <a:lstStyle/>
          <a:p>
            <a:r>
              <a:rPr lang="en-US" dirty="0" smtClean="0"/>
              <a:t>Trends in </a:t>
            </a:r>
            <a:r>
              <a:rPr lang="en-US" noProof="0" dirty="0" smtClean="0"/>
              <a:t>HLT &amp; DAQ  	  	</a:t>
            </a:r>
            <a:endParaRPr lang="en-US" sz="2000" noProof="0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496" y="936104"/>
            <a:ext cx="6624736" cy="5589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noProof="0" dirty="0" smtClean="0"/>
              <a:t>Event building architectures for         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noProof="0" dirty="0" smtClean="0"/>
              <a:t>      cost effective large bandwidth 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noProof="0" dirty="0" smtClean="0"/>
              <a:t>networks are required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Profit from progress in PC evolution          	         for </a:t>
            </a:r>
            <a:r>
              <a:rPr lang="en-US" dirty="0"/>
              <a:t>PC </a:t>
            </a:r>
            <a:r>
              <a:rPr lang="en-US" dirty="0" smtClean="0"/>
              <a:t>server architecture</a:t>
            </a:r>
          </a:p>
          <a:p>
            <a:pPr lvl="1">
              <a:lnSpc>
                <a:spcPct val="120000"/>
              </a:lnSpc>
            </a:pPr>
            <a:endParaRPr lang="en-US" noProof="0" dirty="0" smtClean="0"/>
          </a:p>
          <a:p>
            <a:pPr marL="118872" indent="0">
              <a:buNone/>
            </a:pPr>
            <a:r>
              <a:rPr lang="en-US" noProof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Tools:</a:t>
            </a:r>
          </a:p>
          <a:p>
            <a:pPr>
              <a:lnSpc>
                <a:spcPct val="120000"/>
              </a:lnSpc>
            </a:pPr>
            <a:r>
              <a:rPr lang="en-US" noProof="0" dirty="0" smtClean="0"/>
              <a:t>HLT Specialized Track Processing</a:t>
            </a:r>
          </a:p>
          <a:p>
            <a:pPr lvl="1">
              <a:lnSpc>
                <a:spcPct val="120000"/>
              </a:lnSpc>
            </a:pPr>
            <a:r>
              <a:rPr lang="en-US" noProof="0" dirty="0" smtClean="0"/>
              <a:t>Various </a:t>
            </a:r>
            <a:r>
              <a:rPr lang="en-US" dirty="0" smtClean="0"/>
              <a:t>options, e.g.</a:t>
            </a:r>
            <a:r>
              <a:rPr lang="en-US" noProof="0" dirty="0" smtClean="0"/>
              <a:t> GPU. </a:t>
            </a:r>
          </a:p>
          <a:p>
            <a:pPr lvl="2">
              <a:lnSpc>
                <a:spcPct val="120000"/>
              </a:lnSpc>
            </a:pPr>
            <a:r>
              <a:rPr lang="en-US" noProof="0" dirty="0" smtClean="0"/>
              <a:t>Depends on resources available, </a:t>
            </a:r>
            <a:r>
              <a:rPr lang="en-US" dirty="0"/>
              <a:t> </a:t>
            </a:r>
            <a:r>
              <a:rPr lang="en-US" dirty="0" smtClean="0"/>
              <a:t>CPU</a:t>
            </a:r>
            <a:r>
              <a:rPr lang="en-US" noProof="0" dirty="0" smtClean="0"/>
              <a:t> and link speed</a:t>
            </a:r>
          </a:p>
          <a:p>
            <a:pPr>
              <a:lnSpc>
                <a:spcPct val="120000"/>
              </a:lnSpc>
            </a:pPr>
            <a:r>
              <a:rPr lang="en-US" noProof="0" dirty="0" smtClean="0"/>
              <a:t>Use of New Processors in HLT</a:t>
            </a:r>
          </a:p>
          <a:p>
            <a:pPr lvl="1">
              <a:lnSpc>
                <a:spcPct val="120000"/>
              </a:lnSpc>
            </a:pPr>
            <a:r>
              <a:rPr lang="en-US" noProof="0" dirty="0" smtClean="0"/>
              <a:t>ARM, </a:t>
            </a:r>
            <a:r>
              <a:rPr lang="en-US" noProof="0" dirty="0" err="1" smtClean="0"/>
              <a:t>Nvidia</a:t>
            </a:r>
            <a:r>
              <a:rPr lang="en-US" noProof="0" dirty="0" smtClean="0"/>
              <a:t> Tesla (GPU), Xeon </a:t>
            </a:r>
            <a:r>
              <a:rPr lang="en-US" dirty="0" smtClean="0"/>
              <a:t>Phi…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/>
              <a:t>HLT on the Cloud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e.g. share resources between HLT &amp; Tier-O</a:t>
            </a:r>
          </a:p>
          <a:p>
            <a:pPr>
              <a:lnSpc>
                <a:spcPct val="120000"/>
              </a:lnSpc>
            </a:pPr>
            <a:r>
              <a:rPr lang="en-US" noProof="0" dirty="0" smtClean="0"/>
              <a:t>Merging of HLT &amp; offline software development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9571805"/>
              </p:ext>
            </p:extLst>
          </p:nvPr>
        </p:nvGraphicFramePr>
        <p:xfrm>
          <a:off x="4911663" y="1139834"/>
          <a:ext cx="4032500" cy="198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936104"/>
                <a:gridCol w="763316"/>
                <a:gridCol w="1036886"/>
                <a:gridCol w="576114"/>
              </a:tblGrid>
              <a:tr h="370840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latin typeface="+mj-lt"/>
                        </a:rPr>
                        <a:t>Event size [</a:t>
                      </a:r>
                      <a:r>
                        <a:rPr lang="en-US" sz="1600" u="none" strike="noStrike" dirty="0" err="1" smtClean="0">
                          <a:latin typeface="+mj-lt"/>
                        </a:rPr>
                        <a:t>kB</a:t>
                      </a:r>
                      <a:r>
                        <a:rPr lang="en-US" sz="1600" u="none" strike="noStrike" dirty="0" smtClean="0">
                          <a:latin typeface="+mj-lt"/>
                        </a:rPr>
                        <a:t>]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latin typeface="+mj-lt"/>
                        </a:rPr>
                        <a:t>L1</a:t>
                      </a:r>
                      <a:r>
                        <a:rPr lang="en-US" sz="1600" u="none" strike="noStrike" baseline="0" dirty="0" smtClean="0">
                          <a:latin typeface="+mj-lt"/>
                        </a:rPr>
                        <a:t> </a:t>
                      </a:r>
                      <a:r>
                        <a:rPr lang="en-US" sz="1600" u="none" strike="noStrike" dirty="0" smtClean="0">
                          <a:latin typeface="+mj-lt"/>
                        </a:rPr>
                        <a:t> Rate [kHz]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latin typeface="+mj-lt"/>
                        </a:rPr>
                        <a:t>Bandwidth </a:t>
                      </a:r>
                      <a:r>
                        <a:rPr lang="en-US" sz="1600" u="none" strike="noStrike" dirty="0" smtClean="0">
                          <a:latin typeface="+mj-lt"/>
                        </a:rPr>
                        <a:t>[Gb/s</a:t>
                      </a:r>
                      <a:r>
                        <a:rPr lang="en-US" sz="1600" u="none" strike="noStrike" dirty="0" smtClean="0">
                          <a:latin typeface="+mj-lt"/>
                        </a:rPr>
                        <a:t>]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latin typeface="+mj-lt"/>
                        </a:rPr>
                        <a:t>Year [CE]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ALICE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20000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1000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ATLAS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latin typeface="+mj-lt"/>
                        </a:rPr>
                        <a:t>4000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400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1600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2025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CMS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latin typeface="+mj-lt"/>
                        </a:rPr>
                        <a:t>4</a:t>
                      </a:r>
                      <a:r>
                        <a:rPr lang="en-US" sz="1800" u="none" strike="noStrike" dirty="0" smtClean="0">
                          <a:latin typeface="+mj-lt"/>
                        </a:rPr>
                        <a:t>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750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3000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2025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+mj-lt"/>
                        </a:rPr>
                        <a:t>LHCb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latin typeface="+mj-lt"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latin typeface="+mj-lt"/>
                        </a:rPr>
                        <a:t>3</a:t>
                      </a:r>
                      <a:r>
                        <a:rPr lang="en-US" sz="1800" u="none" strike="noStrike" dirty="0" smtClean="0">
                          <a:latin typeface="+mj-lt"/>
                        </a:rPr>
                        <a:t>0000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3000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latin typeface="+mj-lt"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80392"/>
            <a:ext cx="9252520" cy="900336"/>
          </a:xfrm>
        </p:spPr>
        <p:txBody>
          <a:bodyPr>
            <a:noAutofit/>
          </a:bodyPr>
          <a:lstStyle/>
          <a:p>
            <a:r>
              <a:rPr lang="en-US" sz="4000" dirty="0" smtClean="0"/>
              <a:t>Technology Trends in TDAQ &amp; Computing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6512" y="1412776"/>
            <a:ext cx="4968552" cy="5184576"/>
          </a:xfrm>
        </p:spPr>
        <p:txBody>
          <a:bodyPr>
            <a:normAutofit fontScale="70000" lnSpcReduction="20000"/>
          </a:bodyPr>
          <a:lstStyle/>
          <a:p>
            <a:pPr marL="118872" indent="0">
              <a:buNone/>
            </a:pPr>
            <a:r>
              <a:rPr lang="en-US" sz="31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HEP profit from industrial developments</a:t>
            </a:r>
          </a:p>
          <a:p>
            <a:pPr marL="118872" indent="0">
              <a:lnSpc>
                <a:spcPct val="100000"/>
              </a:lnSpc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We expect current performance rates (and price performance improvements)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will hold at least until 2020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25% performance improvement per year in computing at constant cost.</a:t>
            </a:r>
          </a:p>
          <a:p>
            <a:pPr lvl="1">
              <a:buFont typeface="Wingdings"/>
              <a:buChar char="à"/>
            </a:pPr>
            <a:r>
              <a:rPr lang="en-US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Only if our efficiency in using the resources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                  remains constant as well!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Local area network and link technology  show a similar trend as processors.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20% price-drop per year at constant capacity expected for disk-storage.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Far beyond LS2 the technical challenges for further evolution seem daunting. 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Nevertheless,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he proven ingenuity and creativity of  IT  justifies cautious optimism.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07909" y="1412776"/>
            <a:ext cx="4038600" cy="4623816"/>
          </a:xfrm>
        </p:spPr>
        <p:txBody>
          <a:bodyPr>
            <a:normAutofit fontScale="700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593E-4D65-AC44-A603-FB3151009EC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0"/>
          <a:stretch/>
        </p:blipFill>
        <p:spPr bwMode="auto">
          <a:xfrm>
            <a:off x="4928194" y="1484785"/>
            <a:ext cx="4252317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861048"/>
            <a:ext cx="4248471" cy="254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1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36904" cy="1044352"/>
          </a:xfrm>
        </p:spPr>
        <p:txBody>
          <a:bodyPr>
            <a:normAutofit/>
          </a:bodyPr>
          <a:lstStyle/>
          <a:p>
            <a:r>
              <a:rPr lang="en-US" dirty="0" smtClean="0"/>
              <a:t>Trends in Computing	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52336"/>
            <a:ext cx="4680520" cy="5056984"/>
          </a:xfrm>
        </p:spPr>
        <p:txBody>
          <a:bodyPr>
            <a:normAutofit fontScale="77500" lnSpcReduction="20000"/>
          </a:bodyPr>
          <a:lstStyle/>
          <a:p>
            <a:pPr marL="439200" indent="-320400"/>
            <a:r>
              <a:rPr lang="en-US" sz="2600" b="0" dirty="0" smtClean="0"/>
              <a:t>Resources needed for Computing at the HL-LHC are large  –  but  not unprecedented.</a:t>
            </a:r>
          </a:p>
          <a:p>
            <a:pPr marL="439200" indent="-320400"/>
            <a:endParaRPr lang="en-US" sz="2600" dirty="0"/>
          </a:p>
          <a:p>
            <a:pPr marL="439200" indent="-320400"/>
            <a:r>
              <a:rPr lang="en-US" sz="2600" dirty="0"/>
              <a:t>Development of  the WLCG  was  a great success.</a:t>
            </a:r>
            <a:endParaRPr lang="en-US" sz="3100" b="1" dirty="0"/>
          </a:p>
          <a:p>
            <a:pPr marL="439200" indent="-320400"/>
            <a:endParaRPr lang="en-US" sz="2600" dirty="0" smtClean="0"/>
          </a:p>
          <a:p>
            <a:pPr marL="439200" indent="-320400"/>
            <a:r>
              <a:rPr lang="en-US" sz="2600" dirty="0" smtClean="0"/>
              <a:t>Experiments are proposing to build very large </a:t>
            </a:r>
            <a:r>
              <a:rPr lang="en-US" sz="2600" dirty="0"/>
              <a:t>computing </a:t>
            </a:r>
            <a:r>
              <a:rPr lang="en-US" sz="2600" b="1" dirty="0"/>
              <a:t>online facilities</a:t>
            </a:r>
            <a:r>
              <a:rPr lang="en-US" sz="2600" dirty="0"/>
              <a:t> that could be potentially used for </a:t>
            </a:r>
            <a:r>
              <a:rPr lang="en-US" sz="2600" b="1" dirty="0"/>
              <a:t>offline </a:t>
            </a:r>
            <a:r>
              <a:rPr lang="en-US" sz="2600" b="1" dirty="0" smtClean="0"/>
              <a:t>computing.</a:t>
            </a:r>
            <a:endParaRPr lang="en-US" sz="2600" b="1" dirty="0"/>
          </a:p>
          <a:p>
            <a:pPr marL="439200" indent="-320400"/>
            <a:endParaRPr lang="en-US" sz="3100" b="1" dirty="0" smtClean="0"/>
          </a:p>
          <a:p>
            <a:pPr marL="439200" indent="-320400"/>
            <a:r>
              <a:rPr lang="en-US" sz="2600" b="0" dirty="0" smtClean="0"/>
              <a:t>Virtualization and Clouds may </a:t>
            </a:r>
            <a:r>
              <a:rPr lang="en-US" sz="2600" dirty="0" smtClean="0"/>
              <a:t>help </a:t>
            </a:r>
            <a:endParaRPr lang="en-US" sz="2600" b="0" dirty="0" smtClean="0"/>
          </a:p>
          <a:p>
            <a:pPr marL="730800" lvl="1" indent="-273600"/>
            <a:r>
              <a:rPr lang="en-US" sz="2300" b="0" dirty="0" smtClean="0"/>
              <a:t>reducing the complexity of </a:t>
            </a:r>
            <a:r>
              <a:rPr lang="en-US" sz="2300" dirty="0"/>
              <a:t> </a:t>
            </a:r>
            <a:r>
              <a:rPr lang="en-US" sz="2300" dirty="0" smtClean="0"/>
              <a:t>the          </a:t>
            </a:r>
            <a:r>
              <a:rPr lang="en-US" sz="2300" b="0" dirty="0" smtClean="0"/>
              <a:t>Grid middleware  </a:t>
            </a:r>
          </a:p>
          <a:p>
            <a:pPr marL="730800" lvl="1" indent="-273600"/>
            <a:r>
              <a:rPr lang="en-US" sz="2300" b="0" dirty="0" smtClean="0"/>
              <a:t>fully utilizing resources.</a:t>
            </a:r>
          </a:p>
          <a:p>
            <a:pPr marL="749808" lvl="1" indent="-457200">
              <a:buFont typeface="Arial"/>
              <a:buChar char="•"/>
            </a:pPr>
            <a:endParaRPr lang="en-US" sz="2300" b="0" dirty="0" smtClean="0"/>
          </a:p>
          <a:p>
            <a:pPr marL="576000" indent="-457200">
              <a:buFont typeface="Wingdings" panose="05000000000000000000" pitchFamily="2" charset="2"/>
              <a:buChar char="Ø"/>
            </a:pPr>
            <a:r>
              <a:rPr lang="en-US" sz="26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Cloud federation may be a way to build our next Grid  </a:t>
            </a:r>
          </a:p>
          <a:p>
            <a:pPr marL="342900" lvl="1" indent="0">
              <a:buNone/>
            </a:pPr>
            <a:endParaRPr lang="en-US" b="0" dirty="0" smtClean="0"/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 smtClean="0"/>
          </a:p>
        </p:txBody>
      </p:sp>
      <p:pic>
        <p:nvPicPr>
          <p:cNvPr id="5" name="Picture 4" descr="x86-virtualiaiztion-diag-resized-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3056"/>
            <a:ext cx="3188192" cy="2023053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0" y="3789040"/>
            <a:ext cx="1810120" cy="3093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5951021"/>
            <a:ext cx="319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Virtualization is the key </a:t>
            </a:r>
          </a:p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technology behind the Cloud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55364899"/>
              </p:ext>
            </p:extLst>
          </p:nvPr>
        </p:nvGraphicFramePr>
        <p:xfrm>
          <a:off x="5121097" y="1170688"/>
          <a:ext cx="3646180" cy="265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42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704856" cy="1044352"/>
          </a:xfrm>
        </p:spPr>
        <p:txBody>
          <a:bodyPr>
            <a:normAutofit/>
          </a:bodyPr>
          <a:lstStyle/>
          <a:p>
            <a:r>
              <a:rPr lang="en-US" dirty="0" smtClean="0"/>
              <a:t>Software Trends 		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88976"/>
            <a:ext cx="5256584" cy="55083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Future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evolution of processors:</a:t>
            </a:r>
            <a:r>
              <a:rPr lang="en-US" dirty="0"/>
              <a:t> </a:t>
            </a:r>
            <a:r>
              <a:rPr lang="en-US" dirty="0" smtClean="0"/>
              <a:t>       many </a:t>
            </a:r>
            <a:r>
              <a:rPr lang="en-US" dirty="0"/>
              <a:t>cores with less memory </a:t>
            </a:r>
            <a:r>
              <a:rPr lang="en-US" dirty="0" smtClean="0"/>
              <a:t>per </a:t>
            </a:r>
            <a:r>
              <a:rPr lang="en-GB" dirty="0" smtClean="0"/>
              <a:t>core</a:t>
            </a:r>
            <a:r>
              <a:rPr lang="en-GB" dirty="0"/>
              <a:t>, more sophisticated </a:t>
            </a:r>
            <a:r>
              <a:rPr lang="en-GB" dirty="0" smtClean="0"/>
              <a:t>processor instructions </a:t>
            </a:r>
            <a:r>
              <a:rPr lang="en-GB" dirty="0"/>
              <a:t>(micro-parallelism</a:t>
            </a:r>
            <a:r>
              <a:rPr lang="en-GB" dirty="0" smtClean="0"/>
              <a:t>), </a:t>
            </a:r>
            <a:endParaRPr lang="en-GB" dirty="0"/>
          </a:p>
          <a:p>
            <a:pPr lvl="1"/>
            <a:r>
              <a:rPr lang="en-GB" dirty="0" smtClean="0"/>
              <a:t>Parallel </a:t>
            </a:r>
            <a:r>
              <a:rPr lang="en-GB" dirty="0"/>
              <a:t>framework to distribute algorithms to </a:t>
            </a:r>
            <a:r>
              <a:rPr lang="en-GB" dirty="0" smtClean="0"/>
              <a:t>cores</a:t>
            </a:r>
          </a:p>
          <a:p>
            <a:pPr lvl="1"/>
            <a:r>
              <a:rPr lang="en-US" dirty="0" smtClean="0"/>
              <a:t>Optimization </a:t>
            </a:r>
            <a:r>
              <a:rPr lang="en-US" dirty="0"/>
              <a:t>of software to use high level </a:t>
            </a:r>
            <a:r>
              <a:rPr lang="en-US" dirty="0" smtClean="0"/>
              <a:t>processor instructions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LHC </a:t>
            </a:r>
            <a:r>
              <a:rPr lang="en-US" dirty="0"/>
              <a:t>experiments </a:t>
            </a:r>
            <a:r>
              <a:rPr lang="en-US" dirty="0" smtClean="0"/>
              <a:t>software </a:t>
            </a:r>
            <a:r>
              <a:rPr lang="en-US" dirty="0"/>
              <a:t>h</a:t>
            </a:r>
            <a:r>
              <a:rPr lang="en-US" dirty="0" smtClean="0"/>
              <a:t>as </a:t>
            </a:r>
            <a:r>
              <a:rPr lang="en-US" dirty="0"/>
              <a:t>more than </a:t>
            </a:r>
            <a:r>
              <a:rPr lang="en-US" dirty="0" smtClean="0"/>
              <a:t>15 million lines </a:t>
            </a:r>
            <a:r>
              <a:rPr lang="en-US" dirty="0"/>
              <a:t>of </a:t>
            </a:r>
            <a:r>
              <a:rPr lang="en-US" dirty="0" smtClean="0"/>
              <a:t>code, written </a:t>
            </a:r>
            <a:r>
              <a:rPr lang="en-US" dirty="0"/>
              <a:t>by more than </a:t>
            </a:r>
            <a:r>
              <a:rPr lang="en-US" dirty="0" smtClean="0"/>
              <a:t>3000 people</a:t>
            </a:r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whole community to </a:t>
            </a:r>
            <a:r>
              <a:rPr lang="en-US" dirty="0" smtClean="0"/>
              <a:t>involve, </a:t>
            </a:r>
            <a:r>
              <a:rPr lang="en-GB" dirty="0" smtClean="0"/>
              <a:t>starting </a:t>
            </a:r>
            <a:r>
              <a:rPr lang="en-GB" dirty="0"/>
              <a:t>essentially now</a:t>
            </a:r>
          </a:p>
          <a:p>
            <a:pPr>
              <a:buFont typeface="Wingdings"/>
              <a:buChar char="à"/>
            </a:pPr>
            <a:r>
              <a:rPr lang="en-US" b="1" dirty="0" smtClean="0">
                <a:solidFill>
                  <a:srgbClr val="FFC000"/>
                </a:solidFill>
              </a:rPr>
              <a:t>Revisiting code is a good opportunity 	to share effort </a:t>
            </a:r>
            <a:r>
              <a:rPr lang="en-US" b="1" dirty="0">
                <a:solidFill>
                  <a:srgbClr val="FFC000"/>
                </a:solidFill>
              </a:rPr>
              <a:t>and </a:t>
            </a:r>
            <a:r>
              <a:rPr lang="en-US" b="1" dirty="0" smtClean="0">
                <a:solidFill>
                  <a:srgbClr val="FFC000"/>
                </a:solidFill>
              </a:rPr>
              <a:t>software </a:t>
            </a:r>
          </a:p>
          <a:p>
            <a:pPr>
              <a:buFont typeface="Wingdings"/>
              <a:buChar char="à"/>
            </a:pPr>
            <a:endParaRPr lang="en-US" b="1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We </a:t>
            </a:r>
            <a:r>
              <a:rPr lang="en-US" dirty="0"/>
              <a:t>can do much </a:t>
            </a:r>
            <a:r>
              <a:rPr lang="en-US" dirty="0" smtClean="0"/>
              <a:t>more: </a:t>
            </a:r>
            <a:r>
              <a:rPr lang="en-GB" dirty="0" smtClean="0"/>
              <a:t>http</a:t>
            </a:r>
            <a:r>
              <a:rPr lang="en-GB" dirty="0"/>
              <a:t>://concurrency.web.cern.ch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08" y="4149080"/>
            <a:ext cx="2304256" cy="18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304" y="6084004"/>
            <a:ext cx="319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Concurrent event-processing</a:t>
            </a:r>
          </a:p>
        </p:txBody>
      </p:sp>
      <p:pic>
        <p:nvPicPr>
          <p:cNvPr id="9" name="Content Placeholder 8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1196752"/>
            <a:ext cx="2885735" cy="28803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561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Conclusion Lecture 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" y="980727"/>
            <a:ext cx="8732520" cy="5770592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 smtClean="0"/>
              <a:t>The radiation environment in which the experiments have to operate reliably poses an always greater challenge.</a:t>
            </a:r>
          </a:p>
          <a:p>
            <a:pPr marL="118872" indent="0">
              <a:buNone/>
            </a:pPr>
            <a:endParaRPr lang="en-GB" sz="2600" dirty="0" smtClean="0"/>
          </a:p>
          <a:p>
            <a:r>
              <a:rPr lang="en-GB" sz="2600" dirty="0" smtClean="0"/>
              <a:t>Work in the R&amp;D collaborations has been very beneficial for the advancement of many detector technologies. </a:t>
            </a:r>
          </a:p>
          <a:p>
            <a:pPr marL="118872" indent="0">
              <a:buNone/>
            </a:pPr>
            <a:endParaRPr lang="en-GB" sz="2600" dirty="0" smtClean="0"/>
          </a:p>
          <a:p>
            <a:r>
              <a:rPr lang="en-GB" sz="2600" dirty="0"/>
              <a:t>There is an </a:t>
            </a:r>
            <a:r>
              <a:rPr lang="en-GB" sz="2600" dirty="0" smtClean="0"/>
              <a:t>increasing integration </a:t>
            </a:r>
            <a:r>
              <a:rPr lang="en-GB" sz="2600" dirty="0"/>
              <a:t>of the </a:t>
            </a:r>
            <a:r>
              <a:rPr lang="en-GB" sz="2600" dirty="0" smtClean="0"/>
              <a:t>sensors, its </a:t>
            </a:r>
            <a:r>
              <a:rPr lang="en-GB" sz="2600" dirty="0"/>
              <a:t>electronics </a:t>
            </a:r>
            <a:r>
              <a:rPr lang="en-GB" sz="2600" dirty="0" smtClean="0"/>
              <a:t>and detector cooling in </a:t>
            </a:r>
            <a:r>
              <a:rPr lang="en-GB" sz="2600" dirty="0"/>
              <a:t>the case of T</a:t>
            </a:r>
            <a:r>
              <a:rPr lang="en-GB" sz="2600" dirty="0" smtClean="0"/>
              <a:t>racking Systems.</a:t>
            </a:r>
            <a:endParaRPr lang="en-GB" sz="2600" dirty="0"/>
          </a:p>
          <a:p>
            <a:endParaRPr lang="en-GB" sz="2600" dirty="0" smtClean="0"/>
          </a:p>
          <a:p>
            <a:r>
              <a:rPr lang="en-GB" sz="2600" dirty="0"/>
              <a:t>Technologies for ASIC design are increasingly complicated to use.  </a:t>
            </a:r>
            <a:r>
              <a:rPr lang="en-GB" sz="2600" dirty="0" smtClean="0"/>
              <a:t>Significant </a:t>
            </a:r>
            <a:r>
              <a:rPr lang="en-GB" sz="2600" dirty="0"/>
              <a:t>R&amp;D manpower and resources are needed at an early stage</a:t>
            </a:r>
            <a:r>
              <a:rPr lang="en-GB" sz="2600" dirty="0" smtClean="0"/>
              <a:t>.</a:t>
            </a:r>
          </a:p>
          <a:p>
            <a:pPr marL="118872" indent="0">
              <a:buNone/>
            </a:pPr>
            <a:endParaRPr lang="en-GB" sz="2600" dirty="0" smtClean="0"/>
          </a:p>
          <a:p>
            <a:r>
              <a:rPr lang="en-GB" sz="2600" dirty="0" smtClean="0"/>
              <a:t>The challenges in terms of computing and software design  should not be </a:t>
            </a:r>
            <a:r>
              <a:rPr lang="en-GB" sz="2600" dirty="0"/>
              <a:t>underestimated. C</a:t>
            </a:r>
            <a:r>
              <a:rPr lang="en-GB" sz="2600" dirty="0" smtClean="0"/>
              <a:t>ommon </a:t>
            </a:r>
            <a:r>
              <a:rPr lang="en-GB" sz="2600" dirty="0"/>
              <a:t>developments across the experiments </a:t>
            </a:r>
            <a:r>
              <a:rPr lang="en-GB" sz="2600" dirty="0" smtClean="0"/>
              <a:t>are important. </a:t>
            </a:r>
            <a:endParaRPr lang="en-GB" sz="2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20" y="116631"/>
            <a:ext cx="7534612" cy="1541927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Solid state</a:t>
            </a:r>
            <a:br>
              <a:rPr lang="en-US" sz="6000" dirty="0" smtClean="0"/>
            </a:br>
            <a:r>
              <a:rPr lang="en-US" sz="6000" dirty="0" smtClean="0"/>
              <a:t>Tracking Systems</a:t>
            </a:r>
            <a:endParaRPr lang="en-GB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44824"/>
            <a:ext cx="8075240" cy="5013176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Solid state detectors are the baseline technology for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very high granularity tracking system: </a:t>
            </a:r>
            <a:endParaRPr lang="en-GB" sz="1800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Low detector mass (radiation length)  </a:t>
            </a:r>
          </a:p>
          <a:p>
            <a:pPr lvl="1"/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Radiation </a:t>
            </a:r>
            <a:r>
              <a:rPr lang="en-GB" sz="2000" dirty="0" err="1">
                <a:solidFill>
                  <a:schemeClr val="bg1">
                    <a:lumMod val="85000"/>
                  </a:schemeClr>
                </a:solidFill>
              </a:rPr>
              <a:t>resistent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 devices have been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developed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maintaining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good detector performance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  </a:t>
            </a:r>
          </a:p>
          <a:p>
            <a:pPr marL="457200" indent="-457200"/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Technical solutions for ALICE, LHCb and the outer radius (strips/</a:t>
            </a:r>
            <a:r>
              <a:rPr lang="en-GB" sz="2400" dirty="0" err="1">
                <a:solidFill>
                  <a:schemeClr val="bg1">
                    <a:lumMod val="85000"/>
                  </a:schemeClr>
                </a:solidFill>
              </a:rPr>
              <a:t>strixel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) of ATLAS and CMS have been established and R&amp;D efforts are in advanced stages.</a:t>
            </a:r>
          </a:p>
          <a:p>
            <a:pPr marL="457200" indent="-457200"/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/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R&amp;D for the pixel detectors is still intensive with several solutions on the horizon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marL="457200" indent="-457200"/>
            <a:endParaRPr lang="en-GB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/>
            <a:r>
              <a:rPr lang="en-GB" sz="2400" dirty="0"/>
              <a:t>Diamond Sensors </a:t>
            </a:r>
            <a:r>
              <a:rPr lang="en-GB" sz="2400" dirty="0" smtClean="0"/>
              <a:t>only for special applications in the HL-LHC          (very small areas)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9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AFF2-80D6-E445-B7A0-D67A1074A27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" name="Picture 2" descr="LHC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3" t="4707" r="7603" b="5090"/>
          <a:stretch/>
        </p:blipFill>
        <p:spPr>
          <a:xfrm>
            <a:off x="-43044" y="-27384"/>
            <a:ext cx="9223556" cy="688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502" y="372720"/>
            <a:ext cx="82609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The High-luminosity LHC is an exciting project at </a:t>
            </a: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the high-energy frontier of particle physics </a:t>
            </a:r>
            <a:r>
              <a:rPr lang="en-GB" b="1" dirty="0">
                <a:solidFill>
                  <a:srgbClr val="FFC70D"/>
                </a:solidFill>
                <a:latin typeface="+mn-lt"/>
              </a:rPr>
              <a:t>with </a:t>
            </a:r>
            <a:endParaRPr lang="en-GB" b="1" dirty="0" smtClean="0">
              <a:solidFill>
                <a:srgbClr val="FFC70D"/>
              </a:solidFill>
              <a:latin typeface="+mn-lt"/>
            </a:endParaRP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an enormous </a:t>
            </a:r>
            <a:r>
              <a:rPr lang="en-GB" b="1" dirty="0">
                <a:solidFill>
                  <a:srgbClr val="FFC70D"/>
                </a:solidFill>
                <a:latin typeface="+mn-lt"/>
              </a:rPr>
              <a:t>physics </a:t>
            </a:r>
            <a:r>
              <a:rPr lang="en-GB" b="1" dirty="0" smtClean="0">
                <a:solidFill>
                  <a:srgbClr val="FFC70D"/>
                </a:solidFill>
                <a:latin typeface="+mn-lt"/>
              </a:rPr>
              <a:t>potential. </a:t>
            </a: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The challenges to </a:t>
            </a:r>
            <a:r>
              <a:rPr lang="en-GB" b="1" dirty="0">
                <a:solidFill>
                  <a:srgbClr val="FFC70D"/>
                </a:solidFill>
                <a:latin typeface="+mn-lt"/>
              </a:rPr>
              <a:t>realize </a:t>
            </a:r>
            <a:r>
              <a:rPr lang="en-GB" b="1" dirty="0" smtClean="0">
                <a:solidFill>
                  <a:srgbClr val="FFC70D"/>
                </a:solidFill>
                <a:latin typeface="+mn-lt"/>
              </a:rPr>
              <a:t>the project on the side of the </a:t>
            </a: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accelerator and the experiment are </a:t>
            </a:r>
            <a:r>
              <a:rPr lang="en-GB" b="1" dirty="0">
                <a:solidFill>
                  <a:srgbClr val="FFC70D"/>
                </a:solidFill>
                <a:latin typeface="+mn-lt"/>
              </a:rPr>
              <a:t>great, but </a:t>
            </a:r>
            <a:r>
              <a:rPr lang="en-GB" b="1" dirty="0" smtClean="0">
                <a:solidFill>
                  <a:srgbClr val="FFC70D"/>
                </a:solidFill>
                <a:latin typeface="+mn-lt"/>
              </a:rPr>
              <a:t>manageable… </a:t>
            </a:r>
          </a:p>
          <a:p>
            <a:pPr algn="ctr"/>
            <a:endParaRPr lang="en-GB" b="1" dirty="0">
              <a:solidFill>
                <a:srgbClr val="FFC70D"/>
              </a:solidFill>
              <a:latin typeface="+mn-lt"/>
            </a:endParaRPr>
          </a:p>
          <a:p>
            <a:pPr algn="ctr"/>
            <a:r>
              <a:rPr lang="en-GB" b="1" dirty="0" smtClean="0">
                <a:solidFill>
                  <a:srgbClr val="FFC70D"/>
                </a:solidFill>
                <a:latin typeface="+mn-lt"/>
              </a:rPr>
              <a:t>…with many possibilities to contribute.</a:t>
            </a:r>
            <a:endParaRPr lang="en-GB" b="1" dirty="0">
              <a:solidFill>
                <a:srgbClr val="FFC70D"/>
              </a:solidFill>
              <a:latin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4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68" y="2747736"/>
            <a:ext cx="8156456" cy="681264"/>
          </a:xfrm>
        </p:spPr>
        <p:txBody>
          <a:bodyPr>
            <a:noAutofit/>
          </a:bodyPr>
          <a:lstStyle/>
          <a:p>
            <a:r>
              <a:rPr lang="en-GB" sz="4800" dirty="0" smtClean="0"/>
              <a:t>Is this a sun-rise or a sun-set? </a:t>
            </a:r>
            <a:endParaRPr lang="en-GB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80528" y="4509119"/>
            <a:ext cx="9433048" cy="180020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r>
              <a:rPr lang="en-GB" sz="4000" dirty="0"/>
              <a:t>Thank you for your attention </a:t>
            </a:r>
            <a:r>
              <a:rPr lang="en-GB" sz="4000" dirty="0" smtClean="0"/>
              <a:t>!</a:t>
            </a:r>
          </a:p>
          <a:p>
            <a:pPr algn="ctr" fontAlgn="auto">
              <a:spcAft>
                <a:spcPts val="0"/>
              </a:spcAft>
            </a:pPr>
            <a:endParaRPr lang="en-GB" sz="2400" dirty="0" smtClean="0"/>
          </a:p>
          <a:p>
            <a:pPr algn="ctr" fontAlgn="auto">
              <a:spcAft>
                <a:spcPts val="0"/>
              </a:spcAft>
            </a:pPr>
            <a:r>
              <a:rPr lang="en-GB" sz="4000" dirty="0" smtClean="0"/>
              <a:t>…  </a:t>
            </a:r>
            <a:r>
              <a:rPr lang="en-GB" sz="4000" dirty="0" smtClean="0"/>
              <a:t>and </a:t>
            </a:r>
            <a:r>
              <a:rPr lang="en-GB" sz="4000" dirty="0" smtClean="0"/>
              <a:t>for organizing the meeting in </a:t>
            </a:r>
            <a:r>
              <a:rPr lang="en-GB" sz="4000" dirty="0" smtClean="0"/>
              <a:t>a </a:t>
            </a:r>
            <a:r>
              <a:rPr lang="en-GB" sz="4000" dirty="0" smtClean="0"/>
              <a:t>nice </a:t>
            </a:r>
            <a:r>
              <a:rPr lang="en-GB" sz="4000" dirty="0" smtClean="0"/>
              <a:t>place and </a:t>
            </a:r>
            <a:r>
              <a:rPr lang="en-GB" sz="4000" dirty="0" smtClean="0"/>
              <a:t>inviting me to join !</a:t>
            </a:r>
            <a:endParaRPr lang="en-GB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4664"/>
            <a:ext cx="9169204" cy="212388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4664"/>
            <a:ext cx="9180512" cy="36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Tracking System Upgrades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83968" y="1090071"/>
            <a:ext cx="4968552" cy="5507281"/>
          </a:xfrm>
        </p:spPr>
        <p:txBody>
          <a:bodyPr>
            <a:normAutofit fontScale="70000" lnSpcReduction="20000"/>
          </a:bodyPr>
          <a:lstStyle/>
          <a:p>
            <a:pPr marL="118872" indent="0">
              <a:buNone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ALICE and </a:t>
            </a:r>
            <a:r>
              <a:rPr 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LHCb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en-US" dirty="0" smtClean="0"/>
              <a:t>New </a:t>
            </a:r>
            <a:r>
              <a:rPr lang="en-US" dirty="0"/>
              <a:t>trackers </a:t>
            </a:r>
            <a:r>
              <a:rPr lang="en-US" dirty="0" smtClean="0"/>
              <a:t>have to </a:t>
            </a:r>
            <a:r>
              <a:rPr lang="en-US" dirty="0"/>
              <a:t>cope with much higher event </a:t>
            </a:r>
            <a:r>
              <a:rPr lang="en-US" dirty="0" smtClean="0"/>
              <a:t>rates.</a:t>
            </a:r>
          </a:p>
          <a:p>
            <a:endParaRPr lang="en-US" dirty="0" smtClean="0"/>
          </a:p>
          <a:p>
            <a:pPr marL="118872" indent="0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ATLAS and CMS Outer Trackers:</a:t>
            </a:r>
          </a:p>
          <a:p>
            <a:r>
              <a:rPr lang="en-US" dirty="0"/>
              <a:t>Large procurement (2×~200 m</a:t>
            </a:r>
            <a:r>
              <a:rPr lang="en-US" baseline="30000" dirty="0"/>
              <a:t>2</a:t>
            </a:r>
            <a:r>
              <a:rPr lang="en-US" dirty="0"/>
              <a:t>) with the same timeline</a:t>
            </a:r>
          </a:p>
          <a:p>
            <a:pPr lvl="1"/>
            <a:r>
              <a:rPr lang="en-US" dirty="0"/>
              <a:t>Difficult to find vendors with suitable production capacity and quality</a:t>
            </a:r>
          </a:p>
          <a:p>
            <a:pPr lvl="1"/>
            <a:r>
              <a:rPr lang="en-US" dirty="0"/>
              <a:t>Possibility of production on 8” wafers needs to be explored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Requires dedicated R&amp;D – and may bring substantial financial saving</a:t>
            </a:r>
            <a:endParaRPr lang="en-GB" dirty="0">
              <a:solidFill>
                <a:srgbClr val="FFC000"/>
              </a:solidFill>
            </a:endParaRPr>
          </a:p>
          <a:p>
            <a:pPr marL="118872" indent="0">
              <a:buNone/>
            </a:pPr>
            <a:endParaRPr lang="en-GB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8872" indent="0">
              <a:buNone/>
            </a:pPr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ATLAS and CMS pixels:</a:t>
            </a:r>
          </a:p>
          <a:p>
            <a:r>
              <a:rPr lang="en-GB" b="1" dirty="0" smtClean="0"/>
              <a:t>Radiation </a:t>
            </a:r>
            <a:r>
              <a:rPr lang="en-GB" dirty="0" smtClean="0"/>
              <a:t>will </a:t>
            </a:r>
            <a:r>
              <a:rPr lang="en-GB" dirty="0"/>
              <a:t>increase </a:t>
            </a:r>
            <a:r>
              <a:rPr lang="en-GB" dirty="0" smtClean="0"/>
              <a:t>to &gt; 10</a:t>
            </a:r>
            <a:r>
              <a:rPr lang="en-GB" baseline="30000" dirty="0" smtClean="0"/>
              <a:t>16</a:t>
            </a:r>
            <a:r>
              <a:rPr lang="en-GB" dirty="0" smtClean="0"/>
              <a:t> </a:t>
            </a:r>
            <a:r>
              <a:rPr lang="en-GB" dirty="0" err="1"/>
              <a:t>neq</a:t>
            </a:r>
            <a:r>
              <a:rPr lang="en-GB" dirty="0"/>
              <a:t> </a:t>
            </a:r>
            <a:r>
              <a:rPr lang="en-GB" dirty="0" smtClean="0"/>
              <a:t>cm</a:t>
            </a:r>
            <a:r>
              <a:rPr lang="en-GB" baseline="30000" dirty="0" smtClean="0"/>
              <a:t>-2</a:t>
            </a:r>
            <a:endParaRPr lang="en-GB" dirty="0"/>
          </a:p>
          <a:p>
            <a:pPr lvl="1"/>
            <a:r>
              <a:rPr lang="en-GB" dirty="0" smtClean="0"/>
              <a:t>common </a:t>
            </a:r>
            <a:r>
              <a:rPr lang="en-GB" dirty="0"/>
              <a:t>activities </a:t>
            </a:r>
            <a:r>
              <a:rPr lang="en-GB" dirty="0" smtClean="0"/>
              <a:t>to develop </a:t>
            </a:r>
            <a:r>
              <a:rPr lang="en-GB" dirty="0"/>
              <a:t>radiation </a:t>
            </a:r>
            <a:r>
              <a:rPr lang="en-GB" dirty="0" smtClean="0"/>
              <a:t>hard </a:t>
            </a:r>
            <a:r>
              <a:rPr lang="en-GB" dirty="0"/>
              <a:t>sensors </a:t>
            </a:r>
            <a:r>
              <a:rPr lang="en-GB" dirty="0" smtClean="0"/>
              <a:t>within the </a:t>
            </a:r>
            <a:r>
              <a:rPr lang="en-GB" dirty="0"/>
              <a:t>RD50 collaboration</a:t>
            </a:r>
          </a:p>
          <a:p>
            <a:pPr lvl="1"/>
            <a:r>
              <a:rPr lang="en-GB" dirty="0" smtClean="0"/>
              <a:t>Operational </a:t>
            </a:r>
            <a:r>
              <a:rPr lang="en-GB" dirty="0"/>
              <a:t>requirements </a:t>
            </a:r>
            <a:r>
              <a:rPr lang="en-GB" dirty="0" smtClean="0"/>
              <a:t>more demanding</a:t>
            </a:r>
          </a:p>
          <a:p>
            <a:pPr>
              <a:lnSpc>
                <a:spcPct val="120000"/>
              </a:lnSpc>
            </a:pPr>
            <a:r>
              <a:rPr lang="en-US" dirty="0"/>
              <a:t>High pile-up requires enhanced functionalities</a:t>
            </a:r>
          </a:p>
          <a:p>
            <a:pPr lvl="1"/>
            <a:endParaRPr lang="en-GB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217671"/>
              </p:ext>
            </p:extLst>
          </p:nvPr>
        </p:nvGraphicFramePr>
        <p:xfrm>
          <a:off x="395536" y="1412776"/>
          <a:ext cx="381642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986"/>
                <a:gridCol w="973926"/>
                <a:gridCol w="1348512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Upgrades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Area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</a:p>
                    <a:p>
                      <a:r>
                        <a:rPr kumimoji="0" lang="en-GB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sensor type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ALICE  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CMOS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LHCb  VELO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n-in-p/n 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LHCb  UT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n-in-p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ATLAS Strips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193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n-in-p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CMS Strips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n-in-p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ATLAS Pixels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8.2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n-in-n or 3D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CMS Pixels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4.6 m</a:t>
                      </a:r>
                      <a:r>
                        <a:rPr kumimoji="0" lang="en-GB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n-in-p or 3D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366" y="4869159"/>
            <a:ext cx="382713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Main goal of tracker upgrades:</a:t>
            </a:r>
          </a:p>
          <a:p>
            <a:pPr marL="0" lvl="1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chieve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enhanced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radiation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tolerance </a:t>
            </a: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lvl="1"/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and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improved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performance.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98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62604" cy="104435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Sensor  R&amp;D: Planar Sensors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680520" cy="520100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Planar sensor R&amp;D: </a:t>
            </a:r>
          </a:p>
          <a:p>
            <a:endParaRPr lang="en-GB" sz="2000" dirty="0" smtClean="0"/>
          </a:p>
          <a:p>
            <a:r>
              <a:rPr lang="en-GB" sz="2000" dirty="0" smtClean="0"/>
              <a:t>Improved radiation hardness </a:t>
            </a:r>
            <a:endParaRPr lang="en-GB" sz="2000" dirty="0"/>
          </a:p>
          <a:p>
            <a:pPr lvl="1"/>
            <a:r>
              <a:rPr lang="en-GB" sz="1800" dirty="0" smtClean="0"/>
              <a:t>Use of </a:t>
            </a:r>
            <a:r>
              <a:rPr lang="en-GB" sz="1800" b="1" dirty="0" smtClean="0">
                <a:solidFill>
                  <a:schemeClr val="bg1">
                    <a:lumMod val="85000"/>
                  </a:schemeClr>
                </a:solidFill>
              </a:rPr>
              <a:t>n-in-p sensors</a:t>
            </a:r>
            <a:r>
              <a:rPr lang="en-GB" sz="1800" dirty="0" smtClean="0"/>
              <a:t>, which deplete from the segmented side. Under-depleted operation possible.</a:t>
            </a:r>
          </a:p>
          <a:p>
            <a:pPr lvl="1"/>
            <a:r>
              <a:rPr lang="en-GB" sz="1800" dirty="0" smtClean="0"/>
              <a:t>Optimization of </a:t>
            </a:r>
            <a:r>
              <a:rPr lang="en-GB" sz="1800" b="1" dirty="0" smtClean="0"/>
              <a:t>sensor thickness </a:t>
            </a:r>
            <a:r>
              <a:rPr lang="en-GB" sz="1800" dirty="0" smtClean="0"/>
              <a:t>to reduce leakage current (and material) (</a:t>
            </a:r>
            <a:r>
              <a:rPr lang="en-GB" sz="1800" dirty="0" err="1" smtClean="0"/>
              <a:t>LHCb</a:t>
            </a:r>
            <a:r>
              <a:rPr lang="en-GB" sz="1800" dirty="0" smtClean="0"/>
              <a:t> VELO 200</a:t>
            </a:r>
            <a:r>
              <a:rPr lang="el-GR" sz="1800" dirty="0" smtClean="0"/>
              <a:t>μ</a:t>
            </a:r>
            <a:r>
              <a:rPr lang="en-GB" sz="1800" dirty="0" smtClean="0"/>
              <a:t>m sensors)</a:t>
            </a:r>
            <a:endParaRPr lang="en-US" sz="1800" dirty="0" smtClean="0"/>
          </a:p>
          <a:p>
            <a:pPr lvl="1"/>
            <a:r>
              <a:rPr lang="en-GB" sz="1800" dirty="0" smtClean="0"/>
              <a:t>Optimization of design, 	            e.g</a:t>
            </a:r>
            <a:r>
              <a:rPr lang="en-GB" sz="1800" dirty="0"/>
              <a:t>. bias structures, </a:t>
            </a:r>
            <a:r>
              <a:rPr lang="en-GB" sz="1800" dirty="0" smtClean="0"/>
              <a:t>isolation</a:t>
            </a:r>
          </a:p>
          <a:p>
            <a:pPr lvl="1"/>
            <a:endParaRPr lang="en-GB" sz="1800" dirty="0" smtClean="0"/>
          </a:p>
          <a:p>
            <a:r>
              <a:rPr lang="en-GB" sz="2000" dirty="0" smtClean="0"/>
              <a:t>Development of slim-edge </a:t>
            </a:r>
            <a:r>
              <a:rPr lang="en-GB" sz="2000" dirty="0"/>
              <a:t>and </a:t>
            </a:r>
            <a:r>
              <a:rPr lang="en-GB" sz="2000" dirty="0" smtClean="0"/>
              <a:t>edgeless sensors</a:t>
            </a:r>
          </a:p>
          <a:p>
            <a:pPr lvl="1"/>
            <a:r>
              <a:rPr lang="en-GB" sz="1800" dirty="0" smtClean="0"/>
              <a:t>Reduced edge allows </a:t>
            </a:r>
            <a:r>
              <a:rPr lang="en-GB" sz="1800" dirty="0"/>
              <a:t>for better </a:t>
            </a:r>
            <a:r>
              <a:rPr lang="en-GB" sz="1800" dirty="0" smtClean="0"/>
              <a:t>  overlap </a:t>
            </a:r>
            <a:r>
              <a:rPr lang="en-GB" sz="1800" dirty="0"/>
              <a:t>with less </a:t>
            </a:r>
            <a:r>
              <a:rPr lang="en-GB" sz="1800" dirty="0" smtClean="0"/>
              <a:t>material</a:t>
            </a:r>
          </a:p>
          <a:p>
            <a:pPr lvl="1"/>
            <a:r>
              <a:rPr lang="en-GB" sz="1800" dirty="0"/>
              <a:t>Several techniques under study</a:t>
            </a:r>
            <a:endParaRPr lang="en-GB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3286140" cy="166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47169" cy="263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48472" cy="41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77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 R&amp;D: 	3D sensors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1196751"/>
            <a:ext cx="4824536" cy="5554567"/>
          </a:xfrm>
        </p:spPr>
        <p:txBody>
          <a:bodyPr>
            <a:normAutofit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Both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electrode types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are processed 	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inside </a:t>
            </a:r>
            <a:r>
              <a:rPr lang="en-GB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detector 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bulk</a:t>
            </a:r>
          </a:p>
          <a:p>
            <a:pPr marL="118872" indent="0">
              <a:buNone/>
            </a:pPr>
            <a:endParaRPr lang="en-US" sz="2000" dirty="0" smtClean="0"/>
          </a:p>
          <a:p>
            <a:r>
              <a:rPr lang="en-US" sz="2000" dirty="0" smtClean="0"/>
              <a:t>Max</a:t>
            </a:r>
            <a:r>
              <a:rPr lang="en-US" sz="2000" dirty="0"/>
              <a:t>. drift and depletion distance </a:t>
            </a:r>
            <a:r>
              <a:rPr lang="en-US" sz="2000" dirty="0" smtClean="0"/>
              <a:t>set   by </a:t>
            </a:r>
            <a:r>
              <a:rPr lang="en-GB" sz="2000" dirty="0" smtClean="0"/>
              <a:t>electrode </a:t>
            </a:r>
            <a:r>
              <a:rPr lang="en-GB" sz="2000" dirty="0"/>
              <a:t>spacing </a:t>
            </a:r>
            <a:endParaRPr lang="en-GB" sz="2000" b="1" dirty="0"/>
          </a:p>
          <a:p>
            <a:r>
              <a:rPr lang="en-GB" sz="2000" dirty="0" smtClean="0"/>
              <a:t>Allows reduced collection time </a:t>
            </a:r>
            <a:r>
              <a:rPr lang="en-GB" sz="2000" dirty="0"/>
              <a:t>and </a:t>
            </a:r>
            <a:r>
              <a:rPr lang="en-GB" sz="2000" dirty="0" smtClean="0"/>
              <a:t>depletion voltage</a:t>
            </a:r>
          </a:p>
          <a:p>
            <a:endParaRPr lang="en-GB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C000"/>
                </a:solidFill>
              </a:rPr>
              <a:t>Potentially the option with highest radiation hardness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000" dirty="0" smtClean="0"/>
              <a:t>Production </a:t>
            </a:r>
            <a:r>
              <a:rPr lang="en-US" sz="2000" dirty="0"/>
              <a:t>time and complexity to </a:t>
            </a:r>
            <a:r>
              <a:rPr lang="en-US" sz="2000" dirty="0" smtClean="0"/>
              <a:t>be investigated </a:t>
            </a:r>
            <a:r>
              <a:rPr lang="en-US" sz="2000" dirty="0"/>
              <a:t>for larger scale </a:t>
            </a:r>
            <a:r>
              <a:rPr lang="en-US" sz="2000" dirty="0" smtClean="0"/>
              <a:t>production</a:t>
            </a:r>
          </a:p>
          <a:p>
            <a:pPr marL="118872" indent="0">
              <a:buNone/>
            </a:pPr>
            <a:endParaRPr lang="en-GB" sz="24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97896" y="2708920"/>
            <a:ext cx="4038600" cy="3624063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Advantages of 3D: </a:t>
            </a:r>
          </a:p>
          <a:p>
            <a:pPr lvl="1"/>
            <a:r>
              <a:rPr lang="en-GB" sz="2000" dirty="0" smtClean="0"/>
              <a:t>Short </a:t>
            </a:r>
            <a:r>
              <a:rPr lang="en-GB" sz="2000" dirty="0"/>
              <a:t>drift path, </a:t>
            </a:r>
            <a:endParaRPr lang="en-GB" sz="2000" dirty="0" smtClean="0"/>
          </a:p>
          <a:p>
            <a:pPr lvl="1"/>
            <a:r>
              <a:rPr lang="en-GB" sz="2000" dirty="0" smtClean="0"/>
              <a:t>Higher </a:t>
            </a:r>
            <a:r>
              <a:rPr lang="en-GB" sz="2000" dirty="0"/>
              <a:t>fields at same </a:t>
            </a:r>
            <a:r>
              <a:rPr lang="en-GB" sz="2000" dirty="0" err="1" smtClean="0"/>
              <a:t>V</a:t>
            </a:r>
            <a:r>
              <a:rPr lang="en-GB" sz="2000" baseline="-25000" dirty="0" err="1" smtClean="0"/>
              <a:t>bias</a:t>
            </a:r>
            <a:endParaRPr lang="en-US" sz="1800" baseline="-25000" dirty="0"/>
          </a:p>
          <a:p>
            <a:endParaRPr lang="en-US" sz="2200" dirty="0" smtClean="0"/>
          </a:p>
          <a:p>
            <a:r>
              <a:rPr lang="en-US" sz="2200" dirty="0" smtClean="0"/>
              <a:t>Could </a:t>
            </a:r>
            <a:r>
              <a:rPr lang="en-US" sz="2200" dirty="0"/>
              <a:t>be the optimal choice </a:t>
            </a:r>
            <a:r>
              <a:rPr lang="en-US" sz="2200" dirty="0" smtClean="0"/>
              <a:t>for </a:t>
            </a:r>
            <a:r>
              <a:rPr lang="en-US" sz="2200" dirty="0"/>
              <a:t>inner regions of ATLAS </a:t>
            </a:r>
            <a:r>
              <a:rPr lang="en-US" sz="2200" dirty="0" smtClean="0"/>
              <a:t>and </a:t>
            </a:r>
            <a:r>
              <a:rPr lang="en-US" sz="2200" dirty="0"/>
              <a:t>CMS pixel </a:t>
            </a:r>
            <a:r>
              <a:rPr lang="en-US" sz="2200" dirty="0" smtClean="0"/>
              <a:t>detectors</a:t>
            </a:r>
          </a:p>
          <a:p>
            <a:endParaRPr lang="en-US" sz="2200" dirty="0"/>
          </a:p>
          <a:p>
            <a:r>
              <a:rPr lang="en-GB" sz="2000" dirty="0"/>
              <a:t>Used in ATLAS IBL</a:t>
            </a:r>
          </a:p>
          <a:p>
            <a:endParaRPr lang="en-US" sz="2200" dirty="0"/>
          </a:p>
          <a:p>
            <a:pPr marL="11887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42" y="1412776"/>
            <a:ext cx="412664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9036496" cy="681264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Sensor R&amp;D : MAPS on CMOS process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Combine sensor and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electronics in one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4883" y="764704"/>
            <a:ext cx="504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70D"/>
                </a:solidFill>
                <a:latin typeface="+mn-lt"/>
              </a:rPr>
              <a:t>MAPS=M</a:t>
            </a:r>
            <a:r>
              <a:rPr lang="en-GB" dirty="0" err="1">
                <a:solidFill>
                  <a:srgbClr val="FFC70D"/>
                </a:solidFill>
                <a:latin typeface="+mn-lt"/>
              </a:rPr>
              <a:t>onolithic</a:t>
            </a:r>
            <a:r>
              <a:rPr lang="en-GB" dirty="0">
                <a:solidFill>
                  <a:srgbClr val="FFC70D"/>
                </a:solidFill>
                <a:latin typeface="+mn-lt"/>
              </a:rPr>
              <a:t> Active Pixel System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7"/>
            <a:ext cx="2160240" cy="2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08" y="2420889"/>
            <a:ext cx="4315709" cy="27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061" y="5271591"/>
            <a:ext cx="792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Hybrid Pixel Detector 	         Monolithic Pixel Detector</a:t>
            </a:r>
            <a:endParaRPr lang="en-GB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347864" y="3573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5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0" y="-27384"/>
            <a:ext cx="8604448" cy="98072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Sensor R&amp;D : MAPS on CMOS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229600" cy="5328592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GB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Combine sensor and </a:t>
            </a: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electronics in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 </a:t>
            </a: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chip</a:t>
            </a:r>
          </a:p>
          <a:p>
            <a:pPr>
              <a:buSzPct val="100000"/>
              <a:buFont typeface="Corbel" panose="020B0503020204020204" pitchFamily="34" charset="0"/>
              <a:buChar char="+"/>
            </a:pPr>
            <a:r>
              <a:rPr lang="en-US" sz="2000" dirty="0" smtClean="0"/>
              <a:t>No </a:t>
            </a:r>
            <a:r>
              <a:rPr lang="en-US" sz="2000" dirty="0"/>
              <a:t>interconnection </a:t>
            </a:r>
            <a:r>
              <a:rPr lang="en-GB" sz="2000" dirty="0" smtClean="0"/>
              <a:t>needed</a:t>
            </a:r>
            <a:endParaRPr lang="en-GB" sz="2000" dirty="0"/>
          </a:p>
          <a:p>
            <a:pPr>
              <a:buSzPct val="100000"/>
              <a:buFont typeface="Corbel" panose="020B0503020204020204" pitchFamily="34" charset="0"/>
              <a:buChar char="+"/>
            </a:pPr>
            <a:r>
              <a:rPr lang="en-US" sz="2000" dirty="0" smtClean="0"/>
              <a:t>Small </a:t>
            </a:r>
            <a:r>
              <a:rPr lang="en-US" sz="2000" dirty="0"/>
              <a:t>cell size – high </a:t>
            </a:r>
            <a:r>
              <a:rPr lang="en-US" sz="2000" dirty="0" smtClean="0"/>
              <a:t>granularity</a:t>
            </a:r>
            <a:endParaRPr lang="en-GB" sz="2000" dirty="0"/>
          </a:p>
          <a:p>
            <a:pPr>
              <a:buSzPct val="100000"/>
              <a:buFont typeface="Corbel" panose="020B0503020204020204" pitchFamily="34" charset="0"/>
              <a:buChar char="+"/>
            </a:pPr>
            <a:r>
              <a:rPr lang="en-GB" sz="2000" dirty="0" smtClean="0"/>
              <a:t>Very </a:t>
            </a:r>
            <a:r>
              <a:rPr lang="en-GB" sz="2000" dirty="0"/>
              <a:t>low material </a:t>
            </a:r>
            <a:r>
              <a:rPr lang="en-GB" sz="2000" dirty="0" smtClean="0"/>
              <a:t>budget</a:t>
            </a:r>
            <a:endParaRPr lang="en-GB" sz="2400" dirty="0"/>
          </a:p>
          <a:p>
            <a:pPr>
              <a:buClr>
                <a:srgbClr val="FF0000"/>
              </a:buClr>
              <a:buSzPct val="100000"/>
              <a:buFont typeface="Corbel" panose="020B0503020204020204" pitchFamily="34" charset="0"/>
              <a:buChar char="-"/>
            </a:pPr>
            <a:r>
              <a:rPr lang="en-GB" sz="2000" dirty="0" smtClean="0"/>
              <a:t>Limited </a:t>
            </a:r>
            <a:r>
              <a:rPr lang="en-GB" sz="2000" dirty="0"/>
              <a:t>radiation </a:t>
            </a:r>
            <a:r>
              <a:rPr lang="en-GB" sz="2000" dirty="0" smtClean="0"/>
              <a:t>tolerance: ~10</a:t>
            </a:r>
            <a:r>
              <a:rPr lang="en-GB" sz="2000" baseline="30000" dirty="0" smtClean="0"/>
              <a:t>13</a:t>
            </a:r>
            <a:r>
              <a:rPr lang="en-GB" sz="1400" dirty="0" smtClean="0"/>
              <a:t> </a:t>
            </a:r>
            <a:r>
              <a:rPr lang="en-GB" sz="2000" dirty="0" err="1" smtClean="0"/>
              <a:t>n</a:t>
            </a:r>
            <a:r>
              <a:rPr lang="en-GB" sz="1400" dirty="0" err="1" smtClean="0"/>
              <a:t>eq</a:t>
            </a:r>
            <a:r>
              <a:rPr lang="en-GB" sz="1400" dirty="0"/>
              <a:t> </a:t>
            </a:r>
            <a:r>
              <a:rPr lang="en-GB" sz="2000" dirty="0" smtClean="0"/>
              <a:t>cm</a:t>
            </a:r>
            <a:r>
              <a:rPr lang="en-GB" sz="2000" baseline="30000" dirty="0" smtClean="0"/>
              <a:t>-2</a:t>
            </a:r>
            <a:endParaRPr lang="en-US" sz="2400" baseline="30000" dirty="0"/>
          </a:p>
          <a:p>
            <a:pPr>
              <a:buClr>
                <a:srgbClr val="FF0000"/>
              </a:buClr>
              <a:buSzPct val="100000"/>
              <a:buFont typeface="Corbel" panose="020B0503020204020204" pitchFamily="34" charset="0"/>
              <a:buChar char="-"/>
            </a:pPr>
            <a:r>
              <a:rPr lang="en-GB" sz="2000" dirty="0"/>
              <a:t>R</a:t>
            </a:r>
            <a:r>
              <a:rPr lang="en-GB" sz="2000" dirty="0" smtClean="0"/>
              <a:t>eadout time </a:t>
            </a:r>
            <a:r>
              <a:rPr lang="en-GB" sz="2000" dirty="0"/>
              <a:t>~</a:t>
            </a:r>
            <a:r>
              <a:rPr lang="en-GB" sz="2000" dirty="0" smtClean="0"/>
              <a:t>100 </a:t>
            </a:r>
            <a:r>
              <a:rPr lang="el-GR" sz="2000" dirty="0"/>
              <a:t>μ</a:t>
            </a:r>
            <a:r>
              <a:rPr lang="en-GB" sz="2000" dirty="0" smtClean="0"/>
              <a:t>s (rolling </a:t>
            </a:r>
            <a:r>
              <a:rPr lang="en-GB" sz="2000" dirty="0"/>
              <a:t>shutter </a:t>
            </a:r>
            <a:r>
              <a:rPr lang="en-GB" sz="2000" dirty="0" smtClean="0"/>
              <a:t>architecture) </a:t>
            </a:r>
          </a:p>
          <a:p>
            <a:pPr>
              <a:buClr>
                <a:srgbClr val="FF0000"/>
              </a:buClr>
              <a:buSzPct val="100000"/>
              <a:buFont typeface="Corbel" panose="020B0503020204020204" pitchFamily="34" charset="0"/>
              <a:buChar char="-"/>
            </a:pPr>
            <a:r>
              <a:rPr lang="en-US" sz="2000" dirty="0" smtClean="0"/>
              <a:t>Fake hit rate due to diffusion of charge carriers</a:t>
            </a:r>
          </a:p>
          <a:p>
            <a:pPr>
              <a:buClr>
                <a:srgbClr val="FF0000"/>
              </a:buClr>
              <a:buSzPct val="100000"/>
              <a:buFont typeface="Corbel" panose="020B0503020204020204" pitchFamily="34" charset="0"/>
              <a:buChar char="-"/>
            </a:pPr>
            <a:endParaRPr lang="en-US" sz="1600" dirty="0" smtClean="0"/>
          </a:p>
          <a:p>
            <a:pPr marL="118872" indent="0">
              <a:buNone/>
            </a:pP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Critical issues have been addressed for ALICE ITS upgrade</a:t>
            </a:r>
          </a:p>
          <a:p>
            <a:r>
              <a:rPr lang="en-US" sz="2000" dirty="0" smtClean="0"/>
              <a:t>monolithic </a:t>
            </a:r>
            <a:r>
              <a:rPr lang="en-US" sz="2000" dirty="0"/>
              <a:t>pixels </a:t>
            </a:r>
            <a:r>
              <a:rPr lang="en-US" sz="2000" dirty="0" smtClean="0"/>
              <a:t>have been chosen as baseline</a:t>
            </a:r>
          </a:p>
          <a:p>
            <a:pPr marL="118872" indent="0">
              <a:buNone/>
            </a:pPr>
            <a:endParaRPr lang="en-GB" sz="1600" dirty="0" smtClean="0"/>
          </a:p>
          <a:p>
            <a:pPr marL="118872" indent="0">
              <a:buNone/>
            </a:pP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Ongoing R&amp;D :</a:t>
            </a:r>
          </a:p>
          <a:p>
            <a:r>
              <a:rPr lang="en-US" sz="1800" dirty="0" smtClean="0"/>
              <a:t>Moving </a:t>
            </a:r>
            <a:r>
              <a:rPr lang="en-US" sz="1800" dirty="0"/>
              <a:t>to smaller CMOS node to improve </a:t>
            </a:r>
          </a:p>
          <a:p>
            <a:pPr marL="118872" indent="0">
              <a:buNone/>
            </a:pPr>
            <a:r>
              <a:rPr lang="en-US" sz="1800" dirty="0"/>
              <a:t>       radiation </a:t>
            </a:r>
            <a:r>
              <a:rPr lang="en-US" sz="1800" dirty="0" smtClean="0"/>
              <a:t>tolerance</a:t>
            </a:r>
          </a:p>
          <a:p>
            <a:r>
              <a:rPr lang="en-US" sz="1800" dirty="0" smtClean="0"/>
              <a:t>Optimization of architectures – higher speed: &lt; 1</a:t>
            </a:r>
            <a:r>
              <a:rPr lang="el-GR" sz="1800" dirty="0" smtClean="0"/>
              <a:t> </a:t>
            </a:r>
            <a:r>
              <a:rPr lang="el-GR" sz="1800" dirty="0"/>
              <a:t>μ</a:t>
            </a:r>
            <a:r>
              <a:rPr lang="en-GB" sz="1800" dirty="0" smtClean="0"/>
              <a:t>s</a:t>
            </a:r>
          </a:p>
          <a:p>
            <a:r>
              <a:rPr lang="en-US" sz="1800" dirty="0"/>
              <a:t>CMOS process with deep p-well shielding of the</a:t>
            </a:r>
          </a:p>
          <a:p>
            <a:pPr marL="118872" indent="0">
              <a:buNone/>
            </a:pPr>
            <a:r>
              <a:rPr lang="en-US" sz="1800" dirty="0"/>
              <a:t>       collection diode for more complex electronics</a:t>
            </a:r>
          </a:p>
          <a:p>
            <a:pPr marL="118872" indent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Reduce fake hit rate </a:t>
            </a:r>
            <a:endParaRPr lang="en-US" sz="2000" dirty="0"/>
          </a:p>
          <a:p>
            <a:pPr marL="118872" indent="0">
              <a:buNone/>
            </a:pPr>
            <a:endParaRPr lang="en-US" sz="1800" dirty="0"/>
          </a:p>
          <a:p>
            <a:pPr lvl="1"/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62" y="1268760"/>
            <a:ext cx="2548110" cy="196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55795"/>
            <a:ext cx="3744416" cy="20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5714092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After irradiation </a:t>
            </a:r>
          </a:p>
          <a:p>
            <a:r>
              <a:rPr lang="en-GB" sz="1400" dirty="0"/>
              <a:t>w</a:t>
            </a:r>
            <a:r>
              <a:rPr lang="en-GB" sz="1400" dirty="0" smtClean="0"/>
              <a:t>ith 10</a:t>
            </a:r>
            <a:r>
              <a:rPr lang="en-GB" sz="1400" baseline="30000" dirty="0" smtClean="0"/>
              <a:t>13</a:t>
            </a:r>
            <a:r>
              <a:rPr lang="en-GB" sz="1050" dirty="0" smtClean="0"/>
              <a:t> </a:t>
            </a:r>
            <a:r>
              <a:rPr lang="en-GB" sz="1400" dirty="0" err="1"/>
              <a:t>n</a:t>
            </a:r>
            <a:r>
              <a:rPr lang="en-GB" sz="1050" dirty="0" err="1"/>
              <a:t>eq</a:t>
            </a:r>
            <a:r>
              <a:rPr lang="en-GB" sz="1050" dirty="0"/>
              <a:t> </a:t>
            </a:r>
            <a:r>
              <a:rPr lang="en-GB" sz="1400" dirty="0"/>
              <a:t>cm</a:t>
            </a:r>
            <a:r>
              <a:rPr lang="en-GB" sz="1400" baseline="30000" dirty="0"/>
              <a:t>-2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426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80380</TotalTime>
  <Words>3447</Words>
  <Application>Microsoft Office PowerPoint</Application>
  <PresentationFormat>On-screen Show (4:3)</PresentationFormat>
  <Paragraphs>798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ＭＳ Ｐゴシック</vt:lpstr>
      <vt:lpstr>ＭＳ Ｐゴシック</vt:lpstr>
      <vt:lpstr>Arial</vt:lpstr>
      <vt:lpstr>Calibri</vt:lpstr>
      <vt:lpstr>Corbel</vt:lpstr>
      <vt:lpstr>Courier New</vt:lpstr>
      <vt:lpstr>Myriad Pro</vt:lpstr>
      <vt:lpstr>Myriad Pro Semibold</vt:lpstr>
      <vt:lpstr>Symbol</vt:lpstr>
      <vt:lpstr>Times</vt:lpstr>
      <vt:lpstr>Times New Roman</vt:lpstr>
      <vt:lpstr>Wingdings</vt:lpstr>
      <vt:lpstr>Wingdings 2</vt:lpstr>
      <vt:lpstr>Wingdings 3</vt:lpstr>
      <vt:lpstr>ヒラギノ角ゴ ProN W6</vt:lpstr>
      <vt:lpstr>Module</vt:lpstr>
      <vt:lpstr>High-Luminosity upgrade of the LHC  Physics and Technology Challenges for the Accelerator and the Experiments  </vt:lpstr>
      <vt:lpstr>Outline</vt:lpstr>
      <vt:lpstr>Research and  Development on Technologies </vt:lpstr>
      <vt:lpstr>Solid state Tracking Systems</vt:lpstr>
      <vt:lpstr>Tracking System Upgrades</vt:lpstr>
      <vt:lpstr>Sensor  R&amp;D: Planar Sensors</vt:lpstr>
      <vt:lpstr>Sensor R&amp;D:  3D sensors</vt:lpstr>
      <vt:lpstr>Sensor R&amp;D : MAPS on CMOS process</vt:lpstr>
      <vt:lpstr>Sensor R&amp;D : MAPS on CMOS process</vt:lpstr>
      <vt:lpstr>Mechanics  and Cooling</vt:lpstr>
      <vt:lpstr>Lightweight  Structures</vt:lpstr>
      <vt:lpstr>Thermal Management: CO2 cooling</vt:lpstr>
      <vt:lpstr>Thermal management     </vt:lpstr>
      <vt:lpstr>Future CO2 cooling plants  at  the  LHC</vt:lpstr>
      <vt:lpstr>Scintillator-based Detector Developments</vt:lpstr>
      <vt:lpstr>Scintillating Fibre Tracker for LHCb</vt:lpstr>
      <vt:lpstr>Main requirements on the SciFi tracker </vt:lpstr>
      <vt:lpstr>Radiation damage to scintillating fibres</vt:lpstr>
      <vt:lpstr>Geometrical precision of Fibre mats  </vt:lpstr>
      <vt:lpstr>Integrated ECAL/HCAL R&amp;D</vt:lpstr>
      <vt:lpstr>Gaseous Detector Systems</vt:lpstr>
      <vt:lpstr>Micro Pattern Gas detectors </vt:lpstr>
      <vt:lpstr>GEM Detector R&amp;D </vt:lpstr>
      <vt:lpstr>New GEM detector applications</vt:lpstr>
      <vt:lpstr>Micromega Detector  R&amp;D</vt:lpstr>
      <vt:lpstr>R&amp;D to Improve RPC (iRPC)</vt:lpstr>
      <vt:lpstr>Electronics</vt:lpstr>
      <vt:lpstr>IC designs and HD interconnects</vt:lpstr>
      <vt:lpstr>Power Distribution R&amp;D  </vt:lpstr>
      <vt:lpstr>Modular Electronics</vt:lpstr>
      <vt:lpstr>High speed Link R&amp;D  </vt:lpstr>
      <vt:lpstr>Trigger / DAQ / Offline / Computing</vt:lpstr>
      <vt:lpstr>Trigger Developments   </vt:lpstr>
      <vt:lpstr>Trigger / DAQ Overview</vt:lpstr>
      <vt:lpstr>Trends in HLT &amp; DAQ      </vt:lpstr>
      <vt:lpstr>Technology Trends in TDAQ &amp; Computing</vt:lpstr>
      <vt:lpstr>Trends in Computing </vt:lpstr>
      <vt:lpstr>Software Trends   </vt:lpstr>
      <vt:lpstr>Conclusion Lecture VI</vt:lpstr>
      <vt:lpstr>PowerPoint Presentation</vt:lpstr>
      <vt:lpstr>Is this a sun-rise or a sun-set? </vt:lpstr>
    </vt:vector>
  </TitlesOfParts>
  <Company>cern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Abraham Gallas</dc:title>
  <dc:creator>CERN User</dc:creator>
  <cp:lastModifiedBy>Burkhard Schmidt</cp:lastModifiedBy>
  <cp:revision>2109</cp:revision>
  <cp:lastPrinted>2011-06-06T13:24:06Z</cp:lastPrinted>
  <dcterms:created xsi:type="dcterms:W3CDTF">2009-08-30T01:52:09Z</dcterms:created>
  <dcterms:modified xsi:type="dcterms:W3CDTF">2015-08-05T05:14:53Z</dcterms:modified>
</cp:coreProperties>
</file>